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31" r:id="rId2"/>
    <p:sldId id="281" r:id="rId3"/>
    <p:sldId id="262" r:id="rId4"/>
    <p:sldId id="278" r:id="rId5"/>
    <p:sldId id="269" r:id="rId6"/>
    <p:sldId id="290" r:id="rId7"/>
    <p:sldId id="277" r:id="rId8"/>
    <p:sldId id="295" r:id="rId9"/>
    <p:sldId id="298" r:id="rId10"/>
    <p:sldId id="332" r:id="rId11"/>
    <p:sldId id="297" r:id="rId12"/>
    <p:sldId id="343" r:id="rId13"/>
    <p:sldId id="333" r:id="rId14"/>
    <p:sldId id="334" r:id="rId15"/>
    <p:sldId id="335" r:id="rId16"/>
    <p:sldId id="336" r:id="rId17"/>
    <p:sldId id="337" r:id="rId18"/>
    <p:sldId id="338" r:id="rId19"/>
    <p:sldId id="339" r:id="rId20"/>
    <p:sldId id="340" r:id="rId21"/>
    <p:sldId id="341" r:id="rId22"/>
    <p:sldId id="342" r:id="rId23"/>
    <p:sldId id="308" r:id="rId24"/>
    <p:sldId id="307" r:id="rId25"/>
    <p:sldId id="330" r:id="rId26"/>
    <p:sldId id="309" r:id="rId27"/>
    <p:sldId id="322" r:id="rId28"/>
    <p:sldId id="311" r:id="rId29"/>
    <p:sldId id="310" r:id="rId30"/>
    <p:sldId id="329" r:id="rId31"/>
    <p:sldId id="312" r:id="rId32"/>
    <p:sldId id="315" r:id="rId33"/>
    <p:sldId id="325" r:id="rId34"/>
    <p:sldId id="318" r:id="rId35"/>
    <p:sldId id="319" r:id="rId36"/>
    <p:sldId id="326" r:id="rId37"/>
    <p:sldId id="321" r:id="rId38"/>
    <p:sldId id="32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02" autoAdjust="0"/>
    <p:restoredTop sz="94660"/>
  </p:normalViewPr>
  <p:slideViewPr>
    <p:cSldViewPr snapToGrid="0">
      <p:cViewPr varScale="1">
        <p:scale>
          <a:sx n="66" d="100"/>
          <a:sy n="66" d="100"/>
        </p:scale>
        <p:origin x="6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em Bui Van" userId="32c49d0832db9c48" providerId="LiveId" clId="{25BC60E8-9FBA-4562-B84D-A2B34D2C1FFC}"/>
    <pc:docChg chg="custSel addSld modSld">
      <pc:chgData name="Kiem Bui Van" userId="32c49d0832db9c48" providerId="LiveId" clId="{25BC60E8-9FBA-4562-B84D-A2B34D2C1FFC}" dt="2021-09-19T23:20:23.121" v="82" actId="113"/>
      <pc:docMkLst>
        <pc:docMk/>
      </pc:docMkLst>
      <pc:sldChg chg="modSp">
        <pc:chgData name="Kiem Bui Van" userId="32c49d0832db9c48" providerId="LiveId" clId="{25BC60E8-9FBA-4562-B84D-A2B34D2C1FFC}" dt="2021-09-19T22:11:40.651" v="71" actId="207"/>
        <pc:sldMkLst>
          <pc:docMk/>
          <pc:sldMk cId="0" sldId="269"/>
        </pc:sldMkLst>
        <pc:spChg chg="mod">
          <ac:chgData name="Kiem Bui Van" userId="32c49d0832db9c48" providerId="LiveId" clId="{25BC60E8-9FBA-4562-B84D-A2B34D2C1FFC}" dt="2021-09-19T22:11:40.651" v="71" actId="207"/>
          <ac:spMkLst>
            <pc:docMk/>
            <pc:sldMk cId="0" sldId="269"/>
            <ac:spMk id="3" creationId="{81A0F11E-B976-4FAE-9248-AB232E375F23}"/>
          </ac:spMkLst>
        </pc:spChg>
      </pc:sldChg>
      <pc:sldChg chg="modSp">
        <pc:chgData name="Kiem Bui Van" userId="32c49d0832db9c48" providerId="LiveId" clId="{25BC60E8-9FBA-4562-B84D-A2B34D2C1FFC}" dt="2021-09-19T01:43:33.331" v="34" actId="20577"/>
        <pc:sldMkLst>
          <pc:docMk/>
          <pc:sldMk cId="0" sldId="277"/>
        </pc:sldMkLst>
        <pc:spChg chg="mod">
          <ac:chgData name="Kiem Bui Van" userId="32c49d0832db9c48" providerId="LiveId" clId="{25BC60E8-9FBA-4562-B84D-A2B34D2C1FFC}" dt="2021-09-19T01:43:33.331" v="34" actId="20577"/>
          <ac:spMkLst>
            <pc:docMk/>
            <pc:sldMk cId="0" sldId="277"/>
            <ac:spMk id="6" creationId="{E967A2B9-BDC5-4CBE-90DE-B912634A0C6F}"/>
          </ac:spMkLst>
        </pc:spChg>
      </pc:sldChg>
      <pc:sldChg chg="modSp mod">
        <pc:chgData name="Kiem Bui Van" userId="32c49d0832db9c48" providerId="LiveId" clId="{25BC60E8-9FBA-4562-B84D-A2B34D2C1FFC}" dt="2021-09-19T01:20:23.237" v="33" actId="14100"/>
        <pc:sldMkLst>
          <pc:docMk/>
          <pc:sldMk cId="0" sldId="278"/>
        </pc:sldMkLst>
        <pc:spChg chg="mod">
          <ac:chgData name="Kiem Bui Van" userId="32c49d0832db9c48" providerId="LiveId" clId="{25BC60E8-9FBA-4562-B84D-A2B34D2C1FFC}" dt="2021-09-19T01:20:23.237" v="33" actId="14100"/>
          <ac:spMkLst>
            <pc:docMk/>
            <pc:sldMk cId="0" sldId="278"/>
            <ac:spMk id="8" creationId="{FAF16B22-7CBD-4BE1-BCF6-F46F9C101BD7}"/>
          </ac:spMkLst>
        </pc:spChg>
      </pc:sldChg>
      <pc:sldChg chg="modSp mod">
        <pc:chgData name="Kiem Bui Van" userId="32c49d0832db9c48" providerId="LiveId" clId="{25BC60E8-9FBA-4562-B84D-A2B34D2C1FFC}" dt="2021-09-19T02:20:25.908" v="61" actId="20577"/>
        <pc:sldMkLst>
          <pc:docMk/>
          <pc:sldMk cId="0" sldId="297"/>
        </pc:sldMkLst>
        <pc:spChg chg="mod">
          <ac:chgData name="Kiem Bui Van" userId="32c49d0832db9c48" providerId="LiveId" clId="{25BC60E8-9FBA-4562-B84D-A2B34D2C1FFC}" dt="2021-09-19T02:20:00.201" v="52" actId="20577"/>
          <ac:spMkLst>
            <pc:docMk/>
            <pc:sldMk cId="0" sldId="297"/>
            <ac:spMk id="46086" creationId="{8E9D63D6-D172-4F06-8DD4-492397F9E9D2}"/>
          </ac:spMkLst>
        </pc:spChg>
        <pc:spChg chg="mod">
          <ac:chgData name="Kiem Bui Van" userId="32c49d0832db9c48" providerId="LiveId" clId="{25BC60E8-9FBA-4562-B84D-A2B34D2C1FFC}" dt="2021-09-19T02:20:25.908" v="61" actId="20577"/>
          <ac:spMkLst>
            <pc:docMk/>
            <pc:sldMk cId="0" sldId="297"/>
            <ac:spMk id="46087" creationId="{7AB658D6-548C-43A3-9E38-0EE707EAEFC8}"/>
          </ac:spMkLst>
        </pc:spChg>
      </pc:sldChg>
      <pc:sldChg chg="modSp">
        <pc:chgData name="Kiem Bui Van" userId="32c49d0832db9c48" providerId="LiveId" clId="{25BC60E8-9FBA-4562-B84D-A2B34D2C1FFC}" dt="2021-09-19T02:38:46.459" v="69" actId="20577"/>
        <pc:sldMkLst>
          <pc:docMk/>
          <pc:sldMk cId="1825796991" sldId="333"/>
        </pc:sldMkLst>
        <pc:spChg chg="mod">
          <ac:chgData name="Kiem Bui Van" userId="32c49d0832db9c48" providerId="LiveId" clId="{25BC60E8-9FBA-4562-B84D-A2B34D2C1FFC}" dt="2021-09-19T02:38:46.459" v="69" actId="20577"/>
          <ac:spMkLst>
            <pc:docMk/>
            <pc:sldMk cId="1825796991" sldId="333"/>
            <ac:spMk id="4" creationId="{F2C65F8E-2DA7-43B6-B4EC-1296C6DABF1A}"/>
          </ac:spMkLst>
        </pc:spChg>
      </pc:sldChg>
      <pc:sldChg chg="addSp delSp modSp new mod">
        <pc:chgData name="Kiem Bui Van" userId="32c49d0832db9c48" providerId="LiveId" clId="{25BC60E8-9FBA-4562-B84D-A2B34D2C1FFC}" dt="2021-09-19T23:20:23.121" v="82" actId="113"/>
        <pc:sldMkLst>
          <pc:docMk/>
          <pc:sldMk cId="3585616557" sldId="343"/>
        </pc:sldMkLst>
        <pc:spChg chg="del">
          <ac:chgData name="Kiem Bui Van" userId="32c49d0832db9c48" providerId="LiveId" clId="{25BC60E8-9FBA-4562-B84D-A2B34D2C1FFC}" dt="2021-09-19T23:19:54.010" v="73" actId="478"/>
          <ac:spMkLst>
            <pc:docMk/>
            <pc:sldMk cId="3585616557" sldId="343"/>
            <ac:spMk id="2" creationId="{40D16D11-D1D2-4BCD-BF4E-8E97688A8F69}"/>
          </ac:spMkLst>
        </pc:spChg>
        <pc:spChg chg="del">
          <ac:chgData name="Kiem Bui Van" userId="32c49d0832db9c48" providerId="LiveId" clId="{25BC60E8-9FBA-4562-B84D-A2B34D2C1FFC}" dt="2021-09-19T23:19:55.688" v="74" actId="478"/>
          <ac:spMkLst>
            <pc:docMk/>
            <pc:sldMk cId="3585616557" sldId="343"/>
            <ac:spMk id="3" creationId="{A5CCD7FF-84CE-4A2E-B699-0A7719FB68A7}"/>
          </ac:spMkLst>
        </pc:spChg>
        <pc:spChg chg="add mod">
          <ac:chgData name="Kiem Bui Van" userId="32c49d0832db9c48" providerId="LiveId" clId="{25BC60E8-9FBA-4562-B84D-A2B34D2C1FFC}" dt="2021-09-19T23:20:23.121" v="82" actId="113"/>
          <ac:spMkLst>
            <pc:docMk/>
            <pc:sldMk cId="3585616557" sldId="343"/>
            <ac:spMk id="5" creationId="{63F49740-F9F2-4451-B50C-03432589931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1B72B-E8BB-4979-ADC3-8A3F78FE83A8}" type="datetimeFigureOut">
              <a:rPr lang="en-US" smtClean="0"/>
              <a:t>9/26/2022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A297A4-A4E6-4759-8270-F36B2A438D15}" type="slidenum">
              <a:rPr lang="en-US" smtClean="0"/>
              <a:t>‹#›</a:t>
            </a:fld>
            <a:endParaRPr lang="en-US"/>
          </a:p>
        </p:txBody>
      </p:sp>
    </p:spTree>
    <p:extLst>
      <p:ext uri="{BB962C8B-B14F-4D97-AF65-F5344CB8AC3E}">
        <p14:creationId xmlns:p14="http://schemas.microsoft.com/office/powerpoint/2010/main" val="146085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42EAE-84FE-4A4E-B02E-9DB725A786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4974CF-9FEF-4919-BEA3-1BDD397FC9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7F4BE0-00FC-4A2B-A2BF-2E2AF1905F42}"/>
              </a:ext>
            </a:extLst>
          </p:cNvPr>
          <p:cNvSpPr>
            <a:spLocks noGrp="1"/>
          </p:cNvSpPr>
          <p:nvPr>
            <p:ph type="dt" sz="half" idx="10"/>
          </p:nvPr>
        </p:nvSpPr>
        <p:spPr/>
        <p:txBody>
          <a:bodyPr/>
          <a:lstStyle/>
          <a:p>
            <a:fld id="{C18645CE-4B38-4E32-A304-5F03CB14565B}" type="datetimeFigureOut">
              <a:rPr lang="en-US" smtClean="0"/>
              <a:t>9/26/2022</a:t>
            </a:fld>
            <a:endParaRPr lang="en-US"/>
          </a:p>
        </p:txBody>
      </p:sp>
      <p:sp>
        <p:nvSpPr>
          <p:cNvPr id="5" name="Footer Placeholder 4">
            <a:extLst>
              <a:ext uri="{FF2B5EF4-FFF2-40B4-BE49-F238E27FC236}">
                <a16:creationId xmlns:a16="http://schemas.microsoft.com/office/drawing/2014/main" id="{2467D51D-00FA-4634-BF79-A8CA1C3608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E2F6DF-C822-4ECB-BA52-1DEA3FB96CCA}"/>
              </a:ext>
            </a:extLst>
          </p:cNvPr>
          <p:cNvSpPr>
            <a:spLocks noGrp="1"/>
          </p:cNvSpPr>
          <p:nvPr>
            <p:ph type="sldNum" sz="quarter" idx="12"/>
          </p:nvPr>
        </p:nvSpPr>
        <p:spPr/>
        <p:txBody>
          <a:bodyPr/>
          <a:lstStyle/>
          <a:p>
            <a:fld id="{8AEC3502-CF26-4AC6-94C7-EAB1AEE33D6B}" type="slidenum">
              <a:rPr lang="en-US" smtClean="0"/>
              <a:t>‹#›</a:t>
            </a:fld>
            <a:endParaRPr lang="en-US"/>
          </a:p>
        </p:txBody>
      </p:sp>
    </p:spTree>
    <p:extLst>
      <p:ext uri="{BB962C8B-B14F-4D97-AF65-F5344CB8AC3E}">
        <p14:creationId xmlns:p14="http://schemas.microsoft.com/office/powerpoint/2010/main" val="545322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84185-24A9-416C-9190-B74CE61F61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581475-50B7-4565-A2C4-94309F3DDC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9B0848-165E-4506-B70D-096D28D559B1}"/>
              </a:ext>
            </a:extLst>
          </p:cNvPr>
          <p:cNvSpPr>
            <a:spLocks noGrp="1"/>
          </p:cNvSpPr>
          <p:nvPr>
            <p:ph type="dt" sz="half" idx="10"/>
          </p:nvPr>
        </p:nvSpPr>
        <p:spPr/>
        <p:txBody>
          <a:bodyPr/>
          <a:lstStyle/>
          <a:p>
            <a:fld id="{C18645CE-4B38-4E32-A304-5F03CB14565B}" type="datetimeFigureOut">
              <a:rPr lang="en-US" smtClean="0"/>
              <a:t>9/26/2022</a:t>
            </a:fld>
            <a:endParaRPr lang="en-US"/>
          </a:p>
        </p:txBody>
      </p:sp>
      <p:sp>
        <p:nvSpPr>
          <p:cNvPr id="5" name="Footer Placeholder 4">
            <a:extLst>
              <a:ext uri="{FF2B5EF4-FFF2-40B4-BE49-F238E27FC236}">
                <a16:creationId xmlns:a16="http://schemas.microsoft.com/office/drawing/2014/main" id="{E9EE62C7-D7B3-403C-906A-14B5426B21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9996CA-2DE6-4A10-A835-11188E3D0DAE}"/>
              </a:ext>
            </a:extLst>
          </p:cNvPr>
          <p:cNvSpPr>
            <a:spLocks noGrp="1"/>
          </p:cNvSpPr>
          <p:nvPr>
            <p:ph type="sldNum" sz="quarter" idx="12"/>
          </p:nvPr>
        </p:nvSpPr>
        <p:spPr/>
        <p:txBody>
          <a:bodyPr/>
          <a:lstStyle/>
          <a:p>
            <a:fld id="{8AEC3502-CF26-4AC6-94C7-EAB1AEE33D6B}" type="slidenum">
              <a:rPr lang="en-US" smtClean="0"/>
              <a:t>‹#›</a:t>
            </a:fld>
            <a:endParaRPr lang="en-US"/>
          </a:p>
        </p:txBody>
      </p:sp>
    </p:spTree>
    <p:extLst>
      <p:ext uri="{BB962C8B-B14F-4D97-AF65-F5344CB8AC3E}">
        <p14:creationId xmlns:p14="http://schemas.microsoft.com/office/powerpoint/2010/main" val="4059923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FC36F3-6C60-49E0-AB12-70D4A34C68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E247CE-6FEF-4F66-B596-4EEAF1F65D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278A73-29C9-46EE-804C-42DA3EE36CD4}"/>
              </a:ext>
            </a:extLst>
          </p:cNvPr>
          <p:cNvSpPr>
            <a:spLocks noGrp="1"/>
          </p:cNvSpPr>
          <p:nvPr>
            <p:ph type="dt" sz="half" idx="10"/>
          </p:nvPr>
        </p:nvSpPr>
        <p:spPr/>
        <p:txBody>
          <a:bodyPr/>
          <a:lstStyle/>
          <a:p>
            <a:fld id="{C18645CE-4B38-4E32-A304-5F03CB14565B}" type="datetimeFigureOut">
              <a:rPr lang="en-US" smtClean="0"/>
              <a:t>9/26/2022</a:t>
            </a:fld>
            <a:endParaRPr lang="en-US"/>
          </a:p>
        </p:txBody>
      </p:sp>
      <p:sp>
        <p:nvSpPr>
          <p:cNvPr id="5" name="Footer Placeholder 4">
            <a:extLst>
              <a:ext uri="{FF2B5EF4-FFF2-40B4-BE49-F238E27FC236}">
                <a16:creationId xmlns:a16="http://schemas.microsoft.com/office/drawing/2014/main" id="{8DD608A8-985F-4A2C-9161-E62E9A15B1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A9A778-F525-4CB5-B13C-F6F2973E44AE}"/>
              </a:ext>
            </a:extLst>
          </p:cNvPr>
          <p:cNvSpPr>
            <a:spLocks noGrp="1"/>
          </p:cNvSpPr>
          <p:nvPr>
            <p:ph type="sldNum" sz="quarter" idx="12"/>
          </p:nvPr>
        </p:nvSpPr>
        <p:spPr/>
        <p:txBody>
          <a:bodyPr/>
          <a:lstStyle/>
          <a:p>
            <a:fld id="{8AEC3502-CF26-4AC6-94C7-EAB1AEE33D6B}" type="slidenum">
              <a:rPr lang="en-US" smtClean="0"/>
              <a:t>‹#›</a:t>
            </a:fld>
            <a:endParaRPr lang="en-US"/>
          </a:p>
        </p:txBody>
      </p:sp>
    </p:spTree>
    <p:extLst>
      <p:ext uri="{BB962C8B-B14F-4D97-AF65-F5344CB8AC3E}">
        <p14:creationId xmlns:p14="http://schemas.microsoft.com/office/powerpoint/2010/main" val="3781996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3F7F0-0476-40D7-A36A-5078C26223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E6BFBE-E2BD-4FF8-AE6C-36843FF0AD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9348DF-0CD4-4163-BA63-E1A7D87275CF}"/>
              </a:ext>
            </a:extLst>
          </p:cNvPr>
          <p:cNvSpPr>
            <a:spLocks noGrp="1"/>
          </p:cNvSpPr>
          <p:nvPr>
            <p:ph type="dt" sz="half" idx="10"/>
          </p:nvPr>
        </p:nvSpPr>
        <p:spPr/>
        <p:txBody>
          <a:bodyPr/>
          <a:lstStyle/>
          <a:p>
            <a:fld id="{C18645CE-4B38-4E32-A304-5F03CB14565B}" type="datetimeFigureOut">
              <a:rPr lang="en-US" smtClean="0"/>
              <a:t>9/26/2022</a:t>
            </a:fld>
            <a:endParaRPr lang="en-US"/>
          </a:p>
        </p:txBody>
      </p:sp>
      <p:sp>
        <p:nvSpPr>
          <p:cNvPr id="5" name="Footer Placeholder 4">
            <a:extLst>
              <a:ext uri="{FF2B5EF4-FFF2-40B4-BE49-F238E27FC236}">
                <a16:creationId xmlns:a16="http://schemas.microsoft.com/office/drawing/2014/main" id="{9F5D4924-16DC-4BE5-8CE3-B083A9EAED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4ABE2-B844-40FB-9F8D-5F8D07FC2B46}"/>
              </a:ext>
            </a:extLst>
          </p:cNvPr>
          <p:cNvSpPr>
            <a:spLocks noGrp="1"/>
          </p:cNvSpPr>
          <p:nvPr>
            <p:ph type="sldNum" sz="quarter" idx="12"/>
          </p:nvPr>
        </p:nvSpPr>
        <p:spPr/>
        <p:txBody>
          <a:bodyPr/>
          <a:lstStyle/>
          <a:p>
            <a:fld id="{8AEC3502-CF26-4AC6-94C7-EAB1AEE33D6B}" type="slidenum">
              <a:rPr lang="en-US" smtClean="0"/>
              <a:t>‹#›</a:t>
            </a:fld>
            <a:endParaRPr lang="en-US"/>
          </a:p>
        </p:txBody>
      </p:sp>
    </p:spTree>
    <p:extLst>
      <p:ext uri="{BB962C8B-B14F-4D97-AF65-F5344CB8AC3E}">
        <p14:creationId xmlns:p14="http://schemas.microsoft.com/office/powerpoint/2010/main" val="1321763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E0667-BE8A-4583-B0DC-FBBF5E96CE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9920CF-5FB2-4598-A728-6827A4E32F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DE7D0F-9AA2-45AC-A432-B0D7D7CFA6EE}"/>
              </a:ext>
            </a:extLst>
          </p:cNvPr>
          <p:cNvSpPr>
            <a:spLocks noGrp="1"/>
          </p:cNvSpPr>
          <p:nvPr>
            <p:ph type="dt" sz="half" idx="10"/>
          </p:nvPr>
        </p:nvSpPr>
        <p:spPr/>
        <p:txBody>
          <a:bodyPr/>
          <a:lstStyle/>
          <a:p>
            <a:fld id="{C18645CE-4B38-4E32-A304-5F03CB14565B}" type="datetimeFigureOut">
              <a:rPr lang="en-US" smtClean="0"/>
              <a:t>9/26/2022</a:t>
            </a:fld>
            <a:endParaRPr lang="en-US"/>
          </a:p>
        </p:txBody>
      </p:sp>
      <p:sp>
        <p:nvSpPr>
          <p:cNvPr id="5" name="Footer Placeholder 4">
            <a:extLst>
              <a:ext uri="{FF2B5EF4-FFF2-40B4-BE49-F238E27FC236}">
                <a16:creationId xmlns:a16="http://schemas.microsoft.com/office/drawing/2014/main" id="{6EBC3C69-12B2-4238-988E-E2762FB7DD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5BE88-8C3E-4E28-8E3A-8419176F8B60}"/>
              </a:ext>
            </a:extLst>
          </p:cNvPr>
          <p:cNvSpPr>
            <a:spLocks noGrp="1"/>
          </p:cNvSpPr>
          <p:nvPr>
            <p:ph type="sldNum" sz="quarter" idx="12"/>
          </p:nvPr>
        </p:nvSpPr>
        <p:spPr/>
        <p:txBody>
          <a:bodyPr/>
          <a:lstStyle/>
          <a:p>
            <a:fld id="{8AEC3502-CF26-4AC6-94C7-EAB1AEE33D6B}" type="slidenum">
              <a:rPr lang="en-US" smtClean="0"/>
              <a:t>‹#›</a:t>
            </a:fld>
            <a:endParaRPr lang="en-US"/>
          </a:p>
        </p:txBody>
      </p:sp>
    </p:spTree>
    <p:extLst>
      <p:ext uri="{BB962C8B-B14F-4D97-AF65-F5344CB8AC3E}">
        <p14:creationId xmlns:p14="http://schemas.microsoft.com/office/powerpoint/2010/main" val="1323381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225CA-DB4E-429C-9418-63C4880824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40DC4-CDC9-4021-9E84-F00D4BE909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F52AAF-2D34-4245-A940-85F02E8A95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F40C0B-C789-4333-89B9-57D6236A1C6B}"/>
              </a:ext>
            </a:extLst>
          </p:cNvPr>
          <p:cNvSpPr>
            <a:spLocks noGrp="1"/>
          </p:cNvSpPr>
          <p:nvPr>
            <p:ph type="dt" sz="half" idx="10"/>
          </p:nvPr>
        </p:nvSpPr>
        <p:spPr/>
        <p:txBody>
          <a:bodyPr/>
          <a:lstStyle/>
          <a:p>
            <a:fld id="{C18645CE-4B38-4E32-A304-5F03CB14565B}" type="datetimeFigureOut">
              <a:rPr lang="en-US" smtClean="0"/>
              <a:t>9/26/2022</a:t>
            </a:fld>
            <a:endParaRPr lang="en-US"/>
          </a:p>
        </p:txBody>
      </p:sp>
      <p:sp>
        <p:nvSpPr>
          <p:cNvPr id="6" name="Footer Placeholder 5">
            <a:extLst>
              <a:ext uri="{FF2B5EF4-FFF2-40B4-BE49-F238E27FC236}">
                <a16:creationId xmlns:a16="http://schemas.microsoft.com/office/drawing/2014/main" id="{CD7228B2-3287-422E-B080-BA15A189FF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B7C7B0-5214-4527-97A3-221C2746EA1D}"/>
              </a:ext>
            </a:extLst>
          </p:cNvPr>
          <p:cNvSpPr>
            <a:spLocks noGrp="1"/>
          </p:cNvSpPr>
          <p:nvPr>
            <p:ph type="sldNum" sz="quarter" idx="12"/>
          </p:nvPr>
        </p:nvSpPr>
        <p:spPr/>
        <p:txBody>
          <a:bodyPr/>
          <a:lstStyle/>
          <a:p>
            <a:fld id="{8AEC3502-CF26-4AC6-94C7-EAB1AEE33D6B}" type="slidenum">
              <a:rPr lang="en-US" smtClean="0"/>
              <a:t>‹#›</a:t>
            </a:fld>
            <a:endParaRPr lang="en-US"/>
          </a:p>
        </p:txBody>
      </p:sp>
    </p:spTree>
    <p:extLst>
      <p:ext uri="{BB962C8B-B14F-4D97-AF65-F5344CB8AC3E}">
        <p14:creationId xmlns:p14="http://schemas.microsoft.com/office/powerpoint/2010/main" val="238803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0F6A5-AD4A-48B8-A3C4-04862F3C2D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F4D85C-194A-4E3B-ABA9-70BB0B663C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BD4BEC-B6A0-48D9-ACE7-98503EA0DE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8F9491-CDAA-4F5D-9ACF-06E2A7C2F1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5143DD-E994-41D8-A96F-1C6A18B84E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5F47A3-D6B7-45FA-8BD7-90C752CEE1EC}"/>
              </a:ext>
            </a:extLst>
          </p:cNvPr>
          <p:cNvSpPr>
            <a:spLocks noGrp="1"/>
          </p:cNvSpPr>
          <p:nvPr>
            <p:ph type="dt" sz="half" idx="10"/>
          </p:nvPr>
        </p:nvSpPr>
        <p:spPr/>
        <p:txBody>
          <a:bodyPr/>
          <a:lstStyle/>
          <a:p>
            <a:fld id="{C18645CE-4B38-4E32-A304-5F03CB14565B}" type="datetimeFigureOut">
              <a:rPr lang="en-US" smtClean="0"/>
              <a:t>9/26/2022</a:t>
            </a:fld>
            <a:endParaRPr lang="en-US"/>
          </a:p>
        </p:txBody>
      </p:sp>
      <p:sp>
        <p:nvSpPr>
          <p:cNvPr id="8" name="Footer Placeholder 7">
            <a:extLst>
              <a:ext uri="{FF2B5EF4-FFF2-40B4-BE49-F238E27FC236}">
                <a16:creationId xmlns:a16="http://schemas.microsoft.com/office/drawing/2014/main" id="{938218D1-5F7E-44B6-9500-28102C82E6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4F5B91-42FB-41F8-B760-4EB0558558B8}"/>
              </a:ext>
            </a:extLst>
          </p:cNvPr>
          <p:cNvSpPr>
            <a:spLocks noGrp="1"/>
          </p:cNvSpPr>
          <p:nvPr>
            <p:ph type="sldNum" sz="quarter" idx="12"/>
          </p:nvPr>
        </p:nvSpPr>
        <p:spPr/>
        <p:txBody>
          <a:bodyPr/>
          <a:lstStyle/>
          <a:p>
            <a:fld id="{8AEC3502-CF26-4AC6-94C7-EAB1AEE33D6B}" type="slidenum">
              <a:rPr lang="en-US" smtClean="0"/>
              <a:t>‹#›</a:t>
            </a:fld>
            <a:endParaRPr lang="en-US"/>
          </a:p>
        </p:txBody>
      </p:sp>
    </p:spTree>
    <p:extLst>
      <p:ext uri="{BB962C8B-B14F-4D97-AF65-F5344CB8AC3E}">
        <p14:creationId xmlns:p14="http://schemas.microsoft.com/office/powerpoint/2010/main" val="4179276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96409-03B8-4020-A213-B5E22D6342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91C3C6-D50D-451F-8F87-C067816C497E}"/>
              </a:ext>
            </a:extLst>
          </p:cNvPr>
          <p:cNvSpPr>
            <a:spLocks noGrp="1"/>
          </p:cNvSpPr>
          <p:nvPr>
            <p:ph type="dt" sz="half" idx="10"/>
          </p:nvPr>
        </p:nvSpPr>
        <p:spPr/>
        <p:txBody>
          <a:bodyPr/>
          <a:lstStyle/>
          <a:p>
            <a:fld id="{C18645CE-4B38-4E32-A304-5F03CB14565B}" type="datetimeFigureOut">
              <a:rPr lang="en-US" smtClean="0"/>
              <a:t>9/26/2022</a:t>
            </a:fld>
            <a:endParaRPr lang="en-US"/>
          </a:p>
        </p:txBody>
      </p:sp>
      <p:sp>
        <p:nvSpPr>
          <p:cNvPr id="4" name="Footer Placeholder 3">
            <a:extLst>
              <a:ext uri="{FF2B5EF4-FFF2-40B4-BE49-F238E27FC236}">
                <a16:creationId xmlns:a16="http://schemas.microsoft.com/office/drawing/2014/main" id="{FEA42212-7015-4123-BE01-336ACB8902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FC8FE2-D5A8-43F4-9515-70C9FBFBDE3B}"/>
              </a:ext>
            </a:extLst>
          </p:cNvPr>
          <p:cNvSpPr>
            <a:spLocks noGrp="1"/>
          </p:cNvSpPr>
          <p:nvPr>
            <p:ph type="sldNum" sz="quarter" idx="12"/>
          </p:nvPr>
        </p:nvSpPr>
        <p:spPr/>
        <p:txBody>
          <a:bodyPr/>
          <a:lstStyle/>
          <a:p>
            <a:fld id="{8AEC3502-CF26-4AC6-94C7-EAB1AEE33D6B}" type="slidenum">
              <a:rPr lang="en-US" smtClean="0"/>
              <a:t>‹#›</a:t>
            </a:fld>
            <a:endParaRPr lang="en-US"/>
          </a:p>
        </p:txBody>
      </p:sp>
    </p:spTree>
    <p:extLst>
      <p:ext uri="{BB962C8B-B14F-4D97-AF65-F5344CB8AC3E}">
        <p14:creationId xmlns:p14="http://schemas.microsoft.com/office/powerpoint/2010/main" val="322547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8DAC3C-D6AA-4554-A0ED-CB9B946C0155}"/>
              </a:ext>
            </a:extLst>
          </p:cNvPr>
          <p:cNvSpPr>
            <a:spLocks noGrp="1"/>
          </p:cNvSpPr>
          <p:nvPr>
            <p:ph type="dt" sz="half" idx="10"/>
          </p:nvPr>
        </p:nvSpPr>
        <p:spPr/>
        <p:txBody>
          <a:bodyPr/>
          <a:lstStyle/>
          <a:p>
            <a:fld id="{C18645CE-4B38-4E32-A304-5F03CB14565B}" type="datetimeFigureOut">
              <a:rPr lang="en-US" smtClean="0"/>
              <a:t>9/26/2022</a:t>
            </a:fld>
            <a:endParaRPr lang="en-US"/>
          </a:p>
        </p:txBody>
      </p:sp>
      <p:sp>
        <p:nvSpPr>
          <p:cNvPr id="3" name="Footer Placeholder 2">
            <a:extLst>
              <a:ext uri="{FF2B5EF4-FFF2-40B4-BE49-F238E27FC236}">
                <a16:creationId xmlns:a16="http://schemas.microsoft.com/office/drawing/2014/main" id="{5103FC83-6796-4661-AC1B-D2B4D6E3CB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1C8EAC-81B1-41CA-9986-A650040448F8}"/>
              </a:ext>
            </a:extLst>
          </p:cNvPr>
          <p:cNvSpPr>
            <a:spLocks noGrp="1"/>
          </p:cNvSpPr>
          <p:nvPr>
            <p:ph type="sldNum" sz="quarter" idx="12"/>
          </p:nvPr>
        </p:nvSpPr>
        <p:spPr/>
        <p:txBody>
          <a:bodyPr/>
          <a:lstStyle/>
          <a:p>
            <a:fld id="{8AEC3502-CF26-4AC6-94C7-EAB1AEE33D6B}" type="slidenum">
              <a:rPr lang="en-US" smtClean="0"/>
              <a:t>‹#›</a:t>
            </a:fld>
            <a:endParaRPr lang="en-US"/>
          </a:p>
        </p:txBody>
      </p:sp>
    </p:spTree>
    <p:extLst>
      <p:ext uri="{BB962C8B-B14F-4D97-AF65-F5344CB8AC3E}">
        <p14:creationId xmlns:p14="http://schemas.microsoft.com/office/powerpoint/2010/main" val="3652943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3624B-686F-4A8D-98E3-3C21B6B219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01FC7F-C7F8-4196-83A5-DBAD5E46FF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699385-E19D-4CBD-9105-7B74A46A92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CEE2B9-C086-411E-BFFF-502E34DD4585}"/>
              </a:ext>
            </a:extLst>
          </p:cNvPr>
          <p:cNvSpPr>
            <a:spLocks noGrp="1"/>
          </p:cNvSpPr>
          <p:nvPr>
            <p:ph type="dt" sz="half" idx="10"/>
          </p:nvPr>
        </p:nvSpPr>
        <p:spPr/>
        <p:txBody>
          <a:bodyPr/>
          <a:lstStyle/>
          <a:p>
            <a:fld id="{C18645CE-4B38-4E32-A304-5F03CB14565B}" type="datetimeFigureOut">
              <a:rPr lang="en-US" smtClean="0"/>
              <a:t>9/26/2022</a:t>
            </a:fld>
            <a:endParaRPr lang="en-US"/>
          </a:p>
        </p:txBody>
      </p:sp>
      <p:sp>
        <p:nvSpPr>
          <p:cNvPr id="6" name="Footer Placeholder 5">
            <a:extLst>
              <a:ext uri="{FF2B5EF4-FFF2-40B4-BE49-F238E27FC236}">
                <a16:creationId xmlns:a16="http://schemas.microsoft.com/office/drawing/2014/main" id="{F84C47EA-CCC3-4D00-B5DF-C4F8B9FEF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6BA726-1719-41F1-B75D-0B2A04212083}"/>
              </a:ext>
            </a:extLst>
          </p:cNvPr>
          <p:cNvSpPr>
            <a:spLocks noGrp="1"/>
          </p:cNvSpPr>
          <p:nvPr>
            <p:ph type="sldNum" sz="quarter" idx="12"/>
          </p:nvPr>
        </p:nvSpPr>
        <p:spPr/>
        <p:txBody>
          <a:bodyPr/>
          <a:lstStyle/>
          <a:p>
            <a:fld id="{8AEC3502-CF26-4AC6-94C7-EAB1AEE33D6B}" type="slidenum">
              <a:rPr lang="en-US" smtClean="0"/>
              <a:t>‹#›</a:t>
            </a:fld>
            <a:endParaRPr lang="en-US"/>
          </a:p>
        </p:txBody>
      </p:sp>
    </p:spTree>
    <p:extLst>
      <p:ext uri="{BB962C8B-B14F-4D97-AF65-F5344CB8AC3E}">
        <p14:creationId xmlns:p14="http://schemas.microsoft.com/office/powerpoint/2010/main" val="3268370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699B6-CD39-430E-A9C2-85A2902FA6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8A6528-E225-493D-807C-CA247B99B2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D2C25B-89EA-464B-BADA-CAE1577E49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5C8AA0-0200-4433-A543-529153EA1123}"/>
              </a:ext>
            </a:extLst>
          </p:cNvPr>
          <p:cNvSpPr>
            <a:spLocks noGrp="1"/>
          </p:cNvSpPr>
          <p:nvPr>
            <p:ph type="dt" sz="half" idx="10"/>
          </p:nvPr>
        </p:nvSpPr>
        <p:spPr/>
        <p:txBody>
          <a:bodyPr/>
          <a:lstStyle/>
          <a:p>
            <a:fld id="{C18645CE-4B38-4E32-A304-5F03CB14565B}" type="datetimeFigureOut">
              <a:rPr lang="en-US" smtClean="0"/>
              <a:t>9/26/2022</a:t>
            </a:fld>
            <a:endParaRPr lang="en-US"/>
          </a:p>
        </p:txBody>
      </p:sp>
      <p:sp>
        <p:nvSpPr>
          <p:cNvPr id="6" name="Footer Placeholder 5">
            <a:extLst>
              <a:ext uri="{FF2B5EF4-FFF2-40B4-BE49-F238E27FC236}">
                <a16:creationId xmlns:a16="http://schemas.microsoft.com/office/drawing/2014/main" id="{813EFC93-1C7C-47B7-BBDC-B08120EED6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30CD83-533F-4EDF-9165-EFC8FD32BAA7}"/>
              </a:ext>
            </a:extLst>
          </p:cNvPr>
          <p:cNvSpPr>
            <a:spLocks noGrp="1"/>
          </p:cNvSpPr>
          <p:nvPr>
            <p:ph type="sldNum" sz="quarter" idx="12"/>
          </p:nvPr>
        </p:nvSpPr>
        <p:spPr/>
        <p:txBody>
          <a:bodyPr/>
          <a:lstStyle/>
          <a:p>
            <a:fld id="{8AEC3502-CF26-4AC6-94C7-EAB1AEE33D6B}" type="slidenum">
              <a:rPr lang="en-US" smtClean="0"/>
              <a:t>‹#›</a:t>
            </a:fld>
            <a:endParaRPr lang="en-US"/>
          </a:p>
        </p:txBody>
      </p:sp>
    </p:spTree>
    <p:extLst>
      <p:ext uri="{BB962C8B-B14F-4D97-AF65-F5344CB8AC3E}">
        <p14:creationId xmlns:p14="http://schemas.microsoft.com/office/powerpoint/2010/main" val="3099075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8A8D67-C203-47A5-A826-DB42DBCC27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42B5DC-1A3E-4941-976E-3C2E37C155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35C72C-8D32-458A-BFE0-626BE34146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645CE-4B38-4E32-A304-5F03CB14565B}" type="datetimeFigureOut">
              <a:rPr lang="en-US" smtClean="0"/>
              <a:t>9/26/2022</a:t>
            </a:fld>
            <a:endParaRPr lang="en-US"/>
          </a:p>
        </p:txBody>
      </p:sp>
      <p:sp>
        <p:nvSpPr>
          <p:cNvPr id="5" name="Footer Placeholder 4">
            <a:extLst>
              <a:ext uri="{FF2B5EF4-FFF2-40B4-BE49-F238E27FC236}">
                <a16:creationId xmlns:a16="http://schemas.microsoft.com/office/drawing/2014/main" id="{61120544-3CBC-4C95-B176-3766AC8EAF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A1AE8B-4F31-4F8D-A4EB-8DD999C004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C3502-CF26-4AC6-94C7-EAB1AEE33D6B}" type="slidenum">
              <a:rPr lang="en-US" smtClean="0"/>
              <a:t>‹#›</a:t>
            </a:fld>
            <a:endParaRPr lang="en-US"/>
          </a:p>
        </p:txBody>
      </p:sp>
    </p:spTree>
    <p:extLst>
      <p:ext uri="{BB962C8B-B14F-4D97-AF65-F5344CB8AC3E}">
        <p14:creationId xmlns:p14="http://schemas.microsoft.com/office/powerpoint/2010/main" val="159453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gif"/><Relationship Id="rId7" Type="http://schemas.openxmlformats.org/officeDocument/2006/relationships/image" Target="../media/image5.gif"/><Relationship Id="rId2" Type="http://schemas.openxmlformats.org/officeDocument/2006/relationships/slideLayout" Target="../slideLayouts/slideLayout2.xml"/><Relationship Id="rId1" Type="http://schemas.openxmlformats.org/officeDocument/2006/relationships/audio" Target="file:///F:\Nhac%20&amp;%20phin\Tuoi%20tre%20the%20he%20Bac%20Ho.MP3" TargetMode="External"/><Relationship Id="rId6" Type="http://schemas.openxmlformats.org/officeDocument/2006/relationships/image" Target="../media/image4.wmf"/><Relationship Id="rId11" Type="http://schemas.openxmlformats.org/officeDocument/2006/relationships/image" Target="../media/image9.wmf"/><Relationship Id="rId5" Type="http://schemas.openxmlformats.org/officeDocument/2006/relationships/image" Target="../media/image3.png"/><Relationship Id="rId10" Type="http://schemas.openxmlformats.org/officeDocument/2006/relationships/image" Target="../media/image8.gif"/><Relationship Id="rId4" Type="http://schemas.openxmlformats.org/officeDocument/2006/relationships/image" Target="../media/image2.jpeg"/><Relationship Id="rId9" Type="http://schemas.openxmlformats.org/officeDocument/2006/relationships/image" Target="../media/image7.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audio" Target="file:///D:\CHUYEN%20MON\GIAO%20AN%20DIEN%20TU\LOP%209\T16%20NGUOI%20CON%20GAI%20NAM%20XUONG\03%20TCS.wma" TargetMode="External"/><Relationship Id="rId7" Type="http://schemas.openxmlformats.org/officeDocument/2006/relationships/audio" Target="../media/audio1.wav"/><Relationship Id="rId2" Type="http://schemas.openxmlformats.org/officeDocument/2006/relationships/audio" Target="file:///D:\CHUYEN%20MON\GIAO%20AN%20DIEN%20TU\LOP%209\T16%20NGUOI%20CON%20GAI%20NAM%20XUONG\02%20TCS.wma" TargetMode="External"/><Relationship Id="rId1" Type="http://schemas.openxmlformats.org/officeDocument/2006/relationships/audio" Target="file:///D:\CHUYEN%20MON\GIAO%20AN%20DIEN%20TU\LOP%209\T16%20NGUOI%20CON%20GAI%20NAM%20XUONG\01%20TCS.wma" TargetMode="External"/><Relationship Id="rId6" Type="http://schemas.openxmlformats.org/officeDocument/2006/relationships/audio" Target="../media/audio2.wav"/><Relationship Id="rId11" Type="http://schemas.openxmlformats.org/officeDocument/2006/relationships/image" Target="../media/image26.gif"/><Relationship Id="rId5" Type="http://schemas.openxmlformats.org/officeDocument/2006/relationships/slideLayout" Target="../slideLayouts/slideLayout4.xml"/><Relationship Id="rId10" Type="http://schemas.openxmlformats.org/officeDocument/2006/relationships/image" Target="../media/image3.png"/><Relationship Id="rId4" Type="http://schemas.openxmlformats.org/officeDocument/2006/relationships/audio" Target="file:///D:\CHUYEN%20MON\GIAO%20AN%20DIEN%20TU\LOP%209\T16%20NGUOI%20CON%20GAI%20NAM%20XUONG\04%20TCS.wma" TargetMode="External"/><Relationship Id="rId9" Type="http://schemas.openxmlformats.org/officeDocument/2006/relationships/image" Target="../media/image25.gif"/></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8BCF64E-FF92-47A5-963B-B992F3F1A809}"/>
              </a:ext>
            </a:extLst>
          </p:cNvPr>
          <p:cNvSpPr>
            <a:spLocks noGrp="1" noChangeArrowheads="1"/>
          </p:cNvSpPr>
          <p:nvPr>
            <p:ph type="title"/>
          </p:nvPr>
        </p:nvSpPr>
        <p:spPr/>
        <p:txBody>
          <a:bodyPr/>
          <a:lstStyle/>
          <a:p>
            <a:endParaRPr lang="en-US" altLang="en-US"/>
          </a:p>
        </p:txBody>
      </p:sp>
      <p:pic>
        <p:nvPicPr>
          <p:cNvPr id="88068" name="Picture 4">
            <a:extLst>
              <a:ext uri="{FF2B5EF4-FFF2-40B4-BE49-F238E27FC236}">
                <a16:creationId xmlns:a16="http://schemas.microsoft.com/office/drawing/2014/main" id="{17F4D488-9634-4E97-8290-03F14A09107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905001"/>
            <a:ext cx="609600" cy="434975"/>
          </a:xfrm>
          <a:prstGeom prst="rect">
            <a:avLst/>
          </a:prstGeom>
          <a:noFill/>
          <a:extLst>
            <a:ext uri="{909E8E84-426E-40DD-AFC4-6F175D3DCCD1}">
              <a14:hiddenFill xmlns:a14="http://schemas.microsoft.com/office/drawing/2010/main">
                <a:solidFill>
                  <a:srgbClr val="FFFFFF"/>
                </a:solidFill>
              </a14:hiddenFill>
            </a:ext>
          </a:extLst>
        </p:spPr>
      </p:pic>
      <p:pic>
        <p:nvPicPr>
          <p:cNvPr id="88069" name="Picture 5">
            <a:extLst>
              <a:ext uri="{FF2B5EF4-FFF2-40B4-BE49-F238E27FC236}">
                <a16:creationId xmlns:a16="http://schemas.microsoft.com/office/drawing/2014/main" id="{532801B8-4DDE-4047-8FAF-CE6785B4A6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04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8070" name="Tuoi tre the he Bac Ho.MP3">
            <a:hlinkClick r:id="" action="ppaction://media"/>
            <a:extLst>
              <a:ext uri="{FF2B5EF4-FFF2-40B4-BE49-F238E27FC236}">
                <a16:creationId xmlns:a16="http://schemas.microsoft.com/office/drawing/2014/main" id="{A544F164-4D6A-4047-B18A-D57311FD3863}"/>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2209800" y="3810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88071" name="WordArt 7">
            <a:extLst>
              <a:ext uri="{FF2B5EF4-FFF2-40B4-BE49-F238E27FC236}">
                <a16:creationId xmlns:a16="http://schemas.microsoft.com/office/drawing/2014/main" id="{B642D6F9-4435-44C1-8880-BE2A5DB90AAC}"/>
              </a:ext>
            </a:extLst>
          </p:cNvPr>
          <p:cNvSpPr>
            <a:spLocks noChangeArrowheads="1" noChangeShapeType="1" noTextEdit="1"/>
          </p:cNvSpPr>
          <p:nvPr/>
        </p:nvSpPr>
        <p:spPr bwMode="auto">
          <a:xfrm>
            <a:off x="638629" y="1371600"/>
            <a:ext cx="9419771" cy="2209800"/>
          </a:xfrm>
          <a:prstGeom prst="rect">
            <a:avLst/>
          </a:prstGeom>
          <a:extLst>
            <a:ext uri="{AF507438-7753-43E0-B8FC-AC1667EBCBE1}">
              <a14:hiddenEffects xmlns:a14="http://schemas.microsoft.com/office/drawing/2010/main">
                <a:effectLst/>
              </a14:hiddenEffects>
            </a:ext>
          </a:extLst>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a:r>
              <a:rPr lang="en-US" sz="3600" kern="10" dirty="0" err="1">
                <a:ln w="9525">
                  <a:round/>
                  <a:headEnd/>
                  <a:tailEnd/>
                </a:ln>
                <a:gradFill rotWithShape="0">
                  <a:gsLst>
                    <a:gs pos="0">
                      <a:srgbClr val="FFFF00"/>
                    </a:gs>
                    <a:gs pos="100000">
                      <a:srgbClr val="FF3300"/>
                    </a:gs>
                  </a:gsLst>
                  <a:path path="rect">
                    <a:fillToRect l="50000" t="50000" r="50000" b="50000"/>
                  </a:path>
                </a:gradFill>
                <a:latin typeface="Times New Roman" panose="02020603050405020304" pitchFamily="18" charset="0"/>
                <a:cs typeface="Times New Roman" panose="02020603050405020304" pitchFamily="18" charset="0"/>
              </a:rPr>
              <a:t>Ngữ</a:t>
            </a:r>
            <a:r>
              <a:rPr lang="en-US" sz="3600" kern="10" dirty="0">
                <a:ln w="9525">
                  <a:round/>
                  <a:headEnd/>
                  <a:tailEnd/>
                </a:ln>
                <a:gradFill rotWithShape="0">
                  <a:gsLst>
                    <a:gs pos="0">
                      <a:srgbClr val="FFFF00"/>
                    </a:gs>
                    <a:gs pos="100000">
                      <a:srgbClr val="FF3300"/>
                    </a:gs>
                  </a:gsLst>
                  <a:path path="rect">
                    <a:fillToRect l="50000" t="50000" r="50000" b="50000"/>
                  </a:path>
                </a:gradFill>
                <a:latin typeface="Times New Roman" panose="02020603050405020304" pitchFamily="18" charset="0"/>
                <a:cs typeface="Times New Roman" panose="02020603050405020304" pitchFamily="18" charset="0"/>
              </a:rPr>
              <a:t> </a:t>
            </a:r>
            <a:r>
              <a:rPr lang="en-US" sz="3600" kern="10" dirty="0" err="1">
                <a:ln w="9525">
                  <a:round/>
                  <a:headEnd/>
                  <a:tailEnd/>
                </a:ln>
                <a:gradFill rotWithShape="0">
                  <a:gsLst>
                    <a:gs pos="0">
                      <a:srgbClr val="FFFF00"/>
                    </a:gs>
                    <a:gs pos="100000">
                      <a:srgbClr val="FF3300"/>
                    </a:gs>
                  </a:gsLst>
                  <a:path path="rect">
                    <a:fillToRect l="50000" t="50000" r="50000" b="50000"/>
                  </a:path>
                </a:gradFill>
                <a:latin typeface="Times New Roman" panose="02020603050405020304" pitchFamily="18" charset="0"/>
                <a:cs typeface="Times New Roman" panose="02020603050405020304" pitchFamily="18" charset="0"/>
              </a:rPr>
              <a:t>văn</a:t>
            </a:r>
            <a:r>
              <a:rPr lang="en-US" sz="3600" kern="10" dirty="0">
                <a:ln w="9525">
                  <a:round/>
                  <a:headEnd/>
                  <a:tailEnd/>
                </a:ln>
                <a:gradFill rotWithShape="0">
                  <a:gsLst>
                    <a:gs pos="0">
                      <a:srgbClr val="FFFF00"/>
                    </a:gs>
                    <a:gs pos="100000">
                      <a:srgbClr val="FF3300"/>
                    </a:gs>
                  </a:gsLst>
                  <a:path path="rect">
                    <a:fillToRect l="50000" t="50000" r="50000" b="50000"/>
                  </a:path>
                </a:gradFill>
                <a:latin typeface="Times New Roman" panose="02020603050405020304" pitchFamily="18" charset="0"/>
                <a:cs typeface="Times New Roman" panose="02020603050405020304" pitchFamily="18" charset="0"/>
              </a:rPr>
              <a:t> 9</a:t>
            </a:r>
          </a:p>
        </p:txBody>
      </p:sp>
      <p:pic>
        <p:nvPicPr>
          <p:cNvPr id="88072" name="Picture 8">
            <a:extLst>
              <a:ext uri="{FF2B5EF4-FFF2-40B4-BE49-F238E27FC236}">
                <a16:creationId xmlns:a16="http://schemas.microsoft.com/office/drawing/2014/main" id="{E8AB2E92-A488-4C91-A229-508306D2C7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0"/>
            <a:ext cx="2590800" cy="2579688"/>
          </a:xfrm>
          <a:prstGeom prst="rect">
            <a:avLst/>
          </a:prstGeom>
          <a:noFill/>
          <a:extLst>
            <a:ext uri="{909E8E84-426E-40DD-AFC4-6F175D3DCCD1}">
              <a14:hiddenFill xmlns:a14="http://schemas.microsoft.com/office/drawing/2010/main">
                <a:solidFill>
                  <a:srgbClr val="FFFFFF"/>
                </a:solidFill>
              </a14:hiddenFill>
            </a:ext>
          </a:extLst>
        </p:spPr>
      </p:pic>
      <p:pic>
        <p:nvPicPr>
          <p:cNvPr id="88073" name="Picture 9">
            <a:extLst>
              <a:ext uri="{FF2B5EF4-FFF2-40B4-BE49-F238E27FC236}">
                <a16:creationId xmlns:a16="http://schemas.microsoft.com/office/drawing/2014/main" id="{9DA49F2F-2941-4D8C-BAA6-F8A83068613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296400" y="-76200"/>
            <a:ext cx="13716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88074" name="Picture 10">
            <a:extLst>
              <a:ext uri="{FF2B5EF4-FFF2-40B4-BE49-F238E27FC236}">
                <a16:creationId xmlns:a16="http://schemas.microsoft.com/office/drawing/2014/main" id="{8896EB6C-FEDA-48C6-8F2D-1CCE332B20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9989201">
            <a:off x="3886200" y="3200400"/>
            <a:ext cx="3429000" cy="1670050"/>
          </a:xfrm>
          <a:prstGeom prst="rect">
            <a:avLst/>
          </a:prstGeom>
          <a:noFill/>
          <a:extLst>
            <a:ext uri="{909E8E84-426E-40DD-AFC4-6F175D3DCCD1}">
              <a14:hiddenFill xmlns:a14="http://schemas.microsoft.com/office/drawing/2010/main">
                <a:solidFill>
                  <a:srgbClr val="FFFFFF"/>
                </a:solidFill>
              </a14:hiddenFill>
            </a:ext>
          </a:extLst>
        </p:spPr>
      </p:pic>
      <p:pic>
        <p:nvPicPr>
          <p:cNvPr id="88075" name="Picture 11">
            <a:extLst>
              <a:ext uri="{FF2B5EF4-FFF2-40B4-BE49-F238E27FC236}">
                <a16:creationId xmlns:a16="http://schemas.microsoft.com/office/drawing/2014/main" id="{D41772CD-DE95-49F5-A6EB-E2BBD632AD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3124201"/>
            <a:ext cx="2471738" cy="2671763"/>
          </a:xfrm>
          <a:prstGeom prst="rect">
            <a:avLst/>
          </a:prstGeom>
          <a:noFill/>
          <a:extLst>
            <a:ext uri="{909E8E84-426E-40DD-AFC4-6F175D3DCCD1}">
              <a14:hiddenFill xmlns:a14="http://schemas.microsoft.com/office/drawing/2010/main">
                <a:solidFill>
                  <a:srgbClr val="FFFFFF"/>
                </a:solidFill>
              </a14:hiddenFill>
            </a:ext>
          </a:extLst>
        </p:spPr>
      </p:pic>
      <p:pic>
        <p:nvPicPr>
          <p:cNvPr id="88076" name="Picture 12">
            <a:extLst>
              <a:ext uri="{FF2B5EF4-FFF2-40B4-BE49-F238E27FC236}">
                <a16:creationId xmlns:a16="http://schemas.microsoft.com/office/drawing/2014/main" id="{FDFB25DD-B494-40FF-8957-DC94E33F5047}"/>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5715001" y="3886200"/>
            <a:ext cx="13763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7" name="Picture 13">
            <a:extLst>
              <a:ext uri="{FF2B5EF4-FFF2-40B4-BE49-F238E27FC236}">
                <a16:creationId xmlns:a16="http://schemas.microsoft.com/office/drawing/2014/main" id="{12DAFA92-8A34-4108-877B-F964E47C6937}"/>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162801" y="3962400"/>
            <a:ext cx="13763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8" name="Picture 14">
            <a:extLst>
              <a:ext uri="{FF2B5EF4-FFF2-40B4-BE49-F238E27FC236}">
                <a16:creationId xmlns:a16="http://schemas.microsoft.com/office/drawing/2014/main" id="{563CFBB4-566C-4016-AC17-3CD063C5B400}"/>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705601" y="3505200"/>
            <a:ext cx="13763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9" name="Picture 15">
            <a:extLst>
              <a:ext uri="{FF2B5EF4-FFF2-40B4-BE49-F238E27FC236}">
                <a16:creationId xmlns:a16="http://schemas.microsoft.com/office/drawing/2014/main" id="{CD330B06-81EC-44B5-BBDB-F4726486ADD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9000" y="2819401"/>
            <a:ext cx="3429000" cy="3140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69679" fill="hold"/>
                                        <p:tgtEl>
                                          <p:spTgt spid="88070"/>
                                        </p:tgtEl>
                                      </p:cBhvr>
                                    </p:cmd>
                                  </p:childTnLst>
                                </p:cTn>
                              </p:par>
                              <p:par>
                                <p:cTn id="7" presetID="5" presetClass="entr" presetSubtype="10" fill="hold" nodeType="withEffect">
                                  <p:stCondLst>
                                    <p:cond delay="0"/>
                                  </p:stCondLst>
                                  <p:childTnLst>
                                    <p:set>
                                      <p:cBhvr>
                                        <p:cTn id="8" dur="1" fill="hold">
                                          <p:stCondLst>
                                            <p:cond delay="0"/>
                                          </p:stCondLst>
                                        </p:cTn>
                                        <p:tgtEl>
                                          <p:spTgt spid="88071"/>
                                        </p:tgtEl>
                                        <p:attrNameLst>
                                          <p:attrName>style.visibility</p:attrName>
                                        </p:attrNameLst>
                                      </p:cBhvr>
                                      <p:to>
                                        <p:strVal val="visible"/>
                                      </p:to>
                                    </p:set>
                                    <p:animEffect transition="in" filter="checkerboard(across)">
                                      <p:cBhvr>
                                        <p:cTn id="9" dur="500"/>
                                        <p:tgtEl>
                                          <p:spTgt spid="8807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8807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35497E-3D05-49D6-B310-9D82BD9D5433}"/>
              </a:ext>
            </a:extLst>
          </p:cNvPr>
          <p:cNvSpPr txBox="1"/>
          <p:nvPr/>
        </p:nvSpPr>
        <p:spPr>
          <a:xfrm>
            <a:off x="187036" y="221672"/>
            <a:ext cx="11817927" cy="4524315"/>
          </a:xfrm>
          <a:prstGeom prst="rect">
            <a:avLst/>
          </a:prstGeom>
          <a:noFill/>
        </p:spPr>
        <p:txBody>
          <a:bodyPr wrap="square">
            <a:spAutoFit/>
          </a:bodyPr>
          <a:lstStyle/>
          <a:p>
            <a:pPr marL="0" indent="0" algn="just" rtl="0">
              <a:buNone/>
            </a:pPr>
            <a:r>
              <a:rPr lang="en-US" sz="2400" b="1" u="sng" dirty="0">
                <a:solidFill>
                  <a:srgbClr val="FF0000"/>
                </a:solidFill>
                <a:latin typeface="Arial" panose="020B0604020202020204" pitchFamily="34" charset="0"/>
                <a:cs typeface="Arial" panose="020B0604020202020204" pitchFamily="34" charset="0"/>
              </a:rPr>
              <a:t>c/ Khi </a:t>
            </a:r>
            <a:r>
              <a:rPr lang="en-US" sz="2400" b="1" u="sng" dirty="0" err="1">
                <a:solidFill>
                  <a:srgbClr val="FF0000"/>
                </a:solidFill>
                <a:latin typeface="Arial" panose="020B0604020202020204" pitchFamily="34" charset="0"/>
                <a:cs typeface="Arial" panose="020B0604020202020204" pitchFamily="34" charset="0"/>
              </a:rPr>
              <a:t>xa</a:t>
            </a:r>
            <a:r>
              <a:rPr lang="en-US" sz="2400" b="1" u="sng" dirty="0">
                <a:solidFill>
                  <a:srgbClr val="FF0000"/>
                </a:solidFill>
                <a:latin typeface="Arial" panose="020B0604020202020204" pitchFamily="34" charset="0"/>
                <a:cs typeface="Arial" panose="020B0604020202020204" pitchFamily="34" charset="0"/>
              </a:rPr>
              <a:t> </a:t>
            </a:r>
            <a:r>
              <a:rPr lang="en-US" sz="2400" b="1" u="sng" dirty="0" err="1">
                <a:solidFill>
                  <a:srgbClr val="FF0000"/>
                </a:solidFill>
                <a:latin typeface="Arial" panose="020B0604020202020204" pitchFamily="34" charset="0"/>
                <a:cs typeface="Arial" panose="020B0604020202020204" pitchFamily="34" charset="0"/>
              </a:rPr>
              <a:t>chồng</a:t>
            </a:r>
            <a:r>
              <a:rPr lang="en-US" sz="2400" b="1" dirty="0">
                <a:solidFill>
                  <a:srgbClr val="FF0000"/>
                </a:solidFill>
                <a:latin typeface="Arial" panose="020B0604020202020204" pitchFamily="34" charset="0"/>
                <a:cs typeface="Arial" panose="020B0604020202020204" pitchFamily="34" charset="0"/>
              </a:rPr>
              <a:t>:</a:t>
            </a:r>
          </a:p>
          <a:p>
            <a:pPr marL="0" indent="0" algn="just" rtl="0">
              <a:buNone/>
            </a:pPr>
            <a:r>
              <a:rPr lang="en-US" sz="2400" dirty="0">
                <a:solidFill>
                  <a:srgbClr val="000000"/>
                </a:solidFill>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Vũ</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nương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là</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người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vợ</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thủy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chung</a:t>
            </a:r>
            <a:r>
              <a:rPr lang="en-US" sz="2400" b="1" dirty="0">
                <a:solidFill>
                  <a:srgbClr val="FF0000"/>
                </a:solidFill>
                <a:latin typeface="Arial" panose="020B0604020202020204" pitchFamily="34" charset="0"/>
                <a:cs typeface="Arial" panose="020B0604020202020204" pitchFamily="34" charset="0"/>
              </a:rPr>
              <a:t>:</a:t>
            </a:r>
          </a:p>
          <a:p>
            <a:pPr marL="342900" indent="-342900" algn="just" rtl="0">
              <a:buFontTx/>
              <a:buChar char="-"/>
            </a:pPr>
            <a:r>
              <a:rPr lang="en-US" sz="2400" dirty="0" err="1">
                <a:solidFill>
                  <a:srgbClr val="000000"/>
                </a:solidFill>
                <a:latin typeface="Arial" panose="020B0604020202020204" pitchFamily="34" charset="0"/>
                <a:cs typeface="Arial" panose="020B0604020202020204" pitchFamily="34" charset="0"/>
              </a:rPr>
              <a:t>Suốt</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thời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gian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dài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xa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cách</a:t>
            </a:r>
            <a:r>
              <a:rPr lang="en-US" sz="2400" dirty="0">
                <a:solidFill>
                  <a:srgbClr val="000000"/>
                </a:solidFill>
                <a:latin typeface="Arial" panose="020B0604020202020204" pitchFamily="34" charset="0"/>
                <a:cs typeface="Arial" panose="020B0604020202020204" pitchFamily="34" charset="0"/>
              </a:rPr>
              <a:t>, VN </a:t>
            </a:r>
            <a:r>
              <a:rPr lang="en-US" sz="2400" dirty="0" err="1">
                <a:solidFill>
                  <a:srgbClr val="FF0000"/>
                </a:solidFill>
                <a:latin typeface="Arial" panose="020B0604020202020204" pitchFamily="34" charset="0"/>
                <a:cs typeface="Arial" panose="020B0604020202020204" pitchFamily="34" charset="0"/>
              </a:rPr>
              <a:t>luôn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mang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trong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lòng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một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nỗi</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nhớ</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niềm</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thương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trĩu</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nặng</a:t>
            </a:r>
            <a:r>
              <a:rPr lang="en-US" sz="2400" dirty="0">
                <a:solidFill>
                  <a:srgbClr val="000000"/>
                </a:solidFill>
                <a:latin typeface="Arial" panose="020B0604020202020204" pitchFamily="34" charset="0"/>
                <a:cs typeface="Arial" panose="020B0604020202020204" pitchFamily="34" charset="0"/>
              </a:rPr>
              <a:t>.</a:t>
            </a:r>
          </a:p>
          <a:p>
            <a:pPr marL="342900" indent="-342900" algn="just" rtl="0">
              <a:buFontTx/>
              <a:buChar char="-"/>
            </a:pPr>
            <a:r>
              <a:rPr lang="en-US" sz="2400" dirty="0" err="1">
                <a:solidFill>
                  <a:srgbClr val="FF0000"/>
                </a:solidFill>
                <a:latin typeface="Arial" panose="020B0604020202020204" pitchFamily="34" charset="0"/>
                <a:cs typeface="Arial" panose="020B0604020202020204" pitchFamily="34" charset="0"/>
              </a:rPr>
              <a:t>Nàng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không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nguôi</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nhớ</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đến</a:t>
            </a:r>
            <a:r>
              <a:rPr lang="en-US" sz="2400" dirty="0">
                <a:solidFill>
                  <a:srgbClr val="FF0000"/>
                </a:solidFill>
                <a:latin typeface="Arial" panose="020B0604020202020204" pitchFamily="34" charset="0"/>
                <a:cs typeface="Arial" panose="020B0604020202020204" pitchFamily="34" charset="0"/>
              </a:rPr>
              <a:t> TS, </a:t>
            </a:r>
            <a:r>
              <a:rPr lang="en-US" sz="2400" dirty="0" err="1">
                <a:solidFill>
                  <a:srgbClr val="FF0000"/>
                </a:solidFill>
                <a:latin typeface="Arial" panose="020B0604020202020204" pitchFamily="34" charset="0"/>
                <a:cs typeface="Arial" panose="020B0604020202020204" pitchFamily="34" charset="0"/>
              </a:rPr>
              <a:t>nỗi</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nhớ</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thương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cứ</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dài</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theo</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năm</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tháng</a:t>
            </a:r>
            <a:r>
              <a:rPr lang="en-US" sz="2400" dirty="0">
                <a:solidFill>
                  <a:srgbClr val="000000"/>
                </a:solidFill>
                <a:latin typeface="Arial" panose="020B0604020202020204" pitchFamily="34" charset="0"/>
                <a:cs typeface="Arial" panose="020B0604020202020204" pitchFamily="34" charset="0"/>
              </a:rPr>
              <a:t>: “ </a:t>
            </a:r>
            <a:r>
              <a:rPr lang="en-US" sz="2400" dirty="0" err="1">
                <a:solidFill>
                  <a:srgbClr val="000000"/>
                </a:solidFill>
                <a:latin typeface="Arial" panose="020B0604020202020204" pitchFamily="34" charset="0"/>
                <a:cs typeface="Arial" panose="020B0604020202020204" pitchFamily="34" charset="0"/>
              </a:rPr>
              <a:t>Mỗi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khi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thấy</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bướm</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lượn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đầy</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vườn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mây</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che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kín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núi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thì</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nỗi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buồn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góc</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bể</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chân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trời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không</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thể</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nào</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ngăn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được</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Tác</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giả</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đã</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dùng</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những</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hình</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ảnh</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ước</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lệ</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để</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diễn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tả</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dòng</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chảy</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của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thời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gian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bướm</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lượn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đầy</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vườn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mùa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xuân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tươi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vui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mây</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che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kín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núi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mùa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đông</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ảm</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đạm</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Những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hình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ảnh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ước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lệ</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vừa</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là</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cảnh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sắc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thiên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nhiên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vừa</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là</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biểu</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tượng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thời</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gian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luôn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tác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động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đến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tâm</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trạng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mong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nhớ</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của</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nàng</a:t>
            </a:r>
            <a:r>
              <a:rPr lang="en-US" sz="2400" dirty="0">
                <a:solidFill>
                  <a:srgbClr val="FF0000"/>
                </a:solidFill>
                <a:latin typeface="Arial" panose="020B0604020202020204" pitchFamily="34" charset="0"/>
                <a:cs typeface="Arial" panose="020B0604020202020204" pitchFamily="34" charset="0"/>
              </a:rPr>
              <a:t>.</a:t>
            </a:r>
          </a:p>
          <a:p>
            <a:pPr marL="342900" indent="-342900" algn="just" rtl="0">
              <a:buFontTx/>
              <a:buChar char="-"/>
            </a:pPr>
            <a:r>
              <a:rPr lang="en-US" sz="2400" dirty="0" err="1">
                <a:solidFill>
                  <a:srgbClr val="000000"/>
                </a:solidFill>
                <a:latin typeface="Arial" panose="020B0604020202020204" pitchFamily="34" charset="0"/>
                <a:cs typeface="Arial" panose="020B0604020202020204" pitchFamily="34" charset="0"/>
              </a:rPr>
              <a:t>Dẫu</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cách</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xa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cô</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đơn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nhưng</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nàng</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luôn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giữ</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gìn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đức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hạnh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luôn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một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lòng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chung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thủy</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sắt</a:t>
            </a:r>
            <a:r>
              <a:rPr lang="en-US" sz="2400" dirty="0">
                <a:solidFill>
                  <a:srgbClr val="FF0000"/>
                </a:solidFill>
                <a:latin typeface="Arial" panose="020B0604020202020204" pitchFamily="34" charset="0"/>
                <a:cs typeface="Arial" panose="020B0604020202020204" pitchFamily="34" charset="0"/>
              </a:rPr>
              <a:t> son.</a:t>
            </a:r>
          </a:p>
        </p:txBody>
      </p:sp>
    </p:spTree>
    <p:extLst>
      <p:ext uri="{BB962C8B-B14F-4D97-AF65-F5344CB8AC3E}">
        <p14:creationId xmlns:p14="http://schemas.microsoft.com/office/powerpoint/2010/main" val="2975407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ext Box 5">
            <a:extLst>
              <a:ext uri="{FF2B5EF4-FFF2-40B4-BE49-F238E27FC236}">
                <a16:creationId xmlns:a16="http://schemas.microsoft.com/office/drawing/2014/main" id="{1F14A18F-DC21-4C99-8C21-E7E7FAD62DE2}"/>
              </a:ext>
            </a:extLst>
          </p:cNvPr>
          <p:cNvSpPr txBox="1">
            <a:spLocks noChangeArrowheads="1"/>
          </p:cNvSpPr>
          <p:nvPr/>
        </p:nvSpPr>
        <p:spPr bwMode="auto">
          <a:xfrm>
            <a:off x="2057400" y="22860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3200">
                <a:latin typeface=".VnArial" pitchFamily="34" charset="0"/>
              </a:rPr>
              <a:t>  </a:t>
            </a:r>
            <a:endParaRPr lang="en-US" altLang="en-US" sz="2800">
              <a:latin typeface=".VnArial" pitchFamily="34" charset="0"/>
            </a:endParaRPr>
          </a:p>
        </p:txBody>
      </p:sp>
      <p:sp>
        <p:nvSpPr>
          <p:cNvPr id="46086" name="Text Box 6">
            <a:extLst>
              <a:ext uri="{FF2B5EF4-FFF2-40B4-BE49-F238E27FC236}">
                <a16:creationId xmlns:a16="http://schemas.microsoft.com/office/drawing/2014/main" id="{8E9D63D6-D172-4F06-8DD4-492397F9E9D2}"/>
              </a:ext>
            </a:extLst>
          </p:cNvPr>
          <p:cNvSpPr txBox="1">
            <a:spLocks noChangeArrowheads="1"/>
          </p:cNvSpPr>
          <p:nvPr/>
        </p:nvSpPr>
        <p:spPr bwMode="auto">
          <a:xfrm>
            <a:off x="211280" y="2157580"/>
            <a:ext cx="11727873" cy="4616648"/>
          </a:xfrm>
          <a:prstGeom prst="rect">
            <a:avLst/>
          </a:prstGeom>
          <a:noFill/>
          <a:ln w="38100">
            <a:solidFill>
              <a:srgbClr val="3333FF"/>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vi-VN" sz="2100" b="1" i="1" dirty="0"/>
              <a:t> </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Vũ</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Nương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là</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người</a:t>
            </a:r>
            <a:r>
              <a:rPr lang="en-US" sz="2100" b="1" dirty="0">
                <a:solidFill>
                  <a:srgbClr val="FF0000"/>
                </a:solidFill>
                <a:latin typeface="Arial" panose="020B0604020202020204" pitchFamily="34" charset="0"/>
                <a:cs typeface="Arial" panose="020B0604020202020204" pitchFamily="34" charset="0"/>
              </a:rPr>
              <a:t> con </a:t>
            </a:r>
            <a:r>
              <a:rPr lang="en-US" sz="2100" b="1" dirty="0" err="1">
                <a:solidFill>
                  <a:srgbClr val="FF0000"/>
                </a:solidFill>
                <a:latin typeface="Arial" panose="020B0604020202020204" pitchFamily="34" charset="0"/>
                <a:cs typeface="Arial" panose="020B0604020202020204" pitchFamily="34" charset="0"/>
              </a:rPr>
              <a:t>dâu</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hiếu</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thảo</a:t>
            </a:r>
            <a:r>
              <a:rPr lang="en-US" sz="2100" b="1" dirty="0">
                <a:solidFill>
                  <a:srgbClr val="FF0000"/>
                </a:solidFill>
                <a:latin typeface="Arial" panose="020B0604020202020204" pitchFamily="34" charset="0"/>
                <a:cs typeface="Arial" panose="020B0604020202020204" pitchFamily="34" charset="0"/>
              </a:rPr>
              <a:t>:</a:t>
            </a:r>
          </a:p>
          <a:p>
            <a:pPr marL="342900" indent="-342900" algn="just" eaLnBrk="0" hangingPunct="0">
              <a:buFontTx/>
              <a:buChar char="-"/>
            </a:pPr>
            <a:r>
              <a:rPr lang="en-US" sz="2100" b="1" dirty="0">
                <a:latin typeface="Arial" panose="020B0604020202020204" pitchFamily="34" charset="0"/>
                <a:cs typeface="Arial" panose="020B0604020202020204" pitchFamily="34" charset="0"/>
              </a:rPr>
              <a:t>TS </a:t>
            </a:r>
            <a:r>
              <a:rPr lang="en-US" sz="2100" b="1" dirty="0" err="1">
                <a:latin typeface="Arial" panose="020B0604020202020204" pitchFamily="34" charset="0"/>
                <a:cs typeface="Arial" panose="020B0604020202020204" pitchFamily="34" charset="0"/>
              </a:rPr>
              <a:t>vắng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nhà</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mọi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việc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trong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gia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đình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chỉ</a:t>
            </a:r>
            <a:r>
              <a:rPr lang="en-US" sz="2100" b="1" dirty="0">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một</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mình</a:t>
            </a:r>
            <a:r>
              <a:rPr lang="en-US" sz="2100" b="1" dirty="0">
                <a:solidFill>
                  <a:srgbClr val="FF0000"/>
                </a:solidFill>
                <a:latin typeface="Arial" panose="020B0604020202020204" pitchFamily="34" charset="0"/>
                <a:cs typeface="Arial" panose="020B0604020202020204" pitchFamily="34" charset="0"/>
              </a:rPr>
              <a:t> VN </a:t>
            </a:r>
            <a:r>
              <a:rPr lang="en-US" sz="2100" b="1" dirty="0" err="1">
                <a:solidFill>
                  <a:srgbClr val="FF0000"/>
                </a:solidFill>
                <a:latin typeface="Arial" panose="020B0604020202020204" pitchFamily="34" charset="0"/>
                <a:cs typeface="Arial" panose="020B0604020202020204" pitchFamily="34" charset="0"/>
              </a:rPr>
              <a:t>gánh</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vác</a:t>
            </a:r>
            <a:r>
              <a:rPr lang="en-US" sz="2100" b="1" dirty="0">
                <a:solidFill>
                  <a:srgbClr val="FF0000"/>
                </a:solidFill>
                <a:latin typeface="Arial" panose="020B0604020202020204" pitchFamily="34" charset="0"/>
                <a:cs typeface="Arial" panose="020B0604020202020204" pitchFamily="34" charset="0"/>
              </a:rPr>
              <a:t>, lo </a:t>
            </a:r>
            <a:r>
              <a:rPr lang="en-US" sz="2100" b="1" dirty="0" err="1">
                <a:solidFill>
                  <a:srgbClr val="FF0000"/>
                </a:solidFill>
                <a:latin typeface="Arial" panose="020B0604020202020204" pitchFamily="34" charset="0"/>
                <a:cs typeface="Arial" panose="020B0604020202020204" pitchFamily="34" charset="0"/>
              </a:rPr>
              <a:t>liệu</a:t>
            </a:r>
            <a:r>
              <a:rPr lang="en-US" sz="2100" b="1" dirty="0">
                <a:latin typeface="Arial" panose="020B0604020202020204" pitchFamily="34" charset="0"/>
                <a:cs typeface="Arial" panose="020B0604020202020204" pitchFamily="34" charset="0"/>
              </a:rPr>
              <a:t>.</a:t>
            </a:r>
          </a:p>
          <a:p>
            <a:pPr marL="342900" indent="-342900" algn="just" eaLnBrk="0" hangingPunct="0">
              <a:buFontTx/>
              <a:buChar char="-"/>
            </a:pPr>
            <a:r>
              <a:rPr lang="en-US" sz="2100" b="1" u="sng" dirty="0">
                <a:solidFill>
                  <a:srgbClr val="FF0000"/>
                </a:solidFill>
                <a:latin typeface="Arial" panose="020B0604020202020204" pitchFamily="34" charset="0"/>
                <a:cs typeface="Arial" panose="020B0604020202020204" pitchFamily="34" charset="0"/>
              </a:rPr>
              <a:t>Khi </a:t>
            </a:r>
            <a:r>
              <a:rPr lang="en-US" sz="2100" b="1" u="sng" dirty="0" err="1">
                <a:solidFill>
                  <a:srgbClr val="FF0000"/>
                </a:solidFill>
                <a:latin typeface="Arial" panose="020B0604020202020204" pitchFamily="34" charset="0"/>
                <a:cs typeface="Arial" panose="020B0604020202020204" pitchFamily="34" charset="0"/>
              </a:rPr>
              <a:t>mẹ</a:t>
            </a:r>
            <a:r>
              <a:rPr lang="en-US" sz="2100" b="1" u="sng" dirty="0">
                <a:solidFill>
                  <a:srgbClr val="FF0000"/>
                </a:solidFill>
                <a:latin typeface="Arial" panose="020B0604020202020204" pitchFamily="34" charset="0"/>
                <a:cs typeface="Arial" panose="020B0604020202020204" pitchFamily="34" charset="0"/>
              </a:rPr>
              <a:t> </a:t>
            </a:r>
            <a:r>
              <a:rPr lang="en-US" sz="2100" b="1" u="sng" dirty="0" err="1">
                <a:solidFill>
                  <a:srgbClr val="FF0000"/>
                </a:solidFill>
                <a:latin typeface="Arial" panose="020B0604020202020204" pitchFamily="34" charset="0"/>
                <a:cs typeface="Arial" panose="020B0604020202020204" pitchFamily="34" charset="0"/>
              </a:rPr>
              <a:t>chồng</a:t>
            </a:r>
            <a:r>
              <a:rPr lang="en-US" sz="2100" b="1" u="sng" dirty="0">
                <a:solidFill>
                  <a:srgbClr val="FF0000"/>
                </a:solidFill>
                <a:latin typeface="Arial" panose="020B0604020202020204" pitchFamily="34" charset="0"/>
                <a:cs typeface="Arial" panose="020B0604020202020204" pitchFamily="34" charset="0"/>
              </a:rPr>
              <a:t> </a:t>
            </a:r>
            <a:r>
              <a:rPr lang="en-US" sz="2100" b="1" u="sng" dirty="0" err="1">
                <a:solidFill>
                  <a:srgbClr val="FF0000"/>
                </a:solidFill>
                <a:latin typeface="Arial" panose="020B0604020202020204" pitchFamily="34" charset="0"/>
                <a:cs typeface="Arial" panose="020B0604020202020204" pitchFamily="34" charset="0"/>
              </a:rPr>
              <a:t>lâm</a:t>
            </a:r>
            <a:r>
              <a:rPr lang="en-US" sz="2100" b="1" u="sng" dirty="0">
                <a:solidFill>
                  <a:srgbClr val="FF0000"/>
                </a:solidFill>
                <a:latin typeface="Arial" panose="020B0604020202020204" pitchFamily="34" charset="0"/>
                <a:cs typeface="Arial" panose="020B0604020202020204" pitchFamily="34" charset="0"/>
              </a:rPr>
              <a:t> </a:t>
            </a:r>
            <a:r>
              <a:rPr lang="en-US" sz="2100" b="1" u="sng" dirty="0" err="1">
                <a:solidFill>
                  <a:srgbClr val="FF0000"/>
                </a:solidFill>
                <a:latin typeface="Arial" panose="020B0604020202020204" pitchFamily="34" charset="0"/>
                <a:cs typeface="Arial" panose="020B0604020202020204" pitchFamily="34" charset="0"/>
              </a:rPr>
              <a:t>bệnh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nàng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hết</a:t>
            </a:r>
            <a:r>
              <a:rPr lang="en-US" sz="2100" b="1" dirty="0">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lòng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thuốc</a:t>
            </a:r>
            <a:r>
              <a:rPr lang="en-US" sz="2100" b="1" dirty="0">
                <a:solidFill>
                  <a:srgbClr val="FF0000"/>
                </a:solidFill>
                <a:latin typeface="Arial" panose="020B0604020202020204" pitchFamily="34" charset="0"/>
                <a:cs typeface="Arial" panose="020B0604020202020204" pitchFamily="34" charset="0"/>
              </a:rPr>
              <a:t> thang </a:t>
            </a:r>
            <a:r>
              <a:rPr lang="en-US" sz="2100" b="1" dirty="0" err="1">
                <a:solidFill>
                  <a:srgbClr val="FF0000"/>
                </a:solidFill>
                <a:latin typeface="Arial" panose="020B0604020202020204" pitchFamily="34" charset="0"/>
                <a:cs typeface="Arial" panose="020B0604020202020204" pitchFamily="34" charset="0"/>
              </a:rPr>
              <a:t>chạy</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chữa</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cầu</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trời</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khấn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phật</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lấy</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lời</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ngọt</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ngào</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khôn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khéo</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động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viên</a:t>
            </a:r>
            <a:r>
              <a:rPr lang="en-US" sz="2100" b="1" dirty="0">
                <a:solidFill>
                  <a:srgbClr val="FF0000"/>
                </a:solidFill>
                <a:latin typeface="Arial" panose="020B0604020202020204" pitchFamily="34" charset="0"/>
                <a:cs typeface="Arial" panose="020B0604020202020204" pitchFamily="34" charset="0"/>
              </a:rPr>
              <a:t>, an </a:t>
            </a:r>
            <a:r>
              <a:rPr lang="en-US" sz="2100" b="1" dirty="0" err="1">
                <a:solidFill>
                  <a:srgbClr val="FF0000"/>
                </a:solidFill>
                <a:latin typeface="Arial" panose="020B0604020202020204" pitchFamily="34" charset="0"/>
                <a:cs typeface="Arial" panose="020B0604020202020204" pitchFamily="34" charset="0"/>
              </a:rPr>
              <a:t>ủi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Nàng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là</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chỗ</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dựa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tinh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thần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của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người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mẹ</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già</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ốm</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đau</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bệnh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nặng</a:t>
            </a:r>
            <a:r>
              <a:rPr lang="en-US" sz="2100" b="1" dirty="0">
                <a:latin typeface="Arial" panose="020B0604020202020204" pitchFamily="34" charset="0"/>
                <a:cs typeface="Arial" panose="020B0604020202020204" pitchFamily="34" charset="0"/>
              </a:rPr>
              <a:t>.</a:t>
            </a:r>
          </a:p>
          <a:p>
            <a:pPr marL="342900" indent="-342900" algn="just" eaLnBrk="0" hangingPunct="0">
              <a:buFontTx/>
              <a:buChar char="-"/>
            </a:pPr>
            <a:r>
              <a:rPr lang="vi-VN" sz="2100" b="1" u="sng" dirty="0">
                <a:solidFill>
                  <a:srgbClr val="FF0000"/>
                </a:solidFill>
                <a:latin typeface="Arial" panose="020B0604020202020204" pitchFamily="34" charset="0"/>
                <a:cs typeface="Arial" panose="020B0604020202020204" pitchFamily="34" charset="0"/>
              </a:rPr>
              <a:t>Lời trăng trối </a:t>
            </a:r>
            <a:r>
              <a:rPr lang="vi-VN" sz="2100" b="1" dirty="0">
                <a:latin typeface="Arial" panose="020B0604020202020204" pitchFamily="34" charset="0"/>
                <a:cs typeface="Arial" panose="020B0604020202020204" pitchFamily="34" charset="0"/>
              </a:rPr>
              <a:t>của bà mẹ chồng thể hiện sự </a:t>
            </a:r>
            <a:r>
              <a:rPr lang="vi-VN" sz="2100" b="1" dirty="0">
                <a:solidFill>
                  <a:srgbClr val="FF0000"/>
                </a:solidFill>
                <a:latin typeface="Arial" panose="020B0604020202020204" pitchFamily="34" charset="0"/>
                <a:cs typeface="Arial" panose="020B0604020202020204" pitchFamily="34" charset="0"/>
              </a:rPr>
              <a:t>ghi nhận nhân cách và đánh giá cao công lao của nàng đối với gia đình nhà chồng</a:t>
            </a:r>
            <a:r>
              <a:rPr lang="vi-VN" sz="2100" b="1" dirty="0">
                <a:latin typeface="Arial" panose="020B0604020202020204" pitchFamily="34" charset="0"/>
                <a:cs typeface="Arial" panose="020B0604020202020204" pitchFamily="34" charset="0"/>
              </a:rPr>
              <a:t>,</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thể</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hiện</a:t>
            </a:r>
            <a:r>
              <a:rPr lang="vi-VN" sz="2100" b="1" dirty="0">
                <a:latin typeface="Arial" panose="020B0604020202020204" pitchFamily="34" charset="0"/>
                <a:cs typeface="Arial" panose="020B0604020202020204" pitchFamily="34" charset="0"/>
              </a:rPr>
              <a:t> niềm tin Vũ Nương có hạnh phúc khi Trương Sinh trở về</a:t>
            </a:r>
            <a:r>
              <a:rPr lang="en-US" sz="2100" b="1" dirty="0">
                <a:latin typeface="Arial" panose="020B0604020202020204" pitchFamily="34" charset="0"/>
                <a:cs typeface="Arial" panose="020B0604020202020204" pitchFamily="34" charset="0"/>
              </a:rPr>
              <a:t>: “</a:t>
            </a:r>
            <a:r>
              <a:rPr lang="en-US" altLang="en-US" sz="2100" b="1" dirty="0">
                <a:latin typeface="Arial" panose="020B0604020202020204" pitchFamily="34" charset="0"/>
                <a:cs typeface="Arial" panose="020B0604020202020204" pitchFamily="34" charset="0"/>
              </a:rPr>
              <a:t>Sau </a:t>
            </a:r>
            <a:r>
              <a:rPr lang="en-US" altLang="en-US" sz="2100" b="1" dirty="0" err="1">
                <a:latin typeface="Arial" panose="020B0604020202020204" pitchFamily="34" charset="0"/>
                <a:cs typeface="Arial" panose="020B0604020202020204" pitchFamily="34" charset="0"/>
              </a:rPr>
              <a:t>này</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trời</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xét</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lòng</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lành</a:t>
            </a:r>
            <a:r>
              <a:rPr lang="en-US" altLang="en-US" sz="2100" b="1" dirty="0">
                <a:latin typeface="Arial" panose="020B0604020202020204" pitchFamily="34" charset="0"/>
                <a:cs typeface="Arial" panose="020B0604020202020204" pitchFamily="34" charset="0"/>
              </a:rPr>
              <a:t>, ban </a:t>
            </a:r>
            <a:r>
              <a:rPr lang="en-US" altLang="en-US" sz="2100" b="1" dirty="0" err="1">
                <a:latin typeface="Arial" panose="020B0604020202020204" pitchFamily="34" charset="0"/>
                <a:cs typeface="Arial" panose="020B0604020202020204" pitchFamily="34" charset="0"/>
              </a:rPr>
              <a:t>cho</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phúc</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đức</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giống</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dòng</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tươi</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tốt</a:t>
            </a:r>
            <a:r>
              <a:rPr lang="en-US" altLang="en-US" sz="2100" b="1" dirty="0">
                <a:latin typeface="Arial" panose="020B0604020202020204" pitchFamily="34" charset="0"/>
                <a:cs typeface="Arial" panose="020B0604020202020204" pitchFamily="34" charset="0"/>
              </a:rPr>
              <a:t>, con </a:t>
            </a:r>
            <a:r>
              <a:rPr lang="en-US" altLang="en-US" sz="2100" b="1" dirty="0" err="1">
                <a:latin typeface="Arial" panose="020B0604020202020204" pitchFamily="34" charset="0"/>
                <a:cs typeface="Arial" panose="020B0604020202020204" pitchFamily="34" charset="0"/>
              </a:rPr>
              <a:t>cháu</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đông</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đàn</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xanh</a:t>
            </a:r>
            <a:r>
              <a:rPr lang="en-US" altLang="en-US" sz="2100" b="1" dirty="0">
                <a:latin typeface="Arial" panose="020B0604020202020204" pitchFamily="34" charset="0"/>
                <a:cs typeface="Arial" panose="020B0604020202020204" pitchFamily="34" charset="0"/>
              </a:rPr>
              <a:t> kia </a:t>
            </a:r>
            <a:r>
              <a:rPr lang="en-US" altLang="en-US" sz="2100" b="1" dirty="0" err="1">
                <a:latin typeface="Arial" panose="020B0604020202020204" pitchFamily="34" charset="0"/>
                <a:cs typeface="Arial" panose="020B0604020202020204" pitchFamily="34" charset="0"/>
              </a:rPr>
              <a:t>quyết</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chẳng</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phụ</a:t>
            </a:r>
            <a:r>
              <a:rPr lang="en-US" altLang="en-US" sz="2100" b="1" dirty="0">
                <a:latin typeface="Arial" panose="020B0604020202020204" pitchFamily="34" charset="0"/>
                <a:cs typeface="Arial" panose="020B0604020202020204" pitchFamily="34" charset="0"/>
              </a:rPr>
              <a:t> con, </a:t>
            </a:r>
            <a:r>
              <a:rPr lang="en-US" altLang="en-US" sz="2100" b="1" dirty="0" err="1">
                <a:latin typeface="Arial" panose="020B0604020202020204" pitchFamily="34" charset="0"/>
                <a:cs typeface="Arial" panose="020B0604020202020204" pitchFamily="34" charset="0"/>
              </a:rPr>
              <a:t>cũng</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như</a:t>
            </a:r>
            <a:r>
              <a:rPr lang="en-US" altLang="en-US" sz="2100" b="1" dirty="0">
                <a:latin typeface="Arial" panose="020B0604020202020204" pitchFamily="34" charset="0"/>
                <a:cs typeface="Arial" panose="020B0604020202020204" pitchFamily="34" charset="0"/>
              </a:rPr>
              <a:t> con </a:t>
            </a:r>
            <a:r>
              <a:rPr lang="en-US" altLang="en-US" sz="2100" b="1" dirty="0" err="1">
                <a:latin typeface="Arial" panose="020B0604020202020204" pitchFamily="34" charset="0"/>
                <a:cs typeface="Arial" panose="020B0604020202020204" pitchFamily="34" charset="0"/>
              </a:rPr>
              <a:t>đã</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chẳng</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phụ</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mẹ</a:t>
            </a:r>
            <a:r>
              <a:rPr lang="en-US" altLang="en-US" sz="2100" b="1" dirty="0">
                <a:latin typeface="Arial" panose="020B0604020202020204" pitchFamily="34" charset="0"/>
                <a:cs typeface="Arial" panose="020B0604020202020204" pitchFamily="34" charset="0"/>
              </a:rPr>
              <a:t>”.</a:t>
            </a:r>
          </a:p>
          <a:p>
            <a:pPr marL="342900" indent="-342900" algn="just" eaLnBrk="0" hangingPunct="0">
              <a:buFontTx/>
              <a:buChar char="-"/>
            </a:pPr>
            <a:r>
              <a:rPr lang="en-US" sz="2100" b="1" u="sng" dirty="0">
                <a:solidFill>
                  <a:srgbClr val="FF0000"/>
                </a:solidFill>
                <a:latin typeface="Arial" panose="020B0604020202020204" pitchFamily="34" charset="0"/>
                <a:cs typeface="Arial" panose="020B0604020202020204" pitchFamily="34" charset="0"/>
              </a:rPr>
              <a:t>Khi </a:t>
            </a:r>
            <a:r>
              <a:rPr lang="en-US" sz="2100" b="1" u="sng" dirty="0" err="1">
                <a:solidFill>
                  <a:srgbClr val="FF0000"/>
                </a:solidFill>
                <a:latin typeface="Arial" panose="020B0604020202020204" pitchFamily="34" charset="0"/>
                <a:cs typeface="Arial" panose="020B0604020202020204" pitchFamily="34" charset="0"/>
              </a:rPr>
              <a:t>mẹ</a:t>
            </a:r>
            <a:r>
              <a:rPr lang="en-US" sz="2100" b="1" u="sng" dirty="0">
                <a:solidFill>
                  <a:srgbClr val="FF0000"/>
                </a:solidFill>
                <a:latin typeface="Arial" panose="020B0604020202020204" pitchFamily="34" charset="0"/>
                <a:cs typeface="Arial" panose="020B0604020202020204" pitchFamily="34" charset="0"/>
              </a:rPr>
              <a:t> </a:t>
            </a:r>
            <a:r>
              <a:rPr lang="en-US" sz="2100" b="1" u="sng" dirty="0" err="1">
                <a:solidFill>
                  <a:srgbClr val="FF0000"/>
                </a:solidFill>
                <a:latin typeface="Arial" panose="020B0604020202020204" pitchFamily="34" charset="0"/>
                <a:cs typeface="Arial" panose="020B0604020202020204" pitchFamily="34" charset="0"/>
              </a:rPr>
              <a:t>chồng</a:t>
            </a:r>
            <a:r>
              <a:rPr lang="en-US" sz="2100" b="1" u="sng" dirty="0">
                <a:solidFill>
                  <a:srgbClr val="FF0000"/>
                </a:solidFill>
                <a:latin typeface="Arial" panose="020B0604020202020204" pitchFamily="34" charset="0"/>
                <a:cs typeface="Arial" panose="020B0604020202020204" pitchFamily="34" charset="0"/>
              </a:rPr>
              <a:t> </a:t>
            </a:r>
            <a:r>
              <a:rPr lang="en-US" sz="2100" b="1" u="sng" dirty="0" err="1">
                <a:solidFill>
                  <a:srgbClr val="FF0000"/>
                </a:solidFill>
                <a:latin typeface="Arial" panose="020B0604020202020204" pitchFamily="34" charset="0"/>
                <a:cs typeface="Arial" panose="020B0604020202020204" pitchFamily="34" charset="0"/>
              </a:rPr>
              <a:t>mất</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nàng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hết</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lòng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thương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xót</a:t>
            </a:r>
            <a:r>
              <a:rPr lang="en-US" sz="2100" b="1" dirty="0">
                <a:latin typeface="Arial" panose="020B0604020202020204" pitchFamily="34" charset="0"/>
                <a:cs typeface="Arial" panose="020B0604020202020204" pitchFamily="34" charset="0"/>
              </a:rPr>
              <a:t>, ma </a:t>
            </a:r>
            <a:r>
              <a:rPr lang="en-US" sz="2100" b="1" dirty="0" err="1">
                <a:solidFill>
                  <a:srgbClr val="FF0000"/>
                </a:solidFill>
                <a:latin typeface="Arial" panose="020B0604020202020204" pitchFamily="34" charset="0"/>
                <a:cs typeface="Arial" panose="020B0604020202020204" pitchFamily="34" charset="0"/>
              </a:rPr>
              <a:t>chay</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tế</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lễ</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như</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đối</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với</a:t>
            </a:r>
            <a:r>
              <a:rPr lang="en-US" sz="2100" b="1" dirty="0">
                <a:solidFill>
                  <a:srgbClr val="FF0000"/>
                </a:solidFill>
                <a:latin typeface="Arial" panose="020B0604020202020204" pitchFamily="34" charset="0"/>
                <a:cs typeface="Arial" panose="020B0604020202020204" pitchFamily="34" charset="0"/>
              </a:rPr>
              <a:t> cha </a:t>
            </a:r>
            <a:r>
              <a:rPr lang="en-US" sz="2100" b="1" dirty="0" err="1">
                <a:solidFill>
                  <a:srgbClr val="FF0000"/>
                </a:solidFill>
                <a:latin typeface="Arial" panose="020B0604020202020204" pitchFamily="34" charset="0"/>
                <a:cs typeface="Arial" panose="020B0604020202020204" pitchFamily="34" charset="0"/>
              </a:rPr>
              <a:t>mẹ</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đẻ</a:t>
            </a:r>
            <a:r>
              <a:rPr lang="en-US" sz="2100" b="1" dirty="0">
                <a:solidFill>
                  <a:srgbClr val="FF0000"/>
                </a:solidFill>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mình</a:t>
            </a:r>
            <a:r>
              <a:rPr lang="en-US" sz="2100" b="1" dirty="0">
                <a:latin typeface="Arial" panose="020B0604020202020204" pitchFamily="34" charset="0"/>
                <a:cs typeface="Arial" panose="020B0604020202020204" pitchFamily="34" charset="0"/>
              </a:rPr>
              <a:t>.</a:t>
            </a:r>
          </a:p>
          <a:p>
            <a:pPr marL="342900" indent="-342900" algn="just" eaLnBrk="0" hangingPunct="0">
              <a:buFontTx/>
              <a:buChar char="-"/>
            </a:pPr>
            <a:r>
              <a:rPr lang="en-US" sz="2100" b="1" dirty="0" err="1">
                <a:solidFill>
                  <a:srgbClr val="FF0000"/>
                </a:solidFill>
                <a:latin typeface="Arial" panose="020B0604020202020204" pitchFamily="34" charset="0"/>
                <a:cs typeface="Arial" panose="020B0604020202020204" pitchFamily="34" charset="0"/>
              </a:rPr>
              <a:t>Những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hành</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động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việc</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làm</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của</a:t>
            </a:r>
            <a:r>
              <a:rPr lang="en-US" sz="2100" b="1" dirty="0">
                <a:solidFill>
                  <a:srgbClr val="FF0000"/>
                </a:solidFill>
                <a:latin typeface="Arial" panose="020B0604020202020204" pitchFamily="34" charset="0"/>
                <a:cs typeface="Arial" panose="020B0604020202020204" pitchFamily="34" charset="0"/>
              </a:rPr>
              <a:t> VN </a:t>
            </a:r>
            <a:r>
              <a:rPr lang="en-US" sz="2100" b="1" dirty="0" err="1">
                <a:solidFill>
                  <a:srgbClr val="FF0000"/>
                </a:solidFill>
                <a:latin typeface="Arial" panose="020B0604020202020204" pitchFamily="34" charset="0"/>
                <a:cs typeface="Arial" panose="020B0604020202020204" pitchFamily="34" charset="0"/>
              </a:rPr>
              <a:t>xuất</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phát</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từ</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tình</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cảm</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sâu</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sắc</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chân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thành</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đáng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trân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trọng</a:t>
            </a:r>
            <a:r>
              <a:rPr lang="en-US" sz="2100" b="1" dirty="0">
                <a:solidFill>
                  <a:srgbClr val="FF0000"/>
                </a:solidFill>
                <a:latin typeface="Arial" panose="020B0604020202020204" pitchFamily="34" charset="0"/>
                <a:cs typeface="Arial" panose="020B0604020202020204" pitchFamily="34" charset="0"/>
              </a:rPr>
              <a:t>.</a:t>
            </a:r>
            <a:r>
              <a:rPr lang="vi-VN" sz="2100" b="1" dirty="0">
                <a:solidFill>
                  <a:srgbClr val="FF0000"/>
                </a:solidFill>
                <a:latin typeface="Arial" panose="020B0604020202020204" pitchFamily="34" charset="0"/>
                <a:cs typeface="Arial" panose="020B0604020202020204" pitchFamily="34" charset="0"/>
              </a:rPr>
              <a:t> </a:t>
            </a:r>
            <a:endParaRPr lang="en-US" altLang="en-US" sz="2100" b="1" dirty="0">
              <a:solidFill>
                <a:srgbClr val="FF0000"/>
              </a:solidFill>
              <a:latin typeface="Arial" panose="020B0604020202020204" pitchFamily="34" charset="0"/>
              <a:cs typeface="Arial" panose="020B0604020202020204" pitchFamily="34" charset="0"/>
            </a:endParaRPr>
          </a:p>
        </p:txBody>
      </p:sp>
      <p:sp>
        <p:nvSpPr>
          <p:cNvPr id="46087" name="Text Box 7">
            <a:extLst>
              <a:ext uri="{FF2B5EF4-FFF2-40B4-BE49-F238E27FC236}">
                <a16:creationId xmlns:a16="http://schemas.microsoft.com/office/drawing/2014/main" id="{7AB658D6-548C-43A3-9E38-0EE707EAEFC8}"/>
              </a:ext>
            </a:extLst>
          </p:cNvPr>
          <p:cNvSpPr txBox="1">
            <a:spLocks noChangeArrowheads="1"/>
          </p:cNvSpPr>
          <p:nvPr/>
        </p:nvSpPr>
        <p:spPr bwMode="auto">
          <a:xfrm>
            <a:off x="152399" y="76200"/>
            <a:ext cx="1184563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20000"/>
              </a:spcBef>
            </a:pPr>
            <a:r>
              <a:rPr lang="en-US" altLang="en-US" sz="2000" b="1" dirty="0">
                <a:latin typeface="Arial" panose="020B0604020202020204" pitchFamily="34" charset="0"/>
              </a:rPr>
              <a:t>	“</a:t>
            </a:r>
            <a:r>
              <a:rPr lang="en-US" altLang="en-US" sz="2000" b="1" dirty="0" err="1">
                <a:latin typeface="Arial" panose="020B0604020202020204" pitchFamily="34" charset="0"/>
              </a:rPr>
              <a:t>Ngắn</a:t>
            </a:r>
            <a:r>
              <a:rPr lang="en-US" altLang="en-US" sz="2000" b="1" dirty="0">
                <a:latin typeface="Arial" panose="020B0604020202020204" pitchFamily="34" charset="0"/>
              </a:rPr>
              <a:t> </a:t>
            </a:r>
            <a:r>
              <a:rPr lang="en-US" altLang="en-US" sz="2000" b="1" dirty="0" err="1">
                <a:latin typeface="Arial" panose="020B0604020202020204" pitchFamily="34" charset="0"/>
              </a:rPr>
              <a:t>dài</a:t>
            </a:r>
            <a:r>
              <a:rPr lang="en-US" altLang="en-US" sz="2000" b="1" dirty="0">
                <a:latin typeface="Arial" panose="020B0604020202020204" pitchFamily="34" charset="0"/>
              </a:rPr>
              <a:t> </a:t>
            </a:r>
            <a:r>
              <a:rPr lang="en-US" altLang="en-US" sz="2000" b="1" dirty="0" err="1">
                <a:latin typeface="Arial" panose="020B0604020202020204" pitchFamily="34" charset="0"/>
              </a:rPr>
              <a:t>có</a:t>
            </a:r>
            <a:r>
              <a:rPr lang="en-US" altLang="en-US" sz="2000" b="1" dirty="0">
                <a:latin typeface="Arial" panose="020B0604020202020204" pitchFamily="34" charset="0"/>
              </a:rPr>
              <a:t> </a:t>
            </a:r>
            <a:r>
              <a:rPr lang="en-US" altLang="en-US" sz="2000" b="1" dirty="0" err="1">
                <a:latin typeface="Arial" panose="020B0604020202020204" pitchFamily="34" charset="0"/>
              </a:rPr>
              <a:t>số</a:t>
            </a:r>
            <a:r>
              <a:rPr lang="en-US" altLang="en-US" sz="2000" b="1" dirty="0">
                <a:latin typeface="Arial" panose="020B0604020202020204" pitchFamily="34" charset="0"/>
              </a:rPr>
              <a:t>, </a:t>
            </a:r>
            <a:r>
              <a:rPr lang="en-US" altLang="en-US" sz="2000" b="1" dirty="0" err="1">
                <a:latin typeface="Arial" panose="020B0604020202020204" pitchFamily="34" charset="0"/>
              </a:rPr>
              <a:t>tươi</a:t>
            </a:r>
            <a:r>
              <a:rPr lang="en-US" altLang="en-US" sz="2000" b="1" dirty="0">
                <a:latin typeface="Arial" panose="020B0604020202020204" pitchFamily="34" charset="0"/>
              </a:rPr>
              <a:t> </a:t>
            </a:r>
            <a:r>
              <a:rPr lang="en-US" altLang="en-US" sz="2000" b="1" dirty="0" err="1">
                <a:latin typeface="Arial" panose="020B0604020202020204" pitchFamily="34" charset="0"/>
              </a:rPr>
              <a:t>héo</a:t>
            </a:r>
            <a:r>
              <a:rPr lang="en-US" altLang="en-US" sz="2000" b="1" dirty="0">
                <a:latin typeface="Arial" panose="020B0604020202020204" pitchFamily="34" charset="0"/>
              </a:rPr>
              <a:t> </a:t>
            </a:r>
            <a:r>
              <a:rPr lang="en-US" altLang="en-US" sz="2000" b="1" dirty="0" err="1">
                <a:latin typeface="Arial" panose="020B0604020202020204" pitchFamily="34" charset="0"/>
              </a:rPr>
              <a:t>bởi</a:t>
            </a:r>
            <a:r>
              <a:rPr lang="en-US" altLang="en-US" sz="2000" b="1" dirty="0">
                <a:latin typeface="Arial" panose="020B0604020202020204" pitchFamily="34" charset="0"/>
              </a:rPr>
              <a:t> </a:t>
            </a:r>
            <a:r>
              <a:rPr lang="en-US" altLang="en-US" sz="2000" b="1" dirty="0" err="1">
                <a:latin typeface="Arial" panose="020B0604020202020204" pitchFamily="34" charset="0"/>
              </a:rPr>
              <a:t>trời</a:t>
            </a:r>
            <a:r>
              <a:rPr lang="en-US" altLang="en-US" sz="2000" b="1" dirty="0">
                <a:latin typeface="Arial" panose="020B0604020202020204" pitchFamily="34" charset="0"/>
              </a:rPr>
              <a:t>. </a:t>
            </a:r>
            <a:r>
              <a:rPr lang="en-US" altLang="en-US" sz="2000" b="1" dirty="0" err="1">
                <a:latin typeface="Arial" panose="020B0604020202020204" pitchFamily="34" charset="0"/>
              </a:rPr>
              <a:t>Mẹ</a:t>
            </a:r>
            <a:r>
              <a:rPr lang="en-US" altLang="en-US" sz="2000" b="1" dirty="0">
                <a:latin typeface="Arial" panose="020B0604020202020204" pitchFamily="34" charset="0"/>
              </a:rPr>
              <a:t> </a:t>
            </a:r>
            <a:r>
              <a:rPr lang="en-US" altLang="en-US" sz="2000" b="1" dirty="0" err="1">
                <a:latin typeface="Arial" panose="020B0604020202020204" pitchFamily="34" charset="0"/>
              </a:rPr>
              <a:t>không</a:t>
            </a:r>
            <a:r>
              <a:rPr lang="en-US" altLang="en-US" sz="2000" b="1" dirty="0">
                <a:latin typeface="Arial" panose="020B0604020202020204" pitchFamily="34" charset="0"/>
              </a:rPr>
              <a:t> </a:t>
            </a:r>
            <a:r>
              <a:rPr lang="en-US" altLang="en-US" sz="2000" b="1" dirty="0" err="1">
                <a:latin typeface="Arial" panose="020B0604020202020204" pitchFamily="34" charset="0"/>
              </a:rPr>
              <a:t>phải</a:t>
            </a:r>
            <a:r>
              <a:rPr lang="en-US" altLang="en-US" sz="2000" b="1" dirty="0">
                <a:latin typeface="Arial" panose="020B0604020202020204" pitchFamily="34" charset="0"/>
              </a:rPr>
              <a:t> </a:t>
            </a:r>
            <a:r>
              <a:rPr lang="en-US" altLang="en-US" sz="2000" b="1" dirty="0" err="1">
                <a:latin typeface="Arial" panose="020B0604020202020204" pitchFamily="34" charset="0"/>
              </a:rPr>
              <a:t>không</a:t>
            </a:r>
            <a:r>
              <a:rPr lang="en-US" altLang="en-US" sz="2000" b="1" dirty="0">
                <a:latin typeface="Arial" panose="020B0604020202020204" pitchFamily="34" charset="0"/>
              </a:rPr>
              <a:t> </a:t>
            </a:r>
            <a:r>
              <a:rPr lang="en-US" altLang="en-US" sz="2000" b="1" dirty="0" err="1">
                <a:latin typeface="Arial" panose="020B0604020202020204" pitchFamily="34" charset="0"/>
              </a:rPr>
              <a:t>muốn</a:t>
            </a:r>
            <a:r>
              <a:rPr lang="en-US" altLang="en-US" sz="2000" b="1" dirty="0">
                <a:latin typeface="Arial" panose="020B0604020202020204" pitchFamily="34" charset="0"/>
              </a:rPr>
              <a:t> </a:t>
            </a:r>
            <a:r>
              <a:rPr lang="en-US" altLang="en-US" sz="2000" b="1" dirty="0" err="1">
                <a:latin typeface="Arial" panose="020B0604020202020204" pitchFamily="34" charset="0"/>
              </a:rPr>
              <a:t>đợi</a:t>
            </a:r>
            <a:r>
              <a:rPr lang="en-US" altLang="en-US" sz="2000" b="1" dirty="0">
                <a:latin typeface="Arial" panose="020B0604020202020204" pitchFamily="34" charset="0"/>
              </a:rPr>
              <a:t> </a:t>
            </a:r>
            <a:r>
              <a:rPr lang="en-US" altLang="en-US" sz="2000" b="1" dirty="0" err="1">
                <a:latin typeface="Arial" panose="020B0604020202020204" pitchFamily="34" charset="0"/>
              </a:rPr>
              <a:t>chồng</a:t>
            </a:r>
            <a:r>
              <a:rPr lang="en-US" altLang="en-US" sz="2000" b="1" dirty="0">
                <a:latin typeface="Arial" panose="020B0604020202020204" pitchFamily="34" charset="0"/>
              </a:rPr>
              <a:t> con </a:t>
            </a:r>
            <a:r>
              <a:rPr lang="en-US" altLang="en-US" sz="2000" b="1" dirty="0" err="1">
                <a:latin typeface="Arial" panose="020B0604020202020204" pitchFamily="34" charset="0"/>
              </a:rPr>
              <a:t>về</a:t>
            </a:r>
            <a:r>
              <a:rPr lang="en-US" altLang="en-US" sz="2000" b="1" dirty="0">
                <a:latin typeface="Arial" panose="020B0604020202020204" pitchFamily="34" charset="0"/>
              </a:rPr>
              <a:t>, </a:t>
            </a:r>
            <a:r>
              <a:rPr lang="en-US" altLang="en-US" sz="2000" b="1" dirty="0" err="1">
                <a:latin typeface="Arial" panose="020B0604020202020204" pitchFamily="34" charset="0"/>
              </a:rPr>
              <a:t>mà</a:t>
            </a:r>
            <a:r>
              <a:rPr lang="en-US" altLang="en-US" sz="2000" b="1" dirty="0">
                <a:latin typeface="Arial" panose="020B0604020202020204" pitchFamily="34" charset="0"/>
              </a:rPr>
              <a:t> </a:t>
            </a:r>
            <a:r>
              <a:rPr lang="en-US" altLang="en-US" sz="2000" b="1" dirty="0" err="1">
                <a:latin typeface="Arial" panose="020B0604020202020204" pitchFamily="34" charset="0"/>
              </a:rPr>
              <a:t>không</a:t>
            </a:r>
            <a:r>
              <a:rPr lang="en-US" altLang="en-US" sz="2000" b="1" dirty="0">
                <a:latin typeface="Arial" panose="020B0604020202020204" pitchFamily="34" charset="0"/>
              </a:rPr>
              <a:t> </a:t>
            </a:r>
            <a:r>
              <a:rPr lang="en-US" altLang="en-US" sz="2000" b="1" dirty="0" err="1">
                <a:latin typeface="Arial" panose="020B0604020202020204" pitchFamily="34" charset="0"/>
              </a:rPr>
              <a:t>gắng</a:t>
            </a:r>
            <a:r>
              <a:rPr lang="en-US" altLang="en-US" sz="2000" b="1" dirty="0">
                <a:latin typeface="Arial" panose="020B0604020202020204" pitchFamily="34" charset="0"/>
              </a:rPr>
              <a:t> </a:t>
            </a:r>
            <a:r>
              <a:rPr lang="en-US" altLang="en-US" sz="2000" b="1" dirty="0" err="1">
                <a:latin typeface="Arial" panose="020B0604020202020204" pitchFamily="34" charset="0"/>
              </a:rPr>
              <a:t>ăn</a:t>
            </a:r>
            <a:r>
              <a:rPr lang="en-US" altLang="en-US" sz="2000" b="1" dirty="0">
                <a:latin typeface="Arial" panose="020B0604020202020204" pitchFamily="34" charset="0"/>
              </a:rPr>
              <a:t> </a:t>
            </a:r>
            <a:r>
              <a:rPr lang="en-US" altLang="en-US" sz="2000" b="1" dirty="0" err="1">
                <a:latin typeface="Arial" panose="020B0604020202020204" pitchFamily="34" charset="0"/>
              </a:rPr>
              <a:t>miếng</a:t>
            </a:r>
            <a:r>
              <a:rPr lang="en-US" altLang="en-US" sz="2000" b="1" dirty="0">
                <a:latin typeface="Arial" panose="020B0604020202020204" pitchFamily="34" charset="0"/>
              </a:rPr>
              <a:t> </a:t>
            </a:r>
            <a:r>
              <a:rPr lang="en-US" altLang="en-US" sz="2000" b="1" dirty="0" err="1">
                <a:latin typeface="Arial" panose="020B0604020202020204" pitchFamily="34" charset="0"/>
              </a:rPr>
              <a:t>cơm</a:t>
            </a:r>
            <a:r>
              <a:rPr lang="en-US" altLang="en-US" sz="2000" b="1" dirty="0">
                <a:latin typeface="Arial" panose="020B0604020202020204" pitchFamily="34" charset="0"/>
              </a:rPr>
              <a:t> </a:t>
            </a:r>
            <a:r>
              <a:rPr lang="en-US" altLang="en-US" sz="2000" b="1" dirty="0" err="1">
                <a:latin typeface="Arial" panose="020B0604020202020204" pitchFamily="34" charset="0"/>
              </a:rPr>
              <a:t>miếng</a:t>
            </a:r>
            <a:r>
              <a:rPr lang="en-US" altLang="en-US" sz="2000" b="1" dirty="0">
                <a:latin typeface="Arial" panose="020B0604020202020204" pitchFamily="34" charset="0"/>
              </a:rPr>
              <a:t> </a:t>
            </a:r>
            <a:r>
              <a:rPr lang="en-US" altLang="en-US" sz="2000" b="1" dirty="0" err="1">
                <a:latin typeface="Arial" panose="020B0604020202020204" pitchFamily="34" charset="0"/>
              </a:rPr>
              <a:t>cháo</a:t>
            </a:r>
            <a:r>
              <a:rPr lang="en-US" altLang="en-US" sz="2000" b="1" dirty="0">
                <a:latin typeface="Arial" panose="020B0604020202020204" pitchFamily="34" charset="0"/>
              </a:rPr>
              <a:t> </a:t>
            </a:r>
            <a:r>
              <a:rPr lang="en-US" altLang="en-US" sz="2000" b="1" dirty="0" err="1">
                <a:latin typeface="Arial" panose="020B0604020202020204" pitchFamily="34" charset="0"/>
              </a:rPr>
              <a:t>đặng</a:t>
            </a:r>
            <a:r>
              <a:rPr lang="en-US" altLang="en-US" sz="2000" b="1" dirty="0">
                <a:latin typeface="Arial" panose="020B0604020202020204" pitchFamily="34" charset="0"/>
              </a:rPr>
              <a:t> </a:t>
            </a:r>
            <a:r>
              <a:rPr lang="en-US" altLang="en-US" sz="2000" b="1" dirty="0" err="1">
                <a:latin typeface="Arial" panose="020B0604020202020204" pitchFamily="34" charset="0"/>
              </a:rPr>
              <a:t>cùng</a:t>
            </a:r>
            <a:r>
              <a:rPr lang="en-US" altLang="en-US" sz="2000" b="1" dirty="0">
                <a:latin typeface="Arial" panose="020B0604020202020204" pitchFamily="34" charset="0"/>
              </a:rPr>
              <a:t> </a:t>
            </a:r>
            <a:r>
              <a:rPr lang="en-US" altLang="en-US" sz="2000" b="1" dirty="0" err="1">
                <a:latin typeface="Arial" panose="020B0604020202020204" pitchFamily="34" charset="0"/>
              </a:rPr>
              <a:t>vui</a:t>
            </a:r>
            <a:r>
              <a:rPr lang="en-US" altLang="en-US" sz="2000" b="1" dirty="0">
                <a:latin typeface="Arial" panose="020B0604020202020204" pitchFamily="34" charset="0"/>
              </a:rPr>
              <a:t> sum </a:t>
            </a:r>
            <a:r>
              <a:rPr lang="en-US" altLang="en-US" sz="2000" b="1" dirty="0" err="1">
                <a:latin typeface="Arial" panose="020B0604020202020204" pitchFamily="34" charset="0"/>
              </a:rPr>
              <a:t>họp</a:t>
            </a:r>
            <a:r>
              <a:rPr lang="en-US" altLang="en-US" sz="2000" b="1" dirty="0">
                <a:latin typeface="Arial" panose="020B0604020202020204" pitchFamily="34" charset="0"/>
              </a:rPr>
              <a:t>. Song, </a:t>
            </a:r>
            <a:r>
              <a:rPr lang="en-US" altLang="en-US" sz="2000" b="1" dirty="0" err="1">
                <a:latin typeface="Arial" panose="020B0604020202020204" pitchFamily="34" charset="0"/>
              </a:rPr>
              <a:t>lòng</a:t>
            </a:r>
            <a:r>
              <a:rPr lang="en-US" altLang="en-US" sz="2000" b="1" dirty="0">
                <a:latin typeface="Arial" panose="020B0604020202020204" pitchFamily="34" charset="0"/>
              </a:rPr>
              <a:t> </a:t>
            </a:r>
            <a:r>
              <a:rPr lang="en-US" altLang="en-US" sz="2000" b="1" dirty="0" err="1">
                <a:latin typeface="Arial" panose="020B0604020202020204" pitchFamily="34" charset="0"/>
              </a:rPr>
              <a:t>tham</a:t>
            </a:r>
            <a:r>
              <a:rPr lang="en-US" altLang="en-US" sz="2000" b="1" dirty="0">
                <a:latin typeface="Arial" panose="020B0604020202020204" pitchFamily="34" charset="0"/>
              </a:rPr>
              <a:t> </a:t>
            </a:r>
            <a:r>
              <a:rPr lang="en-US" altLang="en-US" sz="2000" b="1" dirty="0" err="1">
                <a:latin typeface="Arial" panose="020B0604020202020204" pitchFamily="34" charset="0"/>
              </a:rPr>
              <a:t>không</a:t>
            </a:r>
            <a:r>
              <a:rPr lang="en-US" altLang="en-US" sz="2000" b="1" dirty="0">
                <a:latin typeface="Arial" panose="020B0604020202020204" pitchFamily="34" charset="0"/>
              </a:rPr>
              <a:t> </a:t>
            </a:r>
            <a:r>
              <a:rPr lang="en-US" altLang="en-US" sz="2000" b="1" dirty="0" err="1">
                <a:latin typeface="Arial" panose="020B0604020202020204" pitchFamily="34" charset="0"/>
              </a:rPr>
              <a:t>cùng</a:t>
            </a:r>
            <a:r>
              <a:rPr lang="en-US" altLang="en-US" sz="2000" b="1" dirty="0">
                <a:latin typeface="Arial" panose="020B0604020202020204" pitchFamily="34" charset="0"/>
              </a:rPr>
              <a:t> </a:t>
            </a:r>
            <a:r>
              <a:rPr lang="en-US" altLang="en-US" sz="2000" b="1" dirty="0" err="1">
                <a:latin typeface="Arial" panose="020B0604020202020204" pitchFamily="34" charset="0"/>
              </a:rPr>
              <a:t>mà</a:t>
            </a:r>
            <a:r>
              <a:rPr lang="en-US" altLang="en-US" sz="2000" b="1" dirty="0">
                <a:latin typeface="Arial" panose="020B0604020202020204" pitchFamily="34" charset="0"/>
              </a:rPr>
              <a:t> </a:t>
            </a:r>
            <a:r>
              <a:rPr lang="en-US" altLang="en-US" sz="2000" b="1" dirty="0" err="1">
                <a:latin typeface="Arial" panose="020B0604020202020204" pitchFamily="34" charset="0"/>
              </a:rPr>
              <a:t>vận</a:t>
            </a:r>
            <a:r>
              <a:rPr lang="en-US" altLang="en-US" sz="2000" b="1" dirty="0">
                <a:latin typeface="Arial" panose="020B0604020202020204" pitchFamily="34" charset="0"/>
              </a:rPr>
              <a:t> </a:t>
            </a:r>
            <a:r>
              <a:rPr lang="en-US" altLang="en-US" sz="2000" b="1" dirty="0" err="1">
                <a:latin typeface="Arial" panose="020B0604020202020204" pitchFamily="34" charset="0"/>
              </a:rPr>
              <a:t>trời</a:t>
            </a:r>
            <a:r>
              <a:rPr lang="en-US" altLang="en-US" sz="2000" b="1" dirty="0">
                <a:latin typeface="Arial" panose="020B0604020202020204" pitchFamily="34" charset="0"/>
              </a:rPr>
              <a:t> </a:t>
            </a:r>
            <a:r>
              <a:rPr lang="en-US" altLang="en-US" sz="2000" b="1" dirty="0" err="1">
                <a:latin typeface="Arial" panose="020B0604020202020204" pitchFamily="34" charset="0"/>
              </a:rPr>
              <a:t>khó</a:t>
            </a:r>
            <a:r>
              <a:rPr lang="en-US" altLang="en-US" sz="2000" b="1" dirty="0">
                <a:latin typeface="Arial" panose="020B0604020202020204" pitchFamily="34" charset="0"/>
              </a:rPr>
              <a:t> </a:t>
            </a:r>
            <a:r>
              <a:rPr lang="en-US" altLang="en-US" sz="2000" b="1" dirty="0" err="1">
                <a:latin typeface="Arial" panose="020B0604020202020204" pitchFamily="34" charset="0"/>
              </a:rPr>
              <a:t>tránh</a:t>
            </a:r>
            <a:r>
              <a:rPr lang="en-US" altLang="en-US" sz="2000" b="1" dirty="0">
                <a:latin typeface="Arial" panose="020B0604020202020204" pitchFamily="34" charset="0"/>
              </a:rPr>
              <a:t>. </a:t>
            </a:r>
            <a:r>
              <a:rPr lang="en-US" altLang="en-US" sz="2000" b="1" dirty="0" err="1">
                <a:latin typeface="Arial" panose="020B0604020202020204" pitchFamily="34" charset="0"/>
              </a:rPr>
              <a:t>Nước</a:t>
            </a:r>
            <a:r>
              <a:rPr lang="en-US" altLang="en-US" sz="2000" b="1" dirty="0">
                <a:latin typeface="Arial" panose="020B0604020202020204" pitchFamily="34" charset="0"/>
              </a:rPr>
              <a:t> </a:t>
            </a:r>
            <a:r>
              <a:rPr lang="en-US" altLang="en-US" sz="2000" b="1" dirty="0" err="1">
                <a:latin typeface="Arial" panose="020B0604020202020204" pitchFamily="34" charset="0"/>
              </a:rPr>
              <a:t>hết</a:t>
            </a:r>
            <a:r>
              <a:rPr lang="en-US" altLang="en-US" sz="2000" b="1" dirty="0">
                <a:latin typeface="Arial" panose="020B0604020202020204" pitchFamily="34" charset="0"/>
              </a:rPr>
              <a:t> </a:t>
            </a:r>
            <a:r>
              <a:rPr lang="en-US" altLang="en-US" sz="2000" b="1" dirty="0" err="1">
                <a:latin typeface="Arial" panose="020B0604020202020204" pitchFamily="34" charset="0"/>
              </a:rPr>
              <a:t>chuông</a:t>
            </a:r>
            <a:r>
              <a:rPr lang="en-US" altLang="en-US" sz="2000" b="1" dirty="0">
                <a:latin typeface="Arial" panose="020B0604020202020204" pitchFamily="34" charset="0"/>
              </a:rPr>
              <a:t> </a:t>
            </a:r>
            <a:r>
              <a:rPr lang="en-US" altLang="en-US" sz="2000" b="1" dirty="0" err="1">
                <a:latin typeface="Arial" panose="020B0604020202020204" pitchFamily="34" charset="0"/>
              </a:rPr>
              <a:t>rền</a:t>
            </a:r>
            <a:r>
              <a:rPr lang="en-US" altLang="en-US" sz="2000" b="1" dirty="0">
                <a:latin typeface="Arial" panose="020B0604020202020204" pitchFamily="34" charset="0"/>
              </a:rPr>
              <a:t>, </a:t>
            </a:r>
            <a:r>
              <a:rPr lang="en-US" altLang="en-US" sz="2000" b="1" dirty="0" err="1">
                <a:latin typeface="Arial" panose="020B0604020202020204" pitchFamily="34" charset="0"/>
              </a:rPr>
              <a:t>số</a:t>
            </a:r>
            <a:r>
              <a:rPr lang="en-US" altLang="en-US" sz="2000" b="1" dirty="0">
                <a:latin typeface="Arial" panose="020B0604020202020204" pitchFamily="34" charset="0"/>
              </a:rPr>
              <a:t> </a:t>
            </a:r>
            <a:r>
              <a:rPr lang="en-US" altLang="en-US" sz="2000" b="1" dirty="0" err="1">
                <a:latin typeface="Arial" panose="020B0604020202020204" pitchFamily="34" charset="0"/>
              </a:rPr>
              <a:t>cùng</a:t>
            </a:r>
            <a:r>
              <a:rPr lang="en-US" altLang="en-US" sz="2000" b="1" dirty="0">
                <a:latin typeface="Arial" panose="020B0604020202020204" pitchFamily="34" charset="0"/>
              </a:rPr>
              <a:t> </a:t>
            </a:r>
            <a:r>
              <a:rPr lang="en-US" altLang="en-US" sz="2000" b="1" dirty="0" err="1">
                <a:latin typeface="Arial" panose="020B0604020202020204" pitchFamily="34" charset="0"/>
              </a:rPr>
              <a:t>khí</a:t>
            </a:r>
            <a:r>
              <a:rPr lang="en-US" altLang="en-US" sz="2000" b="1" dirty="0">
                <a:latin typeface="Arial" panose="020B0604020202020204" pitchFamily="34" charset="0"/>
              </a:rPr>
              <a:t> </a:t>
            </a:r>
            <a:r>
              <a:rPr lang="en-US" altLang="en-US" sz="2000" b="1" dirty="0" err="1">
                <a:latin typeface="Arial" panose="020B0604020202020204" pitchFamily="34" charset="0"/>
              </a:rPr>
              <a:t>kiệt</a:t>
            </a:r>
            <a:r>
              <a:rPr lang="en-US" altLang="en-US" sz="2000" b="1" dirty="0">
                <a:latin typeface="Arial" panose="020B0604020202020204" pitchFamily="34" charset="0"/>
              </a:rPr>
              <a:t>. </a:t>
            </a:r>
            <a:r>
              <a:rPr lang="en-US" altLang="en-US" sz="2000" b="1" dirty="0" err="1">
                <a:latin typeface="Arial" panose="020B0604020202020204" pitchFamily="34" charset="0"/>
              </a:rPr>
              <a:t>Một</a:t>
            </a:r>
            <a:r>
              <a:rPr lang="en-US" altLang="en-US" sz="2000" b="1" dirty="0">
                <a:latin typeface="Arial" panose="020B0604020202020204" pitchFamily="34" charset="0"/>
              </a:rPr>
              <a:t> </a:t>
            </a:r>
            <a:r>
              <a:rPr lang="en-US" altLang="en-US" sz="2000" b="1" dirty="0" err="1">
                <a:latin typeface="Arial" panose="020B0604020202020204" pitchFamily="34" charset="0"/>
              </a:rPr>
              <a:t>tấm</a:t>
            </a:r>
            <a:r>
              <a:rPr lang="en-US" altLang="en-US" sz="2000" b="1" dirty="0">
                <a:latin typeface="Arial" panose="020B0604020202020204" pitchFamily="34" charset="0"/>
              </a:rPr>
              <a:t> </a:t>
            </a:r>
            <a:r>
              <a:rPr lang="en-US" altLang="en-US" sz="2000" b="1" dirty="0" err="1">
                <a:latin typeface="Arial" panose="020B0604020202020204" pitchFamily="34" charset="0"/>
              </a:rPr>
              <a:t>thân</a:t>
            </a:r>
            <a:r>
              <a:rPr lang="en-US" altLang="en-US" sz="2000" b="1" dirty="0">
                <a:latin typeface="Arial" panose="020B0604020202020204" pitchFamily="34" charset="0"/>
              </a:rPr>
              <a:t> </a:t>
            </a:r>
            <a:r>
              <a:rPr lang="en-US" altLang="en-US" sz="2000" b="1" dirty="0" err="1">
                <a:latin typeface="Arial" panose="020B0604020202020204" pitchFamily="34" charset="0"/>
              </a:rPr>
              <a:t>tàn</a:t>
            </a:r>
            <a:r>
              <a:rPr lang="en-US" altLang="en-US" sz="2000" b="1" dirty="0">
                <a:latin typeface="Arial" panose="020B0604020202020204" pitchFamily="34" charset="0"/>
              </a:rPr>
              <a:t>, </a:t>
            </a:r>
            <a:r>
              <a:rPr lang="en-US" altLang="en-US" sz="2000" b="1" dirty="0" err="1">
                <a:latin typeface="Arial" panose="020B0604020202020204" pitchFamily="34" charset="0"/>
              </a:rPr>
              <a:t>nguy</a:t>
            </a:r>
            <a:r>
              <a:rPr lang="en-US" altLang="en-US" sz="2000" b="1" dirty="0">
                <a:latin typeface="Arial" panose="020B0604020202020204" pitchFamily="34" charset="0"/>
              </a:rPr>
              <a:t> </a:t>
            </a:r>
            <a:r>
              <a:rPr lang="en-US" altLang="en-US" sz="2000" b="1" dirty="0" err="1">
                <a:latin typeface="Arial" panose="020B0604020202020204" pitchFamily="34" charset="0"/>
              </a:rPr>
              <a:t>trong</a:t>
            </a:r>
            <a:r>
              <a:rPr lang="en-US" altLang="en-US" sz="2000" b="1" dirty="0">
                <a:latin typeface="Arial" panose="020B0604020202020204" pitchFamily="34" charset="0"/>
              </a:rPr>
              <a:t> </a:t>
            </a:r>
            <a:r>
              <a:rPr lang="en-US" altLang="en-US" sz="2000" b="1" dirty="0" err="1">
                <a:latin typeface="Arial" panose="020B0604020202020204" pitchFamily="34" charset="0"/>
              </a:rPr>
              <a:t>sớm</a:t>
            </a:r>
            <a:r>
              <a:rPr lang="en-US" altLang="en-US" sz="2000" b="1" dirty="0">
                <a:latin typeface="Arial" panose="020B0604020202020204" pitchFamily="34" charset="0"/>
              </a:rPr>
              <a:t> </a:t>
            </a:r>
            <a:r>
              <a:rPr lang="en-US" altLang="en-US" sz="2000" b="1" dirty="0" err="1">
                <a:latin typeface="Arial" panose="020B0604020202020204" pitchFamily="34" charset="0"/>
              </a:rPr>
              <a:t>tối</a:t>
            </a:r>
            <a:r>
              <a:rPr lang="en-US" altLang="en-US" sz="2000" b="1" dirty="0">
                <a:latin typeface="Arial" panose="020B0604020202020204" pitchFamily="34" charset="0"/>
              </a:rPr>
              <a:t>, </a:t>
            </a:r>
            <a:r>
              <a:rPr lang="en-US" altLang="en-US" sz="2000" b="1" dirty="0" err="1">
                <a:latin typeface="Arial" panose="020B0604020202020204" pitchFamily="34" charset="0"/>
              </a:rPr>
              <a:t>việc</a:t>
            </a:r>
            <a:r>
              <a:rPr lang="en-US" altLang="en-US" sz="2000" b="1" dirty="0">
                <a:latin typeface="Arial" panose="020B0604020202020204" pitchFamily="34" charset="0"/>
              </a:rPr>
              <a:t> </a:t>
            </a:r>
            <a:r>
              <a:rPr lang="en-US" altLang="en-US" sz="2000" b="1" dirty="0" err="1">
                <a:latin typeface="Arial" panose="020B0604020202020204" pitchFamily="34" charset="0"/>
              </a:rPr>
              <a:t>sống</a:t>
            </a:r>
            <a:r>
              <a:rPr lang="en-US" altLang="en-US" sz="2000" b="1" dirty="0">
                <a:latin typeface="Arial" panose="020B0604020202020204" pitchFamily="34" charset="0"/>
              </a:rPr>
              <a:t> </a:t>
            </a:r>
            <a:r>
              <a:rPr lang="en-US" altLang="en-US" sz="2000" b="1" dirty="0" err="1">
                <a:latin typeface="Arial" panose="020B0604020202020204" pitchFamily="34" charset="0"/>
              </a:rPr>
              <a:t>chết</a:t>
            </a:r>
            <a:r>
              <a:rPr lang="en-US" altLang="en-US" sz="2000" b="1" dirty="0">
                <a:latin typeface="Arial" panose="020B0604020202020204" pitchFamily="34" charset="0"/>
              </a:rPr>
              <a:t> </a:t>
            </a:r>
            <a:r>
              <a:rPr lang="en-US" altLang="en-US" sz="2000" b="1" dirty="0" err="1">
                <a:latin typeface="Arial" panose="020B0604020202020204" pitchFamily="34" charset="0"/>
              </a:rPr>
              <a:t>không</a:t>
            </a:r>
            <a:r>
              <a:rPr lang="en-US" altLang="en-US" sz="2000" b="1" dirty="0">
                <a:latin typeface="Arial" panose="020B0604020202020204" pitchFamily="34" charset="0"/>
              </a:rPr>
              <a:t> </a:t>
            </a:r>
            <a:r>
              <a:rPr lang="en-US" altLang="en-US" sz="2000" b="1" dirty="0" err="1">
                <a:latin typeface="Arial" panose="020B0604020202020204" pitchFamily="34" charset="0"/>
              </a:rPr>
              <a:t>khỏi</a:t>
            </a:r>
            <a:r>
              <a:rPr lang="en-US" altLang="en-US" sz="2000" b="1" dirty="0">
                <a:latin typeface="Arial" panose="020B0604020202020204" pitchFamily="34" charset="0"/>
              </a:rPr>
              <a:t> </a:t>
            </a:r>
            <a:r>
              <a:rPr lang="en-US" altLang="en-US" sz="2000" b="1" dirty="0" err="1">
                <a:latin typeface="Arial" panose="020B0604020202020204" pitchFamily="34" charset="0"/>
              </a:rPr>
              <a:t>phiền</a:t>
            </a:r>
            <a:r>
              <a:rPr lang="en-US" altLang="en-US" sz="2000" b="1" dirty="0">
                <a:latin typeface="Arial" panose="020B0604020202020204" pitchFamily="34" charset="0"/>
              </a:rPr>
              <a:t> </a:t>
            </a:r>
            <a:r>
              <a:rPr lang="en-US" altLang="en-US" sz="2000" b="1" dirty="0" err="1">
                <a:latin typeface="Arial" panose="020B0604020202020204" pitchFamily="34" charset="0"/>
              </a:rPr>
              <a:t>đến</a:t>
            </a:r>
            <a:r>
              <a:rPr lang="en-US" altLang="en-US" sz="2000" b="1" dirty="0">
                <a:latin typeface="Arial" panose="020B0604020202020204" pitchFamily="34" charset="0"/>
              </a:rPr>
              <a:t> con. </a:t>
            </a:r>
            <a:r>
              <a:rPr lang="en-US" altLang="en-US" sz="2000" b="1" dirty="0" err="1">
                <a:latin typeface="Arial" panose="020B0604020202020204" pitchFamily="34" charset="0"/>
              </a:rPr>
              <a:t>Chồng</a:t>
            </a:r>
            <a:r>
              <a:rPr lang="en-US" altLang="en-US" sz="2000" b="1" dirty="0">
                <a:latin typeface="Arial" panose="020B0604020202020204" pitchFamily="34" charset="0"/>
              </a:rPr>
              <a:t> con </a:t>
            </a:r>
            <a:r>
              <a:rPr lang="en-US" altLang="en-US" sz="2000" b="1" dirty="0" err="1">
                <a:latin typeface="Arial" panose="020B0604020202020204" pitchFamily="34" charset="0"/>
              </a:rPr>
              <a:t>nơi</a:t>
            </a:r>
            <a:r>
              <a:rPr lang="en-US" altLang="en-US" sz="2000" b="1" dirty="0">
                <a:latin typeface="Arial" panose="020B0604020202020204" pitchFamily="34" charset="0"/>
              </a:rPr>
              <a:t> </a:t>
            </a:r>
            <a:r>
              <a:rPr lang="en-US" altLang="en-US" sz="2000" b="1" dirty="0" err="1">
                <a:latin typeface="Arial" panose="020B0604020202020204" pitchFamily="34" charset="0"/>
              </a:rPr>
              <a:t>xa</a:t>
            </a:r>
            <a:r>
              <a:rPr lang="en-US" altLang="en-US" sz="2000" b="1" dirty="0">
                <a:latin typeface="Arial" panose="020B0604020202020204" pitchFamily="34" charset="0"/>
              </a:rPr>
              <a:t> </a:t>
            </a:r>
            <a:r>
              <a:rPr lang="en-US" altLang="en-US" sz="2000" b="1" dirty="0" err="1">
                <a:latin typeface="Arial" panose="020B0604020202020204" pitchFamily="34" charset="0"/>
              </a:rPr>
              <a:t>xôi</a:t>
            </a:r>
            <a:r>
              <a:rPr lang="en-US" altLang="en-US" sz="2000" b="1" dirty="0">
                <a:latin typeface="Arial" panose="020B0604020202020204" pitchFamily="34" charset="0"/>
              </a:rPr>
              <a:t> </a:t>
            </a:r>
            <a:r>
              <a:rPr lang="en-US" altLang="en-US" sz="2000" b="1" dirty="0" err="1">
                <a:latin typeface="Arial" panose="020B0604020202020204" pitchFamily="34" charset="0"/>
              </a:rPr>
              <a:t>chưa</a:t>
            </a:r>
            <a:r>
              <a:rPr lang="en-US" altLang="en-US" sz="2000" b="1" dirty="0">
                <a:latin typeface="Arial" panose="020B0604020202020204" pitchFamily="34" charset="0"/>
              </a:rPr>
              <a:t> </a:t>
            </a:r>
            <a:r>
              <a:rPr lang="en-US" altLang="en-US" sz="2000" b="1" dirty="0" err="1">
                <a:latin typeface="Arial" panose="020B0604020202020204" pitchFamily="34" charset="0"/>
              </a:rPr>
              <a:t>biết</a:t>
            </a:r>
            <a:r>
              <a:rPr lang="en-US" altLang="en-US" sz="2000" b="1" dirty="0">
                <a:latin typeface="Arial" panose="020B0604020202020204" pitchFamily="34" charset="0"/>
              </a:rPr>
              <a:t> </a:t>
            </a:r>
            <a:r>
              <a:rPr lang="en-US" altLang="en-US" sz="2000" b="1" dirty="0" err="1">
                <a:latin typeface="Arial" panose="020B0604020202020204" pitchFamily="34" charset="0"/>
              </a:rPr>
              <a:t>sống</a:t>
            </a:r>
            <a:r>
              <a:rPr lang="en-US" altLang="en-US" sz="2000" b="1" dirty="0">
                <a:latin typeface="Arial" panose="020B0604020202020204" pitchFamily="34" charset="0"/>
              </a:rPr>
              <a:t> </a:t>
            </a:r>
            <a:r>
              <a:rPr lang="en-US" altLang="en-US" sz="2000" b="1" dirty="0" err="1">
                <a:latin typeface="Arial" panose="020B0604020202020204" pitchFamily="34" charset="0"/>
              </a:rPr>
              <a:t>chết</a:t>
            </a:r>
            <a:r>
              <a:rPr lang="en-US" altLang="en-US" sz="2000" b="1" dirty="0">
                <a:latin typeface="Arial" panose="020B0604020202020204" pitchFamily="34" charset="0"/>
              </a:rPr>
              <a:t> </a:t>
            </a:r>
            <a:r>
              <a:rPr lang="en-US" altLang="en-US" sz="2000" b="1" dirty="0" err="1">
                <a:latin typeface="Arial" panose="020B0604020202020204" pitchFamily="34" charset="0"/>
              </a:rPr>
              <a:t>thế</a:t>
            </a:r>
            <a:r>
              <a:rPr lang="en-US" altLang="en-US" sz="2000" b="1" dirty="0">
                <a:latin typeface="Arial" panose="020B0604020202020204" pitchFamily="34" charset="0"/>
              </a:rPr>
              <a:t> </a:t>
            </a:r>
            <a:r>
              <a:rPr lang="en-US" altLang="en-US" sz="2000" b="1" dirty="0" err="1">
                <a:latin typeface="Arial" panose="020B0604020202020204" pitchFamily="34" charset="0"/>
              </a:rPr>
              <a:t>nào</a:t>
            </a:r>
            <a:r>
              <a:rPr lang="en-US" altLang="en-US" sz="2000" b="1" dirty="0">
                <a:latin typeface="Arial" panose="020B0604020202020204" pitchFamily="34" charset="0"/>
              </a:rPr>
              <a:t>, </a:t>
            </a:r>
            <a:r>
              <a:rPr lang="en-US" altLang="en-US" sz="2000" b="1" dirty="0" err="1">
                <a:latin typeface="Arial" panose="020B0604020202020204" pitchFamily="34" charset="0"/>
              </a:rPr>
              <a:t>không</a:t>
            </a:r>
            <a:r>
              <a:rPr lang="en-US" altLang="en-US" sz="2000" b="1" dirty="0">
                <a:latin typeface="Arial" panose="020B0604020202020204" pitchFamily="34" charset="0"/>
              </a:rPr>
              <a:t> </a:t>
            </a:r>
            <a:r>
              <a:rPr lang="en-US" altLang="en-US" sz="2000" b="1" dirty="0" err="1">
                <a:latin typeface="Arial" panose="020B0604020202020204" pitchFamily="34" charset="0"/>
              </a:rPr>
              <a:t>thể</a:t>
            </a:r>
            <a:r>
              <a:rPr lang="en-US" altLang="en-US" sz="2000" b="1" dirty="0">
                <a:latin typeface="Arial" panose="020B0604020202020204" pitchFamily="34" charset="0"/>
              </a:rPr>
              <a:t> </a:t>
            </a:r>
            <a:r>
              <a:rPr lang="en-US" altLang="en-US" sz="2000" b="1" dirty="0" err="1">
                <a:latin typeface="Arial" panose="020B0604020202020204" pitchFamily="34" charset="0"/>
              </a:rPr>
              <a:t>về</a:t>
            </a:r>
            <a:r>
              <a:rPr lang="en-US" altLang="en-US" sz="2000" b="1" dirty="0">
                <a:latin typeface="Arial" panose="020B0604020202020204" pitchFamily="34" charset="0"/>
              </a:rPr>
              <a:t> </a:t>
            </a:r>
            <a:r>
              <a:rPr lang="en-US" altLang="en-US" sz="2000" b="1" dirty="0" err="1">
                <a:latin typeface="Arial" panose="020B0604020202020204" pitchFamily="34" charset="0"/>
              </a:rPr>
              <a:t>đền</a:t>
            </a:r>
            <a:r>
              <a:rPr lang="en-US" altLang="en-US" sz="2000" b="1" dirty="0">
                <a:latin typeface="Arial" panose="020B0604020202020204" pitchFamily="34" charset="0"/>
              </a:rPr>
              <a:t> </a:t>
            </a:r>
            <a:r>
              <a:rPr lang="en-US" altLang="en-US" sz="2000" b="1" dirty="0" err="1">
                <a:latin typeface="Arial" panose="020B0604020202020204" pitchFamily="34" charset="0"/>
              </a:rPr>
              <a:t>ơn</a:t>
            </a:r>
            <a:r>
              <a:rPr lang="en-US" altLang="en-US" sz="2000" b="1" dirty="0">
                <a:latin typeface="Arial" panose="020B0604020202020204" pitchFamily="34" charset="0"/>
              </a:rPr>
              <a:t> </a:t>
            </a:r>
            <a:r>
              <a:rPr lang="en-US" altLang="en-US" sz="2000" b="1" dirty="0" err="1">
                <a:latin typeface="Arial" panose="020B0604020202020204" pitchFamily="34" charset="0"/>
              </a:rPr>
              <a:t>được</a:t>
            </a:r>
            <a:r>
              <a:rPr lang="en-US" altLang="en-US" sz="2000" b="1" dirty="0">
                <a:latin typeface="Arial" panose="020B0604020202020204" pitchFamily="34" charset="0"/>
              </a:rPr>
              <a:t>. Sau </a:t>
            </a:r>
            <a:r>
              <a:rPr lang="en-US" altLang="en-US" sz="2000" b="1" dirty="0" err="1">
                <a:latin typeface="Arial" panose="020B0604020202020204" pitchFamily="34" charset="0"/>
              </a:rPr>
              <a:t>này</a:t>
            </a:r>
            <a:r>
              <a:rPr lang="en-US" altLang="en-US" sz="2000" b="1" dirty="0">
                <a:latin typeface="Arial" panose="020B0604020202020204" pitchFamily="34" charset="0"/>
              </a:rPr>
              <a:t>, </a:t>
            </a:r>
            <a:r>
              <a:rPr lang="en-US" altLang="en-US" sz="2000" b="1" dirty="0" err="1">
                <a:latin typeface="Arial" panose="020B0604020202020204" pitchFamily="34" charset="0"/>
              </a:rPr>
              <a:t>trời</a:t>
            </a:r>
            <a:r>
              <a:rPr lang="en-US" altLang="en-US" sz="2000" b="1" dirty="0">
                <a:latin typeface="Arial" panose="020B0604020202020204" pitchFamily="34" charset="0"/>
              </a:rPr>
              <a:t> </a:t>
            </a:r>
            <a:r>
              <a:rPr lang="en-US" altLang="en-US" sz="2000" b="1" dirty="0" err="1">
                <a:latin typeface="Arial" panose="020B0604020202020204" pitchFamily="34" charset="0"/>
              </a:rPr>
              <a:t>xét</a:t>
            </a:r>
            <a:r>
              <a:rPr lang="en-US" altLang="en-US" sz="2000" b="1" dirty="0">
                <a:latin typeface="Arial" panose="020B0604020202020204" pitchFamily="34" charset="0"/>
              </a:rPr>
              <a:t> </a:t>
            </a:r>
            <a:r>
              <a:rPr lang="en-US" altLang="en-US" sz="2000" b="1" dirty="0" err="1">
                <a:latin typeface="Arial" panose="020B0604020202020204" pitchFamily="34" charset="0"/>
              </a:rPr>
              <a:t>lòng</a:t>
            </a:r>
            <a:r>
              <a:rPr lang="en-US" altLang="en-US" sz="2000" b="1" dirty="0">
                <a:latin typeface="Arial" panose="020B0604020202020204" pitchFamily="34" charset="0"/>
              </a:rPr>
              <a:t> </a:t>
            </a:r>
            <a:r>
              <a:rPr lang="en-US" altLang="en-US" sz="2000" b="1" dirty="0" err="1">
                <a:latin typeface="Arial" panose="020B0604020202020204" pitchFamily="34" charset="0"/>
              </a:rPr>
              <a:t>lành</a:t>
            </a:r>
            <a:r>
              <a:rPr lang="en-US" altLang="en-US" sz="2000" b="1" dirty="0">
                <a:latin typeface="Arial" panose="020B0604020202020204" pitchFamily="34" charset="0"/>
              </a:rPr>
              <a:t>, ban </a:t>
            </a:r>
            <a:r>
              <a:rPr lang="en-US" altLang="en-US" sz="2000" b="1" dirty="0" err="1">
                <a:latin typeface="Arial" panose="020B0604020202020204" pitchFamily="34" charset="0"/>
              </a:rPr>
              <a:t>cho</a:t>
            </a:r>
            <a:r>
              <a:rPr lang="en-US" altLang="en-US" sz="2000" b="1" dirty="0">
                <a:latin typeface="Arial" panose="020B0604020202020204" pitchFamily="34" charset="0"/>
              </a:rPr>
              <a:t> </a:t>
            </a:r>
            <a:r>
              <a:rPr lang="en-US" altLang="en-US" sz="2000" b="1" dirty="0" err="1">
                <a:latin typeface="Arial" panose="020B0604020202020204" pitchFamily="34" charset="0"/>
              </a:rPr>
              <a:t>phúc</a:t>
            </a:r>
            <a:r>
              <a:rPr lang="en-US" altLang="en-US" sz="2000" b="1" dirty="0">
                <a:latin typeface="Arial" panose="020B0604020202020204" pitchFamily="34" charset="0"/>
              </a:rPr>
              <a:t> </a:t>
            </a:r>
            <a:r>
              <a:rPr lang="en-US" altLang="en-US" sz="2000" b="1" dirty="0" err="1">
                <a:latin typeface="Arial" panose="020B0604020202020204" pitchFamily="34" charset="0"/>
              </a:rPr>
              <a:t>đức</a:t>
            </a:r>
            <a:r>
              <a:rPr lang="en-US" altLang="en-US" sz="2000" b="1" dirty="0">
                <a:latin typeface="Arial" panose="020B0604020202020204" pitchFamily="34" charset="0"/>
              </a:rPr>
              <a:t>, </a:t>
            </a:r>
            <a:r>
              <a:rPr lang="en-US" altLang="en-US" sz="2000" b="1" dirty="0" err="1">
                <a:latin typeface="Arial" panose="020B0604020202020204" pitchFamily="34" charset="0"/>
              </a:rPr>
              <a:t>giống</a:t>
            </a:r>
            <a:r>
              <a:rPr lang="en-US" altLang="en-US" sz="2000" b="1" dirty="0">
                <a:latin typeface="Arial" panose="020B0604020202020204" pitchFamily="34" charset="0"/>
              </a:rPr>
              <a:t> </a:t>
            </a:r>
            <a:r>
              <a:rPr lang="en-US" altLang="en-US" sz="2000" b="1" dirty="0" err="1">
                <a:latin typeface="Arial" panose="020B0604020202020204" pitchFamily="34" charset="0"/>
              </a:rPr>
              <a:t>dòng</a:t>
            </a:r>
            <a:r>
              <a:rPr lang="en-US" altLang="en-US" sz="2000" b="1" dirty="0">
                <a:latin typeface="Arial" panose="020B0604020202020204" pitchFamily="34" charset="0"/>
              </a:rPr>
              <a:t> </a:t>
            </a:r>
            <a:r>
              <a:rPr lang="en-US" altLang="en-US" sz="2000" b="1" dirty="0" err="1">
                <a:latin typeface="Arial" panose="020B0604020202020204" pitchFamily="34" charset="0"/>
              </a:rPr>
              <a:t>tươi</a:t>
            </a:r>
            <a:r>
              <a:rPr lang="en-US" altLang="en-US" sz="2000" b="1" dirty="0">
                <a:latin typeface="Arial" panose="020B0604020202020204" pitchFamily="34" charset="0"/>
              </a:rPr>
              <a:t> </a:t>
            </a:r>
            <a:r>
              <a:rPr lang="en-US" altLang="en-US" sz="2000" b="1" dirty="0" err="1">
                <a:latin typeface="Arial" panose="020B0604020202020204" pitchFamily="34" charset="0"/>
              </a:rPr>
              <a:t>tốt</a:t>
            </a:r>
            <a:r>
              <a:rPr lang="en-US" altLang="en-US" sz="2000" b="1" dirty="0">
                <a:latin typeface="Arial" panose="020B0604020202020204" pitchFamily="34" charset="0"/>
              </a:rPr>
              <a:t>, con </a:t>
            </a:r>
            <a:r>
              <a:rPr lang="en-US" altLang="en-US" sz="2000" b="1" dirty="0" err="1">
                <a:latin typeface="Arial" panose="020B0604020202020204" pitchFamily="34" charset="0"/>
              </a:rPr>
              <a:t>cháu</a:t>
            </a:r>
            <a:r>
              <a:rPr lang="en-US" altLang="en-US" sz="2000" b="1" dirty="0">
                <a:latin typeface="Arial" panose="020B0604020202020204" pitchFamily="34" charset="0"/>
              </a:rPr>
              <a:t> </a:t>
            </a:r>
            <a:r>
              <a:rPr lang="en-US" altLang="en-US" sz="2000" b="1" dirty="0" err="1">
                <a:latin typeface="Arial" panose="020B0604020202020204" pitchFamily="34" charset="0"/>
              </a:rPr>
              <a:t>đông</a:t>
            </a:r>
            <a:r>
              <a:rPr lang="en-US" altLang="en-US" sz="2000" b="1" dirty="0">
                <a:latin typeface="Arial" panose="020B0604020202020204" pitchFamily="34" charset="0"/>
              </a:rPr>
              <a:t> </a:t>
            </a:r>
            <a:r>
              <a:rPr lang="en-US" altLang="en-US" sz="2000" b="1" dirty="0" err="1">
                <a:latin typeface="Arial" panose="020B0604020202020204" pitchFamily="34" charset="0"/>
              </a:rPr>
              <a:t>đàn</a:t>
            </a:r>
            <a:r>
              <a:rPr lang="en-US" altLang="en-US" sz="2000" b="1" dirty="0">
                <a:latin typeface="Arial" panose="020B0604020202020204" pitchFamily="34" charset="0"/>
              </a:rPr>
              <a:t>, </a:t>
            </a:r>
            <a:r>
              <a:rPr lang="en-US" altLang="en-US" sz="2000" b="1" dirty="0" err="1">
                <a:latin typeface="Arial" panose="020B0604020202020204" pitchFamily="34" charset="0"/>
              </a:rPr>
              <a:t>xanh</a:t>
            </a:r>
            <a:r>
              <a:rPr lang="en-US" altLang="en-US" sz="2000" b="1" dirty="0">
                <a:latin typeface="Arial" panose="020B0604020202020204" pitchFamily="34" charset="0"/>
              </a:rPr>
              <a:t> kia </a:t>
            </a:r>
            <a:r>
              <a:rPr lang="en-US" altLang="en-US" sz="2000" b="1" dirty="0" err="1">
                <a:latin typeface="Arial" panose="020B0604020202020204" pitchFamily="34" charset="0"/>
              </a:rPr>
              <a:t>quyết</a:t>
            </a:r>
            <a:r>
              <a:rPr lang="en-US" altLang="en-US" sz="2000" b="1" dirty="0">
                <a:latin typeface="Arial" panose="020B0604020202020204" pitchFamily="34" charset="0"/>
              </a:rPr>
              <a:t> </a:t>
            </a:r>
            <a:r>
              <a:rPr lang="en-US" altLang="en-US" sz="2000" b="1" dirty="0" err="1">
                <a:latin typeface="Arial" panose="020B0604020202020204" pitchFamily="34" charset="0"/>
              </a:rPr>
              <a:t>chẳng</a:t>
            </a:r>
            <a:r>
              <a:rPr lang="en-US" altLang="en-US" sz="2000" b="1" dirty="0">
                <a:latin typeface="Arial" panose="020B0604020202020204" pitchFamily="34" charset="0"/>
              </a:rPr>
              <a:t> </a:t>
            </a:r>
            <a:r>
              <a:rPr lang="en-US" altLang="en-US" sz="2000" b="1" dirty="0" err="1">
                <a:latin typeface="Arial" panose="020B0604020202020204" pitchFamily="34" charset="0"/>
              </a:rPr>
              <a:t>phụ</a:t>
            </a:r>
            <a:r>
              <a:rPr lang="en-US" altLang="en-US" sz="2000" b="1" dirty="0">
                <a:latin typeface="Arial" panose="020B0604020202020204" pitchFamily="34" charset="0"/>
              </a:rPr>
              <a:t> con, </a:t>
            </a:r>
            <a:r>
              <a:rPr lang="en-US" altLang="en-US" sz="2000" b="1" dirty="0" err="1">
                <a:latin typeface="Arial" panose="020B0604020202020204" pitchFamily="34" charset="0"/>
              </a:rPr>
              <a:t>cũng</a:t>
            </a:r>
            <a:r>
              <a:rPr lang="en-US" altLang="en-US" sz="2000" b="1" dirty="0">
                <a:latin typeface="Arial" panose="020B0604020202020204" pitchFamily="34" charset="0"/>
              </a:rPr>
              <a:t> </a:t>
            </a:r>
            <a:r>
              <a:rPr lang="en-US" altLang="en-US" sz="2000" b="1" dirty="0" err="1">
                <a:latin typeface="Arial" panose="020B0604020202020204" pitchFamily="34" charset="0"/>
              </a:rPr>
              <a:t>như</a:t>
            </a:r>
            <a:r>
              <a:rPr lang="en-US" altLang="en-US" sz="2000" b="1" dirty="0">
                <a:latin typeface="Arial" panose="020B0604020202020204" pitchFamily="34" charset="0"/>
              </a:rPr>
              <a:t> con </a:t>
            </a:r>
            <a:r>
              <a:rPr lang="en-US" altLang="en-US" sz="2000" b="1" dirty="0" err="1">
                <a:latin typeface="Arial" panose="020B0604020202020204" pitchFamily="34" charset="0"/>
              </a:rPr>
              <a:t>đã</a:t>
            </a:r>
            <a:r>
              <a:rPr lang="en-US" altLang="en-US" sz="2000" b="1" dirty="0">
                <a:latin typeface="Arial" panose="020B0604020202020204" pitchFamily="34" charset="0"/>
              </a:rPr>
              <a:t> </a:t>
            </a:r>
            <a:r>
              <a:rPr lang="en-US" altLang="en-US" sz="2000" b="1" dirty="0" err="1">
                <a:latin typeface="Arial" panose="020B0604020202020204" pitchFamily="34" charset="0"/>
              </a:rPr>
              <a:t>chẳng</a:t>
            </a:r>
            <a:r>
              <a:rPr lang="en-US" altLang="en-US" sz="2000" b="1" dirty="0">
                <a:latin typeface="Arial" panose="020B0604020202020204" pitchFamily="34" charset="0"/>
              </a:rPr>
              <a:t> </a:t>
            </a:r>
            <a:r>
              <a:rPr lang="en-US" altLang="en-US" sz="2000" b="1" dirty="0" err="1">
                <a:latin typeface="Arial" panose="020B0604020202020204" pitchFamily="34" charset="0"/>
              </a:rPr>
              <a:t>phụ</a:t>
            </a:r>
            <a:r>
              <a:rPr lang="en-US" altLang="en-US" sz="2000" b="1" dirty="0">
                <a:latin typeface="Arial" panose="020B0604020202020204" pitchFamily="34" charset="0"/>
              </a:rPr>
              <a:t> </a:t>
            </a:r>
            <a:r>
              <a:rPr lang="en-US" altLang="en-US" sz="2000" b="1" dirty="0" err="1">
                <a:latin typeface="Arial" panose="020B0604020202020204" pitchFamily="34" charset="0"/>
              </a:rPr>
              <a:t>mẹ</a:t>
            </a:r>
            <a:r>
              <a:rPr lang="en-US" altLang="en-US" sz="2000" b="1" dirty="0">
                <a:latin typeface="Arial" panose="020B0604020202020204" pitchFamily="34" charset="0"/>
              </a:rPr>
              <a:t>.”</a:t>
            </a:r>
          </a:p>
        </p:txBody>
      </p:sp>
      <p:sp>
        <p:nvSpPr>
          <p:cNvPr id="46094" name="Line 14">
            <a:extLst>
              <a:ext uri="{FF2B5EF4-FFF2-40B4-BE49-F238E27FC236}">
                <a16:creationId xmlns:a16="http://schemas.microsoft.com/office/drawing/2014/main" id="{7E8D70C6-6322-447C-AE90-1DA0D8B2312B}"/>
              </a:ext>
            </a:extLst>
          </p:cNvPr>
          <p:cNvSpPr>
            <a:spLocks noChangeShapeType="1"/>
          </p:cNvSpPr>
          <p:nvPr/>
        </p:nvSpPr>
        <p:spPr bwMode="auto">
          <a:xfrm>
            <a:off x="9580419" y="1987483"/>
            <a:ext cx="1364672" cy="0"/>
          </a:xfrm>
          <a:prstGeom prst="line">
            <a:avLst/>
          </a:prstGeom>
          <a:noFill/>
          <a:ln w="57150" cmpd="thickThin">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5" name="Line 15">
            <a:extLst>
              <a:ext uri="{FF2B5EF4-FFF2-40B4-BE49-F238E27FC236}">
                <a16:creationId xmlns:a16="http://schemas.microsoft.com/office/drawing/2014/main" id="{9EA87C84-111A-4E0D-B901-36467E5E776E}"/>
              </a:ext>
            </a:extLst>
          </p:cNvPr>
          <p:cNvSpPr>
            <a:spLocks noChangeShapeType="1"/>
          </p:cNvSpPr>
          <p:nvPr/>
        </p:nvSpPr>
        <p:spPr bwMode="auto">
          <a:xfrm>
            <a:off x="3193473" y="1987483"/>
            <a:ext cx="3276600" cy="0"/>
          </a:xfrm>
          <a:prstGeom prst="line">
            <a:avLst/>
          </a:prstGeom>
          <a:noFill/>
          <a:ln w="57150" cmpd="thickThin">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6" name="Line 16">
            <a:extLst>
              <a:ext uri="{FF2B5EF4-FFF2-40B4-BE49-F238E27FC236}">
                <a16:creationId xmlns:a16="http://schemas.microsoft.com/office/drawing/2014/main" id="{CDE65C1D-008D-47E0-A047-B020339525E9}"/>
              </a:ext>
            </a:extLst>
          </p:cNvPr>
          <p:cNvSpPr>
            <a:spLocks noChangeShapeType="1"/>
          </p:cNvSpPr>
          <p:nvPr/>
        </p:nvSpPr>
        <p:spPr bwMode="auto">
          <a:xfrm>
            <a:off x="6338455" y="1987483"/>
            <a:ext cx="3200400" cy="0"/>
          </a:xfrm>
          <a:prstGeom prst="line">
            <a:avLst/>
          </a:prstGeom>
          <a:noFill/>
          <a:ln w="57150" cmpd="thickThin">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diamond(in)">
                                      <p:cBhvr>
                                        <p:cTn id="7" dur="2000"/>
                                        <p:tgtEl>
                                          <p:spTgt spid="46085"/>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6094"/>
                                        </p:tgtEl>
                                        <p:attrNameLst>
                                          <p:attrName>style.visibility</p:attrName>
                                        </p:attrNameLst>
                                      </p:cBhvr>
                                      <p:to>
                                        <p:strVal val="visible"/>
                                      </p:to>
                                    </p:set>
                                    <p:anim calcmode="lin" valueType="num">
                                      <p:cBhvr>
                                        <p:cTn id="10" dur="500" fill="hold"/>
                                        <p:tgtEl>
                                          <p:spTgt spid="46094"/>
                                        </p:tgtEl>
                                        <p:attrNameLst>
                                          <p:attrName>ppt_w</p:attrName>
                                        </p:attrNameLst>
                                      </p:cBhvr>
                                      <p:tavLst>
                                        <p:tav tm="0">
                                          <p:val>
                                            <p:fltVal val="0"/>
                                          </p:val>
                                        </p:tav>
                                        <p:tav tm="100000">
                                          <p:val>
                                            <p:strVal val="#ppt_w"/>
                                          </p:val>
                                        </p:tav>
                                      </p:tavLst>
                                    </p:anim>
                                    <p:anim calcmode="lin" valueType="num">
                                      <p:cBhvr>
                                        <p:cTn id="11" dur="500" fill="hold"/>
                                        <p:tgtEl>
                                          <p:spTgt spid="46094"/>
                                        </p:tgtEl>
                                        <p:attrNameLst>
                                          <p:attrName>ppt_h</p:attrName>
                                        </p:attrNameLst>
                                      </p:cBhvr>
                                      <p:tavLst>
                                        <p:tav tm="0">
                                          <p:val>
                                            <p:fltVal val="0"/>
                                          </p:val>
                                        </p:tav>
                                        <p:tav tm="100000">
                                          <p:val>
                                            <p:strVal val="#ppt_h"/>
                                          </p:val>
                                        </p:tav>
                                      </p:tavLst>
                                    </p:anim>
                                    <p:anim calcmode="lin" valueType="num">
                                      <p:cBhvr>
                                        <p:cTn id="12" dur="500" fill="hold"/>
                                        <p:tgtEl>
                                          <p:spTgt spid="46094"/>
                                        </p:tgtEl>
                                        <p:attrNameLst>
                                          <p:attrName>style.rotation</p:attrName>
                                        </p:attrNameLst>
                                      </p:cBhvr>
                                      <p:tavLst>
                                        <p:tav tm="0">
                                          <p:val>
                                            <p:fltVal val="360"/>
                                          </p:val>
                                        </p:tav>
                                        <p:tav tm="100000">
                                          <p:val>
                                            <p:fltVal val="0"/>
                                          </p:val>
                                        </p:tav>
                                      </p:tavLst>
                                    </p:anim>
                                    <p:animEffect transition="in" filter="fade">
                                      <p:cBhvr>
                                        <p:cTn id="13" dur="500"/>
                                        <p:tgtEl>
                                          <p:spTgt spid="46094"/>
                                        </p:tgtEl>
                                      </p:cBhvr>
                                    </p:animEffect>
                                  </p:childTnLst>
                                </p:cTn>
                              </p:par>
                              <p:par>
                                <p:cTn id="14" presetID="49" presetClass="entr" presetSubtype="0" decel="100000" fill="hold" nodeType="withEffect">
                                  <p:stCondLst>
                                    <p:cond delay="0"/>
                                  </p:stCondLst>
                                  <p:childTnLst>
                                    <p:set>
                                      <p:cBhvr>
                                        <p:cTn id="15" dur="1" fill="hold">
                                          <p:stCondLst>
                                            <p:cond delay="0"/>
                                          </p:stCondLst>
                                        </p:cTn>
                                        <p:tgtEl>
                                          <p:spTgt spid="46095"/>
                                        </p:tgtEl>
                                        <p:attrNameLst>
                                          <p:attrName>style.visibility</p:attrName>
                                        </p:attrNameLst>
                                      </p:cBhvr>
                                      <p:to>
                                        <p:strVal val="visible"/>
                                      </p:to>
                                    </p:set>
                                    <p:anim calcmode="lin" valueType="num">
                                      <p:cBhvr>
                                        <p:cTn id="16" dur="500" fill="hold"/>
                                        <p:tgtEl>
                                          <p:spTgt spid="46095"/>
                                        </p:tgtEl>
                                        <p:attrNameLst>
                                          <p:attrName>ppt_w</p:attrName>
                                        </p:attrNameLst>
                                      </p:cBhvr>
                                      <p:tavLst>
                                        <p:tav tm="0">
                                          <p:val>
                                            <p:fltVal val="0"/>
                                          </p:val>
                                        </p:tav>
                                        <p:tav tm="100000">
                                          <p:val>
                                            <p:strVal val="#ppt_w"/>
                                          </p:val>
                                        </p:tav>
                                      </p:tavLst>
                                    </p:anim>
                                    <p:anim calcmode="lin" valueType="num">
                                      <p:cBhvr>
                                        <p:cTn id="17" dur="500" fill="hold"/>
                                        <p:tgtEl>
                                          <p:spTgt spid="46095"/>
                                        </p:tgtEl>
                                        <p:attrNameLst>
                                          <p:attrName>ppt_h</p:attrName>
                                        </p:attrNameLst>
                                      </p:cBhvr>
                                      <p:tavLst>
                                        <p:tav tm="0">
                                          <p:val>
                                            <p:fltVal val="0"/>
                                          </p:val>
                                        </p:tav>
                                        <p:tav tm="100000">
                                          <p:val>
                                            <p:strVal val="#ppt_h"/>
                                          </p:val>
                                        </p:tav>
                                      </p:tavLst>
                                    </p:anim>
                                    <p:anim calcmode="lin" valueType="num">
                                      <p:cBhvr>
                                        <p:cTn id="18" dur="500" fill="hold"/>
                                        <p:tgtEl>
                                          <p:spTgt spid="46095"/>
                                        </p:tgtEl>
                                        <p:attrNameLst>
                                          <p:attrName>style.rotation</p:attrName>
                                        </p:attrNameLst>
                                      </p:cBhvr>
                                      <p:tavLst>
                                        <p:tav tm="0">
                                          <p:val>
                                            <p:fltVal val="360"/>
                                          </p:val>
                                        </p:tav>
                                        <p:tav tm="100000">
                                          <p:val>
                                            <p:fltVal val="0"/>
                                          </p:val>
                                        </p:tav>
                                      </p:tavLst>
                                    </p:anim>
                                    <p:animEffect transition="in" filter="fade">
                                      <p:cBhvr>
                                        <p:cTn id="19" dur="500"/>
                                        <p:tgtEl>
                                          <p:spTgt spid="46095"/>
                                        </p:tgtEl>
                                      </p:cBhvr>
                                    </p:animEffect>
                                  </p:childTnLst>
                                </p:cTn>
                              </p:par>
                              <p:par>
                                <p:cTn id="20" presetID="49" presetClass="entr" presetSubtype="0" decel="100000" fill="hold" nodeType="withEffect">
                                  <p:stCondLst>
                                    <p:cond delay="0"/>
                                  </p:stCondLst>
                                  <p:childTnLst>
                                    <p:set>
                                      <p:cBhvr>
                                        <p:cTn id="21" dur="1" fill="hold">
                                          <p:stCondLst>
                                            <p:cond delay="0"/>
                                          </p:stCondLst>
                                        </p:cTn>
                                        <p:tgtEl>
                                          <p:spTgt spid="46096"/>
                                        </p:tgtEl>
                                        <p:attrNameLst>
                                          <p:attrName>style.visibility</p:attrName>
                                        </p:attrNameLst>
                                      </p:cBhvr>
                                      <p:to>
                                        <p:strVal val="visible"/>
                                      </p:to>
                                    </p:set>
                                    <p:anim calcmode="lin" valueType="num">
                                      <p:cBhvr>
                                        <p:cTn id="22" dur="500" fill="hold"/>
                                        <p:tgtEl>
                                          <p:spTgt spid="46096"/>
                                        </p:tgtEl>
                                        <p:attrNameLst>
                                          <p:attrName>ppt_w</p:attrName>
                                        </p:attrNameLst>
                                      </p:cBhvr>
                                      <p:tavLst>
                                        <p:tav tm="0">
                                          <p:val>
                                            <p:fltVal val="0"/>
                                          </p:val>
                                        </p:tav>
                                        <p:tav tm="100000">
                                          <p:val>
                                            <p:strVal val="#ppt_w"/>
                                          </p:val>
                                        </p:tav>
                                      </p:tavLst>
                                    </p:anim>
                                    <p:anim calcmode="lin" valueType="num">
                                      <p:cBhvr>
                                        <p:cTn id="23" dur="500" fill="hold"/>
                                        <p:tgtEl>
                                          <p:spTgt spid="46096"/>
                                        </p:tgtEl>
                                        <p:attrNameLst>
                                          <p:attrName>ppt_h</p:attrName>
                                        </p:attrNameLst>
                                      </p:cBhvr>
                                      <p:tavLst>
                                        <p:tav tm="0">
                                          <p:val>
                                            <p:fltVal val="0"/>
                                          </p:val>
                                        </p:tav>
                                        <p:tav tm="100000">
                                          <p:val>
                                            <p:strVal val="#ppt_h"/>
                                          </p:val>
                                        </p:tav>
                                      </p:tavLst>
                                    </p:anim>
                                    <p:anim calcmode="lin" valueType="num">
                                      <p:cBhvr>
                                        <p:cTn id="24" dur="500" fill="hold"/>
                                        <p:tgtEl>
                                          <p:spTgt spid="46096"/>
                                        </p:tgtEl>
                                        <p:attrNameLst>
                                          <p:attrName>style.rotation</p:attrName>
                                        </p:attrNameLst>
                                      </p:cBhvr>
                                      <p:tavLst>
                                        <p:tav tm="0">
                                          <p:val>
                                            <p:fltVal val="360"/>
                                          </p:val>
                                        </p:tav>
                                        <p:tav tm="100000">
                                          <p:val>
                                            <p:fltVal val="0"/>
                                          </p:val>
                                        </p:tav>
                                      </p:tavLst>
                                    </p:anim>
                                    <p:animEffect transition="in" filter="fade">
                                      <p:cBhvr>
                                        <p:cTn id="25" dur="500"/>
                                        <p:tgtEl>
                                          <p:spTgt spid="4609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46086">
                                            <p:bg/>
                                          </p:spTgt>
                                        </p:tgtEl>
                                        <p:attrNameLst>
                                          <p:attrName>style.visibility</p:attrName>
                                        </p:attrNameLst>
                                      </p:cBhvr>
                                      <p:to>
                                        <p:strVal val="visible"/>
                                      </p:to>
                                    </p:set>
                                    <p:anim calcmode="lin" valueType="num">
                                      <p:cBhvr>
                                        <p:cTn id="30" dur="1000" fill="hold"/>
                                        <p:tgtEl>
                                          <p:spTgt spid="46086">
                                            <p:bg/>
                                          </p:spTgt>
                                        </p:tgtEl>
                                        <p:attrNameLst>
                                          <p:attrName>ppt_w</p:attrName>
                                        </p:attrNameLst>
                                      </p:cBhvr>
                                      <p:tavLst>
                                        <p:tav tm="0">
                                          <p:val>
                                            <p:strVal val="#ppt_w*0.70"/>
                                          </p:val>
                                        </p:tav>
                                        <p:tav tm="100000">
                                          <p:val>
                                            <p:strVal val="#ppt_w"/>
                                          </p:val>
                                        </p:tav>
                                      </p:tavLst>
                                    </p:anim>
                                    <p:anim calcmode="lin" valueType="num">
                                      <p:cBhvr>
                                        <p:cTn id="31" dur="1000" fill="hold"/>
                                        <p:tgtEl>
                                          <p:spTgt spid="46086">
                                            <p:bg/>
                                          </p:spTgt>
                                        </p:tgtEl>
                                        <p:attrNameLst>
                                          <p:attrName>ppt_h</p:attrName>
                                        </p:attrNameLst>
                                      </p:cBhvr>
                                      <p:tavLst>
                                        <p:tav tm="0">
                                          <p:val>
                                            <p:strVal val="#ppt_h"/>
                                          </p:val>
                                        </p:tav>
                                        <p:tav tm="100000">
                                          <p:val>
                                            <p:strVal val="#ppt_h"/>
                                          </p:val>
                                        </p:tav>
                                      </p:tavLst>
                                    </p:anim>
                                    <p:animEffect transition="in" filter="fade">
                                      <p:cBhvr>
                                        <p:cTn id="32" dur="1000"/>
                                        <p:tgtEl>
                                          <p:spTgt spid="46086">
                                            <p:bg/>
                                          </p:spTgt>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46086">
                                            <p:txEl>
                                              <p:pRg st="0" end="0"/>
                                            </p:txEl>
                                          </p:spTgt>
                                        </p:tgtEl>
                                        <p:attrNameLst>
                                          <p:attrName>style.visibility</p:attrName>
                                        </p:attrNameLst>
                                      </p:cBhvr>
                                      <p:to>
                                        <p:strVal val="visible"/>
                                      </p:to>
                                    </p:set>
                                    <p:anim calcmode="lin" valueType="num">
                                      <p:cBhvr>
                                        <p:cTn id="35" dur="1000" fill="hold"/>
                                        <p:tgtEl>
                                          <p:spTgt spid="46086">
                                            <p:txEl>
                                              <p:pRg st="0" end="0"/>
                                            </p:txEl>
                                          </p:spTgt>
                                        </p:tgtEl>
                                        <p:attrNameLst>
                                          <p:attrName>ppt_w</p:attrName>
                                        </p:attrNameLst>
                                      </p:cBhvr>
                                      <p:tavLst>
                                        <p:tav tm="0">
                                          <p:val>
                                            <p:strVal val="#ppt_w*0.70"/>
                                          </p:val>
                                        </p:tav>
                                        <p:tav tm="100000">
                                          <p:val>
                                            <p:strVal val="#ppt_w"/>
                                          </p:val>
                                        </p:tav>
                                      </p:tavLst>
                                    </p:anim>
                                    <p:anim calcmode="lin" valueType="num">
                                      <p:cBhvr>
                                        <p:cTn id="36" dur="1000" fill="hold"/>
                                        <p:tgtEl>
                                          <p:spTgt spid="46086">
                                            <p:txEl>
                                              <p:pRg st="0" end="0"/>
                                            </p:txEl>
                                          </p:spTgt>
                                        </p:tgtEl>
                                        <p:attrNameLst>
                                          <p:attrName>ppt_h</p:attrName>
                                        </p:attrNameLst>
                                      </p:cBhvr>
                                      <p:tavLst>
                                        <p:tav tm="0">
                                          <p:val>
                                            <p:strVal val="#ppt_h"/>
                                          </p:val>
                                        </p:tav>
                                        <p:tav tm="100000">
                                          <p:val>
                                            <p:strVal val="#ppt_h"/>
                                          </p:val>
                                        </p:tav>
                                      </p:tavLst>
                                    </p:anim>
                                    <p:animEffect transition="in" filter="fade">
                                      <p:cBhvr>
                                        <p:cTn id="37" dur="1000"/>
                                        <p:tgtEl>
                                          <p:spTgt spid="46086">
                                            <p:txEl>
                                              <p:pRg st="0" end="0"/>
                                            </p:txEl>
                                          </p:spTgt>
                                        </p:tgtEl>
                                      </p:cBhvr>
                                    </p:animEffect>
                                  </p:childTnLst>
                                </p:cTn>
                              </p:par>
                              <p:par>
                                <p:cTn id="38" presetID="55" presetClass="entr" presetSubtype="0" fill="hold" grpId="0" nodeType="withEffect">
                                  <p:stCondLst>
                                    <p:cond delay="0"/>
                                  </p:stCondLst>
                                  <p:childTnLst>
                                    <p:set>
                                      <p:cBhvr>
                                        <p:cTn id="39" dur="1" fill="hold">
                                          <p:stCondLst>
                                            <p:cond delay="0"/>
                                          </p:stCondLst>
                                        </p:cTn>
                                        <p:tgtEl>
                                          <p:spTgt spid="46086">
                                            <p:txEl>
                                              <p:pRg st="1" end="1"/>
                                            </p:txEl>
                                          </p:spTgt>
                                        </p:tgtEl>
                                        <p:attrNameLst>
                                          <p:attrName>style.visibility</p:attrName>
                                        </p:attrNameLst>
                                      </p:cBhvr>
                                      <p:to>
                                        <p:strVal val="visible"/>
                                      </p:to>
                                    </p:set>
                                    <p:anim calcmode="lin" valueType="num">
                                      <p:cBhvr>
                                        <p:cTn id="40" dur="1000" fill="hold"/>
                                        <p:tgtEl>
                                          <p:spTgt spid="46086">
                                            <p:txEl>
                                              <p:pRg st="1" end="1"/>
                                            </p:txEl>
                                          </p:spTgt>
                                        </p:tgtEl>
                                        <p:attrNameLst>
                                          <p:attrName>ppt_w</p:attrName>
                                        </p:attrNameLst>
                                      </p:cBhvr>
                                      <p:tavLst>
                                        <p:tav tm="0">
                                          <p:val>
                                            <p:strVal val="#ppt_w*0.70"/>
                                          </p:val>
                                        </p:tav>
                                        <p:tav tm="100000">
                                          <p:val>
                                            <p:strVal val="#ppt_w"/>
                                          </p:val>
                                        </p:tav>
                                      </p:tavLst>
                                    </p:anim>
                                    <p:anim calcmode="lin" valueType="num">
                                      <p:cBhvr>
                                        <p:cTn id="41" dur="1000" fill="hold"/>
                                        <p:tgtEl>
                                          <p:spTgt spid="46086">
                                            <p:txEl>
                                              <p:pRg st="1" end="1"/>
                                            </p:txEl>
                                          </p:spTgt>
                                        </p:tgtEl>
                                        <p:attrNameLst>
                                          <p:attrName>ppt_h</p:attrName>
                                        </p:attrNameLst>
                                      </p:cBhvr>
                                      <p:tavLst>
                                        <p:tav tm="0">
                                          <p:val>
                                            <p:strVal val="#ppt_h"/>
                                          </p:val>
                                        </p:tav>
                                        <p:tav tm="100000">
                                          <p:val>
                                            <p:strVal val="#ppt_h"/>
                                          </p:val>
                                        </p:tav>
                                      </p:tavLst>
                                    </p:anim>
                                    <p:animEffect transition="in" filter="fade">
                                      <p:cBhvr>
                                        <p:cTn id="42" dur="1000"/>
                                        <p:tgtEl>
                                          <p:spTgt spid="46086">
                                            <p:txEl>
                                              <p:pRg st="1" end="1"/>
                                            </p:txEl>
                                          </p:spTgt>
                                        </p:tgtEl>
                                      </p:cBhvr>
                                    </p:animEffect>
                                  </p:childTnLst>
                                </p:cTn>
                              </p:par>
                              <p:par>
                                <p:cTn id="43" presetID="55" presetClass="entr" presetSubtype="0" fill="hold" grpId="0" nodeType="withEffect">
                                  <p:stCondLst>
                                    <p:cond delay="0"/>
                                  </p:stCondLst>
                                  <p:childTnLst>
                                    <p:set>
                                      <p:cBhvr>
                                        <p:cTn id="44" dur="1" fill="hold">
                                          <p:stCondLst>
                                            <p:cond delay="0"/>
                                          </p:stCondLst>
                                        </p:cTn>
                                        <p:tgtEl>
                                          <p:spTgt spid="46086">
                                            <p:txEl>
                                              <p:pRg st="2" end="2"/>
                                            </p:txEl>
                                          </p:spTgt>
                                        </p:tgtEl>
                                        <p:attrNameLst>
                                          <p:attrName>style.visibility</p:attrName>
                                        </p:attrNameLst>
                                      </p:cBhvr>
                                      <p:to>
                                        <p:strVal val="visible"/>
                                      </p:to>
                                    </p:set>
                                    <p:anim calcmode="lin" valueType="num">
                                      <p:cBhvr>
                                        <p:cTn id="45" dur="1000" fill="hold"/>
                                        <p:tgtEl>
                                          <p:spTgt spid="46086">
                                            <p:txEl>
                                              <p:pRg st="2" end="2"/>
                                            </p:txEl>
                                          </p:spTgt>
                                        </p:tgtEl>
                                        <p:attrNameLst>
                                          <p:attrName>ppt_w</p:attrName>
                                        </p:attrNameLst>
                                      </p:cBhvr>
                                      <p:tavLst>
                                        <p:tav tm="0">
                                          <p:val>
                                            <p:strVal val="#ppt_w*0.70"/>
                                          </p:val>
                                        </p:tav>
                                        <p:tav tm="100000">
                                          <p:val>
                                            <p:strVal val="#ppt_w"/>
                                          </p:val>
                                        </p:tav>
                                      </p:tavLst>
                                    </p:anim>
                                    <p:anim calcmode="lin" valueType="num">
                                      <p:cBhvr>
                                        <p:cTn id="46" dur="1000" fill="hold"/>
                                        <p:tgtEl>
                                          <p:spTgt spid="46086">
                                            <p:txEl>
                                              <p:pRg st="2" end="2"/>
                                            </p:txEl>
                                          </p:spTgt>
                                        </p:tgtEl>
                                        <p:attrNameLst>
                                          <p:attrName>ppt_h</p:attrName>
                                        </p:attrNameLst>
                                      </p:cBhvr>
                                      <p:tavLst>
                                        <p:tav tm="0">
                                          <p:val>
                                            <p:strVal val="#ppt_h"/>
                                          </p:val>
                                        </p:tav>
                                        <p:tav tm="100000">
                                          <p:val>
                                            <p:strVal val="#ppt_h"/>
                                          </p:val>
                                        </p:tav>
                                      </p:tavLst>
                                    </p:anim>
                                    <p:animEffect transition="in" filter="fade">
                                      <p:cBhvr>
                                        <p:cTn id="47" dur="1000"/>
                                        <p:tgtEl>
                                          <p:spTgt spid="46086">
                                            <p:txEl>
                                              <p:pRg st="2" end="2"/>
                                            </p:txEl>
                                          </p:spTgt>
                                        </p:tgtEl>
                                      </p:cBhvr>
                                    </p:animEffect>
                                  </p:childTnLst>
                                </p:cTn>
                              </p:par>
                              <p:par>
                                <p:cTn id="48" presetID="55" presetClass="entr" presetSubtype="0" fill="hold" grpId="0" nodeType="withEffect">
                                  <p:stCondLst>
                                    <p:cond delay="0"/>
                                  </p:stCondLst>
                                  <p:childTnLst>
                                    <p:set>
                                      <p:cBhvr>
                                        <p:cTn id="49" dur="1" fill="hold">
                                          <p:stCondLst>
                                            <p:cond delay="0"/>
                                          </p:stCondLst>
                                        </p:cTn>
                                        <p:tgtEl>
                                          <p:spTgt spid="46086">
                                            <p:txEl>
                                              <p:pRg st="3" end="3"/>
                                            </p:txEl>
                                          </p:spTgt>
                                        </p:tgtEl>
                                        <p:attrNameLst>
                                          <p:attrName>style.visibility</p:attrName>
                                        </p:attrNameLst>
                                      </p:cBhvr>
                                      <p:to>
                                        <p:strVal val="visible"/>
                                      </p:to>
                                    </p:set>
                                    <p:anim calcmode="lin" valueType="num">
                                      <p:cBhvr>
                                        <p:cTn id="50" dur="1000" fill="hold"/>
                                        <p:tgtEl>
                                          <p:spTgt spid="46086">
                                            <p:txEl>
                                              <p:pRg st="3" end="3"/>
                                            </p:txEl>
                                          </p:spTgt>
                                        </p:tgtEl>
                                        <p:attrNameLst>
                                          <p:attrName>ppt_w</p:attrName>
                                        </p:attrNameLst>
                                      </p:cBhvr>
                                      <p:tavLst>
                                        <p:tav tm="0">
                                          <p:val>
                                            <p:strVal val="#ppt_w*0.70"/>
                                          </p:val>
                                        </p:tav>
                                        <p:tav tm="100000">
                                          <p:val>
                                            <p:strVal val="#ppt_w"/>
                                          </p:val>
                                        </p:tav>
                                      </p:tavLst>
                                    </p:anim>
                                    <p:anim calcmode="lin" valueType="num">
                                      <p:cBhvr>
                                        <p:cTn id="51" dur="1000" fill="hold"/>
                                        <p:tgtEl>
                                          <p:spTgt spid="46086">
                                            <p:txEl>
                                              <p:pRg st="3" end="3"/>
                                            </p:txEl>
                                          </p:spTgt>
                                        </p:tgtEl>
                                        <p:attrNameLst>
                                          <p:attrName>ppt_h</p:attrName>
                                        </p:attrNameLst>
                                      </p:cBhvr>
                                      <p:tavLst>
                                        <p:tav tm="0">
                                          <p:val>
                                            <p:strVal val="#ppt_h"/>
                                          </p:val>
                                        </p:tav>
                                        <p:tav tm="100000">
                                          <p:val>
                                            <p:strVal val="#ppt_h"/>
                                          </p:val>
                                        </p:tav>
                                      </p:tavLst>
                                    </p:anim>
                                    <p:animEffect transition="in" filter="fade">
                                      <p:cBhvr>
                                        <p:cTn id="52" dur="1000"/>
                                        <p:tgtEl>
                                          <p:spTgt spid="46086">
                                            <p:txEl>
                                              <p:pRg st="3" end="3"/>
                                            </p:txEl>
                                          </p:spTgt>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46086">
                                            <p:txEl>
                                              <p:pRg st="4" end="4"/>
                                            </p:txEl>
                                          </p:spTgt>
                                        </p:tgtEl>
                                        <p:attrNameLst>
                                          <p:attrName>style.visibility</p:attrName>
                                        </p:attrNameLst>
                                      </p:cBhvr>
                                      <p:to>
                                        <p:strVal val="visible"/>
                                      </p:to>
                                    </p:set>
                                    <p:anim calcmode="lin" valueType="num">
                                      <p:cBhvr>
                                        <p:cTn id="55" dur="1000" fill="hold"/>
                                        <p:tgtEl>
                                          <p:spTgt spid="46086">
                                            <p:txEl>
                                              <p:pRg st="4" end="4"/>
                                            </p:txEl>
                                          </p:spTgt>
                                        </p:tgtEl>
                                        <p:attrNameLst>
                                          <p:attrName>ppt_w</p:attrName>
                                        </p:attrNameLst>
                                      </p:cBhvr>
                                      <p:tavLst>
                                        <p:tav tm="0">
                                          <p:val>
                                            <p:strVal val="#ppt_w*0.70"/>
                                          </p:val>
                                        </p:tav>
                                        <p:tav tm="100000">
                                          <p:val>
                                            <p:strVal val="#ppt_w"/>
                                          </p:val>
                                        </p:tav>
                                      </p:tavLst>
                                    </p:anim>
                                    <p:anim calcmode="lin" valueType="num">
                                      <p:cBhvr>
                                        <p:cTn id="56" dur="1000" fill="hold"/>
                                        <p:tgtEl>
                                          <p:spTgt spid="46086">
                                            <p:txEl>
                                              <p:pRg st="4" end="4"/>
                                            </p:txEl>
                                          </p:spTgt>
                                        </p:tgtEl>
                                        <p:attrNameLst>
                                          <p:attrName>ppt_h</p:attrName>
                                        </p:attrNameLst>
                                      </p:cBhvr>
                                      <p:tavLst>
                                        <p:tav tm="0">
                                          <p:val>
                                            <p:strVal val="#ppt_h"/>
                                          </p:val>
                                        </p:tav>
                                        <p:tav tm="100000">
                                          <p:val>
                                            <p:strVal val="#ppt_h"/>
                                          </p:val>
                                        </p:tav>
                                      </p:tavLst>
                                    </p:anim>
                                    <p:animEffect transition="in" filter="fade">
                                      <p:cBhvr>
                                        <p:cTn id="57" dur="1000"/>
                                        <p:tgtEl>
                                          <p:spTgt spid="46086">
                                            <p:txEl>
                                              <p:pRg st="4" end="4"/>
                                            </p:txEl>
                                          </p:spTgt>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46086">
                                            <p:txEl>
                                              <p:pRg st="5" end="5"/>
                                            </p:txEl>
                                          </p:spTgt>
                                        </p:tgtEl>
                                        <p:attrNameLst>
                                          <p:attrName>style.visibility</p:attrName>
                                        </p:attrNameLst>
                                      </p:cBhvr>
                                      <p:to>
                                        <p:strVal val="visible"/>
                                      </p:to>
                                    </p:set>
                                    <p:anim calcmode="lin" valueType="num">
                                      <p:cBhvr>
                                        <p:cTn id="60" dur="1000" fill="hold"/>
                                        <p:tgtEl>
                                          <p:spTgt spid="46086">
                                            <p:txEl>
                                              <p:pRg st="5" end="5"/>
                                            </p:txEl>
                                          </p:spTgt>
                                        </p:tgtEl>
                                        <p:attrNameLst>
                                          <p:attrName>ppt_w</p:attrName>
                                        </p:attrNameLst>
                                      </p:cBhvr>
                                      <p:tavLst>
                                        <p:tav tm="0">
                                          <p:val>
                                            <p:strVal val="#ppt_w*0.70"/>
                                          </p:val>
                                        </p:tav>
                                        <p:tav tm="100000">
                                          <p:val>
                                            <p:strVal val="#ppt_w"/>
                                          </p:val>
                                        </p:tav>
                                      </p:tavLst>
                                    </p:anim>
                                    <p:anim calcmode="lin" valueType="num">
                                      <p:cBhvr>
                                        <p:cTn id="61" dur="1000" fill="hold"/>
                                        <p:tgtEl>
                                          <p:spTgt spid="46086">
                                            <p:txEl>
                                              <p:pRg st="5" end="5"/>
                                            </p:txEl>
                                          </p:spTgt>
                                        </p:tgtEl>
                                        <p:attrNameLst>
                                          <p:attrName>ppt_h</p:attrName>
                                        </p:attrNameLst>
                                      </p:cBhvr>
                                      <p:tavLst>
                                        <p:tav tm="0">
                                          <p:val>
                                            <p:strVal val="#ppt_h"/>
                                          </p:val>
                                        </p:tav>
                                        <p:tav tm="100000">
                                          <p:val>
                                            <p:strVal val="#ppt_h"/>
                                          </p:val>
                                        </p:tav>
                                      </p:tavLst>
                                    </p:anim>
                                    <p:animEffect transition="in" filter="fade">
                                      <p:cBhvr>
                                        <p:cTn id="62" dur="1000"/>
                                        <p:tgtEl>
                                          <p:spTgt spid="460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P spid="46086"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F49740-F9F2-4451-B50C-034325899313}"/>
              </a:ext>
            </a:extLst>
          </p:cNvPr>
          <p:cNvSpPr txBox="1"/>
          <p:nvPr/>
        </p:nvSpPr>
        <p:spPr>
          <a:xfrm>
            <a:off x="152399" y="474345"/>
            <a:ext cx="11744326" cy="6232475"/>
          </a:xfrm>
          <a:prstGeom prst="rect">
            <a:avLst/>
          </a:prstGeom>
          <a:noFill/>
        </p:spPr>
        <p:txBody>
          <a:bodyPr wrap="square">
            <a:spAutoFit/>
          </a:bodyPr>
          <a:lstStyle/>
          <a:p>
            <a:pPr algn="just"/>
            <a:r>
              <a:rPr lang="vi-VN" sz="1900" b="1" dirty="0"/>
              <a:t>Câu 11:</a:t>
            </a:r>
          </a:p>
          <a:p>
            <a:pPr algn="just"/>
            <a:r>
              <a:rPr lang="vi-VN" sz="1900" dirty="0"/>
              <a:t>Cho </a:t>
            </a:r>
            <a:r>
              <a:rPr lang="vi-VN" sz="1900" dirty="0" err="1"/>
              <a:t>đoạn</a:t>
            </a:r>
            <a:r>
              <a:rPr lang="vi-VN" sz="1900" dirty="0"/>
              <a:t> </a:t>
            </a:r>
            <a:r>
              <a:rPr lang="vi-VN" sz="1900" dirty="0" err="1"/>
              <a:t>trích</a:t>
            </a:r>
            <a:r>
              <a:rPr lang="vi-VN" sz="1900" dirty="0"/>
              <a:t> sau:</a:t>
            </a:r>
          </a:p>
          <a:p>
            <a:pPr algn="just"/>
            <a:r>
              <a:rPr lang="vi-VN" sz="1900" dirty="0"/>
              <a:t>"</a:t>
            </a:r>
            <a:r>
              <a:rPr lang="vi-VN" sz="1900" dirty="0" err="1"/>
              <a:t>Vũ</a:t>
            </a:r>
            <a:r>
              <a:rPr lang="vi-VN" sz="1900" dirty="0"/>
              <a:t> </a:t>
            </a:r>
            <a:r>
              <a:rPr lang="vi-VN" sz="1900" dirty="0" err="1"/>
              <a:t>Thị</a:t>
            </a:r>
            <a:r>
              <a:rPr lang="vi-VN" sz="1900" dirty="0"/>
              <a:t> </a:t>
            </a:r>
            <a:r>
              <a:rPr lang="vi-VN" sz="1900" dirty="0" err="1"/>
              <a:t>Thiết</a:t>
            </a:r>
            <a:r>
              <a:rPr lang="vi-VN" sz="1900" dirty="0"/>
              <a:t>, </a:t>
            </a:r>
            <a:r>
              <a:rPr lang="vi-VN" sz="1900" dirty="0" err="1"/>
              <a:t>người</a:t>
            </a:r>
            <a:r>
              <a:rPr lang="vi-VN" sz="1900" dirty="0"/>
              <a:t> con </a:t>
            </a:r>
            <a:r>
              <a:rPr lang="vi-VN" sz="1900" dirty="0" err="1"/>
              <a:t>gái</a:t>
            </a:r>
            <a:r>
              <a:rPr lang="vi-VN" sz="1900" dirty="0"/>
              <a:t> quê ở Nam Xương, </a:t>
            </a:r>
            <a:r>
              <a:rPr lang="vi-VN" sz="1900" dirty="0" err="1"/>
              <a:t>tính</a:t>
            </a:r>
            <a:r>
              <a:rPr lang="vi-VN" sz="1900" dirty="0"/>
              <a:t> </a:t>
            </a:r>
            <a:r>
              <a:rPr lang="vi-VN" sz="1900" dirty="0" err="1"/>
              <a:t>đã</a:t>
            </a:r>
            <a:r>
              <a:rPr lang="vi-VN" sz="1900" dirty="0"/>
              <a:t> </a:t>
            </a:r>
            <a:r>
              <a:rPr lang="vi-VN" sz="1900" dirty="0" err="1"/>
              <a:t>thùy</a:t>
            </a:r>
            <a:r>
              <a:rPr lang="vi-VN" sz="1900" dirty="0"/>
              <a:t> </a:t>
            </a:r>
            <a:r>
              <a:rPr lang="vi-VN" sz="1900" dirty="0" err="1"/>
              <a:t>mị</a:t>
            </a:r>
            <a:r>
              <a:rPr lang="vi-VN" sz="1900" dirty="0"/>
              <a:t> </a:t>
            </a:r>
            <a:r>
              <a:rPr lang="vi-VN" sz="1900" dirty="0" err="1"/>
              <a:t>nết</a:t>
            </a:r>
            <a:r>
              <a:rPr lang="vi-VN" sz="1900" dirty="0"/>
              <a:t> na, </a:t>
            </a:r>
            <a:r>
              <a:rPr lang="vi-VN" sz="1900" dirty="0" err="1"/>
              <a:t>lại</a:t>
            </a:r>
            <a:r>
              <a:rPr lang="vi-VN" sz="1900" dirty="0"/>
              <a:t> thêm tư dung </a:t>
            </a:r>
            <a:r>
              <a:rPr lang="vi-VN" sz="1900" dirty="0" err="1"/>
              <a:t>tốt</a:t>
            </a:r>
            <a:r>
              <a:rPr lang="vi-VN" sz="1900" dirty="0"/>
              <a:t> </a:t>
            </a:r>
            <a:r>
              <a:rPr lang="vi-VN" sz="1900" dirty="0" err="1"/>
              <a:t>đẹp</a:t>
            </a:r>
            <a:r>
              <a:rPr lang="vi-VN" sz="1900" dirty="0"/>
              <a:t>. Trong </a:t>
            </a:r>
            <a:r>
              <a:rPr lang="vi-VN" sz="1900" dirty="0" err="1"/>
              <a:t>làng</a:t>
            </a:r>
            <a:r>
              <a:rPr lang="vi-VN" sz="1900" dirty="0"/>
              <a:t> </a:t>
            </a:r>
            <a:r>
              <a:rPr lang="vi-VN" sz="1900" dirty="0" err="1"/>
              <a:t>có</a:t>
            </a:r>
            <a:r>
              <a:rPr lang="vi-VN" sz="1900" dirty="0"/>
              <a:t> </a:t>
            </a:r>
            <a:r>
              <a:rPr lang="vi-VN" sz="1900" dirty="0" err="1"/>
              <a:t>chàng</a:t>
            </a:r>
            <a:r>
              <a:rPr lang="vi-VN" sz="1900" dirty="0"/>
              <a:t> Trương Sinh, </a:t>
            </a:r>
            <a:r>
              <a:rPr lang="vi-VN" sz="1900" dirty="0" err="1"/>
              <a:t>mến</a:t>
            </a:r>
            <a:r>
              <a:rPr lang="vi-VN" sz="1900" dirty="0"/>
              <a:t> </a:t>
            </a:r>
            <a:r>
              <a:rPr lang="vi-VN" sz="1900" dirty="0" err="1"/>
              <a:t>vì</a:t>
            </a:r>
            <a:r>
              <a:rPr lang="vi-VN" sz="1900" dirty="0"/>
              <a:t> dung </a:t>
            </a:r>
            <a:r>
              <a:rPr lang="vi-VN" sz="1900" dirty="0" err="1"/>
              <a:t>hạnh</a:t>
            </a:r>
            <a:r>
              <a:rPr lang="vi-VN" sz="1900" dirty="0"/>
              <a:t>, xin </a:t>
            </a:r>
            <a:r>
              <a:rPr lang="vi-VN" sz="1900" dirty="0" err="1"/>
              <a:t>với</a:t>
            </a:r>
            <a:r>
              <a:rPr lang="vi-VN" sz="1900" dirty="0"/>
              <a:t> </a:t>
            </a:r>
            <a:r>
              <a:rPr lang="vi-VN" sz="1900" dirty="0" err="1"/>
              <a:t>mẹ</a:t>
            </a:r>
            <a:r>
              <a:rPr lang="vi-VN" sz="1900" dirty="0"/>
              <a:t> đem trăm </a:t>
            </a:r>
            <a:r>
              <a:rPr lang="vi-VN" sz="1900" dirty="0" err="1"/>
              <a:t>lạng</a:t>
            </a:r>
            <a:r>
              <a:rPr lang="vi-VN" sz="1900" dirty="0"/>
              <a:t> </a:t>
            </a:r>
            <a:r>
              <a:rPr lang="vi-VN" sz="1900" dirty="0" err="1"/>
              <a:t>vàng</a:t>
            </a:r>
            <a:r>
              <a:rPr lang="vi-VN" sz="1900" dirty="0"/>
              <a:t> </a:t>
            </a:r>
            <a:r>
              <a:rPr lang="vi-VN" sz="1900" dirty="0" err="1"/>
              <a:t>cưới</a:t>
            </a:r>
            <a:r>
              <a:rPr lang="vi-VN" sz="1900" dirty="0"/>
              <a:t> </a:t>
            </a:r>
            <a:r>
              <a:rPr lang="vi-VN" sz="1900" dirty="0" err="1"/>
              <a:t>về</a:t>
            </a:r>
            <a:r>
              <a:rPr lang="vi-VN" sz="1900" dirty="0"/>
              <a:t>. Song Trương </a:t>
            </a:r>
            <a:r>
              <a:rPr lang="vi-VN" sz="1900" dirty="0" err="1"/>
              <a:t>có</a:t>
            </a:r>
            <a:r>
              <a:rPr lang="vi-VN" sz="1900" dirty="0"/>
              <a:t> </a:t>
            </a:r>
            <a:r>
              <a:rPr lang="vi-VN" sz="1900" dirty="0" err="1"/>
              <a:t>tính</a:t>
            </a:r>
            <a:r>
              <a:rPr lang="vi-VN" sz="1900" dirty="0"/>
              <a:t> đa nghi, </a:t>
            </a:r>
            <a:r>
              <a:rPr lang="vi-VN" sz="1900" dirty="0" err="1"/>
              <a:t>đối</a:t>
            </a:r>
            <a:r>
              <a:rPr lang="vi-VN" sz="1900" dirty="0"/>
              <a:t> </a:t>
            </a:r>
            <a:r>
              <a:rPr lang="vi-VN" sz="1900" dirty="0" err="1"/>
              <a:t>với</a:t>
            </a:r>
            <a:r>
              <a:rPr lang="vi-VN" sz="1900" dirty="0"/>
              <a:t> </a:t>
            </a:r>
            <a:r>
              <a:rPr lang="vi-VN" sz="1900" dirty="0" err="1"/>
              <a:t>vợ</a:t>
            </a:r>
            <a:r>
              <a:rPr lang="vi-VN" sz="1900" dirty="0"/>
              <a:t> </a:t>
            </a:r>
            <a:r>
              <a:rPr lang="vi-VN" sz="1900" dirty="0" err="1"/>
              <a:t>phòng</a:t>
            </a:r>
            <a:r>
              <a:rPr lang="vi-VN" sz="1900" dirty="0"/>
              <a:t> </a:t>
            </a:r>
            <a:r>
              <a:rPr lang="vi-VN" sz="1900" dirty="0" err="1"/>
              <a:t>ngừa</a:t>
            </a:r>
            <a:r>
              <a:rPr lang="vi-VN" sz="1900" dirty="0"/>
              <a:t> </a:t>
            </a:r>
            <a:r>
              <a:rPr lang="vi-VN" sz="1900" dirty="0" err="1"/>
              <a:t>quá</a:t>
            </a:r>
            <a:r>
              <a:rPr lang="vi-VN" sz="1900" dirty="0"/>
              <a:t> </a:t>
            </a:r>
            <a:r>
              <a:rPr lang="vi-VN" sz="1900" dirty="0" err="1"/>
              <a:t>sức</a:t>
            </a:r>
            <a:r>
              <a:rPr lang="vi-VN" sz="1900" dirty="0"/>
              <a:t>. </a:t>
            </a:r>
            <a:r>
              <a:rPr lang="vi-VN" sz="1900" dirty="0" err="1"/>
              <a:t>Nàng</a:t>
            </a:r>
            <a:r>
              <a:rPr lang="vi-VN" sz="1900" dirty="0"/>
              <a:t> </a:t>
            </a:r>
            <a:r>
              <a:rPr lang="vi-VN" sz="1900" dirty="0" err="1"/>
              <a:t>cũng</a:t>
            </a:r>
            <a:r>
              <a:rPr lang="vi-VN" sz="1900" dirty="0"/>
              <a:t> </a:t>
            </a:r>
            <a:r>
              <a:rPr lang="vi-VN" sz="1900" dirty="0" err="1"/>
              <a:t>giữ</a:t>
            </a:r>
            <a:r>
              <a:rPr lang="vi-VN" sz="1900" dirty="0"/>
              <a:t> </a:t>
            </a:r>
            <a:r>
              <a:rPr lang="vi-VN" sz="1900" dirty="0" err="1"/>
              <a:t>gìn</a:t>
            </a:r>
            <a:r>
              <a:rPr lang="vi-VN" sz="1900" dirty="0"/>
              <a:t> khuôn </a:t>
            </a:r>
            <a:r>
              <a:rPr lang="vi-VN" sz="1900" dirty="0" err="1"/>
              <a:t>phép</a:t>
            </a:r>
            <a:r>
              <a:rPr lang="vi-VN" sz="1900" dirty="0"/>
              <a:t>, không </a:t>
            </a:r>
            <a:r>
              <a:rPr lang="vi-VN" sz="1900" dirty="0" err="1"/>
              <a:t>từng</a:t>
            </a:r>
            <a:r>
              <a:rPr lang="vi-VN" sz="1900" dirty="0"/>
              <a:t> </a:t>
            </a:r>
            <a:r>
              <a:rPr lang="vi-VN" sz="1900" dirty="0" err="1"/>
              <a:t>để</a:t>
            </a:r>
            <a:r>
              <a:rPr lang="vi-VN" sz="1900" dirty="0"/>
              <a:t> </a:t>
            </a:r>
            <a:r>
              <a:rPr lang="vi-VN" sz="1900" dirty="0" err="1"/>
              <a:t>lúc</a:t>
            </a:r>
            <a:r>
              <a:rPr lang="vi-VN" sz="1900" dirty="0"/>
              <a:t> </a:t>
            </a:r>
            <a:r>
              <a:rPr lang="vi-VN" sz="1900" dirty="0" err="1"/>
              <a:t>nào</a:t>
            </a:r>
            <a:r>
              <a:rPr lang="vi-VN" sz="1900" dirty="0"/>
              <a:t> </a:t>
            </a:r>
            <a:r>
              <a:rPr lang="vi-VN" sz="1900" dirty="0" err="1"/>
              <a:t>vợ</a:t>
            </a:r>
            <a:r>
              <a:rPr lang="vi-VN" sz="1900" dirty="0"/>
              <a:t> </a:t>
            </a:r>
            <a:r>
              <a:rPr lang="vi-VN" sz="1900" dirty="0" err="1"/>
              <a:t>chồng</a:t>
            </a:r>
            <a:r>
              <a:rPr lang="vi-VN" sz="1900" dirty="0"/>
              <a:t> </a:t>
            </a:r>
            <a:r>
              <a:rPr lang="vi-VN" sz="1900" dirty="0" err="1"/>
              <a:t>phải</a:t>
            </a:r>
            <a:r>
              <a:rPr lang="vi-VN" sz="1900" dirty="0"/>
              <a:t> </a:t>
            </a:r>
            <a:r>
              <a:rPr lang="vi-VN" sz="1900" dirty="0" err="1"/>
              <a:t>đến</a:t>
            </a:r>
            <a:r>
              <a:rPr lang="vi-VN" sz="1900" dirty="0"/>
              <a:t> </a:t>
            </a:r>
            <a:r>
              <a:rPr lang="vi-VN" sz="1900" dirty="0" err="1"/>
              <a:t>thất</a:t>
            </a:r>
            <a:r>
              <a:rPr lang="vi-VN" sz="1900" dirty="0"/>
              <a:t> </a:t>
            </a:r>
            <a:r>
              <a:rPr lang="vi-VN" sz="1900" dirty="0" err="1"/>
              <a:t>hòa</a:t>
            </a:r>
            <a:r>
              <a:rPr lang="vi-VN" sz="1900" dirty="0"/>
              <a:t>". </a:t>
            </a:r>
          </a:p>
          <a:p>
            <a:pPr algn="just"/>
            <a:r>
              <a:rPr lang="vi-VN" sz="1900" dirty="0"/>
              <a:t>(</a:t>
            </a:r>
            <a:r>
              <a:rPr lang="vi-VN" sz="1900" dirty="0" err="1"/>
              <a:t>Trích</a:t>
            </a:r>
            <a:r>
              <a:rPr lang="vi-VN" sz="1900" dirty="0"/>
              <a:t> "</a:t>
            </a:r>
            <a:r>
              <a:rPr lang="vi-VN" sz="1900" dirty="0" err="1"/>
              <a:t>Chuyện</a:t>
            </a:r>
            <a:r>
              <a:rPr lang="vi-VN" sz="1900" dirty="0"/>
              <a:t> </a:t>
            </a:r>
            <a:r>
              <a:rPr lang="vi-VN" sz="1900" dirty="0" err="1"/>
              <a:t>người</a:t>
            </a:r>
            <a:r>
              <a:rPr lang="vi-VN" sz="1900" dirty="0"/>
              <a:t> con </a:t>
            </a:r>
            <a:r>
              <a:rPr lang="vi-VN" sz="1900" dirty="0" err="1"/>
              <a:t>gái</a:t>
            </a:r>
            <a:r>
              <a:rPr lang="vi-VN" sz="1900" dirty="0"/>
              <a:t> Nam Xương" - SGK </a:t>
            </a:r>
            <a:r>
              <a:rPr lang="vi-VN" sz="1900" dirty="0" err="1"/>
              <a:t>Ngữ</a:t>
            </a:r>
            <a:r>
              <a:rPr lang="vi-VN" sz="1900" dirty="0"/>
              <a:t> văn 9 </a:t>
            </a:r>
            <a:r>
              <a:rPr lang="vi-VN" sz="1900" dirty="0" err="1"/>
              <a:t>tập</a:t>
            </a:r>
            <a:r>
              <a:rPr lang="vi-VN" sz="1900" dirty="0"/>
              <a:t> 10).</a:t>
            </a:r>
          </a:p>
          <a:p>
            <a:pPr algn="just"/>
            <a:endParaRPr lang="vi-VN" sz="1900" dirty="0"/>
          </a:p>
          <a:p>
            <a:pPr algn="just"/>
            <a:r>
              <a:rPr lang="vi-VN" sz="1900" dirty="0"/>
              <a:t>1.	</a:t>
            </a:r>
            <a:r>
              <a:rPr lang="vi-VN" sz="1900" dirty="0" err="1"/>
              <a:t>Chuyện</a:t>
            </a:r>
            <a:r>
              <a:rPr lang="vi-VN" sz="1900" dirty="0"/>
              <a:t> </a:t>
            </a:r>
            <a:r>
              <a:rPr lang="vi-VN" sz="1900" dirty="0" err="1"/>
              <a:t>người</a:t>
            </a:r>
            <a:r>
              <a:rPr lang="vi-VN" sz="1900" dirty="0"/>
              <a:t> con </a:t>
            </a:r>
            <a:r>
              <a:rPr lang="vi-VN" sz="1900" dirty="0" err="1"/>
              <a:t>gái</a:t>
            </a:r>
            <a:r>
              <a:rPr lang="vi-VN" sz="1900" dirty="0"/>
              <a:t> Nam Xương </a:t>
            </a:r>
            <a:r>
              <a:rPr lang="vi-VN" sz="1900" dirty="0" err="1"/>
              <a:t>là</a:t>
            </a:r>
            <a:r>
              <a:rPr lang="vi-VN" sz="1900" dirty="0"/>
              <a:t> </a:t>
            </a:r>
            <a:r>
              <a:rPr lang="vi-VN" sz="1900" dirty="0" err="1"/>
              <a:t>một</a:t>
            </a:r>
            <a:r>
              <a:rPr lang="vi-VN" sz="1900" dirty="0"/>
              <a:t> trong hai mươi </a:t>
            </a:r>
            <a:r>
              <a:rPr lang="vi-VN" sz="1900" dirty="0" err="1"/>
              <a:t>truyện</a:t>
            </a:r>
            <a:r>
              <a:rPr lang="vi-VN" sz="1900" dirty="0"/>
              <a:t> </a:t>
            </a:r>
            <a:r>
              <a:rPr lang="vi-VN" sz="1900" dirty="0" err="1"/>
              <a:t>của</a:t>
            </a:r>
            <a:r>
              <a:rPr lang="vi-VN" sz="1900" dirty="0"/>
              <a:t> "</a:t>
            </a:r>
            <a:r>
              <a:rPr lang="vi-VN" sz="1900" dirty="0" err="1"/>
              <a:t>Truyền</a:t>
            </a:r>
            <a:r>
              <a:rPr lang="vi-VN" sz="1900" dirty="0"/>
              <a:t> </a:t>
            </a:r>
            <a:r>
              <a:rPr lang="vi-VN" sz="1900" dirty="0" err="1"/>
              <a:t>kì</a:t>
            </a:r>
            <a:r>
              <a:rPr lang="vi-VN" sz="1900" dirty="0"/>
              <a:t> </a:t>
            </a:r>
            <a:r>
              <a:rPr lang="vi-VN" sz="1900" dirty="0" err="1"/>
              <a:t>mạn</a:t>
            </a:r>
            <a:r>
              <a:rPr lang="vi-VN" sz="1900" dirty="0"/>
              <a:t> </a:t>
            </a:r>
            <a:r>
              <a:rPr lang="vi-VN" sz="1900" dirty="0" err="1"/>
              <a:t>lục</a:t>
            </a:r>
            <a:r>
              <a:rPr lang="vi-VN" sz="1900" dirty="0"/>
              <a:t>". </a:t>
            </a:r>
            <a:r>
              <a:rPr lang="vi-VN" sz="1900" dirty="0" err="1"/>
              <a:t>Giải</a:t>
            </a:r>
            <a:r>
              <a:rPr lang="vi-VN" sz="1900" dirty="0"/>
              <a:t> </a:t>
            </a:r>
            <a:r>
              <a:rPr lang="vi-VN" sz="1900" dirty="0" err="1"/>
              <a:t>thích</a:t>
            </a:r>
            <a:r>
              <a:rPr lang="vi-VN" sz="1900" dirty="0"/>
              <a:t> ý </a:t>
            </a:r>
            <a:r>
              <a:rPr lang="vi-VN" sz="1900" dirty="0" err="1"/>
              <a:t>nghĩa</a:t>
            </a:r>
            <a:r>
              <a:rPr lang="vi-VN" sz="1900" dirty="0"/>
              <a:t> tên </a:t>
            </a:r>
            <a:r>
              <a:rPr lang="vi-VN" sz="1900" dirty="0" err="1"/>
              <a:t>gọi</a:t>
            </a:r>
            <a:r>
              <a:rPr lang="vi-VN" sz="1900" dirty="0"/>
              <a:t> </a:t>
            </a:r>
            <a:r>
              <a:rPr lang="vi-VN" sz="1900" dirty="0" err="1"/>
              <a:t>của</a:t>
            </a:r>
            <a:r>
              <a:rPr lang="vi-VN" sz="1900" dirty="0"/>
              <a:t> </a:t>
            </a:r>
            <a:r>
              <a:rPr lang="vi-VN" sz="1900" dirty="0" err="1"/>
              <a:t>tập</a:t>
            </a:r>
            <a:r>
              <a:rPr lang="vi-VN" sz="1900" dirty="0"/>
              <a:t> </a:t>
            </a:r>
            <a:r>
              <a:rPr lang="vi-VN" sz="1900" dirty="0" err="1"/>
              <a:t>truyện</a:t>
            </a:r>
            <a:r>
              <a:rPr lang="vi-VN" sz="1900" dirty="0"/>
              <a:t> </a:t>
            </a:r>
            <a:r>
              <a:rPr lang="vi-VN" sz="1900" dirty="0" err="1"/>
              <a:t>này</a:t>
            </a:r>
            <a:r>
              <a:rPr lang="vi-VN" sz="1900" dirty="0"/>
              <a:t>.</a:t>
            </a:r>
          </a:p>
          <a:p>
            <a:pPr algn="just"/>
            <a:r>
              <a:rPr lang="vi-VN" sz="1900" dirty="0"/>
              <a:t>2.	Trong </a:t>
            </a:r>
            <a:r>
              <a:rPr lang="vi-VN" sz="1900" dirty="0" err="1"/>
              <a:t>đoạn</a:t>
            </a:r>
            <a:r>
              <a:rPr lang="vi-VN" sz="1900" dirty="0"/>
              <a:t> </a:t>
            </a:r>
            <a:r>
              <a:rPr lang="vi-VN" sz="1900" dirty="0" err="1"/>
              <a:t>trích</a:t>
            </a:r>
            <a:r>
              <a:rPr lang="vi-VN" sz="1900" dirty="0"/>
              <a:t> trên </a:t>
            </a:r>
            <a:r>
              <a:rPr lang="vi-VN" sz="1900" dirty="0" err="1"/>
              <a:t>có</a:t>
            </a:r>
            <a:r>
              <a:rPr lang="vi-VN" sz="1900" dirty="0"/>
              <a:t> </a:t>
            </a:r>
            <a:r>
              <a:rPr lang="vi-VN" sz="1900" dirty="0" err="1"/>
              <a:t>chứa</a:t>
            </a:r>
            <a:r>
              <a:rPr lang="vi-VN" sz="1900" dirty="0"/>
              <a:t> hai chi </a:t>
            </a:r>
            <a:r>
              <a:rPr lang="vi-VN" sz="1900" dirty="0" err="1"/>
              <a:t>tiết</a:t>
            </a:r>
            <a:r>
              <a:rPr lang="vi-VN" sz="1900" dirty="0"/>
              <a:t> </a:t>
            </a:r>
            <a:r>
              <a:rPr lang="vi-VN" sz="1900" dirty="0" err="1"/>
              <a:t>nhỏ</a:t>
            </a:r>
            <a:r>
              <a:rPr lang="vi-VN" sz="1900" dirty="0"/>
              <a:t>, </a:t>
            </a:r>
            <a:r>
              <a:rPr lang="vi-VN" sz="1900" dirty="0" err="1"/>
              <a:t>được</a:t>
            </a:r>
            <a:r>
              <a:rPr lang="vi-VN" sz="1900" dirty="0"/>
              <a:t> coi </a:t>
            </a:r>
            <a:r>
              <a:rPr lang="vi-VN" sz="1900" dirty="0" err="1"/>
              <a:t>là</a:t>
            </a:r>
            <a:r>
              <a:rPr lang="vi-VN" sz="1900" dirty="0"/>
              <a:t> </a:t>
            </a:r>
            <a:r>
              <a:rPr lang="vi-VN" sz="1900" dirty="0" err="1"/>
              <a:t>đã</a:t>
            </a:r>
            <a:r>
              <a:rPr lang="vi-VN" sz="1900" dirty="0"/>
              <a:t> </a:t>
            </a:r>
            <a:r>
              <a:rPr lang="vi-VN" sz="1900" dirty="0" err="1"/>
              <a:t>được</a:t>
            </a:r>
            <a:r>
              <a:rPr lang="vi-VN" sz="1900" dirty="0"/>
              <a:t> </a:t>
            </a:r>
            <a:r>
              <a:rPr lang="vi-VN" sz="1900" dirty="0" err="1"/>
              <a:t>Nguyễn</a:t>
            </a:r>
            <a:r>
              <a:rPr lang="vi-VN" sz="1900" dirty="0"/>
              <a:t> </a:t>
            </a:r>
            <a:r>
              <a:rPr lang="vi-VN" sz="1900" dirty="0" err="1"/>
              <a:t>Dữ</a:t>
            </a:r>
            <a:r>
              <a:rPr lang="vi-VN" sz="1900" dirty="0"/>
              <a:t> </a:t>
            </a:r>
            <a:r>
              <a:rPr lang="vi-VN" sz="1900" dirty="0" err="1"/>
              <a:t>khéo</a:t>
            </a:r>
            <a:r>
              <a:rPr lang="vi-VN" sz="1900" dirty="0"/>
              <a:t> </a:t>
            </a:r>
            <a:r>
              <a:rPr lang="vi-VN" sz="1900" dirty="0" err="1"/>
              <a:t>cài</a:t>
            </a:r>
            <a:r>
              <a:rPr lang="vi-VN" sz="1900" dirty="0"/>
              <a:t> </a:t>
            </a:r>
            <a:r>
              <a:rPr lang="vi-VN" sz="1900" dirty="0" err="1"/>
              <a:t>vào</a:t>
            </a:r>
            <a:r>
              <a:rPr lang="vi-VN" sz="1900" dirty="0"/>
              <a:t> </a:t>
            </a:r>
            <a:r>
              <a:rPr lang="vi-VN" sz="1900" dirty="0" err="1"/>
              <a:t>phần</a:t>
            </a:r>
            <a:r>
              <a:rPr lang="vi-VN" sz="1900" dirty="0"/>
              <a:t> </a:t>
            </a:r>
            <a:r>
              <a:rPr lang="vi-VN" sz="1900" dirty="0" err="1"/>
              <a:t>đầu</a:t>
            </a:r>
            <a:r>
              <a:rPr lang="vi-VN" sz="1900" dirty="0"/>
              <a:t> </a:t>
            </a:r>
            <a:r>
              <a:rPr lang="vi-VN" sz="1900" dirty="0" err="1"/>
              <a:t>của</a:t>
            </a:r>
            <a:r>
              <a:rPr lang="vi-VN" sz="1900" dirty="0"/>
              <a:t> </a:t>
            </a:r>
            <a:r>
              <a:rPr lang="vi-VN" sz="1900" dirty="0" err="1"/>
              <a:t>truyện</a:t>
            </a:r>
            <a:r>
              <a:rPr lang="vi-VN" sz="1900" dirty="0"/>
              <a:t>, </a:t>
            </a:r>
            <a:r>
              <a:rPr lang="vi-VN" sz="1900" dirty="0" err="1"/>
              <a:t>giúp</a:t>
            </a:r>
            <a:r>
              <a:rPr lang="vi-VN" sz="1900" dirty="0"/>
              <a:t> ta </a:t>
            </a:r>
            <a:r>
              <a:rPr lang="vi-VN" sz="1900" dirty="0" err="1"/>
              <a:t>hiểu</a:t>
            </a:r>
            <a:r>
              <a:rPr lang="vi-VN" sz="1900" dirty="0"/>
              <a:t> thêm </a:t>
            </a:r>
            <a:r>
              <a:rPr lang="vi-VN" sz="1900" dirty="0" err="1"/>
              <a:t>về</a:t>
            </a:r>
            <a:r>
              <a:rPr lang="vi-VN" sz="1900" dirty="0"/>
              <a:t> nguyên nhân </a:t>
            </a:r>
            <a:r>
              <a:rPr lang="vi-VN" sz="1900" dirty="0" err="1"/>
              <a:t>cái</a:t>
            </a:r>
            <a:r>
              <a:rPr lang="vi-VN" sz="1900" dirty="0"/>
              <a:t> </a:t>
            </a:r>
            <a:r>
              <a:rPr lang="vi-VN" sz="1900" dirty="0" err="1"/>
              <a:t>chết</a:t>
            </a:r>
            <a:r>
              <a:rPr lang="vi-VN" sz="1900" dirty="0"/>
              <a:t> </a:t>
            </a:r>
            <a:r>
              <a:rPr lang="vi-VN" sz="1900" dirty="0" err="1"/>
              <a:t>của</a:t>
            </a:r>
            <a:r>
              <a:rPr lang="vi-VN" sz="1900" dirty="0"/>
              <a:t> </a:t>
            </a:r>
            <a:r>
              <a:rPr lang="vi-VN" sz="1900" dirty="0" err="1"/>
              <a:t>nàng</a:t>
            </a:r>
            <a:r>
              <a:rPr lang="vi-VN" sz="1900" dirty="0"/>
              <a:t> </a:t>
            </a:r>
            <a:r>
              <a:rPr lang="vi-VN" sz="1900" dirty="0" err="1"/>
              <a:t>Vũ</a:t>
            </a:r>
            <a:r>
              <a:rPr lang="vi-VN" sz="1900" dirty="0"/>
              <a:t> Nương. Em </a:t>
            </a:r>
            <a:r>
              <a:rPr lang="vi-VN" sz="1900" dirty="0" err="1"/>
              <a:t>hãy</a:t>
            </a:r>
            <a:r>
              <a:rPr lang="vi-VN" sz="1900" dirty="0"/>
              <a:t> cho </a:t>
            </a:r>
            <a:r>
              <a:rPr lang="vi-VN" sz="1900" dirty="0" err="1"/>
              <a:t>biết</a:t>
            </a:r>
            <a:r>
              <a:rPr lang="vi-VN" sz="1900" dirty="0"/>
              <a:t> </a:t>
            </a:r>
            <a:r>
              <a:rPr lang="vi-VN" sz="1900" dirty="0" err="1"/>
              <a:t>đó</a:t>
            </a:r>
            <a:r>
              <a:rPr lang="vi-VN" sz="1900" dirty="0"/>
              <a:t> </a:t>
            </a:r>
            <a:r>
              <a:rPr lang="vi-VN" sz="1900" dirty="0" err="1"/>
              <a:t>là</a:t>
            </a:r>
            <a:r>
              <a:rPr lang="vi-VN" sz="1900" dirty="0"/>
              <a:t> hai chi </a:t>
            </a:r>
            <a:r>
              <a:rPr lang="vi-VN" sz="1900" dirty="0" err="1"/>
              <a:t>tiết</a:t>
            </a:r>
            <a:r>
              <a:rPr lang="vi-VN" sz="1900" dirty="0"/>
              <a:t> </a:t>
            </a:r>
            <a:r>
              <a:rPr lang="vi-VN" sz="1900" dirty="0" err="1"/>
              <a:t>nào</a:t>
            </a:r>
            <a:r>
              <a:rPr lang="vi-VN" sz="1900" dirty="0"/>
              <a:t> </a:t>
            </a:r>
            <a:r>
              <a:rPr lang="vi-VN" sz="1900" dirty="0" err="1"/>
              <a:t>và</a:t>
            </a:r>
            <a:r>
              <a:rPr lang="vi-VN" sz="1900" dirty="0"/>
              <a:t> ý </a:t>
            </a:r>
            <a:r>
              <a:rPr lang="vi-VN" sz="1900" dirty="0" err="1"/>
              <a:t>nghĩa</a:t>
            </a:r>
            <a:r>
              <a:rPr lang="vi-VN" sz="1900" dirty="0"/>
              <a:t> </a:t>
            </a:r>
            <a:r>
              <a:rPr lang="vi-VN" sz="1900" dirty="0" err="1"/>
              <a:t>của</a:t>
            </a:r>
            <a:r>
              <a:rPr lang="vi-VN" sz="1900" dirty="0"/>
              <a:t> </a:t>
            </a:r>
            <a:r>
              <a:rPr lang="vi-VN" sz="1900" dirty="0" err="1"/>
              <a:t>từng</a:t>
            </a:r>
            <a:r>
              <a:rPr lang="vi-VN" sz="1900" dirty="0"/>
              <a:t> chi </a:t>
            </a:r>
            <a:r>
              <a:rPr lang="vi-VN" sz="1900" dirty="0" err="1"/>
              <a:t>tiết</a:t>
            </a:r>
            <a:r>
              <a:rPr lang="vi-VN" sz="1900" dirty="0"/>
              <a:t>.</a:t>
            </a:r>
          </a:p>
          <a:p>
            <a:pPr algn="just"/>
            <a:r>
              <a:rPr lang="vi-VN" sz="1900" dirty="0"/>
              <a:t>3.	</a:t>
            </a:r>
            <a:r>
              <a:rPr lang="vi-VN" sz="1900" dirty="0" err="1"/>
              <a:t>Ngoài</a:t>
            </a:r>
            <a:r>
              <a:rPr lang="vi-VN" sz="1900" dirty="0"/>
              <a:t> hai nguyên nhân </a:t>
            </a:r>
            <a:r>
              <a:rPr lang="vi-VN" sz="1900" dirty="0" err="1"/>
              <a:t>được</a:t>
            </a:r>
            <a:r>
              <a:rPr lang="vi-VN" sz="1900" dirty="0"/>
              <a:t> nêu ở câu 2, theo em </a:t>
            </a:r>
            <a:r>
              <a:rPr lang="vi-VN" sz="1900" dirty="0" err="1"/>
              <a:t>còn</a:t>
            </a:r>
            <a:r>
              <a:rPr lang="vi-VN" sz="1900" dirty="0"/>
              <a:t> </a:t>
            </a:r>
            <a:r>
              <a:rPr lang="vi-VN" sz="1900" dirty="0" err="1"/>
              <a:t>có</a:t>
            </a:r>
            <a:r>
              <a:rPr lang="vi-VN" sz="1900" dirty="0"/>
              <a:t> nguyên nhân </a:t>
            </a:r>
            <a:r>
              <a:rPr lang="vi-VN" sz="1900" dirty="0" err="1"/>
              <a:t>nào</a:t>
            </a:r>
            <a:r>
              <a:rPr lang="vi-VN" sz="1900" dirty="0"/>
              <a:t> </a:t>
            </a:r>
            <a:r>
              <a:rPr lang="vi-VN" sz="1900" dirty="0" err="1"/>
              <a:t>khác</a:t>
            </a:r>
            <a:r>
              <a:rPr lang="vi-VN" sz="1900" dirty="0"/>
              <a:t> </a:t>
            </a:r>
            <a:r>
              <a:rPr lang="vi-VN" sz="1900" dirty="0" err="1"/>
              <a:t>dẫn</a:t>
            </a:r>
            <a:r>
              <a:rPr lang="vi-VN" sz="1900" dirty="0"/>
              <a:t> </a:t>
            </a:r>
            <a:r>
              <a:rPr lang="vi-VN" sz="1900" dirty="0" err="1"/>
              <a:t>tới</a:t>
            </a:r>
            <a:r>
              <a:rPr lang="vi-VN" sz="1900" dirty="0"/>
              <a:t> </a:t>
            </a:r>
            <a:r>
              <a:rPr lang="vi-VN" sz="1900" dirty="0" err="1"/>
              <a:t>cái</a:t>
            </a:r>
            <a:r>
              <a:rPr lang="vi-VN" sz="1900" dirty="0"/>
              <a:t> </a:t>
            </a:r>
            <a:r>
              <a:rPr lang="vi-VN" sz="1900" dirty="0" err="1"/>
              <a:t>chết</a:t>
            </a:r>
            <a:r>
              <a:rPr lang="vi-VN" sz="1900" dirty="0"/>
              <a:t> oan </a:t>
            </a:r>
            <a:r>
              <a:rPr lang="vi-VN" sz="1900" dirty="0" err="1"/>
              <a:t>khuất</a:t>
            </a:r>
            <a:r>
              <a:rPr lang="vi-VN" sz="1900" dirty="0"/>
              <a:t> </a:t>
            </a:r>
            <a:r>
              <a:rPr lang="vi-VN" sz="1900" dirty="0" err="1"/>
              <a:t>của</a:t>
            </a:r>
            <a:r>
              <a:rPr lang="vi-VN" sz="1900" dirty="0"/>
              <a:t> </a:t>
            </a:r>
            <a:r>
              <a:rPr lang="vi-VN" sz="1900" dirty="0" err="1"/>
              <a:t>nàng</a:t>
            </a:r>
            <a:r>
              <a:rPr lang="vi-VN" sz="1900" dirty="0"/>
              <a:t> </a:t>
            </a:r>
            <a:r>
              <a:rPr lang="vi-VN" sz="1900" dirty="0" err="1"/>
              <a:t>Vũ</a:t>
            </a:r>
            <a:r>
              <a:rPr lang="vi-VN" sz="1900" dirty="0"/>
              <a:t> Nương?</a:t>
            </a:r>
          </a:p>
          <a:p>
            <a:pPr algn="just"/>
            <a:r>
              <a:rPr lang="vi-VN" sz="1900" dirty="0"/>
              <a:t>4.	Trong chương </a:t>
            </a:r>
            <a:r>
              <a:rPr lang="vi-VN" sz="1900" dirty="0" err="1"/>
              <a:t>trình</a:t>
            </a:r>
            <a:r>
              <a:rPr lang="vi-VN" sz="1900" dirty="0"/>
              <a:t> THCS </a:t>
            </a:r>
            <a:r>
              <a:rPr lang="vi-VN" sz="1900" dirty="0" err="1"/>
              <a:t>cũng</a:t>
            </a:r>
            <a:r>
              <a:rPr lang="vi-VN" sz="1900" dirty="0"/>
              <a:t> </a:t>
            </a:r>
            <a:r>
              <a:rPr lang="vi-VN" sz="1900" dirty="0" err="1"/>
              <a:t>có</a:t>
            </a:r>
            <a:r>
              <a:rPr lang="vi-VN" sz="1900" dirty="0"/>
              <a:t> </a:t>
            </a:r>
            <a:r>
              <a:rPr lang="vi-VN" sz="1900" dirty="0" err="1"/>
              <a:t>một</a:t>
            </a:r>
            <a:r>
              <a:rPr lang="vi-VN" sz="1900" dirty="0"/>
              <a:t> </a:t>
            </a:r>
            <a:r>
              <a:rPr lang="vi-VN" sz="1900" dirty="0" err="1"/>
              <a:t>tác</a:t>
            </a:r>
            <a:r>
              <a:rPr lang="vi-VN" sz="1900" dirty="0"/>
              <a:t> </a:t>
            </a:r>
            <a:r>
              <a:rPr lang="vi-VN" sz="1900" dirty="0" err="1"/>
              <a:t>phẩm</a:t>
            </a:r>
            <a:r>
              <a:rPr lang="vi-VN" sz="1900" dirty="0"/>
              <a:t> </a:t>
            </a:r>
            <a:r>
              <a:rPr lang="vi-VN" sz="1900" dirty="0" err="1"/>
              <a:t>nói</a:t>
            </a:r>
            <a:r>
              <a:rPr lang="vi-VN" sz="1900" dirty="0"/>
              <a:t> </a:t>
            </a:r>
            <a:r>
              <a:rPr lang="vi-VN" sz="1900" dirty="0" err="1"/>
              <a:t>về</a:t>
            </a:r>
            <a:r>
              <a:rPr lang="vi-VN" sz="1900" dirty="0"/>
              <a:t> </a:t>
            </a:r>
            <a:r>
              <a:rPr lang="vi-VN" sz="1900" dirty="0" err="1"/>
              <a:t>nỗi</a:t>
            </a:r>
            <a:r>
              <a:rPr lang="vi-VN" sz="1900" dirty="0"/>
              <a:t> oan </a:t>
            </a:r>
            <a:r>
              <a:rPr lang="vi-VN" sz="1900" dirty="0" err="1"/>
              <a:t>khuất</a:t>
            </a:r>
            <a:r>
              <a:rPr lang="vi-VN" sz="1900" dirty="0"/>
              <a:t> </a:t>
            </a:r>
            <a:r>
              <a:rPr lang="vi-VN" sz="1900" dirty="0" err="1"/>
              <a:t>của</a:t>
            </a:r>
            <a:r>
              <a:rPr lang="vi-VN" sz="1900" dirty="0"/>
              <a:t> </a:t>
            </a:r>
            <a:r>
              <a:rPr lang="vi-VN" sz="1900" dirty="0" err="1"/>
              <a:t>người</a:t>
            </a:r>
            <a:r>
              <a:rPr lang="vi-VN" sz="1900" dirty="0"/>
              <a:t> </a:t>
            </a:r>
            <a:r>
              <a:rPr lang="vi-VN" sz="1900" dirty="0" err="1"/>
              <a:t>phụ</a:t>
            </a:r>
            <a:r>
              <a:rPr lang="vi-VN" sz="1900" dirty="0"/>
              <a:t> </a:t>
            </a:r>
            <a:r>
              <a:rPr lang="vi-VN" sz="1900" dirty="0" err="1"/>
              <a:t>nữ</a:t>
            </a:r>
            <a:r>
              <a:rPr lang="vi-VN" sz="1900" dirty="0"/>
              <a:t>. </a:t>
            </a:r>
            <a:r>
              <a:rPr lang="vi-VN" sz="1900" dirty="0" err="1"/>
              <a:t>Hãy</a:t>
            </a:r>
            <a:r>
              <a:rPr lang="vi-VN" sz="1900" dirty="0"/>
              <a:t> cho </a:t>
            </a:r>
            <a:r>
              <a:rPr lang="vi-VN" sz="1900" dirty="0" err="1"/>
              <a:t>biết</a:t>
            </a:r>
            <a:r>
              <a:rPr lang="vi-VN" sz="1900" dirty="0"/>
              <a:t> tên </a:t>
            </a:r>
            <a:r>
              <a:rPr lang="vi-VN" sz="1900" dirty="0" err="1"/>
              <a:t>tác</a:t>
            </a:r>
            <a:r>
              <a:rPr lang="vi-VN" sz="1900" dirty="0"/>
              <a:t> </a:t>
            </a:r>
            <a:r>
              <a:rPr lang="vi-VN" sz="1900" dirty="0" err="1"/>
              <a:t>phẩm</a:t>
            </a:r>
            <a:r>
              <a:rPr lang="vi-VN" sz="1900" dirty="0"/>
              <a:t> </a:t>
            </a:r>
            <a:r>
              <a:rPr lang="vi-VN" sz="1900" dirty="0" err="1"/>
              <a:t>và</a:t>
            </a:r>
            <a:r>
              <a:rPr lang="vi-VN" sz="1900" dirty="0"/>
              <a:t> </a:t>
            </a:r>
            <a:r>
              <a:rPr lang="vi-VN" sz="1900" dirty="0" err="1"/>
              <a:t>thể</a:t>
            </a:r>
            <a:r>
              <a:rPr lang="vi-VN" sz="1900" dirty="0"/>
              <a:t> </a:t>
            </a:r>
            <a:r>
              <a:rPr lang="vi-VN" sz="1900" dirty="0" err="1"/>
              <a:t>loại</a:t>
            </a:r>
            <a:r>
              <a:rPr lang="vi-VN" sz="1900" dirty="0"/>
              <a:t> </a:t>
            </a:r>
            <a:r>
              <a:rPr lang="vi-VN" sz="1900" dirty="0" err="1"/>
              <a:t>của</a:t>
            </a:r>
            <a:r>
              <a:rPr lang="vi-VN" sz="1900" dirty="0"/>
              <a:t> </a:t>
            </a:r>
            <a:r>
              <a:rPr lang="vi-VN" sz="1900" dirty="0" err="1"/>
              <a:t>tác</a:t>
            </a:r>
            <a:r>
              <a:rPr lang="vi-VN" sz="1900" dirty="0"/>
              <a:t> </a:t>
            </a:r>
            <a:r>
              <a:rPr lang="vi-VN" sz="1900" dirty="0" err="1"/>
              <a:t>phẩm</a:t>
            </a:r>
            <a:r>
              <a:rPr lang="vi-VN" sz="1900" dirty="0"/>
              <a:t> </a:t>
            </a:r>
            <a:r>
              <a:rPr lang="vi-VN" sz="1900" dirty="0" err="1"/>
              <a:t>đó</a:t>
            </a:r>
            <a:r>
              <a:rPr lang="vi-VN" sz="1900" dirty="0"/>
              <a:t>. </a:t>
            </a:r>
          </a:p>
          <a:p>
            <a:pPr algn="just"/>
            <a:r>
              <a:rPr lang="vi-VN" sz="1900" dirty="0"/>
              <a:t>5.	</a:t>
            </a:r>
            <a:r>
              <a:rPr lang="vi-VN" sz="1900" dirty="0" err="1"/>
              <a:t>Viết</a:t>
            </a:r>
            <a:r>
              <a:rPr lang="vi-VN" sz="1900" dirty="0"/>
              <a:t> </a:t>
            </a:r>
            <a:r>
              <a:rPr lang="vi-VN" sz="1900" dirty="0" err="1"/>
              <a:t>đoạn</a:t>
            </a:r>
            <a:r>
              <a:rPr lang="vi-VN" sz="1900" dirty="0"/>
              <a:t> văn </a:t>
            </a:r>
            <a:r>
              <a:rPr lang="vi-VN" sz="1900" dirty="0" err="1"/>
              <a:t>diễn</a:t>
            </a:r>
            <a:r>
              <a:rPr lang="vi-VN" sz="1900" dirty="0"/>
              <a:t> </a:t>
            </a:r>
            <a:r>
              <a:rPr lang="vi-VN" sz="1900" dirty="0" err="1"/>
              <a:t>dịch</a:t>
            </a:r>
            <a:r>
              <a:rPr lang="vi-VN" sz="1900" dirty="0"/>
              <a:t> </a:t>
            </a:r>
            <a:r>
              <a:rPr lang="vi-VN" sz="1900" dirty="0" err="1"/>
              <a:t>khoảng</a:t>
            </a:r>
            <a:r>
              <a:rPr lang="vi-VN" sz="1900" dirty="0"/>
              <a:t> 15 câu </a:t>
            </a:r>
            <a:r>
              <a:rPr lang="vi-VN" sz="1900" dirty="0" err="1"/>
              <a:t>với</a:t>
            </a:r>
            <a:r>
              <a:rPr lang="vi-VN" sz="1900" dirty="0"/>
              <a:t> câu </a:t>
            </a:r>
            <a:r>
              <a:rPr lang="vi-VN" sz="1900" dirty="0" err="1"/>
              <a:t>chủ</a:t>
            </a:r>
            <a:r>
              <a:rPr lang="vi-VN" sz="1900" dirty="0"/>
              <a:t> </a:t>
            </a:r>
            <a:r>
              <a:rPr lang="vi-VN" sz="1900" dirty="0" err="1"/>
              <a:t>đề</a:t>
            </a:r>
            <a:r>
              <a:rPr lang="vi-VN" sz="1900" dirty="0"/>
              <a:t> sau:</a:t>
            </a:r>
          </a:p>
          <a:p>
            <a:pPr algn="just"/>
            <a:r>
              <a:rPr lang="vi-VN" sz="1900" dirty="0"/>
              <a:t>“ </a:t>
            </a:r>
            <a:r>
              <a:rPr lang="vi-VN" sz="1900" dirty="0" err="1"/>
              <a:t>Chuyện</a:t>
            </a:r>
            <a:r>
              <a:rPr lang="vi-VN" sz="1900" dirty="0"/>
              <a:t> </a:t>
            </a:r>
            <a:r>
              <a:rPr lang="vi-VN" sz="1900" dirty="0" err="1"/>
              <a:t>người</a:t>
            </a:r>
            <a:r>
              <a:rPr lang="vi-VN" sz="1900" dirty="0"/>
              <a:t> con </a:t>
            </a:r>
            <a:r>
              <a:rPr lang="vi-VN" sz="1900" dirty="0" err="1"/>
              <a:t>gái</a:t>
            </a:r>
            <a:r>
              <a:rPr lang="vi-VN" sz="1900" dirty="0"/>
              <a:t> Nam Xương” </a:t>
            </a:r>
            <a:r>
              <a:rPr lang="vi-VN" sz="1900" dirty="0" err="1"/>
              <a:t>đã</a:t>
            </a:r>
            <a:r>
              <a:rPr lang="vi-VN" sz="1900" dirty="0"/>
              <a:t> </a:t>
            </a:r>
            <a:r>
              <a:rPr lang="vi-VN" sz="1900" dirty="0" err="1"/>
              <a:t>thể</a:t>
            </a:r>
            <a:r>
              <a:rPr lang="vi-VN" sz="1900" dirty="0"/>
              <a:t> </a:t>
            </a:r>
            <a:r>
              <a:rPr lang="vi-VN" sz="1900" dirty="0" err="1"/>
              <a:t>hiện</a:t>
            </a:r>
            <a:r>
              <a:rPr lang="vi-VN" sz="1900" dirty="0"/>
              <a:t> </a:t>
            </a:r>
            <a:r>
              <a:rPr lang="vi-VN" sz="1900" dirty="0" err="1"/>
              <a:t>niềm</a:t>
            </a:r>
            <a:r>
              <a:rPr lang="vi-VN" sz="1900" dirty="0"/>
              <a:t> </a:t>
            </a:r>
            <a:r>
              <a:rPr lang="vi-VN" sz="1900" dirty="0" err="1"/>
              <a:t>cảm</a:t>
            </a:r>
            <a:r>
              <a:rPr lang="vi-VN" sz="1900" dirty="0"/>
              <a:t> thương sâu </a:t>
            </a:r>
            <a:r>
              <a:rPr lang="vi-VN" sz="1900" dirty="0" err="1"/>
              <a:t>sắc</a:t>
            </a:r>
            <a:r>
              <a:rPr lang="vi-VN" sz="1900" dirty="0"/>
              <a:t> </a:t>
            </a:r>
            <a:r>
              <a:rPr lang="vi-VN" sz="1900" dirty="0" err="1"/>
              <a:t>của</a:t>
            </a:r>
            <a:r>
              <a:rPr lang="vi-VN" sz="1900" dirty="0"/>
              <a:t> </a:t>
            </a:r>
            <a:r>
              <a:rPr lang="vi-VN" sz="1900" dirty="0" err="1"/>
              <a:t>tác</a:t>
            </a:r>
            <a:r>
              <a:rPr lang="vi-VN" sz="1900" dirty="0"/>
              <a:t> </a:t>
            </a:r>
            <a:r>
              <a:rPr lang="vi-VN" sz="1900" dirty="0" err="1"/>
              <a:t>giả</a:t>
            </a:r>
            <a:r>
              <a:rPr lang="vi-VN" sz="1900" dirty="0"/>
              <a:t> </a:t>
            </a:r>
            <a:r>
              <a:rPr lang="vi-VN" sz="1900" dirty="0" err="1"/>
              <a:t>đối</a:t>
            </a:r>
            <a:r>
              <a:rPr lang="vi-VN" sz="1900" dirty="0"/>
              <a:t> </a:t>
            </a:r>
            <a:r>
              <a:rPr lang="vi-VN" sz="1900" dirty="0" err="1"/>
              <a:t>với</a:t>
            </a:r>
            <a:r>
              <a:rPr lang="vi-VN" sz="1900" dirty="0"/>
              <a:t> </a:t>
            </a:r>
            <a:r>
              <a:rPr lang="vi-VN" sz="1900" dirty="0" err="1"/>
              <a:t>số</a:t>
            </a:r>
            <a:r>
              <a:rPr lang="vi-VN" sz="1900" dirty="0"/>
              <a:t> </a:t>
            </a:r>
            <a:r>
              <a:rPr lang="vi-VN" sz="1900" dirty="0" err="1"/>
              <a:t>phận</a:t>
            </a:r>
            <a:r>
              <a:rPr lang="vi-VN" sz="1900" dirty="0"/>
              <a:t> oan </a:t>
            </a:r>
            <a:r>
              <a:rPr lang="vi-VN" sz="1900" dirty="0" err="1"/>
              <a:t>nghiệt</a:t>
            </a:r>
            <a:r>
              <a:rPr lang="vi-VN" sz="1900" dirty="0"/>
              <a:t> </a:t>
            </a:r>
            <a:r>
              <a:rPr lang="vi-VN" sz="1900" dirty="0" err="1"/>
              <a:t>của</a:t>
            </a:r>
            <a:r>
              <a:rPr lang="vi-VN" sz="1900" dirty="0"/>
              <a:t> </a:t>
            </a:r>
            <a:r>
              <a:rPr lang="vi-VN" sz="1900" dirty="0" err="1"/>
              <a:t>người</a:t>
            </a:r>
            <a:r>
              <a:rPr lang="vi-VN" sz="1900" dirty="0"/>
              <a:t> </a:t>
            </a:r>
            <a:r>
              <a:rPr lang="vi-VN" sz="1900" dirty="0" err="1"/>
              <a:t>phụ</a:t>
            </a:r>
            <a:r>
              <a:rPr lang="vi-VN" sz="1900" dirty="0"/>
              <a:t> </a:t>
            </a:r>
            <a:r>
              <a:rPr lang="vi-VN" sz="1900" dirty="0" err="1"/>
              <a:t>nữ</a:t>
            </a:r>
            <a:r>
              <a:rPr lang="vi-VN" sz="1900" dirty="0"/>
              <a:t> trong </a:t>
            </a:r>
            <a:r>
              <a:rPr lang="vi-VN" sz="1900" dirty="0" err="1"/>
              <a:t>chế</a:t>
            </a:r>
            <a:r>
              <a:rPr lang="vi-VN" sz="1900" dirty="0"/>
              <a:t> </a:t>
            </a:r>
            <a:r>
              <a:rPr lang="vi-VN" sz="1900" dirty="0" err="1"/>
              <a:t>độ</a:t>
            </a:r>
            <a:r>
              <a:rPr lang="vi-VN" sz="1900" dirty="0"/>
              <a:t> phong </a:t>
            </a:r>
            <a:r>
              <a:rPr lang="vi-VN" sz="1900" dirty="0" err="1"/>
              <a:t>kiến</a:t>
            </a:r>
            <a:r>
              <a:rPr lang="vi-VN" sz="1900" dirty="0"/>
              <a:t>”. </a:t>
            </a:r>
          </a:p>
          <a:p>
            <a:pPr algn="just"/>
            <a:r>
              <a:rPr lang="vi-VN" sz="1900" dirty="0"/>
              <a:t>Trong </a:t>
            </a:r>
            <a:r>
              <a:rPr lang="vi-VN" sz="1900" dirty="0" err="1"/>
              <a:t>đoạn</a:t>
            </a:r>
            <a:r>
              <a:rPr lang="vi-VN" sz="1900" dirty="0"/>
              <a:t> văn </a:t>
            </a:r>
            <a:r>
              <a:rPr lang="vi-VN" sz="1900" dirty="0" err="1"/>
              <a:t>có</a:t>
            </a:r>
            <a:r>
              <a:rPr lang="vi-VN" sz="1900" dirty="0"/>
              <a:t> </a:t>
            </a:r>
            <a:r>
              <a:rPr lang="vi-VN" sz="1900" dirty="0" err="1"/>
              <a:t>sử</a:t>
            </a:r>
            <a:r>
              <a:rPr lang="vi-VN" sz="1900" dirty="0"/>
              <a:t> </a:t>
            </a:r>
            <a:r>
              <a:rPr lang="vi-VN" sz="1900" dirty="0" err="1"/>
              <a:t>dụng</a:t>
            </a:r>
            <a:r>
              <a:rPr lang="vi-VN" sz="1900" dirty="0"/>
              <a:t> </a:t>
            </a:r>
            <a:r>
              <a:rPr lang="vi-VN" sz="1900" dirty="0" err="1"/>
              <a:t>một</a:t>
            </a:r>
            <a:r>
              <a:rPr lang="vi-VN" sz="1900" dirty="0"/>
              <a:t> câu </a:t>
            </a:r>
            <a:r>
              <a:rPr lang="vi-VN" sz="1900" dirty="0" err="1"/>
              <a:t>ghép</a:t>
            </a:r>
            <a:r>
              <a:rPr lang="vi-VN" sz="1900" dirty="0"/>
              <a:t>. </a:t>
            </a:r>
            <a:r>
              <a:rPr lang="vi-VN" sz="1900" dirty="0" err="1"/>
              <a:t>Gạch</a:t>
            </a:r>
            <a:r>
              <a:rPr lang="vi-VN" sz="1900" dirty="0"/>
              <a:t> chân </a:t>
            </a:r>
            <a:r>
              <a:rPr lang="vi-VN" sz="1900" dirty="0" err="1"/>
              <a:t>và</a:t>
            </a:r>
            <a:r>
              <a:rPr lang="vi-VN" sz="1900" dirty="0"/>
              <a:t> </a:t>
            </a:r>
            <a:r>
              <a:rPr lang="vi-VN" sz="1900" dirty="0" err="1"/>
              <a:t>chú</a:t>
            </a:r>
            <a:r>
              <a:rPr lang="vi-VN" sz="1900" dirty="0"/>
              <a:t> </a:t>
            </a:r>
            <a:r>
              <a:rPr lang="vi-VN" sz="1900" dirty="0" err="1"/>
              <a:t>thích</a:t>
            </a:r>
            <a:r>
              <a:rPr lang="vi-VN" sz="1900" dirty="0"/>
              <a:t> câu </a:t>
            </a:r>
            <a:r>
              <a:rPr lang="vi-VN" sz="1900" dirty="0" err="1"/>
              <a:t>ghép</a:t>
            </a:r>
            <a:r>
              <a:rPr lang="vi-VN" sz="1900" dirty="0"/>
              <a:t> </a:t>
            </a:r>
            <a:r>
              <a:rPr lang="vi-VN" sz="1900" dirty="0" err="1"/>
              <a:t>đã</a:t>
            </a:r>
            <a:r>
              <a:rPr lang="vi-VN" sz="1900" dirty="0"/>
              <a:t> </a:t>
            </a:r>
            <a:r>
              <a:rPr lang="vi-VN" sz="1900" dirty="0" err="1"/>
              <a:t>sử</a:t>
            </a:r>
            <a:r>
              <a:rPr lang="vi-VN" sz="1900" dirty="0"/>
              <a:t> </a:t>
            </a:r>
            <a:r>
              <a:rPr lang="vi-VN" sz="1900" dirty="0" err="1"/>
              <a:t>dụng</a:t>
            </a:r>
            <a:r>
              <a:rPr lang="vi-VN" sz="1900" dirty="0"/>
              <a:t>.</a:t>
            </a:r>
          </a:p>
        </p:txBody>
      </p:sp>
    </p:spTree>
    <p:extLst>
      <p:ext uri="{BB962C8B-B14F-4D97-AF65-F5344CB8AC3E}">
        <p14:creationId xmlns:p14="http://schemas.microsoft.com/office/powerpoint/2010/main" val="3585616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id="{F2C65F8E-2DA7-43B6-B4EC-1296C6DABF1A}"/>
              </a:ext>
            </a:extLst>
          </p:cNvPr>
          <p:cNvSpPr txBox="1">
            <a:spLocks noChangeArrowheads="1"/>
          </p:cNvSpPr>
          <p:nvPr/>
        </p:nvSpPr>
        <p:spPr bwMode="auto">
          <a:xfrm>
            <a:off x="232063" y="148670"/>
            <a:ext cx="5060373" cy="4939814"/>
          </a:xfrm>
          <a:prstGeom prst="rect">
            <a:avLst/>
          </a:prstGeom>
          <a:noFill/>
          <a:ln w="38100">
            <a:solidFill>
              <a:srgbClr val="3333FF"/>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vi-VN" sz="2100" b="1" i="1" dirty="0"/>
              <a:t> </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Vũ</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Nương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là</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người</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mẹ</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yêu</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thương</a:t>
            </a:r>
            <a:r>
              <a:rPr lang="en-US" sz="2100" b="1" dirty="0">
                <a:solidFill>
                  <a:srgbClr val="FF0000"/>
                </a:solidFill>
                <a:latin typeface="Arial" panose="020B0604020202020204" pitchFamily="34" charset="0"/>
                <a:cs typeface="Arial" panose="020B0604020202020204" pitchFamily="34" charset="0"/>
              </a:rPr>
              <a:t> con:</a:t>
            </a:r>
          </a:p>
          <a:p>
            <a:pPr marL="342900" indent="-342900" algn="just" eaLnBrk="0" hangingPunct="0">
              <a:buFontTx/>
              <a:buChar char="-"/>
            </a:pPr>
            <a:r>
              <a:rPr lang="en-US" sz="2100" b="1" dirty="0" err="1">
                <a:latin typeface="Arial" panose="020B0604020202020204" pitchFamily="34" charset="0"/>
                <a:cs typeface="Arial" panose="020B0604020202020204" pitchFamily="34" charset="0"/>
              </a:rPr>
              <a:t>Xa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chồng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vừa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đầy</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tuần</a:t>
            </a:r>
            <a:r>
              <a:rPr lang="en-US" sz="2100" b="1" dirty="0">
                <a:latin typeface="Arial" panose="020B0604020202020204" pitchFamily="34" charset="0"/>
                <a:cs typeface="Arial" panose="020B0604020202020204" pitchFamily="34" charset="0"/>
              </a:rPr>
              <a:t> (10 </a:t>
            </a:r>
            <a:r>
              <a:rPr lang="en-US" sz="2100" b="1" dirty="0" err="1">
                <a:latin typeface="Arial" panose="020B0604020202020204" pitchFamily="34" charset="0"/>
                <a:cs typeface="Arial" panose="020B0604020202020204" pitchFamily="34" charset="0"/>
              </a:rPr>
              <a:t>ngày</a:t>
            </a:r>
            <a:r>
              <a:rPr lang="en-US" sz="2100" b="1" dirty="0">
                <a:latin typeface="Arial" panose="020B0604020202020204" pitchFamily="34" charset="0"/>
                <a:cs typeface="Arial" panose="020B0604020202020204" pitchFamily="34" charset="0"/>
              </a:rPr>
              <a:t>), VN </a:t>
            </a:r>
            <a:r>
              <a:rPr lang="en-US" sz="2100" b="1" dirty="0" err="1">
                <a:latin typeface="Arial" panose="020B0604020202020204" pitchFamily="34" charset="0"/>
                <a:cs typeface="Arial" panose="020B0604020202020204" pitchFamily="34" charset="0"/>
              </a:rPr>
              <a:t>sinh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một</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cậu</a:t>
            </a:r>
            <a:r>
              <a:rPr lang="en-US" sz="2100" b="1" dirty="0">
                <a:latin typeface="Arial" panose="020B0604020202020204" pitchFamily="34" charset="0"/>
                <a:cs typeface="Arial" panose="020B0604020202020204" pitchFamily="34" charset="0"/>
              </a:rPr>
              <a:t> con </a:t>
            </a:r>
            <a:r>
              <a:rPr lang="en-US" sz="2100" b="1" dirty="0" err="1">
                <a:latin typeface="Arial" panose="020B0604020202020204" pitchFamily="34" charset="0"/>
                <a:cs typeface="Arial" panose="020B0604020202020204" pitchFamily="34" charset="0"/>
              </a:rPr>
              <a:t>trai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đặt</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tên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là</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Đản</a:t>
            </a:r>
            <a:r>
              <a:rPr lang="en-US" sz="2100" b="1" dirty="0">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Nàng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vừa</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dành</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cho</a:t>
            </a:r>
            <a:r>
              <a:rPr lang="en-US" sz="2100" b="1" dirty="0">
                <a:solidFill>
                  <a:srgbClr val="FF0000"/>
                </a:solidFill>
                <a:latin typeface="Arial" panose="020B0604020202020204" pitchFamily="34" charset="0"/>
                <a:cs typeface="Arial" panose="020B0604020202020204" pitchFamily="34" charset="0"/>
              </a:rPr>
              <a:t> con </a:t>
            </a:r>
            <a:r>
              <a:rPr lang="en-US" sz="2100" b="1" dirty="0" err="1">
                <a:solidFill>
                  <a:srgbClr val="FF0000"/>
                </a:solidFill>
                <a:latin typeface="Arial" panose="020B0604020202020204" pitchFamily="34" charset="0"/>
                <a:cs typeface="Arial" panose="020B0604020202020204" pitchFamily="34" charset="0"/>
              </a:rPr>
              <a:t>tình</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cảm</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ấm</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áp</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của</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người</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mẹ</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lại</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vừa</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bù</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đắp</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cho</a:t>
            </a:r>
            <a:r>
              <a:rPr lang="en-US" sz="2100" b="1" dirty="0">
                <a:solidFill>
                  <a:srgbClr val="FF0000"/>
                </a:solidFill>
                <a:latin typeface="Arial" panose="020B0604020202020204" pitchFamily="34" charset="0"/>
                <a:cs typeface="Arial" panose="020B0604020202020204" pitchFamily="34" charset="0"/>
              </a:rPr>
              <a:t> con </a:t>
            </a:r>
            <a:r>
              <a:rPr lang="en-US" sz="2100" b="1" dirty="0" err="1">
                <a:solidFill>
                  <a:srgbClr val="FF0000"/>
                </a:solidFill>
                <a:latin typeface="Arial" panose="020B0604020202020204" pitchFamily="34" charset="0"/>
                <a:cs typeface="Arial" panose="020B0604020202020204" pitchFamily="34" charset="0"/>
              </a:rPr>
              <a:t>sự</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thiếu</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vắng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của</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tình</a:t>
            </a:r>
            <a:r>
              <a:rPr lang="en-US" sz="2100" b="1" dirty="0">
                <a:solidFill>
                  <a:srgbClr val="FF0000"/>
                </a:solidFill>
                <a:latin typeface="Arial" panose="020B0604020202020204" pitchFamily="34" charset="0"/>
                <a:cs typeface="Arial" panose="020B0604020202020204" pitchFamily="34" charset="0"/>
              </a:rPr>
              <a:t> cha.</a:t>
            </a:r>
          </a:p>
          <a:p>
            <a:pPr marL="342900" indent="-342900" algn="just" eaLnBrk="0" hangingPunct="0">
              <a:buFontTx/>
              <a:buChar char="-"/>
            </a:pPr>
            <a:r>
              <a:rPr lang="en-US" sz="2100" b="1" dirty="0" err="1">
                <a:latin typeface="Arial" panose="020B0604020202020204" pitchFamily="34" charset="0"/>
                <a:cs typeface="Arial" panose="020B0604020202020204" pitchFamily="34" charset="0"/>
              </a:rPr>
              <a:t>Thương</a:t>
            </a:r>
            <a:r>
              <a:rPr lang="en-US" sz="2100" b="1" dirty="0">
                <a:latin typeface="Arial" panose="020B0604020202020204" pitchFamily="34" charset="0"/>
                <a:cs typeface="Arial" panose="020B0604020202020204" pitchFamily="34" charset="0"/>
              </a:rPr>
              <a:t> con, VN </a:t>
            </a:r>
            <a:r>
              <a:rPr lang="en-US" sz="2100" b="1" dirty="0" err="1">
                <a:latin typeface="Arial" panose="020B0604020202020204" pitchFamily="34" charset="0"/>
                <a:cs typeface="Arial" panose="020B0604020202020204" pitchFamily="34" charset="0"/>
              </a:rPr>
              <a:t>thường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trỏ</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cái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bóng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của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mình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trên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vách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mà</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bảo</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rằng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đó</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là</a:t>
            </a:r>
            <a:r>
              <a:rPr lang="en-US" sz="2100" b="1" dirty="0">
                <a:latin typeface="Arial" panose="020B0604020202020204" pitchFamily="34" charset="0"/>
                <a:cs typeface="Arial" panose="020B0604020202020204" pitchFamily="34" charset="0"/>
              </a:rPr>
              <a:t> cha </a:t>
            </a:r>
            <a:r>
              <a:rPr lang="en-US" sz="2100" b="1" dirty="0" err="1">
                <a:latin typeface="Arial" panose="020B0604020202020204" pitchFamily="34" charset="0"/>
                <a:cs typeface="Arial" panose="020B0604020202020204" pitchFamily="34" charset="0"/>
              </a:rPr>
              <a:t>bé</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Đản</a:t>
            </a:r>
            <a:r>
              <a:rPr lang="en-US" sz="2100" b="1" dirty="0">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Nàng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muốn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dỗ</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dành</a:t>
            </a:r>
            <a:r>
              <a:rPr lang="en-US" sz="2100" b="1" dirty="0">
                <a:solidFill>
                  <a:srgbClr val="FF0000"/>
                </a:solidFill>
                <a:latin typeface="Arial" panose="020B0604020202020204" pitchFamily="34" charset="0"/>
                <a:cs typeface="Arial" panose="020B0604020202020204" pitchFamily="34" charset="0"/>
              </a:rPr>
              <a:t> con, </a:t>
            </a:r>
            <a:r>
              <a:rPr lang="en-US" sz="2100" b="1" dirty="0" err="1">
                <a:solidFill>
                  <a:srgbClr val="FF0000"/>
                </a:solidFill>
                <a:latin typeface="Arial" panose="020B0604020202020204" pitchFamily="34" charset="0"/>
                <a:cs typeface="Arial" panose="020B0604020202020204" pitchFamily="34" charset="0"/>
              </a:rPr>
              <a:t>mang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đến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niềm</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vui</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cho</a:t>
            </a:r>
            <a:r>
              <a:rPr lang="en-US" sz="2100" b="1" dirty="0">
                <a:solidFill>
                  <a:srgbClr val="FF0000"/>
                </a:solidFill>
                <a:latin typeface="Arial" panose="020B0604020202020204" pitchFamily="34" charset="0"/>
                <a:cs typeface="Arial" panose="020B0604020202020204" pitchFamily="34" charset="0"/>
              </a:rPr>
              <a:t> con, </a:t>
            </a:r>
            <a:r>
              <a:rPr lang="en-US" sz="2100" b="1" dirty="0" err="1">
                <a:solidFill>
                  <a:srgbClr val="FF0000"/>
                </a:solidFill>
                <a:latin typeface="Arial" panose="020B0604020202020204" pitchFamily="34" charset="0"/>
                <a:cs typeface="Arial" panose="020B0604020202020204" pitchFamily="34" charset="0"/>
              </a:rPr>
              <a:t>muốn</a:t>
            </a:r>
            <a:r>
              <a:rPr lang="en-US" sz="2100" b="1" dirty="0">
                <a:solidFill>
                  <a:srgbClr val="FF0000"/>
                </a:solidFill>
                <a:latin typeface="Arial" panose="020B0604020202020204" pitchFamily="34" charset="0"/>
                <a:cs typeface="Arial" panose="020B0604020202020204" pitchFamily="34" charset="0"/>
              </a:rPr>
              <a:t> con </a:t>
            </a:r>
            <a:r>
              <a:rPr lang="en-US" sz="2100" b="1" dirty="0" err="1">
                <a:solidFill>
                  <a:srgbClr val="FF0000"/>
                </a:solidFill>
                <a:latin typeface="Arial" panose="020B0604020202020204" pitchFamily="34" charset="0"/>
                <a:cs typeface="Arial" panose="020B0604020202020204" pitchFamily="34" charset="0"/>
              </a:rPr>
              <a:t>được</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sống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trong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một</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mái</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ấm</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gia</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đình</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hạnh</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phúc</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quây</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quần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cả</a:t>
            </a:r>
            <a:r>
              <a:rPr lang="en-US" sz="2100" b="1" dirty="0">
                <a:solidFill>
                  <a:srgbClr val="FF0000"/>
                </a:solidFill>
                <a:latin typeface="Arial" panose="020B0604020202020204" pitchFamily="34" charset="0"/>
                <a:cs typeface="Arial" panose="020B0604020202020204" pitchFamily="34" charset="0"/>
              </a:rPr>
              <a:t> cha </a:t>
            </a:r>
            <a:r>
              <a:rPr lang="en-US" sz="2100" b="1" dirty="0" err="1">
                <a:solidFill>
                  <a:srgbClr val="FF0000"/>
                </a:solidFill>
                <a:latin typeface="Arial" panose="020B0604020202020204" pitchFamily="34" charset="0"/>
                <a:cs typeface="Arial" panose="020B0604020202020204" pitchFamily="34" charset="0"/>
              </a:rPr>
              <a:t>lẫn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mẹ</a:t>
            </a:r>
            <a:r>
              <a:rPr lang="en-US" sz="2100" b="1" dirty="0">
                <a:solidFill>
                  <a:srgbClr val="FF0000"/>
                </a:solidFill>
                <a:latin typeface="Arial" panose="020B0604020202020204" pitchFamily="34" charset="0"/>
                <a:cs typeface="Arial" panose="020B0604020202020204" pitchFamily="34" charset="0"/>
              </a:rPr>
              <a:t>.</a:t>
            </a:r>
          </a:p>
        </p:txBody>
      </p:sp>
      <p:pic>
        <p:nvPicPr>
          <p:cNvPr id="5" name="Picture 5">
            <a:extLst>
              <a:ext uri="{FF2B5EF4-FFF2-40B4-BE49-F238E27FC236}">
                <a16:creationId xmlns:a16="http://schemas.microsoft.com/office/drawing/2014/main" id="{9170F4C8-4E03-49AD-8176-19606BBC24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5999018" cy="676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579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1000" fill="hold"/>
                                        <p:tgtEl>
                                          <p:spTgt spid="4">
                                            <p:bg/>
                                          </p:spTgt>
                                        </p:tgtEl>
                                        <p:attrNameLst>
                                          <p:attrName>ppt_w</p:attrName>
                                        </p:attrNameLst>
                                      </p:cBhvr>
                                      <p:tavLst>
                                        <p:tav tm="0">
                                          <p:val>
                                            <p:strVal val="#ppt_w*0.70"/>
                                          </p:val>
                                        </p:tav>
                                        <p:tav tm="100000">
                                          <p:val>
                                            <p:strVal val="#ppt_w"/>
                                          </p:val>
                                        </p:tav>
                                      </p:tavLst>
                                    </p:anim>
                                    <p:anim calcmode="lin" valueType="num">
                                      <p:cBhvr>
                                        <p:cTn id="8" dur="1000" fill="hold"/>
                                        <p:tgtEl>
                                          <p:spTgt spid="4">
                                            <p:bg/>
                                          </p:spTgt>
                                        </p:tgtEl>
                                        <p:attrNameLst>
                                          <p:attrName>ppt_h</p:attrName>
                                        </p:attrNameLst>
                                      </p:cBhvr>
                                      <p:tavLst>
                                        <p:tav tm="0">
                                          <p:val>
                                            <p:strVal val="#ppt_h"/>
                                          </p:val>
                                        </p:tav>
                                        <p:tav tm="100000">
                                          <p:val>
                                            <p:strVal val="#ppt_h"/>
                                          </p:val>
                                        </p:tav>
                                      </p:tavLst>
                                    </p:anim>
                                    <p:animEffect transition="in" filter="fade">
                                      <p:cBhvr>
                                        <p:cTn id="9" dur="1000"/>
                                        <p:tgtEl>
                                          <p:spTgt spid="4">
                                            <p:bg/>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0" end="0"/>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p:cTn id="17"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4">
                                            <p:txEl>
                                              <p:pRg st="1" end="1"/>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p:cTn id="22"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23"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id="{A3B0973C-EC30-49CF-AB3B-348A7FC74558}"/>
              </a:ext>
            </a:extLst>
          </p:cNvPr>
          <p:cNvSpPr txBox="1">
            <a:spLocks noChangeArrowheads="1"/>
          </p:cNvSpPr>
          <p:nvPr/>
        </p:nvSpPr>
        <p:spPr bwMode="auto">
          <a:xfrm>
            <a:off x="232061" y="148670"/>
            <a:ext cx="7360229" cy="170816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square">
            <a:spAutoFit/>
          </a:bodyPr>
          <a:lstStyle/>
          <a:p>
            <a:pPr algn="just" eaLnBrk="0" hangingPunct="0"/>
            <a:r>
              <a:rPr lang="vi-VN" sz="2100" b="1" i="1" dirty="0"/>
              <a:t> </a:t>
            </a:r>
            <a:r>
              <a:rPr lang="en-US" sz="2100" b="1" dirty="0">
                <a:solidFill>
                  <a:srgbClr val="FF0000"/>
                </a:solidFill>
                <a:latin typeface="Arial" panose="020B0604020202020204" pitchFamily="34" charset="0"/>
                <a:cs typeface="Arial" panose="020B0604020202020204" pitchFamily="34" charset="0"/>
              </a:rPr>
              <a:t>d/ Khi </a:t>
            </a:r>
            <a:r>
              <a:rPr lang="en-US" sz="2100" b="1" dirty="0" err="1">
                <a:solidFill>
                  <a:srgbClr val="FF0000"/>
                </a:solidFill>
                <a:latin typeface="Arial" panose="020B0604020202020204" pitchFamily="34" charset="0"/>
                <a:cs typeface="Arial" panose="020B0604020202020204" pitchFamily="34" charset="0"/>
              </a:rPr>
              <a:t>bị</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nghi</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oan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Chiến</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tranh</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kết</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thúc</a:t>
            </a:r>
            <a:r>
              <a:rPr lang="en-US" sz="2100" b="1" dirty="0">
                <a:solidFill>
                  <a:schemeClr val="tx1"/>
                </a:solidFill>
                <a:latin typeface="Arial" panose="020B0604020202020204" pitchFamily="34" charset="0"/>
                <a:cs typeface="Arial" panose="020B0604020202020204" pitchFamily="34" charset="0"/>
              </a:rPr>
              <a:t>, TS </a:t>
            </a:r>
            <a:r>
              <a:rPr lang="en-US" sz="2100" b="1" dirty="0" err="1">
                <a:solidFill>
                  <a:schemeClr val="tx1"/>
                </a:solidFill>
                <a:latin typeface="Arial" panose="020B0604020202020204" pitchFamily="34" charset="0"/>
                <a:cs typeface="Arial" panose="020B0604020202020204" pitchFamily="34" charset="0"/>
              </a:rPr>
              <a:t>trở</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về</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tưởng</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rằng</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hạnh</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phúc</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sẽ</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mỉm</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cười</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với</a:t>
            </a:r>
            <a:r>
              <a:rPr lang="en-US" sz="2100" b="1" dirty="0">
                <a:solidFill>
                  <a:schemeClr val="tx1"/>
                </a:solidFill>
                <a:latin typeface="Arial" panose="020B0604020202020204" pitchFamily="34" charset="0"/>
                <a:cs typeface="Arial" panose="020B0604020202020204" pitchFamily="34" charset="0"/>
              </a:rPr>
              <a:t> VN. </a:t>
            </a:r>
            <a:r>
              <a:rPr lang="en-US" sz="2100" b="1" dirty="0" err="1">
                <a:solidFill>
                  <a:schemeClr val="tx1"/>
                </a:solidFill>
                <a:latin typeface="Arial" panose="020B0604020202020204" pitchFamily="34" charset="0"/>
                <a:cs typeface="Arial" panose="020B0604020202020204" pitchFamily="34" charset="0"/>
              </a:rPr>
              <a:t>Nhưng</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đau</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đớn</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thay</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nàng</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lại</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bị</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chồng</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nghi</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oan</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là</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không</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chung</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thủy</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Nhưng</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dù</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trong</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hoàn</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cảnh</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đau</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thương</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ấy</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vẻ</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đẹp</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phẩm</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chất</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của</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nàng</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vẫn</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sáng</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ngời</a:t>
            </a:r>
            <a:r>
              <a:rPr lang="en-US" sz="2100" b="1" dirty="0">
                <a:solidFill>
                  <a:schemeClr val="tx1"/>
                </a:solidFill>
                <a:latin typeface="Arial" panose="020B0604020202020204" pitchFamily="34" charset="0"/>
                <a:cs typeface="Arial" panose="020B0604020202020204" pitchFamily="34" charset="0"/>
              </a:rPr>
              <a:t>.</a:t>
            </a:r>
          </a:p>
        </p:txBody>
      </p:sp>
      <p:sp>
        <p:nvSpPr>
          <p:cNvPr id="5" name="Text Box 5">
            <a:extLst>
              <a:ext uri="{FF2B5EF4-FFF2-40B4-BE49-F238E27FC236}">
                <a16:creationId xmlns:a16="http://schemas.microsoft.com/office/drawing/2014/main" id="{563D7F93-4C20-4F98-9A3B-DC32356DF623}"/>
              </a:ext>
            </a:extLst>
          </p:cNvPr>
          <p:cNvSpPr txBox="1">
            <a:spLocks noChangeArrowheads="1"/>
          </p:cNvSpPr>
          <p:nvPr/>
        </p:nvSpPr>
        <p:spPr bwMode="auto">
          <a:xfrm>
            <a:off x="7772400" y="148670"/>
            <a:ext cx="4249881" cy="6555641"/>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vi-VN" sz="2800" dirty="0"/>
              <a:t>- Thiếp vốn </a:t>
            </a:r>
            <a:r>
              <a:rPr lang="vi-VN" sz="2800" dirty="0">
                <a:solidFill>
                  <a:srgbClr val="FF0000"/>
                </a:solidFill>
              </a:rPr>
              <a:t>con kẻ khó, được nương tựa nhà giàu</a:t>
            </a:r>
            <a:r>
              <a:rPr lang="vi-VN" sz="2800" dirty="0"/>
              <a:t>. Sum họp chưa thỏa tình chăn gối, chia phôi vì động việc lửa binh</a:t>
            </a:r>
            <a:r>
              <a:rPr lang="vi-VN" sz="2800" dirty="0">
                <a:solidFill>
                  <a:srgbClr val="FF0000"/>
                </a:solidFill>
              </a:rPr>
              <a:t>. Cách biệt ba năm giữ gìn một tiết. </a:t>
            </a:r>
            <a:r>
              <a:rPr lang="vi-VN" sz="2800" dirty="0"/>
              <a:t>Tô son điểm phấn từng đã nguôi lòng, ngõ liễu tường hoa chưa hề bén gót. Đâu có sự mất nết hư thân như lời chàng nói. </a:t>
            </a:r>
            <a:r>
              <a:rPr lang="vi-VN" sz="2800" dirty="0">
                <a:solidFill>
                  <a:srgbClr val="FF0000"/>
                </a:solidFill>
              </a:rPr>
              <a:t>Dám xin bày tỏ để cởi mối nghi ngờ</a:t>
            </a:r>
            <a:r>
              <a:rPr lang="vi-VN" sz="2800" dirty="0"/>
              <a:t>. </a:t>
            </a:r>
            <a:r>
              <a:rPr lang="vi-VN" sz="2800" dirty="0">
                <a:solidFill>
                  <a:srgbClr val="FF0000"/>
                </a:solidFill>
              </a:rPr>
              <a:t>Mong chàng đừng một mực nghi oan cho thiếp</a:t>
            </a:r>
            <a:r>
              <a:rPr lang="vi-VN" sz="2800" dirty="0"/>
              <a:t>.</a:t>
            </a:r>
          </a:p>
        </p:txBody>
      </p:sp>
      <p:sp>
        <p:nvSpPr>
          <p:cNvPr id="7" name="Text Box 6">
            <a:extLst>
              <a:ext uri="{FF2B5EF4-FFF2-40B4-BE49-F238E27FC236}">
                <a16:creationId xmlns:a16="http://schemas.microsoft.com/office/drawing/2014/main" id="{5DB4C9AD-368B-481D-A56A-8A1191684F9E}"/>
              </a:ext>
            </a:extLst>
          </p:cNvPr>
          <p:cNvSpPr txBox="1">
            <a:spLocks noChangeArrowheads="1"/>
          </p:cNvSpPr>
          <p:nvPr/>
        </p:nvSpPr>
        <p:spPr bwMode="auto">
          <a:xfrm>
            <a:off x="232061" y="2042876"/>
            <a:ext cx="7332521" cy="3970318"/>
          </a:xfrm>
          <a:prstGeom prst="rect">
            <a:avLst/>
          </a:prstGeom>
          <a:noFill/>
          <a:ln w="38100">
            <a:solidFill>
              <a:srgbClr val="3333FF"/>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vi-VN" sz="2100" b="1" i="1" dirty="0"/>
              <a:t> </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Lời</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thoại</a:t>
            </a:r>
            <a:r>
              <a:rPr lang="en-US" sz="2100" b="1" dirty="0">
                <a:solidFill>
                  <a:srgbClr val="FF0000"/>
                </a:solidFill>
                <a:latin typeface="Arial" panose="020B0604020202020204" pitchFamily="34" charset="0"/>
                <a:cs typeface="Arial" panose="020B0604020202020204" pitchFamily="34" charset="0"/>
              </a:rPr>
              <a:t> 1:</a:t>
            </a:r>
          </a:p>
          <a:p>
            <a:pPr marL="342900" indent="-342900" algn="just" eaLnBrk="0" hangingPunct="0">
              <a:buFontTx/>
              <a:buChar char="-"/>
            </a:pPr>
            <a:r>
              <a:rPr lang="en-US" sz="2100" b="1" dirty="0">
                <a:solidFill>
                  <a:srgbClr val="FF0000"/>
                </a:solidFill>
                <a:latin typeface="Arial" panose="020B0604020202020204" pitchFamily="34" charset="0"/>
                <a:cs typeface="Arial" panose="020B0604020202020204" pitchFamily="34" charset="0"/>
              </a:rPr>
              <a:t>VN </a:t>
            </a:r>
            <a:r>
              <a:rPr lang="en-US" sz="2100" b="1" dirty="0" err="1">
                <a:solidFill>
                  <a:srgbClr val="FF0000"/>
                </a:solidFill>
                <a:latin typeface="Arial" panose="020B0604020202020204" pitchFamily="34" charset="0"/>
                <a:cs typeface="Arial" panose="020B0604020202020204" pitchFamily="34" charset="0"/>
              </a:rPr>
              <a:t>phân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trần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để</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chồng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hiểu</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rõ</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tấm</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lòng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mình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Nàng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giãi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bày</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thân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phận</a:t>
            </a:r>
            <a:r>
              <a:rPr lang="en-US" sz="2100" b="1" dirty="0">
                <a:latin typeface="Arial" panose="020B0604020202020204" pitchFamily="34" charset="0"/>
                <a:cs typeface="Arial" panose="020B0604020202020204" pitchFamily="34" charset="0"/>
              </a:rPr>
              <a:t> “con </a:t>
            </a:r>
            <a:r>
              <a:rPr lang="en-US" sz="2100" b="1" dirty="0" err="1">
                <a:latin typeface="Arial" panose="020B0604020202020204" pitchFamily="34" charset="0"/>
                <a:cs typeface="Arial" panose="020B0604020202020204" pitchFamily="34" charset="0"/>
              </a:rPr>
              <a:t>kẻ</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khó</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được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nương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tựa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nhà</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giàu</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nàng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nói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đến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tình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nghĩa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vợ</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chồng</a:t>
            </a:r>
            <a:r>
              <a:rPr lang="en-US" sz="2100" b="1" dirty="0">
                <a:latin typeface="Arial" panose="020B0604020202020204" pitchFamily="34" charset="0"/>
                <a:cs typeface="Arial" panose="020B0604020202020204" pitchFamily="34" charset="0"/>
              </a:rPr>
              <a:t> “chia </a:t>
            </a:r>
            <a:r>
              <a:rPr lang="en-US" sz="2100" b="1" dirty="0" err="1">
                <a:latin typeface="Arial" panose="020B0604020202020204" pitchFamily="34" charset="0"/>
                <a:cs typeface="Arial" panose="020B0604020202020204" pitchFamily="34" charset="0"/>
              </a:rPr>
              <a:t>phôi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vì</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việc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lửa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binh</a:t>
            </a:r>
            <a:r>
              <a:rPr lang="en-US" sz="2100" b="1" dirty="0">
                <a:latin typeface="Arial" panose="020B0604020202020204" pitchFamily="34" charset="0"/>
                <a:cs typeface="Arial" panose="020B0604020202020204" pitchFamily="34" charset="0"/>
              </a:rPr>
              <a:t>”.</a:t>
            </a:r>
          </a:p>
          <a:p>
            <a:pPr marL="342900" indent="-342900" algn="just" eaLnBrk="0" hangingPunct="0">
              <a:buFontTx/>
              <a:buChar char="-"/>
            </a:pPr>
            <a:r>
              <a:rPr lang="en-US" sz="2100" b="1" dirty="0" err="1">
                <a:latin typeface="Arial" panose="020B0604020202020204" pitchFamily="34" charset="0"/>
                <a:cs typeface="Arial" panose="020B0604020202020204" pitchFamily="34" charset="0"/>
              </a:rPr>
              <a:t>Rồi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nàng</a:t>
            </a:r>
            <a:r>
              <a:rPr lang="en-US" sz="2100" b="1" dirty="0">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khẳng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định</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tấm</a:t>
            </a:r>
            <a:r>
              <a:rPr lang="en-US" sz="2100" b="1" dirty="0">
                <a:solidFill>
                  <a:srgbClr val="FF0000"/>
                </a:solidFill>
                <a:latin typeface="Arial" panose="020B0604020202020204" pitchFamily="34" charset="0"/>
                <a:cs typeface="Arial" panose="020B0604020202020204" pitchFamily="34" charset="0"/>
              </a:rPr>
              <a:t> long </a:t>
            </a:r>
            <a:r>
              <a:rPr lang="en-US" sz="2100" b="1" dirty="0" err="1">
                <a:solidFill>
                  <a:srgbClr val="FF0000"/>
                </a:solidFill>
                <a:latin typeface="Arial" panose="020B0604020202020204" pitchFamily="34" charset="0"/>
                <a:cs typeface="Arial" panose="020B0604020202020204" pitchFamily="34" charset="0"/>
              </a:rPr>
              <a:t>thủy</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chung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trong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trắng</a:t>
            </a:r>
            <a:r>
              <a:rPr lang="en-US" sz="2100" b="1" dirty="0">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cầu</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xin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chồng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đừng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nghi</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oan</a:t>
            </a:r>
            <a:r>
              <a:rPr lang="en-US" sz="2100" b="1" dirty="0">
                <a:latin typeface="Arial" panose="020B0604020202020204" pitchFamily="34" charset="0"/>
                <a:cs typeface="Arial" panose="020B0604020202020204" pitchFamily="34" charset="0"/>
              </a:rPr>
              <a:t>: “ </a:t>
            </a:r>
            <a:r>
              <a:rPr lang="en-US" sz="2100" b="1" dirty="0" err="1">
                <a:latin typeface="Arial" panose="020B0604020202020204" pitchFamily="34" charset="0"/>
                <a:cs typeface="Arial" panose="020B0604020202020204" pitchFamily="34" charset="0"/>
              </a:rPr>
              <a:t>Cách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biệt</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ba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năm</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giứ</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gìn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một</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tiết</a:t>
            </a:r>
            <a:r>
              <a:rPr lang="en-US" sz="2100" b="1" dirty="0">
                <a:latin typeface="Arial" panose="020B0604020202020204" pitchFamily="34" charset="0"/>
                <a:cs typeface="Arial" panose="020B0604020202020204" pitchFamily="34" charset="0"/>
              </a:rPr>
              <a:t>….</a:t>
            </a:r>
            <a:r>
              <a:rPr lang="en-US" sz="2100" b="1" dirty="0" err="1">
                <a:latin typeface="Arial" panose="020B0604020202020204" pitchFamily="34" charset="0"/>
                <a:cs typeface="Arial" panose="020B0604020202020204" pitchFamily="34" charset="0"/>
              </a:rPr>
              <a:t>Mong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chàng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đừng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một</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mực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nghi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oan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cho</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thiếp</a:t>
            </a:r>
            <a:r>
              <a:rPr lang="en-US" sz="2100" b="1" dirty="0">
                <a:latin typeface="Arial" panose="020B0604020202020204" pitchFamily="34" charset="0"/>
                <a:cs typeface="Arial" panose="020B0604020202020204" pitchFamily="34" charset="0"/>
              </a:rPr>
              <a:t>”.</a:t>
            </a:r>
          </a:p>
          <a:p>
            <a:pPr marL="342900" indent="-342900" algn="just" eaLnBrk="0" hangingPunct="0">
              <a:buFontTx/>
              <a:buChar char="-"/>
            </a:pPr>
            <a:r>
              <a:rPr lang="en-US" sz="2100" b="1" dirty="0" err="1">
                <a:latin typeface="Arial" panose="020B0604020202020204" pitchFamily="34" charset="0"/>
                <a:cs typeface="Arial" panose="020B0604020202020204" pitchFamily="34" charset="0"/>
              </a:rPr>
              <a:t>Lời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nói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nghẹn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ngào</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với</a:t>
            </a:r>
            <a:r>
              <a:rPr lang="en-US" sz="2100" b="1" dirty="0">
                <a:latin typeface="Arial" panose="020B0604020202020204" pitchFamily="34" charset="0"/>
                <a:cs typeface="Arial" panose="020B0604020202020204" pitchFamily="34" charset="0"/>
              </a:rPr>
              <a:t> bao </a:t>
            </a:r>
            <a:r>
              <a:rPr lang="en-US" sz="2100" b="1" dirty="0" err="1">
                <a:latin typeface="Arial" panose="020B0604020202020204" pitchFamily="34" charset="0"/>
                <a:cs typeface="Arial" panose="020B0604020202020204" pitchFamily="34" charset="0"/>
              </a:rPr>
              <a:t>thiết</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tha</a:t>
            </a:r>
            <a:r>
              <a:rPr lang="en-US" sz="2100" b="1" dirty="0">
                <a:latin typeface="Arial" panose="020B0604020202020204" pitchFamily="34" charset="0"/>
                <a:cs typeface="Arial" panose="020B0604020202020204" pitchFamily="34" charset="0"/>
              </a:rPr>
              <a:t>, hi </a:t>
            </a:r>
            <a:r>
              <a:rPr lang="en-US" sz="2100" b="1" dirty="0" err="1">
                <a:latin typeface="Arial" panose="020B0604020202020204" pitchFamily="34" charset="0"/>
                <a:cs typeface="Arial" panose="020B0604020202020204" pitchFamily="34" charset="0"/>
              </a:rPr>
              <a:t>vọng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mong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chồng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hiểu</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được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tấm</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lòng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mình</a:t>
            </a:r>
            <a:r>
              <a:rPr lang="en-US" sz="2100" b="1" dirty="0">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Nàng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cố</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gắng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hàn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gắn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hạnh</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phúc</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gia</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đình</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đang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có</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nguy</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cơ</a:t>
            </a:r>
            <a:r>
              <a:rPr lang="en-US" sz="2100" b="1" dirty="0">
                <a:solidFill>
                  <a:srgbClr val="FF0000"/>
                </a:solidFill>
                <a:latin typeface="Arial" panose="020B0604020202020204" pitchFamily="34" charset="0"/>
                <a:cs typeface="Arial" panose="020B0604020202020204" pitchFamily="34" charset="0"/>
              </a:rPr>
              <a:t> tan </a:t>
            </a:r>
            <a:r>
              <a:rPr lang="en-US" sz="2100" b="1" dirty="0" err="1">
                <a:solidFill>
                  <a:srgbClr val="FF0000"/>
                </a:solidFill>
                <a:latin typeface="Arial" panose="020B0604020202020204" pitchFamily="34" charset="0"/>
                <a:cs typeface="Arial" panose="020B0604020202020204" pitchFamily="34" charset="0"/>
              </a:rPr>
              <a:t>vỡ</a:t>
            </a:r>
            <a:r>
              <a:rPr lang="en-US" sz="21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6033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 calcmode="lin" valueType="num">
                                      <p:cBhvr>
                                        <p:cTn id="12" dur="1000" fill="hold"/>
                                        <p:tgtEl>
                                          <p:spTgt spid="7">
                                            <p:bg/>
                                          </p:spTgt>
                                        </p:tgtEl>
                                        <p:attrNameLst>
                                          <p:attrName>ppt_w</p:attrName>
                                        </p:attrNameLst>
                                      </p:cBhvr>
                                      <p:tavLst>
                                        <p:tav tm="0">
                                          <p:val>
                                            <p:strVal val="#ppt_w*0.70"/>
                                          </p:val>
                                        </p:tav>
                                        <p:tav tm="100000">
                                          <p:val>
                                            <p:strVal val="#ppt_w"/>
                                          </p:val>
                                        </p:tav>
                                      </p:tavLst>
                                    </p:anim>
                                    <p:anim calcmode="lin" valueType="num">
                                      <p:cBhvr>
                                        <p:cTn id="13" dur="1000" fill="hold"/>
                                        <p:tgtEl>
                                          <p:spTgt spid="7">
                                            <p:bg/>
                                          </p:spTgt>
                                        </p:tgtEl>
                                        <p:attrNameLst>
                                          <p:attrName>ppt_h</p:attrName>
                                        </p:attrNameLst>
                                      </p:cBhvr>
                                      <p:tavLst>
                                        <p:tav tm="0">
                                          <p:val>
                                            <p:strVal val="#ppt_h"/>
                                          </p:val>
                                        </p:tav>
                                        <p:tav tm="100000">
                                          <p:val>
                                            <p:strVal val="#ppt_h"/>
                                          </p:val>
                                        </p:tav>
                                      </p:tavLst>
                                    </p:anim>
                                    <p:animEffect transition="in" filter="fade">
                                      <p:cBhvr>
                                        <p:cTn id="14" dur="1000"/>
                                        <p:tgtEl>
                                          <p:spTgt spid="7">
                                            <p:bg/>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p:cTn id="17"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7">
                                            <p:txEl>
                                              <p:pRg st="0" end="0"/>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p:cTn id="22" dur="1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23"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24" dur="1000"/>
                                        <p:tgtEl>
                                          <p:spTgt spid="7">
                                            <p:txEl>
                                              <p:pRg st="1" end="1"/>
                                            </p:txEl>
                                          </p:spTgt>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p:cTn id="27" dur="1000" fill="hold"/>
                                        <p:tgtEl>
                                          <p:spTgt spid="7">
                                            <p:txEl>
                                              <p:pRg st="2" end="2"/>
                                            </p:txEl>
                                          </p:spTgt>
                                        </p:tgtEl>
                                        <p:attrNameLst>
                                          <p:attrName>ppt_w</p:attrName>
                                        </p:attrNameLst>
                                      </p:cBhvr>
                                      <p:tavLst>
                                        <p:tav tm="0">
                                          <p:val>
                                            <p:strVal val="#ppt_w*0.70"/>
                                          </p:val>
                                        </p:tav>
                                        <p:tav tm="100000">
                                          <p:val>
                                            <p:strVal val="#ppt_w"/>
                                          </p:val>
                                        </p:tav>
                                      </p:tavLst>
                                    </p:anim>
                                    <p:anim calcmode="lin" valueType="num">
                                      <p:cBhvr>
                                        <p:cTn id="28" dur="1000" fill="hold"/>
                                        <p:tgtEl>
                                          <p:spTgt spid="7">
                                            <p:txEl>
                                              <p:pRg st="2" end="2"/>
                                            </p:txEl>
                                          </p:spTgt>
                                        </p:tgtEl>
                                        <p:attrNameLst>
                                          <p:attrName>ppt_h</p:attrName>
                                        </p:attrNameLst>
                                      </p:cBhvr>
                                      <p:tavLst>
                                        <p:tav tm="0">
                                          <p:val>
                                            <p:strVal val="#ppt_h"/>
                                          </p:val>
                                        </p:tav>
                                        <p:tav tm="100000">
                                          <p:val>
                                            <p:strVal val="#ppt_h"/>
                                          </p:val>
                                        </p:tav>
                                      </p:tavLst>
                                    </p:anim>
                                    <p:animEffect transition="in" filter="fade">
                                      <p:cBhvr>
                                        <p:cTn id="29" dur="1000"/>
                                        <p:tgtEl>
                                          <p:spTgt spid="7">
                                            <p:txEl>
                                              <p:pRg st="2" end="2"/>
                                            </p:txEl>
                                          </p:spTgt>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 calcmode="lin" valueType="num">
                                      <p:cBhvr>
                                        <p:cTn id="32" dur="1000" fill="hold"/>
                                        <p:tgtEl>
                                          <p:spTgt spid="7">
                                            <p:txEl>
                                              <p:pRg st="3" end="3"/>
                                            </p:txEl>
                                          </p:spTgt>
                                        </p:tgtEl>
                                        <p:attrNameLst>
                                          <p:attrName>ppt_w</p:attrName>
                                        </p:attrNameLst>
                                      </p:cBhvr>
                                      <p:tavLst>
                                        <p:tav tm="0">
                                          <p:val>
                                            <p:strVal val="#ppt_w*0.70"/>
                                          </p:val>
                                        </p:tav>
                                        <p:tav tm="100000">
                                          <p:val>
                                            <p:strVal val="#ppt_w"/>
                                          </p:val>
                                        </p:tav>
                                      </p:tavLst>
                                    </p:anim>
                                    <p:anim calcmode="lin" valueType="num">
                                      <p:cBhvr>
                                        <p:cTn id="33" dur="1000" fill="hold"/>
                                        <p:tgtEl>
                                          <p:spTgt spid="7">
                                            <p:txEl>
                                              <p:pRg st="3" end="3"/>
                                            </p:txEl>
                                          </p:spTgt>
                                        </p:tgtEl>
                                        <p:attrNameLst>
                                          <p:attrName>ppt_h</p:attrName>
                                        </p:attrNameLst>
                                      </p:cBhvr>
                                      <p:tavLst>
                                        <p:tav tm="0">
                                          <p:val>
                                            <p:strVal val="#ppt_h"/>
                                          </p:val>
                                        </p:tav>
                                        <p:tav tm="100000">
                                          <p:val>
                                            <p:strVal val="#ppt_h"/>
                                          </p:val>
                                        </p:tav>
                                      </p:tavLst>
                                    </p:anim>
                                    <p:animEffect transition="in" filter="fade">
                                      <p:cBhvr>
                                        <p:cTn id="34"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id="{A3B0973C-EC30-49CF-AB3B-348A7FC74558}"/>
              </a:ext>
            </a:extLst>
          </p:cNvPr>
          <p:cNvSpPr txBox="1">
            <a:spLocks noChangeArrowheads="1"/>
          </p:cNvSpPr>
          <p:nvPr/>
        </p:nvSpPr>
        <p:spPr bwMode="auto">
          <a:xfrm>
            <a:off x="232061" y="148670"/>
            <a:ext cx="7845139" cy="170816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square">
            <a:spAutoFit/>
          </a:bodyPr>
          <a:lstStyle/>
          <a:p>
            <a:pPr algn="just" eaLnBrk="0" hangingPunct="0"/>
            <a:r>
              <a:rPr lang="en-US" sz="2100" b="1" i="1" dirty="0"/>
              <a:t>d</a:t>
            </a:r>
            <a:r>
              <a:rPr lang="en-US" sz="2100" b="1" dirty="0">
                <a:solidFill>
                  <a:srgbClr val="FF0000"/>
                </a:solidFill>
                <a:latin typeface="Arial" panose="020B0604020202020204" pitchFamily="34" charset="0"/>
                <a:cs typeface="Arial" panose="020B0604020202020204" pitchFamily="34" charset="0"/>
              </a:rPr>
              <a:t>/ Khi </a:t>
            </a:r>
            <a:r>
              <a:rPr lang="en-US" sz="2100" b="1" dirty="0" err="1">
                <a:solidFill>
                  <a:srgbClr val="FF0000"/>
                </a:solidFill>
                <a:latin typeface="Arial" panose="020B0604020202020204" pitchFamily="34" charset="0"/>
                <a:cs typeface="Arial" panose="020B0604020202020204" pitchFamily="34" charset="0"/>
              </a:rPr>
              <a:t>bị</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nghi</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oan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Chiến</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tranh</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kết</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thúc</a:t>
            </a:r>
            <a:r>
              <a:rPr lang="en-US" sz="2100" b="1" dirty="0">
                <a:solidFill>
                  <a:schemeClr val="tx1"/>
                </a:solidFill>
                <a:latin typeface="Arial" panose="020B0604020202020204" pitchFamily="34" charset="0"/>
                <a:cs typeface="Arial" panose="020B0604020202020204" pitchFamily="34" charset="0"/>
              </a:rPr>
              <a:t>, TS </a:t>
            </a:r>
            <a:r>
              <a:rPr lang="en-US" sz="2100" b="1" dirty="0" err="1">
                <a:solidFill>
                  <a:schemeClr val="tx1"/>
                </a:solidFill>
                <a:latin typeface="Arial" panose="020B0604020202020204" pitchFamily="34" charset="0"/>
                <a:cs typeface="Arial" panose="020B0604020202020204" pitchFamily="34" charset="0"/>
              </a:rPr>
              <a:t>trở</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về</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tưởng</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rằng</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hạnh</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phúc</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sẽ</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mỉm</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cười</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với</a:t>
            </a:r>
            <a:r>
              <a:rPr lang="en-US" sz="2100" b="1" dirty="0">
                <a:solidFill>
                  <a:schemeClr val="tx1"/>
                </a:solidFill>
                <a:latin typeface="Arial" panose="020B0604020202020204" pitchFamily="34" charset="0"/>
                <a:cs typeface="Arial" panose="020B0604020202020204" pitchFamily="34" charset="0"/>
              </a:rPr>
              <a:t> VN. </a:t>
            </a:r>
            <a:r>
              <a:rPr lang="en-US" sz="2100" b="1" dirty="0" err="1">
                <a:solidFill>
                  <a:schemeClr val="tx1"/>
                </a:solidFill>
                <a:latin typeface="Arial" panose="020B0604020202020204" pitchFamily="34" charset="0"/>
                <a:cs typeface="Arial" panose="020B0604020202020204" pitchFamily="34" charset="0"/>
              </a:rPr>
              <a:t>Nhưng</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đau</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đớn</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thay</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nàng</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lại</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bị</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chồng</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nghi</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oan</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là</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không</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chung</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thủy</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Nhưng</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dù</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trong</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hoàn</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cảnh</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đau</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thương</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ấy</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vẻ</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đẹp</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phẩm</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chất</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của</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nàng</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vẫn</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sáng</a:t>
            </a:r>
            <a:r>
              <a:rPr lang="en-US" sz="2100" b="1" dirty="0">
                <a:solidFill>
                  <a:schemeClr val="tx1"/>
                </a:solidFill>
                <a:latin typeface="Arial" panose="020B0604020202020204" pitchFamily="34" charset="0"/>
                <a:cs typeface="Arial" panose="020B0604020202020204" pitchFamily="34" charset="0"/>
              </a:rPr>
              <a:t> </a:t>
            </a:r>
            <a:r>
              <a:rPr lang="en-US" sz="2100" b="1" dirty="0" err="1">
                <a:solidFill>
                  <a:schemeClr val="tx1"/>
                </a:solidFill>
                <a:latin typeface="Arial" panose="020B0604020202020204" pitchFamily="34" charset="0"/>
                <a:cs typeface="Arial" panose="020B0604020202020204" pitchFamily="34" charset="0"/>
              </a:rPr>
              <a:t>ngời</a:t>
            </a:r>
            <a:r>
              <a:rPr lang="en-US" sz="2100" b="1" dirty="0">
                <a:solidFill>
                  <a:schemeClr val="tx1"/>
                </a:solidFill>
                <a:latin typeface="Arial" panose="020B0604020202020204" pitchFamily="34" charset="0"/>
                <a:cs typeface="Arial" panose="020B0604020202020204" pitchFamily="34" charset="0"/>
              </a:rPr>
              <a:t>.</a:t>
            </a:r>
          </a:p>
        </p:txBody>
      </p:sp>
      <p:sp>
        <p:nvSpPr>
          <p:cNvPr id="7" name="Text Box 6">
            <a:extLst>
              <a:ext uri="{FF2B5EF4-FFF2-40B4-BE49-F238E27FC236}">
                <a16:creationId xmlns:a16="http://schemas.microsoft.com/office/drawing/2014/main" id="{5DB4C9AD-368B-481D-A56A-8A1191684F9E}"/>
              </a:ext>
            </a:extLst>
          </p:cNvPr>
          <p:cNvSpPr txBox="1">
            <a:spLocks noChangeArrowheads="1"/>
          </p:cNvSpPr>
          <p:nvPr/>
        </p:nvSpPr>
        <p:spPr bwMode="auto">
          <a:xfrm>
            <a:off x="232061" y="2042876"/>
            <a:ext cx="7845139" cy="4708981"/>
          </a:xfrm>
          <a:prstGeom prst="rect">
            <a:avLst/>
          </a:prstGeom>
          <a:noFill/>
          <a:ln w="38100">
            <a:solidFill>
              <a:srgbClr val="3333FF"/>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vi-VN" sz="2000" b="1" i="1" dirty="0">
                <a:latin typeface="Arial" panose="020B0604020202020204" pitchFamily="34" charset="0"/>
                <a:cs typeface="Arial" panose="020B0604020202020204" pitchFamily="34" charset="0"/>
              </a:rPr>
              <a:t> </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Lời</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thoại</a:t>
            </a:r>
            <a:r>
              <a:rPr lang="en-US" sz="2000" b="1" dirty="0">
                <a:solidFill>
                  <a:srgbClr val="FF0000"/>
                </a:solidFill>
                <a:latin typeface="Arial" panose="020B0604020202020204" pitchFamily="34" charset="0"/>
                <a:cs typeface="Arial" panose="020B0604020202020204" pitchFamily="34" charset="0"/>
              </a:rPr>
              <a:t> 2:</a:t>
            </a:r>
          </a:p>
          <a:p>
            <a:pPr marL="342900" indent="-342900" algn="just" eaLnBrk="0" hangingPunct="0">
              <a:buFontTx/>
              <a:buChar char="-"/>
            </a:pPr>
            <a:r>
              <a:rPr lang="en-US" sz="2000" b="1" dirty="0">
                <a:solidFill>
                  <a:srgbClr val="FF0000"/>
                </a:solidFill>
                <a:latin typeface="Arial" panose="020B0604020202020204" pitchFamily="34" charset="0"/>
                <a:cs typeface="Arial" panose="020B0604020202020204" pitchFamily="34" charset="0"/>
              </a:rPr>
              <a:t>VN </a:t>
            </a:r>
            <a:r>
              <a:rPr lang="en-US" sz="2000" b="1" dirty="0" err="1">
                <a:solidFill>
                  <a:srgbClr val="FF0000"/>
                </a:solidFill>
                <a:latin typeface="Arial" panose="020B0604020202020204" pitchFamily="34" charset="0"/>
                <a:cs typeface="Arial" panose="020B0604020202020204" pitchFamily="34" charset="0"/>
              </a:rPr>
              <a:t>nói</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đến</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nỗi</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đau</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đớn</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thất</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vọng</a:t>
            </a:r>
            <a:r>
              <a:rPr lang="en-US" sz="2000" b="1" dirty="0">
                <a:solidFill>
                  <a:srgbClr val="FF0000"/>
                </a:solidFill>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không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hiểu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vì</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sao</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nàng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bị</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đối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xử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bất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công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bị</a:t>
            </a:r>
            <a:r>
              <a:rPr lang="en-US" sz="2000" b="1" dirty="0">
                <a:latin typeface="Arial" panose="020B0604020202020204" pitchFamily="34" charset="0"/>
                <a:cs typeface="Arial" panose="020B0604020202020204" pitchFamily="34" charset="0"/>
              </a:rPr>
              <a:t> TS </a:t>
            </a:r>
            <a:r>
              <a:rPr lang="en-US" sz="2000" b="1" dirty="0" err="1">
                <a:latin typeface="Arial" panose="020B0604020202020204" pitchFamily="34" charset="0"/>
                <a:cs typeface="Arial" panose="020B0604020202020204" pitchFamily="34" charset="0"/>
              </a:rPr>
              <a:t>mắng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nhiếc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đánh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đuổi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đi</a:t>
            </a:r>
            <a:r>
              <a:rPr lang="en-US" sz="2000" b="1" dirty="0">
                <a:latin typeface="Arial" panose="020B0604020202020204" pitchFamily="34" charset="0"/>
                <a:cs typeface="Arial" panose="020B0604020202020204" pitchFamily="34" charset="0"/>
              </a:rPr>
              <a:t>. Nag </a:t>
            </a:r>
            <a:r>
              <a:rPr lang="en-US" sz="2000" b="1" dirty="0" err="1">
                <a:latin typeface="Arial" panose="020B0604020202020204" pitchFamily="34" charset="0"/>
                <a:cs typeface="Arial" panose="020B0604020202020204" pitchFamily="34" charset="0"/>
              </a:rPr>
              <a:t>không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có</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quyền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được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tự</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bảo</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vệ</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thậm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những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lời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biện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bạch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bênh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vực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của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họ</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hàng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làng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xóm</a:t>
            </a:r>
            <a:r>
              <a:rPr lang="en-US" sz="2000" b="1" dirty="0">
                <a:latin typeface="Arial" panose="020B0604020202020204" pitchFamily="34" charset="0"/>
                <a:cs typeface="Arial" panose="020B0604020202020204" pitchFamily="34" charset="0"/>
              </a:rPr>
              <a:t> TS </a:t>
            </a:r>
            <a:r>
              <a:rPr lang="en-US" sz="2000" b="1" dirty="0" err="1">
                <a:latin typeface="Arial" panose="020B0604020202020204" pitchFamily="34" charset="0"/>
                <a:cs typeface="Arial" panose="020B0604020202020204" pitchFamily="34" charset="0"/>
              </a:rPr>
              <a:t>cũng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bỏ</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ngoài</a:t>
            </a:r>
            <a:r>
              <a:rPr lang="en-US" sz="2000" b="1" dirty="0">
                <a:latin typeface="Arial" panose="020B0604020202020204" pitchFamily="34" charset="0"/>
                <a:cs typeface="Arial" panose="020B0604020202020204" pitchFamily="34" charset="0"/>
              </a:rPr>
              <a:t> tai. </a:t>
            </a:r>
            <a:r>
              <a:rPr lang="en-US" sz="2000" b="1" dirty="0" err="1">
                <a:solidFill>
                  <a:srgbClr val="FF0000"/>
                </a:solidFill>
                <a:latin typeface="Arial" panose="020B0604020202020204" pitchFamily="34" charset="0"/>
                <a:cs typeface="Arial" panose="020B0604020202020204" pitchFamily="34" charset="0"/>
              </a:rPr>
              <a:t>Hạnh</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phúc</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gia</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đình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cái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thú</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vui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nghi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gia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nghi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thất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niềm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khát</a:t>
            </a:r>
            <a:r>
              <a:rPr lang="en-US" sz="2000" b="1" dirty="0">
                <a:latin typeface="Arial" panose="020B0604020202020204" pitchFamily="34" charset="0"/>
                <a:cs typeface="Arial" panose="020B0604020202020204" pitchFamily="34" charset="0"/>
              </a:rPr>
              <a:t> khao </a:t>
            </a:r>
            <a:r>
              <a:rPr lang="en-US" sz="2000" b="1" dirty="0" err="1">
                <a:latin typeface="Arial" panose="020B0604020202020204" pitchFamily="34" charset="0"/>
                <a:cs typeface="Arial" panose="020B0604020202020204" pitchFamily="34" charset="0"/>
              </a:rPr>
              <a:t>của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cả</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cuộc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đời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nàng</a:t>
            </a:r>
            <a:r>
              <a:rPr lang="en-US" sz="2000" b="1" dirty="0">
                <a:latin typeface="Arial" panose="020B0604020202020204" pitchFamily="34" charset="0"/>
                <a:cs typeface="Arial" panose="020B0604020202020204" pitchFamily="34" charset="0"/>
              </a:rPr>
              <a:t> nay </a:t>
            </a:r>
            <a:r>
              <a:rPr lang="en-US" sz="2000" b="1" dirty="0" err="1">
                <a:solidFill>
                  <a:srgbClr val="FF0000"/>
                </a:solidFill>
                <a:latin typeface="Arial" panose="020B0604020202020204" pitchFamily="34" charset="0"/>
                <a:cs typeface="Arial" panose="020B0604020202020204" pitchFamily="34" charset="0"/>
              </a:rPr>
              <a:t>đã</a:t>
            </a:r>
            <a:r>
              <a:rPr lang="en-US" sz="2000" b="1" dirty="0">
                <a:solidFill>
                  <a:srgbClr val="FF0000"/>
                </a:solidFill>
                <a:latin typeface="Arial" panose="020B0604020202020204" pitchFamily="34" charset="0"/>
                <a:cs typeface="Arial" panose="020B0604020202020204" pitchFamily="34" charset="0"/>
              </a:rPr>
              <a:t> tan </a:t>
            </a:r>
            <a:r>
              <a:rPr lang="en-US" sz="2000" b="1" dirty="0" err="1">
                <a:solidFill>
                  <a:srgbClr val="FF0000"/>
                </a:solidFill>
                <a:latin typeface="Arial" panose="020B0604020202020204" pitchFamily="34" charset="0"/>
                <a:cs typeface="Arial" panose="020B0604020202020204" pitchFamily="34" charset="0"/>
              </a:rPr>
              <a:t>vỡ</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tình</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nghĩa</a:t>
            </a:r>
            <a:r>
              <a:rPr lang="en-US" sz="2000" b="1" dirty="0">
                <a:solidFill>
                  <a:srgbClr val="FF0000"/>
                </a:solidFill>
                <a:latin typeface="Arial" panose="020B0604020202020204" pitchFamily="34" charset="0"/>
                <a:cs typeface="Arial" panose="020B0604020202020204" pitchFamily="34" charset="0"/>
              </a:rPr>
              <a:t> ko </a:t>
            </a:r>
            <a:r>
              <a:rPr lang="en-US" sz="2000" b="1" dirty="0" err="1">
                <a:solidFill>
                  <a:srgbClr val="FF0000"/>
                </a:solidFill>
                <a:latin typeface="Arial" panose="020B0604020202020204" pitchFamily="34" charset="0"/>
                <a:cs typeface="Arial" panose="020B0604020202020204" pitchFamily="34" charset="0"/>
              </a:rPr>
              <a:t>còn</a:t>
            </a:r>
            <a:r>
              <a:rPr lang="en-US" sz="2000" b="1" dirty="0">
                <a:solidFill>
                  <a:srgbClr val="FF0000"/>
                </a:solidFill>
                <a:latin typeface="Arial" panose="020B0604020202020204" pitchFamily="34" charset="0"/>
                <a:cs typeface="Arial" panose="020B0604020202020204" pitchFamily="34" charset="0"/>
              </a:rPr>
              <a:t>.</a:t>
            </a:r>
          </a:p>
          <a:p>
            <a:pPr marL="342900" indent="-342900" algn="just" eaLnBrk="0" hangingPunct="0">
              <a:buFontTx/>
              <a:buChar char="-"/>
            </a:pPr>
            <a:r>
              <a:rPr lang="en-US" sz="2000" b="1" dirty="0" err="1">
                <a:latin typeface="Arial" panose="020B0604020202020204" pitchFamily="34" charset="0"/>
                <a:cs typeface="Arial" panose="020B0604020202020204" pitchFamily="34" charset="0"/>
              </a:rPr>
              <a:t>Để</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thể</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hiện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nỗi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đau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đớn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tuyệt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vọng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đó</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tác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giả</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dụng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một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loạt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các</a:t>
            </a:r>
            <a:r>
              <a:rPr lang="en-US" sz="2000" b="1" dirty="0">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hình</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ảnh</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ước</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lệ</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diễn</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tả</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sự</a:t>
            </a:r>
            <a:r>
              <a:rPr lang="en-US" sz="2000" b="1" dirty="0">
                <a:solidFill>
                  <a:srgbClr val="FF0000"/>
                </a:solidFill>
                <a:latin typeface="Arial" panose="020B0604020202020204" pitchFamily="34" charset="0"/>
                <a:cs typeface="Arial" panose="020B0604020202020204" pitchFamily="34" charset="0"/>
              </a:rPr>
              <a:t> chia </a:t>
            </a:r>
            <a:r>
              <a:rPr lang="en-US" sz="2000" b="1" dirty="0" err="1">
                <a:solidFill>
                  <a:srgbClr val="FF0000"/>
                </a:solidFill>
                <a:latin typeface="Arial" panose="020B0604020202020204" pitchFamily="34" charset="0"/>
                <a:cs typeface="Arial" panose="020B0604020202020204" pitchFamily="34" charset="0"/>
              </a:rPr>
              <a:t>lìa</a:t>
            </a:r>
            <a:r>
              <a:rPr lang="en-US" sz="2000" b="1" dirty="0">
                <a:latin typeface="Arial" panose="020B0604020202020204" pitchFamily="34" charset="0"/>
                <a:cs typeface="Arial" panose="020B0604020202020204" pitchFamily="34" charset="0"/>
              </a:rPr>
              <a:t>:</a:t>
            </a:r>
            <a:r>
              <a:rPr lang="vi-VN"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t>
            </a:r>
            <a:r>
              <a:rPr lang="vi-VN" sz="2000" dirty="0">
                <a:latin typeface="Arial" panose="020B0604020202020204" pitchFamily="34" charset="0"/>
                <a:cs typeface="Arial" panose="020B0604020202020204" pitchFamily="34" charset="0"/>
              </a:rPr>
              <a:t>bình rơi trâm gãy, mây tạnh mưa tan, sen rũ trong ao, liễu tàn trước gió; khóc tuyết bông hoa rụng cuống, kêu xuân cái én lìa đàn</a:t>
            </a:r>
            <a:r>
              <a:rPr lang="en-US" sz="2000" dirty="0">
                <a:latin typeface="Arial" panose="020B0604020202020204" pitchFamily="34" charset="0"/>
                <a:cs typeface="Arial" panose="020B0604020202020204" pitchFamily="34" charset="0"/>
              </a:rPr>
              <a:t>”.</a:t>
            </a:r>
          </a:p>
          <a:p>
            <a:pPr marL="342900" indent="-342900" algn="just" eaLnBrk="0" hangingPunct="0">
              <a:buFontTx/>
              <a:buChar char="-"/>
            </a:pPr>
            <a:r>
              <a:rPr lang="en-US" sz="2000" b="1" dirty="0" err="1">
                <a:solidFill>
                  <a:srgbClr val="FF0000"/>
                </a:solidFill>
                <a:latin typeface="Arial" panose="020B0604020202020204" pitchFamily="34" charset="0"/>
                <a:cs typeface="Arial" panose="020B0604020202020204" pitchFamily="34" charset="0"/>
              </a:rPr>
              <a:t>Lời</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nói</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của</a:t>
            </a:r>
            <a:r>
              <a:rPr lang="en-US" sz="2000" b="1" dirty="0">
                <a:solidFill>
                  <a:srgbClr val="FF0000"/>
                </a:solidFill>
                <a:latin typeface="Arial" panose="020B0604020202020204" pitchFamily="34" charset="0"/>
                <a:cs typeface="Arial" panose="020B0604020202020204" pitchFamily="34" charset="0"/>
              </a:rPr>
              <a:t> VN </a:t>
            </a:r>
            <a:r>
              <a:rPr lang="en-US" sz="2000" b="1" dirty="0" err="1">
                <a:solidFill>
                  <a:srgbClr val="FF0000"/>
                </a:solidFill>
                <a:latin typeface="Arial" panose="020B0604020202020204" pitchFamily="34" charset="0"/>
                <a:cs typeface="Arial" panose="020B0604020202020204" pitchFamily="34" charset="0"/>
              </a:rPr>
              <a:t>như</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tiếng</a:t>
            </a:r>
            <a:r>
              <a:rPr lang="en-US" sz="2000" b="1" dirty="0">
                <a:solidFill>
                  <a:srgbClr val="FF0000"/>
                </a:solidFill>
                <a:latin typeface="Arial" panose="020B0604020202020204" pitchFamily="34" charset="0"/>
                <a:cs typeface="Arial" panose="020B0604020202020204" pitchFamily="34" charset="0"/>
              </a:rPr>
              <a:t> than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đến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cả</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nỗi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đau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chờ</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chồng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thành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hóa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đá</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trước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đây</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cũng</a:t>
            </a:r>
            <a:r>
              <a:rPr lang="en-US" sz="2000" b="1" dirty="0">
                <a:latin typeface="Arial" panose="020B0604020202020204" pitchFamily="34" charset="0"/>
                <a:cs typeface="Arial" panose="020B0604020202020204" pitchFamily="34" charset="0"/>
              </a:rPr>
              <a:t> ko </a:t>
            </a:r>
            <a:r>
              <a:rPr lang="en-US" sz="2000" b="1" dirty="0" err="1">
                <a:latin typeface="Arial" panose="020B0604020202020204" pitchFamily="34" charset="0"/>
                <a:cs typeface="Arial" panose="020B0604020202020204" pitchFamily="34" charset="0"/>
              </a:rPr>
              <a:t>còn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có</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thể</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làm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lại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được</a:t>
            </a:r>
            <a:r>
              <a:rPr lang="en-US" sz="2000" b="1" dirty="0">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Đó</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là</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những</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lời</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tuyệt</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vọng</a:t>
            </a:r>
            <a:r>
              <a:rPr lang="en-US" sz="2000" b="1" dirty="0">
                <a:solidFill>
                  <a:srgbClr val="FF0000"/>
                </a:solidFill>
                <a:latin typeface="Arial" panose="020B0604020202020204" pitchFamily="34" charset="0"/>
                <a:cs typeface="Arial" panose="020B0604020202020204" pitchFamily="34" charset="0"/>
              </a:rPr>
              <a:t>, cam </a:t>
            </a:r>
            <a:r>
              <a:rPr lang="en-US" sz="2000" b="1" dirty="0" err="1">
                <a:solidFill>
                  <a:srgbClr val="FF0000"/>
                </a:solidFill>
                <a:latin typeface="Arial" panose="020B0604020202020204" pitchFamily="34" charset="0"/>
                <a:cs typeface="Arial" panose="020B0604020202020204" pitchFamily="34" charset="0"/>
              </a:rPr>
              <a:t>chịu</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hoàn</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cảnh</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và</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số</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phận</a:t>
            </a:r>
            <a:r>
              <a:rPr lang="en-US" sz="2000" b="1" dirty="0">
                <a:latin typeface="Arial" panose="020B0604020202020204" pitchFamily="34" charset="0"/>
                <a:cs typeface="Arial" panose="020B0604020202020204" pitchFamily="34" charset="0"/>
              </a:rPr>
              <a:t>. </a:t>
            </a:r>
          </a:p>
        </p:txBody>
      </p:sp>
      <p:sp>
        <p:nvSpPr>
          <p:cNvPr id="6" name="Text Box 5">
            <a:extLst>
              <a:ext uri="{FF2B5EF4-FFF2-40B4-BE49-F238E27FC236}">
                <a16:creationId xmlns:a16="http://schemas.microsoft.com/office/drawing/2014/main" id="{38B37671-A8AC-468D-8DF2-0B09876F6B1A}"/>
              </a:ext>
            </a:extLst>
          </p:cNvPr>
          <p:cNvSpPr txBox="1">
            <a:spLocks noChangeArrowheads="1"/>
          </p:cNvSpPr>
          <p:nvPr/>
        </p:nvSpPr>
        <p:spPr bwMode="auto">
          <a:xfrm>
            <a:off x="8340436" y="148670"/>
            <a:ext cx="3716485" cy="6124754"/>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vi-VN" sz="2800" dirty="0"/>
              <a:t>-Thiếp sở dĩ nương tựa vào chàng vì có cái thú vui </a:t>
            </a:r>
            <a:r>
              <a:rPr lang="vi-VN" sz="2800" u="sng" dirty="0">
                <a:solidFill>
                  <a:srgbClr val="FF0000"/>
                </a:solidFill>
              </a:rPr>
              <a:t>nghi gia nghi thất</a:t>
            </a:r>
            <a:r>
              <a:rPr lang="vi-VN" sz="2800" dirty="0"/>
              <a:t>. Nay đã </a:t>
            </a:r>
            <a:r>
              <a:rPr lang="vi-VN" sz="2800" dirty="0">
                <a:solidFill>
                  <a:srgbClr val="FF0000"/>
                </a:solidFill>
              </a:rPr>
              <a:t>bình rơi trâm gãy, mây tạnh mưa tan, sen rũ trong ao, liễu tàn trước gió; khóc tuyết bông hoa rụng cuống, kêu xuân cái én lìa đàn, nước thẳm buồm xa</a:t>
            </a:r>
            <a:r>
              <a:rPr lang="vi-VN" sz="2800" dirty="0"/>
              <a:t>, </a:t>
            </a:r>
            <a:r>
              <a:rPr lang="vi-VN" sz="2800" i="1" u="sng" dirty="0">
                <a:solidFill>
                  <a:srgbClr val="FF0000"/>
                </a:solidFill>
              </a:rPr>
              <a:t>đâu còn có thể lại lên núi Vọng Phu kia nữa</a:t>
            </a:r>
            <a:r>
              <a:rPr lang="vi-VN" sz="2800" dirty="0"/>
              <a:t>. </a:t>
            </a:r>
          </a:p>
        </p:txBody>
      </p:sp>
    </p:spTree>
    <p:extLst>
      <p:ext uri="{BB962C8B-B14F-4D97-AF65-F5344CB8AC3E}">
        <p14:creationId xmlns:p14="http://schemas.microsoft.com/office/powerpoint/2010/main" val="271878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1000" fill="hold"/>
                                        <p:tgtEl>
                                          <p:spTgt spid="4">
                                            <p:bg/>
                                          </p:spTgt>
                                        </p:tgtEl>
                                        <p:attrNameLst>
                                          <p:attrName>ppt_w</p:attrName>
                                        </p:attrNameLst>
                                      </p:cBhvr>
                                      <p:tavLst>
                                        <p:tav tm="0">
                                          <p:val>
                                            <p:strVal val="#ppt_w*0.70"/>
                                          </p:val>
                                        </p:tav>
                                        <p:tav tm="100000">
                                          <p:val>
                                            <p:strVal val="#ppt_w"/>
                                          </p:val>
                                        </p:tav>
                                      </p:tavLst>
                                    </p:anim>
                                    <p:anim calcmode="lin" valueType="num">
                                      <p:cBhvr>
                                        <p:cTn id="8" dur="1000" fill="hold"/>
                                        <p:tgtEl>
                                          <p:spTgt spid="4">
                                            <p:bg/>
                                          </p:spTgt>
                                        </p:tgtEl>
                                        <p:attrNameLst>
                                          <p:attrName>ppt_h</p:attrName>
                                        </p:attrNameLst>
                                      </p:cBhvr>
                                      <p:tavLst>
                                        <p:tav tm="0">
                                          <p:val>
                                            <p:strVal val="#ppt_h"/>
                                          </p:val>
                                        </p:tav>
                                        <p:tav tm="100000">
                                          <p:val>
                                            <p:strVal val="#ppt_h"/>
                                          </p:val>
                                        </p:tav>
                                      </p:tavLst>
                                    </p:anim>
                                    <p:animEffect transition="in" filter="fade">
                                      <p:cBhvr>
                                        <p:cTn id="9" dur="1000"/>
                                        <p:tgtEl>
                                          <p:spTgt spid="4">
                                            <p:bg/>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
                                            <p:bg/>
                                          </p:spTgt>
                                        </p:tgtEl>
                                        <p:attrNameLst>
                                          <p:attrName>style.visibility</p:attrName>
                                        </p:attrNameLst>
                                      </p:cBhvr>
                                      <p:to>
                                        <p:strVal val="visible"/>
                                      </p:to>
                                    </p:set>
                                    <p:anim calcmode="lin" valueType="num">
                                      <p:cBhvr>
                                        <p:cTn id="19" dur="1000" fill="hold"/>
                                        <p:tgtEl>
                                          <p:spTgt spid="7">
                                            <p:bg/>
                                          </p:spTgt>
                                        </p:tgtEl>
                                        <p:attrNameLst>
                                          <p:attrName>ppt_w</p:attrName>
                                        </p:attrNameLst>
                                      </p:cBhvr>
                                      <p:tavLst>
                                        <p:tav tm="0">
                                          <p:val>
                                            <p:strVal val="#ppt_w*0.70"/>
                                          </p:val>
                                        </p:tav>
                                        <p:tav tm="100000">
                                          <p:val>
                                            <p:strVal val="#ppt_w"/>
                                          </p:val>
                                        </p:tav>
                                      </p:tavLst>
                                    </p:anim>
                                    <p:anim calcmode="lin" valueType="num">
                                      <p:cBhvr>
                                        <p:cTn id="20" dur="1000" fill="hold"/>
                                        <p:tgtEl>
                                          <p:spTgt spid="7">
                                            <p:bg/>
                                          </p:spTgt>
                                        </p:tgtEl>
                                        <p:attrNameLst>
                                          <p:attrName>ppt_h</p:attrName>
                                        </p:attrNameLst>
                                      </p:cBhvr>
                                      <p:tavLst>
                                        <p:tav tm="0">
                                          <p:val>
                                            <p:strVal val="#ppt_h"/>
                                          </p:val>
                                        </p:tav>
                                        <p:tav tm="100000">
                                          <p:val>
                                            <p:strVal val="#ppt_h"/>
                                          </p:val>
                                        </p:tav>
                                      </p:tavLst>
                                    </p:anim>
                                    <p:animEffect transition="in" filter="fade">
                                      <p:cBhvr>
                                        <p:cTn id="21" dur="1000"/>
                                        <p:tgtEl>
                                          <p:spTgt spid="7">
                                            <p:bg/>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 calcmode="lin" valueType="num">
                                      <p:cBhvr>
                                        <p:cTn id="24"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25"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7">
                                            <p:txEl>
                                              <p:pRg st="0" end="0"/>
                                            </p:txEl>
                                          </p:spTgt>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 calcmode="lin" valueType="num">
                                      <p:cBhvr>
                                        <p:cTn id="29" dur="1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30"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31" dur="1000"/>
                                        <p:tgtEl>
                                          <p:spTgt spid="7">
                                            <p:txEl>
                                              <p:pRg st="1" end="1"/>
                                            </p:txEl>
                                          </p:spTgt>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 calcmode="lin" valueType="num">
                                      <p:cBhvr>
                                        <p:cTn id="34" dur="1000" fill="hold"/>
                                        <p:tgtEl>
                                          <p:spTgt spid="7">
                                            <p:txEl>
                                              <p:pRg st="2" end="2"/>
                                            </p:txEl>
                                          </p:spTgt>
                                        </p:tgtEl>
                                        <p:attrNameLst>
                                          <p:attrName>ppt_w</p:attrName>
                                        </p:attrNameLst>
                                      </p:cBhvr>
                                      <p:tavLst>
                                        <p:tav tm="0">
                                          <p:val>
                                            <p:strVal val="#ppt_w*0.70"/>
                                          </p:val>
                                        </p:tav>
                                        <p:tav tm="100000">
                                          <p:val>
                                            <p:strVal val="#ppt_w"/>
                                          </p:val>
                                        </p:tav>
                                      </p:tavLst>
                                    </p:anim>
                                    <p:anim calcmode="lin" valueType="num">
                                      <p:cBhvr>
                                        <p:cTn id="35" dur="1000" fill="hold"/>
                                        <p:tgtEl>
                                          <p:spTgt spid="7">
                                            <p:txEl>
                                              <p:pRg st="2" end="2"/>
                                            </p:txEl>
                                          </p:spTgt>
                                        </p:tgtEl>
                                        <p:attrNameLst>
                                          <p:attrName>ppt_h</p:attrName>
                                        </p:attrNameLst>
                                      </p:cBhvr>
                                      <p:tavLst>
                                        <p:tav tm="0">
                                          <p:val>
                                            <p:strVal val="#ppt_h"/>
                                          </p:val>
                                        </p:tav>
                                        <p:tav tm="100000">
                                          <p:val>
                                            <p:strVal val="#ppt_h"/>
                                          </p:val>
                                        </p:tav>
                                      </p:tavLst>
                                    </p:anim>
                                    <p:animEffect transition="in" filter="fade">
                                      <p:cBhvr>
                                        <p:cTn id="36" dur="1000"/>
                                        <p:tgtEl>
                                          <p:spTgt spid="7">
                                            <p:txEl>
                                              <p:pRg st="2" end="2"/>
                                            </p:txEl>
                                          </p:spTgt>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 calcmode="lin" valueType="num">
                                      <p:cBhvr>
                                        <p:cTn id="39" dur="1000" fill="hold"/>
                                        <p:tgtEl>
                                          <p:spTgt spid="7">
                                            <p:txEl>
                                              <p:pRg st="3" end="3"/>
                                            </p:txEl>
                                          </p:spTgt>
                                        </p:tgtEl>
                                        <p:attrNameLst>
                                          <p:attrName>ppt_w</p:attrName>
                                        </p:attrNameLst>
                                      </p:cBhvr>
                                      <p:tavLst>
                                        <p:tav tm="0">
                                          <p:val>
                                            <p:strVal val="#ppt_w*0.70"/>
                                          </p:val>
                                        </p:tav>
                                        <p:tav tm="100000">
                                          <p:val>
                                            <p:strVal val="#ppt_w"/>
                                          </p:val>
                                        </p:tav>
                                      </p:tavLst>
                                    </p:anim>
                                    <p:anim calcmode="lin" valueType="num">
                                      <p:cBhvr>
                                        <p:cTn id="40" dur="1000" fill="hold"/>
                                        <p:tgtEl>
                                          <p:spTgt spid="7">
                                            <p:txEl>
                                              <p:pRg st="3" end="3"/>
                                            </p:txEl>
                                          </p:spTgt>
                                        </p:tgtEl>
                                        <p:attrNameLst>
                                          <p:attrName>ppt_h</p:attrName>
                                        </p:attrNameLst>
                                      </p:cBhvr>
                                      <p:tavLst>
                                        <p:tav tm="0">
                                          <p:val>
                                            <p:strVal val="#ppt_h"/>
                                          </p:val>
                                        </p:tav>
                                        <p:tav tm="100000">
                                          <p:val>
                                            <p:strVal val="#ppt_h"/>
                                          </p:val>
                                        </p:tav>
                                      </p:tavLst>
                                    </p:anim>
                                    <p:animEffect transition="in" filter="fade">
                                      <p:cBhvr>
                                        <p:cTn id="41" dur="1000"/>
                                        <p:tgtEl>
                                          <p:spTgt spid="7">
                                            <p:txEl>
                                              <p:pRg st="3" end="3"/>
                                            </p:txEl>
                                          </p:spTgt>
                                        </p:tgtEl>
                                      </p:cBhvr>
                                    </p:animEffect>
                                  </p:childTnLst>
                                </p:cTn>
                              </p:par>
                            </p:childTnLst>
                          </p:cTn>
                        </p:par>
                        <p:par>
                          <p:cTn id="42" fill="hold">
                            <p:stCondLst>
                              <p:cond delay="1000"/>
                            </p:stCondLst>
                            <p:childTnLst>
                              <p:par>
                                <p:cTn id="43" presetID="21" presetClass="entr" presetSubtype="4"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heel(4)">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7" grpId="0" build="allAtOnce"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id="{A3B0973C-EC30-49CF-AB3B-348A7FC74558}"/>
              </a:ext>
            </a:extLst>
          </p:cNvPr>
          <p:cNvSpPr txBox="1">
            <a:spLocks noChangeArrowheads="1"/>
          </p:cNvSpPr>
          <p:nvPr/>
        </p:nvSpPr>
        <p:spPr bwMode="auto">
          <a:xfrm>
            <a:off x="232061" y="148670"/>
            <a:ext cx="7845139" cy="170816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eaLnBrk="0" hangingPunct="0"/>
            <a:r>
              <a:rPr lang="vi-VN" sz="2100" b="1" i="1" dirty="0"/>
              <a:t> </a:t>
            </a:r>
            <a:r>
              <a:rPr lang="en-US" sz="2100" b="1" dirty="0">
                <a:solidFill>
                  <a:srgbClr val="FF0000"/>
                </a:solidFill>
                <a:latin typeface="Arial" panose="020B0604020202020204" pitchFamily="34" charset="0"/>
                <a:cs typeface="Arial" panose="020B0604020202020204" pitchFamily="34" charset="0"/>
              </a:rPr>
              <a:t>d/ Khi </a:t>
            </a:r>
            <a:r>
              <a:rPr lang="en-US" sz="2100" b="1" dirty="0" err="1">
                <a:solidFill>
                  <a:srgbClr val="FF0000"/>
                </a:solidFill>
                <a:latin typeface="Arial" panose="020B0604020202020204" pitchFamily="34" charset="0"/>
                <a:cs typeface="Arial" panose="020B0604020202020204" pitchFamily="34" charset="0"/>
              </a:rPr>
              <a:t>bị</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nghi</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oan</a:t>
            </a:r>
            <a:r>
              <a:rPr lang="en-US" sz="2100" b="1" dirty="0">
                <a:solidFill>
                  <a:srgbClr val="FF0000"/>
                </a:solidFill>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Chiến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tranh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kết</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thúc</a:t>
            </a:r>
            <a:r>
              <a:rPr lang="en-US" sz="2100" b="1" dirty="0">
                <a:latin typeface="Arial" panose="020B0604020202020204" pitchFamily="34" charset="0"/>
                <a:cs typeface="Arial" panose="020B0604020202020204" pitchFamily="34" charset="0"/>
              </a:rPr>
              <a:t>, TS </a:t>
            </a:r>
            <a:r>
              <a:rPr lang="en-US" sz="2100" b="1" dirty="0" err="1">
                <a:latin typeface="Arial" panose="020B0604020202020204" pitchFamily="34" charset="0"/>
                <a:cs typeface="Arial" panose="020B0604020202020204" pitchFamily="34" charset="0"/>
              </a:rPr>
              <a:t>trở</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về</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tưởng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rằng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hạnh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phúc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sẽ</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mỉm</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cười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với</a:t>
            </a:r>
            <a:r>
              <a:rPr lang="en-US" sz="2100" b="1" dirty="0">
                <a:latin typeface="Arial" panose="020B0604020202020204" pitchFamily="34" charset="0"/>
                <a:cs typeface="Arial" panose="020B0604020202020204" pitchFamily="34" charset="0"/>
              </a:rPr>
              <a:t> VN. </a:t>
            </a:r>
            <a:r>
              <a:rPr lang="en-US" sz="2100" b="1" dirty="0" err="1">
                <a:latin typeface="Arial" panose="020B0604020202020204" pitchFamily="34" charset="0"/>
                <a:cs typeface="Arial" panose="020B0604020202020204" pitchFamily="34" charset="0"/>
              </a:rPr>
              <a:t>Nhưng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đau</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đớn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thay</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nàng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lại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bị</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chồng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nghi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oan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là</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không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chung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thủy</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Nhưng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dù</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trong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hoàn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cảnh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đau</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thương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ấy</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vẻ</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đẹp</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phẩm</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chất</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của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nàng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vẫn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sáng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ngời</a:t>
            </a:r>
            <a:r>
              <a:rPr lang="en-US" sz="2100" b="1" dirty="0">
                <a:latin typeface="Arial" panose="020B0604020202020204" pitchFamily="34" charset="0"/>
                <a:cs typeface="Arial" panose="020B0604020202020204" pitchFamily="34" charset="0"/>
              </a:rPr>
              <a:t>.</a:t>
            </a:r>
          </a:p>
        </p:txBody>
      </p:sp>
      <p:sp>
        <p:nvSpPr>
          <p:cNvPr id="7" name="Text Box 6">
            <a:extLst>
              <a:ext uri="{FF2B5EF4-FFF2-40B4-BE49-F238E27FC236}">
                <a16:creationId xmlns:a16="http://schemas.microsoft.com/office/drawing/2014/main" id="{5DB4C9AD-368B-481D-A56A-8A1191684F9E}"/>
              </a:ext>
            </a:extLst>
          </p:cNvPr>
          <p:cNvSpPr txBox="1">
            <a:spLocks noChangeArrowheads="1"/>
          </p:cNvSpPr>
          <p:nvPr/>
        </p:nvSpPr>
        <p:spPr bwMode="auto">
          <a:xfrm>
            <a:off x="232061" y="2042876"/>
            <a:ext cx="7845139" cy="4708981"/>
          </a:xfrm>
          <a:prstGeom prst="rect">
            <a:avLst/>
          </a:prstGeom>
          <a:noFill/>
          <a:ln w="38100">
            <a:solidFill>
              <a:srgbClr val="3333FF"/>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vi-VN" sz="2000" b="1" i="1" dirty="0">
                <a:latin typeface="Arial" panose="020B0604020202020204" pitchFamily="34" charset="0"/>
                <a:cs typeface="Arial" panose="020B0604020202020204" pitchFamily="34" charset="0"/>
              </a:rPr>
              <a:t> </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Lời</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thoại</a:t>
            </a:r>
            <a:r>
              <a:rPr lang="en-US" sz="2000" b="1" dirty="0">
                <a:solidFill>
                  <a:srgbClr val="FF0000"/>
                </a:solidFill>
                <a:latin typeface="Arial" panose="020B0604020202020204" pitchFamily="34" charset="0"/>
                <a:cs typeface="Arial" panose="020B0604020202020204" pitchFamily="34" charset="0"/>
              </a:rPr>
              <a:t> 3:</a:t>
            </a:r>
          </a:p>
          <a:p>
            <a:pPr marL="342900" indent="-342900" algn="just" eaLnBrk="0" hangingPunct="0">
              <a:buFontTx/>
              <a:buChar char="-"/>
            </a:pPr>
            <a:r>
              <a:rPr lang="en-US" sz="2000" b="1" dirty="0" err="1">
                <a:latin typeface="Arial" panose="020B0604020202020204" pitchFamily="34" charset="0"/>
                <a:cs typeface="Arial" panose="020B0604020202020204" pitchFamily="34" charset="0"/>
              </a:rPr>
              <a:t>Vũ</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nương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bị</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dồn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đẩy</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đến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bước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đường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cùng</a:t>
            </a:r>
            <a:r>
              <a:rPr lang="en-US" sz="2000" b="1" dirty="0">
                <a:latin typeface="Arial" panose="020B0604020202020204" pitchFamily="34" charset="0"/>
                <a:cs typeface="Arial" panose="020B0604020202020204" pitchFamily="34" charset="0"/>
              </a:rPr>
              <a:t>.</a:t>
            </a:r>
          </a:p>
          <a:p>
            <a:pPr marL="342900" indent="-342900" algn="just" eaLnBrk="0" hangingPunct="0">
              <a:buFontTx/>
              <a:buChar char="-"/>
            </a:pPr>
            <a:r>
              <a:rPr lang="en-US" sz="2000" b="1" dirty="0" err="1">
                <a:solidFill>
                  <a:srgbClr val="FF0000"/>
                </a:solidFill>
                <a:latin typeface="Arial" panose="020B0604020202020204" pitchFamily="34" charset="0"/>
                <a:cs typeface="Arial" panose="020B0604020202020204" pitchFamily="34" charset="0"/>
              </a:rPr>
              <a:t>Nàng</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thất</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vọng</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đến</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tột</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cùng</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khi</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nhân</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phẩm</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danh</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dự</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bị</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chà</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đạp</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hạnh</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phúc</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gia</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đình</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không</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thể</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nào</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hàn</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gắn</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nổi</a:t>
            </a:r>
            <a:r>
              <a:rPr lang="en-US" sz="2000" b="1" dirty="0">
                <a:latin typeface="Arial" panose="020B0604020202020204" pitchFamily="34" charset="0"/>
                <a:cs typeface="Arial" panose="020B0604020202020204" pitchFamily="34" charset="0"/>
              </a:rPr>
              <a:t>. </a:t>
            </a:r>
            <a:r>
              <a:rPr lang="en-US" sz="2000" b="1" dirty="0">
                <a:solidFill>
                  <a:srgbClr val="FF0000"/>
                </a:solidFill>
                <a:latin typeface="Arial" panose="020B0604020202020204" pitchFamily="34" charset="0"/>
                <a:cs typeface="Arial" panose="020B0604020202020204" pitchFamily="34" charset="0"/>
              </a:rPr>
              <a:t>VN </a:t>
            </a:r>
            <a:r>
              <a:rPr lang="en-US" sz="2000" b="1" dirty="0" err="1">
                <a:solidFill>
                  <a:srgbClr val="FF0000"/>
                </a:solidFill>
                <a:latin typeface="Arial" panose="020B0604020202020204" pitchFamily="34" charset="0"/>
                <a:cs typeface="Arial" panose="020B0604020202020204" pitchFamily="34" charset="0"/>
              </a:rPr>
              <a:t>đã</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chọn</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cái</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chết</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để</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tự</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minh</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oan</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tự</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giãi</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bày</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tấm</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lòng</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trong</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trắng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Nàng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gieo</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mình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xuống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dòng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sông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Hoàng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Giang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để</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tự</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vẫn</a:t>
            </a:r>
            <a:r>
              <a:rPr lang="en-US" sz="2000" b="1" dirty="0">
                <a:latin typeface="Arial" panose="020B0604020202020204" pitchFamily="34" charset="0"/>
                <a:cs typeface="Arial" panose="020B0604020202020204" pitchFamily="34" charset="0"/>
              </a:rPr>
              <a:t>. </a:t>
            </a:r>
          </a:p>
          <a:p>
            <a:pPr marL="342900" indent="-342900" algn="just" eaLnBrk="0" hangingPunct="0">
              <a:buFontTx/>
              <a:buChar char="-"/>
            </a:pPr>
            <a:r>
              <a:rPr lang="en-US" sz="2000" b="1" dirty="0" err="1">
                <a:latin typeface="Arial" panose="020B0604020202020204" pitchFamily="34" charset="0"/>
                <a:cs typeface="Arial" panose="020B0604020202020204" pitchFamily="34" charset="0"/>
              </a:rPr>
              <a:t>Nàng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tắm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gội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chay</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sạch</a:t>
            </a:r>
            <a:r>
              <a:rPr lang="en-US" sz="2000" b="1" dirty="0">
                <a:latin typeface="Arial" panose="020B0604020202020204" pitchFamily="34" charset="0"/>
                <a:cs typeface="Arial" panose="020B0604020202020204" pitchFamily="34" charset="0"/>
              </a:rPr>
              <a:t>, than </a:t>
            </a:r>
            <a:r>
              <a:rPr lang="en-US" sz="2000" b="1" dirty="0" err="1">
                <a:latin typeface="Arial" panose="020B0604020202020204" pitchFamily="34" charset="0"/>
                <a:cs typeface="Arial" panose="020B0604020202020204" pitchFamily="34" charset="0"/>
              </a:rPr>
              <a:t>với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trời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đất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về</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thân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phận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mình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thề</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nguyền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khẳng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định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tấm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lòng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trong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trắng</a:t>
            </a:r>
            <a:r>
              <a:rPr lang="en-US" sz="2000" b="1" dirty="0">
                <a:latin typeface="Arial" panose="020B0604020202020204" pitchFamily="34" charset="0"/>
                <a:cs typeface="Arial" panose="020B0604020202020204" pitchFamily="34" charset="0"/>
              </a:rPr>
              <a:t>.</a:t>
            </a:r>
          </a:p>
          <a:p>
            <a:pPr marL="342900" indent="-342900" algn="just" eaLnBrk="0" hangingPunct="0">
              <a:buFontTx/>
              <a:buChar char="-"/>
            </a:pPr>
            <a:r>
              <a:rPr lang="en-US" sz="2000" b="1" dirty="0" err="1">
                <a:latin typeface="Arial" panose="020B0604020202020204" pitchFamily="34" charset="0"/>
                <a:cs typeface="Arial" panose="020B0604020202020204" pitchFamily="34" charset="0"/>
              </a:rPr>
              <a:t>Đây</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Tiếng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tha</a:t>
            </a:r>
            <a:r>
              <a:rPr lang="en-US" sz="2000" b="1" dirty="0" err="1">
                <a:solidFill>
                  <a:srgbClr val="FF0000"/>
                </a:solidFill>
                <a:latin typeface="Arial" panose="020B0604020202020204" pitchFamily="34" charset="0"/>
                <a:cs typeface="Arial" panose="020B0604020202020204" pitchFamily="34" charset="0"/>
              </a:rPr>
              <a:t>hành</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động</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quyết</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liệt</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cuối</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cùng</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để</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bảo</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toàn</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danh</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dự</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sau</a:t>
            </a:r>
            <a:r>
              <a:rPr lang="en-US" sz="2000" b="1" dirty="0">
                <a:solidFill>
                  <a:srgbClr val="FF0000"/>
                </a:solidFill>
                <a:latin typeface="Arial" panose="020B0604020202020204" pitchFamily="34" charset="0"/>
                <a:cs typeface="Arial" panose="020B0604020202020204" pitchFamily="34" charset="0"/>
              </a:rPr>
              <a:t> bao </a:t>
            </a:r>
            <a:r>
              <a:rPr lang="en-US" sz="2000" b="1" dirty="0" err="1">
                <a:solidFill>
                  <a:srgbClr val="FF0000"/>
                </a:solidFill>
                <a:latin typeface="Arial" panose="020B0604020202020204" pitchFamily="34" charset="0"/>
                <a:cs typeface="Arial" panose="020B0604020202020204" pitchFamily="34" charset="0"/>
              </a:rPr>
              <a:t>nhiêu</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cố</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gắng</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không</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thành</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của</a:t>
            </a:r>
            <a:r>
              <a:rPr lang="en-US" sz="2000" b="1" dirty="0">
                <a:solidFill>
                  <a:srgbClr val="FF0000"/>
                </a:solidFill>
                <a:latin typeface="Arial" panose="020B0604020202020204" pitchFamily="34" charset="0"/>
                <a:cs typeface="Arial" panose="020B0604020202020204" pitchFamily="34" charset="0"/>
              </a:rPr>
              <a:t> VN.</a:t>
            </a:r>
          </a:p>
          <a:p>
            <a:pPr marL="342900" indent="-342900" algn="just" eaLnBrk="0" hangingPunct="0">
              <a:buFontTx/>
              <a:buChar char="-"/>
            </a:pPr>
            <a:r>
              <a:rPr lang="en-US" sz="2000" b="1" dirty="0" err="1">
                <a:latin typeface="Arial" panose="020B0604020202020204" pitchFamily="34" charset="0"/>
                <a:cs typeface="Arial" panose="020B0604020202020204" pitchFamily="34" charset="0"/>
              </a:rPr>
              <a:t>Tiếng</a:t>
            </a:r>
            <a:r>
              <a:rPr lang="en-US" sz="2000" b="1" dirty="0">
                <a:latin typeface="Arial" panose="020B0604020202020204" pitchFamily="34" charset="0"/>
                <a:cs typeface="Arial" panose="020B0604020202020204" pitchFamily="34" charset="0"/>
              </a:rPr>
              <a:t> than </a:t>
            </a:r>
            <a:r>
              <a:rPr lang="en-US" sz="2000" b="1" dirty="0" err="1">
                <a:latin typeface="Arial" panose="020B0604020202020204" pitchFamily="34" charset="0"/>
                <a:cs typeface="Arial" panose="020B0604020202020204" pitchFamily="34" charset="0"/>
              </a:rPr>
              <a:t>như</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một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lời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nguyền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xin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thần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sông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chứng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giám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cho</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nỗi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oan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khuất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tiết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giá</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sạch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trong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của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nàng</a:t>
            </a:r>
            <a:r>
              <a:rPr lang="en-US" sz="2000" b="1" dirty="0">
                <a:latin typeface="Arial" panose="020B0604020202020204" pitchFamily="34" charset="0"/>
                <a:cs typeface="Arial" panose="020B0604020202020204" pitchFamily="34" charset="0"/>
              </a:rPr>
              <a:t>.</a:t>
            </a:r>
          </a:p>
          <a:p>
            <a:pPr marL="342900" indent="-342900" algn="just" eaLnBrk="0" hangingPunct="0">
              <a:buFontTx/>
              <a:buChar char="-"/>
            </a:pPr>
            <a:r>
              <a:rPr lang="en-US" sz="2000" b="1" dirty="0" err="1">
                <a:solidFill>
                  <a:srgbClr val="FF0000"/>
                </a:solidFill>
                <a:latin typeface="Arial" panose="020B0604020202020204" pitchFamily="34" charset="0"/>
                <a:cs typeface="Arial" panose="020B0604020202020204" pitchFamily="34" charset="0"/>
              </a:rPr>
              <a:t>Đó</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là</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một</a:t>
            </a:r>
            <a:r>
              <a:rPr lang="en-US" sz="2000" b="1" dirty="0">
                <a:solidFill>
                  <a:srgbClr val="FF0000"/>
                </a:solidFill>
                <a:latin typeface="Arial" panose="020B0604020202020204" pitchFamily="34" charset="0"/>
                <a:cs typeface="Arial" panose="020B0604020202020204" pitchFamily="34" charset="0"/>
              </a:rPr>
              <a:t> VN </a:t>
            </a:r>
            <a:r>
              <a:rPr lang="en-US" sz="2000" b="1" dirty="0" err="1">
                <a:solidFill>
                  <a:srgbClr val="FF0000"/>
                </a:solidFill>
                <a:latin typeface="Arial" panose="020B0604020202020204" pitchFamily="34" charset="0"/>
                <a:cs typeface="Arial" panose="020B0604020202020204" pitchFamily="34" charset="0"/>
              </a:rPr>
              <a:t>giàu</a:t>
            </a:r>
            <a:r>
              <a:rPr lang="en-US" sz="2000" b="1" dirty="0">
                <a:solidFill>
                  <a:srgbClr val="FF0000"/>
                </a:solidFill>
                <a:latin typeface="Arial" panose="020B0604020202020204" pitchFamily="34" charset="0"/>
                <a:cs typeface="Arial" panose="020B0604020202020204" pitchFamily="34" charset="0"/>
              </a:rPr>
              <a:t> long </a:t>
            </a:r>
            <a:r>
              <a:rPr lang="en-US" sz="2000" b="1" dirty="0" err="1">
                <a:solidFill>
                  <a:srgbClr val="FF0000"/>
                </a:solidFill>
                <a:latin typeface="Arial" panose="020B0604020202020204" pitchFamily="34" charset="0"/>
                <a:cs typeface="Arial" panose="020B0604020202020204" pitchFamily="34" charset="0"/>
              </a:rPr>
              <a:t>tự</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trọng</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biết</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coi</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trọng</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danh</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dự</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và</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nhân</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phẩm</a:t>
            </a:r>
            <a:r>
              <a:rPr lang="en-US" sz="2000" b="1" dirty="0">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8E82B4EA-1C60-48DF-87EF-615E6C079657}"/>
              </a:ext>
            </a:extLst>
          </p:cNvPr>
          <p:cNvSpPr txBox="1"/>
          <p:nvPr/>
        </p:nvSpPr>
        <p:spPr>
          <a:xfrm>
            <a:off x="8842666" y="0"/>
            <a:ext cx="3252352" cy="674030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eaLnBrk="0" hangingPunct="0"/>
            <a:r>
              <a:rPr lang="en-US" altLang="en-US" sz="2400" b="1" dirty="0">
                <a:solidFill>
                  <a:srgbClr val="0000FF"/>
                </a:solidFill>
                <a:latin typeface="Arial" panose="020B0604020202020204" pitchFamily="34" charset="0"/>
              </a:rPr>
              <a:t>       “ </a:t>
            </a:r>
            <a:r>
              <a:rPr lang="en-US" altLang="en-US" sz="2400" b="1" dirty="0" err="1">
                <a:solidFill>
                  <a:srgbClr val="0000FF"/>
                </a:solidFill>
                <a:latin typeface="Arial" panose="020B0604020202020204" pitchFamily="34" charset="0"/>
              </a:rPr>
              <a:t>Đoạn</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rồi</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nàng</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tắm</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gội</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chay</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sạch</a:t>
            </a:r>
            <a:r>
              <a:rPr lang="en-US" altLang="en-US" sz="2400" b="1" dirty="0">
                <a:solidFill>
                  <a:srgbClr val="0000FF"/>
                </a:solidFill>
                <a:latin typeface="Arial" panose="020B0604020202020204" pitchFamily="34" charset="0"/>
              </a:rPr>
              <a:t>, ra </a:t>
            </a:r>
            <a:r>
              <a:rPr lang="en-US" altLang="en-US" sz="2400" b="1" dirty="0" err="1">
                <a:solidFill>
                  <a:srgbClr val="0000FF"/>
                </a:solidFill>
                <a:latin typeface="Arial" panose="020B0604020202020204" pitchFamily="34" charset="0"/>
              </a:rPr>
              <a:t>bến</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Hoàng</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Giang</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ngửa</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mặt</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lên</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trời</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mà</a:t>
            </a:r>
            <a:r>
              <a:rPr lang="en-US" altLang="en-US" sz="2400" b="1" dirty="0">
                <a:solidFill>
                  <a:srgbClr val="0000FF"/>
                </a:solidFill>
                <a:latin typeface="Arial" panose="020B0604020202020204" pitchFamily="34" charset="0"/>
              </a:rPr>
              <a:t> </a:t>
            </a:r>
            <a:r>
              <a:rPr lang="en-US" altLang="en-US" sz="2400" b="1" dirty="0">
                <a:solidFill>
                  <a:srgbClr val="FF0000"/>
                </a:solidFill>
                <a:latin typeface="Arial" panose="020B0604020202020204" pitchFamily="34" charset="0"/>
              </a:rPr>
              <a:t>than</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rằng</a:t>
            </a:r>
            <a:r>
              <a:rPr lang="en-US" altLang="en-US" sz="2400" b="1" dirty="0">
                <a:solidFill>
                  <a:srgbClr val="0000FF"/>
                </a:solidFill>
                <a:latin typeface="Arial" panose="020B0604020202020204" pitchFamily="34" charset="0"/>
              </a:rPr>
              <a:t>:</a:t>
            </a:r>
          </a:p>
          <a:p>
            <a:pPr algn="just" eaLnBrk="0" hangingPunct="0"/>
            <a:r>
              <a:rPr lang="en-US" altLang="en-US" sz="2400" b="1" dirty="0">
                <a:solidFill>
                  <a:srgbClr val="0000FF"/>
                </a:solidFill>
                <a:latin typeface="Arial" panose="020B0604020202020204" pitchFamily="34" charset="0"/>
              </a:rPr>
              <a:t>- </a:t>
            </a:r>
            <a:r>
              <a:rPr lang="en-US" altLang="en-US" sz="2400" b="1" dirty="0" err="1">
                <a:solidFill>
                  <a:srgbClr val="FF0000"/>
                </a:solidFill>
                <a:latin typeface="Arial" panose="020B0604020202020204" pitchFamily="34" charset="0"/>
              </a:rPr>
              <a:t>Kẻ</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bạc</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mệnh</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này</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duyên</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phận</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hẩm</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hiu</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chồng</a:t>
            </a:r>
            <a:r>
              <a:rPr lang="en-US" altLang="en-US" sz="2400" b="1" dirty="0">
                <a:solidFill>
                  <a:srgbClr val="FF0000"/>
                </a:solidFill>
                <a:latin typeface="Arial" panose="020B0604020202020204" pitchFamily="34" charset="0"/>
              </a:rPr>
              <a:t> con </a:t>
            </a:r>
            <a:r>
              <a:rPr lang="en-US" altLang="en-US" sz="2400" b="1" dirty="0" err="1">
                <a:solidFill>
                  <a:srgbClr val="FF0000"/>
                </a:solidFill>
                <a:latin typeface="Arial" panose="020B0604020202020204" pitchFamily="34" charset="0"/>
              </a:rPr>
              <a:t>rẫy</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bỏ</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điều</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đâu</a:t>
            </a:r>
            <a:r>
              <a:rPr lang="en-US" altLang="en-US" sz="2400" b="1" dirty="0">
                <a:solidFill>
                  <a:srgbClr val="FF0000"/>
                </a:solidFill>
                <a:latin typeface="Arial" panose="020B0604020202020204" pitchFamily="34" charset="0"/>
              </a:rPr>
              <a:t> bay </a:t>
            </a:r>
            <a:r>
              <a:rPr lang="en-US" altLang="en-US" sz="2400" b="1" dirty="0" err="1">
                <a:solidFill>
                  <a:srgbClr val="FF0000"/>
                </a:solidFill>
                <a:latin typeface="Arial" panose="020B0604020202020204" pitchFamily="34" charset="0"/>
              </a:rPr>
              <a:t>buộc</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tiếng</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chịu</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nhuốc</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nhơ</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thần</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sông</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có</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linh</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xin</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ngài</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chứng</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giám</a:t>
            </a:r>
            <a:r>
              <a:rPr lang="en-US" altLang="en-US" sz="2400" b="1" dirty="0">
                <a:solidFill>
                  <a:srgbClr val="FF0000"/>
                </a:solidFill>
                <a:latin typeface="Arial" panose="020B0604020202020204" pitchFamily="34" charset="0"/>
              </a:rPr>
              <a:t>. </a:t>
            </a:r>
            <a:r>
              <a:rPr lang="en-US" altLang="en-US" sz="2400" b="1" u="sng" dirty="0" err="1">
                <a:solidFill>
                  <a:srgbClr val="0000FF"/>
                </a:solidFill>
                <a:latin typeface="Arial" panose="020B0604020202020204" pitchFamily="34" charset="0"/>
              </a:rPr>
              <a:t>Thiếp</a:t>
            </a:r>
            <a:r>
              <a:rPr lang="en-US" altLang="en-US" sz="2400" b="1" u="sng" dirty="0">
                <a:solidFill>
                  <a:srgbClr val="0000FF"/>
                </a:solidFill>
                <a:latin typeface="Arial" panose="020B0604020202020204" pitchFamily="34" charset="0"/>
              </a:rPr>
              <a:t> </a:t>
            </a:r>
            <a:r>
              <a:rPr lang="en-US" altLang="en-US" sz="2400" b="1" u="sng" dirty="0" err="1">
                <a:solidFill>
                  <a:srgbClr val="0000FF"/>
                </a:solidFill>
                <a:latin typeface="Arial" panose="020B0604020202020204" pitchFamily="34" charset="0"/>
              </a:rPr>
              <a:t>nếu</a:t>
            </a:r>
            <a:r>
              <a:rPr lang="en-US" altLang="en-US" sz="2400" b="1" u="sng" dirty="0">
                <a:solidFill>
                  <a:srgbClr val="0000FF"/>
                </a:solidFill>
                <a:latin typeface="Arial" panose="020B0604020202020204" pitchFamily="34" charset="0"/>
              </a:rPr>
              <a:t> </a:t>
            </a:r>
            <a:r>
              <a:rPr lang="en-US" altLang="en-US" sz="2400" b="1" u="sng" dirty="0" err="1">
                <a:solidFill>
                  <a:srgbClr val="0000FF"/>
                </a:solidFill>
                <a:latin typeface="Arial" panose="020B0604020202020204" pitchFamily="34" charset="0"/>
              </a:rPr>
              <a:t>có</a:t>
            </a:r>
            <a:r>
              <a:rPr lang="en-US" altLang="en-US" sz="2400" b="1" u="sng" dirty="0">
                <a:solidFill>
                  <a:srgbClr val="0000FF"/>
                </a:solidFill>
                <a:latin typeface="Arial" panose="020B0604020202020204" pitchFamily="34" charset="0"/>
              </a:rPr>
              <a:t> </a:t>
            </a:r>
            <a:r>
              <a:rPr lang="en-US" altLang="en-US" sz="2400" b="1" u="sng" dirty="0" err="1">
                <a:solidFill>
                  <a:srgbClr val="0000FF"/>
                </a:solidFill>
                <a:latin typeface="Arial" panose="020B0604020202020204" pitchFamily="34" charset="0"/>
              </a:rPr>
              <a:t>đoan</a:t>
            </a:r>
            <a:r>
              <a:rPr lang="en-US" altLang="en-US" sz="2400" b="1" u="sng" dirty="0">
                <a:solidFill>
                  <a:srgbClr val="0000FF"/>
                </a:solidFill>
                <a:latin typeface="Arial" panose="020B0604020202020204" pitchFamily="34" charset="0"/>
              </a:rPr>
              <a:t> </a:t>
            </a:r>
            <a:r>
              <a:rPr lang="en-US" altLang="en-US" sz="2400" b="1" u="sng" dirty="0" err="1">
                <a:solidFill>
                  <a:srgbClr val="0000FF"/>
                </a:solidFill>
                <a:latin typeface="Arial" panose="020B0604020202020204" pitchFamily="34" charset="0"/>
              </a:rPr>
              <a:t>trang</a:t>
            </a:r>
            <a:r>
              <a:rPr lang="en-US" altLang="en-US" sz="2400" b="1" u="sng" dirty="0">
                <a:solidFill>
                  <a:srgbClr val="0000FF"/>
                </a:solidFill>
                <a:latin typeface="Arial" panose="020B0604020202020204" pitchFamily="34" charset="0"/>
              </a:rPr>
              <a:t>… </a:t>
            </a:r>
            <a:r>
              <a:rPr lang="en-US" altLang="en-US" sz="2400" b="1" u="sng" dirty="0" err="1">
                <a:solidFill>
                  <a:srgbClr val="0000FF"/>
                </a:solidFill>
                <a:latin typeface="Arial" panose="020B0604020202020204" pitchFamily="34" charset="0"/>
              </a:rPr>
              <a:t>mọi</a:t>
            </a:r>
            <a:r>
              <a:rPr lang="en-US" altLang="en-US" sz="2400" b="1" u="sng" dirty="0">
                <a:solidFill>
                  <a:srgbClr val="0000FF"/>
                </a:solidFill>
                <a:latin typeface="Arial" panose="020B0604020202020204" pitchFamily="34" charset="0"/>
              </a:rPr>
              <a:t> </a:t>
            </a:r>
            <a:r>
              <a:rPr lang="en-US" altLang="en-US" sz="2400" b="1" u="sng" dirty="0" err="1">
                <a:solidFill>
                  <a:srgbClr val="0000FF"/>
                </a:solidFill>
                <a:latin typeface="Arial" panose="020B0604020202020204" pitchFamily="34" charset="0"/>
              </a:rPr>
              <a:t>người</a:t>
            </a:r>
            <a:r>
              <a:rPr lang="en-US" altLang="en-US" sz="2400" b="1" u="sng" dirty="0">
                <a:solidFill>
                  <a:srgbClr val="0000FF"/>
                </a:solidFill>
                <a:latin typeface="Arial" panose="020B0604020202020204" pitchFamily="34" charset="0"/>
              </a:rPr>
              <a:t> </a:t>
            </a:r>
            <a:r>
              <a:rPr lang="en-US" altLang="en-US" sz="2400" b="1" u="sng" dirty="0" err="1">
                <a:solidFill>
                  <a:srgbClr val="0000FF"/>
                </a:solidFill>
                <a:latin typeface="Arial" panose="020B0604020202020204" pitchFamily="34" charset="0"/>
              </a:rPr>
              <a:t>phỉ</a:t>
            </a:r>
            <a:r>
              <a:rPr lang="en-US" altLang="en-US" sz="2400" b="1" u="sng" dirty="0">
                <a:solidFill>
                  <a:srgbClr val="0000FF"/>
                </a:solidFill>
                <a:latin typeface="Arial" panose="020B0604020202020204" pitchFamily="34" charset="0"/>
              </a:rPr>
              <a:t> </a:t>
            </a:r>
            <a:r>
              <a:rPr lang="en-US" altLang="en-US" sz="2400" b="1" u="sng" dirty="0" err="1">
                <a:solidFill>
                  <a:srgbClr val="0000FF"/>
                </a:solidFill>
                <a:latin typeface="Arial" panose="020B0604020202020204" pitchFamily="34" charset="0"/>
              </a:rPr>
              <a:t>nhổ</a:t>
            </a:r>
            <a:r>
              <a:rPr lang="en-US" altLang="en-US" sz="2400" b="1" u="sng" dirty="0">
                <a:solidFill>
                  <a:srgbClr val="0000FF"/>
                </a:solidFill>
                <a:latin typeface="Arial" panose="020B0604020202020204" pitchFamily="34" charset="0"/>
              </a:rPr>
              <a:t>.</a:t>
            </a:r>
          </a:p>
          <a:p>
            <a:pPr algn="just" eaLnBrk="0" hangingPunct="0"/>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Nói</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xong</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nàng</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gieo</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mình</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xuống</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sông</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mà</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chết</a:t>
            </a:r>
            <a:r>
              <a:rPr lang="en-US" altLang="en-US" sz="2400" b="1" dirty="0">
                <a:solidFill>
                  <a:srgbClr val="0000FF"/>
                </a:solidFill>
                <a:latin typeface="Arial" panose="020B0604020202020204" pitchFamily="34" charset="0"/>
              </a:rPr>
              <a:t>…”</a:t>
            </a:r>
          </a:p>
        </p:txBody>
      </p:sp>
    </p:spTree>
    <p:extLst>
      <p:ext uri="{BB962C8B-B14F-4D97-AF65-F5344CB8AC3E}">
        <p14:creationId xmlns:p14="http://schemas.microsoft.com/office/powerpoint/2010/main" val="3703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p:cTn id="7" dur="1000" fill="hold"/>
                                        <p:tgtEl>
                                          <p:spTgt spid="7">
                                            <p:bg/>
                                          </p:spTgt>
                                        </p:tgtEl>
                                        <p:attrNameLst>
                                          <p:attrName>ppt_w</p:attrName>
                                        </p:attrNameLst>
                                      </p:cBhvr>
                                      <p:tavLst>
                                        <p:tav tm="0">
                                          <p:val>
                                            <p:strVal val="#ppt_w*0.70"/>
                                          </p:val>
                                        </p:tav>
                                        <p:tav tm="100000">
                                          <p:val>
                                            <p:strVal val="#ppt_w"/>
                                          </p:val>
                                        </p:tav>
                                      </p:tavLst>
                                    </p:anim>
                                    <p:anim calcmode="lin" valueType="num">
                                      <p:cBhvr>
                                        <p:cTn id="8" dur="1000" fill="hold"/>
                                        <p:tgtEl>
                                          <p:spTgt spid="7">
                                            <p:bg/>
                                          </p:spTgt>
                                        </p:tgtEl>
                                        <p:attrNameLst>
                                          <p:attrName>ppt_h</p:attrName>
                                        </p:attrNameLst>
                                      </p:cBhvr>
                                      <p:tavLst>
                                        <p:tav tm="0">
                                          <p:val>
                                            <p:strVal val="#ppt_h"/>
                                          </p:val>
                                        </p:tav>
                                        <p:tav tm="100000">
                                          <p:val>
                                            <p:strVal val="#ppt_h"/>
                                          </p:val>
                                        </p:tav>
                                      </p:tavLst>
                                    </p:anim>
                                    <p:animEffect transition="in" filter="fade">
                                      <p:cBhvr>
                                        <p:cTn id="9" dur="1000"/>
                                        <p:tgtEl>
                                          <p:spTgt spid="7">
                                            <p:bg/>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7">
                                            <p:txEl>
                                              <p:pRg st="0" end="0"/>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p:cTn id="17" dur="1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7">
                                            <p:txEl>
                                              <p:pRg st="1" end="1"/>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 calcmode="lin" valueType="num">
                                      <p:cBhvr>
                                        <p:cTn id="22" dur="1000" fill="hold"/>
                                        <p:tgtEl>
                                          <p:spTgt spid="7">
                                            <p:txEl>
                                              <p:pRg st="2" end="2"/>
                                            </p:txEl>
                                          </p:spTgt>
                                        </p:tgtEl>
                                        <p:attrNameLst>
                                          <p:attrName>ppt_w</p:attrName>
                                        </p:attrNameLst>
                                      </p:cBhvr>
                                      <p:tavLst>
                                        <p:tav tm="0">
                                          <p:val>
                                            <p:strVal val="#ppt_w*0.70"/>
                                          </p:val>
                                        </p:tav>
                                        <p:tav tm="100000">
                                          <p:val>
                                            <p:strVal val="#ppt_w"/>
                                          </p:val>
                                        </p:tav>
                                      </p:tavLst>
                                    </p:anim>
                                    <p:anim calcmode="lin" valueType="num">
                                      <p:cBhvr>
                                        <p:cTn id="23" dur="1000" fill="hold"/>
                                        <p:tgtEl>
                                          <p:spTgt spid="7">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7">
                                            <p:txEl>
                                              <p:pRg st="2" end="2"/>
                                            </p:txEl>
                                          </p:spTgt>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 calcmode="lin" valueType="num">
                                      <p:cBhvr>
                                        <p:cTn id="27" dur="1000" fill="hold"/>
                                        <p:tgtEl>
                                          <p:spTgt spid="7">
                                            <p:txEl>
                                              <p:pRg st="3" end="3"/>
                                            </p:txEl>
                                          </p:spTgt>
                                        </p:tgtEl>
                                        <p:attrNameLst>
                                          <p:attrName>ppt_w</p:attrName>
                                        </p:attrNameLst>
                                      </p:cBhvr>
                                      <p:tavLst>
                                        <p:tav tm="0">
                                          <p:val>
                                            <p:strVal val="#ppt_w*0.70"/>
                                          </p:val>
                                        </p:tav>
                                        <p:tav tm="100000">
                                          <p:val>
                                            <p:strVal val="#ppt_w"/>
                                          </p:val>
                                        </p:tav>
                                      </p:tavLst>
                                    </p:anim>
                                    <p:anim calcmode="lin" valueType="num">
                                      <p:cBhvr>
                                        <p:cTn id="28" dur="1000" fill="hold"/>
                                        <p:tgtEl>
                                          <p:spTgt spid="7">
                                            <p:txEl>
                                              <p:pRg st="3" end="3"/>
                                            </p:txEl>
                                          </p:spTgt>
                                        </p:tgtEl>
                                        <p:attrNameLst>
                                          <p:attrName>ppt_h</p:attrName>
                                        </p:attrNameLst>
                                      </p:cBhvr>
                                      <p:tavLst>
                                        <p:tav tm="0">
                                          <p:val>
                                            <p:strVal val="#ppt_h"/>
                                          </p:val>
                                        </p:tav>
                                        <p:tav tm="100000">
                                          <p:val>
                                            <p:strVal val="#ppt_h"/>
                                          </p:val>
                                        </p:tav>
                                      </p:tavLst>
                                    </p:anim>
                                    <p:animEffect transition="in" filter="fade">
                                      <p:cBhvr>
                                        <p:cTn id="29" dur="1000"/>
                                        <p:tgtEl>
                                          <p:spTgt spid="7">
                                            <p:txEl>
                                              <p:pRg st="3" end="3"/>
                                            </p:txEl>
                                          </p:spTgt>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 calcmode="lin" valueType="num">
                                      <p:cBhvr>
                                        <p:cTn id="32" dur="1000" fill="hold"/>
                                        <p:tgtEl>
                                          <p:spTgt spid="7">
                                            <p:txEl>
                                              <p:pRg st="4" end="4"/>
                                            </p:txEl>
                                          </p:spTgt>
                                        </p:tgtEl>
                                        <p:attrNameLst>
                                          <p:attrName>ppt_w</p:attrName>
                                        </p:attrNameLst>
                                      </p:cBhvr>
                                      <p:tavLst>
                                        <p:tav tm="0">
                                          <p:val>
                                            <p:strVal val="#ppt_w*0.70"/>
                                          </p:val>
                                        </p:tav>
                                        <p:tav tm="100000">
                                          <p:val>
                                            <p:strVal val="#ppt_w"/>
                                          </p:val>
                                        </p:tav>
                                      </p:tavLst>
                                    </p:anim>
                                    <p:anim calcmode="lin" valueType="num">
                                      <p:cBhvr>
                                        <p:cTn id="33" dur="1000" fill="hold"/>
                                        <p:tgtEl>
                                          <p:spTgt spid="7">
                                            <p:txEl>
                                              <p:pRg st="4" end="4"/>
                                            </p:txEl>
                                          </p:spTgt>
                                        </p:tgtEl>
                                        <p:attrNameLst>
                                          <p:attrName>ppt_h</p:attrName>
                                        </p:attrNameLst>
                                      </p:cBhvr>
                                      <p:tavLst>
                                        <p:tav tm="0">
                                          <p:val>
                                            <p:strVal val="#ppt_h"/>
                                          </p:val>
                                        </p:tav>
                                        <p:tav tm="100000">
                                          <p:val>
                                            <p:strVal val="#ppt_h"/>
                                          </p:val>
                                        </p:tav>
                                      </p:tavLst>
                                    </p:anim>
                                    <p:animEffect transition="in" filter="fade">
                                      <p:cBhvr>
                                        <p:cTn id="34" dur="1000"/>
                                        <p:tgtEl>
                                          <p:spTgt spid="7">
                                            <p:txEl>
                                              <p:pRg st="4" end="4"/>
                                            </p:txEl>
                                          </p:spTgt>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p:cTn id="37" dur="1000" fill="hold"/>
                                        <p:tgtEl>
                                          <p:spTgt spid="7">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7">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7">
                                            <p:txEl>
                                              <p:pRg st="5" end="5"/>
                                            </p:txEl>
                                          </p:spTgt>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 calcmode="lin" valueType="num">
                                      <p:cBhvr>
                                        <p:cTn id="42" dur="1000" fill="hold"/>
                                        <p:tgtEl>
                                          <p:spTgt spid="7">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7">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id="{91D829A4-2813-43CC-A6CC-986DE1985EFC}"/>
              </a:ext>
            </a:extLst>
          </p:cNvPr>
          <p:cNvSpPr txBox="1">
            <a:spLocks noChangeArrowheads="1"/>
          </p:cNvSpPr>
          <p:nvPr/>
        </p:nvSpPr>
        <p:spPr bwMode="auto">
          <a:xfrm>
            <a:off x="215422" y="175175"/>
            <a:ext cx="11761156" cy="70788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just" eaLnBrk="0" hangingPunct="0"/>
            <a:r>
              <a:rPr lang="vi-VN" sz="2000" b="1" i="1" dirty="0"/>
              <a:t> </a:t>
            </a:r>
            <a:r>
              <a:rPr lang="en-US" sz="2000" b="1" dirty="0">
                <a:solidFill>
                  <a:srgbClr val="FF0000"/>
                </a:solidFill>
                <a:latin typeface="Arial" panose="020B0604020202020204" pitchFamily="34" charset="0"/>
                <a:cs typeface="Arial" panose="020B0604020202020204" pitchFamily="34" charset="0"/>
              </a:rPr>
              <a:t>e/ Khi ở </a:t>
            </a:r>
            <a:r>
              <a:rPr lang="en-US" sz="2000" b="1" dirty="0" err="1">
                <a:solidFill>
                  <a:srgbClr val="FF0000"/>
                </a:solidFill>
                <a:latin typeface="Arial" panose="020B0604020202020204" pitchFamily="34" charset="0"/>
                <a:cs typeface="Arial" panose="020B0604020202020204" pitchFamily="34" charset="0"/>
              </a:rPr>
              <a:t>thế</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giới</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khác</a:t>
            </a:r>
            <a:r>
              <a:rPr lang="en-US" sz="2000" b="1" dirty="0">
                <a:solidFill>
                  <a:srgbClr val="FF0000"/>
                </a:solidFill>
                <a:latin typeface="Arial" panose="020B0604020202020204" pitchFamily="34" charset="0"/>
                <a:cs typeface="Arial" panose="020B0604020202020204" pitchFamily="34" charset="0"/>
              </a:rPr>
              <a:t> ( </a:t>
            </a:r>
            <a:r>
              <a:rPr lang="en-US" sz="2000" b="1" dirty="0" err="1">
                <a:solidFill>
                  <a:srgbClr val="FF0000"/>
                </a:solidFill>
                <a:latin typeface="Arial" panose="020B0604020202020204" pitchFamily="34" charset="0"/>
                <a:cs typeface="Arial" panose="020B0604020202020204" pitchFamily="34" charset="0"/>
              </a:rPr>
              <a:t>dưới</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thủy</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cung</a:t>
            </a:r>
            <a:r>
              <a:rPr lang="en-US" sz="2000" b="1" dirty="0">
                <a:solidFill>
                  <a:srgbClr val="FF0000"/>
                </a:solidFill>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VN </a:t>
            </a:r>
            <a:r>
              <a:rPr lang="en-US" sz="2000" b="1" dirty="0" err="1">
                <a:latin typeface="Arial" panose="020B0604020202020204" pitchFamily="34" charset="0"/>
                <a:cs typeface="Arial" panose="020B0604020202020204" pitchFamily="34" charset="0"/>
              </a:rPr>
              <a:t>vẫn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được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miêu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tả</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một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mĩ</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nhân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quần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áo</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thướt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tha</a:t>
            </a:r>
            <a:r>
              <a:rPr lang="en-US" sz="2000" b="1" dirty="0">
                <a:latin typeface="Arial" panose="020B0604020202020204" pitchFamily="34" charset="0"/>
                <a:cs typeface="Arial" panose="020B0604020202020204" pitchFamily="34" charset="0"/>
              </a:rPr>
              <a:t>.</a:t>
            </a:r>
          </a:p>
        </p:txBody>
      </p:sp>
      <p:sp>
        <p:nvSpPr>
          <p:cNvPr id="5" name="Text Box 6">
            <a:extLst>
              <a:ext uri="{FF2B5EF4-FFF2-40B4-BE49-F238E27FC236}">
                <a16:creationId xmlns:a16="http://schemas.microsoft.com/office/drawing/2014/main" id="{FC872B44-2252-4D6E-B297-8E40929EAF46}"/>
              </a:ext>
            </a:extLst>
          </p:cNvPr>
          <p:cNvSpPr txBox="1">
            <a:spLocks noChangeArrowheads="1"/>
          </p:cNvSpPr>
          <p:nvPr/>
        </p:nvSpPr>
        <p:spPr bwMode="auto">
          <a:xfrm>
            <a:off x="215422" y="1069697"/>
            <a:ext cx="11761156" cy="2554545"/>
          </a:xfrm>
          <a:prstGeom prst="rect">
            <a:avLst/>
          </a:prstGeom>
          <a:noFill/>
          <a:ln w="38100">
            <a:solidFill>
              <a:srgbClr val="3333FF"/>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vi-VN" sz="2000" b="1" i="1" dirty="0">
                <a:latin typeface="Arial" panose="020B0604020202020204" pitchFamily="34" charset="0"/>
                <a:cs typeface="Arial" panose="020B0604020202020204" pitchFamily="34" charset="0"/>
              </a:rPr>
              <a:t> </a:t>
            </a:r>
            <a:r>
              <a:rPr lang="en-US" sz="2000" b="1" dirty="0">
                <a:solidFill>
                  <a:srgbClr val="FF0000"/>
                </a:solidFill>
                <a:latin typeface="Arial" panose="020B0604020202020204" pitchFamily="34" charset="0"/>
                <a:cs typeface="Arial" panose="020B0604020202020204" pitchFamily="34" charset="0"/>
              </a:rPr>
              <a:t>*/ VN </a:t>
            </a:r>
            <a:r>
              <a:rPr lang="en-US" sz="2000" b="1" dirty="0" err="1">
                <a:solidFill>
                  <a:srgbClr val="FF0000"/>
                </a:solidFill>
                <a:latin typeface="Arial" panose="020B0604020202020204" pitchFamily="34" charset="0"/>
                <a:cs typeface="Arial" panose="020B0604020202020204" pitchFamily="34" charset="0"/>
              </a:rPr>
              <a:t>nhân</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hậu</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vị</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tha</a:t>
            </a:r>
            <a:r>
              <a:rPr lang="en-US" sz="2000" b="1" dirty="0">
                <a:solidFill>
                  <a:srgbClr val="FF0000"/>
                </a:solidFill>
                <a:latin typeface="Arial" panose="020B0604020202020204" pitchFamily="34" charset="0"/>
                <a:cs typeface="Arial" panose="020B0604020202020204" pitchFamily="34" charset="0"/>
              </a:rPr>
              <a:t>, bao dung, </a:t>
            </a:r>
            <a:r>
              <a:rPr lang="en-US" sz="2000" b="1" dirty="0" err="1">
                <a:solidFill>
                  <a:srgbClr val="FF0000"/>
                </a:solidFill>
                <a:latin typeface="Arial" panose="020B0604020202020204" pitchFamily="34" charset="0"/>
                <a:cs typeface="Arial" panose="020B0604020202020204" pitchFamily="34" charset="0"/>
              </a:rPr>
              <a:t>tình</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nghĩa</a:t>
            </a:r>
            <a:r>
              <a:rPr lang="en-US" sz="2000" b="1" dirty="0">
                <a:solidFill>
                  <a:srgbClr val="FF0000"/>
                </a:solidFill>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a:p>
            <a:pPr marL="342900" indent="-342900" algn="just" eaLnBrk="0" hangingPunct="0">
              <a:buFontTx/>
              <a:buChar char="-"/>
            </a:pPr>
            <a:r>
              <a:rPr lang="en-US" sz="2000" b="1" dirty="0" err="1">
                <a:latin typeface="Arial" panose="020B0604020202020204" pitchFamily="34" charset="0"/>
                <a:cs typeface="Arial" panose="020B0604020202020204" pitchFamily="34" charset="0"/>
              </a:rPr>
              <a:t>Sống</a:t>
            </a:r>
            <a:r>
              <a:rPr lang="en-US" sz="2000" b="1" dirty="0">
                <a:latin typeface="Arial" panose="020B0604020202020204" pitchFamily="34" charset="0"/>
                <a:cs typeface="Arial" panose="020B0604020202020204" pitchFamily="34" charset="0"/>
              </a:rPr>
              <a:t> ở </a:t>
            </a:r>
            <a:r>
              <a:rPr lang="en-US" sz="2000" b="1" dirty="0" err="1">
                <a:latin typeface="Arial" panose="020B0604020202020204" pitchFamily="34" charset="0"/>
                <a:cs typeface="Arial" panose="020B0604020202020204" pitchFamily="34" charset="0"/>
              </a:rPr>
              <a:t>chốn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thủy</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cung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xa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hoa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lộng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lẫy</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nhưng</a:t>
            </a:r>
            <a:r>
              <a:rPr lang="en-US" sz="2000" b="1" dirty="0">
                <a:latin typeface="Arial" panose="020B0604020202020204" pitchFamily="34" charset="0"/>
                <a:cs typeface="Arial" panose="020B0604020202020204" pitchFamily="34" charset="0"/>
              </a:rPr>
              <a:t> VN </a:t>
            </a:r>
            <a:r>
              <a:rPr lang="en-US" sz="2000" b="1" dirty="0" err="1">
                <a:latin typeface="Arial" panose="020B0604020202020204" pitchFamily="34" charset="0"/>
                <a:cs typeface="Arial" panose="020B0604020202020204" pitchFamily="34" charset="0"/>
              </a:rPr>
              <a:t>vẫn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một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lòng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thương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nhớ</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chồng</a:t>
            </a:r>
            <a:r>
              <a:rPr lang="en-US" sz="2000" b="1" dirty="0">
                <a:latin typeface="Arial" panose="020B0604020202020204" pitchFamily="34" charset="0"/>
                <a:cs typeface="Arial" panose="020B0604020202020204" pitchFamily="34" charset="0"/>
              </a:rPr>
              <a:t> con, </a:t>
            </a:r>
            <a:r>
              <a:rPr lang="en-US" sz="2000" b="1" dirty="0" err="1">
                <a:latin typeface="Arial" panose="020B0604020202020204" pitchFamily="34" charset="0"/>
                <a:cs typeface="Arial" panose="020B0604020202020204" pitchFamily="34" charset="0"/>
              </a:rPr>
              <a:t>nhớ</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phần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mộ</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tổ</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tiên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vẫn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nặng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tình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với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quê</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hương</a:t>
            </a:r>
            <a:r>
              <a:rPr lang="en-US" sz="2000" b="1" dirty="0">
                <a:latin typeface="Arial" panose="020B0604020202020204" pitchFamily="34" charset="0"/>
                <a:cs typeface="Arial" panose="020B0604020202020204" pitchFamily="34" charset="0"/>
              </a:rPr>
              <a:t>. Nghe Phan Lang </a:t>
            </a:r>
            <a:r>
              <a:rPr lang="en-US" sz="2000" b="1" dirty="0" err="1">
                <a:latin typeface="Arial" panose="020B0604020202020204" pitchFamily="34" charset="0"/>
                <a:cs typeface="Arial" panose="020B0604020202020204" pitchFamily="34" charset="0"/>
              </a:rPr>
              <a:t>nhắc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đến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chồng</a:t>
            </a:r>
            <a:r>
              <a:rPr lang="en-US" sz="2000" b="1" dirty="0">
                <a:latin typeface="Arial" panose="020B0604020202020204" pitchFamily="34" charset="0"/>
                <a:cs typeface="Arial" panose="020B0604020202020204" pitchFamily="34" charset="0"/>
              </a:rPr>
              <a:t> con, </a:t>
            </a:r>
            <a:r>
              <a:rPr lang="en-US" sz="2000" b="1" dirty="0" err="1">
                <a:latin typeface="Arial" panose="020B0604020202020204" pitchFamily="34" charset="0"/>
                <a:cs typeface="Arial" panose="020B0604020202020204" pitchFamily="34" charset="0"/>
              </a:rPr>
              <a:t>phần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mộ</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tổ</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tiên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nàng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ứa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nước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mắt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khóc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quả</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quyết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tìm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về</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có</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ngày</a:t>
            </a:r>
            <a:r>
              <a:rPr lang="en-US" sz="2000" b="1" dirty="0">
                <a:latin typeface="Arial" panose="020B0604020202020204" pitchFamily="34" charset="0"/>
                <a:cs typeface="Arial" panose="020B0604020202020204" pitchFamily="34" charset="0"/>
              </a:rPr>
              <a:t>”.</a:t>
            </a:r>
          </a:p>
          <a:p>
            <a:pPr marL="342900" indent="-342900" algn="just" eaLnBrk="0" hangingPunct="0">
              <a:buFontTx/>
              <a:buChar char="-"/>
            </a:pPr>
            <a:r>
              <a:rPr lang="en-US" sz="2000" b="1" dirty="0" err="1">
                <a:latin typeface="Arial" panose="020B0604020202020204" pitchFamily="34" charset="0"/>
                <a:cs typeface="Arial" panose="020B0604020202020204" pitchFamily="34" charset="0"/>
              </a:rPr>
              <a:t>Gặp</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lại</a:t>
            </a:r>
            <a:r>
              <a:rPr lang="en-US" sz="2000" b="1" dirty="0">
                <a:latin typeface="Arial" panose="020B0604020202020204" pitchFamily="34" charset="0"/>
                <a:cs typeface="Arial" panose="020B0604020202020204" pitchFamily="34" charset="0"/>
              </a:rPr>
              <a:t> TS </a:t>
            </a:r>
            <a:r>
              <a:rPr lang="en-US" sz="2000" b="1" dirty="0" err="1">
                <a:latin typeface="Arial" panose="020B0604020202020204" pitchFamily="34" charset="0"/>
                <a:cs typeface="Arial" panose="020B0604020202020204" pitchFamily="34" charset="0"/>
              </a:rPr>
              <a:t>sau</a:t>
            </a:r>
            <a:r>
              <a:rPr lang="en-US" sz="2000" b="1" dirty="0">
                <a:latin typeface="Arial" panose="020B0604020202020204" pitchFamily="34" charset="0"/>
                <a:cs typeface="Arial" panose="020B0604020202020204" pitchFamily="34" charset="0"/>
              </a:rPr>
              <a:t> bao </a:t>
            </a:r>
            <a:r>
              <a:rPr lang="en-US" sz="2000" b="1" dirty="0" err="1">
                <a:latin typeface="Arial" panose="020B0604020202020204" pitchFamily="34" charset="0"/>
                <a:cs typeface="Arial" panose="020B0604020202020204" pitchFamily="34" charset="0"/>
              </a:rPr>
              <a:t>oan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khổ</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chồng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chất</a:t>
            </a:r>
            <a:r>
              <a:rPr lang="en-US" sz="2000" b="1" dirty="0">
                <a:latin typeface="Arial" panose="020B0604020202020204" pitchFamily="34" charset="0"/>
                <a:cs typeface="Arial" panose="020B0604020202020204" pitchFamily="34" charset="0"/>
              </a:rPr>
              <a:t>, VN </a:t>
            </a:r>
            <a:r>
              <a:rPr lang="en-US" sz="2000" b="1" dirty="0" err="1">
                <a:latin typeface="Arial" panose="020B0604020202020204" pitchFamily="34" charset="0"/>
                <a:cs typeface="Arial" panose="020B0604020202020204" pitchFamily="34" charset="0"/>
              </a:rPr>
              <a:t>không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một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lời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oán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hờn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trách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móc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Nàng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vẫn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xưng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thiếp</a:t>
            </a:r>
            <a:r>
              <a:rPr lang="en-US" sz="2000" b="1" dirty="0">
                <a:latin typeface="Arial" panose="020B0604020202020204" pitchFamily="34" charset="0"/>
                <a:cs typeface="Arial" panose="020B0604020202020204" pitchFamily="34" charset="0"/>
              </a:rPr>
              <a:t> – </a:t>
            </a:r>
            <a:r>
              <a:rPr lang="en-US" sz="2000" b="1" dirty="0" err="1">
                <a:latin typeface="Arial" panose="020B0604020202020204" pitchFamily="34" charset="0"/>
                <a:cs typeface="Arial" panose="020B0604020202020204" pitchFamily="34" charset="0"/>
              </a:rPr>
              <a:t>chàng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dịu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dàng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đúng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mực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Nàng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thật</a:t>
            </a:r>
            <a:r>
              <a:rPr lang="en-US" sz="2000" b="1" dirty="0">
                <a:latin typeface="Arial" panose="020B0604020202020204" pitchFamily="34" charset="0"/>
                <a:cs typeface="Arial" panose="020B0604020202020204" pitchFamily="34" charset="0"/>
              </a:rPr>
              <a:t> bao dung </a:t>
            </a:r>
            <a:r>
              <a:rPr lang="en-US" sz="2000" b="1" dirty="0" err="1">
                <a:latin typeface="Arial" panose="020B0604020202020204" pitchFamily="34" charset="0"/>
                <a:cs typeface="Arial" panose="020B0604020202020204" pitchFamily="34" charset="0"/>
              </a:rPr>
              <a:t>và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độ</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lượng</a:t>
            </a:r>
            <a:r>
              <a:rPr lang="en-US" sz="2000" b="1" dirty="0">
                <a:latin typeface="Arial" panose="020B0604020202020204" pitchFamily="34" charset="0"/>
                <a:cs typeface="Arial" panose="020B0604020202020204" pitchFamily="34" charset="0"/>
              </a:rPr>
              <a:t>.</a:t>
            </a:r>
          </a:p>
          <a:p>
            <a:pPr marL="342900" indent="-342900" algn="just" eaLnBrk="0" hangingPunct="0">
              <a:buFontTx/>
              <a:buChar char="-"/>
            </a:pPr>
            <a:r>
              <a:rPr lang="en-US" sz="2000" b="1" dirty="0">
                <a:latin typeface="Arial" panose="020B0604020202020204" pitchFamily="34" charset="0"/>
                <a:cs typeface="Arial" panose="020B0604020202020204" pitchFamily="34" charset="0"/>
              </a:rPr>
              <a:t>VN </a:t>
            </a:r>
            <a:r>
              <a:rPr lang="en-US" sz="2000" b="1" dirty="0" err="1">
                <a:latin typeface="Arial" panose="020B0604020202020204" pitchFamily="34" charset="0"/>
                <a:cs typeface="Arial" panose="020B0604020202020204" pitchFamily="34" charset="0"/>
              </a:rPr>
              <a:t>giữ</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lời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hứa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với</a:t>
            </a:r>
            <a:r>
              <a:rPr lang="en-US" sz="2000" b="1" dirty="0">
                <a:latin typeface="Arial" panose="020B0604020202020204" pitchFamily="34" charset="0"/>
                <a:cs typeface="Arial" panose="020B0604020202020204" pitchFamily="34" charset="0"/>
              </a:rPr>
              <a:t> Linh Phi, </a:t>
            </a:r>
            <a:r>
              <a:rPr lang="en-US" sz="2000" b="1" dirty="0" err="1">
                <a:latin typeface="Arial" panose="020B0604020202020204" pitchFamily="34" charset="0"/>
                <a:cs typeface="Arial" panose="020B0604020202020204" pitchFamily="34" charset="0"/>
              </a:rPr>
              <a:t>trọng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tình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nghĩa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Cảm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ơn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đức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của</a:t>
            </a:r>
            <a:r>
              <a:rPr lang="en-US" sz="2000" b="1" dirty="0">
                <a:latin typeface="Arial" panose="020B0604020202020204" pitchFamily="34" charset="0"/>
                <a:cs typeface="Arial" panose="020B0604020202020204" pitchFamily="34" charset="0"/>
              </a:rPr>
              <a:t> Linh Phi, </a:t>
            </a:r>
            <a:r>
              <a:rPr lang="en-US" sz="2000" b="1" dirty="0" err="1">
                <a:latin typeface="Arial" panose="020B0604020202020204" pitchFamily="34" charset="0"/>
                <a:cs typeface="Arial" panose="020B0604020202020204" pitchFamily="34" charset="0"/>
              </a:rPr>
              <a:t>đã</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thề</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sống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chết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cũng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không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bỏ</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nguyện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mãi</a:t>
            </a:r>
            <a:r>
              <a:rPr lang="en-US" sz="2000" b="1" dirty="0">
                <a:latin typeface="Arial" panose="020B0604020202020204" pitchFamily="34" charset="0"/>
                <a:cs typeface="Arial" panose="020B0604020202020204" pitchFamily="34" charset="0"/>
              </a:rPr>
              <a:t> ở </a:t>
            </a:r>
            <a:r>
              <a:rPr lang="en-US" sz="2000" b="1" dirty="0" err="1">
                <a:latin typeface="Arial" panose="020B0604020202020204" pitchFamily="34" charset="0"/>
                <a:cs typeface="Arial" panose="020B0604020202020204" pitchFamily="34" charset="0"/>
              </a:rPr>
              <a:t>chốn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thủy</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cung</a:t>
            </a:r>
            <a:r>
              <a:rPr lang="en-US" sz="2000" b="1" dirty="0">
                <a:latin typeface="Arial" panose="020B0604020202020204" pitchFamily="34" charset="0"/>
                <a:cs typeface="Arial" panose="020B0604020202020204" pitchFamily="34" charset="0"/>
              </a:rPr>
              <a:t>.</a:t>
            </a:r>
          </a:p>
        </p:txBody>
      </p:sp>
      <p:sp>
        <p:nvSpPr>
          <p:cNvPr id="6" name="Text Box 6">
            <a:extLst>
              <a:ext uri="{FF2B5EF4-FFF2-40B4-BE49-F238E27FC236}">
                <a16:creationId xmlns:a16="http://schemas.microsoft.com/office/drawing/2014/main" id="{52EFB3F1-2329-4A3B-94C9-B5D1EE4A74D4}"/>
              </a:ext>
            </a:extLst>
          </p:cNvPr>
          <p:cNvSpPr txBox="1">
            <a:spLocks noChangeArrowheads="1"/>
          </p:cNvSpPr>
          <p:nvPr/>
        </p:nvSpPr>
        <p:spPr bwMode="auto">
          <a:xfrm>
            <a:off x="215422" y="3810878"/>
            <a:ext cx="11761156" cy="1015663"/>
          </a:xfrm>
          <a:prstGeom prst="rect">
            <a:avLst/>
          </a:prstGeom>
          <a:noFill/>
          <a:ln w="38100">
            <a:solidFill>
              <a:srgbClr val="3333FF"/>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vi-VN" sz="2000" b="1" i="1" dirty="0"/>
              <a:t> </a:t>
            </a:r>
            <a:r>
              <a:rPr lang="en-US" sz="2000" b="1" dirty="0">
                <a:solidFill>
                  <a:srgbClr val="FF0000"/>
                </a:solidFill>
                <a:latin typeface="Arial" panose="020B0604020202020204" pitchFamily="34" charset="0"/>
                <a:cs typeface="Arial" panose="020B0604020202020204" pitchFamily="34" charset="0"/>
              </a:rPr>
              <a:t>*/ VN </a:t>
            </a:r>
            <a:r>
              <a:rPr lang="en-US" sz="2000" b="1" dirty="0" err="1">
                <a:solidFill>
                  <a:srgbClr val="FF0000"/>
                </a:solidFill>
                <a:latin typeface="Arial" panose="020B0604020202020204" pitchFamily="34" charset="0"/>
                <a:cs typeface="Arial" panose="020B0604020202020204" pitchFamily="34" charset="0"/>
              </a:rPr>
              <a:t>trọng</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danh</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dự</a:t>
            </a:r>
            <a:r>
              <a:rPr lang="en-US" sz="2000" b="1" dirty="0">
                <a:solidFill>
                  <a:srgbClr val="FF0000"/>
                </a:solidFill>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a:p>
            <a:pPr marL="342900" indent="-342900" algn="just" eaLnBrk="0" hangingPunct="0">
              <a:buFontTx/>
              <a:buChar char="-"/>
            </a:pPr>
            <a:r>
              <a:rPr lang="en-US" sz="2000" b="1" dirty="0">
                <a:latin typeface="Arial" panose="020B0604020202020204" pitchFamily="34" charset="0"/>
                <a:cs typeface="Arial" panose="020B0604020202020204" pitchFamily="34" charset="0"/>
              </a:rPr>
              <a:t>Ở </a:t>
            </a:r>
            <a:r>
              <a:rPr lang="en-US" sz="2000" b="1" dirty="0" err="1">
                <a:latin typeface="Arial" panose="020B0604020202020204" pitchFamily="34" charset="0"/>
                <a:cs typeface="Arial" panose="020B0604020202020204" pitchFamily="34" charset="0"/>
              </a:rPr>
              <a:t>chốn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thủy</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cung</a:t>
            </a:r>
            <a:r>
              <a:rPr lang="en-US" sz="2000" b="1" dirty="0">
                <a:latin typeface="Arial" panose="020B0604020202020204" pitchFamily="34" charset="0"/>
                <a:cs typeface="Arial" panose="020B0604020202020204" pitchFamily="34" charset="0"/>
              </a:rPr>
              <a:t>, VN </a:t>
            </a:r>
            <a:r>
              <a:rPr lang="en-US" sz="2000" b="1" dirty="0" err="1">
                <a:latin typeface="Arial" panose="020B0604020202020204" pitchFamily="34" charset="0"/>
                <a:cs typeface="Arial" panose="020B0604020202020204" pitchFamily="34" charset="0"/>
              </a:rPr>
              <a:t>vẫn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khát</a:t>
            </a:r>
            <a:r>
              <a:rPr lang="en-US" sz="2000" b="1" dirty="0">
                <a:latin typeface="Arial" panose="020B0604020202020204" pitchFamily="34" charset="0"/>
                <a:cs typeface="Arial" panose="020B0604020202020204" pitchFamily="34" charset="0"/>
              </a:rPr>
              <a:t> khao </a:t>
            </a:r>
            <a:r>
              <a:rPr lang="en-US" sz="2000" b="1" dirty="0" err="1">
                <a:latin typeface="Arial" panose="020B0604020202020204" pitchFamily="34" charset="0"/>
                <a:cs typeface="Arial" panose="020B0604020202020204" pitchFamily="34" charset="0"/>
              </a:rPr>
              <a:t>phục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hồi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danh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dự</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khát</a:t>
            </a:r>
            <a:r>
              <a:rPr lang="en-US" sz="2000" b="1" dirty="0">
                <a:latin typeface="Arial" panose="020B0604020202020204" pitchFamily="34" charset="0"/>
                <a:cs typeface="Arial" panose="020B0604020202020204" pitchFamily="34" charset="0"/>
              </a:rPr>
              <a:t> khao </a:t>
            </a:r>
            <a:r>
              <a:rPr lang="en-US" sz="2000" b="1" dirty="0" err="1">
                <a:latin typeface="Arial" panose="020B0604020202020204" pitchFamily="34" charset="0"/>
                <a:cs typeface="Arial" panose="020B0604020202020204" pitchFamily="34" charset="0"/>
              </a:rPr>
              <a:t>được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minh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oan</a:t>
            </a:r>
            <a:r>
              <a:rPr lang="en-US" sz="2000" b="1" dirty="0">
                <a:latin typeface="Arial" panose="020B0604020202020204" pitchFamily="34" charset="0"/>
                <a:cs typeface="Arial" panose="020B0604020202020204" pitchFamily="34" charset="0"/>
              </a:rPr>
              <a:t>. VN </a:t>
            </a:r>
            <a:r>
              <a:rPr lang="en-US" sz="2000" b="1" dirty="0" err="1">
                <a:latin typeface="Arial" panose="020B0604020202020204" pitchFamily="34" charset="0"/>
                <a:cs typeface="Arial" panose="020B0604020202020204" pitchFamily="34" charset="0"/>
              </a:rPr>
              <a:t>nhờ</a:t>
            </a:r>
            <a:r>
              <a:rPr lang="en-US" sz="2000" b="1" dirty="0">
                <a:latin typeface="Arial" panose="020B0604020202020204" pitchFamily="34" charset="0"/>
                <a:cs typeface="Arial" panose="020B0604020202020204" pitchFamily="34" charset="0"/>
              </a:rPr>
              <a:t> PL </a:t>
            </a:r>
            <a:r>
              <a:rPr lang="en-US" sz="2000" b="1" dirty="0" err="1">
                <a:latin typeface="Arial" panose="020B0604020202020204" pitchFamily="34" charset="0"/>
                <a:cs typeface="Arial" panose="020B0604020202020204" pitchFamily="34" charset="0"/>
              </a:rPr>
              <a:t>nói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hộ</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với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chàng</a:t>
            </a:r>
            <a:r>
              <a:rPr lang="en-US" sz="2000" b="1" dirty="0">
                <a:latin typeface="Arial" panose="020B0604020202020204" pitchFamily="34" charset="0"/>
                <a:cs typeface="Arial" panose="020B0604020202020204" pitchFamily="34" charset="0"/>
              </a:rPr>
              <a:t> TS </a:t>
            </a:r>
            <a:r>
              <a:rPr lang="en-US" sz="2000" b="1" dirty="0" err="1">
                <a:latin typeface="Arial" panose="020B0604020202020204" pitchFamily="34" charset="0"/>
                <a:cs typeface="Arial" panose="020B0604020202020204" pitchFamily="34" charset="0"/>
              </a:rPr>
              <a:t>lập</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đàn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giải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oan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bên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bến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sông</a:t>
            </a:r>
            <a:r>
              <a:rPr lang="en-US" sz="2000" b="1" dirty="0">
                <a:latin typeface="Arial" panose="020B0604020202020204" pitchFamily="34" charset="0"/>
                <a:cs typeface="Arial" panose="020B0604020202020204" pitchFamily="34" charset="0"/>
              </a:rPr>
              <a:t>.</a:t>
            </a:r>
          </a:p>
        </p:txBody>
      </p:sp>
      <p:sp>
        <p:nvSpPr>
          <p:cNvPr id="8" name="Text Box 6">
            <a:extLst>
              <a:ext uri="{FF2B5EF4-FFF2-40B4-BE49-F238E27FC236}">
                <a16:creationId xmlns:a16="http://schemas.microsoft.com/office/drawing/2014/main" id="{E350192D-FEAD-4BB5-A943-A4CC012DD81D}"/>
              </a:ext>
            </a:extLst>
          </p:cNvPr>
          <p:cNvSpPr txBox="1">
            <a:spLocks noChangeArrowheads="1"/>
          </p:cNvSpPr>
          <p:nvPr/>
        </p:nvSpPr>
        <p:spPr bwMode="auto">
          <a:xfrm>
            <a:off x="215422" y="5257383"/>
            <a:ext cx="11761156" cy="1708160"/>
          </a:xfrm>
          <a:prstGeom prst="rect">
            <a:avLst/>
          </a:prstGeom>
          <a:noFill/>
          <a:ln w="38100">
            <a:solidFill>
              <a:srgbClr val="3333FF"/>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en-US" sz="2100" b="1" i="1" dirty="0" err="1"/>
              <a:t>Chốt</a:t>
            </a:r>
            <a:r>
              <a:rPr lang="en-US" sz="2100" b="1" i="1" dirty="0"/>
              <a:t> ý: </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Như</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vậy</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dù</a:t>
            </a:r>
            <a:r>
              <a:rPr lang="en-US" sz="2100" b="1" dirty="0">
                <a:solidFill>
                  <a:srgbClr val="FF0000"/>
                </a:solidFill>
                <a:latin typeface="Arial" panose="020B0604020202020204" pitchFamily="34" charset="0"/>
                <a:cs typeface="Arial" panose="020B0604020202020204" pitchFamily="34" charset="0"/>
              </a:rPr>
              <a:t> ở </a:t>
            </a:r>
            <a:r>
              <a:rPr lang="en-US" sz="2100" b="1" dirty="0" err="1">
                <a:solidFill>
                  <a:srgbClr val="FF0000"/>
                </a:solidFill>
                <a:latin typeface="Arial" panose="020B0604020202020204" pitchFamily="34" charset="0"/>
                <a:cs typeface="Arial" panose="020B0604020202020204" pitchFamily="34" charset="0"/>
              </a:rPr>
              <a:t>hoàn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cảnh</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nào</a:t>
            </a:r>
            <a:r>
              <a:rPr lang="en-US" sz="2100" b="1" dirty="0">
                <a:solidFill>
                  <a:srgbClr val="FF0000"/>
                </a:solidFill>
                <a:latin typeface="Arial" panose="020B0604020202020204" pitchFamily="34" charset="0"/>
                <a:cs typeface="Arial" panose="020B0604020202020204" pitchFamily="34" charset="0"/>
              </a:rPr>
              <a:t>, ta </a:t>
            </a:r>
            <a:r>
              <a:rPr lang="en-US" sz="2100" b="1" dirty="0" err="1">
                <a:solidFill>
                  <a:srgbClr val="FF0000"/>
                </a:solidFill>
                <a:latin typeface="Arial" panose="020B0604020202020204" pitchFamily="34" charset="0"/>
                <a:cs typeface="Arial" panose="020B0604020202020204" pitchFamily="34" charset="0"/>
              </a:rPr>
              <a:t>vẫn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thấy</a:t>
            </a:r>
            <a:r>
              <a:rPr lang="en-US" sz="2100" b="1" dirty="0">
                <a:solidFill>
                  <a:srgbClr val="FF0000"/>
                </a:solidFill>
                <a:latin typeface="Arial" panose="020B0604020202020204" pitchFamily="34" charset="0"/>
                <a:cs typeface="Arial" panose="020B0604020202020204" pitchFamily="34" charset="0"/>
              </a:rPr>
              <a:t> VN </a:t>
            </a:r>
            <a:r>
              <a:rPr lang="en-US" sz="2100" b="1" dirty="0" err="1">
                <a:solidFill>
                  <a:srgbClr val="FF0000"/>
                </a:solidFill>
                <a:latin typeface="Arial" panose="020B0604020202020204" pitchFamily="34" charset="0"/>
                <a:cs typeface="Arial" panose="020B0604020202020204" pitchFamily="34" charset="0"/>
              </a:rPr>
              <a:t>hiện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lên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là</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một</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người</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phụ</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nữ</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với</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vẻ</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ddwpj</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hoàn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thiện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từ</a:t>
            </a:r>
            <a:r>
              <a:rPr lang="en-US" sz="2100" b="1" dirty="0">
                <a:solidFill>
                  <a:srgbClr val="FF0000"/>
                </a:solidFill>
                <a:latin typeface="Arial" panose="020B0604020202020204" pitchFamily="34" charset="0"/>
                <a:cs typeface="Arial" panose="020B0604020202020204" pitchFamily="34" charset="0"/>
              </a:rPr>
              <a:t> dung </a:t>
            </a:r>
            <a:r>
              <a:rPr lang="en-US" sz="2100" b="1" dirty="0" err="1">
                <a:solidFill>
                  <a:srgbClr val="FF0000"/>
                </a:solidFill>
                <a:latin typeface="Arial" panose="020B0604020202020204" pitchFamily="34" charset="0"/>
                <a:cs typeface="Arial" panose="020B0604020202020204" pitchFamily="34" charset="0"/>
              </a:rPr>
              <a:t>nhan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tới</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đức</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hạnh</a:t>
            </a:r>
            <a:r>
              <a:rPr lang="en-US" sz="2100" b="1" dirty="0">
                <a:solidFill>
                  <a:srgbClr val="FF0000"/>
                </a:solidFill>
                <a:latin typeface="Arial" panose="020B0604020202020204" pitchFamily="34" charset="0"/>
                <a:cs typeface="Arial" panose="020B0604020202020204" pitchFamily="34" charset="0"/>
              </a:rPr>
              <a:t>. Nag </a:t>
            </a:r>
            <a:r>
              <a:rPr lang="en-US" sz="2100" b="1" dirty="0" err="1">
                <a:solidFill>
                  <a:srgbClr val="FF0000"/>
                </a:solidFill>
                <a:latin typeface="Arial" panose="020B0604020202020204" pitchFamily="34" charset="0"/>
                <a:cs typeface="Arial" panose="020B0604020202020204" pitchFamily="34" charset="0"/>
              </a:rPr>
              <a:t>đảm</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đang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hiếu</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nghĩa</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thủy</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chung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luôn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khát</a:t>
            </a:r>
            <a:r>
              <a:rPr lang="en-US" sz="2100" b="1" dirty="0">
                <a:solidFill>
                  <a:srgbClr val="FF0000"/>
                </a:solidFill>
                <a:latin typeface="Arial" panose="020B0604020202020204" pitchFamily="34" charset="0"/>
                <a:cs typeface="Arial" panose="020B0604020202020204" pitchFamily="34" charset="0"/>
              </a:rPr>
              <a:t> khao </a:t>
            </a:r>
            <a:r>
              <a:rPr lang="en-US" sz="2100" b="1" dirty="0" err="1">
                <a:solidFill>
                  <a:srgbClr val="FF0000"/>
                </a:solidFill>
                <a:latin typeface="Arial" panose="020B0604020202020204" pitchFamily="34" charset="0"/>
                <a:cs typeface="Arial" panose="020B0604020202020204" pitchFamily="34" charset="0"/>
              </a:rPr>
              <a:t>hạnh</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phúc</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gia</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đình</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và</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coi</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trọng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phẩm</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giá</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làm</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người</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Nàng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mang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những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vẻ</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đẹp</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truyền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thống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của</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người</a:t>
            </a:r>
            <a:r>
              <a:rPr lang="en-US" sz="2100" b="1" dirty="0">
                <a:solidFill>
                  <a:srgbClr val="FF0000"/>
                </a:solidFill>
                <a:latin typeface="Arial" panose="020B0604020202020204" pitchFamily="34" charset="0"/>
                <a:cs typeface="Arial" panose="020B0604020202020204" pitchFamily="34" charset="0"/>
              </a:rPr>
              <a:t> PN </a:t>
            </a:r>
            <a:r>
              <a:rPr lang="en-US" sz="2100" b="1" dirty="0" err="1">
                <a:solidFill>
                  <a:srgbClr val="FF0000"/>
                </a:solidFill>
                <a:latin typeface="Arial" panose="020B0604020202020204" pitchFamily="34" charset="0"/>
                <a:cs typeface="Arial" panose="020B0604020202020204" pitchFamily="34" charset="0"/>
              </a:rPr>
              <a:t>theo</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quan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niệm</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Nho</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gia</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gồm</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đủ</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cả:công</a:t>
            </a:r>
            <a:r>
              <a:rPr lang="en-US" sz="2100" b="1" dirty="0">
                <a:solidFill>
                  <a:srgbClr val="FF0000"/>
                </a:solidFill>
                <a:latin typeface="Arial" panose="020B0604020202020204" pitchFamily="34" charset="0"/>
                <a:cs typeface="Arial" panose="020B0604020202020204" pitchFamily="34" charset="0"/>
              </a:rPr>
              <a:t> – dung – </a:t>
            </a:r>
            <a:r>
              <a:rPr lang="en-US" sz="2100" b="1" dirty="0" err="1">
                <a:solidFill>
                  <a:srgbClr val="FF0000"/>
                </a:solidFill>
                <a:latin typeface="Arial" panose="020B0604020202020204" pitchFamily="34" charset="0"/>
                <a:cs typeface="Arial" panose="020B0604020202020204" pitchFamily="34" charset="0"/>
              </a:rPr>
              <a:t>ngôn</a:t>
            </a:r>
            <a:r>
              <a:rPr lang="en-US" sz="2100" b="1" dirty="0">
                <a:solidFill>
                  <a:srgbClr val="FF0000"/>
                </a:solidFill>
                <a:latin typeface="Arial" panose="020B0604020202020204" pitchFamily="34" charset="0"/>
                <a:cs typeface="Arial" panose="020B0604020202020204" pitchFamily="34" charset="0"/>
              </a:rPr>
              <a:t> – </a:t>
            </a:r>
            <a:r>
              <a:rPr lang="en-US" sz="2100" b="1" dirty="0" err="1">
                <a:solidFill>
                  <a:srgbClr val="FF0000"/>
                </a:solidFill>
                <a:latin typeface="Arial" panose="020B0604020202020204" pitchFamily="34" charset="0"/>
                <a:cs typeface="Arial" panose="020B0604020202020204" pitchFamily="34" charset="0"/>
              </a:rPr>
              <a:t>hạnh</a:t>
            </a:r>
            <a:r>
              <a:rPr lang="en-US" sz="2100" b="1" dirty="0">
                <a:solidFill>
                  <a:srgbClr val="FF0000"/>
                </a:solidFill>
                <a:latin typeface="Arial" panose="020B0604020202020204" pitchFamily="34" charset="0"/>
                <a:cs typeface="Arial" panose="020B0604020202020204" pitchFamily="34" charset="0"/>
              </a:rPr>
              <a:t>.</a:t>
            </a:r>
            <a:endParaRPr lang="en-US" sz="2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514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1000" fill="hold"/>
                                        <p:tgtEl>
                                          <p:spTgt spid="5">
                                            <p:bg/>
                                          </p:spTgt>
                                        </p:tgtEl>
                                        <p:attrNameLst>
                                          <p:attrName>ppt_w</p:attrName>
                                        </p:attrNameLst>
                                      </p:cBhvr>
                                      <p:tavLst>
                                        <p:tav tm="0">
                                          <p:val>
                                            <p:strVal val="#ppt_w*0.70"/>
                                          </p:val>
                                        </p:tav>
                                        <p:tav tm="100000">
                                          <p:val>
                                            <p:strVal val="#ppt_w"/>
                                          </p:val>
                                        </p:tav>
                                      </p:tavLst>
                                    </p:anim>
                                    <p:anim calcmode="lin" valueType="num">
                                      <p:cBhvr>
                                        <p:cTn id="8" dur="1000" fill="hold"/>
                                        <p:tgtEl>
                                          <p:spTgt spid="5">
                                            <p:bg/>
                                          </p:spTgt>
                                        </p:tgtEl>
                                        <p:attrNameLst>
                                          <p:attrName>ppt_h</p:attrName>
                                        </p:attrNameLst>
                                      </p:cBhvr>
                                      <p:tavLst>
                                        <p:tav tm="0">
                                          <p:val>
                                            <p:strVal val="#ppt_h"/>
                                          </p:val>
                                        </p:tav>
                                        <p:tav tm="100000">
                                          <p:val>
                                            <p:strVal val="#ppt_h"/>
                                          </p:val>
                                        </p:tav>
                                      </p:tavLst>
                                    </p:anim>
                                    <p:animEffect transition="in" filter="fade">
                                      <p:cBhvr>
                                        <p:cTn id="9" dur="1000"/>
                                        <p:tgtEl>
                                          <p:spTgt spid="5">
                                            <p:bg/>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5">
                                            <p:txEl>
                                              <p:pRg st="0" end="0"/>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p:cTn id="17"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5">
                                            <p:txEl>
                                              <p:pRg st="1" end="1"/>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p:cTn id="22"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23"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5">
                                            <p:txEl>
                                              <p:pRg st="2" end="2"/>
                                            </p:txEl>
                                          </p:spTgt>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p:cTn id="27" dur="10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28"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9" dur="1000"/>
                                        <p:tgtEl>
                                          <p:spTgt spid="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6">
                                            <p:bg/>
                                          </p:spTgt>
                                        </p:tgtEl>
                                        <p:attrNameLst>
                                          <p:attrName>style.visibility</p:attrName>
                                        </p:attrNameLst>
                                      </p:cBhvr>
                                      <p:to>
                                        <p:strVal val="visible"/>
                                      </p:to>
                                    </p:set>
                                    <p:anim calcmode="lin" valueType="num">
                                      <p:cBhvr>
                                        <p:cTn id="34" dur="1000" fill="hold"/>
                                        <p:tgtEl>
                                          <p:spTgt spid="6">
                                            <p:bg/>
                                          </p:spTgt>
                                        </p:tgtEl>
                                        <p:attrNameLst>
                                          <p:attrName>ppt_w</p:attrName>
                                        </p:attrNameLst>
                                      </p:cBhvr>
                                      <p:tavLst>
                                        <p:tav tm="0">
                                          <p:val>
                                            <p:strVal val="#ppt_w*0.70"/>
                                          </p:val>
                                        </p:tav>
                                        <p:tav tm="100000">
                                          <p:val>
                                            <p:strVal val="#ppt_w"/>
                                          </p:val>
                                        </p:tav>
                                      </p:tavLst>
                                    </p:anim>
                                    <p:anim calcmode="lin" valueType="num">
                                      <p:cBhvr>
                                        <p:cTn id="35" dur="1000" fill="hold"/>
                                        <p:tgtEl>
                                          <p:spTgt spid="6">
                                            <p:bg/>
                                          </p:spTgt>
                                        </p:tgtEl>
                                        <p:attrNameLst>
                                          <p:attrName>ppt_h</p:attrName>
                                        </p:attrNameLst>
                                      </p:cBhvr>
                                      <p:tavLst>
                                        <p:tav tm="0">
                                          <p:val>
                                            <p:strVal val="#ppt_h"/>
                                          </p:val>
                                        </p:tav>
                                        <p:tav tm="100000">
                                          <p:val>
                                            <p:strVal val="#ppt_h"/>
                                          </p:val>
                                        </p:tav>
                                      </p:tavLst>
                                    </p:anim>
                                    <p:animEffect transition="in" filter="fade">
                                      <p:cBhvr>
                                        <p:cTn id="36" dur="1000"/>
                                        <p:tgtEl>
                                          <p:spTgt spid="6">
                                            <p:bg/>
                                          </p:spTgt>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 calcmode="lin" valueType="num">
                                      <p:cBhvr>
                                        <p:cTn id="39"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40"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41" dur="1000"/>
                                        <p:tgtEl>
                                          <p:spTgt spid="6">
                                            <p:txEl>
                                              <p:pRg st="0" end="0"/>
                                            </p:txEl>
                                          </p:spTgt>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 calcmode="lin" valueType="num">
                                      <p:cBhvr>
                                        <p:cTn id="44"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45"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46" dur="1000"/>
                                        <p:tgtEl>
                                          <p:spTgt spid="6">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8">
                                            <p:bg/>
                                          </p:spTgt>
                                        </p:tgtEl>
                                        <p:attrNameLst>
                                          <p:attrName>style.visibility</p:attrName>
                                        </p:attrNameLst>
                                      </p:cBhvr>
                                      <p:to>
                                        <p:strVal val="visible"/>
                                      </p:to>
                                    </p:set>
                                    <p:anim calcmode="lin" valueType="num">
                                      <p:cBhvr>
                                        <p:cTn id="51" dur="1000" fill="hold"/>
                                        <p:tgtEl>
                                          <p:spTgt spid="8">
                                            <p:bg/>
                                          </p:spTgt>
                                        </p:tgtEl>
                                        <p:attrNameLst>
                                          <p:attrName>ppt_w</p:attrName>
                                        </p:attrNameLst>
                                      </p:cBhvr>
                                      <p:tavLst>
                                        <p:tav tm="0">
                                          <p:val>
                                            <p:strVal val="#ppt_w*0.70"/>
                                          </p:val>
                                        </p:tav>
                                        <p:tav tm="100000">
                                          <p:val>
                                            <p:strVal val="#ppt_w"/>
                                          </p:val>
                                        </p:tav>
                                      </p:tavLst>
                                    </p:anim>
                                    <p:anim calcmode="lin" valueType="num">
                                      <p:cBhvr>
                                        <p:cTn id="52" dur="1000" fill="hold"/>
                                        <p:tgtEl>
                                          <p:spTgt spid="8">
                                            <p:bg/>
                                          </p:spTgt>
                                        </p:tgtEl>
                                        <p:attrNameLst>
                                          <p:attrName>ppt_h</p:attrName>
                                        </p:attrNameLst>
                                      </p:cBhvr>
                                      <p:tavLst>
                                        <p:tav tm="0">
                                          <p:val>
                                            <p:strVal val="#ppt_h"/>
                                          </p:val>
                                        </p:tav>
                                        <p:tav tm="100000">
                                          <p:val>
                                            <p:strVal val="#ppt_h"/>
                                          </p:val>
                                        </p:tav>
                                      </p:tavLst>
                                    </p:anim>
                                    <p:animEffect transition="in" filter="fade">
                                      <p:cBhvr>
                                        <p:cTn id="53" dur="1000"/>
                                        <p:tgtEl>
                                          <p:spTgt spid="8">
                                            <p:bg/>
                                          </p:spTgt>
                                        </p:tgtEl>
                                      </p:cBhvr>
                                    </p:animEffect>
                                  </p:childTnLst>
                                </p:cTn>
                              </p:par>
                              <p:par>
                                <p:cTn id="54" presetID="55" presetClass="entr" presetSubtype="0" fill="hold" grpId="0" nodeType="withEffect">
                                  <p:stCondLst>
                                    <p:cond delay="0"/>
                                  </p:stCondLst>
                                  <p:childTnLst>
                                    <p:set>
                                      <p:cBhvr>
                                        <p:cTn id="55" dur="1" fill="hold">
                                          <p:stCondLst>
                                            <p:cond delay="0"/>
                                          </p:stCondLst>
                                        </p:cTn>
                                        <p:tgtEl>
                                          <p:spTgt spid="8">
                                            <p:txEl>
                                              <p:pRg st="0" end="0"/>
                                            </p:txEl>
                                          </p:spTgt>
                                        </p:tgtEl>
                                        <p:attrNameLst>
                                          <p:attrName>style.visibility</p:attrName>
                                        </p:attrNameLst>
                                      </p:cBhvr>
                                      <p:to>
                                        <p:strVal val="visible"/>
                                      </p:to>
                                    </p:set>
                                    <p:anim calcmode="lin" valueType="num">
                                      <p:cBhvr>
                                        <p:cTn id="56"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57"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58"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build="allAtOnce" animBg="1"/>
      <p:bldP spid="8"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a:extLst>
              <a:ext uri="{FF2B5EF4-FFF2-40B4-BE49-F238E27FC236}">
                <a16:creationId xmlns:a16="http://schemas.microsoft.com/office/drawing/2014/main" id="{45F5DF74-C0B1-42C7-B04E-8750D5645202}"/>
              </a:ext>
            </a:extLst>
          </p:cNvPr>
          <p:cNvSpPr txBox="1">
            <a:spLocks noChangeArrowheads="1"/>
          </p:cNvSpPr>
          <p:nvPr/>
        </p:nvSpPr>
        <p:spPr bwMode="auto">
          <a:xfrm>
            <a:off x="215422" y="0"/>
            <a:ext cx="11761156" cy="83099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just" eaLnBrk="0" hangingPunct="0"/>
            <a:r>
              <a:rPr lang="vi-VN" sz="2400" b="1" i="1" dirty="0"/>
              <a:t> </a:t>
            </a:r>
            <a:r>
              <a:rPr lang="en-US" sz="2400" b="1" dirty="0">
                <a:solidFill>
                  <a:srgbClr val="FF0000"/>
                </a:solidFill>
                <a:latin typeface="Arial" panose="020B0604020202020204" pitchFamily="34" charset="0"/>
                <a:cs typeface="Arial" panose="020B0604020202020204" pitchFamily="34" charset="0"/>
              </a:rPr>
              <a:t>2/ Bi </a:t>
            </a:r>
            <a:r>
              <a:rPr lang="en-US" sz="2400" b="1" dirty="0" err="1">
                <a:solidFill>
                  <a:srgbClr val="FF0000"/>
                </a:solidFill>
                <a:latin typeface="Arial" panose="020B0604020202020204" pitchFamily="34" charset="0"/>
                <a:cs typeface="Arial" panose="020B0604020202020204" pitchFamily="34" charset="0"/>
              </a:rPr>
              <a:t>kịch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của</a:t>
            </a:r>
            <a:r>
              <a:rPr lang="en-US" sz="2400" b="1" dirty="0">
                <a:solidFill>
                  <a:srgbClr val="FF0000"/>
                </a:solidFill>
                <a:latin typeface="Arial" panose="020B0604020202020204" pitchFamily="34" charset="0"/>
                <a:cs typeface="Arial" panose="020B0604020202020204" pitchFamily="34" charset="0"/>
              </a:rPr>
              <a:t> VN ( </a:t>
            </a:r>
            <a:r>
              <a:rPr lang="en-US" sz="2400" b="1" dirty="0" err="1">
                <a:solidFill>
                  <a:srgbClr val="FF0000"/>
                </a:solidFill>
                <a:latin typeface="Arial" panose="020B0604020202020204" pitchFamily="34" charset="0"/>
                <a:cs typeface="Arial" panose="020B0604020202020204" pitchFamily="34" charset="0"/>
              </a:rPr>
              <a:t>giá</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trị</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hiện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thực</a:t>
            </a:r>
            <a:r>
              <a:rPr lang="en-US" sz="2400" b="1" dirty="0">
                <a:solidFill>
                  <a:srgbClr val="FF0000"/>
                </a:solidFill>
                <a:latin typeface="Arial" panose="020B0604020202020204" pitchFamily="34" charset="0"/>
                <a:cs typeface="Arial" panose="020B0604020202020204" pitchFamily="34" charset="0"/>
              </a:rPr>
              <a:t>): Bi </a:t>
            </a:r>
            <a:r>
              <a:rPr lang="en-US" sz="2400" b="1" dirty="0" err="1">
                <a:solidFill>
                  <a:srgbClr val="FF0000"/>
                </a:solidFill>
                <a:latin typeface="Arial" panose="020B0604020202020204" pitchFamily="34" charset="0"/>
                <a:cs typeface="Arial" panose="020B0604020202020204" pitchFamily="34" charset="0"/>
              </a:rPr>
              <a:t>kịch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của</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người</a:t>
            </a:r>
            <a:r>
              <a:rPr lang="en-US" sz="2400" b="1" dirty="0">
                <a:solidFill>
                  <a:srgbClr val="FF0000"/>
                </a:solidFill>
                <a:latin typeface="Arial" panose="020B0604020202020204" pitchFamily="34" charset="0"/>
                <a:cs typeface="Arial" panose="020B0604020202020204" pitchFamily="34" charset="0"/>
              </a:rPr>
              <a:t> PN </a:t>
            </a:r>
            <a:r>
              <a:rPr lang="en-US" sz="2400" b="1" dirty="0" err="1">
                <a:solidFill>
                  <a:srgbClr val="FF0000"/>
                </a:solidFill>
                <a:latin typeface="Arial" panose="020B0604020202020204" pitchFamily="34" charset="0"/>
                <a:cs typeface="Arial" panose="020B0604020202020204" pitchFamily="34" charset="0"/>
              </a:rPr>
              <a:t>chịu</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nhiều</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oan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khuất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và</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bế</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tắc</a:t>
            </a:r>
            <a:r>
              <a:rPr lang="en-US" sz="2400" b="1" dirty="0">
                <a:solidFill>
                  <a:srgbClr val="FF0000"/>
                </a:solidFill>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p:txBody>
      </p:sp>
      <p:sp>
        <p:nvSpPr>
          <p:cNvPr id="6" name="Text Box 6">
            <a:extLst>
              <a:ext uri="{FF2B5EF4-FFF2-40B4-BE49-F238E27FC236}">
                <a16:creationId xmlns:a16="http://schemas.microsoft.com/office/drawing/2014/main" id="{87282CBF-8361-4AB9-A83D-202C6EFA2D15}"/>
              </a:ext>
            </a:extLst>
          </p:cNvPr>
          <p:cNvSpPr txBox="1">
            <a:spLocks noChangeArrowheads="1"/>
          </p:cNvSpPr>
          <p:nvPr/>
        </p:nvSpPr>
        <p:spPr bwMode="auto">
          <a:xfrm>
            <a:off x="215422" y="1049818"/>
            <a:ext cx="11761156" cy="4939814"/>
          </a:xfrm>
          <a:prstGeom prst="rect">
            <a:avLst/>
          </a:prstGeom>
          <a:noFill/>
          <a:ln w="38100">
            <a:solidFill>
              <a:srgbClr val="3333FF"/>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vi-VN" sz="2100" b="1" i="1" dirty="0"/>
              <a:t> </a:t>
            </a:r>
            <a:r>
              <a:rPr lang="en-US" sz="2100" b="1" dirty="0">
                <a:solidFill>
                  <a:srgbClr val="FF0000"/>
                </a:solidFill>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Cuộc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hôn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nhân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của</a:t>
            </a:r>
            <a:r>
              <a:rPr lang="en-US" sz="2100" b="1" dirty="0">
                <a:latin typeface="Arial" panose="020B0604020202020204" pitchFamily="34" charset="0"/>
                <a:cs typeface="Arial" panose="020B0604020202020204" pitchFamily="34" charset="0"/>
              </a:rPr>
              <a:t> VN </a:t>
            </a:r>
            <a:r>
              <a:rPr lang="en-US" sz="2100" b="1" dirty="0" err="1">
                <a:latin typeface="Arial" panose="020B0604020202020204" pitchFamily="34" charset="0"/>
                <a:cs typeface="Arial" panose="020B0604020202020204" pitchFamily="34" charset="0"/>
              </a:rPr>
              <a:t>và</a:t>
            </a:r>
            <a:r>
              <a:rPr lang="en-US" sz="2100" b="1" dirty="0">
                <a:latin typeface="Arial" panose="020B0604020202020204" pitchFamily="34" charset="0"/>
                <a:cs typeface="Arial" panose="020B0604020202020204" pitchFamily="34" charset="0"/>
              </a:rPr>
              <a:t> TS </a:t>
            </a:r>
            <a:r>
              <a:rPr lang="en-US" sz="2100" b="1" dirty="0" err="1">
                <a:latin typeface="Arial" panose="020B0604020202020204" pitchFamily="34" charset="0"/>
                <a:cs typeface="Arial" panose="020B0604020202020204" pitchFamily="34" charset="0"/>
              </a:rPr>
              <a:t>có</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phần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không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bình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đẳng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không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xuất</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phát</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từ</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tình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yêu</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Sự</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cách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bức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giàu</a:t>
            </a:r>
            <a:r>
              <a:rPr lang="en-US" sz="2100" b="1" dirty="0">
                <a:latin typeface="Arial" panose="020B0604020202020204" pitchFamily="34" charset="0"/>
                <a:cs typeface="Arial" panose="020B0604020202020204" pitchFamily="34" charset="0"/>
              </a:rPr>
              <a:t> – </a:t>
            </a:r>
            <a:r>
              <a:rPr lang="en-US" sz="2100" b="1" dirty="0" err="1">
                <a:latin typeface="Arial" panose="020B0604020202020204" pitchFamily="34" charset="0"/>
                <a:cs typeface="Arial" panose="020B0604020202020204" pitchFamily="34" charset="0"/>
              </a:rPr>
              <a:t>nghèo</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khiên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cho</a:t>
            </a:r>
            <a:r>
              <a:rPr lang="en-US" sz="2100" b="1" dirty="0">
                <a:latin typeface="Arial" panose="020B0604020202020204" pitchFamily="34" charset="0"/>
                <a:cs typeface="Arial" panose="020B0604020202020204" pitchFamily="34" charset="0"/>
              </a:rPr>
              <a:t> VN </a:t>
            </a:r>
            <a:r>
              <a:rPr lang="en-US" sz="2100" b="1" dirty="0" err="1">
                <a:latin typeface="Arial" panose="020B0604020202020204" pitchFamily="34" charset="0"/>
                <a:cs typeface="Arial" panose="020B0604020202020204" pitchFamily="34" charset="0"/>
              </a:rPr>
              <a:t>phải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sống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trong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mặc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cảm</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phải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nương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tựa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nhà</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giàu</a:t>
            </a:r>
            <a:r>
              <a:rPr lang="en-US" sz="2100" b="1" dirty="0">
                <a:latin typeface="Arial" panose="020B0604020202020204" pitchFamily="34" charset="0"/>
                <a:cs typeface="Arial" panose="020B0604020202020204" pitchFamily="34" charset="0"/>
              </a:rPr>
              <a:t>”.</a:t>
            </a:r>
          </a:p>
          <a:p>
            <a:pPr marL="342900" indent="-342900" algn="just" eaLnBrk="0" hangingPunct="0">
              <a:buFontTx/>
              <a:buChar char="-"/>
            </a:pPr>
            <a:r>
              <a:rPr lang="en-US" sz="2100" b="1" dirty="0" err="1">
                <a:latin typeface="Arial" panose="020B0604020202020204" pitchFamily="34" charset="0"/>
                <a:cs typeface="Arial" panose="020B0604020202020204" pitchFamily="34" charset="0"/>
              </a:rPr>
              <a:t>Cô</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đơn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Lấy</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chồng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không</a:t>
            </a:r>
            <a:r>
              <a:rPr lang="en-US" sz="2100" b="1" dirty="0">
                <a:latin typeface="Arial" panose="020B0604020202020204" pitchFamily="34" charset="0"/>
                <a:cs typeface="Arial" panose="020B0604020202020204" pitchFamily="34" charset="0"/>
              </a:rPr>
              <a:t> bao </a:t>
            </a:r>
            <a:r>
              <a:rPr lang="en-US" sz="2100" b="1" dirty="0" err="1">
                <a:latin typeface="Arial" panose="020B0604020202020204" pitchFamily="34" charset="0"/>
                <a:cs typeface="Arial" panose="020B0604020202020204" pitchFamily="34" charset="0"/>
              </a:rPr>
              <a:t>lâu</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thì</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chồng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phải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lính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một</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mình</a:t>
            </a:r>
            <a:r>
              <a:rPr lang="en-US" sz="2100" b="1" dirty="0">
                <a:latin typeface="Arial" panose="020B0604020202020204" pitchFamily="34" charset="0"/>
                <a:cs typeface="Arial" panose="020B0604020202020204" pitchFamily="34" charset="0"/>
              </a:rPr>
              <a:t> lo </a:t>
            </a:r>
            <a:r>
              <a:rPr lang="en-US" sz="2100" b="1" dirty="0" err="1">
                <a:latin typeface="Arial" panose="020B0604020202020204" pitchFamily="34" charset="0"/>
                <a:cs typeface="Arial" panose="020B0604020202020204" pitchFamily="34" charset="0"/>
              </a:rPr>
              <a:t>toan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gánh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vác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mọi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việc</a:t>
            </a:r>
            <a:r>
              <a:rPr lang="en-US" sz="2100" b="1" dirty="0">
                <a:latin typeface="Arial" panose="020B0604020202020204" pitchFamily="34" charset="0"/>
                <a:cs typeface="Arial" panose="020B0604020202020204" pitchFamily="34" charset="0"/>
              </a:rPr>
              <a:t>.</a:t>
            </a:r>
          </a:p>
          <a:p>
            <a:pPr marL="342900" indent="-342900" algn="just" eaLnBrk="0" hangingPunct="0">
              <a:buFontTx/>
              <a:buChar char="-"/>
            </a:pPr>
            <a:r>
              <a:rPr lang="en-US" sz="2100" b="1" dirty="0">
                <a:latin typeface="Arial" panose="020B0604020202020204" pitchFamily="34" charset="0"/>
                <a:cs typeface="Arial" panose="020B0604020202020204" pitchFamily="34" charset="0"/>
              </a:rPr>
              <a:t>Nghi </a:t>
            </a:r>
            <a:r>
              <a:rPr lang="en-US" sz="2100" b="1" dirty="0" err="1">
                <a:latin typeface="Arial" panose="020B0604020202020204" pitchFamily="34" charset="0"/>
                <a:cs typeface="Arial" panose="020B0604020202020204" pitchFamily="34" charset="0"/>
              </a:rPr>
              <a:t>oan</a:t>
            </a:r>
            <a:r>
              <a:rPr lang="en-US" sz="2100" b="1" dirty="0">
                <a:latin typeface="Arial" panose="020B0604020202020204" pitchFamily="34" charset="0"/>
                <a:cs typeface="Arial" panose="020B0604020202020204" pitchFamily="34" charset="0"/>
              </a:rPr>
              <a:t>: </a:t>
            </a:r>
          </a:p>
          <a:p>
            <a:pPr algn="just" eaLnBrk="0" hangingPunct="0"/>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Bị</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chồng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nghi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ngờ</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là</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không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chung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thủy</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mắng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nhiếc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đánh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đuổi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đi</a:t>
            </a:r>
            <a:r>
              <a:rPr lang="en-US" sz="2100" b="1" dirty="0">
                <a:latin typeface="Arial" panose="020B0604020202020204" pitchFamily="34" charset="0"/>
                <a:cs typeface="Arial" panose="020B0604020202020204" pitchFamily="34" charset="0"/>
              </a:rPr>
              <a:t>.</a:t>
            </a:r>
          </a:p>
          <a:p>
            <a:pPr algn="just" eaLnBrk="0" hangingPunct="0"/>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Không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được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minh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oan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ngay</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cả</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khi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họ</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hàng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làng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xóm</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bênh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vựa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cho</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mình</a:t>
            </a:r>
            <a:r>
              <a:rPr lang="en-US" sz="2100" b="1" dirty="0">
                <a:latin typeface="Arial" panose="020B0604020202020204" pitchFamily="34" charset="0"/>
                <a:cs typeface="Arial" panose="020B0604020202020204" pitchFamily="34" charset="0"/>
              </a:rPr>
              <a:t>.</a:t>
            </a:r>
          </a:p>
          <a:p>
            <a:pPr algn="just" eaLnBrk="0" hangingPunct="0"/>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Phải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chọn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cái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chết</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để</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tự</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minh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oan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cho</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mình</a:t>
            </a:r>
            <a:r>
              <a:rPr lang="en-US" sz="2100" b="1" dirty="0">
                <a:latin typeface="Arial" panose="020B0604020202020204" pitchFamily="34" charset="0"/>
                <a:cs typeface="Arial" panose="020B0604020202020204" pitchFamily="34" charset="0"/>
              </a:rPr>
              <a:t>.</a:t>
            </a:r>
          </a:p>
          <a:p>
            <a:pPr marL="342900" indent="-342900" algn="just" eaLnBrk="0" hangingPunct="0">
              <a:buFontTx/>
              <a:buChar char="-"/>
            </a:pPr>
            <a:r>
              <a:rPr lang="en-US" sz="2100" b="1" dirty="0" err="1">
                <a:latin typeface="Arial" panose="020B0604020202020204" pitchFamily="34" charset="0"/>
                <a:cs typeface="Arial" panose="020B0604020202020204" pitchFamily="34" charset="0"/>
              </a:rPr>
              <a:t>Dù</a:t>
            </a:r>
            <a:r>
              <a:rPr lang="en-US" sz="2100" b="1" dirty="0">
                <a:latin typeface="Arial" panose="020B0604020202020204" pitchFamily="34" charset="0"/>
                <a:cs typeface="Arial" panose="020B0604020202020204" pitchFamily="34" charset="0"/>
              </a:rPr>
              <a:t> ở </a:t>
            </a:r>
            <a:r>
              <a:rPr lang="en-US" sz="2100" b="1" dirty="0" err="1">
                <a:latin typeface="Arial" panose="020B0604020202020204" pitchFamily="34" charset="0"/>
                <a:cs typeface="Arial" panose="020B0604020202020204" pitchFamily="34" charset="0"/>
              </a:rPr>
              <a:t>kết</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thúc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truyện</a:t>
            </a:r>
            <a:r>
              <a:rPr lang="en-US" sz="2100" b="1" dirty="0">
                <a:latin typeface="Arial" panose="020B0604020202020204" pitchFamily="34" charset="0"/>
                <a:cs typeface="Arial" panose="020B0604020202020204" pitchFamily="34" charset="0"/>
              </a:rPr>
              <a:t>, VN </a:t>
            </a:r>
            <a:r>
              <a:rPr lang="en-US" sz="2100" b="1" dirty="0" err="1">
                <a:latin typeface="Arial" panose="020B0604020202020204" pitchFamily="34" charset="0"/>
                <a:cs typeface="Arial" panose="020B0604020202020204" pitchFamily="34" charset="0"/>
              </a:rPr>
              <a:t>được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sống</a:t>
            </a:r>
            <a:r>
              <a:rPr lang="en-US" sz="2100" b="1" dirty="0">
                <a:latin typeface="Arial" panose="020B0604020202020204" pitchFamily="34" charset="0"/>
                <a:cs typeface="Arial" panose="020B0604020202020204" pitchFamily="34" charset="0"/>
              </a:rPr>
              <a:t> ở </a:t>
            </a:r>
            <a:r>
              <a:rPr lang="en-US" sz="2100" b="1" dirty="0" err="1">
                <a:latin typeface="Arial" panose="020B0604020202020204" pitchFamily="34" charset="0"/>
                <a:cs typeface="Arial" panose="020B0604020202020204" pitchFamily="34" charset="0"/>
              </a:rPr>
              <a:t>một</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thế</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giới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khác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giàu</a:t>
            </a:r>
            <a:r>
              <a:rPr lang="en-US" sz="2100" b="1" dirty="0">
                <a:latin typeface="Arial" panose="020B0604020202020204" pitchFamily="34" charset="0"/>
                <a:cs typeface="Arial" panose="020B0604020202020204" pitchFamily="34" charset="0"/>
              </a:rPr>
              <a:t> sang </a:t>
            </a:r>
            <a:r>
              <a:rPr lang="en-US" sz="2100" b="1" dirty="0" err="1">
                <a:latin typeface="Arial" panose="020B0604020202020204" pitchFamily="34" charset="0"/>
                <a:cs typeface="Arial" panose="020B0604020202020204" pitchFamily="34" charset="0"/>
              </a:rPr>
              <a:t>hơn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được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tôn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trọng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được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yêu</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thương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dù</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cho</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có</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trở</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về</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rực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rỡ</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uy</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nghi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nhưng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tất</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cả</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chỉ</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là</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ảo</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ảnh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người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đã</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chết</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không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thể</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sống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lại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hạnh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phúc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thực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sự</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không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thể</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làm</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lại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được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nữa</a:t>
            </a:r>
            <a:r>
              <a:rPr lang="en-US" sz="2100" b="1" dirty="0">
                <a:latin typeface="Arial" panose="020B0604020202020204" pitchFamily="34" charset="0"/>
                <a:cs typeface="Arial" panose="020B0604020202020204" pitchFamily="34" charset="0"/>
              </a:rPr>
              <a:t>. VN </a:t>
            </a:r>
            <a:r>
              <a:rPr lang="en-US" sz="2100" b="1" dirty="0" err="1">
                <a:latin typeface="Arial" panose="020B0604020202020204" pitchFamily="34" charset="0"/>
                <a:cs typeface="Arial" panose="020B0604020202020204" pitchFamily="34" charset="0"/>
              </a:rPr>
              <a:t>vẫn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mãi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mãi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xa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chồng</a:t>
            </a:r>
            <a:r>
              <a:rPr lang="en-US" sz="2100" b="1" dirty="0">
                <a:latin typeface="Arial" panose="020B0604020202020204" pitchFamily="34" charset="0"/>
                <a:cs typeface="Arial" panose="020B0604020202020204" pitchFamily="34" charset="0"/>
              </a:rPr>
              <a:t> con.</a:t>
            </a:r>
          </a:p>
          <a:p>
            <a:pPr algn="just" eaLnBrk="0" hangingPunct="0"/>
            <a:r>
              <a:rPr lang="en-US" sz="2100" b="1" dirty="0">
                <a:latin typeface="Arial" panose="020B0604020202020204" pitchFamily="34" charset="0"/>
                <a:cs typeface="Arial" panose="020B0604020202020204" pitchFamily="34" charset="0"/>
              </a:rPr>
              <a:t>	</a:t>
            </a:r>
            <a:r>
              <a:rPr lang="en-US" sz="2100" b="1" dirty="0">
                <a:solidFill>
                  <a:srgbClr val="FF0000"/>
                </a:solidFill>
                <a:latin typeface="Arial" panose="020B0604020202020204" pitchFamily="34" charset="0"/>
                <a:cs typeface="Arial" panose="020B0604020202020204" pitchFamily="34" charset="0"/>
              </a:rPr>
              <a:t>Bi </a:t>
            </a:r>
            <a:r>
              <a:rPr lang="en-US" sz="2100" b="1" dirty="0" err="1">
                <a:solidFill>
                  <a:srgbClr val="FF0000"/>
                </a:solidFill>
                <a:latin typeface="Arial" panose="020B0604020202020204" pitchFamily="34" charset="0"/>
                <a:cs typeface="Arial" panose="020B0604020202020204" pitchFamily="34" charset="0"/>
              </a:rPr>
              <a:t>kịch</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của</a:t>
            </a:r>
            <a:r>
              <a:rPr lang="en-US" sz="2100" b="1" dirty="0">
                <a:solidFill>
                  <a:srgbClr val="FF0000"/>
                </a:solidFill>
                <a:latin typeface="Arial" panose="020B0604020202020204" pitchFamily="34" charset="0"/>
                <a:cs typeface="Arial" panose="020B0604020202020204" pitchFamily="34" charset="0"/>
              </a:rPr>
              <a:t> VN </a:t>
            </a:r>
            <a:r>
              <a:rPr lang="en-US" sz="2100" b="1" dirty="0" err="1">
                <a:solidFill>
                  <a:srgbClr val="FF0000"/>
                </a:solidFill>
                <a:latin typeface="Arial" panose="020B0604020202020204" pitchFamily="34" charset="0"/>
                <a:cs typeface="Arial" panose="020B0604020202020204" pitchFamily="34" charset="0"/>
              </a:rPr>
              <a:t>là</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lời</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tố</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cáo</a:t>
            </a:r>
            <a:r>
              <a:rPr lang="en-US" sz="2100" b="1" dirty="0">
                <a:solidFill>
                  <a:srgbClr val="FF0000"/>
                </a:solidFill>
                <a:latin typeface="Arial" panose="020B0604020202020204" pitchFamily="34" charset="0"/>
                <a:cs typeface="Arial" panose="020B0604020202020204" pitchFamily="34" charset="0"/>
              </a:rPr>
              <a:t> XHPK </a:t>
            </a:r>
            <a:r>
              <a:rPr lang="en-US" sz="2100" b="1" dirty="0" err="1">
                <a:solidFill>
                  <a:srgbClr val="FF0000"/>
                </a:solidFill>
                <a:latin typeface="Arial" panose="020B0604020202020204" pitchFamily="34" charset="0"/>
                <a:cs typeface="Arial" panose="020B0604020202020204" pitchFamily="34" charset="0"/>
              </a:rPr>
              <a:t>xem</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trọng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quyền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uy</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của</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người</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đàn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ông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trong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gia</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đình</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của</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kẻ</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giàu</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đã</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chà</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đạp</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lên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nhân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phẩm</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và</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quyền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sống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của</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người</a:t>
            </a:r>
            <a:r>
              <a:rPr lang="en-US" sz="2100" b="1" dirty="0">
                <a:solidFill>
                  <a:srgbClr val="FF0000"/>
                </a:solidFill>
                <a:latin typeface="Arial" panose="020B0604020202020204" pitchFamily="34" charset="0"/>
                <a:cs typeface="Arial" panose="020B0604020202020204" pitchFamily="34" charset="0"/>
              </a:rPr>
              <a:t> PN. Qua </a:t>
            </a:r>
            <a:r>
              <a:rPr lang="en-US" sz="2100" b="1" dirty="0" err="1">
                <a:solidFill>
                  <a:srgbClr val="FF0000"/>
                </a:solidFill>
                <a:latin typeface="Arial" panose="020B0604020202020204" pitchFamily="34" charset="0"/>
                <a:cs typeface="Arial" panose="020B0604020202020204" pitchFamily="34" charset="0"/>
              </a:rPr>
              <a:t>đó</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tác</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giả</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bày</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tỏ</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niềm</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cảm</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thương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đối</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với</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số</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phận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oan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nghiệt</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của</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họ</a:t>
            </a:r>
            <a:r>
              <a:rPr lang="en-US" sz="2100" b="1" dirty="0">
                <a:solidFill>
                  <a:srgbClr val="FF0000"/>
                </a:solidFill>
                <a:latin typeface="Arial" panose="020B0604020202020204" pitchFamily="34" charset="0"/>
                <a:cs typeface="Arial" panose="020B0604020202020204" pitchFamily="34" charset="0"/>
              </a:rPr>
              <a:t>. </a:t>
            </a:r>
          </a:p>
        </p:txBody>
      </p:sp>
      <p:sp>
        <p:nvSpPr>
          <p:cNvPr id="7" name="Arrow: Right 6">
            <a:extLst>
              <a:ext uri="{FF2B5EF4-FFF2-40B4-BE49-F238E27FC236}">
                <a16:creationId xmlns:a16="http://schemas.microsoft.com/office/drawing/2014/main" id="{010DC624-B2C8-4E48-B766-9A2DCB3E1866}"/>
              </a:ext>
            </a:extLst>
          </p:cNvPr>
          <p:cNvSpPr/>
          <p:nvPr/>
        </p:nvSpPr>
        <p:spPr>
          <a:xfrm>
            <a:off x="437322" y="5025250"/>
            <a:ext cx="397565" cy="1987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716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id="{C5B1188C-DDCC-4974-B72D-95B926A67DF5}"/>
              </a:ext>
            </a:extLst>
          </p:cNvPr>
          <p:cNvSpPr txBox="1">
            <a:spLocks noChangeArrowheads="1"/>
          </p:cNvSpPr>
          <p:nvPr/>
        </p:nvSpPr>
        <p:spPr bwMode="auto">
          <a:xfrm>
            <a:off x="215422" y="1195592"/>
            <a:ext cx="11761156" cy="5355312"/>
          </a:xfrm>
          <a:prstGeom prst="rect">
            <a:avLst/>
          </a:prstGeom>
          <a:noFill/>
          <a:ln w="38100">
            <a:solidFill>
              <a:srgbClr val="3333FF"/>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en-US" sz="1900" b="1" dirty="0">
                <a:solidFill>
                  <a:srgbClr val="FF0000"/>
                </a:solidFill>
                <a:latin typeface="Arial" panose="020B0604020202020204" pitchFamily="34" charset="0"/>
                <a:cs typeface="Arial" panose="020B0604020202020204" pitchFamily="34" charset="0"/>
              </a:rPr>
              <a:t>a/  </a:t>
            </a:r>
            <a:r>
              <a:rPr lang="en-US" sz="1900" b="1" dirty="0" err="1">
                <a:solidFill>
                  <a:srgbClr val="FF0000"/>
                </a:solidFill>
                <a:latin typeface="Arial" panose="020B0604020202020204" pitchFamily="34" charset="0"/>
                <a:cs typeface="Arial" panose="020B0604020202020204" pitchFamily="34" charset="0"/>
              </a:rPr>
              <a:t>Nguyên</a:t>
            </a:r>
            <a:r>
              <a:rPr lang="en-US" sz="1900" b="1" dirty="0">
                <a:solidFill>
                  <a:srgbClr val="FF0000"/>
                </a:solidFill>
                <a:latin typeface="Arial" panose="020B0604020202020204" pitchFamily="34" charset="0"/>
                <a:cs typeface="Arial" panose="020B0604020202020204" pitchFamily="34" charset="0"/>
              </a:rPr>
              <a:t> </a:t>
            </a:r>
            <a:r>
              <a:rPr lang="en-US" sz="1900" b="1" dirty="0" err="1">
                <a:solidFill>
                  <a:srgbClr val="FF0000"/>
                </a:solidFill>
                <a:latin typeface="Arial" panose="020B0604020202020204" pitchFamily="34" charset="0"/>
                <a:cs typeface="Arial" panose="020B0604020202020204" pitchFamily="34" charset="0"/>
              </a:rPr>
              <a:t>nhân</a:t>
            </a:r>
            <a:r>
              <a:rPr lang="en-US" sz="1900" b="1" dirty="0">
                <a:solidFill>
                  <a:srgbClr val="FF0000"/>
                </a:solidFill>
                <a:latin typeface="Arial" panose="020B0604020202020204" pitchFamily="34" charset="0"/>
                <a:cs typeface="Arial" panose="020B0604020202020204" pitchFamily="34" charset="0"/>
              </a:rPr>
              <a:t> </a:t>
            </a:r>
            <a:r>
              <a:rPr lang="en-US" sz="1900" b="1" dirty="0" err="1">
                <a:solidFill>
                  <a:srgbClr val="FF0000"/>
                </a:solidFill>
                <a:latin typeface="Arial" panose="020B0604020202020204" pitchFamily="34" charset="0"/>
                <a:cs typeface="Arial" panose="020B0604020202020204" pitchFamily="34" charset="0"/>
              </a:rPr>
              <a:t>trực</a:t>
            </a:r>
            <a:r>
              <a:rPr lang="en-US" sz="1900" b="1" dirty="0">
                <a:solidFill>
                  <a:srgbClr val="FF0000"/>
                </a:solidFill>
                <a:latin typeface="Arial" panose="020B0604020202020204" pitchFamily="34" charset="0"/>
                <a:cs typeface="Arial" panose="020B0604020202020204" pitchFamily="34" charset="0"/>
              </a:rPr>
              <a:t> </a:t>
            </a:r>
            <a:r>
              <a:rPr lang="en-US" sz="1900" b="1" dirty="0" err="1">
                <a:solidFill>
                  <a:srgbClr val="FF0000"/>
                </a:solidFill>
                <a:latin typeface="Arial" panose="020B0604020202020204" pitchFamily="34" charset="0"/>
                <a:cs typeface="Arial" panose="020B0604020202020204" pitchFamily="34" charset="0"/>
              </a:rPr>
              <a:t>tiếp</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Cái</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bóng</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trên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vách</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và</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lời</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nói</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ngây</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thơ</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của</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bé</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Đản</a:t>
            </a:r>
            <a:r>
              <a:rPr lang="en-US" sz="1900" b="1" dirty="0">
                <a:latin typeface="Arial" panose="020B0604020202020204" pitchFamily="34" charset="0"/>
                <a:cs typeface="Arial" panose="020B0604020202020204" pitchFamily="34" charset="0"/>
              </a:rPr>
              <a:t>.</a:t>
            </a:r>
          </a:p>
          <a:p>
            <a:pPr algn="just" eaLnBrk="0" hangingPunct="0"/>
            <a:r>
              <a:rPr lang="en-US" sz="1900" b="1" dirty="0">
                <a:solidFill>
                  <a:srgbClr val="FF0000"/>
                </a:solidFill>
                <a:latin typeface="Arial" panose="020B0604020202020204" pitchFamily="34" charset="0"/>
                <a:cs typeface="Arial" panose="020B0604020202020204" pitchFamily="34" charset="0"/>
              </a:rPr>
              <a:t>b/ </a:t>
            </a:r>
            <a:r>
              <a:rPr lang="en-US" sz="1900" b="1" dirty="0" err="1">
                <a:solidFill>
                  <a:srgbClr val="FF0000"/>
                </a:solidFill>
                <a:latin typeface="Arial" panose="020B0604020202020204" pitchFamily="34" charset="0"/>
                <a:cs typeface="Arial" panose="020B0604020202020204" pitchFamily="34" charset="0"/>
              </a:rPr>
              <a:t>Nguyên</a:t>
            </a:r>
            <a:r>
              <a:rPr lang="en-US" sz="1900" b="1" dirty="0">
                <a:solidFill>
                  <a:srgbClr val="FF0000"/>
                </a:solidFill>
                <a:latin typeface="Arial" panose="020B0604020202020204" pitchFamily="34" charset="0"/>
                <a:cs typeface="Arial" panose="020B0604020202020204" pitchFamily="34" charset="0"/>
              </a:rPr>
              <a:t> </a:t>
            </a:r>
            <a:r>
              <a:rPr lang="en-US" sz="1900" b="1" dirty="0" err="1">
                <a:solidFill>
                  <a:srgbClr val="FF0000"/>
                </a:solidFill>
                <a:latin typeface="Arial" panose="020B0604020202020204" pitchFamily="34" charset="0"/>
                <a:cs typeface="Arial" panose="020B0604020202020204" pitchFamily="34" charset="0"/>
              </a:rPr>
              <a:t>nhân</a:t>
            </a:r>
            <a:r>
              <a:rPr lang="en-US" sz="1900" b="1" dirty="0">
                <a:solidFill>
                  <a:srgbClr val="FF0000"/>
                </a:solidFill>
                <a:latin typeface="Arial" panose="020B0604020202020204" pitchFamily="34" charset="0"/>
                <a:cs typeface="Arial" panose="020B0604020202020204" pitchFamily="34" charset="0"/>
              </a:rPr>
              <a:t> </a:t>
            </a:r>
            <a:r>
              <a:rPr lang="en-US" sz="1900" b="1" dirty="0" err="1">
                <a:solidFill>
                  <a:srgbClr val="FF0000"/>
                </a:solidFill>
                <a:latin typeface="Arial" panose="020B0604020202020204" pitchFamily="34" charset="0"/>
                <a:cs typeface="Arial" panose="020B0604020202020204" pitchFamily="34" charset="0"/>
              </a:rPr>
              <a:t>gián</a:t>
            </a:r>
            <a:r>
              <a:rPr lang="en-US" sz="1900" b="1" dirty="0">
                <a:solidFill>
                  <a:srgbClr val="FF0000"/>
                </a:solidFill>
                <a:latin typeface="Arial" panose="020B0604020202020204" pitchFamily="34" charset="0"/>
                <a:cs typeface="Arial" panose="020B0604020202020204" pitchFamily="34" charset="0"/>
              </a:rPr>
              <a:t> </a:t>
            </a:r>
            <a:r>
              <a:rPr lang="en-US" sz="1900" b="1" dirty="0" err="1">
                <a:solidFill>
                  <a:srgbClr val="FF0000"/>
                </a:solidFill>
                <a:latin typeface="Arial" panose="020B0604020202020204" pitchFamily="34" charset="0"/>
                <a:cs typeface="Arial" panose="020B0604020202020204" pitchFamily="34" charset="0"/>
              </a:rPr>
              <a:t>tiếp</a:t>
            </a:r>
            <a:r>
              <a:rPr lang="en-US" sz="1900" b="1" dirty="0">
                <a:solidFill>
                  <a:srgbClr val="FF0000"/>
                </a:solidFill>
                <a:latin typeface="Arial" panose="020B0604020202020204" pitchFamily="34" charset="0"/>
                <a:cs typeface="Arial" panose="020B0604020202020204" pitchFamily="34" charset="0"/>
              </a:rPr>
              <a:t>:</a:t>
            </a:r>
          </a:p>
          <a:p>
            <a:pPr marL="342900" indent="-342900" algn="just" eaLnBrk="0" hangingPunct="0">
              <a:buFontTx/>
              <a:buChar char="-"/>
            </a:pPr>
            <a:r>
              <a:rPr lang="en-US" sz="1900" b="1" dirty="0" err="1">
                <a:latin typeface="Arial" panose="020B0604020202020204" pitchFamily="34" charset="0"/>
                <a:cs typeface="Arial" panose="020B0604020202020204" pitchFamily="34" charset="0"/>
              </a:rPr>
              <a:t>Cuộc</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hôn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nhân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không</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bình</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đẳng</a:t>
            </a:r>
            <a:r>
              <a:rPr lang="en-US" sz="1900" b="1" dirty="0">
                <a:latin typeface="Arial" panose="020B0604020202020204" pitchFamily="34" charset="0"/>
                <a:cs typeface="Arial" panose="020B0604020202020204" pitchFamily="34" charset="0"/>
              </a:rPr>
              <a:t>: VN </a:t>
            </a:r>
            <a:r>
              <a:rPr lang="en-US" sz="1900" b="1" dirty="0" err="1">
                <a:latin typeface="Arial" panose="020B0604020202020204" pitchFamily="34" charset="0"/>
                <a:cs typeface="Arial" panose="020B0604020202020204" pitchFamily="34" charset="0"/>
              </a:rPr>
              <a:t>vốn</a:t>
            </a:r>
            <a:r>
              <a:rPr lang="en-US" sz="1900" b="1" dirty="0">
                <a:latin typeface="Arial" panose="020B0604020202020204" pitchFamily="34" charset="0"/>
                <a:cs typeface="Arial" panose="020B0604020202020204" pitchFamily="34" charset="0"/>
              </a:rPr>
              <a:t> con </a:t>
            </a:r>
            <a:r>
              <a:rPr lang="en-US" sz="1900" b="1" dirty="0" err="1">
                <a:latin typeface="Arial" panose="020B0604020202020204" pitchFamily="34" charset="0"/>
                <a:cs typeface="Arial" panose="020B0604020202020204" pitchFamily="34" charset="0"/>
              </a:rPr>
              <a:t>kẻ</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khó</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được</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nương</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tựa</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nhà</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giàu</a:t>
            </a:r>
            <a:r>
              <a:rPr lang="en-US" sz="1900" b="1" dirty="0">
                <a:latin typeface="Arial" panose="020B0604020202020204" pitchFamily="34" charset="0"/>
                <a:cs typeface="Arial" panose="020B0604020202020204" pitchFamily="34" charset="0"/>
              </a:rPr>
              <a:t>.</a:t>
            </a:r>
          </a:p>
          <a:p>
            <a:pPr marL="342900" indent="-342900" algn="just" eaLnBrk="0" hangingPunct="0">
              <a:buFontTx/>
              <a:buChar char="-"/>
            </a:pPr>
            <a:r>
              <a:rPr lang="en-US" sz="1900" b="1" dirty="0" err="1">
                <a:latin typeface="Arial" panose="020B0604020202020204" pitchFamily="34" charset="0"/>
                <a:cs typeface="Arial" panose="020B0604020202020204" pitchFamily="34" charset="0"/>
              </a:rPr>
              <a:t>Tính</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cách</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cảu</a:t>
            </a:r>
            <a:r>
              <a:rPr lang="en-US" sz="1900" b="1" dirty="0">
                <a:latin typeface="Arial" panose="020B0604020202020204" pitchFamily="34" charset="0"/>
                <a:cs typeface="Arial" panose="020B0604020202020204" pitchFamily="34" charset="0"/>
              </a:rPr>
              <a:t> TS: “</a:t>
            </a:r>
            <a:r>
              <a:rPr lang="en-US" sz="1900" b="1" dirty="0" err="1">
                <a:latin typeface="Arial" panose="020B0604020202020204" pitchFamily="34" charset="0"/>
                <a:cs typeface="Arial" panose="020B0604020202020204" pitchFamily="34" charset="0"/>
              </a:rPr>
              <a:t>đa</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nghi</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đối</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với</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vợ</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phòng</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ngừa</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quá</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sức</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thêm</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tâm</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trạng</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nặng</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nề</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không</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vui</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sau</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chiến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tranh</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và</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biết</a:t>
            </a:r>
            <a:r>
              <a:rPr lang="en-US" sz="1900" b="1" dirty="0">
                <a:latin typeface="Arial" panose="020B0604020202020204" pitchFamily="34" charset="0"/>
                <a:cs typeface="Arial" panose="020B0604020202020204" pitchFamily="34" charset="0"/>
              </a:rPr>
              <a:t> tin </a:t>
            </a:r>
            <a:r>
              <a:rPr lang="en-US" sz="1900" b="1" dirty="0" err="1">
                <a:latin typeface="Arial" panose="020B0604020202020204" pitchFamily="34" charset="0"/>
                <a:cs typeface="Arial" panose="020B0604020202020204" pitchFamily="34" charset="0"/>
              </a:rPr>
              <a:t>mẹ</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mất</a:t>
            </a:r>
            <a:r>
              <a:rPr lang="en-US" sz="1900" b="1" dirty="0">
                <a:latin typeface="Arial" panose="020B0604020202020204" pitchFamily="34" charset="0"/>
                <a:cs typeface="Arial" panose="020B0604020202020204" pitchFamily="34" charset="0"/>
              </a:rPr>
              <a:t>: “ Cha </a:t>
            </a:r>
            <a:r>
              <a:rPr lang="en-US" sz="1900" b="1" dirty="0" err="1">
                <a:latin typeface="Arial" panose="020B0604020202020204" pitchFamily="34" charset="0"/>
                <a:cs typeface="Arial" panose="020B0604020202020204" pitchFamily="34" charset="0"/>
              </a:rPr>
              <a:t>về</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bà</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đã</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mất</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lòng</a:t>
            </a:r>
            <a:r>
              <a:rPr lang="en-US" sz="1900" b="1" dirty="0">
                <a:latin typeface="Arial" panose="020B0604020202020204" pitchFamily="34" charset="0"/>
                <a:cs typeface="Arial" panose="020B0604020202020204" pitchFamily="34" charset="0"/>
              </a:rPr>
              <a:t> cha </a:t>
            </a:r>
            <a:r>
              <a:rPr lang="en-US" sz="1900" b="1" dirty="0" err="1">
                <a:latin typeface="Arial" panose="020B0604020202020204" pitchFamily="34" charset="0"/>
                <a:cs typeface="Arial" panose="020B0604020202020204" pitchFamily="34" charset="0"/>
              </a:rPr>
              <a:t>buồn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khổ</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lắm</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rồi</a:t>
            </a:r>
            <a:r>
              <a:rPr lang="en-US" sz="1900" b="1" dirty="0">
                <a:latin typeface="Arial" panose="020B0604020202020204" pitchFamily="34" charset="0"/>
                <a:cs typeface="Arial" panose="020B0604020202020204" pitchFamily="34" charset="0"/>
              </a:rPr>
              <a:t>”.</a:t>
            </a:r>
          </a:p>
          <a:p>
            <a:pPr marL="342900" indent="-342900" algn="just" eaLnBrk="0" hangingPunct="0">
              <a:buFontTx/>
              <a:buChar char="-"/>
            </a:pPr>
            <a:r>
              <a:rPr lang="en-US" sz="1900" b="1" dirty="0" err="1">
                <a:latin typeface="Arial" panose="020B0604020202020204" pitchFamily="34" charset="0"/>
                <a:cs typeface="Arial" panose="020B0604020202020204" pitchFamily="34" charset="0"/>
              </a:rPr>
              <a:t>Cách</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cư</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xử</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hồ</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đồ</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độc</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đoán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thể</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hiện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thói</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gia</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trưởng</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cảu</a:t>
            </a:r>
            <a:r>
              <a:rPr lang="en-US" sz="1900" b="1" dirty="0">
                <a:latin typeface="Arial" panose="020B0604020202020204" pitchFamily="34" charset="0"/>
                <a:cs typeface="Arial" panose="020B0604020202020204" pitchFamily="34" charset="0"/>
              </a:rPr>
              <a:t> TS: </a:t>
            </a:r>
            <a:r>
              <a:rPr lang="en-US" sz="1900" b="1" dirty="0" err="1">
                <a:latin typeface="Arial" panose="020B0604020202020204" pitchFamily="34" charset="0"/>
                <a:cs typeface="Arial" panose="020B0604020202020204" pitchFamily="34" charset="0"/>
              </a:rPr>
              <a:t>Chàng</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không</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đủ</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bình</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tĩnh</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để</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phán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đoán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phân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tích</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đúng</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sai</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bỏ</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ngoài</a:t>
            </a:r>
            <a:r>
              <a:rPr lang="en-US" sz="1900" b="1" dirty="0">
                <a:latin typeface="Arial" panose="020B0604020202020204" pitchFamily="34" charset="0"/>
                <a:cs typeface="Arial" panose="020B0604020202020204" pitchFamily="34" charset="0"/>
              </a:rPr>
              <a:t> tai </a:t>
            </a:r>
            <a:r>
              <a:rPr lang="en-US" sz="1900" b="1" dirty="0" err="1">
                <a:latin typeface="Arial" panose="020B0604020202020204" pitchFamily="34" charset="0"/>
                <a:cs typeface="Arial" panose="020B0604020202020204" pitchFamily="34" charset="0"/>
              </a:rPr>
              <a:t>những</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lời</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phân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trần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của</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vợ</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không</a:t>
            </a:r>
            <a:r>
              <a:rPr lang="en-US" sz="1900" b="1" dirty="0">
                <a:latin typeface="Arial" panose="020B0604020202020204" pitchFamily="34" charset="0"/>
                <a:cs typeface="Arial" panose="020B0604020202020204" pitchFamily="34" charset="0"/>
              </a:rPr>
              <a:t> tin </a:t>
            </a:r>
            <a:r>
              <a:rPr lang="en-US" sz="1900" b="1" dirty="0" err="1">
                <a:latin typeface="Arial" panose="020B0604020202020204" pitchFamily="34" charset="0"/>
                <a:cs typeface="Arial" panose="020B0604020202020204" pitchFamily="34" charset="0"/>
              </a:rPr>
              <a:t>cả</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những</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nhân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chứng</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bênh</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vực</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cho</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Vn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nhất</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quyết</a:t>
            </a:r>
            <a:r>
              <a:rPr lang="en-US" sz="1900" b="1" dirty="0">
                <a:latin typeface="Arial" panose="020B0604020202020204" pitchFamily="34" charset="0"/>
                <a:cs typeface="Arial" panose="020B0604020202020204" pitchFamily="34" charset="0"/>
              </a:rPr>
              <a:t> ko </a:t>
            </a:r>
            <a:r>
              <a:rPr lang="en-US" sz="1900" b="1" dirty="0" err="1">
                <a:latin typeface="Arial" panose="020B0604020202020204" pitchFamily="34" charset="0"/>
                <a:cs typeface="Arial" panose="020B0604020202020204" pitchFamily="34" charset="0"/>
              </a:rPr>
              <a:t>nói</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nguyên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nhân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tại</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sao</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lại</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nghi</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oan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cho</a:t>
            </a:r>
            <a:r>
              <a:rPr lang="en-US" sz="1900" b="1" dirty="0">
                <a:latin typeface="Arial" panose="020B0604020202020204" pitchFamily="34" charset="0"/>
                <a:cs typeface="Arial" panose="020B0604020202020204" pitchFamily="34" charset="0"/>
              </a:rPr>
              <a:t> VN </a:t>
            </a:r>
            <a:r>
              <a:rPr lang="en-US" sz="1900" b="1" dirty="0" err="1">
                <a:latin typeface="Arial" panose="020B0604020202020204" pitchFamily="34" charset="0"/>
                <a:cs typeface="Arial" panose="020B0604020202020204" pitchFamily="34" charset="0"/>
              </a:rPr>
              <a:t>để</a:t>
            </a:r>
            <a:r>
              <a:rPr lang="en-US" sz="1900" b="1" dirty="0">
                <a:latin typeface="Arial" panose="020B0604020202020204" pitchFamily="34" charset="0"/>
                <a:cs typeface="Arial" panose="020B0604020202020204" pitchFamily="34" charset="0"/>
              </a:rPr>
              <a:t> VN </a:t>
            </a:r>
            <a:r>
              <a:rPr lang="en-US" sz="1900" b="1" dirty="0" err="1">
                <a:latin typeface="Arial" panose="020B0604020202020204" pitchFamily="34" charset="0"/>
                <a:cs typeface="Arial" panose="020B0604020202020204" pitchFamily="34" charset="0"/>
              </a:rPr>
              <a:t>có</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cơ</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hội</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giải</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thích</a:t>
            </a:r>
            <a:r>
              <a:rPr lang="en-US" sz="1900" b="1" dirty="0">
                <a:latin typeface="Arial" panose="020B0604020202020204" pitchFamily="34" charset="0"/>
                <a:cs typeface="Arial" panose="020B0604020202020204" pitchFamily="34" charset="0"/>
              </a:rPr>
              <a:t>. TS </a:t>
            </a:r>
            <a:r>
              <a:rPr lang="en-US" sz="1900" b="1" dirty="0" err="1">
                <a:latin typeface="Arial" panose="020B0604020202020204" pitchFamily="34" charset="0"/>
                <a:cs typeface="Arial" panose="020B0604020202020204" pitchFamily="34" charset="0"/>
              </a:rPr>
              <a:t>không</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hề</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nghĩ</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đến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nghĩa</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phu</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thê</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cũng</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chẳng</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đếm</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xỉa</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gì</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đến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công</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lao</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của</a:t>
            </a:r>
            <a:r>
              <a:rPr lang="en-US" sz="1900" b="1" dirty="0">
                <a:latin typeface="Arial" panose="020B0604020202020204" pitchFamily="34" charset="0"/>
                <a:cs typeface="Arial" panose="020B0604020202020204" pitchFamily="34" charset="0"/>
              </a:rPr>
              <a:t> VN </a:t>
            </a:r>
            <a:r>
              <a:rPr lang="en-US" sz="1900" b="1" dirty="0" err="1">
                <a:latin typeface="Arial" panose="020B0604020202020204" pitchFamily="34" charset="0"/>
                <a:cs typeface="Arial" panose="020B0604020202020204" pitchFamily="34" charset="0"/>
              </a:rPr>
              <a:t>đối</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với</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gia</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đình</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thiếu</a:t>
            </a:r>
            <a:r>
              <a:rPr lang="en-US" sz="1900" b="1" dirty="0">
                <a:latin typeface="Arial" panose="020B0604020202020204" pitchFamily="34" charset="0"/>
                <a:cs typeface="Arial" panose="020B0604020202020204" pitchFamily="34" charset="0"/>
              </a:rPr>
              <a:t> long tin </a:t>
            </a:r>
            <a:r>
              <a:rPr lang="en-US" sz="1900" b="1" dirty="0" err="1">
                <a:latin typeface="Arial" panose="020B0604020202020204" pitchFamily="34" charset="0"/>
                <a:cs typeface="Arial" panose="020B0604020202020204" pitchFamily="34" charset="0"/>
              </a:rPr>
              <a:t>và</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thiếu</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cả</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tình</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thương</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Cách</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xử</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sự</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cạn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tình</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cạn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nghĩa</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hành</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động</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thô</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bạo</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của</a:t>
            </a:r>
            <a:r>
              <a:rPr lang="en-US" sz="1900" b="1" dirty="0">
                <a:latin typeface="Arial" panose="020B0604020202020204" pitchFamily="34" charset="0"/>
                <a:cs typeface="Arial" panose="020B0604020202020204" pitchFamily="34" charset="0"/>
              </a:rPr>
              <a:t> TS: </a:t>
            </a:r>
            <a:r>
              <a:rPr lang="en-US" sz="1900" b="1" dirty="0" err="1">
                <a:latin typeface="Arial" panose="020B0604020202020204" pitchFamily="34" charset="0"/>
                <a:cs typeface="Arial" panose="020B0604020202020204" pitchFamily="34" charset="0"/>
              </a:rPr>
              <a:t>mắng</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nhiếc</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đánh</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đuổi</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vợ</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đi</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như</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một</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sự</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bức</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tử</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khiến</a:t>
            </a:r>
            <a:r>
              <a:rPr lang="en-US" sz="1900" b="1" dirty="0">
                <a:latin typeface="Arial" panose="020B0604020202020204" pitchFamily="34" charset="0"/>
                <a:cs typeface="Arial" panose="020B0604020202020204" pitchFamily="34" charset="0"/>
              </a:rPr>
              <a:t> VN </a:t>
            </a:r>
            <a:r>
              <a:rPr lang="en-US" sz="1900" b="1" dirty="0" err="1">
                <a:latin typeface="Arial" panose="020B0604020202020204" pitchFamily="34" charset="0"/>
                <a:cs typeface="Arial" panose="020B0604020202020204" pitchFamily="34" charset="0"/>
              </a:rPr>
              <a:t>tìm</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đến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cái</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chết</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oan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uổng</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đau</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thương</a:t>
            </a:r>
            <a:r>
              <a:rPr lang="en-US" sz="1900" b="1" dirty="0">
                <a:latin typeface="Arial" panose="020B0604020202020204" pitchFamily="34" charset="0"/>
                <a:cs typeface="Arial" panose="020B0604020202020204" pitchFamily="34" charset="0"/>
              </a:rPr>
              <a:t>.</a:t>
            </a:r>
          </a:p>
          <a:p>
            <a:pPr marL="342900" indent="-342900" algn="just" eaLnBrk="0" hangingPunct="0">
              <a:buFontTx/>
              <a:buChar char="-"/>
            </a:pPr>
            <a:r>
              <a:rPr lang="en-US" sz="1900" b="1" dirty="0" err="1">
                <a:latin typeface="Arial" panose="020B0604020202020204" pitchFamily="34" charset="0"/>
                <a:cs typeface="Arial" panose="020B0604020202020204" pitchFamily="34" charset="0"/>
              </a:rPr>
              <a:t>Chiến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tranh</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phong</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kiến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gây</a:t>
            </a:r>
            <a:r>
              <a:rPr lang="en-US" sz="1900" b="1" dirty="0">
                <a:latin typeface="Arial" panose="020B0604020202020204" pitchFamily="34" charset="0"/>
                <a:cs typeface="Arial" panose="020B0604020202020204" pitchFamily="34" charset="0"/>
              </a:rPr>
              <a:t> ra chia li. </a:t>
            </a:r>
            <a:r>
              <a:rPr lang="en-US" sz="1900" b="1" dirty="0" err="1">
                <a:latin typeface="Arial" panose="020B0604020202020204" pitchFamily="34" charset="0"/>
                <a:cs typeface="Arial" panose="020B0604020202020204" pitchFamily="34" charset="0"/>
              </a:rPr>
              <a:t>Bởi</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vì</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chiến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tranh</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mà</a:t>
            </a:r>
            <a:r>
              <a:rPr lang="en-US" sz="1900" b="1" dirty="0">
                <a:latin typeface="Arial" panose="020B0604020202020204" pitchFamily="34" charset="0"/>
                <a:cs typeface="Arial" panose="020B0604020202020204" pitchFamily="34" charset="0"/>
              </a:rPr>
              <a:t> TS </a:t>
            </a:r>
            <a:r>
              <a:rPr lang="en-US" sz="1900" b="1" dirty="0" err="1">
                <a:latin typeface="Arial" panose="020B0604020202020204" pitchFamily="34" charset="0"/>
                <a:cs typeface="Arial" panose="020B0604020202020204" pitchFamily="34" charset="0"/>
              </a:rPr>
              <a:t>và</a:t>
            </a:r>
            <a:r>
              <a:rPr lang="en-US" sz="1900" b="1" dirty="0">
                <a:latin typeface="Arial" panose="020B0604020202020204" pitchFamily="34" charset="0"/>
                <a:cs typeface="Arial" panose="020B0604020202020204" pitchFamily="34" charset="0"/>
              </a:rPr>
              <a:t> VN </a:t>
            </a:r>
            <a:r>
              <a:rPr lang="en-US" sz="1900" b="1" dirty="0" err="1">
                <a:latin typeface="Arial" panose="020B0604020202020204" pitchFamily="34" charset="0"/>
                <a:cs typeface="Arial" panose="020B0604020202020204" pitchFamily="34" charset="0"/>
              </a:rPr>
              <a:t>phải</a:t>
            </a:r>
            <a:r>
              <a:rPr lang="en-US" sz="1900" b="1" dirty="0">
                <a:latin typeface="Arial" panose="020B0604020202020204" pitchFamily="34" charset="0"/>
                <a:cs typeface="Arial" panose="020B0604020202020204" pitchFamily="34" charset="0"/>
              </a:rPr>
              <a:t> chia li. Khi ở </a:t>
            </a:r>
            <a:r>
              <a:rPr lang="en-US" sz="1900" b="1" dirty="0" err="1">
                <a:latin typeface="Arial" panose="020B0604020202020204" pitchFamily="34" charset="0"/>
                <a:cs typeface="Arial" panose="020B0604020202020204" pitchFamily="34" charset="0"/>
              </a:rPr>
              <a:t>gần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vợ</a:t>
            </a:r>
            <a:r>
              <a:rPr lang="en-US" sz="1900" b="1" dirty="0">
                <a:latin typeface="Arial" panose="020B0604020202020204" pitchFamily="34" charset="0"/>
                <a:cs typeface="Arial" panose="020B0604020202020204" pitchFamily="34" charset="0"/>
              </a:rPr>
              <a:t>, TS </a:t>
            </a:r>
            <a:r>
              <a:rPr lang="en-US" sz="1900" b="1" dirty="0" err="1">
                <a:latin typeface="Arial" panose="020B0604020202020204" pitchFamily="34" charset="0"/>
                <a:cs typeface="Arial" panose="020B0604020202020204" pitchFamily="34" charset="0"/>
              </a:rPr>
              <a:t>đã</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phòng</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ngừa</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quá</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sức</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nên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khi</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cách</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xa</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nghìn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trùng</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càng</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phòng</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ngừa</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hơn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lúc</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trở</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về</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dễ</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sinh</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lòng</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nghi</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ngờ</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nghen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tuông</a:t>
            </a:r>
            <a:r>
              <a:rPr lang="en-US" sz="1900" b="1" dirty="0">
                <a:latin typeface="Arial" panose="020B0604020202020204" pitchFamily="34" charset="0"/>
                <a:cs typeface="Arial" panose="020B0604020202020204" pitchFamily="34" charset="0"/>
              </a:rPr>
              <a:t>.</a:t>
            </a:r>
          </a:p>
          <a:p>
            <a:pPr marL="342900" indent="-342900" algn="just" eaLnBrk="0" hangingPunct="0">
              <a:buFontTx/>
              <a:buChar char="-"/>
            </a:pPr>
            <a:r>
              <a:rPr lang="en-US" sz="1900" b="1" dirty="0">
                <a:latin typeface="Arial" panose="020B0604020202020204" pitchFamily="34" charset="0"/>
                <a:cs typeface="Arial" panose="020B0604020202020204" pitchFamily="34" charset="0"/>
              </a:rPr>
              <a:t>Do </a:t>
            </a:r>
            <a:r>
              <a:rPr lang="en-US" sz="1900" b="1" dirty="0" err="1">
                <a:latin typeface="Arial" panose="020B0604020202020204" pitchFamily="34" charset="0"/>
                <a:cs typeface="Arial" panose="020B0604020202020204" pitchFamily="34" charset="0"/>
              </a:rPr>
              <a:t>xã</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hội</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phong</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kiến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đương</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thời</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đây</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là</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nguyên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nhân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sâu</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xa</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nhất</a:t>
            </a:r>
            <a:r>
              <a:rPr lang="en-US" sz="1900" b="1" dirty="0">
                <a:latin typeface="Arial" panose="020B0604020202020204" pitchFamily="34" charset="0"/>
                <a:cs typeface="Arial" panose="020B0604020202020204" pitchFamily="34" charset="0"/>
              </a:rPr>
              <a:t>: XH </a:t>
            </a:r>
            <a:r>
              <a:rPr lang="en-US" sz="1900" b="1" dirty="0" err="1">
                <a:latin typeface="Arial" panose="020B0604020202020204" pitchFamily="34" charset="0"/>
                <a:cs typeface="Arial" panose="020B0604020202020204" pitchFamily="34" charset="0"/>
              </a:rPr>
              <a:t>phong</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kiến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với</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nhiều</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bất</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công</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quan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niệm</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trọng</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nam</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khinh</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nữ</a:t>
            </a:r>
            <a:r>
              <a:rPr lang="en-US" sz="1900" b="1" dirty="0">
                <a:latin typeface="Arial" panose="020B0604020202020204" pitchFamily="34" charset="0"/>
                <a:cs typeface="Arial" panose="020B0604020202020204" pitchFamily="34" charset="0"/>
              </a:rPr>
              <a:t>. TS </a:t>
            </a:r>
            <a:r>
              <a:rPr lang="en-US" sz="1900" b="1" dirty="0" err="1">
                <a:latin typeface="Arial" panose="020B0604020202020204" pitchFamily="34" charset="0"/>
                <a:cs typeface="Arial" panose="020B0604020202020204" pitchFamily="34" charset="0"/>
              </a:rPr>
              <a:t>với</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bản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tính</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gia</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trưởng</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thô</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bạo</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chính</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là</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sản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phẩm</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là</a:t>
            </a:r>
            <a:r>
              <a:rPr lang="en-US" sz="1900" b="1" dirty="0">
                <a:latin typeface="Arial" panose="020B0604020202020204" pitchFamily="34" charset="0"/>
                <a:cs typeface="Arial" panose="020B0604020202020204" pitchFamily="34" charset="0"/>
              </a:rPr>
              <a:t> con </a:t>
            </a:r>
            <a:r>
              <a:rPr lang="en-US" sz="1900" b="1" dirty="0" err="1">
                <a:latin typeface="Arial" panose="020B0604020202020204" pitchFamily="34" charset="0"/>
                <a:cs typeface="Arial" panose="020B0604020202020204" pitchFamily="34" charset="0"/>
              </a:rPr>
              <a:t>đẻ</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của</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chế</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độ</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phong</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kiến</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nam</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quyền</a:t>
            </a:r>
            <a:r>
              <a:rPr lang="en-US" sz="1900" b="1" dirty="0">
                <a:latin typeface="Arial" panose="020B0604020202020204" pitchFamily="34" charset="0"/>
                <a:cs typeface="Arial" panose="020B0604020202020204" pitchFamily="34" charset="0"/>
              </a:rPr>
              <a:t>.	</a:t>
            </a:r>
          </a:p>
        </p:txBody>
      </p:sp>
      <p:sp>
        <p:nvSpPr>
          <p:cNvPr id="5" name="Text Box 6">
            <a:extLst>
              <a:ext uri="{FF2B5EF4-FFF2-40B4-BE49-F238E27FC236}">
                <a16:creationId xmlns:a16="http://schemas.microsoft.com/office/drawing/2014/main" id="{75CFC3D7-2CF9-42BE-82A2-B277C37FF9B6}"/>
              </a:ext>
            </a:extLst>
          </p:cNvPr>
          <p:cNvSpPr txBox="1">
            <a:spLocks noChangeArrowheads="1"/>
          </p:cNvSpPr>
          <p:nvPr/>
        </p:nvSpPr>
        <p:spPr bwMode="auto">
          <a:xfrm>
            <a:off x="215422" y="6582"/>
            <a:ext cx="11761156" cy="95410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just" eaLnBrk="0" hangingPunct="0"/>
            <a:r>
              <a:rPr lang="vi-VN" sz="2800" b="1" i="1" dirty="0"/>
              <a:t> </a:t>
            </a:r>
            <a:r>
              <a:rPr lang="en-US" sz="2800" b="1" dirty="0">
                <a:solidFill>
                  <a:srgbClr val="FF0000"/>
                </a:solidFill>
                <a:latin typeface="Arial" panose="020B0604020202020204" pitchFamily="34" charset="0"/>
                <a:cs typeface="Arial" panose="020B0604020202020204" pitchFamily="34" charset="0"/>
              </a:rPr>
              <a:t>3/ </a:t>
            </a:r>
            <a:r>
              <a:rPr lang="en-US" sz="2800" b="1" dirty="0" err="1">
                <a:solidFill>
                  <a:srgbClr val="FF0000"/>
                </a:solidFill>
                <a:latin typeface="Arial" panose="020B0604020202020204" pitchFamily="34" charset="0"/>
                <a:cs typeface="Arial" panose="020B0604020202020204" pitchFamily="34" charset="0"/>
              </a:rPr>
              <a:t>Nguyên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nhân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dẫn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đến</a:t>
            </a:r>
            <a:r>
              <a:rPr lang="en-US" sz="2800" b="1" dirty="0">
                <a:solidFill>
                  <a:srgbClr val="FF0000"/>
                </a:solidFill>
                <a:latin typeface="Arial" panose="020B0604020202020204" pitchFamily="34" charset="0"/>
                <a:cs typeface="Arial" panose="020B0604020202020204" pitchFamily="34" charset="0"/>
              </a:rPr>
              <a:t> bi </a:t>
            </a:r>
            <a:r>
              <a:rPr lang="en-US" sz="2800" b="1" dirty="0" err="1">
                <a:solidFill>
                  <a:srgbClr val="FF0000"/>
                </a:solidFill>
                <a:latin typeface="Arial" panose="020B0604020202020204" pitchFamily="34" charset="0"/>
                <a:cs typeface="Arial" panose="020B0604020202020204" pitchFamily="34" charset="0"/>
              </a:rPr>
              <a:t>kịch</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của</a:t>
            </a:r>
            <a:r>
              <a:rPr lang="en-US" sz="2800" b="1" dirty="0">
                <a:solidFill>
                  <a:srgbClr val="FF0000"/>
                </a:solidFill>
                <a:latin typeface="Arial" panose="020B0604020202020204" pitchFamily="34" charset="0"/>
                <a:cs typeface="Arial" panose="020B0604020202020204" pitchFamily="34" charset="0"/>
              </a:rPr>
              <a:t> VN: Bi </a:t>
            </a:r>
            <a:r>
              <a:rPr lang="en-US" sz="2800" b="1" dirty="0" err="1">
                <a:solidFill>
                  <a:srgbClr val="FF0000"/>
                </a:solidFill>
                <a:latin typeface="Arial" panose="020B0604020202020204" pitchFamily="34" charset="0"/>
                <a:cs typeface="Arial" panose="020B0604020202020204" pitchFamily="34" charset="0"/>
              </a:rPr>
              <a:t>kịch</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của</a:t>
            </a:r>
            <a:r>
              <a:rPr lang="en-US" sz="2800" b="1" dirty="0">
                <a:solidFill>
                  <a:srgbClr val="FF0000"/>
                </a:solidFill>
                <a:latin typeface="Arial" panose="020B0604020202020204" pitchFamily="34" charset="0"/>
                <a:cs typeface="Arial" panose="020B0604020202020204" pitchFamily="34" charset="0"/>
              </a:rPr>
              <a:t> VN </a:t>
            </a:r>
            <a:r>
              <a:rPr lang="en-US" sz="2800" b="1" dirty="0" err="1">
                <a:solidFill>
                  <a:srgbClr val="FF0000"/>
                </a:solidFill>
                <a:latin typeface="Arial" panose="020B0604020202020204" pitchFamily="34" charset="0"/>
                <a:cs typeface="Arial" panose="020B0604020202020204" pitchFamily="34" charset="0"/>
              </a:rPr>
              <a:t>bắt</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đầu</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từ</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nhiều</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nguyên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nhân</a:t>
            </a:r>
            <a:r>
              <a:rPr lang="en-US" sz="2800" b="1" dirty="0">
                <a:solidFill>
                  <a:srgbClr val="FF0000"/>
                </a:solidFill>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243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A8358D09-F5AA-4C80-801D-46181CDECA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a:extLst>
              <a:ext uri="{FF2B5EF4-FFF2-40B4-BE49-F238E27FC236}">
                <a16:creationId xmlns:a16="http://schemas.microsoft.com/office/drawing/2014/main" id="{A60EB2CA-6667-490F-B7CD-F9D9AC20CA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1045" y="1516558"/>
            <a:ext cx="41148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5">
            <a:extLst>
              <a:ext uri="{FF2B5EF4-FFF2-40B4-BE49-F238E27FC236}">
                <a16:creationId xmlns:a16="http://schemas.microsoft.com/office/drawing/2014/main" id="{FE8728AE-41A8-4AE0-A962-B9750F38D02D}"/>
              </a:ext>
            </a:extLst>
          </p:cNvPr>
          <p:cNvSpPr txBox="1">
            <a:spLocks noChangeArrowheads="1"/>
          </p:cNvSpPr>
          <p:nvPr/>
        </p:nvSpPr>
        <p:spPr bwMode="auto">
          <a:xfrm>
            <a:off x="3990109" y="3588328"/>
            <a:ext cx="282487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4400" b="1" dirty="0" err="1">
                <a:latin typeface=".VnArial" pitchFamily="34" charset="0"/>
              </a:rPr>
              <a:t>Nguyễn</a:t>
            </a:r>
            <a:r>
              <a:rPr lang="en-US" altLang="en-US" sz="4400" b="1" dirty="0">
                <a:latin typeface=".VnArial" pitchFamily="34" charset="0"/>
              </a:rPr>
              <a:t> </a:t>
            </a:r>
            <a:r>
              <a:rPr lang="en-US" altLang="en-US" sz="4400" b="1" dirty="0" err="1">
                <a:latin typeface=".VnArial" pitchFamily="34" charset="0"/>
              </a:rPr>
              <a:t>Dữ</a:t>
            </a:r>
            <a:endParaRPr lang="en-US" altLang="en-US" sz="4400" b="1" dirty="0">
              <a:latin typeface=".VnArial" pitchFamily="34" charset="0"/>
            </a:endParaRPr>
          </a:p>
        </p:txBody>
      </p:sp>
      <p:sp>
        <p:nvSpPr>
          <p:cNvPr id="2" name="Rectangle 1">
            <a:extLst>
              <a:ext uri="{FF2B5EF4-FFF2-40B4-BE49-F238E27FC236}">
                <a16:creationId xmlns:a16="http://schemas.microsoft.com/office/drawing/2014/main" id="{D0167234-2686-4DF5-8EA6-FADEF1F03BC2}"/>
              </a:ext>
            </a:extLst>
          </p:cNvPr>
          <p:cNvSpPr/>
          <p:nvPr/>
        </p:nvSpPr>
        <p:spPr>
          <a:xfrm>
            <a:off x="0" y="1408836"/>
            <a:ext cx="7564891" cy="175432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vi-VN" sz="5400" b="1" cap="none" spc="0" dirty="0">
                <a:ln/>
                <a:solidFill>
                  <a:schemeClr val="accent4"/>
                </a:solidFill>
                <a:effectLst/>
              </a:rPr>
              <a:t>Chuyện người con gái</a:t>
            </a:r>
          </a:p>
          <a:p>
            <a:pPr algn="ctr"/>
            <a:r>
              <a:rPr lang="vi-VN" sz="5400" b="1" cap="none" spc="0" dirty="0">
                <a:ln/>
                <a:solidFill>
                  <a:schemeClr val="accent4"/>
                </a:solidFill>
                <a:effectLst/>
              </a:rPr>
              <a:t> Nam Xương</a:t>
            </a:r>
            <a:endParaRPr lang="en-US" sz="5400" b="1" cap="none" spc="0" dirty="0">
              <a:ln/>
              <a:solidFill>
                <a:schemeClr val="accent4"/>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anim calcmode="lin" valueType="num">
                                      <p:cBhvr>
                                        <p:cTn id="7" dur="500" fill="hold"/>
                                        <p:tgtEl>
                                          <p:spTgt spid="27653"/>
                                        </p:tgtEl>
                                        <p:attrNameLst>
                                          <p:attrName>ppt_w</p:attrName>
                                        </p:attrNameLst>
                                      </p:cBhvr>
                                      <p:tavLst>
                                        <p:tav tm="0">
                                          <p:val>
                                            <p:fltVal val="0"/>
                                          </p:val>
                                        </p:tav>
                                        <p:tav tm="100000">
                                          <p:val>
                                            <p:strVal val="#ppt_w"/>
                                          </p:val>
                                        </p:tav>
                                      </p:tavLst>
                                    </p:anim>
                                    <p:anim calcmode="lin" valueType="num">
                                      <p:cBhvr>
                                        <p:cTn id="8" dur="500" fill="hold"/>
                                        <p:tgtEl>
                                          <p:spTgt spid="27653"/>
                                        </p:tgtEl>
                                        <p:attrNameLst>
                                          <p:attrName>ppt_h</p:attrName>
                                        </p:attrNameLst>
                                      </p:cBhvr>
                                      <p:tavLst>
                                        <p:tav tm="0">
                                          <p:val>
                                            <p:fltVal val="0"/>
                                          </p:val>
                                        </p:tav>
                                        <p:tav tm="100000">
                                          <p:val>
                                            <p:strVal val="#ppt_h"/>
                                          </p:val>
                                        </p:tav>
                                      </p:tavLst>
                                    </p:anim>
                                    <p:animEffect transition="in" filter="fade">
                                      <p:cBhvr>
                                        <p:cTn id="9"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id="{5CF3320D-6876-4028-8200-8FBFBB9083E9}"/>
              </a:ext>
            </a:extLst>
          </p:cNvPr>
          <p:cNvSpPr txBox="1">
            <a:spLocks noChangeArrowheads="1"/>
          </p:cNvSpPr>
          <p:nvPr/>
        </p:nvSpPr>
        <p:spPr bwMode="auto">
          <a:xfrm>
            <a:off x="215422" y="1186025"/>
            <a:ext cx="11761156" cy="4939814"/>
          </a:xfrm>
          <a:prstGeom prst="rect">
            <a:avLst/>
          </a:prstGeom>
          <a:noFill/>
          <a:ln w="38100">
            <a:solidFill>
              <a:srgbClr val="3333FF"/>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en-US" sz="2100" b="1" dirty="0">
                <a:solidFill>
                  <a:srgbClr val="FF0000"/>
                </a:solidFill>
                <a:latin typeface="Arial" panose="020B0604020202020204" pitchFamily="34" charset="0"/>
                <a:cs typeface="Arial" panose="020B0604020202020204" pitchFamily="34" charset="0"/>
              </a:rPr>
              <a:t>a/ Chi </a:t>
            </a:r>
            <a:r>
              <a:rPr lang="en-US" sz="2100" b="1" dirty="0" err="1">
                <a:solidFill>
                  <a:srgbClr val="FF0000"/>
                </a:solidFill>
                <a:latin typeface="Arial" panose="020B0604020202020204" pitchFamily="34" charset="0"/>
                <a:cs typeface="Arial" panose="020B0604020202020204" pitchFamily="34" charset="0"/>
              </a:rPr>
              <a:t>tiết</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kì</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ảo</a:t>
            </a:r>
            <a:r>
              <a:rPr lang="en-US" sz="2100" b="1" dirty="0">
                <a:solidFill>
                  <a:srgbClr val="FF0000"/>
                </a:solidFill>
                <a:latin typeface="Arial" panose="020B0604020202020204" pitchFamily="34" charset="0"/>
                <a:cs typeface="Arial" panose="020B0604020202020204" pitchFamily="34" charset="0"/>
              </a:rPr>
              <a:t>:</a:t>
            </a:r>
          </a:p>
          <a:p>
            <a:pPr marL="342900" indent="-342900" algn="just" eaLnBrk="0" hangingPunct="0">
              <a:buFontTx/>
              <a:buChar char="-"/>
            </a:pPr>
            <a:r>
              <a:rPr lang="en-US" sz="2100" b="1" dirty="0">
                <a:latin typeface="Arial" panose="020B0604020202020204" pitchFamily="34" charset="0"/>
                <a:cs typeface="Arial" panose="020B0604020202020204" pitchFamily="34" charset="0"/>
              </a:rPr>
              <a:t>PL </a:t>
            </a:r>
            <a:r>
              <a:rPr lang="en-US" sz="2100" b="1" dirty="0" err="1">
                <a:latin typeface="Arial" panose="020B0604020202020204" pitchFamily="34" charset="0"/>
                <a:cs typeface="Arial" panose="020B0604020202020204" pitchFamily="34" charset="0"/>
              </a:rPr>
              <a:t>nằm</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mộng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thả</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rùa</a:t>
            </a:r>
            <a:endParaRPr lang="en-US" sz="2100" b="1" dirty="0">
              <a:latin typeface="Arial" panose="020B0604020202020204" pitchFamily="34" charset="0"/>
              <a:cs typeface="Arial" panose="020B0604020202020204" pitchFamily="34" charset="0"/>
            </a:endParaRPr>
          </a:p>
          <a:p>
            <a:pPr marL="342900" indent="-342900" algn="just" eaLnBrk="0" hangingPunct="0">
              <a:buFontTx/>
              <a:buChar char="-"/>
            </a:pPr>
            <a:r>
              <a:rPr lang="en-US" sz="2100" b="1" dirty="0">
                <a:latin typeface="Arial" panose="020B0604020202020204" pitchFamily="34" charset="0"/>
                <a:cs typeface="Arial" panose="020B0604020202020204" pitchFamily="34" charset="0"/>
              </a:rPr>
              <a:t>PL </a:t>
            </a:r>
            <a:r>
              <a:rPr lang="en-US" sz="2100" b="1" dirty="0" err="1">
                <a:latin typeface="Arial" panose="020B0604020202020204" pitchFamily="34" charset="0"/>
                <a:cs typeface="Arial" panose="020B0604020202020204" pitchFamily="34" charset="0"/>
              </a:rPr>
              <a:t>gặp</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nạn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được</a:t>
            </a:r>
            <a:r>
              <a:rPr lang="en-US" sz="2100" b="1" dirty="0">
                <a:latin typeface="Arial" panose="020B0604020202020204" pitchFamily="34" charset="0"/>
                <a:cs typeface="Arial" panose="020B0604020202020204" pitchFamily="34" charset="0"/>
              </a:rPr>
              <a:t> LP (</a:t>
            </a:r>
            <a:r>
              <a:rPr lang="en-US" sz="2100" b="1" dirty="0" err="1">
                <a:latin typeface="Arial" panose="020B0604020202020204" pitchFamily="34" charset="0"/>
                <a:cs typeface="Arial" panose="020B0604020202020204" pitchFamily="34" charset="0"/>
              </a:rPr>
              <a:t>vợ</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vua</a:t>
            </a:r>
            <a:r>
              <a:rPr lang="en-US" sz="2100" b="1" dirty="0">
                <a:latin typeface="Arial" panose="020B0604020202020204" pitchFamily="34" charset="0"/>
                <a:cs typeface="Arial" panose="020B0604020202020204" pitchFamily="34" charset="0"/>
              </a:rPr>
              <a:t> Nam </a:t>
            </a:r>
            <a:r>
              <a:rPr lang="en-US" sz="2100" b="1" dirty="0" err="1">
                <a:latin typeface="Arial" panose="020B0604020202020204" pitchFamily="34" charset="0"/>
                <a:cs typeface="Arial" panose="020B0604020202020204" pitchFamily="34" charset="0"/>
              </a:rPr>
              <a:t>Hải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cứu</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gặp</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lại</a:t>
            </a:r>
            <a:r>
              <a:rPr lang="en-US" sz="2100" b="1" dirty="0">
                <a:latin typeface="Arial" panose="020B0604020202020204" pitchFamily="34" charset="0"/>
                <a:cs typeface="Arial" panose="020B0604020202020204" pitchFamily="34" charset="0"/>
              </a:rPr>
              <a:t> VN (</a:t>
            </a:r>
            <a:r>
              <a:rPr lang="en-US" sz="2100" b="1" dirty="0" err="1">
                <a:latin typeface="Arial" panose="020B0604020202020204" pitchFamily="34" charset="0"/>
                <a:cs typeface="Arial" panose="020B0604020202020204" pitchFamily="34" charset="0"/>
              </a:rPr>
              <a:t>người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cùng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làng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đã</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chết</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được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sứ</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giả</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Xích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Hỗn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đưa</a:t>
            </a:r>
            <a:r>
              <a:rPr lang="en-US" sz="2100" b="1" dirty="0">
                <a:latin typeface="Arial" panose="020B0604020202020204" pitchFamily="34" charset="0"/>
                <a:cs typeface="Arial" panose="020B0604020202020204" pitchFamily="34" charset="0"/>
              </a:rPr>
              <a:t> ra </a:t>
            </a:r>
            <a:r>
              <a:rPr lang="en-US" sz="2100" b="1" dirty="0" err="1">
                <a:latin typeface="Arial" panose="020B0604020202020204" pitchFamily="34" charset="0"/>
                <a:cs typeface="Arial" panose="020B0604020202020204" pitchFamily="34" charset="0"/>
              </a:rPr>
              <a:t>khỏi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nước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trở</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về</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dương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thế</a:t>
            </a:r>
            <a:r>
              <a:rPr lang="en-US" sz="2100" b="1" dirty="0">
                <a:latin typeface="Arial" panose="020B0604020202020204" pitchFamily="34" charset="0"/>
                <a:cs typeface="Arial" panose="020B0604020202020204" pitchFamily="34" charset="0"/>
              </a:rPr>
              <a:t>.</a:t>
            </a:r>
          </a:p>
          <a:p>
            <a:pPr marL="342900" indent="-342900" algn="just" eaLnBrk="0" hangingPunct="0">
              <a:buFontTx/>
              <a:buChar char="-"/>
            </a:pPr>
            <a:r>
              <a:rPr lang="en-US" sz="2100" b="1" dirty="0">
                <a:latin typeface="Arial" panose="020B0604020202020204" pitchFamily="34" charset="0"/>
                <a:cs typeface="Arial" panose="020B0604020202020204" pitchFamily="34" charset="0"/>
              </a:rPr>
              <a:t>VN </a:t>
            </a:r>
            <a:r>
              <a:rPr lang="en-US" sz="2100" b="1" dirty="0" err="1">
                <a:latin typeface="Arial" panose="020B0604020202020204" pitchFamily="34" charset="0"/>
                <a:cs typeface="Arial" panose="020B0604020202020204" pitchFamily="34" charset="0"/>
              </a:rPr>
              <a:t>hiện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về</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trong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lễ</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giải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oan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giưa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khung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cảnh</a:t>
            </a:r>
            <a:r>
              <a:rPr lang="en-US" sz="2100" b="1" dirty="0">
                <a:latin typeface="Arial" panose="020B0604020202020204" pitchFamily="34" charset="0"/>
                <a:cs typeface="Arial" panose="020B0604020202020204" pitchFamily="34" charset="0"/>
              </a:rPr>
              <a:t> lung </a:t>
            </a:r>
            <a:r>
              <a:rPr lang="en-US" sz="2100" b="1" dirty="0" err="1">
                <a:latin typeface="Arial" panose="020B0604020202020204" pitchFamily="34" charset="0"/>
                <a:cs typeface="Arial" panose="020B0604020202020204" pitchFamily="34" charset="0"/>
              </a:rPr>
              <a:t>linh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huyền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ảo</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rồi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lại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biến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mất</a:t>
            </a:r>
            <a:r>
              <a:rPr lang="en-US" sz="2100" b="1" dirty="0">
                <a:latin typeface="Arial" panose="020B0604020202020204" pitchFamily="34" charset="0"/>
                <a:cs typeface="Arial" panose="020B0604020202020204" pitchFamily="34" charset="0"/>
              </a:rPr>
              <a:t>.</a:t>
            </a:r>
          </a:p>
          <a:p>
            <a:pPr algn="just" eaLnBrk="0" hangingPunct="0"/>
            <a:r>
              <a:rPr lang="en-US" sz="2100" b="1" dirty="0">
                <a:solidFill>
                  <a:srgbClr val="FF0000"/>
                </a:solidFill>
                <a:latin typeface="Arial" panose="020B0604020202020204" pitchFamily="34" charset="0"/>
                <a:cs typeface="Arial" panose="020B0604020202020204" pitchFamily="34" charset="0"/>
              </a:rPr>
              <a:t>b/ Ý </a:t>
            </a:r>
            <a:r>
              <a:rPr lang="en-US" sz="2100" b="1" dirty="0" err="1">
                <a:solidFill>
                  <a:srgbClr val="FF0000"/>
                </a:solidFill>
                <a:latin typeface="Arial" panose="020B0604020202020204" pitchFamily="34" charset="0"/>
                <a:cs typeface="Arial" panose="020B0604020202020204" pitchFamily="34" charset="0"/>
              </a:rPr>
              <a:t>nghĩa</a:t>
            </a:r>
            <a:r>
              <a:rPr lang="en-US" sz="2100" b="1" dirty="0">
                <a:solidFill>
                  <a:srgbClr val="FF0000"/>
                </a:solidFill>
                <a:latin typeface="Arial" panose="020B0604020202020204" pitchFamily="34" charset="0"/>
                <a:cs typeface="Arial" panose="020B0604020202020204" pitchFamily="34" charset="0"/>
              </a:rPr>
              <a:t>:</a:t>
            </a:r>
          </a:p>
          <a:p>
            <a:pPr marL="342900" indent="-342900" algn="just" eaLnBrk="0" hangingPunct="0">
              <a:buFontTx/>
              <a:buChar char="-"/>
            </a:pPr>
            <a:r>
              <a:rPr lang="en-US" sz="2100" b="1" dirty="0" err="1">
                <a:latin typeface="Arial" panose="020B0604020202020204" pitchFamily="34" charset="0"/>
                <a:cs typeface="Arial" panose="020B0604020202020204" pitchFamily="34" charset="0"/>
              </a:rPr>
              <a:t>Thể</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hiện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đặc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trưng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của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thể</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loại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truyền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kì</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làm</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truyện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thêm</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sâu</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sắc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hấp</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dẫn</a:t>
            </a:r>
            <a:r>
              <a:rPr lang="en-US" sz="2100" b="1" dirty="0">
                <a:latin typeface="Arial" panose="020B0604020202020204" pitchFamily="34" charset="0"/>
                <a:cs typeface="Arial" panose="020B0604020202020204" pitchFamily="34" charset="0"/>
              </a:rPr>
              <a:t>.</a:t>
            </a:r>
          </a:p>
          <a:p>
            <a:pPr marL="342900" indent="-342900" algn="just" eaLnBrk="0" hangingPunct="0">
              <a:buFontTx/>
              <a:buChar char="-"/>
            </a:pPr>
            <a:r>
              <a:rPr lang="en-US" sz="2100" b="1" dirty="0" err="1">
                <a:latin typeface="Arial" panose="020B0604020202020204" pitchFamily="34" charset="0"/>
                <a:cs typeface="Arial" panose="020B0604020202020204" pitchFamily="34" charset="0"/>
              </a:rPr>
              <a:t>Góp</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phần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hoàn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thiện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thêm</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vẻ</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đẹp</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của</a:t>
            </a:r>
            <a:r>
              <a:rPr lang="en-US" sz="2100" b="1" dirty="0">
                <a:latin typeface="Arial" panose="020B0604020202020204" pitchFamily="34" charset="0"/>
                <a:cs typeface="Arial" panose="020B0604020202020204" pitchFamily="34" charset="0"/>
              </a:rPr>
              <a:t> VN: </a:t>
            </a:r>
            <a:r>
              <a:rPr lang="en-US" sz="2100" b="1" dirty="0" err="1">
                <a:latin typeface="Arial" panose="020B0604020202020204" pitchFamily="34" charset="0"/>
                <a:cs typeface="Arial" panose="020B0604020202020204" pitchFamily="34" charset="0"/>
              </a:rPr>
              <a:t>nặng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tình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nghĩa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với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cuộc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đời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quan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tâm</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đến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chồng</a:t>
            </a:r>
            <a:r>
              <a:rPr lang="en-US" sz="2100" b="1" dirty="0">
                <a:latin typeface="Arial" panose="020B0604020202020204" pitchFamily="34" charset="0"/>
                <a:cs typeface="Arial" panose="020B0604020202020204" pitchFamily="34" charset="0"/>
              </a:rPr>
              <a:t> con, khao </a:t>
            </a:r>
            <a:r>
              <a:rPr lang="en-US" sz="2100" b="1" dirty="0" err="1">
                <a:latin typeface="Arial" panose="020B0604020202020204" pitchFamily="34" charset="0"/>
                <a:cs typeface="Arial" panose="020B0604020202020204" pitchFamily="34" charset="0"/>
              </a:rPr>
              <a:t>khát</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phục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hồi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danh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dự</a:t>
            </a:r>
            <a:r>
              <a:rPr lang="en-US" sz="2100" b="1" dirty="0">
                <a:latin typeface="Arial" panose="020B0604020202020204" pitchFamily="34" charset="0"/>
                <a:cs typeface="Arial" panose="020B0604020202020204" pitchFamily="34" charset="0"/>
              </a:rPr>
              <a:t>.</a:t>
            </a:r>
          </a:p>
          <a:p>
            <a:pPr marL="342900" indent="-342900" algn="just" eaLnBrk="0" hangingPunct="0">
              <a:buFontTx/>
              <a:buChar char="-"/>
            </a:pPr>
            <a:r>
              <a:rPr lang="en-US" sz="2100" b="1" dirty="0" err="1">
                <a:latin typeface="Arial" panose="020B0604020202020204" pitchFamily="34" charset="0"/>
                <a:cs typeface="Arial" panose="020B0604020202020204" pitchFamily="34" charset="0"/>
              </a:rPr>
              <a:t>Tạo</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nên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một</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kết</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thúc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phần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nào</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có</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hậu</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cho</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câu</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chuyện</a:t>
            </a:r>
            <a:r>
              <a:rPr lang="en-US" sz="2100" b="1" dirty="0">
                <a:latin typeface="Arial" panose="020B0604020202020204" pitchFamily="34" charset="0"/>
                <a:cs typeface="Arial" panose="020B0604020202020204" pitchFamily="34" charset="0"/>
              </a:rPr>
              <a:t>.</a:t>
            </a:r>
          </a:p>
          <a:p>
            <a:pPr marL="342900" indent="-342900" algn="just" eaLnBrk="0" hangingPunct="0">
              <a:buFontTx/>
              <a:buChar char="-"/>
            </a:pPr>
            <a:r>
              <a:rPr lang="en-US" sz="2100" b="1" dirty="0" err="1">
                <a:latin typeface="Arial" panose="020B0604020202020204" pitchFamily="34" charset="0"/>
                <a:cs typeface="Arial" panose="020B0604020202020204" pitchFamily="34" charset="0"/>
              </a:rPr>
              <a:t>Thể</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hiện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về</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ước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mơ</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về</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lẽ</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công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bằng</a:t>
            </a:r>
            <a:r>
              <a:rPr lang="en-US" sz="2100" b="1" dirty="0">
                <a:latin typeface="Arial" panose="020B0604020202020204" pitchFamily="34" charset="0"/>
                <a:cs typeface="Arial" panose="020B0604020202020204" pitchFamily="34" charset="0"/>
              </a:rPr>
              <a:t> ở </a:t>
            </a:r>
            <a:r>
              <a:rPr lang="en-US" sz="2100" b="1" dirty="0" err="1">
                <a:latin typeface="Arial" panose="020B0604020202020204" pitchFamily="34" charset="0"/>
                <a:cs typeface="Arial" panose="020B0604020202020204" pitchFamily="34" charset="0"/>
              </a:rPr>
              <a:t>cõi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đời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của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nhân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dân</a:t>
            </a:r>
            <a:r>
              <a:rPr lang="en-US" sz="2100" b="1" dirty="0">
                <a:latin typeface="Arial" panose="020B0604020202020204" pitchFamily="34" charset="0"/>
                <a:cs typeface="Arial" panose="020B0604020202020204" pitchFamily="34" charset="0"/>
              </a:rPr>
              <a:t> ta.</a:t>
            </a:r>
          </a:p>
          <a:p>
            <a:pPr marL="342900" indent="-342900" algn="just" eaLnBrk="0" hangingPunct="0">
              <a:buFontTx/>
              <a:buChar char="-"/>
            </a:pPr>
            <a:r>
              <a:rPr lang="en-US" sz="2100" b="1" dirty="0">
                <a:latin typeface="Arial" panose="020B0604020202020204" pitchFamily="34" charset="0"/>
                <a:cs typeface="Arial" panose="020B0604020202020204" pitchFamily="34" charset="0"/>
              </a:rPr>
              <a:t>Chi </a:t>
            </a:r>
            <a:r>
              <a:rPr lang="en-US" sz="2100" b="1" dirty="0" err="1">
                <a:latin typeface="Arial" panose="020B0604020202020204" pitchFamily="34" charset="0"/>
                <a:cs typeface="Arial" panose="020B0604020202020204" pitchFamily="34" charset="0"/>
              </a:rPr>
              <a:t>tiết</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kì</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ảo</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vẫn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không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làm</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mất</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tính</a:t>
            </a:r>
            <a:r>
              <a:rPr lang="en-US" sz="2100" b="1" dirty="0">
                <a:latin typeface="Arial" panose="020B0604020202020204" pitchFamily="34" charset="0"/>
                <a:cs typeface="Arial" panose="020B0604020202020204" pitchFamily="34" charset="0"/>
              </a:rPr>
              <a:t> bi </a:t>
            </a:r>
            <a:r>
              <a:rPr lang="en-US" sz="2100" b="1" dirty="0" err="1">
                <a:latin typeface="Arial" panose="020B0604020202020204" pitchFamily="34" charset="0"/>
                <a:cs typeface="Arial" panose="020B0604020202020204" pitchFamily="34" charset="0"/>
              </a:rPr>
              <a:t>kịch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của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tác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phẩm</a:t>
            </a:r>
            <a:r>
              <a:rPr lang="en-US" sz="2100" b="1" dirty="0">
                <a:latin typeface="Arial" panose="020B0604020202020204" pitchFamily="34" charset="0"/>
                <a:cs typeface="Arial" panose="020B0604020202020204" pitchFamily="34" charset="0"/>
              </a:rPr>
              <a:t>. VN </a:t>
            </a:r>
            <a:r>
              <a:rPr lang="en-US" sz="2100" b="1" dirty="0" err="1">
                <a:latin typeface="Arial" panose="020B0604020202020204" pitchFamily="34" charset="0"/>
                <a:cs typeface="Arial" panose="020B0604020202020204" pitchFamily="34" charset="0"/>
              </a:rPr>
              <a:t>trở</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về</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mà</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vẫn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xa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cách</a:t>
            </a:r>
            <a:r>
              <a:rPr lang="en-US" sz="2100" b="1" dirty="0">
                <a:latin typeface="Arial" panose="020B0604020202020204" pitchFamily="34" charset="0"/>
                <a:cs typeface="Arial" panose="020B0604020202020204" pitchFamily="34" charset="0"/>
              </a:rPr>
              <a:t> ở </a:t>
            </a:r>
            <a:r>
              <a:rPr lang="en-US" sz="2100" b="1" dirty="0" err="1">
                <a:latin typeface="Arial" panose="020B0604020202020204" pitchFamily="34" charset="0"/>
                <a:cs typeface="Arial" panose="020B0604020202020204" pitchFamily="34" charset="0"/>
              </a:rPr>
              <a:t>giữa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dòng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bởi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nàng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và</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chồng</a:t>
            </a:r>
            <a:r>
              <a:rPr lang="en-US" sz="2100" b="1" dirty="0">
                <a:latin typeface="Arial" panose="020B0604020202020204" pitchFamily="34" charset="0"/>
                <a:cs typeface="Arial" panose="020B0604020202020204" pitchFamily="34" charset="0"/>
              </a:rPr>
              <a:t> con </a:t>
            </a:r>
            <a:r>
              <a:rPr lang="en-US" sz="2100" b="1" dirty="0" err="1">
                <a:latin typeface="Arial" panose="020B0604020202020204" pitchFamily="34" charset="0"/>
                <a:cs typeface="Arial" panose="020B0604020202020204" pitchFamily="34" charset="0"/>
              </a:rPr>
              <a:t>vẫn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âm</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dương</a:t>
            </a:r>
            <a:r>
              <a:rPr lang="en-US" sz="2100" b="1" dirty="0">
                <a:latin typeface="Arial" panose="020B0604020202020204" pitchFamily="34" charset="0"/>
                <a:cs typeface="Arial" panose="020B0604020202020204" pitchFamily="34" charset="0"/>
              </a:rPr>
              <a:t> chia </a:t>
            </a:r>
            <a:r>
              <a:rPr lang="en-US" sz="2100" b="1" dirty="0" err="1">
                <a:latin typeface="Arial" panose="020B0604020202020204" pitchFamily="34" charset="0"/>
                <a:cs typeface="Arial" panose="020B0604020202020204" pitchFamily="34" charset="0"/>
              </a:rPr>
              <a:t>lìa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hạnh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phúc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đã</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vĩnh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viễn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rời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xa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đâu</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có</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thể</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làm</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lại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được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nữa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Đàn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tràng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giải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oan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chỉ</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là</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một</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chút</a:t>
            </a:r>
            <a:r>
              <a:rPr lang="en-US" sz="2100" b="1" dirty="0">
                <a:latin typeface="Arial" panose="020B0604020202020204" pitchFamily="34" charset="0"/>
                <a:cs typeface="Arial" panose="020B0604020202020204" pitchFamily="34" charset="0"/>
              </a:rPr>
              <a:t> an </a:t>
            </a:r>
            <a:r>
              <a:rPr lang="en-US" sz="2100" b="1" dirty="0" err="1">
                <a:latin typeface="Arial" panose="020B0604020202020204" pitchFamily="34" charset="0"/>
                <a:cs typeface="Arial" panose="020B0604020202020204" pitchFamily="34" charset="0"/>
              </a:rPr>
              <a:t>ủi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cho</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người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bạc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mệnh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mà</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thôi</a:t>
            </a:r>
            <a:r>
              <a:rPr lang="en-US" sz="2100" b="1" dirty="0">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5B0BAC44-B083-41E0-B154-4767F439B5AB}"/>
              </a:ext>
            </a:extLst>
          </p:cNvPr>
          <p:cNvSpPr txBox="1"/>
          <p:nvPr/>
        </p:nvSpPr>
        <p:spPr>
          <a:xfrm>
            <a:off x="318052" y="362829"/>
            <a:ext cx="4558748" cy="52322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eaLnBrk="0" hangingPunct="0"/>
            <a:r>
              <a:rPr lang="en-US" sz="2800" b="1" dirty="0">
                <a:solidFill>
                  <a:srgbClr val="FF0000"/>
                </a:solidFill>
                <a:latin typeface="Arial" panose="020B0604020202020204" pitchFamily="34" charset="0"/>
                <a:cs typeface="Arial" panose="020B0604020202020204" pitchFamily="34" charset="0"/>
              </a:rPr>
              <a:t>III/ Ý </a:t>
            </a:r>
            <a:r>
              <a:rPr lang="en-US" sz="2800" b="1" dirty="0" err="1">
                <a:solidFill>
                  <a:srgbClr val="FF0000"/>
                </a:solidFill>
                <a:latin typeface="Arial" panose="020B0604020202020204" pitchFamily="34" charset="0"/>
                <a:cs typeface="Arial" panose="020B0604020202020204" pitchFamily="34" charset="0"/>
              </a:rPr>
              <a:t>nghĩa</a:t>
            </a:r>
            <a:r>
              <a:rPr lang="en-US" sz="2800" b="1" dirty="0">
                <a:solidFill>
                  <a:srgbClr val="FF0000"/>
                </a:solidFill>
                <a:latin typeface="Arial" panose="020B0604020202020204" pitchFamily="34" charset="0"/>
                <a:cs typeface="Arial" panose="020B0604020202020204" pitchFamily="34" charset="0"/>
              </a:rPr>
              <a:t> chi </a:t>
            </a:r>
            <a:r>
              <a:rPr lang="en-US" sz="2800" b="1" dirty="0" err="1">
                <a:solidFill>
                  <a:srgbClr val="FF0000"/>
                </a:solidFill>
                <a:latin typeface="Arial" panose="020B0604020202020204" pitchFamily="34" charset="0"/>
                <a:cs typeface="Arial" panose="020B0604020202020204" pitchFamily="34" charset="0"/>
              </a:rPr>
              <a:t>tiết</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kì</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ảo</a:t>
            </a:r>
            <a:r>
              <a:rPr lang="en-US" sz="28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2554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AB0CE0-AC3C-4DBB-8F83-599D58914B1B}"/>
              </a:ext>
            </a:extLst>
          </p:cNvPr>
          <p:cNvSpPr txBox="1"/>
          <p:nvPr/>
        </p:nvSpPr>
        <p:spPr>
          <a:xfrm>
            <a:off x="318052" y="0"/>
            <a:ext cx="11761156" cy="892552"/>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eaLnBrk="0" hangingPunct="0"/>
            <a:r>
              <a:rPr lang="en-US" sz="2800" b="1" dirty="0">
                <a:solidFill>
                  <a:srgbClr val="FF0000"/>
                </a:solidFill>
                <a:latin typeface="Arial" panose="020B0604020202020204" pitchFamily="34" charset="0"/>
                <a:cs typeface="Arial" panose="020B0604020202020204" pitchFamily="34" charset="0"/>
              </a:rPr>
              <a:t>IV/ Chi </a:t>
            </a:r>
            <a:r>
              <a:rPr lang="en-US" sz="2800" b="1" dirty="0" err="1">
                <a:solidFill>
                  <a:srgbClr val="FF0000"/>
                </a:solidFill>
                <a:latin typeface="Arial" panose="020B0604020202020204" pitchFamily="34" charset="0"/>
                <a:cs typeface="Arial" panose="020B0604020202020204" pitchFamily="34" charset="0"/>
              </a:rPr>
              <a:t>tiết</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cái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bóng</a:t>
            </a:r>
            <a:r>
              <a:rPr lang="en-US" sz="2800" b="1" dirty="0">
                <a:solidFill>
                  <a:srgbClr val="FF0000"/>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Cái</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bóng</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nhỏ</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nhoi</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trong</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câu</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chuyện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là</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một</a:t>
            </a:r>
            <a:r>
              <a:rPr lang="en-US" sz="2400" b="1" dirty="0">
                <a:solidFill>
                  <a:schemeClr val="tx1"/>
                </a:solidFill>
                <a:latin typeface="Arial" panose="020B0604020202020204" pitchFamily="34" charset="0"/>
                <a:cs typeface="Arial" panose="020B0604020202020204" pitchFamily="34" charset="0"/>
              </a:rPr>
              <a:t> chi </a:t>
            </a:r>
            <a:r>
              <a:rPr lang="en-US" sz="2400" b="1" dirty="0" err="1">
                <a:solidFill>
                  <a:schemeClr val="tx1"/>
                </a:solidFill>
                <a:latin typeface="Arial" panose="020B0604020202020204" pitchFamily="34" charset="0"/>
                <a:cs typeface="Arial" panose="020B0604020202020204" pitchFamily="34" charset="0"/>
              </a:rPr>
              <a:t>tiết</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nghệ</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thuật</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đặc</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sắc</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với</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nhiều</a:t>
            </a:r>
            <a:r>
              <a:rPr lang="en-US" sz="2400" b="1" dirty="0">
                <a:solidFill>
                  <a:schemeClr val="tx1"/>
                </a:solidFill>
                <a:latin typeface="Arial" panose="020B0604020202020204" pitchFamily="34" charset="0"/>
                <a:cs typeface="Arial" panose="020B0604020202020204" pitchFamily="34" charset="0"/>
              </a:rPr>
              <a:t> ý </a:t>
            </a:r>
            <a:r>
              <a:rPr lang="en-US" sz="2400" b="1" dirty="0" err="1">
                <a:solidFill>
                  <a:schemeClr val="tx1"/>
                </a:solidFill>
                <a:latin typeface="Arial" panose="020B0604020202020204" pitchFamily="34" charset="0"/>
                <a:cs typeface="Arial" panose="020B0604020202020204" pitchFamily="34" charset="0"/>
              </a:rPr>
              <a:t>nghĩa</a:t>
            </a:r>
            <a:r>
              <a:rPr lang="en-US" sz="2400" b="1" dirty="0">
                <a:solidFill>
                  <a:schemeClr val="tx1"/>
                </a:solidFill>
                <a:latin typeface="Arial" panose="020B0604020202020204" pitchFamily="34" charset="0"/>
                <a:cs typeface="Arial" panose="020B0604020202020204" pitchFamily="34" charset="0"/>
              </a:rPr>
              <a:t>:</a:t>
            </a:r>
          </a:p>
        </p:txBody>
      </p:sp>
      <p:sp>
        <p:nvSpPr>
          <p:cNvPr id="5" name="Text Box 6">
            <a:extLst>
              <a:ext uri="{FF2B5EF4-FFF2-40B4-BE49-F238E27FC236}">
                <a16:creationId xmlns:a16="http://schemas.microsoft.com/office/drawing/2014/main" id="{84762BEB-B7EB-4F5F-918D-DB7F2E8245FA}"/>
              </a:ext>
            </a:extLst>
          </p:cNvPr>
          <p:cNvSpPr txBox="1">
            <a:spLocks noChangeArrowheads="1"/>
          </p:cNvSpPr>
          <p:nvPr/>
        </p:nvSpPr>
        <p:spPr bwMode="auto">
          <a:xfrm>
            <a:off x="318052" y="959093"/>
            <a:ext cx="11761156" cy="5262979"/>
          </a:xfrm>
          <a:prstGeom prst="rect">
            <a:avLst/>
          </a:prstGeom>
          <a:noFill/>
          <a:ln w="38100">
            <a:solidFill>
              <a:srgbClr val="3333FF"/>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en-US" sz="2100" b="1" dirty="0">
                <a:solidFill>
                  <a:srgbClr val="FF0000"/>
                </a:solidFill>
                <a:latin typeface="Arial" panose="020B0604020202020204" pitchFamily="34" charset="0"/>
                <a:cs typeface="Arial" panose="020B0604020202020204" pitchFamily="34" charset="0"/>
              </a:rPr>
              <a:t>a/ Chi </a:t>
            </a:r>
            <a:r>
              <a:rPr lang="en-US" sz="2100" b="1" dirty="0" err="1">
                <a:solidFill>
                  <a:srgbClr val="FF0000"/>
                </a:solidFill>
                <a:latin typeface="Arial" panose="020B0604020202020204" pitchFamily="34" charset="0"/>
                <a:cs typeface="Arial" panose="020B0604020202020204" pitchFamily="34" charset="0"/>
              </a:rPr>
              <a:t>tiết</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cái</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bóng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góp</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phần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phát</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triển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cốt</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truyện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là</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nút</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thắt</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đồng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thời</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cũng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mở</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nút</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cho</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toàn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bộ</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diễn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biến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câu</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chuyện</a:t>
            </a:r>
            <a:r>
              <a:rPr lang="en-US" sz="2100" b="1" dirty="0">
                <a:solidFill>
                  <a:srgbClr val="FF0000"/>
                </a:solidFill>
                <a:latin typeface="Arial" panose="020B0604020202020204" pitchFamily="34" charset="0"/>
                <a:cs typeface="Arial" panose="020B0604020202020204" pitchFamily="34" charset="0"/>
              </a:rPr>
              <a:t>.</a:t>
            </a:r>
          </a:p>
          <a:p>
            <a:pPr marL="342900" indent="-342900" algn="just" eaLnBrk="0" hangingPunct="0">
              <a:buFontTx/>
              <a:buChar char="-"/>
            </a:pPr>
            <a:r>
              <a:rPr lang="en-US" sz="2100" b="1" dirty="0" err="1">
                <a:latin typeface="Arial" panose="020B0604020202020204" pitchFamily="34" charset="0"/>
                <a:cs typeface="Arial" panose="020B0604020202020204" pitchFamily="34" charset="0"/>
              </a:rPr>
              <a:t>Đối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với</a:t>
            </a:r>
            <a:r>
              <a:rPr lang="en-US" sz="2100" b="1" dirty="0">
                <a:latin typeface="Arial" panose="020B0604020202020204" pitchFamily="34" charset="0"/>
                <a:cs typeface="Arial" panose="020B0604020202020204" pitchFamily="34" charset="0"/>
              </a:rPr>
              <a:t> VN, </a:t>
            </a:r>
            <a:r>
              <a:rPr lang="en-US" sz="2100" b="1" dirty="0" err="1">
                <a:latin typeface="Arial" panose="020B0604020202020204" pitchFamily="34" charset="0"/>
                <a:cs typeface="Arial" panose="020B0604020202020204" pitchFamily="34" charset="0"/>
              </a:rPr>
              <a:t>đó</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là</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cái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bóng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của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chính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nàng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Cái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bóng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gợi</a:t>
            </a:r>
            <a:r>
              <a:rPr lang="en-US" sz="2100" b="1" dirty="0">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nỗi</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cô</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đơn</a:t>
            </a:r>
            <a:r>
              <a:rPr lang="en-US" sz="2100" b="1" dirty="0">
                <a:solidFill>
                  <a:srgbClr val="FF0000"/>
                </a:solidFill>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của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nàng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gợi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lên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vẻ</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đẹp</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của</a:t>
            </a:r>
            <a:r>
              <a:rPr lang="en-US" sz="2100" b="1" dirty="0">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tình</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yêu</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thương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thủy</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chung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và</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khát</a:t>
            </a:r>
            <a:r>
              <a:rPr lang="en-US" sz="2100" b="1" dirty="0">
                <a:solidFill>
                  <a:srgbClr val="FF0000"/>
                </a:solidFill>
                <a:latin typeface="Arial" panose="020B0604020202020204" pitchFamily="34" charset="0"/>
                <a:cs typeface="Arial" panose="020B0604020202020204" pitchFamily="34" charset="0"/>
              </a:rPr>
              <a:t> khao sum </a:t>
            </a:r>
            <a:r>
              <a:rPr lang="en-US" sz="2100" b="1" dirty="0" err="1">
                <a:solidFill>
                  <a:srgbClr val="FF0000"/>
                </a:solidFill>
                <a:latin typeface="Arial" panose="020B0604020202020204" pitchFamily="34" charset="0"/>
                <a:cs typeface="Arial" panose="020B0604020202020204" pitchFamily="34" charset="0"/>
              </a:rPr>
              <a:t>họp</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gia</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đình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gợi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lên</a:t>
            </a:r>
            <a:r>
              <a:rPr lang="en-US" sz="2100" b="1" dirty="0">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tình</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yêu</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thương</a:t>
            </a:r>
            <a:r>
              <a:rPr lang="en-US" sz="2100" b="1" dirty="0">
                <a:solidFill>
                  <a:srgbClr val="FF0000"/>
                </a:solidFill>
                <a:latin typeface="Arial" panose="020B0604020202020204" pitchFamily="34" charset="0"/>
                <a:cs typeface="Arial" panose="020B0604020202020204" pitchFamily="34" charset="0"/>
              </a:rPr>
              <a:t> con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muốn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bù</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đắp</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cho</a:t>
            </a:r>
            <a:r>
              <a:rPr lang="en-US" sz="2100" b="1" dirty="0">
                <a:latin typeface="Arial" panose="020B0604020202020204" pitchFamily="34" charset="0"/>
                <a:cs typeface="Arial" panose="020B0604020202020204" pitchFamily="34" charset="0"/>
              </a:rPr>
              <a:t> con </a:t>
            </a:r>
            <a:r>
              <a:rPr lang="en-US" sz="2100" b="1" dirty="0" err="1">
                <a:latin typeface="Arial" panose="020B0604020202020204" pitchFamily="34" charset="0"/>
                <a:cs typeface="Arial" panose="020B0604020202020204" pitchFamily="34" charset="0"/>
              </a:rPr>
              <a:t>sự</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thiếu</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vắng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của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tình</a:t>
            </a:r>
            <a:r>
              <a:rPr lang="en-US" sz="2100" b="1" dirty="0">
                <a:latin typeface="Arial" panose="020B0604020202020204" pitchFamily="34" charset="0"/>
                <a:cs typeface="Arial" panose="020B0604020202020204" pitchFamily="34" charset="0"/>
              </a:rPr>
              <a:t> cha.</a:t>
            </a:r>
          </a:p>
          <a:p>
            <a:pPr marL="342900" indent="-342900" algn="just" eaLnBrk="0" hangingPunct="0">
              <a:buFontTx/>
              <a:buChar char="-"/>
            </a:pPr>
            <a:r>
              <a:rPr lang="en-US" sz="2100" b="1" dirty="0" err="1">
                <a:latin typeface="Arial" panose="020B0604020202020204" pitchFamily="34" charset="0"/>
                <a:cs typeface="Arial" panose="020B0604020202020204" pitchFamily="34" charset="0"/>
              </a:rPr>
              <a:t>Đối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với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bé</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Đản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cái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bóng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là</a:t>
            </a:r>
            <a:r>
              <a:rPr lang="en-US" sz="2100" b="1" dirty="0">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sự</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ngộ</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nhận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về</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một</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người</a:t>
            </a:r>
            <a:r>
              <a:rPr lang="en-US" sz="2100" b="1" dirty="0">
                <a:solidFill>
                  <a:srgbClr val="FF0000"/>
                </a:solidFill>
                <a:latin typeface="Arial" panose="020B0604020202020204" pitchFamily="34" charset="0"/>
                <a:cs typeface="Arial" panose="020B0604020202020204" pitchFamily="34" charset="0"/>
              </a:rPr>
              <a:t> cha </a:t>
            </a:r>
            <a:r>
              <a:rPr lang="en-US" sz="2100" b="1" dirty="0" err="1">
                <a:solidFill>
                  <a:srgbClr val="FF0000"/>
                </a:solidFill>
                <a:latin typeface="Arial" panose="020B0604020202020204" pitchFamily="34" charset="0"/>
                <a:cs typeface="Arial" panose="020B0604020202020204" pitchFamily="34" charset="0"/>
              </a:rPr>
              <a:t>đặc</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biệt</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đêm</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nào</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cũng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đến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mẹ</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nó</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cũng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mẹ</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nó</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ngồi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cũng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ngồi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chỉ</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nín</a:t>
            </a:r>
            <a:r>
              <a:rPr lang="en-US" sz="2100" b="1" dirty="0">
                <a:latin typeface="Arial" panose="020B0604020202020204" pitchFamily="34" charset="0"/>
                <a:cs typeface="Arial" panose="020B0604020202020204" pitchFamily="34" charset="0"/>
              </a:rPr>
              <a:t> thin </a:t>
            </a:r>
            <a:r>
              <a:rPr lang="en-US" sz="2100" b="1" dirty="0" err="1">
                <a:latin typeface="Arial" panose="020B0604020202020204" pitchFamily="34" charset="0"/>
                <a:cs typeface="Arial" panose="020B0604020202020204" pitchFamily="34" charset="0"/>
              </a:rPr>
              <a:t>thít</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và</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chẳng</a:t>
            </a:r>
            <a:r>
              <a:rPr lang="en-US" sz="2100" b="1" dirty="0">
                <a:latin typeface="Arial" panose="020B0604020202020204" pitchFamily="34" charset="0"/>
                <a:cs typeface="Arial" panose="020B0604020202020204" pitchFamily="34" charset="0"/>
              </a:rPr>
              <a:t> bao </a:t>
            </a:r>
            <a:r>
              <a:rPr lang="en-US" sz="2100" b="1" dirty="0" err="1">
                <a:latin typeface="Arial" panose="020B0604020202020204" pitchFamily="34" charset="0"/>
                <a:cs typeface="Arial" panose="020B0604020202020204" pitchFamily="34" charset="0"/>
              </a:rPr>
              <a:t>giờ</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bế</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nó</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cả</a:t>
            </a:r>
            <a:r>
              <a:rPr lang="en-US" sz="2100" b="1" dirty="0">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Nó</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thể</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hiện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sự</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hồn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nhiên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ngây</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thơ</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của</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Đản</a:t>
            </a:r>
            <a:r>
              <a:rPr lang="en-US" sz="2100" b="1" dirty="0">
                <a:solidFill>
                  <a:srgbClr val="FF0000"/>
                </a:solidFill>
                <a:latin typeface="Arial" panose="020B0604020202020204" pitchFamily="34" charset="0"/>
                <a:cs typeface="Arial" panose="020B0604020202020204" pitchFamily="34" charset="0"/>
              </a:rPr>
              <a:t>.</a:t>
            </a:r>
          </a:p>
          <a:p>
            <a:pPr marL="342900" indent="-342900" algn="just" eaLnBrk="0" hangingPunct="0">
              <a:buFontTx/>
              <a:buChar char="-"/>
            </a:pPr>
            <a:r>
              <a:rPr lang="en-US" sz="2100" b="1" dirty="0" err="1">
                <a:latin typeface="Arial" panose="020B0604020202020204" pitchFamily="34" charset="0"/>
                <a:cs typeface="Arial" panose="020B0604020202020204" pitchFamily="34" charset="0"/>
              </a:rPr>
              <a:t>Đối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với</a:t>
            </a:r>
            <a:r>
              <a:rPr lang="en-US" sz="2100" b="1" dirty="0">
                <a:latin typeface="Arial" panose="020B0604020202020204" pitchFamily="34" charset="0"/>
                <a:cs typeface="Arial" panose="020B0604020202020204" pitchFamily="34" charset="0"/>
              </a:rPr>
              <a:t> TS:</a:t>
            </a:r>
          </a:p>
          <a:p>
            <a:pPr algn="just" eaLnBrk="0" hangingPunct="0"/>
            <a:r>
              <a:rPr lang="en-US" sz="2100" b="1" dirty="0">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Cái</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bóng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xuất</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hiện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lần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thứ</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nhất</a:t>
            </a:r>
            <a:r>
              <a:rPr lang="en-US" sz="2100" b="1" dirty="0">
                <a:solidFill>
                  <a:srgbClr val="FF0000"/>
                </a:solidFill>
                <a:latin typeface="Arial" panose="020B0604020202020204" pitchFamily="34" charset="0"/>
                <a:cs typeface="Arial" panose="020B0604020202020204" pitchFamily="34" charset="0"/>
              </a:rPr>
              <a:t> qua </a:t>
            </a:r>
            <a:r>
              <a:rPr lang="en-US" sz="2100" b="1" dirty="0" err="1">
                <a:solidFill>
                  <a:srgbClr val="FF0000"/>
                </a:solidFill>
                <a:latin typeface="Arial" panose="020B0604020202020204" pitchFamily="34" charset="0"/>
                <a:cs typeface="Arial" panose="020B0604020202020204" pitchFamily="34" charset="0"/>
              </a:rPr>
              <a:t>lời</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bé</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Đản</a:t>
            </a:r>
            <a:r>
              <a:rPr lang="en-US" sz="2100" b="1" dirty="0">
                <a:solidFill>
                  <a:srgbClr val="FF0000"/>
                </a:solidFill>
                <a:latin typeface="Arial" panose="020B0604020202020204" pitchFamily="34" charset="0"/>
                <a:cs typeface="Arial" panose="020B0604020202020204" pitchFamily="34" charset="0"/>
              </a:rPr>
              <a:t> </a:t>
            </a:r>
            <a:r>
              <a:rPr lang="en-US" sz="2100" b="1" i="1" u="sng" dirty="0">
                <a:latin typeface="Arial" panose="020B0604020202020204" pitchFamily="34" charset="0"/>
                <a:cs typeface="Arial" panose="020B0604020202020204" pitchFamily="34" charset="0"/>
              </a:rPr>
              <a:t>(chi </a:t>
            </a:r>
            <a:r>
              <a:rPr lang="en-US" sz="2100" b="1" i="1" u="sng" dirty="0" err="1">
                <a:latin typeface="Arial" panose="020B0604020202020204" pitchFamily="34" charset="0"/>
                <a:cs typeface="Arial" panose="020B0604020202020204" pitchFamily="34" charset="0"/>
              </a:rPr>
              <a:t>tiết</a:t>
            </a:r>
            <a:r>
              <a:rPr lang="en-US" sz="2100" b="1" i="1" u="sng" dirty="0">
                <a:latin typeface="Arial" panose="020B0604020202020204" pitchFamily="34" charset="0"/>
                <a:cs typeface="Arial" panose="020B0604020202020204" pitchFamily="34" charset="0"/>
              </a:rPr>
              <a:t> </a:t>
            </a:r>
            <a:r>
              <a:rPr lang="en-US" sz="2100" b="1" i="1" u="sng" dirty="0" err="1">
                <a:latin typeface="Arial" panose="020B0604020202020204" pitchFamily="34" charset="0"/>
                <a:cs typeface="Arial" panose="020B0604020202020204" pitchFamily="34" charset="0"/>
              </a:rPr>
              <a:t>thắt</a:t>
            </a:r>
            <a:r>
              <a:rPr lang="en-US" sz="2100" b="1" i="1" u="sng" dirty="0">
                <a:latin typeface="Arial" panose="020B0604020202020204" pitchFamily="34" charset="0"/>
                <a:cs typeface="Arial" panose="020B0604020202020204" pitchFamily="34" charset="0"/>
              </a:rPr>
              <a:t> </a:t>
            </a:r>
            <a:r>
              <a:rPr lang="en-US" sz="2100" b="1" i="1" u="sng" dirty="0" err="1">
                <a:latin typeface="Arial" panose="020B0604020202020204" pitchFamily="34" charset="0"/>
                <a:cs typeface="Arial" panose="020B0604020202020204" pitchFamily="34" charset="0"/>
              </a:rPr>
              <a:t>nút</a:t>
            </a:r>
            <a:r>
              <a:rPr lang="en-US" sz="2100" b="1" i="1" u="sng" dirty="0">
                <a:latin typeface="Arial" panose="020B0604020202020204" pitchFamily="34" charset="0"/>
                <a:cs typeface="Arial" panose="020B0604020202020204" pitchFamily="34" charset="0"/>
              </a:rPr>
              <a:t>)</a:t>
            </a:r>
            <a:r>
              <a:rPr lang="en-US" sz="2100" b="1" i="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là</a:t>
            </a:r>
            <a:r>
              <a:rPr lang="en-US" sz="2100" b="1" dirty="0">
                <a:latin typeface="Arial" panose="020B0604020202020204" pitchFamily="34" charset="0"/>
                <a:cs typeface="Arial" panose="020B0604020202020204" pitchFamily="34" charset="0"/>
              </a:rPr>
              <a:t> </a:t>
            </a:r>
            <a:r>
              <a:rPr lang="en-US" sz="2100" b="1" i="1" dirty="0" err="1">
                <a:solidFill>
                  <a:srgbClr val="FF0000"/>
                </a:solidFill>
                <a:latin typeface="Arial" panose="020B0604020202020204" pitchFamily="34" charset="0"/>
                <a:cs typeface="Arial" panose="020B0604020202020204" pitchFamily="34" charset="0"/>
              </a:rPr>
              <a:t>bằng</a:t>
            </a:r>
            <a:r>
              <a:rPr lang="en-US" sz="2100" b="1" i="1" dirty="0">
                <a:solidFill>
                  <a:srgbClr val="FF0000"/>
                </a:solidFill>
                <a:latin typeface="Arial" panose="020B0604020202020204" pitchFamily="34" charset="0"/>
                <a:cs typeface="Arial" panose="020B0604020202020204" pitchFamily="34" charset="0"/>
              </a:rPr>
              <a:t> </a:t>
            </a:r>
            <a:r>
              <a:rPr lang="en-US" sz="2100" b="1" i="1" dirty="0" err="1">
                <a:solidFill>
                  <a:srgbClr val="FF0000"/>
                </a:solidFill>
                <a:latin typeface="Arial" panose="020B0604020202020204" pitchFamily="34" charset="0"/>
                <a:cs typeface="Arial" panose="020B0604020202020204" pitchFamily="34" charset="0"/>
              </a:rPr>
              <a:t>chứng</a:t>
            </a:r>
            <a:r>
              <a:rPr lang="en-US" sz="2100" b="1" i="1" dirty="0">
                <a:solidFill>
                  <a:srgbClr val="FF0000"/>
                </a:solidFill>
                <a:latin typeface="Arial" panose="020B0604020202020204" pitchFamily="34" charset="0"/>
                <a:cs typeface="Arial" panose="020B0604020202020204" pitchFamily="34" charset="0"/>
              </a:rPr>
              <a:t> </a:t>
            </a:r>
            <a:r>
              <a:rPr lang="en-US" sz="2100" b="1" i="1" dirty="0" err="1">
                <a:solidFill>
                  <a:srgbClr val="FF0000"/>
                </a:solidFill>
                <a:latin typeface="Arial" panose="020B0604020202020204" pitchFamily="34" charset="0"/>
                <a:cs typeface="Arial" panose="020B0604020202020204" pitchFamily="34" charset="0"/>
              </a:rPr>
              <a:t>không</a:t>
            </a:r>
            <a:r>
              <a:rPr lang="en-US" sz="2100" b="1" i="1" dirty="0">
                <a:solidFill>
                  <a:srgbClr val="FF0000"/>
                </a:solidFill>
                <a:latin typeface="Arial" panose="020B0604020202020204" pitchFamily="34" charset="0"/>
                <a:cs typeface="Arial" panose="020B0604020202020204" pitchFamily="34" charset="0"/>
              </a:rPr>
              <a:t> </a:t>
            </a:r>
            <a:r>
              <a:rPr lang="en-US" sz="2100" b="1" i="1" dirty="0" err="1">
                <a:solidFill>
                  <a:srgbClr val="FF0000"/>
                </a:solidFill>
                <a:latin typeface="Arial" panose="020B0604020202020204" pitchFamily="34" charset="0"/>
                <a:cs typeface="Arial" panose="020B0604020202020204" pitchFamily="34" charset="0"/>
              </a:rPr>
              <a:t>thể</a:t>
            </a:r>
            <a:r>
              <a:rPr lang="en-US" sz="2100" b="1" i="1" dirty="0">
                <a:solidFill>
                  <a:srgbClr val="FF0000"/>
                </a:solidFill>
                <a:latin typeface="Arial" panose="020B0604020202020204" pitchFamily="34" charset="0"/>
                <a:cs typeface="Arial" panose="020B0604020202020204" pitchFamily="34" charset="0"/>
              </a:rPr>
              <a:t> </a:t>
            </a:r>
            <a:r>
              <a:rPr lang="en-US" sz="2100" b="1" i="1" dirty="0" err="1">
                <a:solidFill>
                  <a:srgbClr val="FF0000"/>
                </a:solidFill>
                <a:latin typeface="Arial" panose="020B0604020202020204" pitchFamily="34" charset="0"/>
                <a:cs typeface="Arial" panose="020B0604020202020204" pitchFamily="34" charset="0"/>
              </a:rPr>
              <a:t>chối</a:t>
            </a:r>
            <a:r>
              <a:rPr lang="en-US" sz="2100" b="1" i="1" dirty="0">
                <a:solidFill>
                  <a:srgbClr val="FF0000"/>
                </a:solidFill>
                <a:latin typeface="Arial" panose="020B0604020202020204" pitchFamily="34" charset="0"/>
                <a:cs typeface="Arial" panose="020B0604020202020204" pitchFamily="34" charset="0"/>
              </a:rPr>
              <a:t> </a:t>
            </a:r>
            <a:r>
              <a:rPr lang="en-US" sz="2100" b="1" i="1" dirty="0" err="1">
                <a:solidFill>
                  <a:srgbClr val="FF0000"/>
                </a:solidFill>
                <a:latin typeface="Arial" panose="020B0604020202020204" pitchFamily="34" charset="0"/>
                <a:cs typeface="Arial" panose="020B0604020202020204" pitchFamily="34" charset="0"/>
              </a:rPr>
              <a:t>cãi</a:t>
            </a:r>
            <a:r>
              <a:rPr lang="en-US" sz="2100" b="1" i="1" dirty="0">
                <a:solidFill>
                  <a:srgbClr val="FF0000"/>
                </a:solidFill>
                <a:latin typeface="Arial" panose="020B0604020202020204" pitchFamily="34" charset="0"/>
                <a:cs typeface="Arial" panose="020B0604020202020204" pitchFamily="34" charset="0"/>
              </a:rPr>
              <a:t> </a:t>
            </a:r>
            <a:r>
              <a:rPr lang="en-US" sz="2100" b="1" i="1" dirty="0" err="1">
                <a:solidFill>
                  <a:srgbClr val="FF0000"/>
                </a:solidFill>
                <a:latin typeface="Arial" panose="020B0604020202020204" pitchFamily="34" charset="0"/>
                <a:cs typeface="Arial" panose="020B0604020202020204" pitchFamily="34" charset="0"/>
              </a:rPr>
              <a:t>về</a:t>
            </a:r>
            <a:r>
              <a:rPr lang="en-US" sz="2100" b="1" i="1" dirty="0">
                <a:solidFill>
                  <a:srgbClr val="FF0000"/>
                </a:solidFill>
                <a:latin typeface="Arial" panose="020B0604020202020204" pitchFamily="34" charset="0"/>
                <a:cs typeface="Arial" panose="020B0604020202020204" pitchFamily="34" charset="0"/>
              </a:rPr>
              <a:t> </a:t>
            </a:r>
            <a:r>
              <a:rPr lang="en-US" sz="2100" b="1" i="1" dirty="0" err="1">
                <a:solidFill>
                  <a:srgbClr val="FF0000"/>
                </a:solidFill>
                <a:latin typeface="Arial" panose="020B0604020202020204" pitchFamily="34" charset="0"/>
                <a:cs typeface="Arial" panose="020B0604020202020204" pitchFamily="34" charset="0"/>
              </a:rPr>
              <a:t>sự</a:t>
            </a:r>
            <a:r>
              <a:rPr lang="en-US" sz="2100" b="1" i="1" dirty="0">
                <a:solidFill>
                  <a:srgbClr val="FF0000"/>
                </a:solidFill>
                <a:latin typeface="Arial" panose="020B0604020202020204" pitchFamily="34" charset="0"/>
                <a:cs typeface="Arial" panose="020B0604020202020204" pitchFamily="34" charset="0"/>
              </a:rPr>
              <a:t> </a:t>
            </a:r>
            <a:r>
              <a:rPr lang="en-US" sz="2100" b="1" i="1" dirty="0" err="1">
                <a:solidFill>
                  <a:srgbClr val="FF0000"/>
                </a:solidFill>
                <a:latin typeface="Arial" panose="020B0604020202020204" pitchFamily="34" charset="0"/>
                <a:cs typeface="Arial" panose="020B0604020202020204" pitchFamily="34" charset="0"/>
              </a:rPr>
              <a:t>không</a:t>
            </a:r>
            <a:r>
              <a:rPr lang="en-US" sz="2100" b="1" i="1" dirty="0">
                <a:solidFill>
                  <a:srgbClr val="FF0000"/>
                </a:solidFill>
                <a:latin typeface="Arial" panose="020B0604020202020204" pitchFamily="34" charset="0"/>
                <a:cs typeface="Arial" panose="020B0604020202020204" pitchFamily="34" charset="0"/>
              </a:rPr>
              <a:t> </a:t>
            </a:r>
            <a:r>
              <a:rPr lang="en-US" sz="2100" b="1" i="1" dirty="0" err="1">
                <a:solidFill>
                  <a:srgbClr val="FF0000"/>
                </a:solidFill>
                <a:latin typeface="Arial" panose="020B0604020202020204" pitchFamily="34" charset="0"/>
                <a:cs typeface="Arial" panose="020B0604020202020204" pitchFamily="34" charset="0"/>
              </a:rPr>
              <a:t>chung</a:t>
            </a:r>
            <a:r>
              <a:rPr lang="en-US" sz="2100" b="1" i="1" dirty="0">
                <a:solidFill>
                  <a:srgbClr val="FF0000"/>
                </a:solidFill>
                <a:latin typeface="Arial" panose="020B0604020202020204" pitchFamily="34" charset="0"/>
                <a:cs typeface="Arial" panose="020B0604020202020204" pitchFamily="34" charset="0"/>
              </a:rPr>
              <a:t> </a:t>
            </a:r>
            <a:r>
              <a:rPr lang="en-US" sz="2100" b="1" i="1" dirty="0" err="1">
                <a:solidFill>
                  <a:srgbClr val="FF0000"/>
                </a:solidFill>
                <a:latin typeface="Arial" panose="020B0604020202020204" pitchFamily="34" charset="0"/>
                <a:cs typeface="Arial" panose="020B0604020202020204" pitchFamily="34" charset="0"/>
              </a:rPr>
              <a:t>thủy</a:t>
            </a:r>
            <a:r>
              <a:rPr lang="en-US" sz="2100" b="1" i="1" dirty="0">
                <a:solidFill>
                  <a:srgbClr val="FF0000"/>
                </a:solidFill>
                <a:latin typeface="Arial" panose="020B0604020202020204" pitchFamily="34" charset="0"/>
                <a:cs typeface="Arial" panose="020B0604020202020204" pitchFamily="34" charset="0"/>
              </a:rPr>
              <a:t> </a:t>
            </a:r>
            <a:r>
              <a:rPr lang="en-US" sz="2100" b="1" i="1" dirty="0" err="1">
                <a:solidFill>
                  <a:srgbClr val="FF0000"/>
                </a:solidFill>
                <a:latin typeface="Arial" panose="020B0604020202020204" pitchFamily="34" charset="0"/>
                <a:cs typeface="Arial" panose="020B0604020202020204" pitchFamily="34" charset="0"/>
              </a:rPr>
              <a:t>của</a:t>
            </a:r>
            <a:r>
              <a:rPr lang="en-US" sz="2100" b="1" i="1" dirty="0">
                <a:solidFill>
                  <a:srgbClr val="FF0000"/>
                </a:solidFill>
                <a:latin typeface="Arial" panose="020B0604020202020204" pitchFamily="34" charset="0"/>
                <a:cs typeface="Arial" panose="020B0604020202020204" pitchFamily="34" charset="0"/>
              </a:rPr>
              <a:t> </a:t>
            </a:r>
            <a:r>
              <a:rPr lang="en-US" sz="2100" b="1" i="1" dirty="0" err="1">
                <a:solidFill>
                  <a:srgbClr val="FF0000"/>
                </a:solidFill>
                <a:latin typeface="Arial" panose="020B0604020202020204" pitchFamily="34" charset="0"/>
                <a:cs typeface="Arial" panose="020B0604020202020204" pitchFamily="34" charset="0"/>
              </a:rPr>
              <a:t>vợ</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Lời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nói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của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bé</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Đản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về</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người</a:t>
            </a:r>
            <a:r>
              <a:rPr lang="en-US" sz="2100" b="1" dirty="0">
                <a:latin typeface="Arial" panose="020B0604020202020204" pitchFamily="34" charset="0"/>
                <a:cs typeface="Arial" panose="020B0604020202020204" pitchFamily="34" charset="0"/>
              </a:rPr>
              <a:t> cha </a:t>
            </a:r>
            <a:r>
              <a:rPr lang="en-US" sz="2100" b="1" dirty="0" err="1">
                <a:latin typeface="Arial" panose="020B0604020202020204" pitchFamily="34" charset="0"/>
                <a:cs typeface="Arial" panose="020B0604020202020204" pitchFamily="34" charset="0"/>
              </a:rPr>
              <a:t>khác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đã</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gieo</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vào</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lòng</a:t>
            </a:r>
            <a:r>
              <a:rPr lang="en-US" sz="2100" b="1" dirty="0">
                <a:latin typeface="Arial" panose="020B0604020202020204" pitchFamily="34" charset="0"/>
                <a:cs typeface="Arial" panose="020B0604020202020204" pitchFamily="34" charset="0"/>
              </a:rPr>
              <a:t> TS </a:t>
            </a:r>
            <a:r>
              <a:rPr lang="en-US" sz="2100" b="1" dirty="0" err="1">
                <a:latin typeface="Arial" panose="020B0604020202020204" pitchFamily="34" charset="0"/>
                <a:cs typeface="Arial" panose="020B0604020202020204" pitchFamily="34" charset="0"/>
              </a:rPr>
              <a:t>sự</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nghi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ngờ</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rồi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ghen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tuông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mà</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mắng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nhiếc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đánh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đuổi</a:t>
            </a:r>
            <a:r>
              <a:rPr lang="en-US" sz="2100" b="1" dirty="0">
                <a:latin typeface="Arial" panose="020B0604020202020204" pitchFamily="34" charset="0"/>
                <a:cs typeface="Arial" panose="020B0604020202020204" pitchFamily="34" charset="0"/>
              </a:rPr>
              <a:t> VN </a:t>
            </a:r>
            <a:r>
              <a:rPr lang="en-US" sz="2100" b="1" dirty="0" err="1">
                <a:latin typeface="Arial" panose="020B0604020202020204" pitchFamily="34" charset="0"/>
                <a:cs typeface="Arial" panose="020B0604020202020204" pitchFamily="34" charset="0"/>
              </a:rPr>
              <a:t>đi</a:t>
            </a:r>
            <a:r>
              <a:rPr lang="en-US" sz="2100" b="1" dirty="0">
                <a:latin typeface="Arial" panose="020B0604020202020204" pitchFamily="34" charset="0"/>
                <a:cs typeface="Arial" panose="020B0604020202020204" pitchFamily="34" charset="0"/>
              </a:rPr>
              <a:t>. </a:t>
            </a:r>
            <a:r>
              <a:rPr lang="en-US" sz="2100" b="1" dirty="0">
                <a:solidFill>
                  <a:srgbClr val="FF0000"/>
                </a:solidFill>
                <a:latin typeface="Arial" panose="020B0604020202020204" pitchFamily="34" charset="0"/>
                <a:cs typeface="Arial" panose="020B0604020202020204" pitchFamily="34" charset="0"/>
              </a:rPr>
              <a:t>Chi </a:t>
            </a:r>
            <a:r>
              <a:rPr lang="en-US" sz="2100" b="1" dirty="0" err="1">
                <a:solidFill>
                  <a:srgbClr val="FF0000"/>
                </a:solidFill>
                <a:latin typeface="Arial" panose="020B0604020202020204" pitchFamily="34" charset="0"/>
                <a:cs typeface="Arial" panose="020B0604020202020204" pitchFamily="34" charset="0"/>
              </a:rPr>
              <a:t>tiết</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này</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cho</a:t>
            </a:r>
            <a:r>
              <a:rPr lang="en-US" sz="2100" b="1" dirty="0">
                <a:solidFill>
                  <a:srgbClr val="FF0000"/>
                </a:solidFill>
                <a:latin typeface="Arial" panose="020B0604020202020204" pitchFamily="34" charset="0"/>
                <a:cs typeface="Arial" panose="020B0604020202020204" pitchFamily="34" charset="0"/>
              </a:rPr>
              <a:t> ta </a:t>
            </a:r>
            <a:r>
              <a:rPr lang="en-US" sz="2100" b="1" dirty="0" err="1">
                <a:solidFill>
                  <a:srgbClr val="FF0000"/>
                </a:solidFill>
                <a:latin typeface="Arial" panose="020B0604020202020204" pitchFamily="34" charset="0"/>
                <a:cs typeface="Arial" panose="020B0604020202020204" pitchFamily="34" charset="0"/>
              </a:rPr>
              <a:t>thấy</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sự</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cả</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ghen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hồ</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đồ</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thiếu</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niềm</a:t>
            </a:r>
            <a:r>
              <a:rPr lang="en-US" sz="2100" b="1" dirty="0">
                <a:solidFill>
                  <a:srgbClr val="FF0000"/>
                </a:solidFill>
                <a:latin typeface="Arial" panose="020B0604020202020204" pitchFamily="34" charset="0"/>
                <a:cs typeface="Arial" panose="020B0604020202020204" pitchFamily="34" charset="0"/>
              </a:rPr>
              <a:t> tin </a:t>
            </a:r>
            <a:r>
              <a:rPr lang="en-US" sz="2100" b="1" dirty="0" err="1">
                <a:solidFill>
                  <a:srgbClr val="FF0000"/>
                </a:solidFill>
                <a:latin typeface="Arial" panose="020B0604020202020204" pitchFamily="34" charset="0"/>
                <a:cs typeface="Arial" panose="020B0604020202020204" pitchFamily="34" charset="0"/>
              </a:rPr>
              <a:t>và</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trí</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tuệ</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của</a:t>
            </a:r>
            <a:r>
              <a:rPr lang="en-US" sz="2100" b="1" dirty="0">
                <a:solidFill>
                  <a:srgbClr val="FF0000"/>
                </a:solidFill>
                <a:latin typeface="Arial" panose="020B0604020202020204" pitchFamily="34" charset="0"/>
                <a:cs typeface="Arial" panose="020B0604020202020204" pitchFamily="34" charset="0"/>
              </a:rPr>
              <a:t> TS.</a:t>
            </a:r>
          </a:p>
          <a:p>
            <a:pPr algn="just" eaLnBrk="0" hangingPunct="0"/>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Cái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bóng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xuất</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hiện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lần</a:t>
            </a:r>
            <a:r>
              <a:rPr lang="en-US" sz="2100" b="1" dirty="0">
                <a:latin typeface="Arial" panose="020B0604020202020204" pitchFamily="34" charset="0"/>
                <a:cs typeface="Arial" panose="020B0604020202020204" pitchFamily="34" charset="0"/>
              </a:rPr>
              <a:t> 2 </a:t>
            </a:r>
            <a:r>
              <a:rPr lang="en-US" sz="2100" b="1" dirty="0" err="1">
                <a:latin typeface="Arial" panose="020B0604020202020204" pitchFamily="34" charset="0"/>
                <a:cs typeface="Arial" panose="020B0604020202020204" pitchFamily="34" charset="0"/>
              </a:rPr>
              <a:t>là</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cái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bóng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của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chính</a:t>
            </a:r>
            <a:r>
              <a:rPr lang="en-US" sz="2100" b="1" dirty="0">
                <a:latin typeface="Arial" panose="020B0604020202020204" pitchFamily="34" charset="0"/>
                <a:cs typeface="Arial" panose="020B0604020202020204" pitchFamily="34" charset="0"/>
              </a:rPr>
              <a:t> TS in </a:t>
            </a:r>
            <a:r>
              <a:rPr lang="en-US" sz="2100" b="1" dirty="0" err="1">
                <a:latin typeface="Arial" panose="020B0604020202020204" pitchFamily="34" charset="0"/>
                <a:cs typeface="Arial" panose="020B0604020202020204" pitchFamily="34" charset="0"/>
              </a:rPr>
              <a:t>trên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vách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dưới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ngon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đèn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khuya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Đến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lúc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này</a:t>
            </a:r>
            <a:r>
              <a:rPr lang="en-US" sz="2100" b="1" dirty="0">
                <a:latin typeface="Arial" panose="020B0604020202020204" pitchFamily="34" charset="0"/>
                <a:cs typeface="Arial" panose="020B0604020202020204" pitchFamily="34" charset="0"/>
              </a:rPr>
              <a:t> TS </a:t>
            </a:r>
            <a:r>
              <a:rPr lang="en-US" sz="2100" b="1" dirty="0" err="1">
                <a:latin typeface="Arial" panose="020B0604020202020204" pitchFamily="34" charset="0"/>
                <a:cs typeface="Arial" panose="020B0604020202020204" pitchFamily="34" charset="0"/>
              </a:rPr>
              <a:t>mới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tỉnh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ngộ</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thấu</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nỗi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oan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của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vợ</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Cái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bóng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có</a:t>
            </a:r>
            <a:r>
              <a:rPr lang="en-US" sz="2100" b="1" dirty="0">
                <a:latin typeface="Arial" panose="020B0604020202020204" pitchFamily="34" charset="0"/>
                <a:cs typeface="Arial" panose="020B0604020202020204" pitchFamily="34" charset="0"/>
              </a:rPr>
              <a:t> ý </a:t>
            </a:r>
            <a:r>
              <a:rPr lang="en-US" sz="2100" b="1" dirty="0" err="1">
                <a:latin typeface="Arial" panose="020B0604020202020204" pitchFamily="34" charset="0"/>
                <a:cs typeface="Arial" panose="020B0604020202020204" pitchFamily="34" charset="0"/>
              </a:rPr>
              <a:t>nghĩa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mở</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nút</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cho</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câu</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chuyện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giải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quyết</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mâu</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thuẫn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nỗi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oan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khuất</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của</a:t>
            </a:r>
            <a:r>
              <a:rPr lang="en-US" sz="2100" b="1" dirty="0">
                <a:latin typeface="Arial" panose="020B0604020202020204" pitchFamily="34" charset="0"/>
                <a:cs typeface="Arial" panose="020B0604020202020204" pitchFamily="34" charset="0"/>
              </a:rPr>
              <a:t> VN </a:t>
            </a:r>
            <a:r>
              <a:rPr lang="en-US" sz="2100" b="1" dirty="0" err="1">
                <a:latin typeface="Arial" panose="020B0604020202020204" pitchFamily="34" charset="0"/>
                <a:cs typeface="Arial" panose="020B0604020202020204" pitchFamily="34" charset="0"/>
              </a:rPr>
              <a:t>được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hóa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giải</a:t>
            </a:r>
            <a:r>
              <a:rPr lang="en-US" sz="21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0980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a:extLst>
              <a:ext uri="{FF2B5EF4-FFF2-40B4-BE49-F238E27FC236}">
                <a16:creationId xmlns:a16="http://schemas.microsoft.com/office/drawing/2014/main" id="{A691A758-90FE-4E12-810A-82545F60C749}"/>
              </a:ext>
            </a:extLst>
          </p:cNvPr>
          <p:cNvSpPr txBox="1">
            <a:spLocks noChangeArrowheads="1"/>
          </p:cNvSpPr>
          <p:nvPr/>
        </p:nvSpPr>
        <p:spPr bwMode="auto">
          <a:xfrm>
            <a:off x="318052" y="399535"/>
            <a:ext cx="11761156" cy="1061829"/>
          </a:xfrm>
          <a:prstGeom prst="rect">
            <a:avLst/>
          </a:prstGeom>
          <a:noFill/>
          <a:ln w="38100">
            <a:solidFill>
              <a:srgbClr val="3333FF"/>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en-US" sz="2100" b="1" dirty="0">
                <a:solidFill>
                  <a:srgbClr val="FF0000"/>
                </a:solidFill>
                <a:latin typeface="Arial" panose="020B0604020202020204" pitchFamily="34" charset="0"/>
                <a:cs typeface="Arial" panose="020B0604020202020204" pitchFamily="34" charset="0"/>
              </a:rPr>
              <a:t>b/ Chi </a:t>
            </a:r>
            <a:r>
              <a:rPr lang="en-US" sz="2100" b="1" dirty="0" err="1">
                <a:solidFill>
                  <a:srgbClr val="FF0000"/>
                </a:solidFill>
                <a:latin typeface="Arial" panose="020B0604020202020204" pitchFamily="34" charset="0"/>
                <a:cs typeface="Arial" panose="020B0604020202020204" pitchFamily="34" charset="0"/>
              </a:rPr>
              <a:t>tiết</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cái</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bóng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tô</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đậm</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thêm</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phẩm</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chất</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cao</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đẹp</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của</a:t>
            </a:r>
            <a:r>
              <a:rPr lang="en-US" sz="2100" b="1" dirty="0">
                <a:solidFill>
                  <a:srgbClr val="FF0000"/>
                </a:solidFill>
                <a:latin typeface="Arial" panose="020B0604020202020204" pitchFamily="34" charset="0"/>
                <a:cs typeface="Arial" panose="020B0604020202020204" pitchFamily="34" charset="0"/>
              </a:rPr>
              <a:t> VN:</a:t>
            </a:r>
          </a:p>
          <a:p>
            <a:pPr marL="342900" indent="-342900" algn="just" eaLnBrk="0" hangingPunct="0">
              <a:buFontTx/>
              <a:buChar char="-"/>
            </a:pPr>
            <a:r>
              <a:rPr lang="en-US" sz="2100" b="1" dirty="0" err="1">
                <a:latin typeface="Arial" panose="020B0604020202020204" pitchFamily="34" charset="0"/>
                <a:cs typeface="Arial" panose="020B0604020202020204" pitchFamily="34" charset="0"/>
              </a:rPr>
              <a:t>Đó</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là</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tình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yêu</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sự</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thủy</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chung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của</a:t>
            </a:r>
            <a:r>
              <a:rPr lang="en-US" sz="2100" b="1" dirty="0">
                <a:latin typeface="Arial" panose="020B0604020202020204" pitchFamily="34" charset="0"/>
                <a:cs typeface="Arial" panose="020B0604020202020204" pitchFamily="34" charset="0"/>
              </a:rPr>
              <a:t> VN </a:t>
            </a:r>
            <a:r>
              <a:rPr lang="en-US" sz="2100" b="1" dirty="0" err="1">
                <a:latin typeface="Arial" panose="020B0604020202020204" pitchFamily="34" charset="0"/>
                <a:cs typeface="Arial" panose="020B0604020202020204" pitchFamily="34" charset="0"/>
              </a:rPr>
              <a:t>đối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với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chồng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nơi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chiến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trận</a:t>
            </a:r>
            <a:r>
              <a:rPr lang="en-US" sz="2100" b="1" dirty="0">
                <a:latin typeface="Arial" panose="020B0604020202020204" pitchFamily="34" charset="0"/>
                <a:cs typeface="Arial" panose="020B0604020202020204" pitchFamily="34" charset="0"/>
              </a:rPr>
              <a:t>.</a:t>
            </a:r>
          </a:p>
          <a:p>
            <a:pPr marL="342900" indent="-342900" algn="just" eaLnBrk="0" hangingPunct="0">
              <a:buFontTx/>
              <a:buChar char="-"/>
            </a:pPr>
            <a:r>
              <a:rPr lang="en-US" sz="2100" b="1" dirty="0" err="1">
                <a:latin typeface="Arial" panose="020B0604020202020204" pitchFamily="34" charset="0"/>
                <a:cs typeface="Arial" panose="020B0604020202020204" pitchFamily="34" charset="0"/>
              </a:rPr>
              <a:t>Đó</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là</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tình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yêu</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thương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của</a:t>
            </a:r>
            <a:r>
              <a:rPr lang="en-US" sz="2100" b="1" dirty="0">
                <a:latin typeface="Arial" panose="020B0604020202020204" pitchFamily="34" charset="0"/>
                <a:cs typeface="Arial" panose="020B0604020202020204" pitchFamily="34" charset="0"/>
              </a:rPr>
              <a:t> VN </a:t>
            </a:r>
            <a:r>
              <a:rPr lang="en-US" sz="2100" b="1" dirty="0" err="1">
                <a:latin typeface="Arial" panose="020B0604020202020204" pitchFamily="34" charset="0"/>
                <a:cs typeface="Arial" panose="020B0604020202020204" pitchFamily="34" charset="0"/>
              </a:rPr>
              <a:t>đối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với</a:t>
            </a:r>
            <a:r>
              <a:rPr lang="en-US" sz="2100" b="1" dirty="0">
                <a:latin typeface="Arial" panose="020B0604020202020204" pitchFamily="34" charset="0"/>
                <a:cs typeface="Arial" panose="020B0604020202020204" pitchFamily="34" charset="0"/>
              </a:rPr>
              <a:t> con</a:t>
            </a:r>
            <a:r>
              <a:rPr lang="en-US" sz="2100" b="1" dirty="0">
                <a:solidFill>
                  <a:srgbClr val="FF0000"/>
                </a:solidFill>
                <a:latin typeface="Arial" panose="020B0604020202020204" pitchFamily="34" charset="0"/>
                <a:cs typeface="Arial" panose="020B0604020202020204" pitchFamily="34" charset="0"/>
              </a:rPr>
              <a:t>.</a:t>
            </a:r>
          </a:p>
        </p:txBody>
      </p:sp>
      <p:sp>
        <p:nvSpPr>
          <p:cNvPr id="5" name="Text Box 6">
            <a:extLst>
              <a:ext uri="{FF2B5EF4-FFF2-40B4-BE49-F238E27FC236}">
                <a16:creationId xmlns:a16="http://schemas.microsoft.com/office/drawing/2014/main" id="{B24BAC67-4E71-4BC6-AE3A-6F33DED82CF7}"/>
              </a:ext>
            </a:extLst>
          </p:cNvPr>
          <p:cNvSpPr txBox="1">
            <a:spLocks noChangeArrowheads="1"/>
          </p:cNvSpPr>
          <p:nvPr/>
        </p:nvSpPr>
        <p:spPr bwMode="auto">
          <a:xfrm>
            <a:off x="318052" y="1616460"/>
            <a:ext cx="11761156" cy="3000821"/>
          </a:xfrm>
          <a:prstGeom prst="rect">
            <a:avLst/>
          </a:prstGeom>
          <a:noFill/>
          <a:ln w="38100">
            <a:solidFill>
              <a:srgbClr val="3333FF"/>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en-US" sz="2100" b="1" dirty="0">
                <a:solidFill>
                  <a:srgbClr val="FF0000"/>
                </a:solidFill>
                <a:latin typeface="Arial" panose="020B0604020202020204" pitchFamily="34" charset="0"/>
                <a:cs typeface="Arial" panose="020B0604020202020204" pitchFamily="34" charset="0"/>
              </a:rPr>
              <a:t>c/ Chi </a:t>
            </a:r>
            <a:r>
              <a:rPr lang="en-US" sz="2100" b="1" dirty="0" err="1">
                <a:solidFill>
                  <a:srgbClr val="FF0000"/>
                </a:solidFill>
                <a:latin typeface="Arial" panose="020B0604020202020204" pitchFamily="34" charset="0"/>
                <a:cs typeface="Arial" panose="020B0604020202020204" pitchFamily="34" charset="0"/>
              </a:rPr>
              <a:t>tiết</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cái</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bóng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góp</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phần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thể</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hiện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tư</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tưởng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chủ</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đề</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của</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tác</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phẩm</a:t>
            </a:r>
            <a:r>
              <a:rPr lang="en-US" sz="2100" b="1" dirty="0">
                <a:solidFill>
                  <a:srgbClr val="FF0000"/>
                </a:solidFill>
                <a:latin typeface="Arial" panose="020B0604020202020204" pitchFamily="34" charset="0"/>
                <a:cs typeface="Arial" panose="020B0604020202020204" pitchFamily="34" charset="0"/>
              </a:rPr>
              <a:t>:</a:t>
            </a:r>
          </a:p>
          <a:p>
            <a:pPr marL="342900" indent="-342900" algn="just" eaLnBrk="0" hangingPunct="0">
              <a:buFontTx/>
              <a:buChar char="-"/>
            </a:pPr>
            <a:r>
              <a:rPr lang="en-US" sz="2100" b="1" dirty="0" err="1">
                <a:latin typeface="Arial" panose="020B0604020202020204" pitchFamily="34" charset="0"/>
                <a:cs typeface="Arial" panose="020B0604020202020204" pitchFamily="34" charset="0"/>
              </a:rPr>
              <a:t>Cái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bóng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là</a:t>
            </a:r>
            <a:r>
              <a:rPr lang="en-US" sz="2100" b="1" dirty="0">
                <a:latin typeface="Arial" panose="020B0604020202020204" pitchFamily="34" charset="0"/>
                <a:cs typeface="Arial" panose="020B0604020202020204" pitchFamily="34" charset="0"/>
              </a:rPr>
              <a:t> </a:t>
            </a:r>
            <a:r>
              <a:rPr lang="en-US" sz="2100" b="1" u="sng" dirty="0" err="1">
                <a:latin typeface="Arial" panose="020B0604020202020204" pitchFamily="34" charset="0"/>
                <a:cs typeface="Arial" panose="020B0604020202020204" pitchFamily="34" charset="0"/>
              </a:rPr>
              <a:t>ẩn</a:t>
            </a:r>
            <a:r>
              <a:rPr lang="en-US" sz="2100" b="1" u="sng" dirty="0">
                <a:latin typeface="Arial" panose="020B0604020202020204" pitchFamily="34" charset="0"/>
                <a:cs typeface="Arial" panose="020B0604020202020204" pitchFamily="34" charset="0"/>
              </a:rPr>
              <a:t> </a:t>
            </a:r>
            <a:r>
              <a:rPr lang="en-US" sz="2100" b="1" u="sng" dirty="0" err="1">
                <a:latin typeface="Arial" panose="020B0604020202020204" pitchFamily="34" charset="0"/>
                <a:cs typeface="Arial" panose="020B0604020202020204" pitchFamily="34" charset="0"/>
              </a:rPr>
              <a:t>dụ</a:t>
            </a:r>
            <a:r>
              <a:rPr lang="en-US" sz="2100" b="1" u="sng" dirty="0">
                <a:latin typeface="Arial" panose="020B0604020202020204" pitchFamily="34" charset="0"/>
                <a:cs typeface="Arial" panose="020B0604020202020204" pitchFamily="34" charset="0"/>
              </a:rPr>
              <a:t> </a:t>
            </a:r>
            <a:r>
              <a:rPr lang="en-US" sz="2100" b="1" u="sng" dirty="0" err="1">
                <a:latin typeface="Arial" panose="020B0604020202020204" pitchFamily="34" charset="0"/>
                <a:cs typeface="Arial" panose="020B0604020202020204" pitchFamily="34" charset="0"/>
              </a:rPr>
              <a:t>cho</a:t>
            </a:r>
            <a:r>
              <a:rPr lang="en-US" sz="2100" b="1" u="sng" dirty="0">
                <a:latin typeface="Arial" panose="020B0604020202020204" pitchFamily="34" charset="0"/>
                <a:cs typeface="Arial" panose="020B0604020202020204" pitchFamily="34" charset="0"/>
              </a:rPr>
              <a:t> </a:t>
            </a:r>
            <a:r>
              <a:rPr lang="en-US" sz="2100" b="1" u="sng" dirty="0" err="1">
                <a:latin typeface="Arial" panose="020B0604020202020204" pitchFamily="34" charset="0"/>
                <a:cs typeface="Arial" panose="020B0604020202020204" pitchFamily="34" charset="0"/>
              </a:rPr>
              <a:t>số</a:t>
            </a:r>
            <a:r>
              <a:rPr lang="en-US" sz="2100" b="1" u="sng" dirty="0">
                <a:latin typeface="Arial" panose="020B0604020202020204" pitchFamily="34" charset="0"/>
                <a:cs typeface="Arial" panose="020B0604020202020204" pitchFamily="34" charset="0"/>
              </a:rPr>
              <a:t> </a:t>
            </a:r>
            <a:r>
              <a:rPr lang="en-US" sz="2100" b="1" u="sng" dirty="0" err="1">
                <a:latin typeface="Arial" panose="020B0604020202020204" pitchFamily="34" charset="0"/>
                <a:cs typeface="Arial" panose="020B0604020202020204" pitchFamily="34" charset="0"/>
              </a:rPr>
              <a:t>phận</a:t>
            </a:r>
            <a:r>
              <a:rPr lang="en-US" sz="2100" b="1" u="sng" dirty="0">
                <a:latin typeface="Arial" panose="020B0604020202020204" pitchFamily="34" charset="0"/>
                <a:cs typeface="Arial" panose="020B0604020202020204" pitchFamily="34" charset="0"/>
              </a:rPr>
              <a:t> </a:t>
            </a:r>
            <a:r>
              <a:rPr lang="en-US" sz="2100" b="1" u="sng" dirty="0" err="1">
                <a:latin typeface="Arial" panose="020B0604020202020204" pitchFamily="34" charset="0"/>
                <a:cs typeface="Arial" panose="020B0604020202020204" pitchFamily="34" charset="0"/>
              </a:rPr>
              <a:t>mong</a:t>
            </a:r>
            <a:r>
              <a:rPr lang="en-US" sz="2100" b="1" u="sng" dirty="0">
                <a:latin typeface="Arial" panose="020B0604020202020204" pitchFamily="34" charset="0"/>
                <a:cs typeface="Arial" panose="020B0604020202020204" pitchFamily="34" charset="0"/>
              </a:rPr>
              <a:t> </a:t>
            </a:r>
            <a:r>
              <a:rPr lang="en-US" sz="2100" b="1" u="sng" dirty="0" err="1">
                <a:latin typeface="Arial" panose="020B0604020202020204" pitchFamily="34" charset="0"/>
                <a:cs typeface="Arial" panose="020B0604020202020204" pitchFamily="34" charset="0"/>
              </a:rPr>
              <a:t>manh</a:t>
            </a:r>
            <a:r>
              <a:rPr lang="en-US" sz="2100" b="1" u="sng" dirty="0">
                <a:latin typeface="Arial" panose="020B0604020202020204" pitchFamily="34" charset="0"/>
                <a:cs typeface="Arial" panose="020B0604020202020204" pitchFamily="34" charset="0"/>
              </a:rPr>
              <a:t> </a:t>
            </a:r>
            <a:r>
              <a:rPr lang="en-US" sz="2100" b="1" u="sng" dirty="0" err="1">
                <a:latin typeface="Arial" panose="020B0604020202020204" pitchFamily="34" charset="0"/>
                <a:cs typeface="Arial" panose="020B0604020202020204" pitchFamily="34" charset="0"/>
              </a:rPr>
              <a:t>của</a:t>
            </a:r>
            <a:r>
              <a:rPr lang="en-US" sz="2100" b="1" u="sng" dirty="0">
                <a:latin typeface="Arial" panose="020B0604020202020204" pitchFamily="34" charset="0"/>
                <a:cs typeface="Arial" panose="020B0604020202020204" pitchFamily="34" charset="0"/>
              </a:rPr>
              <a:t> </a:t>
            </a:r>
            <a:r>
              <a:rPr lang="en-US" sz="2100" b="1" u="sng" dirty="0" err="1">
                <a:latin typeface="Arial" panose="020B0604020202020204" pitchFamily="34" charset="0"/>
                <a:cs typeface="Arial" panose="020B0604020202020204" pitchFamily="34" charset="0"/>
              </a:rPr>
              <a:t>người</a:t>
            </a:r>
            <a:r>
              <a:rPr lang="en-US" sz="2100" b="1" u="sng" dirty="0">
                <a:latin typeface="Arial" panose="020B0604020202020204" pitchFamily="34" charset="0"/>
                <a:cs typeface="Arial" panose="020B0604020202020204" pitchFamily="34" charset="0"/>
              </a:rPr>
              <a:t> PN </a:t>
            </a:r>
            <a:r>
              <a:rPr lang="en-US" sz="2100" b="1" dirty="0" err="1">
                <a:latin typeface="Arial" panose="020B0604020202020204" pitchFamily="34" charset="0"/>
                <a:cs typeface="Arial" panose="020B0604020202020204" pitchFamily="34" charset="0"/>
              </a:rPr>
              <a:t>cho</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chế</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độ</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phong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kiến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nam</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quyền</a:t>
            </a:r>
            <a:r>
              <a:rPr lang="en-US" sz="2100" b="1" dirty="0">
                <a:latin typeface="Arial" panose="020B0604020202020204" pitchFamily="34" charset="0"/>
                <a:cs typeface="Arial" panose="020B0604020202020204" pitchFamily="34" charset="0"/>
              </a:rPr>
              <a:t>.</a:t>
            </a:r>
          </a:p>
          <a:p>
            <a:pPr marL="342900" indent="-342900" algn="just" eaLnBrk="0" hangingPunct="0">
              <a:buFontTx/>
              <a:buChar char="-"/>
            </a:pPr>
            <a:r>
              <a:rPr lang="en-US" sz="2100" b="1" dirty="0" err="1">
                <a:latin typeface="Arial" panose="020B0604020202020204" pitchFamily="34" charset="0"/>
                <a:cs typeface="Arial" panose="020B0604020202020204" pitchFamily="34" charset="0"/>
              </a:rPr>
              <a:t>Cái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bóng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đó</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là</a:t>
            </a:r>
            <a:r>
              <a:rPr lang="en-US" sz="2100" b="1" dirty="0">
                <a:latin typeface="Arial" panose="020B0604020202020204" pitchFamily="34" charset="0"/>
                <a:cs typeface="Arial" panose="020B0604020202020204" pitchFamily="34" charset="0"/>
              </a:rPr>
              <a:t> </a:t>
            </a:r>
            <a:r>
              <a:rPr lang="en-US" sz="2100" b="1" u="sng" dirty="0" err="1">
                <a:latin typeface="Arial" panose="020B0604020202020204" pitchFamily="34" charset="0"/>
                <a:cs typeface="Arial" panose="020B0604020202020204" pitchFamily="34" charset="0"/>
              </a:rPr>
              <a:t>bóng</a:t>
            </a:r>
            <a:r>
              <a:rPr lang="en-US" sz="2100" b="1" u="sng" dirty="0">
                <a:latin typeface="Arial" panose="020B0604020202020204" pitchFamily="34" charset="0"/>
                <a:cs typeface="Arial" panose="020B0604020202020204" pitchFamily="34" charset="0"/>
              </a:rPr>
              <a:t> </a:t>
            </a:r>
            <a:r>
              <a:rPr lang="en-US" sz="2100" b="1" u="sng" dirty="0" err="1">
                <a:latin typeface="Arial" panose="020B0604020202020204" pitchFamily="34" charset="0"/>
                <a:cs typeface="Arial" panose="020B0604020202020204" pitchFamily="34" charset="0"/>
              </a:rPr>
              <a:t>đen</a:t>
            </a:r>
            <a:r>
              <a:rPr lang="en-US" sz="2100" b="1" u="sng" dirty="0">
                <a:latin typeface="Arial" panose="020B0604020202020204" pitchFamily="34" charset="0"/>
                <a:cs typeface="Arial" panose="020B0604020202020204" pitchFamily="34" charset="0"/>
              </a:rPr>
              <a:t> </a:t>
            </a:r>
            <a:r>
              <a:rPr lang="en-US" sz="2100" b="1" u="sng" dirty="0" err="1">
                <a:latin typeface="Arial" panose="020B0604020202020204" pitchFamily="34" charset="0"/>
                <a:cs typeface="Arial" panose="020B0604020202020204" pitchFamily="34" charset="0"/>
              </a:rPr>
              <a:t>trong</a:t>
            </a:r>
            <a:r>
              <a:rPr lang="en-US" sz="2100" b="1" u="sng" dirty="0">
                <a:latin typeface="Arial" panose="020B0604020202020204" pitchFamily="34" charset="0"/>
                <a:cs typeface="Arial" panose="020B0604020202020204" pitchFamily="34" charset="0"/>
              </a:rPr>
              <a:t> </a:t>
            </a:r>
            <a:r>
              <a:rPr lang="en-US" sz="2100" b="1" u="sng" dirty="0" err="1">
                <a:latin typeface="Arial" panose="020B0604020202020204" pitchFamily="34" charset="0"/>
                <a:cs typeface="Arial" panose="020B0604020202020204" pitchFamily="34" charset="0"/>
              </a:rPr>
              <a:t>tâm</a:t>
            </a:r>
            <a:r>
              <a:rPr lang="en-US" sz="2100" b="1" u="sng" dirty="0">
                <a:latin typeface="Arial" panose="020B0604020202020204" pitchFamily="34" charset="0"/>
                <a:cs typeface="Arial" panose="020B0604020202020204" pitchFamily="34" charset="0"/>
              </a:rPr>
              <a:t> </a:t>
            </a:r>
            <a:r>
              <a:rPr lang="en-US" sz="2100" b="1" u="sng" dirty="0" err="1">
                <a:latin typeface="Arial" panose="020B0604020202020204" pitchFamily="34" charset="0"/>
                <a:cs typeface="Arial" panose="020B0604020202020204" pitchFamily="34" charset="0"/>
              </a:rPr>
              <a:t>hồn</a:t>
            </a:r>
            <a:r>
              <a:rPr lang="en-US" sz="2100" b="1" u="sng" dirty="0">
                <a:latin typeface="Arial" panose="020B0604020202020204" pitchFamily="34" charset="0"/>
                <a:cs typeface="Arial" panose="020B0604020202020204" pitchFamily="34" charset="0"/>
              </a:rPr>
              <a:t> TS</a:t>
            </a:r>
            <a:r>
              <a:rPr lang="en-US" sz="2100" b="1" dirty="0">
                <a:latin typeface="Arial" panose="020B0604020202020204" pitchFamily="34" charset="0"/>
                <a:cs typeface="Arial" panose="020B0604020202020204" pitchFamily="34" charset="0"/>
              </a:rPr>
              <a:t> hay </a:t>
            </a:r>
            <a:r>
              <a:rPr lang="en-US" sz="2100" b="1" dirty="0" err="1">
                <a:latin typeface="Arial" panose="020B0604020202020204" pitchFamily="34" charset="0"/>
                <a:cs typeface="Arial" panose="020B0604020202020204" pitchFamily="34" charset="0"/>
              </a:rPr>
              <a:t>phải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chăng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đó</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là</a:t>
            </a:r>
            <a:r>
              <a:rPr lang="en-US" sz="2100" b="1" dirty="0">
                <a:latin typeface="Arial" panose="020B0604020202020204" pitchFamily="34" charset="0"/>
                <a:cs typeface="Arial" panose="020B0604020202020204" pitchFamily="34" charset="0"/>
              </a:rPr>
              <a:t> </a:t>
            </a:r>
            <a:r>
              <a:rPr lang="en-US" sz="2100" b="1" u="sng" dirty="0" err="1">
                <a:latin typeface="Arial" panose="020B0604020202020204" pitchFamily="34" charset="0"/>
                <a:cs typeface="Arial" panose="020B0604020202020204" pitchFamily="34" charset="0"/>
              </a:rPr>
              <a:t>bóng</a:t>
            </a:r>
            <a:r>
              <a:rPr lang="en-US" sz="2100" b="1" u="sng" dirty="0">
                <a:latin typeface="Arial" panose="020B0604020202020204" pitchFamily="34" charset="0"/>
                <a:cs typeface="Arial" panose="020B0604020202020204" pitchFamily="34" charset="0"/>
              </a:rPr>
              <a:t> </a:t>
            </a:r>
            <a:r>
              <a:rPr lang="en-US" sz="2100" b="1" u="sng" dirty="0" err="1">
                <a:latin typeface="Arial" panose="020B0604020202020204" pitchFamily="34" charset="0"/>
                <a:cs typeface="Arial" panose="020B0604020202020204" pitchFamily="34" charset="0"/>
              </a:rPr>
              <a:t>đen</a:t>
            </a:r>
            <a:r>
              <a:rPr lang="en-US" sz="2100" b="1" u="sng" dirty="0">
                <a:latin typeface="Arial" panose="020B0604020202020204" pitchFamily="34" charset="0"/>
                <a:cs typeface="Arial" panose="020B0604020202020204" pitchFamily="34" charset="0"/>
              </a:rPr>
              <a:t> </a:t>
            </a:r>
            <a:r>
              <a:rPr lang="en-US" sz="2100" b="1" u="sng" dirty="0" err="1">
                <a:latin typeface="Arial" panose="020B0604020202020204" pitchFamily="34" charset="0"/>
                <a:cs typeface="Arial" panose="020B0604020202020204" pitchFamily="34" charset="0"/>
              </a:rPr>
              <a:t>của</a:t>
            </a:r>
            <a:r>
              <a:rPr lang="en-US" sz="2100" b="1" u="sng" dirty="0">
                <a:latin typeface="Arial" panose="020B0604020202020204" pitchFamily="34" charset="0"/>
                <a:cs typeface="Arial" panose="020B0604020202020204" pitchFamily="34" charset="0"/>
              </a:rPr>
              <a:t> XHPK,</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một</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xã</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hội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bất</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công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với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quan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niệm</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trọng</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nam</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khinh</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nữ</a:t>
            </a:r>
            <a:r>
              <a:rPr lang="en-US" sz="2100" b="1" dirty="0">
                <a:solidFill>
                  <a:srgbClr val="FF0000"/>
                </a:solidFill>
                <a:latin typeface="Arial" panose="020B0604020202020204" pitchFamily="34" charset="0"/>
                <a:cs typeface="Arial" panose="020B0604020202020204" pitchFamily="34" charset="0"/>
              </a:rPr>
              <a:t>.</a:t>
            </a:r>
          </a:p>
          <a:p>
            <a:pPr marL="342900" indent="-342900" algn="just" eaLnBrk="0" hangingPunct="0">
              <a:buFontTx/>
              <a:buChar char="-"/>
            </a:pPr>
            <a:r>
              <a:rPr lang="en-US" sz="2100" b="1" u="sng" dirty="0" err="1">
                <a:latin typeface="Arial" panose="020B0604020202020204" pitchFamily="34" charset="0"/>
                <a:cs typeface="Arial" panose="020B0604020202020204" pitchFamily="34" charset="0"/>
              </a:rPr>
              <a:t>Hạnh</a:t>
            </a:r>
            <a:r>
              <a:rPr lang="en-US" sz="2100" b="1" u="sng" dirty="0">
                <a:latin typeface="Arial" panose="020B0604020202020204" pitchFamily="34" charset="0"/>
                <a:cs typeface="Arial" panose="020B0604020202020204" pitchFamily="34" charset="0"/>
              </a:rPr>
              <a:t> </a:t>
            </a:r>
            <a:r>
              <a:rPr lang="en-US" sz="2100" b="1" u="sng" dirty="0" err="1">
                <a:latin typeface="Arial" panose="020B0604020202020204" pitchFamily="34" charset="0"/>
                <a:cs typeface="Arial" panose="020B0604020202020204" pitchFamily="34" charset="0"/>
              </a:rPr>
              <a:t>phúc</a:t>
            </a:r>
            <a:r>
              <a:rPr lang="en-US" sz="2100" b="1" u="sng"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của</a:t>
            </a:r>
            <a:r>
              <a:rPr lang="en-US" sz="2100" b="1" dirty="0">
                <a:latin typeface="Arial" panose="020B0604020202020204" pitchFamily="34" charset="0"/>
                <a:cs typeface="Arial" panose="020B0604020202020204" pitchFamily="34" charset="0"/>
              </a:rPr>
              <a:t> con </a:t>
            </a:r>
            <a:r>
              <a:rPr lang="en-US" sz="2100" b="1" dirty="0" err="1">
                <a:latin typeface="Arial" panose="020B0604020202020204" pitchFamily="34" charset="0"/>
                <a:cs typeface="Arial" panose="020B0604020202020204" pitchFamily="34" charset="0"/>
              </a:rPr>
              <a:t>người</a:t>
            </a:r>
            <a:r>
              <a:rPr lang="en-US" sz="2100" b="1" dirty="0">
                <a:latin typeface="Arial" panose="020B0604020202020204" pitchFamily="34" charset="0"/>
                <a:cs typeface="Arial" panose="020B0604020202020204" pitchFamily="34" charset="0"/>
              </a:rPr>
              <a:t> </a:t>
            </a:r>
            <a:r>
              <a:rPr lang="en-US" sz="2100" b="1" u="sng" dirty="0" err="1">
                <a:latin typeface="Arial" panose="020B0604020202020204" pitchFamily="34" charset="0"/>
                <a:cs typeface="Arial" panose="020B0604020202020204" pitchFamily="34" charset="0"/>
              </a:rPr>
              <a:t>mong</a:t>
            </a:r>
            <a:r>
              <a:rPr lang="en-US" sz="2100" b="1" u="sng" dirty="0">
                <a:latin typeface="Arial" panose="020B0604020202020204" pitchFamily="34" charset="0"/>
                <a:cs typeface="Arial" panose="020B0604020202020204" pitchFamily="34" charset="0"/>
              </a:rPr>
              <a:t> </a:t>
            </a:r>
            <a:r>
              <a:rPr lang="en-US" sz="2100" b="1" u="sng" dirty="0" err="1">
                <a:latin typeface="Arial" panose="020B0604020202020204" pitchFamily="34" charset="0"/>
                <a:cs typeface="Arial" panose="020B0604020202020204" pitchFamily="34" charset="0"/>
              </a:rPr>
              <a:t>manh</a:t>
            </a:r>
            <a:r>
              <a:rPr lang="en-US" sz="2100" b="1" u="sng"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như</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chiếc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bóng</a:t>
            </a:r>
            <a:r>
              <a:rPr lang="en-US" sz="2100" b="1" dirty="0">
                <a:latin typeface="Arial" panose="020B0604020202020204" pitchFamily="34" charset="0"/>
                <a:cs typeface="Arial" panose="020B0604020202020204" pitchFamily="34" charset="0"/>
              </a:rPr>
              <a:t>, </a:t>
            </a:r>
            <a:r>
              <a:rPr lang="en-US" sz="2100" b="1" u="sng" dirty="0" err="1">
                <a:latin typeface="Arial" panose="020B0604020202020204" pitchFamily="34" charset="0"/>
                <a:cs typeface="Arial" panose="020B0604020202020204" pitchFamily="34" charset="0"/>
              </a:rPr>
              <a:t>chỉ</a:t>
            </a:r>
            <a:r>
              <a:rPr lang="en-US" sz="2100" b="1" u="sng" dirty="0">
                <a:latin typeface="Arial" panose="020B0604020202020204" pitchFamily="34" charset="0"/>
                <a:cs typeface="Arial" panose="020B0604020202020204" pitchFamily="34" charset="0"/>
              </a:rPr>
              <a:t> </a:t>
            </a:r>
            <a:r>
              <a:rPr lang="en-US" sz="2100" b="1" u="sng" dirty="0" err="1">
                <a:latin typeface="Arial" panose="020B0604020202020204" pitchFamily="34" charset="0"/>
                <a:cs typeface="Arial" panose="020B0604020202020204" pitchFamily="34" charset="0"/>
              </a:rPr>
              <a:t>có</a:t>
            </a:r>
            <a:r>
              <a:rPr lang="en-US" sz="2100" b="1" u="sng" dirty="0">
                <a:latin typeface="Arial" panose="020B0604020202020204" pitchFamily="34" charset="0"/>
                <a:cs typeface="Arial" panose="020B0604020202020204" pitchFamily="34" charset="0"/>
              </a:rPr>
              <a:t> </a:t>
            </a:r>
            <a:r>
              <a:rPr lang="en-US" sz="2100" b="1" u="sng" dirty="0" err="1">
                <a:latin typeface="Arial" panose="020B0604020202020204" pitchFamily="34" charset="0"/>
                <a:cs typeface="Arial" panose="020B0604020202020204" pitchFamily="34" charset="0"/>
              </a:rPr>
              <a:t>thể</a:t>
            </a:r>
            <a:r>
              <a:rPr lang="en-US" sz="2100" b="1" u="sng" dirty="0">
                <a:latin typeface="Arial" panose="020B0604020202020204" pitchFamily="34" charset="0"/>
                <a:cs typeface="Arial" panose="020B0604020202020204" pitchFamily="34" charset="0"/>
              </a:rPr>
              <a:t> </a:t>
            </a:r>
            <a:r>
              <a:rPr lang="en-US" sz="2100" b="1" u="sng" dirty="0" err="1">
                <a:latin typeface="Arial" panose="020B0604020202020204" pitchFamily="34" charset="0"/>
                <a:cs typeface="Arial" panose="020B0604020202020204" pitchFamily="34" charset="0"/>
              </a:rPr>
              <a:t>giữ</a:t>
            </a:r>
            <a:r>
              <a:rPr lang="en-US" sz="2100" b="1" u="sng" dirty="0">
                <a:latin typeface="Arial" panose="020B0604020202020204" pitchFamily="34" charset="0"/>
                <a:cs typeface="Arial" panose="020B0604020202020204" pitchFamily="34" charset="0"/>
              </a:rPr>
              <a:t> </a:t>
            </a:r>
            <a:r>
              <a:rPr lang="en-US" sz="2100" b="1" u="sng" dirty="0" err="1">
                <a:latin typeface="Arial" panose="020B0604020202020204" pitchFamily="34" charset="0"/>
                <a:cs typeface="Arial" panose="020B0604020202020204" pitchFamily="34" charset="0"/>
              </a:rPr>
              <a:t>được</a:t>
            </a:r>
            <a:r>
              <a:rPr lang="en-US" sz="2100" b="1" u="sng" dirty="0">
                <a:latin typeface="Arial" panose="020B0604020202020204" pitchFamily="34" charset="0"/>
                <a:cs typeface="Arial" panose="020B0604020202020204" pitchFamily="34" charset="0"/>
              </a:rPr>
              <a:t> </a:t>
            </a:r>
            <a:r>
              <a:rPr lang="en-US" sz="2100" b="1" u="sng" dirty="0" err="1">
                <a:latin typeface="Arial" panose="020B0604020202020204" pitchFamily="34" charset="0"/>
                <a:cs typeface="Arial" panose="020B0604020202020204" pitchFamily="34" charset="0"/>
              </a:rPr>
              <a:t>bằng</a:t>
            </a:r>
            <a:r>
              <a:rPr lang="en-US" sz="2100" b="1" u="sng" dirty="0">
                <a:latin typeface="Arial" panose="020B0604020202020204" pitchFamily="34" charset="0"/>
                <a:cs typeface="Arial" panose="020B0604020202020204" pitchFamily="34" charset="0"/>
              </a:rPr>
              <a:t> </a:t>
            </a:r>
            <a:r>
              <a:rPr lang="en-US" sz="2100" b="1" u="sng" dirty="0" err="1">
                <a:latin typeface="Arial" panose="020B0604020202020204" pitchFamily="34" charset="0"/>
                <a:cs typeface="Arial" panose="020B0604020202020204" pitchFamily="34" charset="0"/>
              </a:rPr>
              <a:t>tình</a:t>
            </a:r>
            <a:r>
              <a:rPr lang="en-US" sz="2100" b="1" u="sng" dirty="0">
                <a:latin typeface="Arial" panose="020B0604020202020204" pitchFamily="34" charset="0"/>
                <a:cs typeface="Arial" panose="020B0604020202020204" pitchFamily="34" charset="0"/>
              </a:rPr>
              <a:t> </a:t>
            </a:r>
            <a:r>
              <a:rPr lang="en-US" sz="2100" b="1" u="sng" dirty="0" err="1">
                <a:latin typeface="Arial" panose="020B0604020202020204" pitchFamily="34" charset="0"/>
                <a:cs typeface="Arial" panose="020B0604020202020204" pitchFamily="34" charset="0"/>
              </a:rPr>
              <a:t>yêu</a:t>
            </a:r>
            <a:r>
              <a:rPr lang="en-US" sz="2100" b="1" u="sng" dirty="0">
                <a:latin typeface="Arial" panose="020B0604020202020204" pitchFamily="34" charset="0"/>
                <a:cs typeface="Arial" panose="020B0604020202020204" pitchFamily="34" charset="0"/>
              </a:rPr>
              <a:t> </a:t>
            </a:r>
            <a:r>
              <a:rPr lang="en-US" sz="2100" b="1" u="sng" dirty="0" err="1">
                <a:latin typeface="Arial" panose="020B0604020202020204" pitchFamily="34" charset="0"/>
                <a:cs typeface="Arial" panose="020B0604020202020204" pitchFamily="34" charset="0"/>
              </a:rPr>
              <a:t>và</a:t>
            </a:r>
            <a:r>
              <a:rPr lang="en-US" sz="2100" b="1" u="sng" dirty="0">
                <a:latin typeface="Arial" panose="020B0604020202020204" pitchFamily="34" charset="0"/>
                <a:cs typeface="Arial" panose="020B0604020202020204" pitchFamily="34" charset="0"/>
              </a:rPr>
              <a:t> </a:t>
            </a:r>
            <a:r>
              <a:rPr lang="en-US" sz="2100" b="1" u="sng" dirty="0" err="1">
                <a:latin typeface="Arial" panose="020B0604020202020204" pitchFamily="34" charset="0"/>
                <a:cs typeface="Arial" panose="020B0604020202020204" pitchFamily="34" charset="0"/>
              </a:rPr>
              <a:t>niềm</a:t>
            </a:r>
            <a:r>
              <a:rPr lang="en-US" sz="2100" b="1" u="sng" dirty="0">
                <a:latin typeface="Arial" panose="020B0604020202020204" pitchFamily="34" charset="0"/>
                <a:cs typeface="Arial" panose="020B0604020202020204" pitchFamily="34" charset="0"/>
              </a:rPr>
              <a:t> tin.</a:t>
            </a:r>
          </a:p>
          <a:p>
            <a:pPr algn="just" eaLnBrk="0" hangingPunct="0"/>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Cái</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bóng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là</a:t>
            </a:r>
            <a:r>
              <a:rPr lang="en-US" sz="2100" b="1" dirty="0">
                <a:solidFill>
                  <a:srgbClr val="FF0000"/>
                </a:solidFill>
                <a:latin typeface="Arial" panose="020B0604020202020204" pitchFamily="34" charset="0"/>
                <a:cs typeface="Arial" panose="020B0604020202020204" pitchFamily="34" charset="0"/>
              </a:rPr>
              <a:t> chi </a:t>
            </a:r>
            <a:r>
              <a:rPr lang="en-US" sz="2100" b="1" dirty="0" err="1">
                <a:solidFill>
                  <a:srgbClr val="FF0000"/>
                </a:solidFill>
                <a:latin typeface="Arial" panose="020B0604020202020204" pitchFamily="34" charset="0"/>
                <a:cs typeface="Arial" panose="020B0604020202020204" pitchFamily="34" charset="0"/>
              </a:rPr>
              <a:t>tiết</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nghệ</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thuật</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sáng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tạo</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độc</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đáo</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của</a:t>
            </a:r>
            <a:r>
              <a:rPr lang="en-US" sz="2100" b="1" dirty="0">
                <a:solidFill>
                  <a:srgbClr val="FF0000"/>
                </a:solidFill>
                <a:latin typeface="Arial" panose="020B0604020202020204" pitchFamily="34" charset="0"/>
                <a:cs typeface="Arial" panose="020B0604020202020204" pitchFamily="34" charset="0"/>
              </a:rPr>
              <a:t> Ng </a:t>
            </a:r>
            <a:r>
              <a:rPr lang="en-US" sz="2100" b="1" dirty="0" err="1">
                <a:solidFill>
                  <a:srgbClr val="FF0000"/>
                </a:solidFill>
                <a:latin typeface="Arial" panose="020B0604020202020204" pitchFamily="34" charset="0"/>
                <a:cs typeface="Arial" panose="020B0604020202020204" pitchFamily="34" charset="0"/>
              </a:rPr>
              <a:t>Dữ</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thể</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hiện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cô</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đọng</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giá</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trị</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hiện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thực</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và</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giá</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trị</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nhân</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đạo</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cảu</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tác</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phẩm</a:t>
            </a:r>
            <a:r>
              <a:rPr lang="en-US" sz="2100" b="1" dirty="0">
                <a:solidFill>
                  <a:srgbClr val="FF0000"/>
                </a:solidFill>
                <a:latin typeface="Arial" panose="020B0604020202020204" pitchFamily="34" charset="0"/>
                <a:cs typeface="Arial" panose="020B0604020202020204" pitchFamily="34" charset="0"/>
              </a:rPr>
              <a:t>.</a:t>
            </a:r>
          </a:p>
        </p:txBody>
      </p:sp>
      <p:sp>
        <p:nvSpPr>
          <p:cNvPr id="6" name="Arrow: Right 5">
            <a:extLst>
              <a:ext uri="{FF2B5EF4-FFF2-40B4-BE49-F238E27FC236}">
                <a16:creationId xmlns:a16="http://schemas.microsoft.com/office/drawing/2014/main" id="{DB2EE0E9-C1B6-4AFE-AFF7-8EB8D03FFD34}"/>
              </a:ext>
            </a:extLst>
          </p:cNvPr>
          <p:cNvSpPr/>
          <p:nvPr/>
        </p:nvSpPr>
        <p:spPr>
          <a:xfrm>
            <a:off x="423081" y="3971496"/>
            <a:ext cx="409432" cy="2456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167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a:extLst>
              <a:ext uri="{FF2B5EF4-FFF2-40B4-BE49-F238E27FC236}">
                <a16:creationId xmlns:a16="http://schemas.microsoft.com/office/drawing/2014/main" id="{6F1D9BC3-1AA4-4959-8D3E-E82C4FBE4E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19" name="WordArt 3">
            <a:extLst>
              <a:ext uri="{FF2B5EF4-FFF2-40B4-BE49-F238E27FC236}">
                <a16:creationId xmlns:a16="http://schemas.microsoft.com/office/drawing/2014/main" id="{50EDD57A-4866-4EF4-875A-D4820C1E183D}"/>
              </a:ext>
            </a:extLst>
          </p:cNvPr>
          <p:cNvSpPr>
            <a:spLocks noChangeArrowheads="1" noChangeShapeType="1" noTextEdit="1"/>
          </p:cNvSpPr>
          <p:nvPr/>
        </p:nvSpPr>
        <p:spPr bwMode="auto">
          <a:xfrm>
            <a:off x="2952750" y="2209800"/>
            <a:ext cx="6572250" cy="1047750"/>
          </a:xfrm>
          <a:prstGeom prst="rect">
            <a:avLst/>
          </a:prstGeom>
        </p:spPr>
        <p:txBody>
          <a:bodyPr wrap="none" fromWordArt="1">
            <a:prstTxWarp prst="textPlain">
              <a:avLst>
                <a:gd name="adj" fmla="val 50000"/>
              </a:avLst>
            </a:prstTxWarp>
          </a:bodyPr>
          <a:lstStyle/>
          <a:p>
            <a:pPr algn="ctr"/>
            <a:r>
              <a:rPr lang="en-US" sz="6000" kern="10">
                <a:ln w="19050">
                  <a:solidFill>
                    <a:srgbClr val="99CCFF"/>
                  </a:solidFill>
                  <a:miter lim="800000"/>
                  <a:headEnd/>
                  <a:tailEnd/>
                </a:ln>
                <a:solidFill>
                  <a:srgbClr val="0033CC"/>
                </a:solidFill>
                <a:effectLst>
                  <a:outerShdw dist="35921" dir="2700000" algn="ctr" rotWithShape="0">
                    <a:srgbClr val="990000"/>
                  </a:outerShdw>
                </a:effectLst>
                <a:latin typeface=".VnVogueH"/>
              </a:rPr>
              <a:t>th¶o luËn nhãm</a:t>
            </a:r>
          </a:p>
        </p:txBody>
      </p:sp>
      <p:sp>
        <p:nvSpPr>
          <p:cNvPr id="60420" name="Oval 4">
            <a:extLst>
              <a:ext uri="{FF2B5EF4-FFF2-40B4-BE49-F238E27FC236}">
                <a16:creationId xmlns:a16="http://schemas.microsoft.com/office/drawing/2014/main" id="{E828CE9A-0506-48E6-9D41-DFE9383AFD12}"/>
              </a:ext>
            </a:extLst>
          </p:cNvPr>
          <p:cNvSpPr>
            <a:spLocks noChangeArrowheads="1"/>
          </p:cNvSpPr>
          <p:nvPr/>
        </p:nvSpPr>
        <p:spPr bwMode="auto">
          <a:xfrm>
            <a:off x="5486400" y="5715000"/>
            <a:ext cx="1066800" cy="1066800"/>
          </a:xfrm>
          <a:prstGeom prst="ellipse">
            <a:avLst/>
          </a:prstGeom>
          <a:solidFill>
            <a:schemeClr val="accent1"/>
          </a:solidFill>
          <a:ln w="38100" cmpd="dbl">
            <a:solidFill>
              <a:schemeClr val="accent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600">
                <a:solidFill>
                  <a:srgbClr val="FF0000"/>
                </a:solidFill>
                <a:latin typeface="Times New Roman" panose="02020603050405020304" pitchFamily="18" charset="0"/>
              </a:rPr>
              <a:t>40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3" presetClass="emph" presetSubtype="0" fill="remove" nodeType="afterEffect">
                                  <p:stCondLst>
                                    <p:cond delay="0"/>
                                  </p:stCondLst>
                                  <p:childTnLst>
                                    <p:animClr clrSpc="rgb" dir="cw">
                                      <p:cBhvr override="childStyle">
                                        <p:cTn id="6" dur="1500" accel="50000" autoRev="1" fill="hold" tmFilter="0, 0; .33333, 1; 1, 1">
                                          <p:stCondLst>
                                            <p:cond delay="0"/>
                                          </p:stCondLst>
                                        </p:cTn>
                                        <p:tgtEl>
                                          <p:spTgt spid="60419"/>
                                        </p:tgtEl>
                                        <p:attrNameLst>
                                          <p:attrName>style.color</p:attrName>
                                        </p:attrNameLst>
                                      </p:cBhvr>
                                      <p:to>
                                        <a:srgbClr val="FF00FF"/>
                                      </p:to>
                                    </p:animClr>
                                    <p:animClr clrSpc="rgb" dir="cw">
                                      <p:cBhvr>
                                        <p:cTn id="7" dur="1500" accel="50000" autoRev="1" fill="hold" tmFilter="0, 0; .33333, 1; 1, 1">
                                          <p:stCondLst>
                                            <p:cond delay="0"/>
                                          </p:stCondLst>
                                        </p:cTn>
                                        <p:tgtEl>
                                          <p:spTgt spid="60419"/>
                                        </p:tgtEl>
                                        <p:attrNameLst>
                                          <p:attrName>fillcolor</p:attrName>
                                        </p:attrNameLst>
                                      </p:cBhvr>
                                      <p:to>
                                        <a:srgbClr val="FF00FF"/>
                                      </p:to>
                                    </p:animClr>
                                    <p:set>
                                      <p:cBhvr>
                                        <p:cTn id="8" dur="3000" fill="hold"/>
                                        <p:tgtEl>
                                          <p:spTgt spid="60419"/>
                                        </p:tgtEl>
                                        <p:attrNameLst>
                                          <p:attrName>fill.type</p:attrName>
                                        </p:attrNameLst>
                                      </p:cBhvr>
                                      <p:to>
                                        <p:strVal val="solid"/>
                                      </p:to>
                                    </p:set>
                                    <p:set>
                                      <p:cBhvr>
                                        <p:cTn id="9" dur="3000" fill="hold"/>
                                        <p:tgtEl>
                                          <p:spTgt spid="60419"/>
                                        </p:tgtEl>
                                        <p:attrNameLst>
                                          <p:attrName>fill.on</p:attrName>
                                        </p:attrNameLst>
                                      </p:cBhvr>
                                      <p:to>
                                        <p:strVal val="true"/>
                                      </p:to>
                                    </p:set>
                                    <p:animScale>
                                      <p:cBhvr>
                                        <p:cTn id="10" dur="1500" accel="50000" autoRev="1" fill="hold" tmFilter="0, 0; .33333, 1; 1, 1">
                                          <p:stCondLst>
                                            <p:cond delay="0"/>
                                          </p:stCondLst>
                                        </p:cTn>
                                        <p:tgtEl>
                                          <p:spTgt spid="60419"/>
                                        </p:tgtEl>
                                      </p:cBhvr>
                                      <p:from x="100000" y="100000"/>
                                      <p:to x="100000" y="140000"/>
                                    </p:animScale>
                                  </p:childTnLst>
                                </p:cTn>
                              </p:par>
                            </p:childTnLst>
                          </p:cTn>
                        </p:par>
                        <p:par>
                          <p:cTn id="11" fill="hold" nodeType="afterGroup">
                            <p:stCondLst>
                              <p:cond delay="3000"/>
                            </p:stCondLst>
                            <p:childTnLst>
                              <p:par>
                                <p:cTn id="12" presetID="51" presetClass="entr" presetSubtype="0" fill="hold" grpId="0" nodeType="afterEffect">
                                  <p:stCondLst>
                                    <p:cond delay="0"/>
                                  </p:stCondLst>
                                  <p:childTnLst>
                                    <p:set>
                                      <p:cBhvr>
                                        <p:cTn id="13" dur="1" fill="hold">
                                          <p:stCondLst>
                                            <p:cond delay="0"/>
                                          </p:stCondLst>
                                        </p:cTn>
                                        <p:tgtEl>
                                          <p:spTgt spid="60420"/>
                                        </p:tgtEl>
                                        <p:attrNameLst>
                                          <p:attrName>style.visibility</p:attrName>
                                        </p:attrNameLst>
                                      </p:cBhvr>
                                      <p:to>
                                        <p:strVal val="visible"/>
                                      </p:to>
                                    </p:set>
                                    <p:animEffect transition="in" filter="fade">
                                      <p:cBhvr>
                                        <p:cTn id="14" dur="770" decel="100000"/>
                                        <p:tgtEl>
                                          <p:spTgt spid="60420"/>
                                        </p:tgtEl>
                                      </p:cBhvr>
                                    </p:animEffect>
                                    <p:animScale>
                                      <p:cBhvr>
                                        <p:cTn id="15" dur="770" decel="100000"/>
                                        <p:tgtEl>
                                          <p:spTgt spid="60420"/>
                                        </p:tgtEl>
                                      </p:cBhvr>
                                      <p:from x="10000" y="10000"/>
                                      <p:to x="200000" y="450000"/>
                                    </p:animScale>
                                    <p:animScale>
                                      <p:cBhvr>
                                        <p:cTn id="16" dur="1230" accel="100000" fill="hold">
                                          <p:stCondLst>
                                            <p:cond delay="770"/>
                                          </p:stCondLst>
                                        </p:cTn>
                                        <p:tgtEl>
                                          <p:spTgt spid="60420"/>
                                        </p:tgtEl>
                                      </p:cBhvr>
                                      <p:from x="200000" y="450000"/>
                                      <p:to x="100000" y="100000"/>
                                    </p:animScale>
                                    <p:set>
                                      <p:cBhvr>
                                        <p:cTn id="17" dur="770" fill="hold"/>
                                        <p:tgtEl>
                                          <p:spTgt spid="60420"/>
                                        </p:tgtEl>
                                        <p:attrNameLst>
                                          <p:attrName>ppt_x</p:attrName>
                                        </p:attrNameLst>
                                      </p:cBhvr>
                                      <p:to>
                                        <p:strVal val="(0.5)"/>
                                      </p:to>
                                    </p:set>
                                    <p:anim from="(0.5)" to="(#ppt_x)" calcmode="lin" valueType="num">
                                      <p:cBhvr>
                                        <p:cTn id="18" dur="1230" accel="100000" fill="hold">
                                          <p:stCondLst>
                                            <p:cond delay="770"/>
                                          </p:stCondLst>
                                        </p:cTn>
                                        <p:tgtEl>
                                          <p:spTgt spid="60420"/>
                                        </p:tgtEl>
                                        <p:attrNameLst>
                                          <p:attrName>ppt_x</p:attrName>
                                        </p:attrNameLst>
                                      </p:cBhvr>
                                    </p:anim>
                                    <p:set>
                                      <p:cBhvr>
                                        <p:cTn id="19" dur="770" fill="hold"/>
                                        <p:tgtEl>
                                          <p:spTgt spid="60420"/>
                                        </p:tgtEl>
                                        <p:attrNameLst>
                                          <p:attrName>ppt_y</p:attrName>
                                        </p:attrNameLst>
                                      </p:cBhvr>
                                      <p:to>
                                        <p:strVal val="(#ppt_y+0.4)"/>
                                      </p:to>
                                    </p:set>
                                    <p:anim from="(#ppt_y+0.4)" to="(#ppt_y)" calcmode="lin" valueType="num">
                                      <p:cBhvr>
                                        <p:cTn id="20" dur="1230" accel="100000" fill="hold">
                                          <p:stCondLst>
                                            <p:cond delay="770"/>
                                          </p:stCondLst>
                                        </p:cTn>
                                        <p:tgtEl>
                                          <p:spTgt spid="60420"/>
                                        </p:tgtEl>
                                        <p:attrNameLst>
                                          <p:attrName>ppt_y</p:attrName>
                                        </p:attrNameLst>
                                      </p:cBhvr>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a:extLst>
              <a:ext uri="{FF2B5EF4-FFF2-40B4-BE49-F238E27FC236}">
                <a16:creationId xmlns:a16="http://schemas.microsoft.com/office/drawing/2014/main" id="{73DF3F6B-B8DB-4E6C-8F00-8E1DD1AA49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5" name="Text Box 3">
            <a:extLst>
              <a:ext uri="{FF2B5EF4-FFF2-40B4-BE49-F238E27FC236}">
                <a16:creationId xmlns:a16="http://schemas.microsoft.com/office/drawing/2014/main" id="{2F271C6B-F1B2-4170-AB7D-01A5AD124FD0}"/>
              </a:ext>
            </a:extLst>
          </p:cNvPr>
          <p:cNvSpPr txBox="1">
            <a:spLocks noChangeArrowheads="1"/>
          </p:cNvSpPr>
          <p:nvPr/>
        </p:nvSpPr>
        <p:spPr bwMode="auto">
          <a:xfrm>
            <a:off x="2057400" y="228601"/>
            <a:ext cx="8305800"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b="1" dirty="0">
                <a:latin typeface="Arial" panose="020B0604020202020204" pitchFamily="34" charset="0"/>
              </a:rPr>
              <a:t> </a:t>
            </a:r>
            <a:r>
              <a:rPr lang="en-US" altLang="en-US" sz="2400" b="1" dirty="0" err="1">
                <a:solidFill>
                  <a:srgbClr val="0000FF"/>
                </a:solidFill>
                <a:latin typeface="Arial" panose="020B0604020202020204" pitchFamily="34" charset="0"/>
              </a:rPr>
              <a:t>Đọc</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đoạn</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trích</a:t>
            </a:r>
            <a:r>
              <a:rPr lang="en-US" altLang="en-US" sz="2400" b="1" dirty="0">
                <a:solidFill>
                  <a:srgbClr val="0000FF"/>
                </a:solidFill>
                <a:latin typeface="Arial" panose="020B0604020202020204" pitchFamily="34" charset="0"/>
              </a:rPr>
              <a:t>:</a:t>
            </a:r>
          </a:p>
          <a:p>
            <a:pPr eaLnBrk="0" hangingPunct="0"/>
            <a:r>
              <a:rPr lang="en-US" altLang="en-US" sz="2400" b="1" dirty="0">
                <a:solidFill>
                  <a:srgbClr val="0000FF"/>
                </a:solidFill>
                <a:latin typeface="Arial" panose="020B0604020202020204" pitchFamily="34" charset="0"/>
              </a:rPr>
              <a:t>       “ </a:t>
            </a:r>
            <a:r>
              <a:rPr lang="en-US" altLang="en-US" sz="2400" b="1" dirty="0" err="1">
                <a:solidFill>
                  <a:srgbClr val="0000FF"/>
                </a:solidFill>
                <a:latin typeface="Arial" panose="020B0604020202020204" pitchFamily="34" charset="0"/>
              </a:rPr>
              <a:t>Đoạn</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rồi</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nàng</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tắm</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gội</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chay</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sạch</a:t>
            </a:r>
            <a:r>
              <a:rPr lang="en-US" altLang="en-US" sz="2400" b="1" dirty="0">
                <a:solidFill>
                  <a:srgbClr val="0000FF"/>
                </a:solidFill>
                <a:latin typeface="Arial" panose="020B0604020202020204" pitchFamily="34" charset="0"/>
              </a:rPr>
              <a:t>, ra </a:t>
            </a:r>
            <a:r>
              <a:rPr lang="en-US" altLang="en-US" sz="2400" b="1" dirty="0" err="1">
                <a:solidFill>
                  <a:srgbClr val="0000FF"/>
                </a:solidFill>
                <a:latin typeface="Arial" panose="020B0604020202020204" pitchFamily="34" charset="0"/>
              </a:rPr>
              <a:t>bến</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Hoàng</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Giang</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ngửa</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mặt</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lên</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trời</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mà</a:t>
            </a:r>
            <a:r>
              <a:rPr lang="en-US" altLang="en-US" sz="2400" b="1" dirty="0">
                <a:solidFill>
                  <a:srgbClr val="0000FF"/>
                </a:solidFill>
                <a:latin typeface="Arial" panose="020B0604020202020204" pitchFamily="34" charset="0"/>
              </a:rPr>
              <a:t> than </a:t>
            </a:r>
            <a:r>
              <a:rPr lang="en-US" altLang="en-US" sz="2400" b="1" dirty="0" err="1">
                <a:solidFill>
                  <a:srgbClr val="0000FF"/>
                </a:solidFill>
                <a:latin typeface="Arial" panose="020B0604020202020204" pitchFamily="34" charset="0"/>
              </a:rPr>
              <a:t>rằng</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mọi</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người</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phỉ</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nhổ</a:t>
            </a:r>
            <a:r>
              <a:rPr lang="en-US" altLang="en-US" sz="2400" b="1" dirty="0">
                <a:solidFill>
                  <a:srgbClr val="0000FF"/>
                </a:solidFill>
                <a:latin typeface="Arial" panose="020B0604020202020204" pitchFamily="34" charset="0"/>
              </a:rPr>
              <a:t>.</a:t>
            </a:r>
          </a:p>
          <a:p>
            <a:pPr eaLnBrk="0" hangingPunct="0"/>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Nói</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xong</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nàng</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gieo</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mình</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xuống</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sông</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mà</a:t>
            </a:r>
            <a:r>
              <a:rPr lang="en-US" altLang="en-US" sz="2400" b="1" dirty="0">
                <a:solidFill>
                  <a:srgbClr val="0000FF"/>
                </a:solidFill>
                <a:latin typeface="Arial" panose="020B0604020202020204" pitchFamily="34" charset="0"/>
              </a:rPr>
              <a:t> </a:t>
            </a:r>
            <a:r>
              <a:rPr lang="en-US" altLang="en-US" sz="2400" b="1" dirty="0" err="1">
                <a:solidFill>
                  <a:srgbClr val="0000FF"/>
                </a:solidFill>
                <a:latin typeface="Arial" panose="020B0604020202020204" pitchFamily="34" charset="0"/>
              </a:rPr>
              <a:t>chết</a:t>
            </a:r>
            <a:r>
              <a:rPr lang="en-US" altLang="en-US" sz="2400" b="1" dirty="0">
                <a:solidFill>
                  <a:srgbClr val="0000FF"/>
                </a:solidFill>
                <a:latin typeface="Arial" panose="020B0604020202020204" pitchFamily="34" charset="0"/>
              </a:rPr>
              <a:t>…”</a:t>
            </a:r>
          </a:p>
          <a:p>
            <a:pPr eaLnBrk="0" hangingPunct="0"/>
            <a:r>
              <a:rPr lang="en-US" altLang="en-US" sz="2400" dirty="0">
                <a:latin typeface="Arial" panose="020B0604020202020204" pitchFamily="34" charset="0"/>
              </a:rPr>
              <a:t>                  ( </a:t>
            </a:r>
            <a:r>
              <a:rPr lang="en-US" altLang="en-US" sz="2400" dirty="0" err="1">
                <a:latin typeface="Arial" panose="020B0604020202020204" pitchFamily="34" charset="0"/>
              </a:rPr>
              <a:t>Trích</a:t>
            </a:r>
            <a:r>
              <a:rPr lang="en-US" altLang="en-US" sz="2400" dirty="0">
                <a:latin typeface="Arial" panose="020B0604020202020204" pitchFamily="34" charset="0"/>
              </a:rPr>
              <a:t> “ </a:t>
            </a:r>
            <a:r>
              <a:rPr lang="en-US" altLang="en-US" sz="2400" b="1" i="1" dirty="0" err="1">
                <a:latin typeface="Arial" panose="020B0604020202020204" pitchFamily="34" charset="0"/>
              </a:rPr>
              <a:t>Chuyện</a:t>
            </a:r>
            <a:r>
              <a:rPr lang="en-US" altLang="en-US" sz="2400" b="1" i="1" dirty="0">
                <a:latin typeface="Arial" panose="020B0604020202020204" pitchFamily="34" charset="0"/>
              </a:rPr>
              <a:t> </a:t>
            </a:r>
            <a:r>
              <a:rPr lang="en-US" altLang="en-US" sz="2400" b="1" i="1" dirty="0" err="1">
                <a:latin typeface="Arial" panose="020B0604020202020204" pitchFamily="34" charset="0"/>
              </a:rPr>
              <a:t>người</a:t>
            </a:r>
            <a:r>
              <a:rPr lang="en-US" altLang="en-US" sz="2400" b="1" i="1" dirty="0">
                <a:latin typeface="Arial" panose="020B0604020202020204" pitchFamily="34" charset="0"/>
              </a:rPr>
              <a:t> con </a:t>
            </a:r>
            <a:r>
              <a:rPr lang="en-US" altLang="en-US" sz="2400" b="1" i="1" dirty="0" err="1">
                <a:latin typeface="Arial" panose="020B0604020202020204" pitchFamily="34" charset="0"/>
              </a:rPr>
              <a:t>gái</a:t>
            </a:r>
            <a:r>
              <a:rPr lang="en-US" altLang="en-US" sz="2400" b="1" i="1" dirty="0">
                <a:latin typeface="Arial" panose="020B0604020202020204" pitchFamily="34" charset="0"/>
              </a:rPr>
              <a:t> Nam </a:t>
            </a:r>
            <a:r>
              <a:rPr lang="en-US" altLang="en-US" sz="2400" b="1" i="1" dirty="0" err="1">
                <a:latin typeface="Arial" panose="020B0604020202020204" pitchFamily="34" charset="0"/>
              </a:rPr>
              <a:t>Xương</a:t>
            </a:r>
            <a:r>
              <a:rPr lang="en-US" altLang="en-US" sz="2400" dirty="0">
                <a:latin typeface="Arial" panose="020B0604020202020204" pitchFamily="34" charset="0"/>
              </a:rPr>
              <a:t>”- </a:t>
            </a:r>
            <a:r>
              <a:rPr lang="en-US" altLang="en-US" sz="2400" dirty="0" err="1">
                <a:latin typeface="Arial" panose="020B0604020202020204" pitchFamily="34" charset="0"/>
              </a:rPr>
              <a:t>Nguyễn</a:t>
            </a:r>
            <a:r>
              <a:rPr lang="en-US" altLang="en-US" sz="2400" dirty="0">
                <a:latin typeface="Arial" panose="020B0604020202020204" pitchFamily="34" charset="0"/>
              </a:rPr>
              <a:t> </a:t>
            </a:r>
            <a:r>
              <a:rPr lang="en-US" altLang="en-US" sz="2400" dirty="0" err="1">
                <a:latin typeface="Arial" panose="020B0604020202020204" pitchFamily="34" charset="0"/>
              </a:rPr>
              <a:t>Dữ</a:t>
            </a:r>
            <a:r>
              <a:rPr lang="en-US" altLang="en-US" sz="2400" dirty="0">
                <a:latin typeface="Arial" panose="020B0604020202020204" pitchFamily="34" charset="0"/>
              </a:rPr>
              <a:t>)</a:t>
            </a:r>
          </a:p>
          <a:p>
            <a:pPr eaLnBrk="0" hangingPunct="0"/>
            <a:r>
              <a:rPr lang="en-US" altLang="en-US" sz="2000" dirty="0">
                <a:latin typeface="Arial" panose="020B0604020202020204" pitchFamily="34" charset="0"/>
              </a:rPr>
              <a:t>          </a:t>
            </a:r>
            <a:r>
              <a:rPr lang="en-US" altLang="en-US" sz="2800" b="1" dirty="0" err="1">
                <a:latin typeface="Arial" panose="020B0604020202020204" pitchFamily="34" charset="0"/>
              </a:rPr>
              <a:t>Có</a:t>
            </a:r>
            <a:r>
              <a:rPr lang="en-US" altLang="en-US" sz="2800" b="1" dirty="0">
                <a:latin typeface="Arial" panose="020B0604020202020204" pitchFamily="34" charset="0"/>
              </a:rPr>
              <a:t> </a:t>
            </a:r>
            <a:r>
              <a:rPr lang="en-US" altLang="en-US" sz="2800" b="1" dirty="0" err="1">
                <a:latin typeface="Arial" panose="020B0604020202020204" pitchFamily="34" charset="0"/>
              </a:rPr>
              <a:t>một</a:t>
            </a:r>
            <a:r>
              <a:rPr lang="en-US" altLang="en-US" sz="2800" b="1" dirty="0">
                <a:latin typeface="Arial" panose="020B0604020202020204" pitchFamily="34" charset="0"/>
              </a:rPr>
              <a:t> </a:t>
            </a:r>
            <a:r>
              <a:rPr lang="en-US" altLang="en-US" sz="2800" b="1" dirty="0" err="1">
                <a:latin typeface="Arial" panose="020B0604020202020204" pitchFamily="34" charset="0"/>
              </a:rPr>
              <a:t>bạn</a:t>
            </a:r>
            <a:r>
              <a:rPr lang="en-US" altLang="en-US" sz="2800" b="1" dirty="0">
                <a:latin typeface="Arial" panose="020B0604020202020204" pitchFamily="34" charset="0"/>
              </a:rPr>
              <a:t> </a:t>
            </a:r>
            <a:r>
              <a:rPr lang="en-US" altLang="en-US" sz="2800" b="1" dirty="0" err="1">
                <a:latin typeface="Arial" panose="020B0604020202020204" pitchFamily="34" charset="0"/>
              </a:rPr>
              <a:t>học</a:t>
            </a:r>
            <a:r>
              <a:rPr lang="en-US" altLang="en-US" sz="2800" b="1" dirty="0">
                <a:latin typeface="Arial" panose="020B0604020202020204" pitchFamily="34" charset="0"/>
              </a:rPr>
              <a:t> </a:t>
            </a:r>
            <a:r>
              <a:rPr lang="en-US" altLang="en-US" sz="2800" b="1" dirty="0" err="1">
                <a:latin typeface="Arial" panose="020B0604020202020204" pitchFamily="34" charset="0"/>
              </a:rPr>
              <a:t>sinh</a:t>
            </a:r>
            <a:r>
              <a:rPr lang="en-US" altLang="en-US" sz="2800" b="1" dirty="0">
                <a:latin typeface="Arial" panose="020B0604020202020204" pitchFamily="34" charset="0"/>
              </a:rPr>
              <a:t> </a:t>
            </a:r>
            <a:r>
              <a:rPr lang="en-US" altLang="en-US" sz="2800" b="1" dirty="0" err="1">
                <a:latin typeface="Arial" panose="020B0604020202020204" pitchFamily="34" charset="0"/>
              </a:rPr>
              <a:t>cho</a:t>
            </a:r>
            <a:r>
              <a:rPr lang="en-US" altLang="en-US" sz="2800" b="1" dirty="0">
                <a:latin typeface="Arial" panose="020B0604020202020204" pitchFamily="34" charset="0"/>
              </a:rPr>
              <a:t> </a:t>
            </a:r>
            <a:r>
              <a:rPr lang="en-US" altLang="en-US" sz="2800" b="1" dirty="0" err="1">
                <a:latin typeface="Arial" panose="020B0604020202020204" pitchFamily="34" charset="0"/>
              </a:rPr>
              <a:t>rằng</a:t>
            </a:r>
            <a:r>
              <a:rPr lang="en-US" altLang="en-US" sz="2800" b="1" dirty="0">
                <a:latin typeface="Arial" panose="020B0604020202020204" pitchFamily="34" charset="0"/>
              </a:rPr>
              <a:t> </a:t>
            </a:r>
            <a:r>
              <a:rPr lang="en-US" altLang="en-US" sz="2800" b="1" dirty="0" err="1">
                <a:latin typeface="Arial" panose="020B0604020202020204" pitchFamily="34" charset="0"/>
              </a:rPr>
              <a:t>trong</a:t>
            </a:r>
            <a:r>
              <a:rPr lang="en-US" altLang="en-US" sz="2800" b="1" dirty="0">
                <a:latin typeface="Arial" panose="020B0604020202020204" pitchFamily="34" charset="0"/>
              </a:rPr>
              <a:t> </a:t>
            </a:r>
            <a:r>
              <a:rPr lang="en-US" altLang="en-US" sz="2800" b="1" dirty="0" err="1">
                <a:latin typeface="Arial" panose="020B0604020202020204" pitchFamily="34" charset="0"/>
              </a:rPr>
              <a:t>hành</a:t>
            </a:r>
            <a:r>
              <a:rPr lang="en-US" altLang="en-US" sz="2800" b="1" dirty="0">
                <a:latin typeface="Arial" panose="020B0604020202020204" pitchFamily="34" charset="0"/>
              </a:rPr>
              <a:t> </a:t>
            </a:r>
            <a:r>
              <a:rPr lang="en-US" altLang="en-US" sz="2800" b="1" dirty="0" err="1">
                <a:latin typeface="Arial" panose="020B0604020202020204" pitchFamily="34" charset="0"/>
              </a:rPr>
              <a:t>động</a:t>
            </a:r>
            <a:r>
              <a:rPr lang="en-US" altLang="en-US" sz="2800" b="1" dirty="0">
                <a:latin typeface="Arial" panose="020B0604020202020204" pitchFamily="34" charset="0"/>
              </a:rPr>
              <a:t> </a:t>
            </a:r>
            <a:r>
              <a:rPr lang="en-US" altLang="en-US" sz="2800" b="1" dirty="0" err="1">
                <a:latin typeface="Arial" panose="020B0604020202020204" pitchFamily="34" charset="0"/>
              </a:rPr>
              <a:t>của</a:t>
            </a:r>
            <a:r>
              <a:rPr lang="en-US" altLang="en-US" sz="2800" b="1" dirty="0">
                <a:latin typeface="Arial" panose="020B0604020202020204" pitchFamily="34" charset="0"/>
              </a:rPr>
              <a:t> </a:t>
            </a:r>
            <a:r>
              <a:rPr lang="en-US" altLang="en-US" sz="2800" b="1" dirty="0" err="1">
                <a:latin typeface="Arial" panose="020B0604020202020204" pitchFamily="34" charset="0"/>
              </a:rPr>
              <a:t>Vũ</a:t>
            </a:r>
            <a:r>
              <a:rPr lang="en-US" altLang="en-US" sz="2800" b="1" dirty="0">
                <a:latin typeface="Arial" panose="020B0604020202020204" pitchFamily="34" charset="0"/>
              </a:rPr>
              <a:t> </a:t>
            </a:r>
            <a:r>
              <a:rPr lang="en-US" altLang="en-US" sz="2800" b="1" dirty="0" err="1">
                <a:latin typeface="Arial" panose="020B0604020202020204" pitchFamily="34" charset="0"/>
              </a:rPr>
              <a:t>Nương</a:t>
            </a:r>
            <a:r>
              <a:rPr lang="en-US" altLang="en-US" sz="2800" b="1" dirty="0">
                <a:latin typeface="Arial" panose="020B0604020202020204" pitchFamily="34" charset="0"/>
              </a:rPr>
              <a:t> </a:t>
            </a:r>
            <a:r>
              <a:rPr lang="en-US" altLang="en-US" sz="2800" b="1" dirty="0" err="1">
                <a:latin typeface="Arial" panose="020B0604020202020204" pitchFamily="34" charset="0"/>
              </a:rPr>
              <a:t>có</a:t>
            </a:r>
            <a:r>
              <a:rPr lang="en-US" altLang="en-US" sz="2800" b="1" dirty="0">
                <a:latin typeface="Arial" panose="020B0604020202020204" pitchFamily="34" charset="0"/>
              </a:rPr>
              <a:t> </a:t>
            </a:r>
            <a:r>
              <a:rPr lang="en-US" altLang="en-US" sz="2800" b="1" dirty="0" err="1">
                <a:latin typeface="Arial" panose="020B0604020202020204" pitchFamily="34" charset="0"/>
              </a:rPr>
              <a:t>nỗi</a:t>
            </a:r>
            <a:r>
              <a:rPr lang="en-US" altLang="en-US" sz="2800" b="1" dirty="0">
                <a:latin typeface="Arial" panose="020B0604020202020204" pitchFamily="34" charset="0"/>
              </a:rPr>
              <a:t> </a:t>
            </a:r>
            <a:r>
              <a:rPr lang="en-US" altLang="en-US" sz="2800" b="1" dirty="0" err="1">
                <a:latin typeface="Arial" panose="020B0604020202020204" pitchFamily="34" charset="0"/>
              </a:rPr>
              <a:t>đắng</a:t>
            </a:r>
            <a:r>
              <a:rPr lang="en-US" altLang="en-US" sz="2800" b="1" dirty="0">
                <a:latin typeface="Arial" panose="020B0604020202020204" pitchFamily="34" charset="0"/>
              </a:rPr>
              <a:t> cay, </a:t>
            </a:r>
            <a:r>
              <a:rPr lang="en-US" altLang="en-US" sz="2800" b="1" dirty="0" err="1">
                <a:latin typeface="Arial" panose="020B0604020202020204" pitchFamily="34" charset="0"/>
              </a:rPr>
              <a:t>tuyệt</a:t>
            </a:r>
            <a:r>
              <a:rPr lang="en-US" altLang="en-US" sz="2800" b="1" dirty="0">
                <a:latin typeface="Arial" panose="020B0604020202020204" pitchFamily="34" charset="0"/>
              </a:rPr>
              <a:t> </a:t>
            </a:r>
            <a:r>
              <a:rPr lang="en-US" altLang="en-US" sz="2800" b="1" dirty="0" err="1">
                <a:latin typeface="Arial" panose="020B0604020202020204" pitchFamily="34" charset="0"/>
              </a:rPr>
              <a:t>vọng</a:t>
            </a:r>
            <a:r>
              <a:rPr lang="en-US" altLang="en-US" sz="2800" b="1" dirty="0">
                <a:latin typeface="Arial" panose="020B0604020202020204" pitchFamily="34" charset="0"/>
              </a:rPr>
              <a:t>  </a:t>
            </a:r>
            <a:r>
              <a:rPr lang="en-US" altLang="en-US" sz="2800" b="1" dirty="0" err="1">
                <a:latin typeface="Arial" panose="020B0604020202020204" pitchFamily="34" charset="0"/>
              </a:rPr>
              <a:t>nhưng</a:t>
            </a:r>
            <a:r>
              <a:rPr lang="en-US" altLang="en-US" sz="2800" b="1" dirty="0">
                <a:latin typeface="Arial" panose="020B0604020202020204" pitchFamily="34" charset="0"/>
              </a:rPr>
              <a:t> </a:t>
            </a:r>
            <a:r>
              <a:rPr lang="en-US" altLang="en-US" sz="2800" b="1" dirty="0" err="1">
                <a:latin typeface="Arial" panose="020B0604020202020204" pitchFamily="34" charset="0"/>
              </a:rPr>
              <a:t>không</a:t>
            </a:r>
            <a:r>
              <a:rPr lang="en-US" altLang="en-US" sz="2800" b="1" dirty="0">
                <a:latin typeface="Arial" panose="020B0604020202020204" pitchFamily="34" charset="0"/>
              </a:rPr>
              <a:t> </a:t>
            </a:r>
            <a:r>
              <a:rPr lang="en-US" altLang="en-US" sz="2800" b="1" dirty="0" err="1">
                <a:latin typeface="Arial" panose="020B0604020202020204" pitchFamily="34" charset="0"/>
              </a:rPr>
              <a:t>phải</a:t>
            </a:r>
            <a:r>
              <a:rPr lang="en-US" altLang="en-US" sz="2800" b="1" dirty="0">
                <a:latin typeface="Arial" panose="020B0604020202020204" pitchFamily="34" charset="0"/>
              </a:rPr>
              <a:t> </a:t>
            </a:r>
            <a:r>
              <a:rPr lang="en-US" altLang="en-US" sz="2800" b="1" dirty="0" err="1">
                <a:latin typeface="Arial" panose="020B0604020202020204" pitchFamily="34" charset="0"/>
              </a:rPr>
              <a:t>là</a:t>
            </a:r>
            <a:r>
              <a:rPr lang="en-US" altLang="en-US" sz="2800" b="1" dirty="0">
                <a:latin typeface="Arial" panose="020B0604020202020204" pitchFamily="34" charset="0"/>
              </a:rPr>
              <a:t> </a:t>
            </a:r>
            <a:r>
              <a:rPr lang="en-US" altLang="en-US" sz="2800" b="1" dirty="0" err="1">
                <a:latin typeface="Arial" panose="020B0604020202020204" pitchFamily="34" charset="0"/>
              </a:rPr>
              <a:t>hành</a:t>
            </a:r>
            <a:r>
              <a:rPr lang="en-US" altLang="en-US" sz="2800" b="1" dirty="0">
                <a:latin typeface="Arial" panose="020B0604020202020204" pitchFamily="34" charset="0"/>
              </a:rPr>
              <a:t> </a:t>
            </a:r>
            <a:r>
              <a:rPr lang="en-US" altLang="en-US" sz="2800" b="1" dirty="0" err="1">
                <a:latin typeface="Arial" panose="020B0604020202020204" pitchFamily="34" charset="0"/>
              </a:rPr>
              <a:t>động</a:t>
            </a:r>
            <a:r>
              <a:rPr lang="en-US" altLang="en-US" sz="2800" b="1" dirty="0">
                <a:latin typeface="Arial" panose="020B0604020202020204" pitchFamily="34" charset="0"/>
              </a:rPr>
              <a:t> </a:t>
            </a:r>
            <a:r>
              <a:rPr lang="en-US" altLang="en-US" sz="2800" b="1" dirty="0" err="1">
                <a:latin typeface="Arial" panose="020B0604020202020204" pitchFamily="34" charset="0"/>
              </a:rPr>
              <a:t>bột</a:t>
            </a:r>
            <a:r>
              <a:rPr lang="en-US" altLang="en-US" sz="2800" b="1" dirty="0">
                <a:latin typeface="Arial" panose="020B0604020202020204" pitchFamily="34" charset="0"/>
              </a:rPr>
              <a:t> </a:t>
            </a:r>
            <a:r>
              <a:rPr lang="en-US" altLang="en-US" sz="2800" b="1" dirty="0" err="1">
                <a:latin typeface="Arial" panose="020B0604020202020204" pitchFamily="34" charset="0"/>
              </a:rPr>
              <a:t>phát</a:t>
            </a:r>
            <a:r>
              <a:rPr lang="en-US" altLang="en-US" sz="2800" b="1" dirty="0">
                <a:latin typeface="Arial" panose="020B0604020202020204" pitchFamily="34" charset="0"/>
              </a:rPr>
              <a:t> </a:t>
            </a:r>
            <a:r>
              <a:rPr lang="en-US" altLang="en-US" sz="2800" b="1" dirty="0" err="1">
                <a:latin typeface="Arial" panose="020B0604020202020204" pitchFamily="34" charset="0"/>
              </a:rPr>
              <a:t>trong</a:t>
            </a:r>
            <a:r>
              <a:rPr lang="en-US" altLang="en-US" sz="2800" b="1" dirty="0">
                <a:latin typeface="Arial" panose="020B0604020202020204" pitchFamily="34" charset="0"/>
              </a:rPr>
              <a:t> </a:t>
            </a:r>
            <a:r>
              <a:rPr lang="en-US" altLang="en-US" sz="2800" b="1" dirty="0" err="1">
                <a:latin typeface="Arial" panose="020B0604020202020204" pitchFamily="34" charset="0"/>
              </a:rPr>
              <a:t>cơn</a:t>
            </a:r>
            <a:r>
              <a:rPr lang="en-US" altLang="en-US" sz="2800" b="1" dirty="0">
                <a:latin typeface="Arial" panose="020B0604020202020204" pitchFamily="34" charset="0"/>
              </a:rPr>
              <a:t> </a:t>
            </a:r>
            <a:r>
              <a:rPr lang="en-US" altLang="en-US" sz="2800" b="1" dirty="0" err="1">
                <a:latin typeface="Arial" panose="020B0604020202020204" pitchFamily="34" charset="0"/>
              </a:rPr>
              <a:t>nóng</a:t>
            </a:r>
            <a:r>
              <a:rPr lang="en-US" altLang="en-US" sz="2800" b="1" dirty="0">
                <a:latin typeface="Arial" panose="020B0604020202020204" pitchFamily="34" charset="0"/>
              </a:rPr>
              <a:t> </a:t>
            </a:r>
            <a:r>
              <a:rPr lang="en-US" altLang="en-US" sz="2800" b="1" dirty="0" err="1">
                <a:latin typeface="Arial" panose="020B0604020202020204" pitchFamily="34" charset="0"/>
              </a:rPr>
              <a:t>giận</a:t>
            </a:r>
            <a:r>
              <a:rPr lang="en-US" altLang="en-US" sz="2800" b="1" dirty="0">
                <a:latin typeface="Arial" panose="020B0604020202020204" pitchFamily="34" charset="0"/>
              </a:rPr>
              <a:t>. </a:t>
            </a:r>
            <a:r>
              <a:rPr lang="en-US" altLang="en-US" sz="2800" b="1" dirty="0" err="1">
                <a:latin typeface="Arial" panose="020B0604020202020204" pitchFamily="34" charset="0"/>
              </a:rPr>
              <a:t>Em</a:t>
            </a:r>
            <a:r>
              <a:rPr lang="en-US" altLang="en-US" sz="2800" b="1" dirty="0">
                <a:latin typeface="Arial" panose="020B0604020202020204" pitchFamily="34" charset="0"/>
              </a:rPr>
              <a:t> </a:t>
            </a:r>
            <a:r>
              <a:rPr lang="en-US" altLang="en-US" sz="2800" b="1" dirty="0" err="1">
                <a:latin typeface="Arial" panose="020B0604020202020204" pitchFamily="34" charset="0"/>
              </a:rPr>
              <a:t>có</a:t>
            </a:r>
            <a:r>
              <a:rPr lang="en-US" altLang="en-US" sz="2800" b="1" dirty="0">
                <a:latin typeface="Arial" panose="020B0604020202020204" pitchFamily="34" charset="0"/>
              </a:rPr>
              <a:t> </a:t>
            </a:r>
            <a:r>
              <a:rPr lang="en-US" altLang="en-US" sz="2800" b="1" dirty="0" err="1">
                <a:latin typeface="Arial" panose="020B0604020202020204" pitchFamily="34" charset="0"/>
              </a:rPr>
              <a:t>tán</a:t>
            </a:r>
            <a:r>
              <a:rPr lang="en-US" altLang="en-US" sz="2800" b="1" dirty="0">
                <a:latin typeface="Arial" panose="020B0604020202020204" pitchFamily="34" charset="0"/>
              </a:rPr>
              <a:t> </a:t>
            </a:r>
            <a:r>
              <a:rPr lang="en-US" altLang="en-US" sz="2800" b="1" dirty="0" err="1">
                <a:latin typeface="Arial" panose="020B0604020202020204" pitchFamily="34" charset="0"/>
              </a:rPr>
              <a:t>thành</a:t>
            </a:r>
            <a:r>
              <a:rPr lang="en-US" altLang="en-US" sz="2800" b="1" dirty="0">
                <a:latin typeface="Arial" panose="020B0604020202020204" pitchFamily="34" charset="0"/>
              </a:rPr>
              <a:t> </a:t>
            </a:r>
            <a:r>
              <a:rPr lang="en-US" altLang="en-US" sz="2800" b="1" dirty="0" err="1">
                <a:latin typeface="Arial" panose="020B0604020202020204" pitchFamily="34" charset="0"/>
              </a:rPr>
              <a:t>với</a:t>
            </a:r>
            <a:r>
              <a:rPr lang="en-US" altLang="en-US" sz="2800" b="1" dirty="0">
                <a:latin typeface="Arial" panose="020B0604020202020204" pitchFamily="34" charset="0"/>
              </a:rPr>
              <a:t> ý </a:t>
            </a:r>
            <a:r>
              <a:rPr lang="en-US" altLang="en-US" sz="2800" b="1" dirty="0" err="1">
                <a:latin typeface="Arial" panose="020B0604020202020204" pitchFamily="34" charset="0"/>
              </a:rPr>
              <a:t>kiến</a:t>
            </a:r>
            <a:r>
              <a:rPr lang="en-US" altLang="en-US" sz="2800" b="1" dirty="0">
                <a:latin typeface="Arial" panose="020B0604020202020204" pitchFamily="34" charset="0"/>
              </a:rPr>
              <a:t> </a:t>
            </a:r>
            <a:r>
              <a:rPr lang="en-US" altLang="en-US" sz="2800" b="1" dirty="0" err="1">
                <a:latin typeface="Arial" panose="020B0604020202020204" pitchFamily="34" charset="0"/>
              </a:rPr>
              <a:t>của</a:t>
            </a:r>
            <a:r>
              <a:rPr lang="en-US" altLang="en-US" sz="2800" b="1" dirty="0">
                <a:latin typeface="Arial" panose="020B0604020202020204" pitchFamily="34" charset="0"/>
              </a:rPr>
              <a:t> </a:t>
            </a:r>
            <a:r>
              <a:rPr lang="en-US" altLang="en-US" sz="2800" b="1" dirty="0" err="1">
                <a:latin typeface="Arial" panose="020B0604020202020204" pitchFamily="34" charset="0"/>
              </a:rPr>
              <a:t>bạn</a:t>
            </a:r>
            <a:r>
              <a:rPr lang="en-US" altLang="en-US" sz="2800" b="1" dirty="0">
                <a:latin typeface="Arial" panose="020B0604020202020204" pitchFamily="34" charset="0"/>
              </a:rPr>
              <a:t> </a:t>
            </a:r>
            <a:r>
              <a:rPr lang="en-US" altLang="en-US" sz="2800" b="1" dirty="0" err="1">
                <a:latin typeface="Arial" panose="020B0604020202020204" pitchFamily="34" charset="0"/>
              </a:rPr>
              <a:t>không</a:t>
            </a:r>
            <a:r>
              <a:rPr lang="en-US" altLang="en-US" sz="2800" b="1" dirty="0">
                <a:latin typeface="Arial" panose="020B0604020202020204" pitchFamily="34" charset="0"/>
              </a:rPr>
              <a:t>? Theo </a:t>
            </a:r>
            <a:r>
              <a:rPr lang="en-US" altLang="en-US" sz="2800" b="1" dirty="0" err="1">
                <a:latin typeface="Arial" panose="020B0604020202020204" pitchFamily="34" charset="0"/>
              </a:rPr>
              <a:t>em</a:t>
            </a:r>
            <a:r>
              <a:rPr lang="en-US" altLang="en-US" sz="2800" b="1" dirty="0">
                <a:latin typeface="Arial" panose="020B0604020202020204" pitchFamily="34" charset="0"/>
              </a:rPr>
              <a:t>, </a:t>
            </a:r>
            <a:r>
              <a:rPr lang="en-US" altLang="en-US" sz="2800" b="1" dirty="0" err="1">
                <a:latin typeface="Arial" panose="020B0604020202020204" pitchFamily="34" charset="0"/>
              </a:rPr>
              <a:t>lời</a:t>
            </a:r>
            <a:r>
              <a:rPr lang="en-US" altLang="en-US" sz="2800" b="1" dirty="0">
                <a:latin typeface="Arial" panose="020B0604020202020204" pitchFamily="34" charset="0"/>
              </a:rPr>
              <a:t> </a:t>
            </a:r>
            <a:r>
              <a:rPr lang="en-US" altLang="en-US" sz="2800" b="1" dirty="0" err="1">
                <a:latin typeface="Arial" panose="020B0604020202020204" pitchFamily="34" charset="0"/>
              </a:rPr>
              <a:t>thoại</a:t>
            </a:r>
            <a:r>
              <a:rPr lang="en-US" altLang="en-US" sz="2800" b="1" dirty="0">
                <a:latin typeface="Arial" panose="020B0604020202020204" pitchFamily="34" charset="0"/>
              </a:rPr>
              <a:t> </a:t>
            </a:r>
            <a:r>
              <a:rPr lang="en-US" altLang="en-US" sz="2800" b="1" dirty="0" err="1">
                <a:latin typeface="Arial" panose="020B0604020202020204" pitchFamily="34" charset="0"/>
              </a:rPr>
              <a:t>của</a:t>
            </a:r>
            <a:r>
              <a:rPr lang="en-US" altLang="en-US" sz="2800" b="1" dirty="0">
                <a:latin typeface="Arial" panose="020B0604020202020204" pitchFamily="34" charset="0"/>
              </a:rPr>
              <a:t> </a:t>
            </a:r>
            <a:r>
              <a:rPr lang="en-US" altLang="en-US" sz="2800" b="1" dirty="0" err="1">
                <a:latin typeface="Arial" panose="020B0604020202020204" pitchFamily="34" charset="0"/>
              </a:rPr>
              <a:t>nhân</a:t>
            </a:r>
            <a:r>
              <a:rPr lang="en-US" altLang="en-US" sz="2800" b="1" dirty="0">
                <a:latin typeface="Arial" panose="020B0604020202020204" pitchFamily="34" charset="0"/>
              </a:rPr>
              <a:t> </a:t>
            </a:r>
            <a:r>
              <a:rPr lang="en-US" altLang="en-US" sz="2800" b="1" dirty="0" err="1">
                <a:latin typeface="Arial" panose="020B0604020202020204" pitchFamily="34" charset="0"/>
              </a:rPr>
              <a:t>vật</a:t>
            </a:r>
            <a:r>
              <a:rPr lang="en-US" altLang="en-US" sz="2800" b="1" dirty="0">
                <a:latin typeface="Arial" panose="020B0604020202020204" pitchFamily="34" charset="0"/>
              </a:rPr>
              <a:t> </a:t>
            </a:r>
            <a:r>
              <a:rPr lang="en-US" altLang="en-US" sz="2800" b="1" dirty="0" err="1">
                <a:latin typeface="Arial" panose="020B0604020202020204" pitchFamily="34" charset="0"/>
              </a:rPr>
              <a:t>có</a:t>
            </a:r>
            <a:r>
              <a:rPr lang="en-US" altLang="en-US" sz="2800" b="1" dirty="0">
                <a:latin typeface="Arial" panose="020B0604020202020204" pitchFamily="34" charset="0"/>
              </a:rPr>
              <a:t> </a:t>
            </a:r>
            <a:r>
              <a:rPr lang="en-US" altLang="en-US" sz="2800" b="1" dirty="0" err="1">
                <a:latin typeface="Arial" panose="020B0604020202020204" pitchFamily="34" charset="0"/>
              </a:rPr>
              <a:t>tác</a:t>
            </a:r>
            <a:r>
              <a:rPr lang="en-US" altLang="en-US" sz="2800" b="1" dirty="0">
                <a:latin typeface="Arial" panose="020B0604020202020204" pitchFamily="34" charset="0"/>
              </a:rPr>
              <a:t> </a:t>
            </a:r>
            <a:r>
              <a:rPr lang="en-US" altLang="en-US" sz="2800" b="1" dirty="0" err="1">
                <a:latin typeface="Arial" panose="020B0604020202020204" pitchFamily="34" charset="0"/>
              </a:rPr>
              <a:t>dụng</a:t>
            </a:r>
            <a:r>
              <a:rPr lang="en-US" altLang="en-US" sz="2800" b="1" dirty="0">
                <a:latin typeface="Arial" panose="020B0604020202020204" pitchFamily="34" charset="0"/>
              </a:rPr>
              <a:t> </a:t>
            </a:r>
            <a:r>
              <a:rPr lang="en-US" altLang="en-US" sz="2800" b="1" dirty="0" err="1">
                <a:latin typeface="Arial" panose="020B0604020202020204" pitchFamily="34" charset="0"/>
              </a:rPr>
              <a:t>gì</a:t>
            </a:r>
            <a:r>
              <a:rPr lang="en-US" altLang="en-US" sz="2800" b="1" dirty="0">
                <a:latin typeface="Arial" panose="020B0604020202020204" pitchFamily="34" charset="0"/>
              </a:rPr>
              <a:t> </a:t>
            </a:r>
            <a:r>
              <a:rPr lang="en-US" altLang="en-US" sz="2800" b="1" dirty="0" err="1">
                <a:latin typeface="Arial" panose="020B0604020202020204" pitchFamily="34" charset="0"/>
              </a:rPr>
              <a:t>trong</a:t>
            </a:r>
            <a:r>
              <a:rPr lang="en-US" altLang="en-US" sz="2800" b="1" dirty="0">
                <a:latin typeface="Arial" panose="020B0604020202020204" pitchFamily="34" charset="0"/>
              </a:rPr>
              <a:t> </a:t>
            </a:r>
            <a:r>
              <a:rPr lang="en-US" altLang="en-US" sz="2800" b="1" dirty="0" err="1">
                <a:latin typeface="Arial" panose="020B0604020202020204" pitchFamily="34" charset="0"/>
              </a:rPr>
              <a:t>việc</a:t>
            </a:r>
            <a:r>
              <a:rPr lang="en-US" altLang="en-US" sz="2800" b="1" dirty="0">
                <a:latin typeface="Arial" panose="020B0604020202020204" pitchFamily="34" charset="0"/>
              </a:rPr>
              <a:t> </a:t>
            </a:r>
            <a:r>
              <a:rPr lang="en-US" altLang="en-US" sz="2800" b="1" dirty="0" err="1">
                <a:latin typeface="Arial" panose="020B0604020202020204" pitchFamily="34" charset="0"/>
              </a:rPr>
              <a:t>giúp</a:t>
            </a:r>
            <a:r>
              <a:rPr lang="en-US" altLang="en-US" sz="2800" b="1" dirty="0">
                <a:latin typeface="Arial" panose="020B0604020202020204" pitchFamily="34" charset="0"/>
              </a:rPr>
              <a:t> </a:t>
            </a:r>
            <a:r>
              <a:rPr lang="en-US" altLang="en-US" sz="2800" b="1" dirty="0" err="1">
                <a:latin typeface="Arial" panose="020B0604020202020204" pitchFamily="34" charset="0"/>
              </a:rPr>
              <a:t>người</a:t>
            </a:r>
            <a:r>
              <a:rPr lang="en-US" altLang="en-US" sz="2800" b="1" dirty="0">
                <a:latin typeface="Arial" panose="020B0604020202020204" pitchFamily="34" charset="0"/>
              </a:rPr>
              <a:t> </a:t>
            </a:r>
            <a:r>
              <a:rPr lang="en-US" altLang="en-US" sz="2800" b="1" dirty="0" err="1">
                <a:latin typeface="Arial" panose="020B0604020202020204" pitchFamily="34" charset="0"/>
              </a:rPr>
              <a:t>đọc</a:t>
            </a:r>
            <a:r>
              <a:rPr lang="en-US" altLang="en-US" sz="2800" b="1" dirty="0">
                <a:latin typeface="Arial" panose="020B0604020202020204" pitchFamily="34" charset="0"/>
              </a:rPr>
              <a:t> </a:t>
            </a:r>
            <a:r>
              <a:rPr lang="en-US" altLang="en-US" sz="2800" b="1" dirty="0" err="1">
                <a:latin typeface="Arial" panose="020B0604020202020204" pitchFamily="34" charset="0"/>
              </a:rPr>
              <a:t>thấu</a:t>
            </a:r>
            <a:r>
              <a:rPr lang="en-US" altLang="en-US" sz="2800" b="1" dirty="0">
                <a:latin typeface="Arial" panose="020B0604020202020204" pitchFamily="34" charset="0"/>
              </a:rPr>
              <a:t> </a:t>
            </a:r>
            <a:r>
              <a:rPr lang="en-US" altLang="en-US" sz="2800" b="1" dirty="0" err="1">
                <a:latin typeface="Arial" panose="020B0604020202020204" pitchFamily="34" charset="0"/>
              </a:rPr>
              <a:t>hiểu</a:t>
            </a:r>
            <a:r>
              <a:rPr lang="en-US" altLang="en-US" sz="2800" b="1" dirty="0">
                <a:latin typeface="Arial" panose="020B0604020202020204" pitchFamily="34" charset="0"/>
              </a:rPr>
              <a:t> bi </a:t>
            </a:r>
            <a:r>
              <a:rPr lang="en-US" altLang="en-US" sz="2800" b="1" dirty="0" err="1">
                <a:latin typeface="Arial" panose="020B0604020202020204" pitchFamily="34" charset="0"/>
              </a:rPr>
              <a:t>kịch</a:t>
            </a:r>
            <a:r>
              <a:rPr lang="en-US" altLang="en-US" sz="2800" b="1" dirty="0">
                <a:latin typeface="Arial" panose="020B0604020202020204" pitchFamily="34" charset="0"/>
              </a:rPr>
              <a:t> </a:t>
            </a:r>
            <a:r>
              <a:rPr lang="en-US" altLang="en-US" sz="2800" b="1" dirty="0" err="1">
                <a:latin typeface="Arial" panose="020B0604020202020204" pitchFamily="34" charset="0"/>
              </a:rPr>
              <a:t>của</a:t>
            </a:r>
            <a:r>
              <a:rPr lang="en-US" altLang="en-US" sz="2800" b="1" dirty="0">
                <a:latin typeface="Arial" panose="020B0604020202020204" pitchFamily="34" charset="0"/>
              </a:rPr>
              <a:t> </a:t>
            </a:r>
            <a:r>
              <a:rPr lang="en-US" altLang="en-US" sz="2800" b="1" dirty="0" err="1">
                <a:latin typeface="Arial" panose="020B0604020202020204" pitchFamily="34" charset="0"/>
              </a:rPr>
              <a:t>số</a:t>
            </a:r>
            <a:r>
              <a:rPr lang="en-US" altLang="en-US" sz="2800" b="1" dirty="0">
                <a:latin typeface="Arial" panose="020B0604020202020204" pitchFamily="34" charset="0"/>
              </a:rPr>
              <a:t> </a:t>
            </a:r>
            <a:r>
              <a:rPr lang="en-US" altLang="en-US" sz="2800" b="1" dirty="0" err="1">
                <a:latin typeface="Arial" panose="020B0604020202020204" pitchFamily="34" charset="0"/>
              </a:rPr>
              <a:t>phận</a:t>
            </a:r>
            <a:r>
              <a:rPr lang="en-US" altLang="en-US" sz="2800" b="1" dirty="0">
                <a:latin typeface="Arial" panose="020B0604020202020204" pitchFamily="34" charset="0"/>
              </a:rPr>
              <a:t> </a:t>
            </a:r>
            <a:r>
              <a:rPr lang="en-US" altLang="en-US" sz="2800" b="1" dirty="0" err="1">
                <a:latin typeface="Arial" panose="020B0604020202020204" pitchFamily="34" charset="0"/>
              </a:rPr>
              <a:t>Vũ</a:t>
            </a:r>
            <a:r>
              <a:rPr lang="en-US" altLang="en-US" sz="2800" b="1" dirty="0">
                <a:latin typeface="Arial" panose="020B0604020202020204" pitchFamily="34" charset="0"/>
              </a:rPr>
              <a:t> </a:t>
            </a:r>
            <a:r>
              <a:rPr lang="en-US" altLang="en-US" sz="2800" b="1" dirty="0" err="1">
                <a:latin typeface="Arial" panose="020B0604020202020204" pitchFamily="34" charset="0"/>
              </a:rPr>
              <a:t>Nương</a:t>
            </a:r>
            <a:r>
              <a:rPr lang="en-US" altLang="en-US" sz="2800" b="1" dirty="0">
                <a:latin typeface="Arial" panose="020B0604020202020204" pitchFamily="34" charset="0"/>
              </a:rPr>
              <a:t> - </a:t>
            </a:r>
            <a:r>
              <a:rPr lang="en-US" altLang="en-US" sz="2800" b="1" dirty="0" err="1">
                <a:latin typeface="Arial" panose="020B0604020202020204" pitchFamily="34" charset="0"/>
              </a:rPr>
              <a:t>người</a:t>
            </a:r>
            <a:r>
              <a:rPr lang="en-US" altLang="en-US" sz="2800" b="1" dirty="0">
                <a:latin typeface="Arial" panose="020B0604020202020204" pitchFamily="34" charset="0"/>
              </a:rPr>
              <a:t> </a:t>
            </a:r>
            <a:r>
              <a:rPr lang="en-US" altLang="en-US" sz="2800" b="1" dirty="0" err="1">
                <a:latin typeface="Arial" panose="020B0604020202020204" pitchFamily="34" charset="0"/>
              </a:rPr>
              <a:t>ph</a:t>
            </a:r>
            <a:r>
              <a:rPr lang="en-US" altLang="en-US" sz="2800" b="1" dirty="0" err="1">
                <a:latin typeface=".VnArial" pitchFamily="34" charset="0"/>
              </a:rPr>
              <a:t>ô</a:t>
            </a:r>
            <a:r>
              <a:rPr lang="en-US" altLang="en-US" sz="2800" b="1" dirty="0">
                <a:latin typeface="Arial" panose="020B0604020202020204" pitchFamily="34" charset="0"/>
              </a:rPr>
              <a:t> </a:t>
            </a:r>
            <a:r>
              <a:rPr lang="en-US" altLang="en-US" sz="2800" b="1" dirty="0" err="1">
                <a:latin typeface="Arial" panose="020B0604020202020204" pitchFamily="34" charset="0"/>
              </a:rPr>
              <a:t>nữ</a:t>
            </a:r>
            <a:r>
              <a:rPr lang="en-US" altLang="en-US" sz="2800" b="1" dirty="0">
                <a:latin typeface="Arial" panose="020B0604020202020204" pitchFamily="34" charset="0"/>
              </a:rPr>
              <a:t> </a:t>
            </a:r>
            <a:r>
              <a:rPr lang="en-US" altLang="en-US" sz="2800" b="1" dirty="0" err="1">
                <a:latin typeface="Arial" panose="020B0604020202020204" pitchFamily="34" charset="0"/>
              </a:rPr>
              <a:t>đau</a:t>
            </a:r>
            <a:r>
              <a:rPr lang="en-US" altLang="en-US" sz="2800" b="1" dirty="0">
                <a:latin typeface="Arial" panose="020B0604020202020204" pitchFamily="34" charset="0"/>
              </a:rPr>
              <a:t> </a:t>
            </a:r>
            <a:r>
              <a:rPr lang="en-US" altLang="en-US" sz="2800" b="1" dirty="0" err="1">
                <a:latin typeface="Arial" panose="020B0604020202020204" pitchFamily="34" charset="0"/>
              </a:rPr>
              <a:t>khổ</a:t>
            </a:r>
            <a:r>
              <a:rPr lang="en-US" altLang="en-US" sz="2800" b="1" dirty="0">
                <a:latin typeface="Arial" panose="020B0604020202020204" pitchFamily="34" charset="0"/>
              </a:rPr>
              <a:t> </a:t>
            </a:r>
            <a:r>
              <a:rPr lang="en-US" altLang="en-US" sz="2800" b="1" dirty="0" err="1">
                <a:latin typeface="Arial" panose="020B0604020202020204" pitchFamily="34" charset="0"/>
              </a:rPr>
              <a:t>trong</a:t>
            </a:r>
            <a:r>
              <a:rPr lang="en-US" altLang="en-US" sz="2800" b="1" dirty="0">
                <a:latin typeface="Arial" panose="020B0604020202020204" pitchFamily="34" charset="0"/>
              </a:rPr>
              <a:t> </a:t>
            </a:r>
            <a:r>
              <a:rPr lang="en-US" altLang="en-US" sz="2800" b="1" dirty="0" err="1">
                <a:latin typeface="Arial" panose="020B0604020202020204" pitchFamily="34" charset="0"/>
              </a:rPr>
              <a:t>xã</a:t>
            </a:r>
            <a:r>
              <a:rPr lang="en-US" altLang="en-US" sz="2800" b="1" dirty="0">
                <a:latin typeface="Arial" panose="020B0604020202020204" pitchFamily="34" charset="0"/>
              </a:rPr>
              <a:t> </a:t>
            </a:r>
            <a:r>
              <a:rPr lang="en-US" altLang="en-US" sz="2800" b="1" dirty="0" err="1">
                <a:latin typeface="Arial" panose="020B0604020202020204" pitchFamily="34" charset="0"/>
              </a:rPr>
              <a:t>hội</a:t>
            </a:r>
            <a:r>
              <a:rPr lang="en-US" altLang="en-US" sz="2800" b="1" dirty="0">
                <a:latin typeface="Arial" panose="020B0604020202020204" pitchFamily="34" charset="0"/>
              </a:rPr>
              <a:t> </a:t>
            </a:r>
            <a:r>
              <a:rPr lang="en-US" altLang="en-US" sz="2800" b="1" dirty="0" err="1">
                <a:latin typeface="Arial" panose="020B0604020202020204" pitchFamily="34" charset="0"/>
              </a:rPr>
              <a:t>xưa</a:t>
            </a:r>
            <a:r>
              <a:rPr lang="en-US" altLang="en-US" sz="2800" b="1" dirty="0">
                <a:latin typeface="Arial" panose="020B0604020202020204" pitchFamily="34" charset="0"/>
              </a:rPr>
              <a:t>.</a:t>
            </a:r>
          </a:p>
          <a:p>
            <a:pPr eaLnBrk="0" hangingPunct="0"/>
            <a:endParaRPr lang="en-US" altLang="en-US" sz="2800" b="1" dirty="0">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D9B62B24-E34F-4BC8-BEDC-1BCAFA037042}"/>
              </a:ext>
            </a:extLst>
          </p:cNvPr>
          <p:cNvSpPr>
            <a:spLocks noGrp="1" noChangeArrowheads="1"/>
          </p:cNvSpPr>
          <p:nvPr>
            <p:ph type="body" idx="1"/>
          </p:nvPr>
        </p:nvSpPr>
        <p:spPr>
          <a:xfrm>
            <a:off x="1600200" y="0"/>
            <a:ext cx="8915400" cy="6858000"/>
          </a:xfrm>
          <a:ln/>
          <a:extLst>
            <a:ext uri="{91240B29-F687-4F45-9708-019B960494DF}">
              <a14:hiddenLine xmlns:a14="http://schemas.microsoft.com/office/drawing/2010/main" w="9525">
                <a:solidFill>
                  <a:srgbClr val="008080"/>
                </a:solidFill>
                <a:miter lim="800000"/>
                <a:headEnd/>
                <a:tailEnd/>
              </a14:hiddenLine>
            </a:ext>
          </a:extLst>
        </p:spPr>
        <p:txBody>
          <a:bodyPr/>
          <a:lstStyle/>
          <a:p>
            <a:r>
              <a:rPr lang="vi-VN" dirty="0"/>
              <a:t> </a:t>
            </a:r>
            <a:r>
              <a:rPr lang="vi-VN" b="1" dirty="0"/>
              <a:t>Bao nhiêu công sức, tâm sức chắt chiu để vun đắp gìn giữ cái gia đình bé nhỏ đã trở nên hoàn toàn vô nghĩa, nàng đã trắng tay, bơ vơ, không lối thoát, nên tìm đến cái chết ...</a:t>
            </a:r>
          </a:p>
          <a:p>
            <a:r>
              <a:rPr lang="vi-VN" b="1" dirty="0"/>
              <a:t>       Thực chất là Vũ Nương đã bị bức tử, nhưng nàng đi đến cái chết thật bình tĩnh : tắm gội chay sạch, ra bến Hoàng Giang ngửa mặt lên trời mà than rằng ... </a:t>
            </a:r>
          </a:p>
          <a:p>
            <a:r>
              <a:rPr lang="vi-VN" b="1" dirty="0"/>
              <a:t>       Cái chết ấy là sự đầu hàng số phận nhưng cũng là lời tố cáo thói ghen tuông ích kỉ, sự hồ đồ, vũ phu của đàn ông và luật lệ phong kiến hà khắc dung túng cho sự độc ác, tối tăm.</a:t>
            </a:r>
            <a:endParaRPr lang="en-US" altLang="en-US" b="1" dirty="0">
              <a:solidFill>
                <a:srgbClr val="000099"/>
              </a:solidFill>
              <a:latin typeface=".VnTime" pitchFamily="34"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anim calcmode="lin" valueType="num">
                                      <p:cBhvr>
                                        <p:cTn id="7" dur="1000" fill="hold"/>
                                        <p:tgtEl>
                                          <p:spTgt spid="8704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8704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7042">
                                            <p:txEl>
                                              <p:pRg st="0" end="0"/>
                                            </p:txEl>
                                          </p:spTgt>
                                        </p:tgtEl>
                                      </p:cBhvr>
                                    </p:animEffect>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87042">
                                            <p:txEl>
                                              <p:pRg st="1" end="1"/>
                                            </p:txEl>
                                          </p:spTgt>
                                        </p:tgtEl>
                                        <p:attrNameLst>
                                          <p:attrName>style.visibility</p:attrName>
                                        </p:attrNameLst>
                                      </p:cBhvr>
                                      <p:to>
                                        <p:strVal val="visible"/>
                                      </p:to>
                                    </p:set>
                                    <p:anim calcmode="lin" valueType="num">
                                      <p:cBhvr>
                                        <p:cTn id="13" dur="1000" fill="hold"/>
                                        <p:tgtEl>
                                          <p:spTgt spid="87042">
                                            <p:txEl>
                                              <p:pRg st="1" end="1"/>
                                            </p:txEl>
                                          </p:spTgt>
                                        </p:tgtEl>
                                        <p:attrNameLst>
                                          <p:attrName>ppt_w</p:attrName>
                                        </p:attrNameLst>
                                      </p:cBhvr>
                                      <p:tavLst>
                                        <p:tav tm="0">
                                          <p:val>
                                            <p:strVal val="#ppt_w+.3"/>
                                          </p:val>
                                        </p:tav>
                                        <p:tav tm="100000">
                                          <p:val>
                                            <p:strVal val="#ppt_w"/>
                                          </p:val>
                                        </p:tav>
                                      </p:tavLst>
                                    </p:anim>
                                    <p:anim calcmode="lin" valueType="num">
                                      <p:cBhvr>
                                        <p:cTn id="14" dur="1000" fill="hold"/>
                                        <p:tgtEl>
                                          <p:spTgt spid="87042">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87042">
                                            <p:txEl>
                                              <p:pRg st="1" end="1"/>
                                            </p:txEl>
                                          </p:spTgt>
                                        </p:tgtEl>
                                      </p:cBhvr>
                                    </p:animEffect>
                                  </p:child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87042">
                                            <p:txEl>
                                              <p:pRg st="2" end="2"/>
                                            </p:txEl>
                                          </p:spTgt>
                                        </p:tgtEl>
                                        <p:attrNameLst>
                                          <p:attrName>style.visibility</p:attrName>
                                        </p:attrNameLst>
                                      </p:cBhvr>
                                      <p:to>
                                        <p:strVal val="visible"/>
                                      </p:to>
                                    </p:set>
                                    <p:anim calcmode="lin" valueType="num">
                                      <p:cBhvr>
                                        <p:cTn id="19" dur="1000" fill="hold"/>
                                        <p:tgtEl>
                                          <p:spTgt spid="87042">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87042">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870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2">
            <a:extLst>
              <a:ext uri="{FF2B5EF4-FFF2-40B4-BE49-F238E27FC236}">
                <a16:creationId xmlns:a16="http://schemas.microsoft.com/office/drawing/2014/main" id="{12BD12FC-25C5-4E86-BDAC-BE3A5933B7B8}"/>
              </a:ext>
            </a:extLst>
          </p:cNvPr>
          <p:cNvGrpSpPr>
            <a:grpSpLocks noChangeAspect="1"/>
          </p:cNvGrpSpPr>
          <p:nvPr/>
        </p:nvGrpSpPr>
        <p:grpSpPr bwMode="auto">
          <a:xfrm>
            <a:off x="1524000" y="0"/>
            <a:ext cx="9753600" cy="6400800"/>
            <a:chOff x="1488" y="-44"/>
            <a:chExt cx="4560" cy="3068"/>
          </a:xfrm>
        </p:grpSpPr>
        <p:sp>
          <p:nvSpPr>
            <p:cNvPr id="62467" name="AutoShape 3">
              <a:extLst>
                <a:ext uri="{FF2B5EF4-FFF2-40B4-BE49-F238E27FC236}">
                  <a16:creationId xmlns:a16="http://schemas.microsoft.com/office/drawing/2014/main" id="{C4A37EF3-6A51-469C-B103-CDFB1A460EAF}"/>
                </a:ext>
              </a:extLst>
            </p:cNvPr>
            <p:cNvSpPr>
              <a:spLocks noChangeAspect="1" noChangeArrowheads="1" noTextEdit="1"/>
            </p:cNvSpPr>
            <p:nvPr/>
          </p:nvSpPr>
          <p:spPr bwMode="auto">
            <a:xfrm>
              <a:off x="1488" y="-44"/>
              <a:ext cx="4560"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62468" name="Group 4">
              <a:extLst>
                <a:ext uri="{FF2B5EF4-FFF2-40B4-BE49-F238E27FC236}">
                  <a16:creationId xmlns:a16="http://schemas.microsoft.com/office/drawing/2014/main" id="{2963F180-08DA-47F4-8360-2CB111F267A7}"/>
                </a:ext>
              </a:extLst>
            </p:cNvPr>
            <p:cNvGrpSpPr>
              <a:grpSpLocks/>
            </p:cNvGrpSpPr>
            <p:nvPr/>
          </p:nvGrpSpPr>
          <p:grpSpPr bwMode="auto">
            <a:xfrm>
              <a:off x="1617" y="56"/>
              <a:ext cx="4431" cy="2968"/>
              <a:chOff x="1617" y="56"/>
              <a:chExt cx="4431" cy="2968"/>
            </a:xfrm>
          </p:grpSpPr>
          <p:sp>
            <p:nvSpPr>
              <p:cNvPr id="62469" name="Freeform 5">
                <a:extLst>
                  <a:ext uri="{FF2B5EF4-FFF2-40B4-BE49-F238E27FC236}">
                    <a16:creationId xmlns:a16="http://schemas.microsoft.com/office/drawing/2014/main" id="{198DAB98-A0AF-405E-AD60-A20CEDC4F263}"/>
                  </a:ext>
                </a:extLst>
              </p:cNvPr>
              <p:cNvSpPr>
                <a:spLocks/>
              </p:cNvSpPr>
              <p:nvPr/>
            </p:nvSpPr>
            <p:spPr bwMode="auto">
              <a:xfrm>
                <a:off x="1842" y="139"/>
                <a:ext cx="4206" cy="2885"/>
              </a:xfrm>
              <a:custGeom>
                <a:avLst/>
                <a:gdLst>
                  <a:gd name="T0" fmla="*/ 3428 w 4206"/>
                  <a:gd name="T1" fmla="*/ 2579 h 2885"/>
                  <a:gd name="T2" fmla="*/ 3371 w 4206"/>
                  <a:gd name="T3" fmla="*/ 2844 h 2885"/>
                  <a:gd name="T4" fmla="*/ 14 w 4206"/>
                  <a:gd name="T5" fmla="*/ 103 h 2885"/>
                  <a:gd name="T6" fmla="*/ 115 w 4206"/>
                  <a:gd name="T7" fmla="*/ 7 h 2885"/>
                  <a:gd name="T8" fmla="*/ 256 w 4206"/>
                  <a:gd name="T9" fmla="*/ 39 h 2885"/>
                  <a:gd name="T10" fmla="*/ 295 w 4206"/>
                  <a:gd name="T11" fmla="*/ 39 h 2885"/>
                  <a:gd name="T12" fmla="*/ 351 w 4206"/>
                  <a:gd name="T13" fmla="*/ 39 h 2885"/>
                  <a:gd name="T14" fmla="*/ 446 w 4206"/>
                  <a:gd name="T15" fmla="*/ 5 h 2885"/>
                  <a:gd name="T16" fmla="*/ 539 w 4206"/>
                  <a:gd name="T17" fmla="*/ 39 h 2885"/>
                  <a:gd name="T18" fmla="*/ 588 w 4206"/>
                  <a:gd name="T19" fmla="*/ 39 h 2885"/>
                  <a:gd name="T20" fmla="*/ 642 w 4206"/>
                  <a:gd name="T21" fmla="*/ 39 h 2885"/>
                  <a:gd name="T22" fmla="*/ 737 w 4206"/>
                  <a:gd name="T23" fmla="*/ 5 h 2885"/>
                  <a:gd name="T24" fmla="*/ 832 w 4206"/>
                  <a:gd name="T25" fmla="*/ 39 h 2885"/>
                  <a:gd name="T26" fmla="*/ 895 w 4206"/>
                  <a:gd name="T27" fmla="*/ 39 h 2885"/>
                  <a:gd name="T28" fmla="*/ 962 w 4206"/>
                  <a:gd name="T29" fmla="*/ 39 h 2885"/>
                  <a:gd name="T30" fmla="*/ 1053 w 4206"/>
                  <a:gd name="T31" fmla="*/ 7 h 2885"/>
                  <a:gd name="T32" fmla="*/ 1144 w 4206"/>
                  <a:gd name="T33" fmla="*/ 39 h 2885"/>
                  <a:gd name="T34" fmla="*/ 1210 w 4206"/>
                  <a:gd name="T35" fmla="*/ 39 h 2885"/>
                  <a:gd name="T36" fmla="*/ 1277 w 4206"/>
                  <a:gd name="T37" fmla="*/ 39 h 2885"/>
                  <a:gd name="T38" fmla="*/ 1370 w 4206"/>
                  <a:gd name="T39" fmla="*/ 7 h 2885"/>
                  <a:gd name="T40" fmla="*/ 1459 w 4206"/>
                  <a:gd name="T41" fmla="*/ 39 h 2885"/>
                  <a:gd name="T42" fmla="*/ 1516 w 4206"/>
                  <a:gd name="T43" fmla="*/ 39 h 2885"/>
                  <a:gd name="T44" fmla="*/ 1574 w 4206"/>
                  <a:gd name="T45" fmla="*/ 39 h 2885"/>
                  <a:gd name="T46" fmla="*/ 1667 w 4206"/>
                  <a:gd name="T47" fmla="*/ 7 h 2885"/>
                  <a:gd name="T48" fmla="*/ 1756 w 4206"/>
                  <a:gd name="T49" fmla="*/ 39 h 2885"/>
                  <a:gd name="T50" fmla="*/ 1829 w 4206"/>
                  <a:gd name="T51" fmla="*/ 39 h 2885"/>
                  <a:gd name="T52" fmla="*/ 1902 w 4206"/>
                  <a:gd name="T53" fmla="*/ 39 h 2885"/>
                  <a:gd name="T54" fmla="*/ 1989 w 4206"/>
                  <a:gd name="T55" fmla="*/ 9 h 2885"/>
                  <a:gd name="T56" fmla="*/ 2076 w 4206"/>
                  <a:gd name="T57" fmla="*/ 39 h 2885"/>
                  <a:gd name="T58" fmla="*/ 2126 w 4206"/>
                  <a:gd name="T59" fmla="*/ 39 h 2885"/>
                  <a:gd name="T60" fmla="*/ 2175 w 4206"/>
                  <a:gd name="T61" fmla="*/ 39 h 2885"/>
                  <a:gd name="T62" fmla="*/ 2266 w 4206"/>
                  <a:gd name="T63" fmla="*/ 7 h 2885"/>
                  <a:gd name="T64" fmla="*/ 2357 w 4206"/>
                  <a:gd name="T65" fmla="*/ 39 h 2885"/>
                  <a:gd name="T66" fmla="*/ 2413 w 4206"/>
                  <a:gd name="T67" fmla="*/ 39 h 2885"/>
                  <a:gd name="T68" fmla="*/ 2466 w 4206"/>
                  <a:gd name="T69" fmla="*/ 39 h 2885"/>
                  <a:gd name="T70" fmla="*/ 2559 w 4206"/>
                  <a:gd name="T71" fmla="*/ 7 h 2885"/>
                  <a:gd name="T72" fmla="*/ 2648 w 4206"/>
                  <a:gd name="T73" fmla="*/ 39 h 2885"/>
                  <a:gd name="T74" fmla="*/ 2702 w 4206"/>
                  <a:gd name="T75" fmla="*/ 39 h 2885"/>
                  <a:gd name="T76" fmla="*/ 2755 w 4206"/>
                  <a:gd name="T77" fmla="*/ 39 h 2885"/>
                  <a:gd name="T78" fmla="*/ 2850 w 4206"/>
                  <a:gd name="T79" fmla="*/ 5 h 2885"/>
                  <a:gd name="T80" fmla="*/ 2943 w 4206"/>
                  <a:gd name="T81" fmla="*/ 39 h 2885"/>
                  <a:gd name="T82" fmla="*/ 3011 w 4206"/>
                  <a:gd name="T83" fmla="*/ 39 h 2885"/>
                  <a:gd name="T84" fmla="*/ 3074 w 4206"/>
                  <a:gd name="T85" fmla="*/ 39 h 2885"/>
                  <a:gd name="T86" fmla="*/ 3167 w 4206"/>
                  <a:gd name="T87" fmla="*/ 7 h 2885"/>
                  <a:gd name="T88" fmla="*/ 3256 w 4206"/>
                  <a:gd name="T89" fmla="*/ 39 h 2885"/>
                  <a:gd name="T90" fmla="*/ 3699 w 4206"/>
                  <a:gd name="T91" fmla="*/ 124 h 2885"/>
                  <a:gd name="T92" fmla="*/ 3765 w 4206"/>
                  <a:gd name="T93" fmla="*/ 665 h 2885"/>
                  <a:gd name="T94" fmla="*/ 3790 w 4206"/>
                  <a:gd name="T95" fmla="*/ 958 h 2885"/>
                  <a:gd name="T96" fmla="*/ 3866 w 4206"/>
                  <a:gd name="T97" fmla="*/ 1304 h 2885"/>
                  <a:gd name="T98" fmla="*/ 3992 w 4206"/>
                  <a:gd name="T99" fmla="*/ 1739 h 2885"/>
                  <a:gd name="T100" fmla="*/ 4159 w 4206"/>
                  <a:gd name="T101" fmla="*/ 2089 h 2885"/>
                  <a:gd name="T102" fmla="*/ 3988 w 4206"/>
                  <a:gd name="T103" fmla="*/ 2207 h 2885"/>
                  <a:gd name="T104" fmla="*/ 4024 w 4206"/>
                  <a:gd name="T105" fmla="*/ 2272 h 2885"/>
                  <a:gd name="T106" fmla="*/ 3895 w 4206"/>
                  <a:gd name="T107" fmla="*/ 2489 h 2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06" h="2885">
                    <a:moveTo>
                      <a:pt x="3895" y="2489"/>
                    </a:moveTo>
                    <a:lnTo>
                      <a:pt x="3814" y="2493"/>
                    </a:lnTo>
                    <a:lnTo>
                      <a:pt x="3828" y="2568"/>
                    </a:lnTo>
                    <a:lnTo>
                      <a:pt x="3428" y="2579"/>
                    </a:lnTo>
                    <a:lnTo>
                      <a:pt x="3428" y="2818"/>
                    </a:lnTo>
                    <a:lnTo>
                      <a:pt x="3406" y="2818"/>
                    </a:lnTo>
                    <a:lnTo>
                      <a:pt x="3406" y="2844"/>
                    </a:lnTo>
                    <a:lnTo>
                      <a:pt x="3371" y="2844"/>
                    </a:lnTo>
                    <a:lnTo>
                      <a:pt x="3371" y="2885"/>
                    </a:lnTo>
                    <a:lnTo>
                      <a:pt x="0" y="2885"/>
                    </a:lnTo>
                    <a:lnTo>
                      <a:pt x="0" y="103"/>
                    </a:lnTo>
                    <a:lnTo>
                      <a:pt x="14" y="103"/>
                    </a:lnTo>
                    <a:lnTo>
                      <a:pt x="28" y="71"/>
                    </a:lnTo>
                    <a:lnTo>
                      <a:pt x="50" y="44"/>
                    </a:lnTo>
                    <a:lnTo>
                      <a:pt x="81" y="22"/>
                    </a:lnTo>
                    <a:lnTo>
                      <a:pt x="115" y="7"/>
                    </a:lnTo>
                    <a:lnTo>
                      <a:pt x="153" y="0"/>
                    </a:lnTo>
                    <a:lnTo>
                      <a:pt x="190" y="1"/>
                    </a:lnTo>
                    <a:lnTo>
                      <a:pt x="226" y="15"/>
                    </a:lnTo>
                    <a:lnTo>
                      <a:pt x="256" y="39"/>
                    </a:lnTo>
                    <a:lnTo>
                      <a:pt x="264" y="39"/>
                    </a:lnTo>
                    <a:lnTo>
                      <a:pt x="273" y="39"/>
                    </a:lnTo>
                    <a:lnTo>
                      <a:pt x="283" y="39"/>
                    </a:lnTo>
                    <a:lnTo>
                      <a:pt x="295" y="39"/>
                    </a:lnTo>
                    <a:lnTo>
                      <a:pt x="307" y="39"/>
                    </a:lnTo>
                    <a:lnTo>
                      <a:pt x="321" y="39"/>
                    </a:lnTo>
                    <a:lnTo>
                      <a:pt x="335" y="39"/>
                    </a:lnTo>
                    <a:lnTo>
                      <a:pt x="351" y="39"/>
                    </a:lnTo>
                    <a:lnTo>
                      <a:pt x="372" y="25"/>
                    </a:lnTo>
                    <a:lnTo>
                      <a:pt x="396" y="15"/>
                    </a:lnTo>
                    <a:lnTo>
                      <a:pt x="420" y="8"/>
                    </a:lnTo>
                    <a:lnTo>
                      <a:pt x="446" y="5"/>
                    </a:lnTo>
                    <a:lnTo>
                      <a:pt x="471" y="6"/>
                    </a:lnTo>
                    <a:lnTo>
                      <a:pt x="495" y="11"/>
                    </a:lnTo>
                    <a:lnTo>
                      <a:pt x="519" y="23"/>
                    </a:lnTo>
                    <a:lnTo>
                      <a:pt x="539" y="39"/>
                    </a:lnTo>
                    <a:lnTo>
                      <a:pt x="550" y="39"/>
                    </a:lnTo>
                    <a:lnTo>
                      <a:pt x="562" y="39"/>
                    </a:lnTo>
                    <a:lnTo>
                      <a:pt x="576" y="39"/>
                    </a:lnTo>
                    <a:lnTo>
                      <a:pt x="588" y="39"/>
                    </a:lnTo>
                    <a:lnTo>
                      <a:pt x="602" y="39"/>
                    </a:lnTo>
                    <a:lnTo>
                      <a:pt x="616" y="39"/>
                    </a:lnTo>
                    <a:lnTo>
                      <a:pt x="628" y="39"/>
                    </a:lnTo>
                    <a:lnTo>
                      <a:pt x="642" y="39"/>
                    </a:lnTo>
                    <a:lnTo>
                      <a:pt x="663" y="25"/>
                    </a:lnTo>
                    <a:lnTo>
                      <a:pt x="687" y="15"/>
                    </a:lnTo>
                    <a:lnTo>
                      <a:pt x="711" y="8"/>
                    </a:lnTo>
                    <a:lnTo>
                      <a:pt x="737" y="5"/>
                    </a:lnTo>
                    <a:lnTo>
                      <a:pt x="762" y="6"/>
                    </a:lnTo>
                    <a:lnTo>
                      <a:pt x="788" y="11"/>
                    </a:lnTo>
                    <a:lnTo>
                      <a:pt x="812" y="23"/>
                    </a:lnTo>
                    <a:lnTo>
                      <a:pt x="832" y="39"/>
                    </a:lnTo>
                    <a:lnTo>
                      <a:pt x="847" y="39"/>
                    </a:lnTo>
                    <a:lnTo>
                      <a:pt x="863" y="39"/>
                    </a:lnTo>
                    <a:lnTo>
                      <a:pt x="879" y="39"/>
                    </a:lnTo>
                    <a:lnTo>
                      <a:pt x="895" y="39"/>
                    </a:lnTo>
                    <a:lnTo>
                      <a:pt x="913" y="39"/>
                    </a:lnTo>
                    <a:lnTo>
                      <a:pt x="929" y="39"/>
                    </a:lnTo>
                    <a:lnTo>
                      <a:pt x="944" y="39"/>
                    </a:lnTo>
                    <a:lnTo>
                      <a:pt x="962" y="39"/>
                    </a:lnTo>
                    <a:lnTo>
                      <a:pt x="982" y="26"/>
                    </a:lnTo>
                    <a:lnTo>
                      <a:pt x="1006" y="16"/>
                    </a:lnTo>
                    <a:lnTo>
                      <a:pt x="1029" y="10"/>
                    </a:lnTo>
                    <a:lnTo>
                      <a:pt x="1053" y="7"/>
                    </a:lnTo>
                    <a:lnTo>
                      <a:pt x="1079" y="8"/>
                    </a:lnTo>
                    <a:lnTo>
                      <a:pt x="1103" y="14"/>
                    </a:lnTo>
                    <a:lnTo>
                      <a:pt x="1124" y="24"/>
                    </a:lnTo>
                    <a:lnTo>
                      <a:pt x="1144" y="39"/>
                    </a:lnTo>
                    <a:lnTo>
                      <a:pt x="1160" y="39"/>
                    </a:lnTo>
                    <a:lnTo>
                      <a:pt x="1178" y="39"/>
                    </a:lnTo>
                    <a:lnTo>
                      <a:pt x="1194" y="39"/>
                    </a:lnTo>
                    <a:lnTo>
                      <a:pt x="1210" y="39"/>
                    </a:lnTo>
                    <a:lnTo>
                      <a:pt x="1225" y="39"/>
                    </a:lnTo>
                    <a:lnTo>
                      <a:pt x="1243" y="39"/>
                    </a:lnTo>
                    <a:lnTo>
                      <a:pt x="1259" y="39"/>
                    </a:lnTo>
                    <a:lnTo>
                      <a:pt x="1277" y="39"/>
                    </a:lnTo>
                    <a:lnTo>
                      <a:pt x="1299" y="26"/>
                    </a:lnTo>
                    <a:lnTo>
                      <a:pt x="1320" y="16"/>
                    </a:lnTo>
                    <a:lnTo>
                      <a:pt x="1344" y="10"/>
                    </a:lnTo>
                    <a:lnTo>
                      <a:pt x="1370" y="7"/>
                    </a:lnTo>
                    <a:lnTo>
                      <a:pt x="1394" y="8"/>
                    </a:lnTo>
                    <a:lnTo>
                      <a:pt x="1417" y="14"/>
                    </a:lnTo>
                    <a:lnTo>
                      <a:pt x="1439" y="24"/>
                    </a:lnTo>
                    <a:lnTo>
                      <a:pt x="1459" y="39"/>
                    </a:lnTo>
                    <a:lnTo>
                      <a:pt x="1473" y="39"/>
                    </a:lnTo>
                    <a:lnTo>
                      <a:pt x="1487" y="39"/>
                    </a:lnTo>
                    <a:lnTo>
                      <a:pt x="1500" y="39"/>
                    </a:lnTo>
                    <a:lnTo>
                      <a:pt x="1516" y="39"/>
                    </a:lnTo>
                    <a:lnTo>
                      <a:pt x="1530" y="39"/>
                    </a:lnTo>
                    <a:lnTo>
                      <a:pt x="1544" y="39"/>
                    </a:lnTo>
                    <a:lnTo>
                      <a:pt x="1560" y="39"/>
                    </a:lnTo>
                    <a:lnTo>
                      <a:pt x="1574" y="39"/>
                    </a:lnTo>
                    <a:lnTo>
                      <a:pt x="1595" y="26"/>
                    </a:lnTo>
                    <a:lnTo>
                      <a:pt x="1617" y="16"/>
                    </a:lnTo>
                    <a:lnTo>
                      <a:pt x="1641" y="10"/>
                    </a:lnTo>
                    <a:lnTo>
                      <a:pt x="1667" y="7"/>
                    </a:lnTo>
                    <a:lnTo>
                      <a:pt x="1690" y="8"/>
                    </a:lnTo>
                    <a:lnTo>
                      <a:pt x="1714" y="14"/>
                    </a:lnTo>
                    <a:lnTo>
                      <a:pt x="1736" y="24"/>
                    </a:lnTo>
                    <a:lnTo>
                      <a:pt x="1756" y="39"/>
                    </a:lnTo>
                    <a:lnTo>
                      <a:pt x="1774" y="39"/>
                    </a:lnTo>
                    <a:lnTo>
                      <a:pt x="1793" y="39"/>
                    </a:lnTo>
                    <a:lnTo>
                      <a:pt x="1811" y="39"/>
                    </a:lnTo>
                    <a:lnTo>
                      <a:pt x="1829" y="39"/>
                    </a:lnTo>
                    <a:lnTo>
                      <a:pt x="1847" y="39"/>
                    </a:lnTo>
                    <a:lnTo>
                      <a:pt x="1865" y="39"/>
                    </a:lnTo>
                    <a:lnTo>
                      <a:pt x="1884" y="39"/>
                    </a:lnTo>
                    <a:lnTo>
                      <a:pt x="1902" y="39"/>
                    </a:lnTo>
                    <a:lnTo>
                      <a:pt x="1922" y="28"/>
                    </a:lnTo>
                    <a:lnTo>
                      <a:pt x="1944" y="18"/>
                    </a:lnTo>
                    <a:lnTo>
                      <a:pt x="1968" y="13"/>
                    </a:lnTo>
                    <a:lnTo>
                      <a:pt x="1989" y="9"/>
                    </a:lnTo>
                    <a:lnTo>
                      <a:pt x="2013" y="10"/>
                    </a:lnTo>
                    <a:lnTo>
                      <a:pt x="2035" y="16"/>
                    </a:lnTo>
                    <a:lnTo>
                      <a:pt x="2057" y="25"/>
                    </a:lnTo>
                    <a:lnTo>
                      <a:pt x="2076" y="39"/>
                    </a:lnTo>
                    <a:lnTo>
                      <a:pt x="2088" y="39"/>
                    </a:lnTo>
                    <a:lnTo>
                      <a:pt x="2100" y="39"/>
                    </a:lnTo>
                    <a:lnTo>
                      <a:pt x="2112" y="39"/>
                    </a:lnTo>
                    <a:lnTo>
                      <a:pt x="2126" y="39"/>
                    </a:lnTo>
                    <a:lnTo>
                      <a:pt x="2138" y="39"/>
                    </a:lnTo>
                    <a:lnTo>
                      <a:pt x="2150" y="39"/>
                    </a:lnTo>
                    <a:lnTo>
                      <a:pt x="2164" y="39"/>
                    </a:lnTo>
                    <a:lnTo>
                      <a:pt x="2175" y="39"/>
                    </a:lnTo>
                    <a:lnTo>
                      <a:pt x="2195" y="26"/>
                    </a:lnTo>
                    <a:lnTo>
                      <a:pt x="2219" y="16"/>
                    </a:lnTo>
                    <a:lnTo>
                      <a:pt x="2243" y="10"/>
                    </a:lnTo>
                    <a:lnTo>
                      <a:pt x="2266" y="7"/>
                    </a:lnTo>
                    <a:lnTo>
                      <a:pt x="2292" y="8"/>
                    </a:lnTo>
                    <a:lnTo>
                      <a:pt x="2316" y="14"/>
                    </a:lnTo>
                    <a:lnTo>
                      <a:pt x="2338" y="24"/>
                    </a:lnTo>
                    <a:lnTo>
                      <a:pt x="2357" y="39"/>
                    </a:lnTo>
                    <a:lnTo>
                      <a:pt x="2371" y="39"/>
                    </a:lnTo>
                    <a:lnTo>
                      <a:pt x="2385" y="39"/>
                    </a:lnTo>
                    <a:lnTo>
                      <a:pt x="2399" y="39"/>
                    </a:lnTo>
                    <a:lnTo>
                      <a:pt x="2413" y="39"/>
                    </a:lnTo>
                    <a:lnTo>
                      <a:pt x="2425" y="39"/>
                    </a:lnTo>
                    <a:lnTo>
                      <a:pt x="2439" y="39"/>
                    </a:lnTo>
                    <a:lnTo>
                      <a:pt x="2452" y="39"/>
                    </a:lnTo>
                    <a:lnTo>
                      <a:pt x="2466" y="39"/>
                    </a:lnTo>
                    <a:lnTo>
                      <a:pt x="2488" y="26"/>
                    </a:lnTo>
                    <a:lnTo>
                      <a:pt x="2510" y="16"/>
                    </a:lnTo>
                    <a:lnTo>
                      <a:pt x="2534" y="10"/>
                    </a:lnTo>
                    <a:lnTo>
                      <a:pt x="2559" y="7"/>
                    </a:lnTo>
                    <a:lnTo>
                      <a:pt x="2583" y="8"/>
                    </a:lnTo>
                    <a:lnTo>
                      <a:pt x="2607" y="14"/>
                    </a:lnTo>
                    <a:lnTo>
                      <a:pt x="2629" y="24"/>
                    </a:lnTo>
                    <a:lnTo>
                      <a:pt x="2648" y="39"/>
                    </a:lnTo>
                    <a:lnTo>
                      <a:pt x="2662" y="39"/>
                    </a:lnTo>
                    <a:lnTo>
                      <a:pt x="2676" y="39"/>
                    </a:lnTo>
                    <a:lnTo>
                      <a:pt x="2688" y="39"/>
                    </a:lnTo>
                    <a:lnTo>
                      <a:pt x="2702" y="39"/>
                    </a:lnTo>
                    <a:lnTo>
                      <a:pt x="2716" y="39"/>
                    </a:lnTo>
                    <a:lnTo>
                      <a:pt x="2730" y="39"/>
                    </a:lnTo>
                    <a:lnTo>
                      <a:pt x="2741" y="39"/>
                    </a:lnTo>
                    <a:lnTo>
                      <a:pt x="2755" y="39"/>
                    </a:lnTo>
                    <a:lnTo>
                      <a:pt x="2777" y="25"/>
                    </a:lnTo>
                    <a:lnTo>
                      <a:pt x="2801" y="15"/>
                    </a:lnTo>
                    <a:lnTo>
                      <a:pt x="2825" y="8"/>
                    </a:lnTo>
                    <a:lnTo>
                      <a:pt x="2850" y="5"/>
                    </a:lnTo>
                    <a:lnTo>
                      <a:pt x="2876" y="6"/>
                    </a:lnTo>
                    <a:lnTo>
                      <a:pt x="2900" y="11"/>
                    </a:lnTo>
                    <a:lnTo>
                      <a:pt x="2924" y="23"/>
                    </a:lnTo>
                    <a:lnTo>
                      <a:pt x="2943" y="39"/>
                    </a:lnTo>
                    <a:lnTo>
                      <a:pt x="2961" y="39"/>
                    </a:lnTo>
                    <a:lnTo>
                      <a:pt x="2977" y="39"/>
                    </a:lnTo>
                    <a:lnTo>
                      <a:pt x="2993" y="39"/>
                    </a:lnTo>
                    <a:lnTo>
                      <a:pt x="3011" y="39"/>
                    </a:lnTo>
                    <a:lnTo>
                      <a:pt x="3026" y="39"/>
                    </a:lnTo>
                    <a:lnTo>
                      <a:pt x="3042" y="39"/>
                    </a:lnTo>
                    <a:lnTo>
                      <a:pt x="3058" y="39"/>
                    </a:lnTo>
                    <a:lnTo>
                      <a:pt x="3074" y="39"/>
                    </a:lnTo>
                    <a:lnTo>
                      <a:pt x="3096" y="26"/>
                    </a:lnTo>
                    <a:lnTo>
                      <a:pt x="3117" y="16"/>
                    </a:lnTo>
                    <a:lnTo>
                      <a:pt x="3141" y="10"/>
                    </a:lnTo>
                    <a:lnTo>
                      <a:pt x="3167" y="7"/>
                    </a:lnTo>
                    <a:lnTo>
                      <a:pt x="3191" y="8"/>
                    </a:lnTo>
                    <a:lnTo>
                      <a:pt x="3214" y="14"/>
                    </a:lnTo>
                    <a:lnTo>
                      <a:pt x="3236" y="24"/>
                    </a:lnTo>
                    <a:lnTo>
                      <a:pt x="3256" y="39"/>
                    </a:lnTo>
                    <a:lnTo>
                      <a:pt x="3523" y="37"/>
                    </a:lnTo>
                    <a:lnTo>
                      <a:pt x="3600" y="31"/>
                    </a:lnTo>
                    <a:lnTo>
                      <a:pt x="3658" y="61"/>
                    </a:lnTo>
                    <a:lnTo>
                      <a:pt x="3699" y="124"/>
                    </a:lnTo>
                    <a:lnTo>
                      <a:pt x="3729" y="218"/>
                    </a:lnTo>
                    <a:lnTo>
                      <a:pt x="3747" y="342"/>
                    </a:lnTo>
                    <a:lnTo>
                      <a:pt x="3757" y="491"/>
                    </a:lnTo>
                    <a:lnTo>
                      <a:pt x="3765" y="665"/>
                    </a:lnTo>
                    <a:lnTo>
                      <a:pt x="3773" y="860"/>
                    </a:lnTo>
                    <a:lnTo>
                      <a:pt x="3775" y="872"/>
                    </a:lnTo>
                    <a:lnTo>
                      <a:pt x="3780" y="905"/>
                    </a:lnTo>
                    <a:lnTo>
                      <a:pt x="3790" y="958"/>
                    </a:lnTo>
                    <a:lnTo>
                      <a:pt x="3804" y="1027"/>
                    </a:lnTo>
                    <a:lnTo>
                      <a:pt x="3822" y="1110"/>
                    </a:lnTo>
                    <a:lnTo>
                      <a:pt x="3842" y="1203"/>
                    </a:lnTo>
                    <a:lnTo>
                      <a:pt x="3866" y="1304"/>
                    </a:lnTo>
                    <a:lnTo>
                      <a:pt x="3893" y="1411"/>
                    </a:lnTo>
                    <a:lnTo>
                      <a:pt x="3923" y="1522"/>
                    </a:lnTo>
                    <a:lnTo>
                      <a:pt x="3957" y="1632"/>
                    </a:lnTo>
                    <a:lnTo>
                      <a:pt x="3992" y="1739"/>
                    </a:lnTo>
                    <a:lnTo>
                      <a:pt x="4030" y="1842"/>
                    </a:lnTo>
                    <a:lnTo>
                      <a:pt x="4071" y="1936"/>
                    </a:lnTo>
                    <a:lnTo>
                      <a:pt x="4113" y="2019"/>
                    </a:lnTo>
                    <a:lnTo>
                      <a:pt x="4159" y="2089"/>
                    </a:lnTo>
                    <a:lnTo>
                      <a:pt x="4206" y="2143"/>
                    </a:lnTo>
                    <a:lnTo>
                      <a:pt x="3972" y="2172"/>
                    </a:lnTo>
                    <a:lnTo>
                      <a:pt x="3980" y="2190"/>
                    </a:lnTo>
                    <a:lnTo>
                      <a:pt x="3988" y="2207"/>
                    </a:lnTo>
                    <a:lnTo>
                      <a:pt x="3998" y="2225"/>
                    </a:lnTo>
                    <a:lnTo>
                      <a:pt x="4006" y="2241"/>
                    </a:lnTo>
                    <a:lnTo>
                      <a:pt x="4016" y="2257"/>
                    </a:lnTo>
                    <a:lnTo>
                      <a:pt x="4024" y="2272"/>
                    </a:lnTo>
                    <a:lnTo>
                      <a:pt x="4034" y="2286"/>
                    </a:lnTo>
                    <a:lnTo>
                      <a:pt x="4042" y="2299"/>
                    </a:lnTo>
                    <a:lnTo>
                      <a:pt x="3870" y="2319"/>
                    </a:lnTo>
                    <a:lnTo>
                      <a:pt x="3895" y="2489"/>
                    </a:lnTo>
                    <a:close/>
                  </a:path>
                </a:pathLst>
              </a:custGeom>
              <a:solidFill>
                <a:srgbClr val="D1D1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0" name="Freeform 6">
                <a:extLst>
                  <a:ext uri="{FF2B5EF4-FFF2-40B4-BE49-F238E27FC236}">
                    <a16:creationId xmlns:a16="http://schemas.microsoft.com/office/drawing/2014/main" id="{F3335F87-6400-4C22-A212-E0DD268215D1}"/>
                  </a:ext>
                </a:extLst>
              </p:cNvPr>
              <p:cNvSpPr>
                <a:spLocks/>
              </p:cNvSpPr>
              <p:nvPr/>
            </p:nvSpPr>
            <p:spPr bwMode="auto">
              <a:xfrm>
                <a:off x="5054" y="92"/>
                <a:ext cx="778" cy="2143"/>
              </a:xfrm>
              <a:custGeom>
                <a:avLst/>
                <a:gdLst>
                  <a:gd name="T0" fmla="*/ 0 w 778"/>
                  <a:gd name="T1" fmla="*/ 48 h 2143"/>
                  <a:gd name="T2" fmla="*/ 60 w 778"/>
                  <a:gd name="T3" fmla="*/ 19 h 2143"/>
                  <a:gd name="T4" fmla="*/ 109 w 778"/>
                  <a:gd name="T5" fmla="*/ 3 h 2143"/>
                  <a:gd name="T6" fmla="*/ 153 w 778"/>
                  <a:gd name="T7" fmla="*/ 0 h 2143"/>
                  <a:gd name="T8" fmla="*/ 190 w 778"/>
                  <a:gd name="T9" fmla="*/ 7 h 2143"/>
                  <a:gd name="T10" fmla="*/ 222 w 778"/>
                  <a:gd name="T11" fmla="*/ 25 h 2143"/>
                  <a:gd name="T12" fmla="*/ 250 w 778"/>
                  <a:gd name="T13" fmla="*/ 54 h 2143"/>
                  <a:gd name="T14" fmla="*/ 272 w 778"/>
                  <a:gd name="T15" fmla="*/ 92 h 2143"/>
                  <a:gd name="T16" fmla="*/ 289 w 778"/>
                  <a:gd name="T17" fmla="*/ 141 h 2143"/>
                  <a:gd name="T18" fmla="*/ 303 w 778"/>
                  <a:gd name="T19" fmla="*/ 199 h 2143"/>
                  <a:gd name="T20" fmla="*/ 313 w 778"/>
                  <a:gd name="T21" fmla="*/ 265 h 2143"/>
                  <a:gd name="T22" fmla="*/ 321 w 778"/>
                  <a:gd name="T23" fmla="*/ 341 h 2143"/>
                  <a:gd name="T24" fmla="*/ 327 w 778"/>
                  <a:gd name="T25" fmla="*/ 424 h 2143"/>
                  <a:gd name="T26" fmla="*/ 333 w 778"/>
                  <a:gd name="T27" fmla="*/ 516 h 2143"/>
                  <a:gd name="T28" fmla="*/ 337 w 778"/>
                  <a:gd name="T29" fmla="*/ 614 h 2143"/>
                  <a:gd name="T30" fmla="*/ 341 w 778"/>
                  <a:gd name="T31" fmla="*/ 720 h 2143"/>
                  <a:gd name="T32" fmla="*/ 345 w 778"/>
                  <a:gd name="T33" fmla="*/ 831 h 2143"/>
                  <a:gd name="T34" fmla="*/ 347 w 778"/>
                  <a:gd name="T35" fmla="*/ 843 h 2143"/>
                  <a:gd name="T36" fmla="*/ 353 w 778"/>
                  <a:gd name="T37" fmla="*/ 876 h 2143"/>
                  <a:gd name="T38" fmla="*/ 363 w 778"/>
                  <a:gd name="T39" fmla="*/ 929 h 2143"/>
                  <a:gd name="T40" fmla="*/ 377 w 778"/>
                  <a:gd name="T41" fmla="*/ 998 h 2143"/>
                  <a:gd name="T42" fmla="*/ 394 w 778"/>
                  <a:gd name="T43" fmla="*/ 1081 h 2143"/>
                  <a:gd name="T44" fmla="*/ 414 w 778"/>
                  <a:gd name="T45" fmla="*/ 1174 h 2143"/>
                  <a:gd name="T46" fmla="*/ 438 w 778"/>
                  <a:gd name="T47" fmla="*/ 1275 h 2143"/>
                  <a:gd name="T48" fmla="*/ 466 w 778"/>
                  <a:gd name="T49" fmla="*/ 1382 h 2143"/>
                  <a:gd name="T50" fmla="*/ 495 w 778"/>
                  <a:gd name="T51" fmla="*/ 1493 h 2143"/>
                  <a:gd name="T52" fmla="*/ 529 w 778"/>
                  <a:gd name="T53" fmla="*/ 1603 h 2143"/>
                  <a:gd name="T54" fmla="*/ 565 w 778"/>
                  <a:gd name="T55" fmla="*/ 1710 h 2143"/>
                  <a:gd name="T56" fmla="*/ 602 w 778"/>
                  <a:gd name="T57" fmla="*/ 1813 h 2143"/>
                  <a:gd name="T58" fmla="*/ 644 w 778"/>
                  <a:gd name="T59" fmla="*/ 1907 h 2143"/>
                  <a:gd name="T60" fmla="*/ 685 w 778"/>
                  <a:gd name="T61" fmla="*/ 1990 h 2143"/>
                  <a:gd name="T62" fmla="*/ 731 w 778"/>
                  <a:gd name="T63" fmla="*/ 2060 h 2143"/>
                  <a:gd name="T64" fmla="*/ 778 w 778"/>
                  <a:gd name="T65" fmla="*/ 2114 h 2143"/>
                  <a:gd name="T66" fmla="*/ 541 w 778"/>
                  <a:gd name="T67" fmla="*/ 2143 h 2143"/>
                  <a:gd name="T68" fmla="*/ 0 w 778"/>
                  <a:gd name="T69" fmla="*/ 48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8" h="2143">
                    <a:moveTo>
                      <a:pt x="0" y="48"/>
                    </a:moveTo>
                    <a:lnTo>
                      <a:pt x="60" y="19"/>
                    </a:lnTo>
                    <a:lnTo>
                      <a:pt x="109" y="3"/>
                    </a:lnTo>
                    <a:lnTo>
                      <a:pt x="153" y="0"/>
                    </a:lnTo>
                    <a:lnTo>
                      <a:pt x="190" y="7"/>
                    </a:lnTo>
                    <a:lnTo>
                      <a:pt x="222" y="25"/>
                    </a:lnTo>
                    <a:lnTo>
                      <a:pt x="250" y="54"/>
                    </a:lnTo>
                    <a:lnTo>
                      <a:pt x="272" y="92"/>
                    </a:lnTo>
                    <a:lnTo>
                      <a:pt x="289" y="141"/>
                    </a:lnTo>
                    <a:lnTo>
                      <a:pt x="303" y="199"/>
                    </a:lnTo>
                    <a:lnTo>
                      <a:pt x="313" y="265"/>
                    </a:lnTo>
                    <a:lnTo>
                      <a:pt x="321" y="341"/>
                    </a:lnTo>
                    <a:lnTo>
                      <a:pt x="327" y="424"/>
                    </a:lnTo>
                    <a:lnTo>
                      <a:pt x="333" y="516"/>
                    </a:lnTo>
                    <a:lnTo>
                      <a:pt x="337" y="614"/>
                    </a:lnTo>
                    <a:lnTo>
                      <a:pt x="341" y="720"/>
                    </a:lnTo>
                    <a:lnTo>
                      <a:pt x="345" y="831"/>
                    </a:lnTo>
                    <a:lnTo>
                      <a:pt x="347" y="843"/>
                    </a:lnTo>
                    <a:lnTo>
                      <a:pt x="353" y="876"/>
                    </a:lnTo>
                    <a:lnTo>
                      <a:pt x="363" y="929"/>
                    </a:lnTo>
                    <a:lnTo>
                      <a:pt x="377" y="998"/>
                    </a:lnTo>
                    <a:lnTo>
                      <a:pt x="394" y="1081"/>
                    </a:lnTo>
                    <a:lnTo>
                      <a:pt x="414" y="1174"/>
                    </a:lnTo>
                    <a:lnTo>
                      <a:pt x="438" y="1275"/>
                    </a:lnTo>
                    <a:lnTo>
                      <a:pt x="466" y="1382"/>
                    </a:lnTo>
                    <a:lnTo>
                      <a:pt x="495" y="1493"/>
                    </a:lnTo>
                    <a:lnTo>
                      <a:pt x="529" y="1603"/>
                    </a:lnTo>
                    <a:lnTo>
                      <a:pt x="565" y="1710"/>
                    </a:lnTo>
                    <a:lnTo>
                      <a:pt x="602" y="1813"/>
                    </a:lnTo>
                    <a:lnTo>
                      <a:pt x="644" y="1907"/>
                    </a:lnTo>
                    <a:lnTo>
                      <a:pt x="685" y="1990"/>
                    </a:lnTo>
                    <a:lnTo>
                      <a:pt x="731" y="2060"/>
                    </a:lnTo>
                    <a:lnTo>
                      <a:pt x="778" y="2114"/>
                    </a:lnTo>
                    <a:lnTo>
                      <a:pt x="541" y="2143"/>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1" name="Freeform 7">
                <a:extLst>
                  <a:ext uri="{FF2B5EF4-FFF2-40B4-BE49-F238E27FC236}">
                    <a16:creationId xmlns:a16="http://schemas.microsoft.com/office/drawing/2014/main" id="{7B3986BD-2255-4ED0-B15B-85C3799CB601}"/>
                  </a:ext>
                </a:extLst>
              </p:cNvPr>
              <p:cNvSpPr>
                <a:spLocks/>
              </p:cNvSpPr>
              <p:nvPr/>
            </p:nvSpPr>
            <p:spPr bwMode="auto">
              <a:xfrm>
                <a:off x="5047" y="137"/>
                <a:ext cx="13" cy="8"/>
              </a:xfrm>
              <a:custGeom>
                <a:avLst/>
                <a:gdLst>
                  <a:gd name="T0" fmla="*/ 2 w 13"/>
                  <a:gd name="T1" fmla="*/ 0 h 8"/>
                  <a:gd name="T2" fmla="*/ 0 w 13"/>
                  <a:gd name="T3" fmla="*/ 3 h 8"/>
                  <a:gd name="T4" fmla="*/ 2 w 13"/>
                  <a:gd name="T5" fmla="*/ 7 h 8"/>
                  <a:gd name="T6" fmla="*/ 7 w 13"/>
                  <a:gd name="T7" fmla="*/ 8 h 8"/>
                  <a:gd name="T8" fmla="*/ 13 w 13"/>
                  <a:gd name="T9" fmla="*/ 7 h 8"/>
                  <a:gd name="T10" fmla="*/ 2 w 13"/>
                  <a:gd name="T11" fmla="*/ 0 h 8"/>
                </a:gdLst>
                <a:ahLst/>
                <a:cxnLst>
                  <a:cxn ang="0">
                    <a:pos x="T0" y="T1"/>
                  </a:cxn>
                  <a:cxn ang="0">
                    <a:pos x="T2" y="T3"/>
                  </a:cxn>
                  <a:cxn ang="0">
                    <a:pos x="T4" y="T5"/>
                  </a:cxn>
                  <a:cxn ang="0">
                    <a:pos x="T6" y="T7"/>
                  </a:cxn>
                  <a:cxn ang="0">
                    <a:pos x="T8" y="T9"/>
                  </a:cxn>
                  <a:cxn ang="0">
                    <a:pos x="T10" y="T11"/>
                  </a:cxn>
                </a:cxnLst>
                <a:rect l="0" t="0" r="r" b="b"/>
                <a:pathLst>
                  <a:path w="13" h="8">
                    <a:moveTo>
                      <a:pt x="2" y="0"/>
                    </a:moveTo>
                    <a:lnTo>
                      <a:pt x="0" y="3"/>
                    </a:lnTo>
                    <a:lnTo>
                      <a:pt x="2" y="7"/>
                    </a:lnTo>
                    <a:lnTo>
                      <a:pt x="7" y="8"/>
                    </a:lnTo>
                    <a:lnTo>
                      <a:pt x="13" y="7"/>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2" name="Freeform 8">
                <a:extLst>
                  <a:ext uri="{FF2B5EF4-FFF2-40B4-BE49-F238E27FC236}">
                    <a16:creationId xmlns:a16="http://schemas.microsoft.com/office/drawing/2014/main" id="{7499C15E-CB0B-4642-8F06-ABD1F44FD229}"/>
                  </a:ext>
                </a:extLst>
              </p:cNvPr>
              <p:cNvSpPr>
                <a:spLocks/>
              </p:cNvSpPr>
              <p:nvPr/>
            </p:nvSpPr>
            <p:spPr bwMode="auto">
              <a:xfrm>
                <a:off x="5049" y="86"/>
                <a:ext cx="360" cy="842"/>
              </a:xfrm>
              <a:custGeom>
                <a:avLst/>
                <a:gdLst>
                  <a:gd name="T0" fmla="*/ 360 w 360"/>
                  <a:gd name="T1" fmla="*/ 837 h 842"/>
                  <a:gd name="T2" fmla="*/ 360 w 360"/>
                  <a:gd name="T3" fmla="*/ 837 h 842"/>
                  <a:gd name="T4" fmla="*/ 356 w 360"/>
                  <a:gd name="T5" fmla="*/ 726 h 842"/>
                  <a:gd name="T6" fmla="*/ 352 w 360"/>
                  <a:gd name="T7" fmla="*/ 620 h 842"/>
                  <a:gd name="T8" fmla="*/ 348 w 360"/>
                  <a:gd name="T9" fmla="*/ 522 h 842"/>
                  <a:gd name="T10" fmla="*/ 342 w 360"/>
                  <a:gd name="T11" fmla="*/ 430 h 842"/>
                  <a:gd name="T12" fmla="*/ 336 w 360"/>
                  <a:gd name="T13" fmla="*/ 347 h 842"/>
                  <a:gd name="T14" fmla="*/ 328 w 360"/>
                  <a:gd name="T15" fmla="*/ 271 h 842"/>
                  <a:gd name="T16" fmla="*/ 318 w 360"/>
                  <a:gd name="T17" fmla="*/ 205 h 842"/>
                  <a:gd name="T18" fmla="*/ 304 w 360"/>
                  <a:gd name="T19" fmla="*/ 147 h 842"/>
                  <a:gd name="T20" fmla="*/ 287 w 360"/>
                  <a:gd name="T21" fmla="*/ 97 h 842"/>
                  <a:gd name="T22" fmla="*/ 265 w 360"/>
                  <a:gd name="T23" fmla="*/ 58 h 842"/>
                  <a:gd name="T24" fmla="*/ 235 w 360"/>
                  <a:gd name="T25" fmla="*/ 28 h 842"/>
                  <a:gd name="T26" fmla="*/ 199 w 360"/>
                  <a:gd name="T27" fmla="*/ 8 h 842"/>
                  <a:gd name="T28" fmla="*/ 158 w 360"/>
                  <a:gd name="T29" fmla="*/ 0 h 842"/>
                  <a:gd name="T30" fmla="*/ 112 w 360"/>
                  <a:gd name="T31" fmla="*/ 3 h 842"/>
                  <a:gd name="T32" fmla="*/ 59 w 360"/>
                  <a:gd name="T33" fmla="*/ 21 h 842"/>
                  <a:gd name="T34" fmla="*/ 0 w 360"/>
                  <a:gd name="T35" fmla="*/ 51 h 842"/>
                  <a:gd name="T36" fmla="*/ 11 w 360"/>
                  <a:gd name="T37" fmla="*/ 58 h 842"/>
                  <a:gd name="T38" fmla="*/ 71 w 360"/>
                  <a:gd name="T39" fmla="*/ 30 h 842"/>
                  <a:gd name="T40" fmla="*/ 116 w 360"/>
                  <a:gd name="T41" fmla="*/ 15 h 842"/>
                  <a:gd name="T42" fmla="*/ 158 w 360"/>
                  <a:gd name="T43" fmla="*/ 11 h 842"/>
                  <a:gd name="T44" fmla="*/ 192 w 360"/>
                  <a:gd name="T45" fmla="*/ 17 h 842"/>
                  <a:gd name="T46" fmla="*/ 219 w 360"/>
                  <a:gd name="T47" fmla="*/ 35 h 842"/>
                  <a:gd name="T48" fmla="*/ 245 w 360"/>
                  <a:gd name="T49" fmla="*/ 62 h 842"/>
                  <a:gd name="T50" fmla="*/ 267 w 360"/>
                  <a:gd name="T51" fmla="*/ 99 h 842"/>
                  <a:gd name="T52" fmla="*/ 285 w 360"/>
                  <a:gd name="T53" fmla="*/ 147 h 842"/>
                  <a:gd name="T54" fmla="*/ 298 w 360"/>
                  <a:gd name="T55" fmla="*/ 205 h 842"/>
                  <a:gd name="T56" fmla="*/ 308 w 360"/>
                  <a:gd name="T57" fmla="*/ 271 h 842"/>
                  <a:gd name="T58" fmla="*/ 316 w 360"/>
                  <a:gd name="T59" fmla="*/ 347 h 842"/>
                  <a:gd name="T60" fmla="*/ 322 w 360"/>
                  <a:gd name="T61" fmla="*/ 430 h 842"/>
                  <a:gd name="T62" fmla="*/ 328 w 360"/>
                  <a:gd name="T63" fmla="*/ 522 h 842"/>
                  <a:gd name="T64" fmla="*/ 332 w 360"/>
                  <a:gd name="T65" fmla="*/ 620 h 842"/>
                  <a:gd name="T66" fmla="*/ 336 w 360"/>
                  <a:gd name="T67" fmla="*/ 726 h 842"/>
                  <a:gd name="T68" fmla="*/ 340 w 360"/>
                  <a:gd name="T69" fmla="*/ 837 h 842"/>
                  <a:gd name="T70" fmla="*/ 340 w 360"/>
                  <a:gd name="T71" fmla="*/ 837 h 842"/>
                  <a:gd name="T72" fmla="*/ 340 w 360"/>
                  <a:gd name="T73" fmla="*/ 837 h 842"/>
                  <a:gd name="T74" fmla="*/ 344 w 360"/>
                  <a:gd name="T75" fmla="*/ 841 h 842"/>
                  <a:gd name="T76" fmla="*/ 350 w 360"/>
                  <a:gd name="T77" fmla="*/ 842 h 842"/>
                  <a:gd name="T78" fmla="*/ 356 w 360"/>
                  <a:gd name="T79" fmla="*/ 841 h 842"/>
                  <a:gd name="T80" fmla="*/ 360 w 360"/>
                  <a:gd name="T81" fmla="*/ 837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0" h="842">
                    <a:moveTo>
                      <a:pt x="360" y="837"/>
                    </a:moveTo>
                    <a:lnTo>
                      <a:pt x="360" y="837"/>
                    </a:lnTo>
                    <a:lnTo>
                      <a:pt x="356" y="726"/>
                    </a:lnTo>
                    <a:lnTo>
                      <a:pt x="352" y="620"/>
                    </a:lnTo>
                    <a:lnTo>
                      <a:pt x="348" y="522"/>
                    </a:lnTo>
                    <a:lnTo>
                      <a:pt x="342" y="430"/>
                    </a:lnTo>
                    <a:lnTo>
                      <a:pt x="336" y="347"/>
                    </a:lnTo>
                    <a:lnTo>
                      <a:pt x="328" y="271"/>
                    </a:lnTo>
                    <a:lnTo>
                      <a:pt x="318" y="205"/>
                    </a:lnTo>
                    <a:lnTo>
                      <a:pt x="304" y="147"/>
                    </a:lnTo>
                    <a:lnTo>
                      <a:pt x="287" y="97"/>
                    </a:lnTo>
                    <a:lnTo>
                      <a:pt x="265" y="58"/>
                    </a:lnTo>
                    <a:lnTo>
                      <a:pt x="235" y="28"/>
                    </a:lnTo>
                    <a:lnTo>
                      <a:pt x="199" y="8"/>
                    </a:lnTo>
                    <a:lnTo>
                      <a:pt x="158" y="0"/>
                    </a:lnTo>
                    <a:lnTo>
                      <a:pt x="112" y="3"/>
                    </a:lnTo>
                    <a:lnTo>
                      <a:pt x="59" y="21"/>
                    </a:lnTo>
                    <a:lnTo>
                      <a:pt x="0" y="51"/>
                    </a:lnTo>
                    <a:lnTo>
                      <a:pt x="11" y="58"/>
                    </a:lnTo>
                    <a:lnTo>
                      <a:pt x="71" y="30"/>
                    </a:lnTo>
                    <a:lnTo>
                      <a:pt x="116" y="15"/>
                    </a:lnTo>
                    <a:lnTo>
                      <a:pt x="158" y="11"/>
                    </a:lnTo>
                    <a:lnTo>
                      <a:pt x="192" y="17"/>
                    </a:lnTo>
                    <a:lnTo>
                      <a:pt x="219" y="35"/>
                    </a:lnTo>
                    <a:lnTo>
                      <a:pt x="245" y="62"/>
                    </a:lnTo>
                    <a:lnTo>
                      <a:pt x="267" y="99"/>
                    </a:lnTo>
                    <a:lnTo>
                      <a:pt x="285" y="147"/>
                    </a:lnTo>
                    <a:lnTo>
                      <a:pt x="298" y="205"/>
                    </a:lnTo>
                    <a:lnTo>
                      <a:pt x="308" y="271"/>
                    </a:lnTo>
                    <a:lnTo>
                      <a:pt x="316" y="347"/>
                    </a:lnTo>
                    <a:lnTo>
                      <a:pt x="322" y="430"/>
                    </a:lnTo>
                    <a:lnTo>
                      <a:pt x="328" y="522"/>
                    </a:lnTo>
                    <a:lnTo>
                      <a:pt x="332" y="620"/>
                    </a:lnTo>
                    <a:lnTo>
                      <a:pt x="336" y="726"/>
                    </a:lnTo>
                    <a:lnTo>
                      <a:pt x="340" y="837"/>
                    </a:lnTo>
                    <a:lnTo>
                      <a:pt x="340" y="837"/>
                    </a:lnTo>
                    <a:lnTo>
                      <a:pt x="340" y="837"/>
                    </a:lnTo>
                    <a:lnTo>
                      <a:pt x="344" y="841"/>
                    </a:lnTo>
                    <a:lnTo>
                      <a:pt x="350" y="842"/>
                    </a:lnTo>
                    <a:lnTo>
                      <a:pt x="356" y="841"/>
                    </a:lnTo>
                    <a:lnTo>
                      <a:pt x="360" y="8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3" name="Freeform 9">
                <a:extLst>
                  <a:ext uri="{FF2B5EF4-FFF2-40B4-BE49-F238E27FC236}">
                    <a16:creationId xmlns:a16="http://schemas.microsoft.com/office/drawing/2014/main" id="{CE5ABCEA-1263-4FD5-A62F-35A48CA76166}"/>
                  </a:ext>
                </a:extLst>
              </p:cNvPr>
              <p:cNvSpPr>
                <a:spLocks/>
              </p:cNvSpPr>
              <p:nvPr/>
            </p:nvSpPr>
            <p:spPr bwMode="auto">
              <a:xfrm>
                <a:off x="5389" y="923"/>
                <a:ext cx="451" cy="1289"/>
              </a:xfrm>
              <a:custGeom>
                <a:avLst/>
                <a:gdLst>
                  <a:gd name="T0" fmla="*/ 445 w 451"/>
                  <a:gd name="T1" fmla="*/ 1289 h 1289"/>
                  <a:gd name="T2" fmla="*/ 451 w 451"/>
                  <a:gd name="T3" fmla="*/ 1281 h 1289"/>
                  <a:gd name="T4" fmla="*/ 406 w 451"/>
                  <a:gd name="T5" fmla="*/ 1227 h 1289"/>
                  <a:gd name="T6" fmla="*/ 360 w 451"/>
                  <a:gd name="T7" fmla="*/ 1158 h 1289"/>
                  <a:gd name="T8" fmla="*/ 319 w 451"/>
                  <a:gd name="T9" fmla="*/ 1075 h 1289"/>
                  <a:gd name="T10" fmla="*/ 277 w 451"/>
                  <a:gd name="T11" fmla="*/ 981 h 1289"/>
                  <a:gd name="T12" fmla="*/ 239 w 451"/>
                  <a:gd name="T13" fmla="*/ 878 h 1289"/>
                  <a:gd name="T14" fmla="*/ 204 w 451"/>
                  <a:gd name="T15" fmla="*/ 772 h 1289"/>
                  <a:gd name="T16" fmla="*/ 170 w 451"/>
                  <a:gd name="T17" fmla="*/ 662 h 1289"/>
                  <a:gd name="T18" fmla="*/ 140 w 451"/>
                  <a:gd name="T19" fmla="*/ 551 h 1289"/>
                  <a:gd name="T20" fmla="*/ 113 w 451"/>
                  <a:gd name="T21" fmla="*/ 444 h 1289"/>
                  <a:gd name="T22" fmla="*/ 89 w 451"/>
                  <a:gd name="T23" fmla="*/ 343 h 1289"/>
                  <a:gd name="T24" fmla="*/ 69 w 451"/>
                  <a:gd name="T25" fmla="*/ 250 h 1289"/>
                  <a:gd name="T26" fmla="*/ 51 w 451"/>
                  <a:gd name="T27" fmla="*/ 167 h 1289"/>
                  <a:gd name="T28" fmla="*/ 38 w 451"/>
                  <a:gd name="T29" fmla="*/ 98 h 1289"/>
                  <a:gd name="T30" fmla="*/ 28 w 451"/>
                  <a:gd name="T31" fmla="*/ 45 h 1289"/>
                  <a:gd name="T32" fmla="*/ 22 w 451"/>
                  <a:gd name="T33" fmla="*/ 12 h 1289"/>
                  <a:gd name="T34" fmla="*/ 20 w 451"/>
                  <a:gd name="T35" fmla="*/ 0 h 1289"/>
                  <a:gd name="T36" fmla="*/ 0 w 451"/>
                  <a:gd name="T37" fmla="*/ 0 h 1289"/>
                  <a:gd name="T38" fmla="*/ 2 w 451"/>
                  <a:gd name="T39" fmla="*/ 12 h 1289"/>
                  <a:gd name="T40" fmla="*/ 8 w 451"/>
                  <a:gd name="T41" fmla="*/ 45 h 1289"/>
                  <a:gd name="T42" fmla="*/ 18 w 451"/>
                  <a:gd name="T43" fmla="*/ 98 h 1289"/>
                  <a:gd name="T44" fmla="*/ 32 w 451"/>
                  <a:gd name="T45" fmla="*/ 167 h 1289"/>
                  <a:gd name="T46" fmla="*/ 49 w 451"/>
                  <a:gd name="T47" fmla="*/ 250 h 1289"/>
                  <a:gd name="T48" fmla="*/ 69 w 451"/>
                  <a:gd name="T49" fmla="*/ 343 h 1289"/>
                  <a:gd name="T50" fmla="*/ 93 w 451"/>
                  <a:gd name="T51" fmla="*/ 444 h 1289"/>
                  <a:gd name="T52" fmla="*/ 121 w 451"/>
                  <a:gd name="T53" fmla="*/ 551 h 1289"/>
                  <a:gd name="T54" fmla="*/ 150 w 451"/>
                  <a:gd name="T55" fmla="*/ 662 h 1289"/>
                  <a:gd name="T56" fmla="*/ 184 w 451"/>
                  <a:gd name="T57" fmla="*/ 772 h 1289"/>
                  <a:gd name="T58" fmla="*/ 220 w 451"/>
                  <a:gd name="T59" fmla="*/ 880 h 1289"/>
                  <a:gd name="T60" fmla="*/ 257 w 451"/>
                  <a:gd name="T61" fmla="*/ 983 h 1289"/>
                  <a:gd name="T62" fmla="*/ 299 w 451"/>
                  <a:gd name="T63" fmla="*/ 1077 h 1289"/>
                  <a:gd name="T64" fmla="*/ 340 w 451"/>
                  <a:gd name="T65" fmla="*/ 1160 h 1289"/>
                  <a:gd name="T66" fmla="*/ 386 w 451"/>
                  <a:gd name="T67" fmla="*/ 1231 h 1289"/>
                  <a:gd name="T68" fmla="*/ 435 w 451"/>
                  <a:gd name="T69" fmla="*/ 1285 h 1289"/>
                  <a:gd name="T70" fmla="*/ 441 w 451"/>
                  <a:gd name="T71" fmla="*/ 1277 h 1289"/>
                  <a:gd name="T72" fmla="*/ 445 w 451"/>
                  <a:gd name="T73" fmla="*/ 1289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1" h="1289">
                    <a:moveTo>
                      <a:pt x="445" y="1289"/>
                    </a:moveTo>
                    <a:lnTo>
                      <a:pt x="451" y="1281"/>
                    </a:lnTo>
                    <a:lnTo>
                      <a:pt x="406" y="1227"/>
                    </a:lnTo>
                    <a:lnTo>
                      <a:pt x="360" y="1158"/>
                    </a:lnTo>
                    <a:lnTo>
                      <a:pt x="319" y="1075"/>
                    </a:lnTo>
                    <a:lnTo>
                      <a:pt x="277" y="981"/>
                    </a:lnTo>
                    <a:lnTo>
                      <a:pt x="239" y="878"/>
                    </a:lnTo>
                    <a:lnTo>
                      <a:pt x="204" y="772"/>
                    </a:lnTo>
                    <a:lnTo>
                      <a:pt x="170" y="662"/>
                    </a:lnTo>
                    <a:lnTo>
                      <a:pt x="140" y="551"/>
                    </a:lnTo>
                    <a:lnTo>
                      <a:pt x="113" y="444"/>
                    </a:lnTo>
                    <a:lnTo>
                      <a:pt x="89" y="343"/>
                    </a:lnTo>
                    <a:lnTo>
                      <a:pt x="69" y="250"/>
                    </a:lnTo>
                    <a:lnTo>
                      <a:pt x="51" y="167"/>
                    </a:lnTo>
                    <a:lnTo>
                      <a:pt x="38" y="98"/>
                    </a:lnTo>
                    <a:lnTo>
                      <a:pt x="28" y="45"/>
                    </a:lnTo>
                    <a:lnTo>
                      <a:pt x="22" y="12"/>
                    </a:lnTo>
                    <a:lnTo>
                      <a:pt x="20" y="0"/>
                    </a:lnTo>
                    <a:lnTo>
                      <a:pt x="0" y="0"/>
                    </a:lnTo>
                    <a:lnTo>
                      <a:pt x="2" y="12"/>
                    </a:lnTo>
                    <a:lnTo>
                      <a:pt x="8" y="45"/>
                    </a:lnTo>
                    <a:lnTo>
                      <a:pt x="18" y="98"/>
                    </a:lnTo>
                    <a:lnTo>
                      <a:pt x="32" y="167"/>
                    </a:lnTo>
                    <a:lnTo>
                      <a:pt x="49" y="250"/>
                    </a:lnTo>
                    <a:lnTo>
                      <a:pt x="69" y="343"/>
                    </a:lnTo>
                    <a:lnTo>
                      <a:pt x="93" y="444"/>
                    </a:lnTo>
                    <a:lnTo>
                      <a:pt x="121" y="551"/>
                    </a:lnTo>
                    <a:lnTo>
                      <a:pt x="150" y="662"/>
                    </a:lnTo>
                    <a:lnTo>
                      <a:pt x="184" y="772"/>
                    </a:lnTo>
                    <a:lnTo>
                      <a:pt x="220" y="880"/>
                    </a:lnTo>
                    <a:lnTo>
                      <a:pt x="257" y="983"/>
                    </a:lnTo>
                    <a:lnTo>
                      <a:pt x="299" y="1077"/>
                    </a:lnTo>
                    <a:lnTo>
                      <a:pt x="340" y="1160"/>
                    </a:lnTo>
                    <a:lnTo>
                      <a:pt x="386" y="1231"/>
                    </a:lnTo>
                    <a:lnTo>
                      <a:pt x="435" y="1285"/>
                    </a:lnTo>
                    <a:lnTo>
                      <a:pt x="441" y="1277"/>
                    </a:lnTo>
                    <a:lnTo>
                      <a:pt x="445" y="12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4" name="Freeform 10">
                <a:extLst>
                  <a:ext uri="{FF2B5EF4-FFF2-40B4-BE49-F238E27FC236}">
                    <a16:creationId xmlns:a16="http://schemas.microsoft.com/office/drawing/2014/main" id="{23B19572-D762-4CA5-9BF3-60287C5D2533}"/>
                  </a:ext>
                </a:extLst>
              </p:cNvPr>
              <p:cNvSpPr>
                <a:spLocks/>
              </p:cNvSpPr>
              <p:nvPr/>
            </p:nvSpPr>
            <p:spPr bwMode="auto">
              <a:xfrm>
                <a:off x="5593" y="2200"/>
                <a:ext cx="241" cy="41"/>
              </a:xfrm>
              <a:custGeom>
                <a:avLst/>
                <a:gdLst>
                  <a:gd name="T0" fmla="*/ 2 w 241"/>
                  <a:gd name="T1" fmla="*/ 35 h 41"/>
                  <a:gd name="T2" fmla="*/ 4 w 241"/>
                  <a:gd name="T3" fmla="*/ 41 h 41"/>
                  <a:gd name="T4" fmla="*/ 241 w 241"/>
                  <a:gd name="T5" fmla="*/ 12 h 41"/>
                  <a:gd name="T6" fmla="*/ 237 w 241"/>
                  <a:gd name="T7" fmla="*/ 0 h 41"/>
                  <a:gd name="T8" fmla="*/ 0 w 241"/>
                  <a:gd name="T9" fmla="*/ 29 h 41"/>
                  <a:gd name="T10" fmla="*/ 2 w 241"/>
                  <a:gd name="T11" fmla="*/ 35 h 41"/>
                </a:gdLst>
                <a:ahLst/>
                <a:cxnLst>
                  <a:cxn ang="0">
                    <a:pos x="T0" y="T1"/>
                  </a:cxn>
                  <a:cxn ang="0">
                    <a:pos x="T2" y="T3"/>
                  </a:cxn>
                  <a:cxn ang="0">
                    <a:pos x="T4" y="T5"/>
                  </a:cxn>
                  <a:cxn ang="0">
                    <a:pos x="T6" y="T7"/>
                  </a:cxn>
                  <a:cxn ang="0">
                    <a:pos x="T8" y="T9"/>
                  </a:cxn>
                  <a:cxn ang="0">
                    <a:pos x="T10" y="T11"/>
                  </a:cxn>
                </a:cxnLst>
                <a:rect l="0" t="0" r="r" b="b"/>
                <a:pathLst>
                  <a:path w="241" h="41">
                    <a:moveTo>
                      <a:pt x="2" y="35"/>
                    </a:moveTo>
                    <a:lnTo>
                      <a:pt x="4" y="41"/>
                    </a:lnTo>
                    <a:lnTo>
                      <a:pt x="241" y="12"/>
                    </a:lnTo>
                    <a:lnTo>
                      <a:pt x="237" y="0"/>
                    </a:lnTo>
                    <a:lnTo>
                      <a:pt x="0" y="29"/>
                    </a:lnTo>
                    <a:lnTo>
                      <a:pt x="2"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5" name="Freeform 11">
                <a:extLst>
                  <a:ext uri="{FF2B5EF4-FFF2-40B4-BE49-F238E27FC236}">
                    <a16:creationId xmlns:a16="http://schemas.microsoft.com/office/drawing/2014/main" id="{902098D6-6BD6-47C8-9B13-19525C8F2A15}"/>
                  </a:ext>
                </a:extLst>
              </p:cNvPr>
              <p:cNvSpPr>
                <a:spLocks/>
              </p:cNvSpPr>
              <p:nvPr/>
            </p:nvSpPr>
            <p:spPr bwMode="auto">
              <a:xfrm>
                <a:off x="5587" y="2229"/>
                <a:ext cx="10" cy="12"/>
              </a:xfrm>
              <a:custGeom>
                <a:avLst/>
                <a:gdLst>
                  <a:gd name="T0" fmla="*/ 6 w 10"/>
                  <a:gd name="T1" fmla="*/ 0 h 12"/>
                  <a:gd name="T2" fmla="*/ 0 w 10"/>
                  <a:gd name="T3" fmla="*/ 2 h 12"/>
                  <a:gd name="T4" fmla="*/ 0 w 10"/>
                  <a:gd name="T5" fmla="*/ 7 h 12"/>
                  <a:gd name="T6" fmla="*/ 2 w 10"/>
                  <a:gd name="T7" fmla="*/ 10 h 12"/>
                  <a:gd name="T8" fmla="*/ 10 w 10"/>
                  <a:gd name="T9" fmla="*/ 12 h 12"/>
                  <a:gd name="T10" fmla="*/ 6 w 10"/>
                  <a:gd name="T11" fmla="*/ 0 h 12"/>
                </a:gdLst>
                <a:ahLst/>
                <a:cxnLst>
                  <a:cxn ang="0">
                    <a:pos x="T0" y="T1"/>
                  </a:cxn>
                  <a:cxn ang="0">
                    <a:pos x="T2" y="T3"/>
                  </a:cxn>
                  <a:cxn ang="0">
                    <a:pos x="T4" y="T5"/>
                  </a:cxn>
                  <a:cxn ang="0">
                    <a:pos x="T6" y="T7"/>
                  </a:cxn>
                  <a:cxn ang="0">
                    <a:pos x="T8" y="T9"/>
                  </a:cxn>
                  <a:cxn ang="0">
                    <a:pos x="T10" y="T11"/>
                  </a:cxn>
                </a:cxnLst>
                <a:rect l="0" t="0" r="r" b="b"/>
                <a:pathLst>
                  <a:path w="10" h="12">
                    <a:moveTo>
                      <a:pt x="6" y="0"/>
                    </a:moveTo>
                    <a:lnTo>
                      <a:pt x="0" y="2"/>
                    </a:lnTo>
                    <a:lnTo>
                      <a:pt x="0" y="7"/>
                    </a:lnTo>
                    <a:lnTo>
                      <a:pt x="2" y="10"/>
                    </a:lnTo>
                    <a:lnTo>
                      <a:pt x="10" y="12"/>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6" name="Freeform 12">
                <a:extLst>
                  <a:ext uri="{FF2B5EF4-FFF2-40B4-BE49-F238E27FC236}">
                    <a16:creationId xmlns:a16="http://schemas.microsoft.com/office/drawing/2014/main" id="{86528191-DB78-4914-9E8C-57C889471E4A}"/>
                  </a:ext>
                </a:extLst>
              </p:cNvPr>
              <p:cNvSpPr>
                <a:spLocks/>
              </p:cNvSpPr>
              <p:nvPr/>
            </p:nvSpPr>
            <p:spPr bwMode="auto">
              <a:xfrm>
                <a:off x="5064" y="133"/>
                <a:ext cx="604" cy="2249"/>
              </a:xfrm>
              <a:custGeom>
                <a:avLst/>
                <a:gdLst>
                  <a:gd name="T0" fmla="*/ 0 w 604"/>
                  <a:gd name="T1" fmla="*/ 21 h 2249"/>
                  <a:gd name="T2" fmla="*/ 99 w 604"/>
                  <a:gd name="T3" fmla="*/ 0 h 2249"/>
                  <a:gd name="T4" fmla="*/ 171 w 604"/>
                  <a:gd name="T5" fmla="*/ 28 h 2249"/>
                  <a:gd name="T6" fmla="*/ 218 w 604"/>
                  <a:gd name="T7" fmla="*/ 99 h 2249"/>
                  <a:gd name="T8" fmla="*/ 248 w 604"/>
                  <a:gd name="T9" fmla="*/ 210 h 2249"/>
                  <a:gd name="T10" fmla="*/ 264 w 604"/>
                  <a:gd name="T11" fmla="*/ 353 h 2249"/>
                  <a:gd name="T12" fmla="*/ 270 w 604"/>
                  <a:gd name="T13" fmla="*/ 527 h 2249"/>
                  <a:gd name="T14" fmla="*/ 273 w 604"/>
                  <a:gd name="T15" fmla="*/ 724 h 2249"/>
                  <a:gd name="T16" fmla="*/ 277 w 604"/>
                  <a:gd name="T17" fmla="*/ 940 h 2249"/>
                  <a:gd name="T18" fmla="*/ 279 w 604"/>
                  <a:gd name="T19" fmla="*/ 951 h 2249"/>
                  <a:gd name="T20" fmla="*/ 283 w 604"/>
                  <a:gd name="T21" fmla="*/ 984 h 2249"/>
                  <a:gd name="T22" fmla="*/ 289 w 604"/>
                  <a:gd name="T23" fmla="*/ 1034 h 2249"/>
                  <a:gd name="T24" fmla="*/ 299 w 604"/>
                  <a:gd name="T25" fmla="*/ 1101 h 2249"/>
                  <a:gd name="T26" fmla="*/ 313 w 604"/>
                  <a:gd name="T27" fmla="*/ 1180 h 2249"/>
                  <a:gd name="T28" fmla="*/ 327 w 604"/>
                  <a:gd name="T29" fmla="*/ 1271 h 2249"/>
                  <a:gd name="T30" fmla="*/ 345 w 604"/>
                  <a:gd name="T31" fmla="*/ 1370 h 2249"/>
                  <a:gd name="T32" fmla="*/ 365 w 604"/>
                  <a:gd name="T33" fmla="*/ 1476 h 2249"/>
                  <a:gd name="T34" fmla="*/ 386 w 604"/>
                  <a:gd name="T35" fmla="*/ 1584 h 2249"/>
                  <a:gd name="T36" fmla="*/ 412 w 604"/>
                  <a:gd name="T37" fmla="*/ 1693 h 2249"/>
                  <a:gd name="T38" fmla="*/ 438 w 604"/>
                  <a:gd name="T39" fmla="*/ 1802 h 2249"/>
                  <a:gd name="T40" fmla="*/ 467 w 604"/>
                  <a:gd name="T41" fmla="*/ 1905 h 2249"/>
                  <a:gd name="T42" fmla="*/ 499 w 604"/>
                  <a:gd name="T43" fmla="*/ 2003 h 2249"/>
                  <a:gd name="T44" fmla="*/ 531 w 604"/>
                  <a:gd name="T45" fmla="*/ 2090 h 2249"/>
                  <a:gd name="T46" fmla="*/ 566 w 604"/>
                  <a:gd name="T47" fmla="*/ 2167 h 2249"/>
                  <a:gd name="T48" fmla="*/ 604 w 604"/>
                  <a:gd name="T49" fmla="*/ 2230 h 2249"/>
                  <a:gd name="T50" fmla="*/ 432 w 604"/>
                  <a:gd name="T51" fmla="*/ 2249 h 2249"/>
                  <a:gd name="T52" fmla="*/ 0 w 604"/>
                  <a:gd name="T53" fmla="*/ 21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4" h="2249">
                    <a:moveTo>
                      <a:pt x="0" y="21"/>
                    </a:moveTo>
                    <a:lnTo>
                      <a:pt x="99" y="0"/>
                    </a:lnTo>
                    <a:lnTo>
                      <a:pt x="171" y="28"/>
                    </a:lnTo>
                    <a:lnTo>
                      <a:pt x="218" y="99"/>
                    </a:lnTo>
                    <a:lnTo>
                      <a:pt x="248" y="210"/>
                    </a:lnTo>
                    <a:lnTo>
                      <a:pt x="264" y="353"/>
                    </a:lnTo>
                    <a:lnTo>
                      <a:pt x="270" y="527"/>
                    </a:lnTo>
                    <a:lnTo>
                      <a:pt x="273" y="724"/>
                    </a:lnTo>
                    <a:lnTo>
                      <a:pt x="277" y="940"/>
                    </a:lnTo>
                    <a:lnTo>
                      <a:pt x="279" y="951"/>
                    </a:lnTo>
                    <a:lnTo>
                      <a:pt x="283" y="984"/>
                    </a:lnTo>
                    <a:lnTo>
                      <a:pt x="289" y="1034"/>
                    </a:lnTo>
                    <a:lnTo>
                      <a:pt x="299" y="1101"/>
                    </a:lnTo>
                    <a:lnTo>
                      <a:pt x="313" y="1180"/>
                    </a:lnTo>
                    <a:lnTo>
                      <a:pt x="327" y="1271"/>
                    </a:lnTo>
                    <a:lnTo>
                      <a:pt x="345" y="1370"/>
                    </a:lnTo>
                    <a:lnTo>
                      <a:pt x="365" y="1476"/>
                    </a:lnTo>
                    <a:lnTo>
                      <a:pt x="386" y="1584"/>
                    </a:lnTo>
                    <a:lnTo>
                      <a:pt x="412" y="1693"/>
                    </a:lnTo>
                    <a:lnTo>
                      <a:pt x="438" y="1802"/>
                    </a:lnTo>
                    <a:lnTo>
                      <a:pt x="467" y="1905"/>
                    </a:lnTo>
                    <a:lnTo>
                      <a:pt x="499" y="2003"/>
                    </a:lnTo>
                    <a:lnTo>
                      <a:pt x="531" y="2090"/>
                    </a:lnTo>
                    <a:lnTo>
                      <a:pt x="566" y="2167"/>
                    </a:lnTo>
                    <a:lnTo>
                      <a:pt x="604" y="2230"/>
                    </a:lnTo>
                    <a:lnTo>
                      <a:pt x="432" y="2249"/>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7" name="Freeform 13">
                <a:extLst>
                  <a:ext uri="{FF2B5EF4-FFF2-40B4-BE49-F238E27FC236}">
                    <a16:creationId xmlns:a16="http://schemas.microsoft.com/office/drawing/2014/main" id="{7DE101BC-7606-42B2-A4B2-53E463912B7D}"/>
                  </a:ext>
                </a:extLst>
              </p:cNvPr>
              <p:cNvSpPr>
                <a:spLocks/>
              </p:cNvSpPr>
              <p:nvPr/>
            </p:nvSpPr>
            <p:spPr bwMode="auto">
              <a:xfrm>
                <a:off x="5054" y="149"/>
                <a:ext cx="16" cy="11"/>
              </a:xfrm>
              <a:custGeom>
                <a:avLst/>
                <a:gdLst>
                  <a:gd name="T0" fmla="*/ 4 w 16"/>
                  <a:gd name="T1" fmla="*/ 0 h 11"/>
                  <a:gd name="T2" fmla="*/ 0 w 16"/>
                  <a:gd name="T3" fmla="*/ 4 h 11"/>
                  <a:gd name="T4" fmla="*/ 2 w 16"/>
                  <a:gd name="T5" fmla="*/ 8 h 11"/>
                  <a:gd name="T6" fmla="*/ 8 w 16"/>
                  <a:gd name="T7" fmla="*/ 11 h 11"/>
                  <a:gd name="T8" fmla="*/ 16 w 16"/>
                  <a:gd name="T9" fmla="*/ 9 h 11"/>
                  <a:gd name="T10" fmla="*/ 4 w 16"/>
                  <a:gd name="T11" fmla="*/ 0 h 11"/>
                </a:gdLst>
                <a:ahLst/>
                <a:cxnLst>
                  <a:cxn ang="0">
                    <a:pos x="T0" y="T1"/>
                  </a:cxn>
                  <a:cxn ang="0">
                    <a:pos x="T2" y="T3"/>
                  </a:cxn>
                  <a:cxn ang="0">
                    <a:pos x="T4" y="T5"/>
                  </a:cxn>
                  <a:cxn ang="0">
                    <a:pos x="T6" y="T7"/>
                  </a:cxn>
                  <a:cxn ang="0">
                    <a:pos x="T8" y="T9"/>
                  </a:cxn>
                  <a:cxn ang="0">
                    <a:pos x="T10" y="T11"/>
                  </a:cxn>
                </a:cxnLst>
                <a:rect l="0" t="0" r="r" b="b"/>
                <a:pathLst>
                  <a:path w="16" h="11">
                    <a:moveTo>
                      <a:pt x="4" y="0"/>
                    </a:moveTo>
                    <a:lnTo>
                      <a:pt x="0" y="4"/>
                    </a:lnTo>
                    <a:lnTo>
                      <a:pt x="2" y="8"/>
                    </a:lnTo>
                    <a:lnTo>
                      <a:pt x="8" y="11"/>
                    </a:lnTo>
                    <a:lnTo>
                      <a:pt x="16" y="9"/>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8" name="Freeform 14">
                <a:extLst>
                  <a:ext uri="{FF2B5EF4-FFF2-40B4-BE49-F238E27FC236}">
                    <a16:creationId xmlns:a16="http://schemas.microsoft.com/office/drawing/2014/main" id="{B53B4845-82F2-472F-96AA-5BC4154C6D03}"/>
                  </a:ext>
                </a:extLst>
              </p:cNvPr>
              <p:cNvSpPr>
                <a:spLocks/>
              </p:cNvSpPr>
              <p:nvPr/>
            </p:nvSpPr>
            <p:spPr bwMode="auto">
              <a:xfrm>
                <a:off x="5058" y="127"/>
                <a:ext cx="293" cy="946"/>
              </a:xfrm>
              <a:custGeom>
                <a:avLst/>
                <a:gdLst>
                  <a:gd name="T0" fmla="*/ 293 w 293"/>
                  <a:gd name="T1" fmla="*/ 946 h 946"/>
                  <a:gd name="T2" fmla="*/ 293 w 293"/>
                  <a:gd name="T3" fmla="*/ 946 h 946"/>
                  <a:gd name="T4" fmla="*/ 289 w 293"/>
                  <a:gd name="T5" fmla="*/ 730 h 946"/>
                  <a:gd name="T6" fmla="*/ 285 w 293"/>
                  <a:gd name="T7" fmla="*/ 533 h 946"/>
                  <a:gd name="T8" fmla="*/ 279 w 293"/>
                  <a:gd name="T9" fmla="*/ 359 h 946"/>
                  <a:gd name="T10" fmla="*/ 264 w 293"/>
                  <a:gd name="T11" fmla="*/ 216 h 946"/>
                  <a:gd name="T12" fmla="*/ 234 w 293"/>
                  <a:gd name="T13" fmla="*/ 104 h 946"/>
                  <a:gd name="T14" fmla="*/ 184 w 293"/>
                  <a:gd name="T15" fmla="*/ 30 h 946"/>
                  <a:gd name="T16" fmla="*/ 105 w 293"/>
                  <a:gd name="T17" fmla="*/ 0 h 946"/>
                  <a:gd name="T18" fmla="*/ 0 w 293"/>
                  <a:gd name="T19" fmla="*/ 22 h 946"/>
                  <a:gd name="T20" fmla="*/ 12 w 293"/>
                  <a:gd name="T21" fmla="*/ 31 h 946"/>
                  <a:gd name="T22" fmla="*/ 105 w 293"/>
                  <a:gd name="T23" fmla="*/ 12 h 946"/>
                  <a:gd name="T24" fmla="*/ 169 w 293"/>
                  <a:gd name="T25" fmla="*/ 37 h 946"/>
                  <a:gd name="T26" fmla="*/ 214 w 293"/>
                  <a:gd name="T27" fmla="*/ 106 h 946"/>
                  <a:gd name="T28" fmla="*/ 244 w 293"/>
                  <a:gd name="T29" fmla="*/ 216 h 946"/>
                  <a:gd name="T30" fmla="*/ 260 w 293"/>
                  <a:gd name="T31" fmla="*/ 359 h 946"/>
                  <a:gd name="T32" fmla="*/ 266 w 293"/>
                  <a:gd name="T33" fmla="*/ 533 h 946"/>
                  <a:gd name="T34" fmla="*/ 270 w 293"/>
                  <a:gd name="T35" fmla="*/ 730 h 946"/>
                  <a:gd name="T36" fmla="*/ 274 w 293"/>
                  <a:gd name="T37" fmla="*/ 946 h 946"/>
                  <a:gd name="T38" fmla="*/ 274 w 293"/>
                  <a:gd name="T39" fmla="*/ 946 h 946"/>
                  <a:gd name="T40" fmla="*/ 293 w 293"/>
                  <a:gd name="T41" fmla="*/ 946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3" h="946">
                    <a:moveTo>
                      <a:pt x="293" y="946"/>
                    </a:moveTo>
                    <a:lnTo>
                      <a:pt x="293" y="946"/>
                    </a:lnTo>
                    <a:lnTo>
                      <a:pt x="289" y="730"/>
                    </a:lnTo>
                    <a:lnTo>
                      <a:pt x="285" y="533"/>
                    </a:lnTo>
                    <a:lnTo>
                      <a:pt x="279" y="359"/>
                    </a:lnTo>
                    <a:lnTo>
                      <a:pt x="264" y="216"/>
                    </a:lnTo>
                    <a:lnTo>
                      <a:pt x="234" y="104"/>
                    </a:lnTo>
                    <a:lnTo>
                      <a:pt x="184" y="30"/>
                    </a:lnTo>
                    <a:lnTo>
                      <a:pt x="105" y="0"/>
                    </a:lnTo>
                    <a:lnTo>
                      <a:pt x="0" y="22"/>
                    </a:lnTo>
                    <a:lnTo>
                      <a:pt x="12" y="31"/>
                    </a:lnTo>
                    <a:lnTo>
                      <a:pt x="105" y="12"/>
                    </a:lnTo>
                    <a:lnTo>
                      <a:pt x="169" y="37"/>
                    </a:lnTo>
                    <a:lnTo>
                      <a:pt x="214" y="106"/>
                    </a:lnTo>
                    <a:lnTo>
                      <a:pt x="244" y="216"/>
                    </a:lnTo>
                    <a:lnTo>
                      <a:pt x="260" y="359"/>
                    </a:lnTo>
                    <a:lnTo>
                      <a:pt x="266" y="533"/>
                    </a:lnTo>
                    <a:lnTo>
                      <a:pt x="270" y="730"/>
                    </a:lnTo>
                    <a:lnTo>
                      <a:pt x="274" y="946"/>
                    </a:lnTo>
                    <a:lnTo>
                      <a:pt x="274" y="946"/>
                    </a:lnTo>
                    <a:lnTo>
                      <a:pt x="293" y="9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9" name="Freeform 15">
                <a:extLst>
                  <a:ext uri="{FF2B5EF4-FFF2-40B4-BE49-F238E27FC236}">
                    <a16:creationId xmlns:a16="http://schemas.microsoft.com/office/drawing/2014/main" id="{D4DDDE23-992D-4DEF-A3A4-3FBA438EBCB5}"/>
                  </a:ext>
                </a:extLst>
              </p:cNvPr>
              <p:cNvSpPr>
                <a:spLocks/>
              </p:cNvSpPr>
              <p:nvPr/>
            </p:nvSpPr>
            <p:spPr bwMode="auto">
              <a:xfrm>
                <a:off x="5332" y="1073"/>
                <a:ext cx="346" cy="1295"/>
              </a:xfrm>
              <a:custGeom>
                <a:avLst/>
                <a:gdLst>
                  <a:gd name="T0" fmla="*/ 338 w 346"/>
                  <a:gd name="T1" fmla="*/ 1295 h 1295"/>
                  <a:gd name="T2" fmla="*/ 346 w 346"/>
                  <a:gd name="T3" fmla="*/ 1287 h 1295"/>
                  <a:gd name="T4" fmla="*/ 308 w 346"/>
                  <a:gd name="T5" fmla="*/ 1226 h 1295"/>
                  <a:gd name="T6" fmla="*/ 273 w 346"/>
                  <a:gd name="T7" fmla="*/ 1149 h 1295"/>
                  <a:gd name="T8" fmla="*/ 241 w 346"/>
                  <a:gd name="T9" fmla="*/ 1062 h 1295"/>
                  <a:gd name="T10" fmla="*/ 209 w 346"/>
                  <a:gd name="T11" fmla="*/ 965 h 1295"/>
                  <a:gd name="T12" fmla="*/ 180 w 346"/>
                  <a:gd name="T13" fmla="*/ 862 h 1295"/>
                  <a:gd name="T14" fmla="*/ 154 w 346"/>
                  <a:gd name="T15" fmla="*/ 753 h 1295"/>
                  <a:gd name="T16" fmla="*/ 128 w 346"/>
                  <a:gd name="T17" fmla="*/ 644 h 1295"/>
                  <a:gd name="T18" fmla="*/ 106 w 346"/>
                  <a:gd name="T19" fmla="*/ 536 h 1295"/>
                  <a:gd name="T20" fmla="*/ 87 w 346"/>
                  <a:gd name="T21" fmla="*/ 430 h 1295"/>
                  <a:gd name="T22" fmla="*/ 69 w 346"/>
                  <a:gd name="T23" fmla="*/ 331 h 1295"/>
                  <a:gd name="T24" fmla="*/ 55 w 346"/>
                  <a:gd name="T25" fmla="*/ 240 h 1295"/>
                  <a:gd name="T26" fmla="*/ 41 w 346"/>
                  <a:gd name="T27" fmla="*/ 161 h 1295"/>
                  <a:gd name="T28" fmla="*/ 31 w 346"/>
                  <a:gd name="T29" fmla="*/ 94 h 1295"/>
                  <a:gd name="T30" fmla="*/ 25 w 346"/>
                  <a:gd name="T31" fmla="*/ 44 h 1295"/>
                  <a:gd name="T32" fmla="*/ 21 w 346"/>
                  <a:gd name="T33" fmla="*/ 11 h 1295"/>
                  <a:gd name="T34" fmla="*/ 19 w 346"/>
                  <a:gd name="T35" fmla="*/ 0 h 1295"/>
                  <a:gd name="T36" fmla="*/ 0 w 346"/>
                  <a:gd name="T37" fmla="*/ 0 h 1295"/>
                  <a:gd name="T38" fmla="*/ 2 w 346"/>
                  <a:gd name="T39" fmla="*/ 11 h 1295"/>
                  <a:gd name="T40" fmla="*/ 5 w 346"/>
                  <a:gd name="T41" fmla="*/ 44 h 1295"/>
                  <a:gd name="T42" fmla="*/ 11 w 346"/>
                  <a:gd name="T43" fmla="*/ 94 h 1295"/>
                  <a:gd name="T44" fmla="*/ 21 w 346"/>
                  <a:gd name="T45" fmla="*/ 161 h 1295"/>
                  <a:gd name="T46" fmla="*/ 35 w 346"/>
                  <a:gd name="T47" fmla="*/ 240 h 1295"/>
                  <a:gd name="T48" fmla="*/ 49 w 346"/>
                  <a:gd name="T49" fmla="*/ 331 h 1295"/>
                  <a:gd name="T50" fmla="*/ 67 w 346"/>
                  <a:gd name="T51" fmla="*/ 430 h 1295"/>
                  <a:gd name="T52" fmla="*/ 87 w 346"/>
                  <a:gd name="T53" fmla="*/ 536 h 1295"/>
                  <a:gd name="T54" fmla="*/ 108 w 346"/>
                  <a:gd name="T55" fmla="*/ 644 h 1295"/>
                  <a:gd name="T56" fmla="*/ 134 w 346"/>
                  <a:gd name="T57" fmla="*/ 753 h 1295"/>
                  <a:gd name="T58" fmla="*/ 160 w 346"/>
                  <a:gd name="T59" fmla="*/ 862 h 1295"/>
                  <a:gd name="T60" fmla="*/ 190 w 346"/>
                  <a:gd name="T61" fmla="*/ 965 h 1295"/>
                  <a:gd name="T62" fmla="*/ 221 w 346"/>
                  <a:gd name="T63" fmla="*/ 1064 h 1295"/>
                  <a:gd name="T64" fmla="*/ 253 w 346"/>
                  <a:gd name="T65" fmla="*/ 1152 h 1295"/>
                  <a:gd name="T66" fmla="*/ 289 w 346"/>
                  <a:gd name="T67" fmla="*/ 1229 h 1295"/>
                  <a:gd name="T68" fmla="*/ 326 w 346"/>
                  <a:gd name="T69" fmla="*/ 1292 h 1295"/>
                  <a:gd name="T70" fmla="*/ 334 w 346"/>
                  <a:gd name="T71" fmla="*/ 1284 h 1295"/>
                  <a:gd name="T72" fmla="*/ 338 w 346"/>
                  <a:gd name="T73" fmla="*/ 1295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6" h="1295">
                    <a:moveTo>
                      <a:pt x="338" y="1295"/>
                    </a:moveTo>
                    <a:lnTo>
                      <a:pt x="346" y="1287"/>
                    </a:lnTo>
                    <a:lnTo>
                      <a:pt x="308" y="1226"/>
                    </a:lnTo>
                    <a:lnTo>
                      <a:pt x="273" y="1149"/>
                    </a:lnTo>
                    <a:lnTo>
                      <a:pt x="241" y="1062"/>
                    </a:lnTo>
                    <a:lnTo>
                      <a:pt x="209" y="965"/>
                    </a:lnTo>
                    <a:lnTo>
                      <a:pt x="180" y="862"/>
                    </a:lnTo>
                    <a:lnTo>
                      <a:pt x="154" y="753"/>
                    </a:lnTo>
                    <a:lnTo>
                      <a:pt x="128" y="644"/>
                    </a:lnTo>
                    <a:lnTo>
                      <a:pt x="106" y="536"/>
                    </a:lnTo>
                    <a:lnTo>
                      <a:pt x="87" y="430"/>
                    </a:lnTo>
                    <a:lnTo>
                      <a:pt x="69" y="331"/>
                    </a:lnTo>
                    <a:lnTo>
                      <a:pt x="55" y="240"/>
                    </a:lnTo>
                    <a:lnTo>
                      <a:pt x="41" y="161"/>
                    </a:lnTo>
                    <a:lnTo>
                      <a:pt x="31" y="94"/>
                    </a:lnTo>
                    <a:lnTo>
                      <a:pt x="25" y="44"/>
                    </a:lnTo>
                    <a:lnTo>
                      <a:pt x="21" y="11"/>
                    </a:lnTo>
                    <a:lnTo>
                      <a:pt x="19" y="0"/>
                    </a:lnTo>
                    <a:lnTo>
                      <a:pt x="0" y="0"/>
                    </a:lnTo>
                    <a:lnTo>
                      <a:pt x="2" y="11"/>
                    </a:lnTo>
                    <a:lnTo>
                      <a:pt x="5" y="44"/>
                    </a:lnTo>
                    <a:lnTo>
                      <a:pt x="11" y="94"/>
                    </a:lnTo>
                    <a:lnTo>
                      <a:pt x="21" y="161"/>
                    </a:lnTo>
                    <a:lnTo>
                      <a:pt x="35" y="240"/>
                    </a:lnTo>
                    <a:lnTo>
                      <a:pt x="49" y="331"/>
                    </a:lnTo>
                    <a:lnTo>
                      <a:pt x="67" y="430"/>
                    </a:lnTo>
                    <a:lnTo>
                      <a:pt x="87" y="536"/>
                    </a:lnTo>
                    <a:lnTo>
                      <a:pt x="108" y="644"/>
                    </a:lnTo>
                    <a:lnTo>
                      <a:pt x="134" y="753"/>
                    </a:lnTo>
                    <a:lnTo>
                      <a:pt x="160" y="862"/>
                    </a:lnTo>
                    <a:lnTo>
                      <a:pt x="190" y="965"/>
                    </a:lnTo>
                    <a:lnTo>
                      <a:pt x="221" y="1064"/>
                    </a:lnTo>
                    <a:lnTo>
                      <a:pt x="253" y="1152"/>
                    </a:lnTo>
                    <a:lnTo>
                      <a:pt x="289" y="1229"/>
                    </a:lnTo>
                    <a:lnTo>
                      <a:pt x="326" y="1292"/>
                    </a:lnTo>
                    <a:lnTo>
                      <a:pt x="334" y="1284"/>
                    </a:lnTo>
                    <a:lnTo>
                      <a:pt x="338" y="12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0" name="Freeform 16">
                <a:extLst>
                  <a:ext uri="{FF2B5EF4-FFF2-40B4-BE49-F238E27FC236}">
                    <a16:creationId xmlns:a16="http://schemas.microsoft.com/office/drawing/2014/main" id="{A58FB271-4FF7-4835-8D87-CB4557E067F6}"/>
                  </a:ext>
                </a:extLst>
              </p:cNvPr>
              <p:cNvSpPr>
                <a:spLocks/>
              </p:cNvSpPr>
              <p:nvPr/>
            </p:nvSpPr>
            <p:spPr bwMode="auto">
              <a:xfrm>
                <a:off x="5494" y="2357"/>
                <a:ext cx="176" cy="31"/>
              </a:xfrm>
              <a:custGeom>
                <a:avLst/>
                <a:gdLst>
                  <a:gd name="T0" fmla="*/ 2 w 176"/>
                  <a:gd name="T1" fmla="*/ 25 h 31"/>
                  <a:gd name="T2" fmla="*/ 4 w 176"/>
                  <a:gd name="T3" fmla="*/ 31 h 31"/>
                  <a:gd name="T4" fmla="*/ 176 w 176"/>
                  <a:gd name="T5" fmla="*/ 11 h 31"/>
                  <a:gd name="T6" fmla="*/ 172 w 176"/>
                  <a:gd name="T7" fmla="*/ 0 h 31"/>
                  <a:gd name="T8" fmla="*/ 0 w 176"/>
                  <a:gd name="T9" fmla="*/ 19 h 31"/>
                  <a:gd name="T10" fmla="*/ 2 w 176"/>
                  <a:gd name="T11" fmla="*/ 25 h 31"/>
                </a:gdLst>
                <a:ahLst/>
                <a:cxnLst>
                  <a:cxn ang="0">
                    <a:pos x="T0" y="T1"/>
                  </a:cxn>
                  <a:cxn ang="0">
                    <a:pos x="T2" y="T3"/>
                  </a:cxn>
                  <a:cxn ang="0">
                    <a:pos x="T4" y="T5"/>
                  </a:cxn>
                  <a:cxn ang="0">
                    <a:pos x="T6" y="T7"/>
                  </a:cxn>
                  <a:cxn ang="0">
                    <a:pos x="T8" y="T9"/>
                  </a:cxn>
                  <a:cxn ang="0">
                    <a:pos x="T10" y="T11"/>
                  </a:cxn>
                </a:cxnLst>
                <a:rect l="0" t="0" r="r" b="b"/>
                <a:pathLst>
                  <a:path w="176" h="31">
                    <a:moveTo>
                      <a:pt x="2" y="25"/>
                    </a:moveTo>
                    <a:lnTo>
                      <a:pt x="4" y="31"/>
                    </a:lnTo>
                    <a:lnTo>
                      <a:pt x="176" y="11"/>
                    </a:lnTo>
                    <a:lnTo>
                      <a:pt x="172" y="0"/>
                    </a:lnTo>
                    <a:lnTo>
                      <a:pt x="0" y="19"/>
                    </a:lnTo>
                    <a:lnTo>
                      <a:pt x="2"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1" name="Freeform 17">
                <a:extLst>
                  <a:ext uri="{FF2B5EF4-FFF2-40B4-BE49-F238E27FC236}">
                    <a16:creationId xmlns:a16="http://schemas.microsoft.com/office/drawing/2014/main" id="{EF711ED0-7731-427C-B61E-7A8D2EC092AE}"/>
                  </a:ext>
                </a:extLst>
              </p:cNvPr>
              <p:cNvSpPr>
                <a:spLocks/>
              </p:cNvSpPr>
              <p:nvPr/>
            </p:nvSpPr>
            <p:spPr bwMode="auto">
              <a:xfrm>
                <a:off x="5488" y="2376"/>
                <a:ext cx="10" cy="12"/>
              </a:xfrm>
              <a:custGeom>
                <a:avLst/>
                <a:gdLst>
                  <a:gd name="T0" fmla="*/ 6 w 10"/>
                  <a:gd name="T1" fmla="*/ 0 h 12"/>
                  <a:gd name="T2" fmla="*/ 0 w 10"/>
                  <a:gd name="T3" fmla="*/ 3 h 12"/>
                  <a:gd name="T4" fmla="*/ 0 w 10"/>
                  <a:gd name="T5" fmla="*/ 7 h 12"/>
                  <a:gd name="T6" fmla="*/ 2 w 10"/>
                  <a:gd name="T7" fmla="*/ 11 h 12"/>
                  <a:gd name="T8" fmla="*/ 10 w 10"/>
                  <a:gd name="T9" fmla="*/ 12 h 12"/>
                  <a:gd name="T10" fmla="*/ 6 w 10"/>
                  <a:gd name="T11" fmla="*/ 0 h 12"/>
                </a:gdLst>
                <a:ahLst/>
                <a:cxnLst>
                  <a:cxn ang="0">
                    <a:pos x="T0" y="T1"/>
                  </a:cxn>
                  <a:cxn ang="0">
                    <a:pos x="T2" y="T3"/>
                  </a:cxn>
                  <a:cxn ang="0">
                    <a:pos x="T4" y="T5"/>
                  </a:cxn>
                  <a:cxn ang="0">
                    <a:pos x="T6" y="T7"/>
                  </a:cxn>
                  <a:cxn ang="0">
                    <a:pos x="T8" y="T9"/>
                  </a:cxn>
                  <a:cxn ang="0">
                    <a:pos x="T10" y="T11"/>
                  </a:cxn>
                </a:cxnLst>
                <a:rect l="0" t="0" r="r" b="b"/>
                <a:pathLst>
                  <a:path w="10" h="12">
                    <a:moveTo>
                      <a:pt x="6" y="0"/>
                    </a:moveTo>
                    <a:lnTo>
                      <a:pt x="0" y="3"/>
                    </a:lnTo>
                    <a:lnTo>
                      <a:pt x="0" y="7"/>
                    </a:lnTo>
                    <a:lnTo>
                      <a:pt x="2" y="11"/>
                    </a:lnTo>
                    <a:lnTo>
                      <a:pt x="10" y="12"/>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2" name="Freeform 18">
                <a:extLst>
                  <a:ext uri="{FF2B5EF4-FFF2-40B4-BE49-F238E27FC236}">
                    <a16:creationId xmlns:a16="http://schemas.microsoft.com/office/drawing/2014/main" id="{D65956FB-1049-4F3F-A90B-01E4CA908DE7}"/>
                  </a:ext>
                </a:extLst>
              </p:cNvPr>
              <p:cNvSpPr>
                <a:spLocks/>
              </p:cNvSpPr>
              <p:nvPr/>
            </p:nvSpPr>
            <p:spPr bwMode="auto">
              <a:xfrm>
                <a:off x="2139" y="129"/>
                <a:ext cx="3383" cy="2553"/>
              </a:xfrm>
              <a:custGeom>
                <a:avLst/>
                <a:gdLst>
                  <a:gd name="T0" fmla="*/ 2910 w 3383"/>
                  <a:gd name="T1" fmla="*/ 0 h 2553"/>
                  <a:gd name="T2" fmla="*/ 3383 w 3383"/>
                  <a:gd name="T3" fmla="*/ 2423 h 2553"/>
                  <a:gd name="T4" fmla="*/ 0 w 3383"/>
                  <a:gd name="T5" fmla="*/ 2553 h 2553"/>
                  <a:gd name="T6" fmla="*/ 2910 w 3383"/>
                  <a:gd name="T7" fmla="*/ 0 h 2553"/>
                </a:gdLst>
                <a:ahLst/>
                <a:cxnLst>
                  <a:cxn ang="0">
                    <a:pos x="T0" y="T1"/>
                  </a:cxn>
                  <a:cxn ang="0">
                    <a:pos x="T2" y="T3"/>
                  </a:cxn>
                  <a:cxn ang="0">
                    <a:pos x="T4" y="T5"/>
                  </a:cxn>
                  <a:cxn ang="0">
                    <a:pos x="T6" y="T7"/>
                  </a:cxn>
                </a:cxnLst>
                <a:rect l="0" t="0" r="r" b="b"/>
                <a:pathLst>
                  <a:path w="3383" h="2553">
                    <a:moveTo>
                      <a:pt x="2910" y="0"/>
                    </a:moveTo>
                    <a:lnTo>
                      <a:pt x="3383" y="2423"/>
                    </a:lnTo>
                    <a:lnTo>
                      <a:pt x="0" y="2553"/>
                    </a:lnTo>
                    <a:lnTo>
                      <a:pt x="29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3" name="Freeform 19">
                <a:extLst>
                  <a:ext uri="{FF2B5EF4-FFF2-40B4-BE49-F238E27FC236}">
                    <a16:creationId xmlns:a16="http://schemas.microsoft.com/office/drawing/2014/main" id="{C034B898-BE80-4E87-8051-397FA1576AE8}"/>
                  </a:ext>
                </a:extLst>
              </p:cNvPr>
              <p:cNvSpPr>
                <a:spLocks/>
              </p:cNvSpPr>
              <p:nvPr/>
            </p:nvSpPr>
            <p:spPr bwMode="auto">
              <a:xfrm>
                <a:off x="5039" y="123"/>
                <a:ext cx="19" cy="6"/>
              </a:xfrm>
              <a:custGeom>
                <a:avLst/>
                <a:gdLst>
                  <a:gd name="T0" fmla="*/ 19 w 19"/>
                  <a:gd name="T1" fmla="*/ 6 h 6"/>
                  <a:gd name="T2" fmla="*/ 15 w 19"/>
                  <a:gd name="T3" fmla="*/ 2 h 6"/>
                  <a:gd name="T4" fmla="*/ 10 w 19"/>
                  <a:gd name="T5" fmla="*/ 0 h 6"/>
                  <a:gd name="T6" fmla="*/ 4 w 19"/>
                  <a:gd name="T7" fmla="*/ 2 h 6"/>
                  <a:gd name="T8" fmla="*/ 0 w 19"/>
                  <a:gd name="T9" fmla="*/ 6 h 6"/>
                  <a:gd name="T10" fmla="*/ 19 w 19"/>
                  <a:gd name="T11" fmla="*/ 6 h 6"/>
                </a:gdLst>
                <a:ahLst/>
                <a:cxnLst>
                  <a:cxn ang="0">
                    <a:pos x="T0" y="T1"/>
                  </a:cxn>
                  <a:cxn ang="0">
                    <a:pos x="T2" y="T3"/>
                  </a:cxn>
                  <a:cxn ang="0">
                    <a:pos x="T4" y="T5"/>
                  </a:cxn>
                  <a:cxn ang="0">
                    <a:pos x="T6" y="T7"/>
                  </a:cxn>
                  <a:cxn ang="0">
                    <a:pos x="T8" y="T9"/>
                  </a:cxn>
                  <a:cxn ang="0">
                    <a:pos x="T10" y="T11"/>
                  </a:cxn>
                </a:cxnLst>
                <a:rect l="0" t="0" r="r" b="b"/>
                <a:pathLst>
                  <a:path w="19" h="6">
                    <a:moveTo>
                      <a:pt x="19" y="6"/>
                    </a:moveTo>
                    <a:lnTo>
                      <a:pt x="15" y="2"/>
                    </a:lnTo>
                    <a:lnTo>
                      <a:pt x="10" y="0"/>
                    </a:lnTo>
                    <a:lnTo>
                      <a:pt x="4" y="2"/>
                    </a:lnTo>
                    <a:lnTo>
                      <a:pt x="0" y="6"/>
                    </a:lnTo>
                    <a:lnTo>
                      <a:pt x="1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4" name="Freeform 20">
                <a:extLst>
                  <a:ext uri="{FF2B5EF4-FFF2-40B4-BE49-F238E27FC236}">
                    <a16:creationId xmlns:a16="http://schemas.microsoft.com/office/drawing/2014/main" id="{0210DEDC-6F87-44C1-B601-989DD4104728}"/>
                  </a:ext>
                </a:extLst>
              </p:cNvPr>
              <p:cNvSpPr>
                <a:spLocks/>
              </p:cNvSpPr>
              <p:nvPr/>
            </p:nvSpPr>
            <p:spPr bwMode="auto">
              <a:xfrm>
                <a:off x="5039" y="129"/>
                <a:ext cx="492" cy="2429"/>
              </a:xfrm>
              <a:custGeom>
                <a:avLst/>
                <a:gdLst>
                  <a:gd name="T0" fmla="*/ 483 w 492"/>
                  <a:gd name="T1" fmla="*/ 2429 h 2429"/>
                  <a:gd name="T2" fmla="*/ 492 w 492"/>
                  <a:gd name="T3" fmla="*/ 2423 h 2429"/>
                  <a:gd name="T4" fmla="*/ 19 w 492"/>
                  <a:gd name="T5" fmla="*/ 0 h 2429"/>
                  <a:gd name="T6" fmla="*/ 0 w 492"/>
                  <a:gd name="T7" fmla="*/ 0 h 2429"/>
                  <a:gd name="T8" fmla="*/ 473 w 492"/>
                  <a:gd name="T9" fmla="*/ 2423 h 2429"/>
                  <a:gd name="T10" fmla="*/ 483 w 492"/>
                  <a:gd name="T11" fmla="*/ 2418 h 2429"/>
                  <a:gd name="T12" fmla="*/ 473 w 492"/>
                  <a:gd name="T13" fmla="*/ 2423 h 2429"/>
                  <a:gd name="T14" fmla="*/ 477 w 492"/>
                  <a:gd name="T15" fmla="*/ 2427 h 2429"/>
                  <a:gd name="T16" fmla="*/ 483 w 492"/>
                  <a:gd name="T17" fmla="*/ 2428 h 2429"/>
                  <a:gd name="T18" fmla="*/ 488 w 492"/>
                  <a:gd name="T19" fmla="*/ 2427 h 2429"/>
                  <a:gd name="T20" fmla="*/ 492 w 492"/>
                  <a:gd name="T21" fmla="*/ 2423 h 2429"/>
                  <a:gd name="T22" fmla="*/ 483 w 492"/>
                  <a:gd name="T23" fmla="*/ 2429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2" h="2429">
                    <a:moveTo>
                      <a:pt x="483" y="2429"/>
                    </a:moveTo>
                    <a:lnTo>
                      <a:pt x="492" y="2423"/>
                    </a:lnTo>
                    <a:lnTo>
                      <a:pt x="19" y="0"/>
                    </a:lnTo>
                    <a:lnTo>
                      <a:pt x="0" y="0"/>
                    </a:lnTo>
                    <a:lnTo>
                      <a:pt x="473" y="2423"/>
                    </a:lnTo>
                    <a:lnTo>
                      <a:pt x="483" y="2418"/>
                    </a:lnTo>
                    <a:lnTo>
                      <a:pt x="473" y="2423"/>
                    </a:lnTo>
                    <a:lnTo>
                      <a:pt x="477" y="2427"/>
                    </a:lnTo>
                    <a:lnTo>
                      <a:pt x="483" y="2428"/>
                    </a:lnTo>
                    <a:lnTo>
                      <a:pt x="488" y="2427"/>
                    </a:lnTo>
                    <a:lnTo>
                      <a:pt x="492" y="2423"/>
                    </a:lnTo>
                    <a:lnTo>
                      <a:pt x="483" y="24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5" name="Freeform 21">
                <a:extLst>
                  <a:ext uri="{FF2B5EF4-FFF2-40B4-BE49-F238E27FC236}">
                    <a16:creationId xmlns:a16="http://schemas.microsoft.com/office/drawing/2014/main" id="{108A7371-9200-47D3-968F-BA0CA18F5695}"/>
                  </a:ext>
                </a:extLst>
              </p:cNvPr>
              <p:cNvSpPr>
                <a:spLocks/>
              </p:cNvSpPr>
              <p:nvPr/>
            </p:nvSpPr>
            <p:spPr bwMode="auto">
              <a:xfrm>
                <a:off x="2139" y="2547"/>
                <a:ext cx="3383" cy="141"/>
              </a:xfrm>
              <a:custGeom>
                <a:avLst/>
                <a:gdLst>
                  <a:gd name="T0" fmla="*/ 0 w 3383"/>
                  <a:gd name="T1" fmla="*/ 135 h 141"/>
                  <a:gd name="T2" fmla="*/ 0 w 3383"/>
                  <a:gd name="T3" fmla="*/ 141 h 141"/>
                  <a:gd name="T4" fmla="*/ 3383 w 3383"/>
                  <a:gd name="T5" fmla="*/ 11 h 141"/>
                  <a:gd name="T6" fmla="*/ 3383 w 3383"/>
                  <a:gd name="T7" fmla="*/ 0 h 141"/>
                  <a:gd name="T8" fmla="*/ 0 w 3383"/>
                  <a:gd name="T9" fmla="*/ 130 h 141"/>
                  <a:gd name="T10" fmla="*/ 0 w 3383"/>
                  <a:gd name="T11" fmla="*/ 135 h 141"/>
                </a:gdLst>
                <a:ahLst/>
                <a:cxnLst>
                  <a:cxn ang="0">
                    <a:pos x="T0" y="T1"/>
                  </a:cxn>
                  <a:cxn ang="0">
                    <a:pos x="T2" y="T3"/>
                  </a:cxn>
                  <a:cxn ang="0">
                    <a:pos x="T4" y="T5"/>
                  </a:cxn>
                  <a:cxn ang="0">
                    <a:pos x="T6" y="T7"/>
                  </a:cxn>
                  <a:cxn ang="0">
                    <a:pos x="T8" y="T9"/>
                  </a:cxn>
                  <a:cxn ang="0">
                    <a:pos x="T10" y="T11"/>
                  </a:cxn>
                </a:cxnLst>
                <a:rect l="0" t="0" r="r" b="b"/>
                <a:pathLst>
                  <a:path w="3383" h="141">
                    <a:moveTo>
                      <a:pt x="0" y="135"/>
                    </a:moveTo>
                    <a:lnTo>
                      <a:pt x="0" y="141"/>
                    </a:lnTo>
                    <a:lnTo>
                      <a:pt x="3383" y="11"/>
                    </a:lnTo>
                    <a:lnTo>
                      <a:pt x="3383" y="0"/>
                    </a:lnTo>
                    <a:lnTo>
                      <a:pt x="0" y="130"/>
                    </a:lnTo>
                    <a:lnTo>
                      <a:pt x="0"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6" name="Freeform 22">
                <a:extLst>
                  <a:ext uri="{FF2B5EF4-FFF2-40B4-BE49-F238E27FC236}">
                    <a16:creationId xmlns:a16="http://schemas.microsoft.com/office/drawing/2014/main" id="{31690396-B79B-4C79-ACF7-EF2FEE0EC13C}"/>
                  </a:ext>
                </a:extLst>
              </p:cNvPr>
              <p:cNvSpPr>
                <a:spLocks/>
              </p:cNvSpPr>
              <p:nvPr/>
            </p:nvSpPr>
            <p:spPr bwMode="auto">
              <a:xfrm>
                <a:off x="2131" y="2677"/>
                <a:ext cx="8" cy="11"/>
              </a:xfrm>
              <a:custGeom>
                <a:avLst/>
                <a:gdLst>
                  <a:gd name="T0" fmla="*/ 8 w 8"/>
                  <a:gd name="T1" fmla="*/ 0 h 11"/>
                  <a:gd name="T2" fmla="*/ 2 w 8"/>
                  <a:gd name="T3" fmla="*/ 2 h 11"/>
                  <a:gd name="T4" fmla="*/ 0 w 8"/>
                  <a:gd name="T5" fmla="*/ 5 h 11"/>
                  <a:gd name="T6" fmla="*/ 2 w 8"/>
                  <a:gd name="T7" fmla="*/ 9 h 11"/>
                  <a:gd name="T8" fmla="*/ 8 w 8"/>
                  <a:gd name="T9" fmla="*/ 11 h 11"/>
                  <a:gd name="T10" fmla="*/ 8 w 8"/>
                  <a:gd name="T11" fmla="*/ 0 h 11"/>
                </a:gdLst>
                <a:ahLst/>
                <a:cxnLst>
                  <a:cxn ang="0">
                    <a:pos x="T0" y="T1"/>
                  </a:cxn>
                  <a:cxn ang="0">
                    <a:pos x="T2" y="T3"/>
                  </a:cxn>
                  <a:cxn ang="0">
                    <a:pos x="T4" y="T5"/>
                  </a:cxn>
                  <a:cxn ang="0">
                    <a:pos x="T6" y="T7"/>
                  </a:cxn>
                  <a:cxn ang="0">
                    <a:pos x="T8" y="T9"/>
                  </a:cxn>
                  <a:cxn ang="0">
                    <a:pos x="T10" y="T11"/>
                  </a:cxn>
                </a:cxnLst>
                <a:rect l="0" t="0" r="r" b="b"/>
                <a:pathLst>
                  <a:path w="8" h="11">
                    <a:moveTo>
                      <a:pt x="8" y="0"/>
                    </a:moveTo>
                    <a:lnTo>
                      <a:pt x="2" y="2"/>
                    </a:lnTo>
                    <a:lnTo>
                      <a:pt x="0" y="5"/>
                    </a:lnTo>
                    <a:lnTo>
                      <a:pt x="2" y="9"/>
                    </a:lnTo>
                    <a:lnTo>
                      <a:pt x="8" y="11"/>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7" name="Freeform 23">
                <a:extLst>
                  <a:ext uri="{FF2B5EF4-FFF2-40B4-BE49-F238E27FC236}">
                    <a16:creationId xmlns:a16="http://schemas.microsoft.com/office/drawing/2014/main" id="{D3217739-CC9C-415B-8BB7-B3A4513F3091}"/>
                  </a:ext>
                </a:extLst>
              </p:cNvPr>
              <p:cNvSpPr>
                <a:spLocks/>
              </p:cNvSpPr>
              <p:nvPr/>
            </p:nvSpPr>
            <p:spPr bwMode="auto">
              <a:xfrm>
                <a:off x="1771" y="150"/>
                <a:ext cx="3683" cy="2575"/>
              </a:xfrm>
              <a:custGeom>
                <a:avLst/>
                <a:gdLst>
                  <a:gd name="T0" fmla="*/ 3254 w 3683"/>
                  <a:gd name="T1" fmla="*/ 12 h 2575"/>
                  <a:gd name="T2" fmla="*/ 3683 w 3683"/>
                  <a:gd name="T3" fmla="*/ 2481 h 2575"/>
                  <a:gd name="T4" fmla="*/ 321 w 3683"/>
                  <a:gd name="T5" fmla="*/ 2575 h 2575"/>
                  <a:gd name="T6" fmla="*/ 0 w 3683"/>
                  <a:gd name="T7" fmla="*/ 0 h 2575"/>
                  <a:gd name="T8" fmla="*/ 3254 w 3683"/>
                  <a:gd name="T9" fmla="*/ 12 h 2575"/>
                </a:gdLst>
                <a:ahLst/>
                <a:cxnLst>
                  <a:cxn ang="0">
                    <a:pos x="T0" y="T1"/>
                  </a:cxn>
                  <a:cxn ang="0">
                    <a:pos x="T2" y="T3"/>
                  </a:cxn>
                  <a:cxn ang="0">
                    <a:pos x="T4" y="T5"/>
                  </a:cxn>
                  <a:cxn ang="0">
                    <a:pos x="T6" y="T7"/>
                  </a:cxn>
                  <a:cxn ang="0">
                    <a:pos x="T8" y="T9"/>
                  </a:cxn>
                </a:cxnLst>
                <a:rect l="0" t="0" r="r" b="b"/>
                <a:pathLst>
                  <a:path w="3683" h="2575">
                    <a:moveTo>
                      <a:pt x="3254" y="12"/>
                    </a:moveTo>
                    <a:lnTo>
                      <a:pt x="3683" y="2481"/>
                    </a:lnTo>
                    <a:lnTo>
                      <a:pt x="321" y="2575"/>
                    </a:lnTo>
                    <a:lnTo>
                      <a:pt x="0" y="0"/>
                    </a:lnTo>
                    <a:lnTo>
                      <a:pt x="3254" y="12"/>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8" name="Freeform 24">
                <a:extLst>
                  <a:ext uri="{FF2B5EF4-FFF2-40B4-BE49-F238E27FC236}">
                    <a16:creationId xmlns:a16="http://schemas.microsoft.com/office/drawing/2014/main" id="{FAA351B9-D34E-4BD5-B6E2-DA26BEDCA358}"/>
                  </a:ext>
                </a:extLst>
              </p:cNvPr>
              <p:cNvSpPr>
                <a:spLocks/>
              </p:cNvSpPr>
              <p:nvPr/>
            </p:nvSpPr>
            <p:spPr bwMode="auto">
              <a:xfrm>
                <a:off x="5011" y="154"/>
                <a:ext cx="28" cy="8"/>
              </a:xfrm>
              <a:custGeom>
                <a:avLst/>
                <a:gdLst>
                  <a:gd name="T0" fmla="*/ 28 w 28"/>
                  <a:gd name="T1" fmla="*/ 8 h 8"/>
                  <a:gd name="T2" fmla="*/ 24 w 28"/>
                  <a:gd name="T3" fmla="*/ 2 h 8"/>
                  <a:gd name="T4" fmla="*/ 14 w 28"/>
                  <a:gd name="T5" fmla="*/ 0 h 8"/>
                  <a:gd name="T6" fmla="*/ 4 w 28"/>
                  <a:gd name="T7" fmla="*/ 2 h 8"/>
                  <a:gd name="T8" fmla="*/ 0 w 28"/>
                  <a:gd name="T9" fmla="*/ 8 h 8"/>
                  <a:gd name="T10" fmla="*/ 28 w 28"/>
                  <a:gd name="T11" fmla="*/ 8 h 8"/>
                </a:gdLst>
                <a:ahLst/>
                <a:cxnLst>
                  <a:cxn ang="0">
                    <a:pos x="T0" y="T1"/>
                  </a:cxn>
                  <a:cxn ang="0">
                    <a:pos x="T2" y="T3"/>
                  </a:cxn>
                  <a:cxn ang="0">
                    <a:pos x="T4" y="T5"/>
                  </a:cxn>
                  <a:cxn ang="0">
                    <a:pos x="T6" y="T7"/>
                  </a:cxn>
                  <a:cxn ang="0">
                    <a:pos x="T8" y="T9"/>
                  </a:cxn>
                  <a:cxn ang="0">
                    <a:pos x="T10" y="T11"/>
                  </a:cxn>
                </a:cxnLst>
                <a:rect l="0" t="0" r="r" b="b"/>
                <a:pathLst>
                  <a:path w="28" h="8">
                    <a:moveTo>
                      <a:pt x="28" y="8"/>
                    </a:moveTo>
                    <a:lnTo>
                      <a:pt x="24" y="2"/>
                    </a:lnTo>
                    <a:lnTo>
                      <a:pt x="14" y="0"/>
                    </a:lnTo>
                    <a:lnTo>
                      <a:pt x="4" y="2"/>
                    </a:lnTo>
                    <a:lnTo>
                      <a:pt x="0" y="8"/>
                    </a:lnTo>
                    <a:lnTo>
                      <a:pt x="2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9" name="Freeform 25">
                <a:extLst>
                  <a:ext uri="{FF2B5EF4-FFF2-40B4-BE49-F238E27FC236}">
                    <a16:creationId xmlns:a16="http://schemas.microsoft.com/office/drawing/2014/main" id="{5F366677-6857-44BE-8B6D-51CE7F085C5A}"/>
                  </a:ext>
                </a:extLst>
              </p:cNvPr>
              <p:cNvSpPr>
                <a:spLocks/>
              </p:cNvSpPr>
              <p:nvPr/>
            </p:nvSpPr>
            <p:spPr bwMode="auto">
              <a:xfrm>
                <a:off x="5011" y="162"/>
                <a:ext cx="457" cy="2477"/>
              </a:xfrm>
              <a:custGeom>
                <a:avLst/>
                <a:gdLst>
                  <a:gd name="T0" fmla="*/ 443 w 457"/>
                  <a:gd name="T1" fmla="*/ 2477 h 2477"/>
                  <a:gd name="T2" fmla="*/ 457 w 457"/>
                  <a:gd name="T3" fmla="*/ 2469 h 2477"/>
                  <a:gd name="T4" fmla="*/ 28 w 457"/>
                  <a:gd name="T5" fmla="*/ 0 h 2477"/>
                  <a:gd name="T6" fmla="*/ 0 w 457"/>
                  <a:gd name="T7" fmla="*/ 0 h 2477"/>
                  <a:gd name="T8" fmla="*/ 429 w 457"/>
                  <a:gd name="T9" fmla="*/ 2469 h 2477"/>
                  <a:gd name="T10" fmla="*/ 443 w 457"/>
                  <a:gd name="T11" fmla="*/ 2461 h 2477"/>
                  <a:gd name="T12" fmla="*/ 429 w 457"/>
                  <a:gd name="T13" fmla="*/ 2469 h 2477"/>
                  <a:gd name="T14" fmla="*/ 433 w 457"/>
                  <a:gd name="T15" fmla="*/ 2474 h 2477"/>
                  <a:gd name="T16" fmla="*/ 443 w 457"/>
                  <a:gd name="T17" fmla="*/ 2477 h 2477"/>
                  <a:gd name="T18" fmla="*/ 453 w 457"/>
                  <a:gd name="T19" fmla="*/ 2474 h 2477"/>
                  <a:gd name="T20" fmla="*/ 457 w 457"/>
                  <a:gd name="T21" fmla="*/ 2469 h 2477"/>
                  <a:gd name="T22" fmla="*/ 443 w 457"/>
                  <a:gd name="T23" fmla="*/ 2477 h 2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7" h="2477">
                    <a:moveTo>
                      <a:pt x="443" y="2477"/>
                    </a:moveTo>
                    <a:lnTo>
                      <a:pt x="457" y="2469"/>
                    </a:lnTo>
                    <a:lnTo>
                      <a:pt x="28" y="0"/>
                    </a:lnTo>
                    <a:lnTo>
                      <a:pt x="0" y="0"/>
                    </a:lnTo>
                    <a:lnTo>
                      <a:pt x="429" y="2469"/>
                    </a:lnTo>
                    <a:lnTo>
                      <a:pt x="443" y="2461"/>
                    </a:lnTo>
                    <a:lnTo>
                      <a:pt x="429" y="2469"/>
                    </a:lnTo>
                    <a:lnTo>
                      <a:pt x="433" y="2474"/>
                    </a:lnTo>
                    <a:lnTo>
                      <a:pt x="443" y="2477"/>
                    </a:lnTo>
                    <a:lnTo>
                      <a:pt x="453" y="2474"/>
                    </a:lnTo>
                    <a:lnTo>
                      <a:pt x="457" y="2469"/>
                    </a:lnTo>
                    <a:lnTo>
                      <a:pt x="443" y="24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0" name="Freeform 26">
                <a:extLst>
                  <a:ext uri="{FF2B5EF4-FFF2-40B4-BE49-F238E27FC236}">
                    <a16:creationId xmlns:a16="http://schemas.microsoft.com/office/drawing/2014/main" id="{AEAAA589-EB02-4B22-98CA-E29ED2476268}"/>
                  </a:ext>
                </a:extLst>
              </p:cNvPr>
              <p:cNvSpPr>
                <a:spLocks/>
              </p:cNvSpPr>
              <p:nvPr/>
            </p:nvSpPr>
            <p:spPr bwMode="auto">
              <a:xfrm>
                <a:off x="2078" y="2623"/>
                <a:ext cx="3376" cy="110"/>
              </a:xfrm>
              <a:custGeom>
                <a:avLst/>
                <a:gdLst>
                  <a:gd name="T0" fmla="*/ 0 w 3376"/>
                  <a:gd name="T1" fmla="*/ 102 h 110"/>
                  <a:gd name="T2" fmla="*/ 14 w 3376"/>
                  <a:gd name="T3" fmla="*/ 110 h 110"/>
                  <a:gd name="T4" fmla="*/ 3376 w 3376"/>
                  <a:gd name="T5" fmla="*/ 16 h 110"/>
                  <a:gd name="T6" fmla="*/ 3376 w 3376"/>
                  <a:gd name="T7" fmla="*/ 0 h 110"/>
                  <a:gd name="T8" fmla="*/ 14 w 3376"/>
                  <a:gd name="T9" fmla="*/ 94 h 110"/>
                  <a:gd name="T10" fmla="*/ 28 w 3376"/>
                  <a:gd name="T11" fmla="*/ 102 h 110"/>
                  <a:gd name="T12" fmla="*/ 14 w 3376"/>
                  <a:gd name="T13" fmla="*/ 94 h 110"/>
                  <a:gd name="T14" fmla="*/ 4 w 3376"/>
                  <a:gd name="T15" fmla="*/ 96 h 110"/>
                  <a:gd name="T16" fmla="*/ 0 w 3376"/>
                  <a:gd name="T17" fmla="*/ 102 h 110"/>
                  <a:gd name="T18" fmla="*/ 4 w 3376"/>
                  <a:gd name="T19" fmla="*/ 108 h 110"/>
                  <a:gd name="T20" fmla="*/ 14 w 3376"/>
                  <a:gd name="T21" fmla="*/ 110 h 110"/>
                  <a:gd name="T22" fmla="*/ 0 w 3376"/>
                  <a:gd name="T23" fmla="*/ 10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76" h="110">
                    <a:moveTo>
                      <a:pt x="0" y="102"/>
                    </a:moveTo>
                    <a:lnTo>
                      <a:pt x="14" y="110"/>
                    </a:lnTo>
                    <a:lnTo>
                      <a:pt x="3376" y="16"/>
                    </a:lnTo>
                    <a:lnTo>
                      <a:pt x="3376" y="0"/>
                    </a:lnTo>
                    <a:lnTo>
                      <a:pt x="14" y="94"/>
                    </a:lnTo>
                    <a:lnTo>
                      <a:pt x="28" y="102"/>
                    </a:lnTo>
                    <a:lnTo>
                      <a:pt x="14" y="94"/>
                    </a:lnTo>
                    <a:lnTo>
                      <a:pt x="4" y="96"/>
                    </a:lnTo>
                    <a:lnTo>
                      <a:pt x="0" y="102"/>
                    </a:lnTo>
                    <a:lnTo>
                      <a:pt x="4" y="108"/>
                    </a:lnTo>
                    <a:lnTo>
                      <a:pt x="14" y="110"/>
                    </a:lnTo>
                    <a:lnTo>
                      <a:pt x="0"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1" name="Freeform 27">
                <a:extLst>
                  <a:ext uri="{FF2B5EF4-FFF2-40B4-BE49-F238E27FC236}">
                    <a16:creationId xmlns:a16="http://schemas.microsoft.com/office/drawing/2014/main" id="{397D718A-CBAF-486E-BBBC-7BEAC906B1F3}"/>
                  </a:ext>
                </a:extLst>
              </p:cNvPr>
              <p:cNvSpPr>
                <a:spLocks/>
              </p:cNvSpPr>
              <p:nvPr/>
            </p:nvSpPr>
            <p:spPr bwMode="auto">
              <a:xfrm>
                <a:off x="1757" y="142"/>
                <a:ext cx="349" cy="2583"/>
              </a:xfrm>
              <a:custGeom>
                <a:avLst/>
                <a:gdLst>
                  <a:gd name="T0" fmla="*/ 14 w 349"/>
                  <a:gd name="T1" fmla="*/ 0 h 2583"/>
                  <a:gd name="T2" fmla="*/ 0 w 349"/>
                  <a:gd name="T3" fmla="*/ 8 h 2583"/>
                  <a:gd name="T4" fmla="*/ 321 w 349"/>
                  <a:gd name="T5" fmla="*/ 2583 h 2583"/>
                  <a:gd name="T6" fmla="*/ 349 w 349"/>
                  <a:gd name="T7" fmla="*/ 2583 h 2583"/>
                  <a:gd name="T8" fmla="*/ 28 w 349"/>
                  <a:gd name="T9" fmla="*/ 8 h 2583"/>
                  <a:gd name="T10" fmla="*/ 14 w 349"/>
                  <a:gd name="T11" fmla="*/ 16 h 2583"/>
                  <a:gd name="T12" fmla="*/ 28 w 349"/>
                  <a:gd name="T13" fmla="*/ 8 h 2583"/>
                  <a:gd name="T14" fmla="*/ 24 w 349"/>
                  <a:gd name="T15" fmla="*/ 3 h 2583"/>
                  <a:gd name="T16" fmla="*/ 14 w 349"/>
                  <a:gd name="T17" fmla="*/ 0 h 2583"/>
                  <a:gd name="T18" fmla="*/ 4 w 349"/>
                  <a:gd name="T19" fmla="*/ 3 h 2583"/>
                  <a:gd name="T20" fmla="*/ 0 w 349"/>
                  <a:gd name="T21" fmla="*/ 8 h 2583"/>
                  <a:gd name="T22" fmla="*/ 14 w 349"/>
                  <a:gd name="T23" fmla="*/ 0 h 2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9" h="2583">
                    <a:moveTo>
                      <a:pt x="14" y="0"/>
                    </a:moveTo>
                    <a:lnTo>
                      <a:pt x="0" y="8"/>
                    </a:lnTo>
                    <a:lnTo>
                      <a:pt x="321" y="2583"/>
                    </a:lnTo>
                    <a:lnTo>
                      <a:pt x="349" y="2583"/>
                    </a:lnTo>
                    <a:lnTo>
                      <a:pt x="28" y="8"/>
                    </a:lnTo>
                    <a:lnTo>
                      <a:pt x="14" y="16"/>
                    </a:lnTo>
                    <a:lnTo>
                      <a:pt x="28" y="8"/>
                    </a:lnTo>
                    <a:lnTo>
                      <a:pt x="24" y="3"/>
                    </a:lnTo>
                    <a:lnTo>
                      <a:pt x="14" y="0"/>
                    </a:lnTo>
                    <a:lnTo>
                      <a:pt x="4" y="3"/>
                    </a:lnTo>
                    <a:lnTo>
                      <a:pt x="0" y="8"/>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2" name="Freeform 28">
                <a:extLst>
                  <a:ext uri="{FF2B5EF4-FFF2-40B4-BE49-F238E27FC236}">
                    <a16:creationId xmlns:a16="http://schemas.microsoft.com/office/drawing/2014/main" id="{38447A21-D8B4-4B89-B0D4-586D88D79409}"/>
                  </a:ext>
                </a:extLst>
              </p:cNvPr>
              <p:cNvSpPr>
                <a:spLocks/>
              </p:cNvSpPr>
              <p:nvPr/>
            </p:nvSpPr>
            <p:spPr bwMode="auto">
              <a:xfrm>
                <a:off x="1771" y="142"/>
                <a:ext cx="3254" cy="28"/>
              </a:xfrm>
              <a:custGeom>
                <a:avLst/>
                <a:gdLst>
                  <a:gd name="T0" fmla="*/ 3254 w 3254"/>
                  <a:gd name="T1" fmla="*/ 20 h 28"/>
                  <a:gd name="T2" fmla="*/ 3254 w 3254"/>
                  <a:gd name="T3" fmla="*/ 12 h 28"/>
                  <a:gd name="T4" fmla="*/ 0 w 3254"/>
                  <a:gd name="T5" fmla="*/ 0 h 28"/>
                  <a:gd name="T6" fmla="*/ 0 w 3254"/>
                  <a:gd name="T7" fmla="*/ 16 h 28"/>
                  <a:gd name="T8" fmla="*/ 3254 w 3254"/>
                  <a:gd name="T9" fmla="*/ 28 h 28"/>
                  <a:gd name="T10" fmla="*/ 3254 w 3254"/>
                  <a:gd name="T11" fmla="*/ 20 h 28"/>
                </a:gdLst>
                <a:ahLst/>
                <a:cxnLst>
                  <a:cxn ang="0">
                    <a:pos x="T0" y="T1"/>
                  </a:cxn>
                  <a:cxn ang="0">
                    <a:pos x="T2" y="T3"/>
                  </a:cxn>
                  <a:cxn ang="0">
                    <a:pos x="T4" y="T5"/>
                  </a:cxn>
                  <a:cxn ang="0">
                    <a:pos x="T6" y="T7"/>
                  </a:cxn>
                  <a:cxn ang="0">
                    <a:pos x="T8" y="T9"/>
                  </a:cxn>
                  <a:cxn ang="0">
                    <a:pos x="T10" y="T11"/>
                  </a:cxn>
                </a:cxnLst>
                <a:rect l="0" t="0" r="r" b="b"/>
                <a:pathLst>
                  <a:path w="3254" h="28">
                    <a:moveTo>
                      <a:pt x="3254" y="20"/>
                    </a:moveTo>
                    <a:lnTo>
                      <a:pt x="3254" y="12"/>
                    </a:lnTo>
                    <a:lnTo>
                      <a:pt x="0" y="0"/>
                    </a:lnTo>
                    <a:lnTo>
                      <a:pt x="0" y="16"/>
                    </a:lnTo>
                    <a:lnTo>
                      <a:pt x="3254" y="28"/>
                    </a:lnTo>
                    <a:lnTo>
                      <a:pt x="325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3" name="Freeform 29">
                <a:extLst>
                  <a:ext uri="{FF2B5EF4-FFF2-40B4-BE49-F238E27FC236}">
                    <a16:creationId xmlns:a16="http://schemas.microsoft.com/office/drawing/2014/main" id="{24CD7220-2473-41C9-9B16-6E2C6E935022}"/>
                  </a:ext>
                </a:extLst>
              </p:cNvPr>
              <p:cNvSpPr>
                <a:spLocks/>
              </p:cNvSpPr>
              <p:nvPr/>
            </p:nvSpPr>
            <p:spPr bwMode="auto">
              <a:xfrm>
                <a:off x="5025" y="154"/>
                <a:ext cx="14" cy="16"/>
              </a:xfrm>
              <a:custGeom>
                <a:avLst/>
                <a:gdLst>
                  <a:gd name="T0" fmla="*/ 0 w 14"/>
                  <a:gd name="T1" fmla="*/ 16 h 16"/>
                  <a:gd name="T2" fmla="*/ 10 w 14"/>
                  <a:gd name="T3" fmla="*/ 14 h 16"/>
                  <a:gd name="T4" fmla="*/ 14 w 14"/>
                  <a:gd name="T5" fmla="*/ 8 h 16"/>
                  <a:gd name="T6" fmla="*/ 10 w 14"/>
                  <a:gd name="T7" fmla="*/ 2 h 16"/>
                  <a:gd name="T8" fmla="*/ 0 w 14"/>
                  <a:gd name="T9" fmla="*/ 0 h 16"/>
                  <a:gd name="T10" fmla="*/ 0 w 14"/>
                  <a:gd name="T11" fmla="*/ 16 h 16"/>
                </a:gdLst>
                <a:ahLst/>
                <a:cxnLst>
                  <a:cxn ang="0">
                    <a:pos x="T0" y="T1"/>
                  </a:cxn>
                  <a:cxn ang="0">
                    <a:pos x="T2" y="T3"/>
                  </a:cxn>
                  <a:cxn ang="0">
                    <a:pos x="T4" y="T5"/>
                  </a:cxn>
                  <a:cxn ang="0">
                    <a:pos x="T6" y="T7"/>
                  </a:cxn>
                  <a:cxn ang="0">
                    <a:pos x="T8" y="T9"/>
                  </a:cxn>
                  <a:cxn ang="0">
                    <a:pos x="T10" y="T11"/>
                  </a:cxn>
                </a:cxnLst>
                <a:rect l="0" t="0" r="r" b="b"/>
                <a:pathLst>
                  <a:path w="14" h="16">
                    <a:moveTo>
                      <a:pt x="0" y="16"/>
                    </a:moveTo>
                    <a:lnTo>
                      <a:pt x="10" y="14"/>
                    </a:lnTo>
                    <a:lnTo>
                      <a:pt x="14" y="8"/>
                    </a:lnTo>
                    <a:lnTo>
                      <a:pt x="10" y="2"/>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4" name="Freeform 30">
                <a:extLst>
                  <a:ext uri="{FF2B5EF4-FFF2-40B4-BE49-F238E27FC236}">
                    <a16:creationId xmlns:a16="http://schemas.microsoft.com/office/drawing/2014/main" id="{B2BF70B0-AE62-4C8D-9413-752803EA0109}"/>
                  </a:ext>
                </a:extLst>
              </p:cNvPr>
              <p:cNvSpPr>
                <a:spLocks/>
              </p:cNvSpPr>
              <p:nvPr/>
            </p:nvSpPr>
            <p:spPr bwMode="auto">
              <a:xfrm>
                <a:off x="1702" y="121"/>
                <a:ext cx="22" cy="14"/>
              </a:xfrm>
              <a:custGeom>
                <a:avLst/>
                <a:gdLst>
                  <a:gd name="T0" fmla="*/ 6 w 22"/>
                  <a:gd name="T1" fmla="*/ 0 h 14"/>
                  <a:gd name="T2" fmla="*/ 0 w 22"/>
                  <a:gd name="T3" fmla="*/ 5 h 14"/>
                  <a:gd name="T4" fmla="*/ 2 w 22"/>
                  <a:gd name="T5" fmla="*/ 11 h 14"/>
                  <a:gd name="T6" fmla="*/ 10 w 22"/>
                  <a:gd name="T7" fmla="*/ 14 h 14"/>
                  <a:gd name="T8" fmla="*/ 22 w 22"/>
                  <a:gd name="T9" fmla="*/ 13 h 14"/>
                  <a:gd name="T10" fmla="*/ 6 w 22"/>
                  <a:gd name="T11" fmla="*/ 0 h 14"/>
                </a:gdLst>
                <a:ahLst/>
                <a:cxnLst>
                  <a:cxn ang="0">
                    <a:pos x="T0" y="T1"/>
                  </a:cxn>
                  <a:cxn ang="0">
                    <a:pos x="T2" y="T3"/>
                  </a:cxn>
                  <a:cxn ang="0">
                    <a:pos x="T4" y="T5"/>
                  </a:cxn>
                  <a:cxn ang="0">
                    <a:pos x="T6" y="T7"/>
                  </a:cxn>
                  <a:cxn ang="0">
                    <a:pos x="T8" y="T9"/>
                  </a:cxn>
                  <a:cxn ang="0">
                    <a:pos x="T10" y="T11"/>
                  </a:cxn>
                </a:cxnLst>
                <a:rect l="0" t="0" r="r" b="b"/>
                <a:pathLst>
                  <a:path w="22" h="14">
                    <a:moveTo>
                      <a:pt x="6" y="0"/>
                    </a:moveTo>
                    <a:lnTo>
                      <a:pt x="0" y="5"/>
                    </a:lnTo>
                    <a:lnTo>
                      <a:pt x="2" y="11"/>
                    </a:lnTo>
                    <a:lnTo>
                      <a:pt x="10" y="14"/>
                    </a:lnTo>
                    <a:lnTo>
                      <a:pt x="22" y="13"/>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5" name="Freeform 31">
                <a:extLst>
                  <a:ext uri="{FF2B5EF4-FFF2-40B4-BE49-F238E27FC236}">
                    <a16:creationId xmlns:a16="http://schemas.microsoft.com/office/drawing/2014/main" id="{935F7841-7196-41E1-93D8-73C2D8E67533}"/>
                  </a:ext>
                </a:extLst>
              </p:cNvPr>
              <p:cNvSpPr>
                <a:spLocks/>
              </p:cNvSpPr>
              <p:nvPr/>
            </p:nvSpPr>
            <p:spPr bwMode="auto">
              <a:xfrm>
                <a:off x="1708" y="94"/>
                <a:ext cx="156" cy="40"/>
              </a:xfrm>
              <a:custGeom>
                <a:avLst/>
                <a:gdLst>
                  <a:gd name="T0" fmla="*/ 156 w 156"/>
                  <a:gd name="T1" fmla="*/ 0 h 40"/>
                  <a:gd name="T2" fmla="*/ 156 w 156"/>
                  <a:gd name="T3" fmla="*/ 0 h 40"/>
                  <a:gd name="T4" fmla="*/ 140 w 156"/>
                  <a:gd name="T5" fmla="*/ 0 h 40"/>
                  <a:gd name="T6" fmla="*/ 122 w 156"/>
                  <a:gd name="T7" fmla="*/ 0 h 40"/>
                  <a:gd name="T8" fmla="*/ 105 w 156"/>
                  <a:gd name="T9" fmla="*/ 1 h 40"/>
                  <a:gd name="T10" fmla="*/ 87 w 156"/>
                  <a:gd name="T11" fmla="*/ 3 h 40"/>
                  <a:gd name="T12" fmla="*/ 67 w 156"/>
                  <a:gd name="T13" fmla="*/ 6 h 40"/>
                  <a:gd name="T14" fmla="*/ 45 w 156"/>
                  <a:gd name="T15" fmla="*/ 12 h 40"/>
                  <a:gd name="T16" fmla="*/ 25 w 156"/>
                  <a:gd name="T17" fmla="*/ 18 h 40"/>
                  <a:gd name="T18" fmla="*/ 0 w 156"/>
                  <a:gd name="T19" fmla="*/ 27 h 40"/>
                  <a:gd name="T20" fmla="*/ 16 w 156"/>
                  <a:gd name="T21" fmla="*/ 40 h 40"/>
                  <a:gd name="T22" fmla="*/ 37 w 156"/>
                  <a:gd name="T23" fmla="*/ 32 h 40"/>
                  <a:gd name="T24" fmla="*/ 57 w 156"/>
                  <a:gd name="T25" fmla="*/ 25 h 40"/>
                  <a:gd name="T26" fmla="*/ 75 w 156"/>
                  <a:gd name="T27" fmla="*/ 22 h 40"/>
                  <a:gd name="T28" fmla="*/ 91 w 156"/>
                  <a:gd name="T29" fmla="*/ 20 h 40"/>
                  <a:gd name="T30" fmla="*/ 109 w 156"/>
                  <a:gd name="T31" fmla="*/ 17 h 40"/>
                  <a:gd name="T32" fmla="*/ 122 w 156"/>
                  <a:gd name="T33" fmla="*/ 16 h 40"/>
                  <a:gd name="T34" fmla="*/ 140 w 156"/>
                  <a:gd name="T35" fmla="*/ 16 h 40"/>
                  <a:gd name="T36" fmla="*/ 156 w 156"/>
                  <a:gd name="T37" fmla="*/ 16 h 40"/>
                  <a:gd name="T38" fmla="*/ 156 w 156"/>
                  <a:gd name="T39" fmla="*/ 16 h 40"/>
                  <a:gd name="T40" fmla="*/ 156 w 156"/>
                  <a:gd name="T4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6" h="40">
                    <a:moveTo>
                      <a:pt x="156" y="0"/>
                    </a:moveTo>
                    <a:lnTo>
                      <a:pt x="156" y="0"/>
                    </a:lnTo>
                    <a:lnTo>
                      <a:pt x="140" y="0"/>
                    </a:lnTo>
                    <a:lnTo>
                      <a:pt x="122" y="0"/>
                    </a:lnTo>
                    <a:lnTo>
                      <a:pt x="105" y="1"/>
                    </a:lnTo>
                    <a:lnTo>
                      <a:pt x="87" y="3"/>
                    </a:lnTo>
                    <a:lnTo>
                      <a:pt x="67" y="6"/>
                    </a:lnTo>
                    <a:lnTo>
                      <a:pt x="45" y="12"/>
                    </a:lnTo>
                    <a:lnTo>
                      <a:pt x="25" y="18"/>
                    </a:lnTo>
                    <a:lnTo>
                      <a:pt x="0" y="27"/>
                    </a:lnTo>
                    <a:lnTo>
                      <a:pt x="16" y="40"/>
                    </a:lnTo>
                    <a:lnTo>
                      <a:pt x="37" y="32"/>
                    </a:lnTo>
                    <a:lnTo>
                      <a:pt x="57" y="25"/>
                    </a:lnTo>
                    <a:lnTo>
                      <a:pt x="75" y="22"/>
                    </a:lnTo>
                    <a:lnTo>
                      <a:pt x="91" y="20"/>
                    </a:lnTo>
                    <a:lnTo>
                      <a:pt x="109" y="17"/>
                    </a:lnTo>
                    <a:lnTo>
                      <a:pt x="122" y="16"/>
                    </a:lnTo>
                    <a:lnTo>
                      <a:pt x="140" y="16"/>
                    </a:lnTo>
                    <a:lnTo>
                      <a:pt x="156" y="16"/>
                    </a:lnTo>
                    <a:lnTo>
                      <a:pt x="156" y="16"/>
                    </a:lnTo>
                    <a:lnTo>
                      <a:pt x="1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6" name="Freeform 32">
                <a:extLst>
                  <a:ext uri="{FF2B5EF4-FFF2-40B4-BE49-F238E27FC236}">
                    <a16:creationId xmlns:a16="http://schemas.microsoft.com/office/drawing/2014/main" id="{712B84AC-F38E-4571-8C2B-484B85CCB72F}"/>
                  </a:ext>
                </a:extLst>
              </p:cNvPr>
              <p:cNvSpPr>
                <a:spLocks/>
              </p:cNvSpPr>
              <p:nvPr/>
            </p:nvSpPr>
            <p:spPr bwMode="auto">
              <a:xfrm>
                <a:off x="1864" y="94"/>
                <a:ext cx="3264" cy="16"/>
              </a:xfrm>
              <a:custGeom>
                <a:avLst/>
                <a:gdLst>
                  <a:gd name="T0" fmla="*/ 3254 w 3264"/>
                  <a:gd name="T1" fmla="*/ 0 h 16"/>
                  <a:gd name="T2" fmla="*/ 3185 w 3264"/>
                  <a:gd name="T3" fmla="*/ 0 h 16"/>
                  <a:gd name="T4" fmla="*/ 3052 w 3264"/>
                  <a:gd name="T5" fmla="*/ 0 h 16"/>
                  <a:gd name="T6" fmla="*/ 2868 w 3264"/>
                  <a:gd name="T7" fmla="*/ 0 h 16"/>
                  <a:gd name="T8" fmla="*/ 2642 w 3264"/>
                  <a:gd name="T9" fmla="*/ 0 h 16"/>
                  <a:gd name="T10" fmla="*/ 2383 w 3264"/>
                  <a:gd name="T11" fmla="*/ 0 h 16"/>
                  <a:gd name="T12" fmla="*/ 2098 w 3264"/>
                  <a:gd name="T13" fmla="*/ 0 h 16"/>
                  <a:gd name="T14" fmla="*/ 1801 w 3264"/>
                  <a:gd name="T15" fmla="*/ 0 h 16"/>
                  <a:gd name="T16" fmla="*/ 1496 w 3264"/>
                  <a:gd name="T17" fmla="*/ 0 h 16"/>
                  <a:gd name="T18" fmla="*/ 1197 w 3264"/>
                  <a:gd name="T19" fmla="*/ 0 h 16"/>
                  <a:gd name="T20" fmla="*/ 912 w 3264"/>
                  <a:gd name="T21" fmla="*/ 0 h 16"/>
                  <a:gd name="T22" fmla="*/ 649 w 3264"/>
                  <a:gd name="T23" fmla="*/ 0 h 16"/>
                  <a:gd name="T24" fmla="*/ 418 w 3264"/>
                  <a:gd name="T25" fmla="*/ 0 h 16"/>
                  <a:gd name="T26" fmla="*/ 230 w 3264"/>
                  <a:gd name="T27" fmla="*/ 0 h 16"/>
                  <a:gd name="T28" fmla="*/ 91 w 3264"/>
                  <a:gd name="T29" fmla="*/ 0 h 16"/>
                  <a:gd name="T30" fmla="*/ 14 w 3264"/>
                  <a:gd name="T31" fmla="*/ 0 h 16"/>
                  <a:gd name="T32" fmla="*/ 0 w 3264"/>
                  <a:gd name="T33" fmla="*/ 16 h 16"/>
                  <a:gd name="T34" fmla="*/ 44 w 3264"/>
                  <a:gd name="T35" fmla="*/ 16 h 16"/>
                  <a:gd name="T36" fmla="*/ 152 w 3264"/>
                  <a:gd name="T37" fmla="*/ 16 h 16"/>
                  <a:gd name="T38" fmla="*/ 319 w 3264"/>
                  <a:gd name="T39" fmla="*/ 16 h 16"/>
                  <a:gd name="T40" fmla="*/ 528 w 3264"/>
                  <a:gd name="T41" fmla="*/ 16 h 16"/>
                  <a:gd name="T42" fmla="*/ 778 w 3264"/>
                  <a:gd name="T43" fmla="*/ 16 h 16"/>
                  <a:gd name="T44" fmla="*/ 1053 w 3264"/>
                  <a:gd name="T45" fmla="*/ 16 h 16"/>
                  <a:gd name="T46" fmla="*/ 1346 w 3264"/>
                  <a:gd name="T47" fmla="*/ 16 h 16"/>
                  <a:gd name="T48" fmla="*/ 1649 w 3264"/>
                  <a:gd name="T49" fmla="*/ 16 h 16"/>
                  <a:gd name="T50" fmla="*/ 1952 w 3264"/>
                  <a:gd name="T51" fmla="*/ 16 h 16"/>
                  <a:gd name="T52" fmla="*/ 2242 w 3264"/>
                  <a:gd name="T53" fmla="*/ 16 h 16"/>
                  <a:gd name="T54" fmla="*/ 2516 w 3264"/>
                  <a:gd name="T55" fmla="*/ 16 h 16"/>
                  <a:gd name="T56" fmla="*/ 2761 w 3264"/>
                  <a:gd name="T57" fmla="*/ 16 h 16"/>
                  <a:gd name="T58" fmla="*/ 2967 w 3264"/>
                  <a:gd name="T59" fmla="*/ 16 h 16"/>
                  <a:gd name="T60" fmla="*/ 3125 w 3264"/>
                  <a:gd name="T61" fmla="*/ 16 h 16"/>
                  <a:gd name="T62" fmla="*/ 3228 w 3264"/>
                  <a:gd name="T63" fmla="*/ 16 h 16"/>
                  <a:gd name="T64" fmla="*/ 3264 w 3264"/>
                  <a:gd name="T6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64" h="16">
                    <a:moveTo>
                      <a:pt x="3264" y="0"/>
                    </a:moveTo>
                    <a:lnTo>
                      <a:pt x="3254" y="0"/>
                    </a:lnTo>
                    <a:lnTo>
                      <a:pt x="3228" y="0"/>
                    </a:lnTo>
                    <a:lnTo>
                      <a:pt x="3185" y="0"/>
                    </a:lnTo>
                    <a:lnTo>
                      <a:pt x="3125" y="0"/>
                    </a:lnTo>
                    <a:lnTo>
                      <a:pt x="3052" y="0"/>
                    </a:lnTo>
                    <a:lnTo>
                      <a:pt x="2967" y="0"/>
                    </a:lnTo>
                    <a:lnTo>
                      <a:pt x="2868" y="0"/>
                    </a:lnTo>
                    <a:lnTo>
                      <a:pt x="2761" y="0"/>
                    </a:lnTo>
                    <a:lnTo>
                      <a:pt x="2642" y="0"/>
                    </a:lnTo>
                    <a:lnTo>
                      <a:pt x="2516" y="0"/>
                    </a:lnTo>
                    <a:lnTo>
                      <a:pt x="2383" y="0"/>
                    </a:lnTo>
                    <a:lnTo>
                      <a:pt x="2242" y="0"/>
                    </a:lnTo>
                    <a:lnTo>
                      <a:pt x="2098" y="0"/>
                    </a:lnTo>
                    <a:lnTo>
                      <a:pt x="1952" y="0"/>
                    </a:lnTo>
                    <a:lnTo>
                      <a:pt x="1801" y="0"/>
                    </a:lnTo>
                    <a:lnTo>
                      <a:pt x="1649" y="0"/>
                    </a:lnTo>
                    <a:lnTo>
                      <a:pt x="1496" y="0"/>
                    </a:lnTo>
                    <a:lnTo>
                      <a:pt x="1346" y="0"/>
                    </a:lnTo>
                    <a:lnTo>
                      <a:pt x="1197" y="0"/>
                    </a:lnTo>
                    <a:lnTo>
                      <a:pt x="1053" y="0"/>
                    </a:lnTo>
                    <a:lnTo>
                      <a:pt x="912" y="0"/>
                    </a:lnTo>
                    <a:lnTo>
                      <a:pt x="778" y="0"/>
                    </a:lnTo>
                    <a:lnTo>
                      <a:pt x="649" y="0"/>
                    </a:lnTo>
                    <a:lnTo>
                      <a:pt x="528" y="0"/>
                    </a:lnTo>
                    <a:lnTo>
                      <a:pt x="418" y="0"/>
                    </a:lnTo>
                    <a:lnTo>
                      <a:pt x="319" y="0"/>
                    </a:lnTo>
                    <a:lnTo>
                      <a:pt x="230" y="0"/>
                    </a:lnTo>
                    <a:lnTo>
                      <a:pt x="152" y="0"/>
                    </a:lnTo>
                    <a:lnTo>
                      <a:pt x="91" y="0"/>
                    </a:lnTo>
                    <a:lnTo>
                      <a:pt x="44" y="0"/>
                    </a:lnTo>
                    <a:lnTo>
                      <a:pt x="14" y="0"/>
                    </a:lnTo>
                    <a:lnTo>
                      <a:pt x="0" y="0"/>
                    </a:lnTo>
                    <a:lnTo>
                      <a:pt x="0" y="16"/>
                    </a:lnTo>
                    <a:lnTo>
                      <a:pt x="14" y="16"/>
                    </a:lnTo>
                    <a:lnTo>
                      <a:pt x="44" y="16"/>
                    </a:lnTo>
                    <a:lnTo>
                      <a:pt x="91" y="16"/>
                    </a:lnTo>
                    <a:lnTo>
                      <a:pt x="152" y="16"/>
                    </a:lnTo>
                    <a:lnTo>
                      <a:pt x="230" y="16"/>
                    </a:lnTo>
                    <a:lnTo>
                      <a:pt x="319" y="16"/>
                    </a:lnTo>
                    <a:lnTo>
                      <a:pt x="418" y="16"/>
                    </a:lnTo>
                    <a:lnTo>
                      <a:pt x="528" y="16"/>
                    </a:lnTo>
                    <a:lnTo>
                      <a:pt x="649" y="16"/>
                    </a:lnTo>
                    <a:lnTo>
                      <a:pt x="778" y="16"/>
                    </a:lnTo>
                    <a:lnTo>
                      <a:pt x="912" y="16"/>
                    </a:lnTo>
                    <a:lnTo>
                      <a:pt x="1053" y="16"/>
                    </a:lnTo>
                    <a:lnTo>
                      <a:pt x="1197" y="16"/>
                    </a:lnTo>
                    <a:lnTo>
                      <a:pt x="1346" y="16"/>
                    </a:lnTo>
                    <a:lnTo>
                      <a:pt x="1496" y="16"/>
                    </a:lnTo>
                    <a:lnTo>
                      <a:pt x="1649" y="16"/>
                    </a:lnTo>
                    <a:lnTo>
                      <a:pt x="1801" y="16"/>
                    </a:lnTo>
                    <a:lnTo>
                      <a:pt x="1952" y="16"/>
                    </a:lnTo>
                    <a:lnTo>
                      <a:pt x="2098" y="16"/>
                    </a:lnTo>
                    <a:lnTo>
                      <a:pt x="2242" y="16"/>
                    </a:lnTo>
                    <a:lnTo>
                      <a:pt x="2383" y="16"/>
                    </a:lnTo>
                    <a:lnTo>
                      <a:pt x="2516" y="16"/>
                    </a:lnTo>
                    <a:lnTo>
                      <a:pt x="2642" y="16"/>
                    </a:lnTo>
                    <a:lnTo>
                      <a:pt x="2761" y="16"/>
                    </a:lnTo>
                    <a:lnTo>
                      <a:pt x="2868" y="16"/>
                    </a:lnTo>
                    <a:lnTo>
                      <a:pt x="2967" y="16"/>
                    </a:lnTo>
                    <a:lnTo>
                      <a:pt x="3052" y="16"/>
                    </a:lnTo>
                    <a:lnTo>
                      <a:pt x="3125" y="16"/>
                    </a:lnTo>
                    <a:lnTo>
                      <a:pt x="3185" y="16"/>
                    </a:lnTo>
                    <a:lnTo>
                      <a:pt x="3228" y="16"/>
                    </a:lnTo>
                    <a:lnTo>
                      <a:pt x="3254" y="16"/>
                    </a:lnTo>
                    <a:lnTo>
                      <a:pt x="3264" y="16"/>
                    </a:lnTo>
                    <a:lnTo>
                      <a:pt x="32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7" name="Freeform 33">
                <a:extLst>
                  <a:ext uri="{FF2B5EF4-FFF2-40B4-BE49-F238E27FC236}">
                    <a16:creationId xmlns:a16="http://schemas.microsoft.com/office/drawing/2014/main" id="{CA0E4425-7DD6-4027-8C69-37DE3934F22C}"/>
                  </a:ext>
                </a:extLst>
              </p:cNvPr>
              <p:cNvSpPr>
                <a:spLocks/>
              </p:cNvSpPr>
              <p:nvPr/>
            </p:nvSpPr>
            <p:spPr bwMode="auto">
              <a:xfrm>
                <a:off x="5128" y="94"/>
                <a:ext cx="14" cy="16"/>
              </a:xfrm>
              <a:custGeom>
                <a:avLst/>
                <a:gdLst>
                  <a:gd name="T0" fmla="*/ 0 w 14"/>
                  <a:gd name="T1" fmla="*/ 16 h 16"/>
                  <a:gd name="T2" fmla="*/ 10 w 14"/>
                  <a:gd name="T3" fmla="*/ 14 h 16"/>
                  <a:gd name="T4" fmla="*/ 14 w 14"/>
                  <a:gd name="T5" fmla="*/ 8 h 16"/>
                  <a:gd name="T6" fmla="*/ 10 w 14"/>
                  <a:gd name="T7" fmla="*/ 2 h 16"/>
                  <a:gd name="T8" fmla="*/ 0 w 14"/>
                  <a:gd name="T9" fmla="*/ 0 h 16"/>
                  <a:gd name="T10" fmla="*/ 0 w 14"/>
                  <a:gd name="T11" fmla="*/ 16 h 16"/>
                </a:gdLst>
                <a:ahLst/>
                <a:cxnLst>
                  <a:cxn ang="0">
                    <a:pos x="T0" y="T1"/>
                  </a:cxn>
                  <a:cxn ang="0">
                    <a:pos x="T2" y="T3"/>
                  </a:cxn>
                  <a:cxn ang="0">
                    <a:pos x="T4" y="T5"/>
                  </a:cxn>
                  <a:cxn ang="0">
                    <a:pos x="T6" y="T7"/>
                  </a:cxn>
                  <a:cxn ang="0">
                    <a:pos x="T8" y="T9"/>
                  </a:cxn>
                  <a:cxn ang="0">
                    <a:pos x="T10" y="T11"/>
                  </a:cxn>
                </a:cxnLst>
                <a:rect l="0" t="0" r="r" b="b"/>
                <a:pathLst>
                  <a:path w="14" h="16">
                    <a:moveTo>
                      <a:pt x="0" y="16"/>
                    </a:moveTo>
                    <a:lnTo>
                      <a:pt x="10" y="14"/>
                    </a:lnTo>
                    <a:lnTo>
                      <a:pt x="14" y="8"/>
                    </a:lnTo>
                    <a:lnTo>
                      <a:pt x="10" y="2"/>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8" name="Freeform 34">
                <a:extLst>
                  <a:ext uri="{FF2B5EF4-FFF2-40B4-BE49-F238E27FC236}">
                    <a16:creationId xmlns:a16="http://schemas.microsoft.com/office/drawing/2014/main" id="{463644F0-33A5-4BD8-A9DB-6F48F3770AD4}"/>
                  </a:ext>
                </a:extLst>
              </p:cNvPr>
              <p:cNvSpPr>
                <a:spLocks/>
              </p:cNvSpPr>
              <p:nvPr/>
            </p:nvSpPr>
            <p:spPr bwMode="auto">
              <a:xfrm>
                <a:off x="5049" y="123"/>
                <a:ext cx="9" cy="11"/>
              </a:xfrm>
              <a:custGeom>
                <a:avLst/>
                <a:gdLst>
                  <a:gd name="T0" fmla="*/ 0 w 9"/>
                  <a:gd name="T1" fmla="*/ 11 h 11"/>
                  <a:gd name="T2" fmla="*/ 5 w 9"/>
                  <a:gd name="T3" fmla="*/ 9 h 11"/>
                  <a:gd name="T4" fmla="*/ 9 w 9"/>
                  <a:gd name="T5" fmla="*/ 6 h 11"/>
                  <a:gd name="T6" fmla="*/ 5 w 9"/>
                  <a:gd name="T7" fmla="*/ 2 h 11"/>
                  <a:gd name="T8" fmla="*/ 0 w 9"/>
                  <a:gd name="T9" fmla="*/ 0 h 11"/>
                  <a:gd name="T10" fmla="*/ 0 w 9"/>
                  <a:gd name="T11" fmla="*/ 11 h 11"/>
                </a:gdLst>
                <a:ahLst/>
                <a:cxnLst>
                  <a:cxn ang="0">
                    <a:pos x="T0" y="T1"/>
                  </a:cxn>
                  <a:cxn ang="0">
                    <a:pos x="T2" y="T3"/>
                  </a:cxn>
                  <a:cxn ang="0">
                    <a:pos x="T4" y="T5"/>
                  </a:cxn>
                  <a:cxn ang="0">
                    <a:pos x="T6" y="T7"/>
                  </a:cxn>
                  <a:cxn ang="0">
                    <a:pos x="T8" y="T9"/>
                  </a:cxn>
                  <a:cxn ang="0">
                    <a:pos x="T10" y="T11"/>
                  </a:cxn>
                </a:cxnLst>
                <a:rect l="0" t="0" r="r" b="b"/>
                <a:pathLst>
                  <a:path w="9" h="11">
                    <a:moveTo>
                      <a:pt x="0" y="11"/>
                    </a:moveTo>
                    <a:lnTo>
                      <a:pt x="5" y="9"/>
                    </a:lnTo>
                    <a:lnTo>
                      <a:pt x="9" y="6"/>
                    </a:lnTo>
                    <a:lnTo>
                      <a:pt x="5" y="2"/>
                    </a:lnTo>
                    <a:lnTo>
                      <a:pt x="0"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9" name="Freeform 35">
                <a:extLst>
                  <a:ext uri="{FF2B5EF4-FFF2-40B4-BE49-F238E27FC236}">
                    <a16:creationId xmlns:a16="http://schemas.microsoft.com/office/drawing/2014/main" id="{DFB719A8-5A03-48BF-9F2C-704486C01034}"/>
                  </a:ext>
                </a:extLst>
              </p:cNvPr>
              <p:cNvSpPr>
                <a:spLocks/>
              </p:cNvSpPr>
              <p:nvPr/>
            </p:nvSpPr>
            <p:spPr bwMode="auto">
              <a:xfrm>
                <a:off x="1716" y="122"/>
                <a:ext cx="3333" cy="12"/>
              </a:xfrm>
              <a:custGeom>
                <a:avLst/>
                <a:gdLst>
                  <a:gd name="T0" fmla="*/ 0 w 3333"/>
                  <a:gd name="T1" fmla="*/ 5 h 12"/>
                  <a:gd name="T2" fmla="*/ 0 w 3333"/>
                  <a:gd name="T3" fmla="*/ 11 h 12"/>
                  <a:gd name="T4" fmla="*/ 3333 w 3333"/>
                  <a:gd name="T5" fmla="*/ 12 h 12"/>
                  <a:gd name="T6" fmla="*/ 3333 w 3333"/>
                  <a:gd name="T7" fmla="*/ 1 h 12"/>
                  <a:gd name="T8" fmla="*/ 0 w 3333"/>
                  <a:gd name="T9" fmla="*/ 0 h 12"/>
                  <a:gd name="T10" fmla="*/ 0 w 3333"/>
                  <a:gd name="T11" fmla="*/ 5 h 12"/>
                </a:gdLst>
                <a:ahLst/>
                <a:cxnLst>
                  <a:cxn ang="0">
                    <a:pos x="T0" y="T1"/>
                  </a:cxn>
                  <a:cxn ang="0">
                    <a:pos x="T2" y="T3"/>
                  </a:cxn>
                  <a:cxn ang="0">
                    <a:pos x="T4" y="T5"/>
                  </a:cxn>
                  <a:cxn ang="0">
                    <a:pos x="T6" y="T7"/>
                  </a:cxn>
                  <a:cxn ang="0">
                    <a:pos x="T8" y="T9"/>
                  </a:cxn>
                  <a:cxn ang="0">
                    <a:pos x="T10" y="T11"/>
                  </a:cxn>
                </a:cxnLst>
                <a:rect l="0" t="0" r="r" b="b"/>
                <a:pathLst>
                  <a:path w="3333" h="12">
                    <a:moveTo>
                      <a:pt x="0" y="5"/>
                    </a:moveTo>
                    <a:lnTo>
                      <a:pt x="0" y="11"/>
                    </a:lnTo>
                    <a:lnTo>
                      <a:pt x="3333" y="12"/>
                    </a:lnTo>
                    <a:lnTo>
                      <a:pt x="3333" y="1"/>
                    </a:lnTo>
                    <a:lnTo>
                      <a:pt x="0"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00" name="Freeform 36">
                <a:extLst>
                  <a:ext uri="{FF2B5EF4-FFF2-40B4-BE49-F238E27FC236}">
                    <a16:creationId xmlns:a16="http://schemas.microsoft.com/office/drawing/2014/main" id="{FEE0AAC5-D054-44E5-B9AD-69972B1792B8}"/>
                  </a:ext>
                </a:extLst>
              </p:cNvPr>
              <p:cNvSpPr>
                <a:spLocks/>
              </p:cNvSpPr>
              <p:nvPr/>
            </p:nvSpPr>
            <p:spPr bwMode="auto">
              <a:xfrm>
                <a:off x="1708" y="122"/>
                <a:ext cx="8" cy="11"/>
              </a:xfrm>
              <a:custGeom>
                <a:avLst/>
                <a:gdLst>
                  <a:gd name="T0" fmla="*/ 8 w 8"/>
                  <a:gd name="T1" fmla="*/ 0 h 11"/>
                  <a:gd name="T2" fmla="*/ 2 w 8"/>
                  <a:gd name="T3" fmla="*/ 2 h 11"/>
                  <a:gd name="T4" fmla="*/ 0 w 8"/>
                  <a:gd name="T5" fmla="*/ 5 h 11"/>
                  <a:gd name="T6" fmla="*/ 2 w 8"/>
                  <a:gd name="T7" fmla="*/ 9 h 11"/>
                  <a:gd name="T8" fmla="*/ 8 w 8"/>
                  <a:gd name="T9" fmla="*/ 11 h 11"/>
                  <a:gd name="T10" fmla="*/ 8 w 8"/>
                  <a:gd name="T11" fmla="*/ 0 h 11"/>
                </a:gdLst>
                <a:ahLst/>
                <a:cxnLst>
                  <a:cxn ang="0">
                    <a:pos x="T0" y="T1"/>
                  </a:cxn>
                  <a:cxn ang="0">
                    <a:pos x="T2" y="T3"/>
                  </a:cxn>
                  <a:cxn ang="0">
                    <a:pos x="T4" y="T5"/>
                  </a:cxn>
                  <a:cxn ang="0">
                    <a:pos x="T6" y="T7"/>
                  </a:cxn>
                  <a:cxn ang="0">
                    <a:pos x="T8" y="T9"/>
                  </a:cxn>
                  <a:cxn ang="0">
                    <a:pos x="T10" y="T11"/>
                  </a:cxn>
                </a:cxnLst>
                <a:rect l="0" t="0" r="r" b="b"/>
                <a:pathLst>
                  <a:path w="8" h="11">
                    <a:moveTo>
                      <a:pt x="8" y="0"/>
                    </a:moveTo>
                    <a:lnTo>
                      <a:pt x="2" y="2"/>
                    </a:lnTo>
                    <a:lnTo>
                      <a:pt x="0" y="5"/>
                    </a:lnTo>
                    <a:lnTo>
                      <a:pt x="2" y="9"/>
                    </a:lnTo>
                    <a:lnTo>
                      <a:pt x="8" y="11"/>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01" name="Rectangle 37">
                <a:extLst>
                  <a:ext uri="{FF2B5EF4-FFF2-40B4-BE49-F238E27FC236}">
                    <a16:creationId xmlns:a16="http://schemas.microsoft.com/office/drawing/2014/main" id="{7933D42A-0DA6-44DE-8817-FBACCBA7F47C}"/>
                  </a:ext>
                </a:extLst>
              </p:cNvPr>
              <p:cNvSpPr>
                <a:spLocks noChangeArrowheads="1"/>
              </p:cNvSpPr>
              <p:nvPr/>
            </p:nvSpPr>
            <p:spPr bwMode="auto">
              <a:xfrm>
                <a:off x="1706" y="140"/>
                <a:ext cx="3348" cy="27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02" name="Freeform 38">
                <a:extLst>
                  <a:ext uri="{FF2B5EF4-FFF2-40B4-BE49-F238E27FC236}">
                    <a16:creationId xmlns:a16="http://schemas.microsoft.com/office/drawing/2014/main" id="{0B6CB933-239C-45B3-A7B6-8F67EE92F07D}"/>
                  </a:ext>
                </a:extLst>
              </p:cNvPr>
              <p:cNvSpPr>
                <a:spLocks/>
              </p:cNvSpPr>
              <p:nvPr/>
            </p:nvSpPr>
            <p:spPr bwMode="auto">
              <a:xfrm>
                <a:off x="5045" y="134"/>
                <a:ext cx="19" cy="2747"/>
              </a:xfrm>
              <a:custGeom>
                <a:avLst/>
                <a:gdLst>
                  <a:gd name="T0" fmla="*/ 9 w 19"/>
                  <a:gd name="T1" fmla="*/ 12 h 2747"/>
                  <a:gd name="T2" fmla="*/ 0 w 19"/>
                  <a:gd name="T3" fmla="*/ 6 h 2747"/>
                  <a:gd name="T4" fmla="*/ 0 w 19"/>
                  <a:gd name="T5" fmla="*/ 2747 h 2747"/>
                  <a:gd name="T6" fmla="*/ 19 w 19"/>
                  <a:gd name="T7" fmla="*/ 2747 h 2747"/>
                  <a:gd name="T8" fmla="*/ 19 w 19"/>
                  <a:gd name="T9" fmla="*/ 6 h 2747"/>
                  <a:gd name="T10" fmla="*/ 9 w 19"/>
                  <a:gd name="T11" fmla="*/ 0 h 2747"/>
                  <a:gd name="T12" fmla="*/ 19 w 19"/>
                  <a:gd name="T13" fmla="*/ 6 h 2747"/>
                  <a:gd name="T14" fmla="*/ 15 w 19"/>
                  <a:gd name="T15" fmla="*/ 3 h 2747"/>
                  <a:gd name="T16" fmla="*/ 9 w 19"/>
                  <a:gd name="T17" fmla="*/ 0 h 2747"/>
                  <a:gd name="T18" fmla="*/ 4 w 19"/>
                  <a:gd name="T19" fmla="*/ 3 h 2747"/>
                  <a:gd name="T20" fmla="*/ 0 w 19"/>
                  <a:gd name="T21" fmla="*/ 6 h 2747"/>
                  <a:gd name="T22" fmla="*/ 9 w 19"/>
                  <a:gd name="T23" fmla="*/ 12 h 2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747">
                    <a:moveTo>
                      <a:pt x="9" y="12"/>
                    </a:moveTo>
                    <a:lnTo>
                      <a:pt x="0" y="6"/>
                    </a:lnTo>
                    <a:lnTo>
                      <a:pt x="0" y="2747"/>
                    </a:lnTo>
                    <a:lnTo>
                      <a:pt x="19" y="2747"/>
                    </a:lnTo>
                    <a:lnTo>
                      <a:pt x="19" y="6"/>
                    </a:lnTo>
                    <a:lnTo>
                      <a:pt x="9" y="0"/>
                    </a:lnTo>
                    <a:lnTo>
                      <a:pt x="19" y="6"/>
                    </a:lnTo>
                    <a:lnTo>
                      <a:pt x="15" y="3"/>
                    </a:lnTo>
                    <a:lnTo>
                      <a:pt x="9" y="0"/>
                    </a:lnTo>
                    <a:lnTo>
                      <a:pt x="4" y="3"/>
                    </a:lnTo>
                    <a:lnTo>
                      <a:pt x="0" y="6"/>
                    </a:lnTo>
                    <a:lnTo>
                      <a:pt x="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03" name="Freeform 39">
                <a:extLst>
                  <a:ext uri="{FF2B5EF4-FFF2-40B4-BE49-F238E27FC236}">
                    <a16:creationId xmlns:a16="http://schemas.microsoft.com/office/drawing/2014/main" id="{38973057-BBCD-4BF8-85CC-AC5065F5A240}"/>
                  </a:ext>
                </a:extLst>
              </p:cNvPr>
              <p:cNvSpPr>
                <a:spLocks/>
              </p:cNvSpPr>
              <p:nvPr/>
            </p:nvSpPr>
            <p:spPr bwMode="auto">
              <a:xfrm>
                <a:off x="1696" y="134"/>
                <a:ext cx="3358" cy="12"/>
              </a:xfrm>
              <a:custGeom>
                <a:avLst/>
                <a:gdLst>
                  <a:gd name="T0" fmla="*/ 20 w 3358"/>
                  <a:gd name="T1" fmla="*/ 6 h 12"/>
                  <a:gd name="T2" fmla="*/ 10 w 3358"/>
                  <a:gd name="T3" fmla="*/ 12 h 12"/>
                  <a:gd name="T4" fmla="*/ 3358 w 3358"/>
                  <a:gd name="T5" fmla="*/ 12 h 12"/>
                  <a:gd name="T6" fmla="*/ 3358 w 3358"/>
                  <a:gd name="T7" fmla="*/ 0 h 12"/>
                  <a:gd name="T8" fmla="*/ 10 w 3358"/>
                  <a:gd name="T9" fmla="*/ 0 h 12"/>
                  <a:gd name="T10" fmla="*/ 0 w 3358"/>
                  <a:gd name="T11" fmla="*/ 6 h 12"/>
                  <a:gd name="T12" fmla="*/ 10 w 3358"/>
                  <a:gd name="T13" fmla="*/ 0 h 12"/>
                  <a:gd name="T14" fmla="*/ 4 w 3358"/>
                  <a:gd name="T15" fmla="*/ 3 h 12"/>
                  <a:gd name="T16" fmla="*/ 2 w 3358"/>
                  <a:gd name="T17" fmla="*/ 6 h 12"/>
                  <a:gd name="T18" fmla="*/ 4 w 3358"/>
                  <a:gd name="T19" fmla="*/ 10 h 12"/>
                  <a:gd name="T20" fmla="*/ 10 w 3358"/>
                  <a:gd name="T21" fmla="*/ 12 h 12"/>
                  <a:gd name="T22" fmla="*/ 20 w 3358"/>
                  <a:gd name="T2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8" h="12">
                    <a:moveTo>
                      <a:pt x="20" y="6"/>
                    </a:moveTo>
                    <a:lnTo>
                      <a:pt x="10" y="12"/>
                    </a:lnTo>
                    <a:lnTo>
                      <a:pt x="3358" y="12"/>
                    </a:lnTo>
                    <a:lnTo>
                      <a:pt x="3358" y="0"/>
                    </a:lnTo>
                    <a:lnTo>
                      <a:pt x="10" y="0"/>
                    </a:lnTo>
                    <a:lnTo>
                      <a:pt x="0" y="6"/>
                    </a:lnTo>
                    <a:lnTo>
                      <a:pt x="10" y="0"/>
                    </a:lnTo>
                    <a:lnTo>
                      <a:pt x="4" y="3"/>
                    </a:lnTo>
                    <a:lnTo>
                      <a:pt x="2" y="6"/>
                    </a:lnTo>
                    <a:lnTo>
                      <a:pt x="4" y="10"/>
                    </a:lnTo>
                    <a:lnTo>
                      <a:pt x="10" y="12"/>
                    </a:lnTo>
                    <a:lnTo>
                      <a:pt x="2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04" name="Freeform 40">
                <a:extLst>
                  <a:ext uri="{FF2B5EF4-FFF2-40B4-BE49-F238E27FC236}">
                    <a16:creationId xmlns:a16="http://schemas.microsoft.com/office/drawing/2014/main" id="{653105BA-04DA-4165-ABEF-C53B7F66A048}"/>
                  </a:ext>
                </a:extLst>
              </p:cNvPr>
              <p:cNvSpPr>
                <a:spLocks/>
              </p:cNvSpPr>
              <p:nvPr/>
            </p:nvSpPr>
            <p:spPr bwMode="auto">
              <a:xfrm>
                <a:off x="1696" y="140"/>
                <a:ext cx="20" cy="2747"/>
              </a:xfrm>
              <a:custGeom>
                <a:avLst/>
                <a:gdLst>
                  <a:gd name="T0" fmla="*/ 10 w 20"/>
                  <a:gd name="T1" fmla="*/ 2736 h 2747"/>
                  <a:gd name="T2" fmla="*/ 20 w 20"/>
                  <a:gd name="T3" fmla="*/ 2741 h 2747"/>
                  <a:gd name="T4" fmla="*/ 20 w 20"/>
                  <a:gd name="T5" fmla="*/ 0 h 2747"/>
                  <a:gd name="T6" fmla="*/ 0 w 20"/>
                  <a:gd name="T7" fmla="*/ 0 h 2747"/>
                  <a:gd name="T8" fmla="*/ 0 w 20"/>
                  <a:gd name="T9" fmla="*/ 2741 h 2747"/>
                  <a:gd name="T10" fmla="*/ 10 w 20"/>
                  <a:gd name="T11" fmla="*/ 2747 h 2747"/>
                  <a:gd name="T12" fmla="*/ 0 w 20"/>
                  <a:gd name="T13" fmla="*/ 2741 h 2747"/>
                  <a:gd name="T14" fmla="*/ 4 w 20"/>
                  <a:gd name="T15" fmla="*/ 2745 h 2747"/>
                  <a:gd name="T16" fmla="*/ 10 w 20"/>
                  <a:gd name="T17" fmla="*/ 2746 h 2747"/>
                  <a:gd name="T18" fmla="*/ 16 w 20"/>
                  <a:gd name="T19" fmla="*/ 2745 h 2747"/>
                  <a:gd name="T20" fmla="*/ 20 w 20"/>
                  <a:gd name="T21" fmla="*/ 2741 h 2747"/>
                  <a:gd name="T22" fmla="*/ 10 w 20"/>
                  <a:gd name="T23" fmla="*/ 2736 h 2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2747">
                    <a:moveTo>
                      <a:pt x="10" y="2736"/>
                    </a:moveTo>
                    <a:lnTo>
                      <a:pt x="20" y="2741"/>
                    </a:lnTo>
                    <a:lnTo>
                      <a:pt x="20" y="0"/>
                    </a:lnTo>
                    <a:lnTo>
                      <a:pt x="0" y="0"/>
                    </a:lnTo>
                    <a:lnTo>
                      <a:pt x="0" y="2741"/>
                    </a:lnTo>
                    <a:lnTo>
                      <a:pt x="10" y="2747"/>
                    </a:lnTo>
                    <a:lnTo>
                      <a:pt x="0" y="2741"/>
                    </a:lnTo>
                    <a:lnTo>
                      <a:pt x="4" y="2745"/>
                    </a:lnTo>
                    <a:lnTo>
                      <a:pt x="10" y="2746"/>
                    </a:lnTo>
                    <a:lnTo>
                      <a:pt x="16" y="2745"/>
                    </a:lnTo>
                    <a:lnTo>
                      <a:pt x="20" y="2741"/>
                    </a:lnTo>
                    <a:lnTo>
                      <a:pt x="10" y="27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05" name="Freeform 41">
                <a:extLst>
                  <a:ext uri="{FF2B5EF4-FFF2-40B4-BE49-F238E27FC236}">
                    <a16:creationId xmlns:a16="http://schemas.microsoft.com/office/drawing/2014/main" id="{BAF7A607-CE26-49B3-A4ED-683CCCC886D3}"/>
                  </a:ext>
                </a:extLst>
              </p:cNvPr>
              <p:cNvSpPr>
                <a:spLocks/>
              </p:cNvSpPr>
              <p:nvPr/>
            </p:nvSpPr>
            <p:spPr bwMode="auto">
              <a:xfrm>
                <a:off x="1706" y="2876"/>
                <a:ext cx="3358" cy="11"/>
              </a:xfrm>
              <a:custGeom>
                <a:avLst/>
                <a:gdLst>
                  <a:gd name="T0" fmla="*/ 3339 w 3358"/>
                  <a:gd name="T1" fmla="*/ 5 h 11"/>
                  <a:gd name="T2" fmla="*/ 3348 w 3358"/>
                  <a:gd name="T3" fmla="*/ 0 h 11"/>
                  <a:gd name="T4" fmla="*/ 0 w 3358"/>
                  <a:gd name="T5" fmla="*/ 0 h 11"/>
                  <a:gd name="T6" fmla="*/ 0 w 3358"/>
                  <a:gd name="T7" fmla="*/ 11 h 11"/>
                  <a:gd name="T8" fmla="*/ 3348 w 3358"/>
                  <a:gd name="T9" fmla="*/ 11 h 11"/>
                  <a:gd name="T10" fmla="*/ 3358 w 3358"/>
                  <a:gd name="T11" fmla="*/ 5 h 11"/>
                  <a:gd name="T12" fmla="*/ 3348 w 3358"/>
                  <a:gd name="T13" fmla="*/ 11 h 11"/>
                  <a:gd name="T14" fmla="*/ 3354 w 3358"/>
                  <a:gd name="T15" fmla="*/ 9 h 11"/>
                  <a:gd name="T16" fmla="*/ 3358 w 3358"/>
                  <a:gd name="T17" fmla="*/ 5 h 11"/>
                  <a:gd name="T18" fmla="*/ 3354 w 3358"/>
                  <a:gd name="T19" fmla="*/ 2 h 11"/>
                  <a:gd name="T20" fmla="*/ 3348 w 3358"/>
                  <a:gd name="T21" fmla="*/ 0 h 11"/>
                  <a:gd name="T22" fmla="*/ 3339 w 3358"/>
                  <a:gd name="T2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8" h="11">
                    <a:moveTo>
                      <a:pt x="3339" y="5"/>
                    </a:moveTo>
                    <a:lnTo>
                      <a:pt x="3348" y="0"/>
                    </a:lnTo>
                    <a:lnTo>
                      <a:pt x="0" y="0"/>
                    </a:lnTo>
                    <a:lnTo>
                      <a:pt x="0" y="11"/>
                    </a:lnTo>
                    <a:lnTo>
                      <a:pt x="3348" y="11"/>
                    </a:lnTo>
                    <a:lnTo>
                      <a:pt x="3358" y="5"/>
                    </a:lnTo>
                    <a:lnTo>
                      <a:pt x="3348" y="11"/>
                    </a:lnTo>
                    <a:lnTo>
                      <a:pt x="3354" y="9"/>
                    </a:lnTo>
                    <a:lnTo>
                      <a:pt x="3358" y="5"/>
                    </a:lnTo>
                    <a:lnTo>
                      <a:pt x="3354" y="2"/>
                    </a:lnTo>
                    <a:lnTo>
                      <a:pt x="3348" y="0"/>
                    </a:lnTo>
                    <a:lnTo>
                      <a:pt x="333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06" name="Rectangle 42">
                <a:extLst>
                  <a:ext uri="{FF2B5EF4-FFF2-40B4-BE49-F238E27FC236}">
                    <a16:creationId xmlns:a16="http://schemas.microsoft.com/office/drawing/2014/main" id="{78F25442-A352-41E6-A66B-676A48A53E22}"/>
                  </a:ext>
                </a:extLst>
              </p:cNvPr>
              <p:cNvSpPr>
                <a:spLocks noChangeArrowheads="1"/>
              </p:cNvSpPr>
              <p:nvPr/>
            </p:nvSpPr>
            <p:spPr bwMode="auto">
              <a:xfrm>
                <a:off x="1650" y="145"/>
                <a:ext cx="3383" cy="2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07" name="Freeform 43">
                <a:extLst>
                  <a:ext uri="{FF2B5EF4-FFF2-40B4-BE49-F238E27FC236}">
                    <a16:creationId xmlns:a16="http://schemas.microsoft.com/office/drawing/2014/main" id="{40D8B42B-CC61-4F97-9ED3-0205524BA122}"/>
                  </a:ext>
                </a:extLst>
              </p:cNvPr>
              <p:cNvSpPr>
                <a:spLocks/>
              </p:cNvSpPr>
              <p:nvPr/>
            </p:nvSpPr>
            <p:spPr bwMode="auto">
              <a:xfrm>
                <a:off x="5023" y="139"/>
                <a:ext cx="20" cy="2768"/>
              </a:xfrm>
              <a:custGeom>
                <a:avLst/>
                <a:gdLst>
                  <a:gd name="T0" fmla="*/ 10 w 20"/>
                  <a:gd name="T1" fmla="*/ 11 h 2768"/>
                  <a:gd name="T2" fmla="*/ 0 w 20"/>
                  <a:gd name="T3" fmla="*/ 6 h 2768"/>
                  <a:gd name="T4" fmla="*/ 0 w 20"/>
                  <a:gd name="T5" fmla="*/ 2768 h 2768"/>
                  <a:gd name="T6" fmla="*/ 20 w 20"/>
                  <a:gd name="T7" fmla="*/ 2768 h 2768"/>
                  <a:gd name="T8" fmla="*/ 20 w 20"/>
                  <a:gd name="T9" fmla="*/ 6 h 2768"/>
                  <a:gd name="T10" fmla="*/ 10 w 20"/>
                  <a:gd name="T11" fmla="*/ 0 h 2768"/>
                  <a:gd name="T12" fmla="*/ 20 w 20"/>
                  <a:gd name="T13" fmla="*/ 6 h 2768"/>
                  <a:gd name="T14" fmla="*/ 16 w 20"/>
                  <a:gd name="T15" fmla="*/ 2 h 2768"/>
                  <a:gd name="T16" fmla="*/ 10 w 20"/>
                  <a:gd name="T17" fmla="*/ 0 h 2768"/>
                  <a:gd name="T18" fmla="*/ 4 w 20"/>
                  <a:gd name="T19" fmla="*/ 2 h 2768"/>
                  <a:gd name="T20" fmla="*/ 0 w 20"/>
                  <a:gd name="T21" fmla="*/ 6 h 2768"/>
                  <a:gd name="T22" fmla="*/ 10 w 20"/>
                  <a:gd name="T23" fmla="*/ 11 h 2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2768">
                    <a:moveTo>
                      <a:pt x="10" y="11"/>
                    </a:moveTo>
                    <a:lnTo>
                      <a:pt x="0" y="6"/>
                    </a:lnTo>
                    <a:lnTo>
                      <a:pt x="0" y="2768"/>
                    </a:lnTo>
                    <a:lnTo>
                      <a:pt x="20" y="2768"/>
                    </a:lnTo>
                    <a:lnTo>
                      <a:pt x="20" y="6"/>
                    </a:lnTo>
                    <a:lnTo>
                      <a:pt x="10" y="0"/>
                    </a:lnTo>
                    <a:lnTo>
                      <a:pt x="20" y="6"/>
                    </a:lnTo>
                    <a:lnTo>
                      <a:pt x="16" y="2"/>
                    </a:lnTo>
                    <a:lnTo>
                      <a:pt x="10" y="0"/>
                    </a:lnTo>
                    <a:lnTo>
                      <a:pt x="4" y="2"/>
                    </a:lnTo>
                    <a:lnTo>
                      <a:pt x="0" y="6"/>
                    </a:lnTo>
                    <a:lnTo>
                      <a:pt x="1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08" name="Freeform 44">
                <a:extLst>
                  <a:ext uri="{FF2B5EF4-FFF2-40B4-BE49-F238E27FC236}">
                    <a16:creationId xmlns:a16="http://schemas.microsoft.com/office/drawing/2014/main" id="{79077161-A585-4447-A374-9CC6DFF912B1}"/>
                  </a:ext>
                </a:extLst>
              </p:cNvPr>
              <p:cNvSpPr>
                <a:spLocks/>
              </p:cNvSpPr>
              <p:nvPr/>
            </p:nvSpPr>
            <p:spPr bwMode="auto">
              <a:xfrm>
                <a:off x="1640" y="139"/>
                <a:ext cx="3393" cy="11"/>
              </a:xfrm>
              <a:custGeom>
                <a:avLst/>
                <a:gdLst>
                  <a:gd name="T0" fmla="*/ 20 w 3393"/>
                  <a:gd name="T1" fmla="*/ 6 h 11"/>
                  <a:gd name="T2" fmla="*/ 10 w 3393"/>
                  <a:gd name="T3" fmla="*/ 11 h 11"/>
                  <a:gd name="T4" fmla="*/ 3393 w 3393"/>
                  <a:gd name="T5" fmla="*/ 11 h 11"/>
                  <a:gd name="T6" fmla="*/ 3393 w 3393"/>
                  <a:gd name="T7" fmla="*/ 0 h 11"/>
                  <a:gd name="T8" fmla="*/ 10 w 3393"/>
                  <a:gd name="T9" fmla="*/ 0 h 11"/>
                  <a:gd name="T10" fmla="*/ 0 w 3393"/>
                  <a:gd name="T11" fmla="*/ 6 h 11"/>
                  <a:gd name="T12" fmla="*/ 10 w 3393"/>
                  <a:gd name="T13" fmla="*/ 0 h 11"/>
                  <a:gd name="T14" fmla="*/ 4 w 3393"/>
                  <a:gd name="T15" fmla="*/ 2 h 11"/>
                  <a:gd name="T16" fmla="*/ 2 w 3393"/>
                  <a:gd name="T17" fmla="*/ 6 h 11"/>
                  <a:gd name="T18" fmla="*/ 4 w 3393"/>
                  <a:gd name="T19" fmla="*/ 9 h 11"/>
                  <a:gd name="T20" fmla="*/ 10 w 3393"/>
                  <a:gd name="T21" fmla="*/ 11 h 11"/>
                  <a:gd name="T22" fmla="*/ 20 w 3393"/>
                  <a:gd name="T2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93" h="11">
                    <a:moveTo>
                      <a:pt x="20" y="6"/>
                    </a:moveTo>
                    <a:lnTo>
                      <a:pt x="10" y="11"/>
                    </a:lnTo>
                    <a:lnTo>
                      <a:pt x="3393" y="11"/>
                    </a:lnTo>
                    <a:lnTo>
                      <a:pt x="3393" y="0"/>
                    </a:lnTo>
                    <a:lnTo>
                      <a:pt x="10" y="0"/>
                    </a:lnTo>
                    <a:lnTo>
                      <a:pt x="0" y="6"/>
                    </a:lnTo>
                    <a:lnTo>
                      <a:pt x="10" y="0"/>
                    </a:lnTo>
                    <a:lnTo>
                      <a:pt x="4" y="2"/>
                    </a:lnTo>
                    <a:lnTo>
                      <a:pt x="2" y="6"/>
                    </a:lnTo>
                    <a:lnTo>
                      <a:pt x="4" y="9"/>
                    </a:lnTo>
                    <a:lnTo>
                      <a:pt x="10" y="11"/>
                    </a:lnTo>
                    <a:lnTo>
                      <a:pt x="2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09" name="Freeform 45">
                <a:extLst>
                  <a:ext uri="{FF2B5EF4-FFF2-40B4-BE49-F238E27FC236}">
                    <a16:creationId xmlns:a16="http://schemas.microsoft.com/office/drawing/2014/main" id="{35409E39-5193-4C8E-AEAA-E88F025DCF44}"/>
                  </a:ext>
                </a:extLst>
              </p:cNvPr>
              <p:cNvSpPr>
                <a:spLocks/>
              </p:cNvSpPr>
              <p:nvPr/>
            </p:nvSpPr>
            <p:spPr bwMode="auto">
              <a:xfrm>
                <a:off x="1640" y="145"/>
                <a:ext cx="20" cy="2767"/>
              </a:xfrm>
              <a:custGeom>
                <a:avLst/>
                <a:gdLst>
                  <a:gd name="T0" fmla="*/ 10 w 20"/>
                  <a:gd name="T1" fmla="*/ 2756 h 2767"/>
                  <a:gd name="T2" fmla="*/ 20 w 20"/>
                  <a:gd name="T3" fmla="*/ 2762 h 2767"/>
                  <a:gd name="T4" fmla="*/ 20 w 20"/>
                  <a:gd name="T5" fmla="*/ 0 h 2767"/>
                  <a:gd name="T6" fmla="*/ 0 w 20"/>
                  <a:gd name="T7" fmla="*/ 0 h 2767"/>
                  <a:gd name="T8" fmla="*/ 0 w 20"/>
                  <a:gd name="T9" fmla="*/ 2762 h 2767"/>
                  <a:gd name="T10" fmla="*/ 10 w 20"/>
                  <a:gd name="T11" fmla="*/ 2767 h 2767"/>
                  <a:gd name="T12" fmla="*/ 0 w 20"/>
                  <a:gd name="T13" fmla="*/ 2762 h 2767"/>
                  <a:gd name="T14" fmla="*/ 4 w 20"/>
                  <a:gd name="T15" fmla="*/ 2765 h 2767"/>
                  <a:gd name="T16" fmla="*/ 10 w 20"/>
                  <a:gd name="T17" fmla="*/ 2766 h 2767"/>
                  <a:gd name="T18" fmla="*/ 16 w 20"/>
                  <a:gd name="T19" fmla="*/ 2765 h 2767"/>
                  <a:gd name="T20" fmla="*/ 20 w 20"/>
                  <a:gd name="T21" fmla="*/ 2762 h 2767"/>
                  <a:gd name="T22" fmla="*/ 10 w 20"/>
                  <a:gd name="T23" fmla="*/ 2756 h 2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2767">
                    <a:moveTo>
                      <a:pt x="10" y="2756"/>
                    </a:moveTo>
                    <a:lnTo>
                      <a:pt x="20" y="2762"/>
                    </a:lnTo>
                    <a:lnTo>
                      <a:pt x="20" y="0"/>
                    </a:lnTo>
                    <a:lnTo>
                      <a:pt x="0" y="0"/>
                    </a:lnTo>
                    <a:lnTo>
                      <a:pt x="0" y="2762"/>
                    </a:lnTo>
                    <a:lnTo>
                      <a:pt x="10" y="2767"/>
                    </a:lnTo>
                    <a:lnTo>
                      <a:pt x="0" y="2762"/>
                    </a:lnTo>
                    <a:lnTo>
                      <a:pt x="4" y="2765"/>
                    </a:lnTo>
                    <a:lnTo>
                      <a:pt x="10" y="2766"/>
                    </a:lnTo>
                    <a:lnTo>
                      <a:pt x="16" y="2765"/>
                    </a:lnTo>
                    <a:lnTo>
                      <a:pt x="20" y="2762"/>
                    </a:lnTo>
                    <a:lnTo>
                      <a:pt x="10" y="27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10" name="Freeform 46">
                <a:extLst>
                  <a:ext uri="{FF2B5EF4-FFF2-40B4-BE49-F238E27FC236}">
                    <a16:creationId xmlns:a16="http://schemas.microsoft.com/office/drawing/2014/main" id="{47EF90C6-DC7A-4CD7-96F8-178699F36722}"/>
                  </a:ext>
                </a:extLst>
              </p:cNvPr>
              <p:cNvSpPr>
                <a:spLocks/>
              </p:cNvSpPr>
              <p:nvPr/>
            </p:nvSpPr>
            <p:spPr bwMode="auto">
              <a:xfrm>
                <a:off x="1650" y="2901"/>
                <a:ext cx="3393" cy="11"/>
              </a:xfrm>
              <a:custGeom>
                <a:avLst/>
                <a:gdLst>
                  <a:gd name="T0" fmla="*/ 3373 w 3393"/>
                  <a:gd name="T1" fmla="*/ 6 h 11"/>
                  <a:gd name="T2" fmla="*/ 3383 w 3393"/>
                  <a:gd name="T3" fmla="*/ 0 h 11"/>
                  <a:gd name="T4" fmla="*/ 0 w 3393"/>
                  <a:gd name="T5" fmla="*/ 0 h 11"/>
                  <a:gd name="T6" fmla="*/ 0 w 3393"/>
                  <a:gd name="T7" fmla="*/ 11 h 11"/>
                  <a:gd name="T8" fmla="*/ 3383 w 3393"/>
                  <a:gd name="T9" fmla="*/ 11 h 11"/>
                  <a:gd name="T10" fmla="*/ 3393 w 3393"/>
                  <a:gd name="T11" fmla="*/ 6 h 11"/>
                  <a:gd name="T12" fmla="*/ 3383 w 3393"/>
                  <a:gd name="T13" fmla="*/ 11 h 11"/>
                  <a:gd name="T14" fmla="*/ 3389 w 3393"/>
                  <a:gd name="T15" fmla="*/ 9 h 11"/>
                  <a:gd name="T16" fmla="*/ 3393 w 3393"/>
                  <a:gd name="T17" fmla="*/ 6 h 11"/>
                  <a:gd name="T18" fmla="*/ 3389 w 3393"/>
                  <a:gd name="T19" fmla="*/ 2 h 11"/>
                  <a:gd name="T20" fmla="*/ 3383 w 3393"/>
                  <a:gd name="T21" fmla="*/ 0 h 11"/>
                  <a:gd name="T22" fmla="*/ 3373 w 3393"/>
                  <a:gd name="T2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93" h="11">
                    <a:moveTo>
                      <a:pt x="3373" y="6"/>
                    </a:moveTo>
                    <a:lnTo>
                      <a:pt x="3383" y="0"/>
                    </a:lnTo>
                    <a:lnTo>
                      <a:pt x="0" y="0"/>
                    </a:lnTo>
                    <a:lnTo>
                      <a:pt x="0" y="11"/>
                    </a:lnTo>
                    <a:lnTo>
                      <a:pt x="3383" y="11"/>
                    </a:lnTo>
                    <a:lnTo>
                      <a:pt x="3393" y="6"/>
                    </a:lnTo>
                    <a:lnTo>
                      <a:pt x="3383" y="11"/>
                    </a:lnTo>
                    <a:lnTo>
                      <a:pt x="3389" y="9"/>
                    </a:lnTo>
                    <a:lnTo>
                      <a:pt x="3393" y="6"/>
                    </a:lnTo>
                    <a:lnTo>
                      <a:pt x="3389" y="2"/>
                    </a:lnTo>
                    <a:lnTo>
                      <a:pt x="3383" y="0"/>
                    </a:lnTo>
                    <a:lnTo>
                      <a:pt x="337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11" name="Rectangle 47">
                <a:extLst>
                  <a:ext uri="{FF2B5EF4-FFF2-40B4-BE49-F238E27FC236}">
                    <a16:creationId xmlns:a16="http://schemas.microsoft.com/office/drawing/2014/main" id="{7720698B-0C41-4046-A1AC-D4575C217753}"/>
                  </a:ext>
                </a:extLst>
              </p:cNvPr>
              <p:cNvSpPr>
                <a:spLocks noChangeArrowheads="1"/>
              </p:cNvSpPr>
              <p:nvPr/>
            </p:nvSpPr>
            <p:spPr bwMode="auto">
              <a:xfrm>
                <a:off x="1627" y="167"/>
                <a:ext cx="3370" cy="2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12" name="Freeform 48">
                <a:extLst>
                  <a:ext uri="{FF2B5EF4-FFF2-40B4-BE49-F238E27FC236}">
                    <a16:creationId xmlns:a16="http://schemas.microsoft.com/office/drawing/2014/main" id="{8DBB0001-A6CF-4094-8828-23519F08ED8D}"/>
                  </a:ext>
                </a:extLst>
              </p:cNvPr>
              <p:cNvSpPr>
                <a:spLocks/>
              </p:cNvSpPr>
              <p:nvPr/>
            </p:nvSpPr>
            <p:spPr bwMode="auto">
              <a:xfrm>
                <a:off x="4987" y="161"/>
                <a:ext cx="20" cy="2787"/>
              </a:xfrm>
              <a:custGeom>
                <a:avLst/>
                <a:gdLst>
                  <a:gd name="T0" fmla="*/ 10 w 20"/>
                  <a:gd name="T1" fmla="*/ 11 h 2787"/>
                  <a:gd name="T2" fmla="*/ 0 w 20"/>
                  <a:gd name="T3" fmla="*/ 6 h 2787"/>
                  <a:gd name="T4" fmla="*/ 0 w 20"/>
                  <a:gd name="T5" fmla="*/ 2787 h 2787"/>
                  <a:gd name="T6" fmla="*/ 20 w 20"/>
                  <a:gd name="T7" fmla="*/ 2787 h 2787"/>
                  <a:gd name="T8" fmla="*/ 20 w 20"/>
                  <a:gd name="T9" fmla="*/ 6 h 2787"/>
                  <a:gd name="T10" fmla="*/ 10 w 20"/>
                  <a:gd name="T11" fmla="*/ 0 h 2787"/>
                  <a:gd name="T12" fmla="*/ 20 w 20"/>
                  <a:gd name="T13" fmla="*/ 6 h 2787"/>
                  <a:gd name="T14" fmla="*/ 16 w 20"/>
                  <a:gd name="T15" fmla="*/ 2 h 2787"/>
                  <a:gd name="T16" fmla="*/ 10 w 20"/>
                  <a:gd name="T17" fmla="*/ 0 h 2787"/>
                  <a:gd name="T18" fmla="*/ 4 w 20"/>
                  <a:gd name="T19" fmla="*/ 2 h 2787"/>
                  <a:gd name="T20" fmla="*/ 0 w 20"/>
                  <a:gd name="T21" fmla="*/ 6 h 2787"/>
                  <a:gd name="T22" fmla="*/ 10 w 20"/>
                  <a:gd name="T23" fmla="*/ 11 h 2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2787">
                    <a:moveTo>
                      <a:pt x="10" y="11"/>
                    </a:moveTo>
                    <a:lnTo>
                      <a:pt x="0" y="6"/>
                    </a:lnTo>
                    <a:lnTo>
                      <a:pt x="0" y="2787"/>
                    </a:lnTo>
                    <a:lnTo>
                      <a:pt x="20" y="2787"/>
                    </a:lnTo>
                    <a:lnTo>
                      <a:pt x="20" y="6"/>
                    </a:lnTo>
                    <a:lnTo>
                      <a:pt x="10" y="0"/>
                    </a:lnTo>
                    <a:lnTo>
                      <a:pt x="20" y="6"/>
                    </a:lnTo>
                    <a:lnTo>
                      <a:pt x="16" y="2"/>
                    </a:lnTo>
                    <a:lnTo>
                      <a:pt x="10" y="0"/>
                    </a:lnTo>
                    <a:lnTo>
                      <a:pt x="4" y="2"/>
                    </a:lnTo>
                    <a:lnTo>
                      <a:pt x="0" y="6"/>
                    </a:lnTo>
                    <a:lnTo>
                      <a:pt x="1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13" name="Freeform 49">
                <a:extLst>
                  <a:ext uri="{FF2B5EF4-FFF2-40B4-BE49-F238E27FC236}">
                    <a16:creationId xmlns:a16="http://schemas.microsoft.com/office/drawing/2014/main" id="{4594CB7F-3BA8-430F-A200-01D31265F10F}"/>
                  </a:ext>
                </a:extLst>
              </p:cNvPr>
              <p:cNvSpPr>
                <a:spLocks/>
              </p:cNvSpPr>
              <p:nvPr/>
            </p:nvSpPr>
            <p:spPr bwMode="auto">
              <a:xfrm>
                <a:off x="1617" y="161"/>
                <a:ext cx="3380" cy="11"/>
              </a:xfrm>
              <a:custGeom>
                <a:avLst/>
                <a:gdLst>
                  <a:gd name="T0" fmla="*/ 19 w 3380"/>
                  <a:gd name="T1" fmla="*/ 6 h 11"/>
                  <a:gd name="T2" fmla="*/ 10 w 3380"/>
                  <a:gd name="T3" fmla="*/ 11 h 11"/>
                  <a:gd name="T4" fmla="*/ 3380 w 3380"/>
                  <a:gd name="T5" fmla="*/ 11 h 11"/>
                  <a:gd name="T6" fmla="*/ 3380 w 3380"/>
                  <a:gd name="T7" fmla="*/ 0 h 11"/>
                  <a:gd name="T8" fmla="*/ 10 w 3380"/>
                  <a:gd name="T9" fmla="*/ 0 h 11"/>
                  <a:gd name="T10" fmla="*/ 0 w 3380"/>
                  <a:gd name="T11" fmla="*/ 6 h 11"/>
                  <a:gd name="T12" fmla="*/ 10 w 3380"/>
                  <a:gd name="T13" fmla="*/ 0 h 11"/>
                  <a:gd name="T14" fmla="*/ 4 w 3380"/>
                  <a:gd name="T15" fmla="*/ 2 h 11"/>
                  <a:gd name="T16" fmla="*/ 2 w 3380"/>
                  <a:gd name="T17" fmla="*/ 6 h 11"/>
                  <a:gd name="T18" fmla="*/ 4 w 3380"/>
                  <a:gd name="T19" fmla="*/ 9 h 11"/>
                  <a:gd name="T20" fmla="*/ 10 w 3380"/>
                  <a:gd name="T21" fmla="*/ 11 h 11"/>
                  <a:gd name="T22" fmla="*/ 19 w 3380"/>
                  <a:gd name="T2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0" h="11">
                    <a:moveTo>
                      <a:pt x="19" y="6"/>
                    </a:moveTo>
                    <a:lnTo>
                      <a:pt x="10" y="11"/>
                    </a:lnTo>
                    <a:lnTo>
                      <a:pt x="3380" y="11"/>
                    </a:lnTo>
                    <a:lnTo>
                      <a:pt x="3380" y="0"/>
                    </a:lnTo>
                    <a:lnTo>
                      <a:pt x="10" y="0"/>
                    </a:lnTo>
                    <a:lnTo>
                      <a:pt x="0" y="6"/>
                    </a:lnTo>
                    <a:lnTo>
                      <a:pt x="10" y="0"/>
                    </a:lnTo>
                    <a:lnTo>
                      <a:pt x="4" y="2"/>
                    </a:lnTo>
                    <a:lnTo>
                      <a:pt x="2" y="6"/>
                    </a:lnTo>
                    <a:lnTo>
                      <a:pt x="4" y="9"/>
                    </a:lnTo>
                    <a:lnTo>
                      <a:pt x="10" y="11"/>
                    </a:lnTo>
                    <a:lnTo>
                      <a:pt x="1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14" name="Freeform 50">
                <a:extLst>
                  <a:ext uri="{FF2B5EF4-FFF2-40B4-BE49-F238E27FC236}">
                    <a16:creationId xmlns:a16="http://schemas.microsoft.com/office/drawing/2014/main" id="{CECD2056-9E74-4E15-97EC-C35C39C35061}"/>
                  </a:ext>
                </a:extLst>
              </p:cNvPr>
              <p:cNvSpPr>
                <a:spLocks/>
              </p:cNvSpPr>
              <p:nvPr/>
            </p:nvSpPr>
            <p:spPr bwMode="auto">
              <a:xfrm>
                <a:off x="1617" y="167"/>
                <a:ext cx="19" cy="2787"/>
              </a:xfrm>
              <a:custGeom>
                <a:avLst/>
                <a:gdLst>
                  <a:gd name="T0" fmla="*/ 10 w 19"/>
                  <a:gd name="T1" fmla="*/ 2775 h 2787"/>
                  <a:gd name="T2" fmla="*/ 19 w 19"/>
                  <a:gd name="T3" fmla="*/ 2781 h 2787"/>
                  <a:gd name="T4" fmla="*/ 19 w 19"/>
                  <a:gd name="T5" fmla="*/ 0 h 2787"/>
                  <a:gd name="T6" fmla="*/ 0 w 19"/>
                  <a:gd name="T7" fmla="*/ 0 h 2787"/>
                  <a:gd name="T8" fmla="*/ 0 w 19"/>
                  <a:gd name="T9" fmla="*/ 2781 h 2787"/>
                  <a:gd name="T10" fmla="*/ 10 w 19"/>
                  <a:gd name="T11" fmla="*/ 2787 h 2787"/>
                  <a:gd name="T12" fmla="*/ 0 w 19"/>
                  <a:gd name="T13" fmla="*/ 2781 h 2787"/>
                  <a:gd name="T14" fmla="*/ 4 w 19"/>
                  <a:gd name="T15" fmla="*/ 2785 h 2787"/>
                  <a:gd name="T16" fmla="*/ 10 w 19"/>
                  <a:gd name="T17" fmla="*/ 2786 h 2787"/>
                  <a:gd name="T18" fmla="*/ 15 w 19"/>
                  <a:gd name="T19" fmla="*/ 2785 h 2787"/>
                  <a:gd name="T20" fmla="*/ 19 w 19"/>
                  <a:gd name="T21" fmla="*/ 2781 h 2787"/>
                  <a:gd name="T22" fmla="*/ 10 w 19"/>
                  <a:gd name="T23" fmla="*/ 2775 h 2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787">
                    <a:moveTo>
                      <a:pt x="10" y="2775"/>
                    </a:moveTo>
                    <a:lnTo>
                      <a:pt x="19" y="2781"/>
                    </a:lnTo>
                    <a:lnTo>
                      <a:pt x="19" y="0"/>
                    </a:lnTo>
                    <a:lnTo>
                      <a:pt x="0" y="0"/>
                    </a:lnTo>
                    <a:lnTo>
                      <a:pt x="0" y="2781"/>
                    </a:lnTo>
                    <a:lnTo>
                      <a:pt x="10" y="2787"/>
                    </a:lnTo>
                    <a:lnTo>
                      <a:pt x="0" y="2781"/>
                    </a:lnTo>
                    <a:lnTo>
                      <a:pt x="4" y="2785"/>
                    </a:lnTo>
                    <a:lnTo>
                      <a:pt x="10" y="2786"/>
                    </a:lnTo>
                    <a:lnTo>
                      <a:pt x="15" y="2785"/>
                    </a:lnTo>
                    <a:lnTo>
                      <a:pt x="19" y="2781"/>
                    </a:lnTo>
                    <a:lnTo>
                      <a:pt x="10" y="27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15" name="Freeform 51">
                <a:extLst>
                  <a:ext uri="{FF2B5EF4-FFF2-40B4-BE49-F238E27FC236}">
                    <a16:creationId xmlns:a16="http://schemas.microsoft.com/office/drawing/2014/main" id="{CAE8C8EC-B534-4FBD-A2A1-38ECF36AA3AA}"/>
                  </a:ext>
                </a:extLst>
              </p:cNvPr>
              <p:cNvSpPr>
                <a:spLocks/>
              </p:cNvSpPr>
              <p:nvPr/>
            </p:nvSpPr>
            <p:spPr bwMode="auto">
              <a:xfrm>
                <a:off x="1627" y="2942"/>
                <a:ext cx="3380" cy="12"/>
              </a:xfrm>
              <a:custGeom>
                <a:avLst/>
                <a:gdLst>
                  <a:gd name="T0" fmla="*/ 3360 w 3380"/>
                  <a:gd name="T1" fmla="*/ 6 h 12"/>
                  <a:gd name="T2" fmla="*/ 3370 w 3380"/>
                  <a:gd name="T3" fmla="*/ 0 h 12"/>
                  <a:gd name="T4" fmla="*/ 0 w 3380"/>
                  <a:gd name="T5" fmla="*/ 0 h 12"/>
                  <a:gd name="T6" fmla="*/ 0 w 3380"/>
                  <a:gd name="T7" fmla="*/ 12 h 12"/>
                  <a:gd name="T8" fmla="*/ 3370 w 3380"/>
                  <a:gd name="T9" fmla="*/ 12 h 12"/>
                  <a:gd name="T10" fmla="*/ 3380 w 3380"/>
                  <a:gd name="T11" fmla="*/ 6 h 12"/>
                  <a:gd name="T12" fmla="*/ 3370 w 3380"/>
                  <a:gd name="T13" fmla="*/ 12 h 12"/>
                  <a:gd name="T14" fmla="*/ 3376 w 3380"/>
                  <a:gd name="T15" fmla="*/ 10 h 12"/>
                  <a:gd name="T16" fmla="*/ 3380 w 3380"/>
                  <a:gd name="T17" fmla="*/ 6 h 12"/>
                  <a:gd name="T18" fmla="*/ 3376 w 3380"/>
                  <a:gd name="T19" fmla="*/ 3 h 12"/>
                  <a:gd name="T20" fmla="*/ 3370 w 3380"/>
                  <a:gd name="T21" fmla="*/ 0 h 12"/>
                  <a:gd name="T22" fmla="*/ 3360 w 3380"/>
                  <a:gd name="T2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0" h="12">
                    <a:moveTo>
                      <a:pt x="3360" y="6"/>
                    </a:moveTo>
                    <a:lnTo>
                      <a:pt x="3370" y="0"/>
                    </a:lnTo>
                    <a:lnTo>
                      <a:pt x="0" y="0"/>
                    </a:lnTo>
                    <a:lnTo>
                      <a:pt x="0" y="12"/>
                    </a:lnTo>
                    <a:lnTo>
                      <a:pt x="3370" y="12"/>
                    </a:lnTo>
                    <a:lnTo>
                      <a:pt x="3380" y="6"/>
                    </a:lnTo>
                    <a:lnTo>
                      <a:pt x="3370" y="12"/>
                    </a:lnTo>
                    <a:lnTo>
                      <a:pt x="3376" y="10"/>
                    </a:lnTo>
                    <a:lnTo>
                      <a:pt x="3380" y="6"/>
                    </a:lnTo>
                    <a:lnTo>
                      <a:pt x="3376" y="3"/>
                    </a:lnTo>
                    <a:lnTo>
                      <a:pt x="3370" y="0"/>
                    </a:lnTo>
                    <a:lnTo>
                      <a:pt x="336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16" name="Freeform 52">
                <a:extLst>
                  <a:ext uri="{FF2B5EF4-FFF2-40B4-BE49-F238E27FC236}">
                    <a16:creationId xmlns:a16="http://schemas.microsoft.com/office/drawing/2014/main" id="{33989F50-B7AD-4A48-8710-91FBA38C7EE0}"/>
                  </a:ext>
                </a:extLst>
              </p:cNvPr>
              <p:cNvSpPr>
                <a:spLocks/>
              </p:cNvSpPr>
              <p:nvPr/>
            </p:nvSpPr>
            <p:spPr bwMode="auto">
              <a:xfrm>
                <a:off x="4742" y="280"/>
                <a:ext cx="166" cy="77"/>
              </a:xfrm>
              <a:custGeom>
                <a:avLst/>
                <a:gdLst>
                  <a:gd name="T0" fmla="*/ 83 w 166"/>
                  <a:gd name="T1" fmla="*/ 77 h 77"/>
                  <a:gd name="T2" fmla="*/ 99 w 166"/>
                  <a:gd name="T3" fmla="*/ 76 h 77"/>
                  <a:gd name="T4" fmla="*/ 115 w 166"/>
                  <a:gd name="T5" fmla="*/ 74 h 77"/>
                  <a:gd name="T6" fmla="*/ 128 w 166"/>
                  <a:gd name="T7" fmla="*/ 71 h 77"/>
                  <a:gd name="T8" fmla="*/ 142 w 166"/>
                  <a:gd name="T9" fmla="*/ 66 h 77"/>
                  <a:gd name="T10" fmla="*/ 152 w 166"/>
                  <a:gd name="T11" fmla="*/ 60 h 77"/>
                  <a:gd name="T12" fmla="*/ 160 w 166"/>
                  <a:gd name="T13" fmla="*/ 53 h 77"/>
                  <a:gd name="T14" fmla="*/ 164 w 166"/>
                  <a:gd name="T15" fmla="*/ 46 h 77"/>
                  <a:gd name="T16" fmla="*/ 166 w 166"/>
                  <a:gd name="T17" fmla="*/ 38 h 77"/>
                  <a:gd name="T18" fmla="*/ 164 w 166"/>
                  <a:gd name="T19" fmla="*/ 30 h 77"/>
                  <a:gd name="T20" fmla="*/ 160 w 166"/>
                  <a:gd name="T21" fmla="*/ 23 h 77"/>
                  <a:gd name="T22" fmla="*/ 152 w 166"/>
                  <a:gd name="T23" fmla="*/ 18 h 77"/>
                  <a:gd name="T24" fmla="*/ 142 w 166"/>
                  <a:gd name="T25" fmla="*/ 12 h 77"/>
                  <a:gd name="T26" fmla="*/ 128 w 166"/>
                  <a:gd name="T27" fmla="*/ 7 h 77"/>
                  <a:gd name="T28" fmla="*/ 115 w 166"/>
                  <a:gd name="T29" fmla="*/ 4 h 77"/>
                  <a:gd name="T30" fmla="*/ 99 w 166"/>
                  <a:gd name="T31" fmla="*/ 2 h 77"/>
                  <a:gd name="T32" fmla="*/ 83 w 166"/>
                  <a:gd name="T33" fmla="*/ 0 h 77"/>
                  <a:gd name="T34" fmla="*/ 67 w 166"/>
                  <a:gd name="T35" fmla="*/ 2 h 77"/>
                  <a:gd name="T36" fmla="*/ 51 w 166"/>
                  <a:gd name="T37" fmla="*/ 4 h 77"/>
                  <a:gd name="T38" fmla="*/ 37 w 166"/>
                  <a:gd name="T39" fmla="*/ 7 h 77"/>
                  <a:gd name="T40" fmla="*/ 24 w 166"/>
                  <a:gd name="T41" fmla="*/ 12 h 77"/>
                  <a:gd name="T42" fmla="*/ 14 w 166"/>
                  <a:gd name="T43" fmla="*/ 18 h 77"/>
                  <a:gd name="T44" fmla="*/ 6 w 166"/>
                  <a:gd name="T45" fmla="*/ 23 h 77"/>
                  <a:gd name="T46" fmla="*/ 2 w 166"/>
                  <a:gd name="T47" fmla="*/ 30 h 77"/>
                  <a:gd name="T48" fmla="*/ 0 w 166"/>
                  <a:gd name="T49" fmla="*/ 38 h 77"/>
                  <a:gd name="T50" fmla="*/ 2 w 166"/>
                  <a:gd name="T51" fmla="*/ 46 h 77"/>
                  <a:gd name="T52" fmla="*/ 6 w 166"/>
                  <a:gd name="T53" fmla="*/ 53 h 77"/>
                  <a:gd name="T54" fmla="*/ 14 w 166"/>
                  <a:gd name="T55" fmla="*/ 60 h 77"/>
                  <a:gd name="T56" fmla="*/ 24 w 166"/>
                  <a:gd name="T57" fmla="*/ 66 h 77"/>
                  <a:gd name="T58" fmla="*/ 37 w 166"/>
                  <a:gd name="T59" fmla="*/ 71 h 77"/>
                  <a:gd name="T60" fmla="*/ 51 w 166"/>
                  <a:gd name="T61" fmla="*/ 74 h 77"/>
                  <a:gd name="T62" fmla="*/ 67 w 166"/>
                  <a:gd name="T63" fmla="*/ 76 h 77"/>
                  <a:gd name="T64" fmla="*/ 83 w 166"/>
                  <a:gd name="T6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6" h="77">
                    <a:moveTo>
                      <a:pt x="83" y="77"/>
                    </a:moveTo>
                    <a:lnTo>
                      <a:pt x="99" y="76"/>
                    </a:lnTo>
                    <a:lnTo>
                      <a:pt x="115" y="74"/>
                    </a:lnTo>
                    <a:lnTo>
                      <a:pt x="128" y="71"/>
                    </a:lnTo>
                    <a:lnTo>
                      <a:pt x="142" y="66"/>
                    </a:lnTo>
                    <a:lnTo>
                      <a:pt x="152" y="60"/>
                    </a:lnTo>
                    <a:lnTo>
                      <a:pt x="160" y="53"/>
                    </a:lnTo>
                    <a:lnTo>
                      <a:pt x="164" y="46"/>
                    </a:lnTo>
                    <a:lnTo>
                      <a:pt x="166" y="38"/>
                    </a:lnTo>
                    <a:lnTo>
                      <a:pt x="164" y="30"/>
                    </a:lnTo>
                    <a:lnTo>
                      <a:pt x="160" y="23"/>
                    </a:lnTo>
                    <a:lnTo>
                      <a:pt x="152" y="18"/>
                    </a:lnTo>
                    <a:lnTo>
                      <a:pt x="142" y="12"/>
                    </a:lnTo>
                    <a:lnTo>
                      <a:pt x="128" y="7"/>
                    </a:lnTo>
                    <a:lnTo>
                      <a:pt x="115" y="4"/>
                    </a:lnTo>
                    <a:lnTo>
                      <a:pt x="99" y="2"/>
                    </a:lnTo>
                    <a:lnTo>
                      <a:pt x="83" y="0"/>
                    </a:lnTo>
                    <a:lnTo>
                      <a:pt x="67" y="2"/>
                    </a:lnTo>
                    <a:lnTo>
                      <a:pt x="51" y="4"/>
                    </a:lnTo>
                    <a:lnTo>
                      <a:pt x="37" y="7"/>
                    </a:lnTo>
                    <a:lnTo>
                      <a:pt x="24" y="12"/>
                    </a:lnTo>
                    <a:lnTo>
                      <a:pt x="14" y="18"/>
                    </a:lnTo>
                    <a:lnTo>
                      <a:pt x="6" y="23"/>
                    </a:lnTo>
                    <a:lnTo>
                      <a:pt x="2" y="30"/>
                    </a:lnTo>
                    <a:lnTo>
                      <a:pt x="0" y="38"/>
                    </a:lnTo>
                    <a:lnTo>
                      <a:pt x="2" y="46"/>
                    </a:lnTo>
                    <a:lnTo>
                      <a:pt x="6" y="53"/>
                    </a:lnTo>
                    <a:lnTo>
                      <a:pt x="14" y="60"/>
                    </a:lnTo>
                    <a:lnTo>
                      <a:pt x="24" y="66"/>
                    </a:lnTo>
                    <a:lnTo>
                      <a:pt x="37" y="71"/>
                    </a:lnTo>
                    <a:lnTo>
                      <a:pt x="51" y="74"/>
                    </a:lnTo>
                    <a:lnTo>
                      <a:pt x="67" y="76"/>
                    </a:lnTo>
                    <a:lnTo>
                      <a:pt x="83" y="77"/>
                    </a:lnTo>
                    <a:close/>
                  </a:path>
                </a:pathLst>
              </a:custGeom>
              <a:solidFill>
                <a:srgbClr val="D8B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17" name="Freeform 53">
                <a:extLst>
                  <a:ext uri="{FF2B5EF4-FFF2-40B4-BE49-F238E27FC236}">
                    <a16:creationId xmlns:a16="http://schemas.microsoft.com/office/drawing/2014/main" id="{A6DF0CA6-7E93-4866-A675-6080CF3040F7}"/>
                  </a:ext>
                </a:extLst>
              </p:cNvPr>
              <p:cNvSpPr>
                <a:spLocks/>
              </p:cNvSpPr>
              <p:nvPr/>
            </p:nvSpPr>
            <p:spPr bwMode="auto">
              <a:xfrm>
                <a:off x="4825" y="318"/>
                <a:ext cx="93" cy="45"/>
              </a:xfrm>
              <a:custGeom>
                <a:avLst/>
                <a:gdLst>
                  <a:gd name="T0" fmla="*/ 73 w 93"/>
                  <a:gd name="T1" fmla="*/ 0 h 45"/>
                  <a:gd name="T2" fmla="*/ 73 w 93"/>
                  <a:gd name="T3" fmla="*/ 0 h 45"/>
                  <a:gd name="T4" fmla="*/ 71 w 93"/>
                  <a:gd name="T5" fmla="*/ 7 h 45"/>
                  <a:gd name="T6" fmla="*/ 69 w 93"/>
                  <a:gd name="T7" fmla="*/ 13 h 45"/>
                  <a:gd name="T8" fmla="*/ 61 w 93"/>
                  <a:gd name="T9" fmla="*/ 19 h 45"/>
                  <a:gd name="T10" fmla="*/ 53 w 93"/>
                  <a:gd name="T11" fmla="*/ 23 h 45"/>
                  <a:gd name="T12" fmla="*/ 41 w 93"/>
                  <a:gd name="T13" fmla="*/ 28 h 45"/>
                  <a:gd name="T14" fmla="*/ 30 w 93"/>
                  <a:gd name="T15" fmla="*/ 30 h 45"/>
                  <a:gd name="T16" fmla="*/ 14 w 93"/>
                  <a:gd name="T17" fmla="*/ 33 h 45"/>
                  <a:gd name="T18" fmla="*/ 0 w 93"/>
                  <a:gd name="T19" fmla="*/ 34 h 45"/>
                  <a:gd name="T20" fmla="*/ 0 w 93"/>
                  <a:gd name="T21" fmla="*/ 45 h 45"/>
                  <a:gd name="T22" fmla="*/ 18 w 93"/>
                  <a:gd name="T23" fmla="*/ 44 h 45"/>
                  <a:gd name="T24" fmla="*/ 34 w 93"/>
                  <a:gd name="T25" fmla="*/ 42 h 45"/>
                  <a:gd name="T26" fmla="*/ 49 w 93"/>
                  <a:gd name="T27" fmla="*/ 37 h 45"/>
                  <a:gd name="T28" fmla="*/ 65 w 93"/>
                  <a:gd name="T29" fmla="*/ 33 h 45"/>
                  <a:gd name="T30" fmla="*/ 77 w 93"/>
                  <a:gd name="T31" fmla="*/ 26 h 45"/>
                  <a:gd name="T32" fmla="*/ 85 w 93"/>
                  <a:gd name="T33" fmla="*/ 18 h 45"/>
                  <a:gd name="T34" fmla="*/ 91 w 93"/>
                  <a:gd name="T35" fmla="*/ 10 h 45"/>
                  <a:gd name="T36" fmla="*/ 93 w 93"/>
                  <a:gd name="T37" fmla="*/ 0 h 45"/>
                  <a:gd name="T38" fmla="*/ 93 w 93"/>
                  <a:gd name="T39" fmla="*/ 0 h 45"/>
                  <a:gd name="T40" fmla="*/ 73 w 93"/>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5">
                    <a:moveTo>
                      <a:pt x="73" y="0"/>
                    </a:moveTo>
                    <a:lnTo>
                      <a:pt x="73" y="0"/>
                    </a:lnTo>
                    <a:lnTo>
                      <a:pt x="71" y="7"/>
                    </a:lnTo>
                    <a:lnTo>
                      <a:pt x="69" y="13"/>
                    </a:lnTo>
                    <a:lnTo>
                      <a:pt x="61" y="19"/>
                    </a:lnTo>
                    <a:lnTo>
                      <a:pt x="53" y="23"/>
                    </a:lnTo>
                    <a:lnTo>
                      <a:pt x="41" y="28"/>
                    </a:lnTo>
                    <a:lnTo>
                      <a:pt x="30" y="30"/>
                    </a:lnTo>
                    <a:lnTo>
                      <a:pt x="14" y="33"/>
                    </a:lnTo>
                    <a:lnTo>
                      <a:pt x="0" y="34"/>
                    </a:lnTo>
                    <a:lnTo>
                      <a:pt x="0" y="45"/>
                    </a:lnTo>
                    <a:lnTo>
                      <a:pt x="18" y="44"/>
                    </a:lnTo>
                    <a:lnTo>
                      <a:pt x="34" y="42"/>
                    </a:lnTo>
                    <a:lnTo>
                      <a:pt x="49" y="37"/>
                    </a:lnTo>
                    <a:lnTo>
                      <a:pt x="65" y="33"/>
                    </a:lnTo>
                    <a:lnTo>
                      <a:pt x="77" y="26"/>
                    </a:lnTo>
                    <a:lnTo>
                      <a:pt x="85" y="18"/>
                    </a:lnTo>
                    <a:lnTo>
                      <a:pt x="91" y="10"/>
                    </a:lnTo>
                    <a:lnTo>
                      <a:pt x="93" y="0"/>
                    </a:lnTo>
                    <a:lnTo>
                      <a:pt x="93" y="0"/>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18" name="Freeform 54">
                <a:extLst>
                  <a:ext uri="{FF2B5EF4-FFF2-40B4-BE49-F238E27FC236}">
                    <a16:creationId xmlns:a16="http://schemas.microsoft.com/office/drawing/2014/main" id="{2B1963A4-8F4B-47A7-A60A-C2DD324FB54D}"/>
                  </a:ext>
                </a:extLst>
              </p:cNvPr>
              <p:cNvSpPr>
                <a:spLocks/>
              </p:cNvSpPr>
              <p:nvPr/>
            </p:nvSpPr>
            <p:spPr bwMode="auto">
              <a:xfrm>
                <a:off x="4825" y="275"/>
                <a:ext cx="93" cy="43"/>
              </a:xfrm>
              <a:custGeom>
                <a:avLst/>
                <a:gdLst>
                  <a:gd name="T0" fmla="*/ 0 w 93"/>
                  <a:gd name="T1" fmla="*/ 11 h 43"/>
                  <a:gd name="T2" fmla="*/ 0 w 93"/>
                  <a:gd name="T3" fmla="*/ 11 h 43"/>
                  <a:gd name="T4" fmla="*/ 14 w 93"/>
                  <a:gd name="T5" fmla="*/ 12 h 43"/>
                  <a:gd name="T6" fmla="*/ 30 w 93"/>
                  <a:gd name="T7" fmla="*/ 15 h 43"/>
                  <a:gd name="T8" fmla="*/ 41 w 93"/>
                  <a:gd name="T9" fmla="*/ 17 h 43"/>
                  <a:gd name="T10" fmla="*/ 53 w 93"/>
                  <a:gd name="T11" fmla="*/ 22 h 43"/>
                  <a:gd name="T12" fmla="*/ 61 w 93"/>
                  <a:gd name="T13" fmla="*/ 26 h 43"/>
                  <a:gd name="T14" fmla="*/ 69 w 93"/>
                  <a:gd name="T15" fmla="*/ 31 h 43"/>
                  <a:gd name="T16" fmla="*/ 71 w 93"/>
                  <a:gd name="T17" fmla="*/ 36 h 43"/>
                  <a:gd name="T18" fmla="*/ 73 w 93"/>
                  <a:gd name="T19" fmla="*/ 43 h 43"/>
                  <a:gd name="T20" fmla="*/ 93 w 93"/>
                  <a:gd name="T21" fmla="*/ 43 h 43"/>
                  <a:gd name="T22" fmla="*/ 91 w 93"/>
                  <a:gd name="T23" fmla="*/ 34 h 43"/>
                  <a:gd name="T24" fmla="*/ 85 w 93"/>
                  <a:gd name="T25" fmla="*/ 26 h 43"/>
                  <a:gd name="T26" fmla="*/ 77 w 93"/>
                  <a:gd name="T27" fmla="*/ 19 h 43"/>
                  <a:gd name="T28" fmla="*/ 65 w 93"/>
                  <a:gd name="T29" fmla="*/ 12 h 43"/>
                  <a:gd name="T30" fmla="*/ 49 w 93"/>
                  <a:gd name="T31" fmla="*/ 8 h 43"/>
                  <a:gd name="T32" fmla="*/ 34 w 93"/>
                  <a:gd name="T33" fmla="*/ 3 h 43"/>
                  <a:gd name="T34" fmla="*/ 18 w 93"/>
                  <a:gd name="T35" fmla="*/ 1 h 43"/>
                  <a:gd name="T36" fmla="*/ 0 w 93"/>
                  <a:gd name="T37" fmla="*/ 0 h 43"/>
                  <a:gd name="T38" fmla="*/ 0 w 93"/>
                  <a:gd name="T39" fmla="*/ 0 h 43"/>
                  <a:gd name="T40" fmla="*/ 0 w 93"/>
                  <a:gd name="T41"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3">
                    <a:moveTo>
                      <a:pt x="0" y="11"/>
                    </a:moveTo>
                    <a:lnTo>
                      <a:pt x="0" y="11"/>
                    </a:lnTo>
                    <a:lnTo>
                      <a:pt x="14" y="12"/>
                    </a:lnTo>
                    <a:lnTo>
                      <a:pt x="30" y="15"/>
                    </a:lnTo>
                    <a:lnTo>
                      <a:pt x="41" y="17"/>
                    </a:lnTo>
                    <a:lnTo>
                      <a:pt x="53" y="22"/>
                    </a:lnTo>
                    <a:lnTo>
                      <a:pt x="61" y="26"/>
                    </a:lnTo>
                    <a:lnTo>
                      <a:pt x="69" y="31"/>
                    </a:lnTo>
                    <a:lnTo>
                      <a:pt x="71" y="36"/>
                    </a:lnTo>
                    <a:lnTo>
                      <a:pt x="73" y="43"/>
                    </a:lnTo>
                    <a:lnTo>
                      <a:pt x="93" y="43"/>
                    </a:lnTo>
                    <a:lnTo>
                      <a:pt x="91" y="34"/>
                    </a:lnTo>
                    <a:lnTo>
                      <a:pt x="85" y="26"/>
                    </a:lnTo>
                    <a:lnTo>
                      <a:pt x="77" y="19"/>
                    </a:lnTo>
                    <a:lnTo>
                      <a:pt x="65" y="12"/>
                    </a:lnTo>
                    <a:lnTo>
                      <a:pt x="49" y="8"/>
                    </a:lnTo>
                    <a:lnTo>
                      <a:pt x="34" y="3"/>
                    </a:lnTo>
                    <a:lnTo>
                      <a:pt x="18" y="1"/>
                    </a:lnTo>
                    <a:lnTo>
                      <a:pt x="0" y="0"/>
                    </a:lnTo>
                    <a:lnTo>
                      <a:pt x="0"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19" name="Freeform 55">
                <a:extLst>
                  <a:ext uri="{FF2B5EF4-FFF2-40B4-BE49-F238E27FC236}">
                    <a16:creationId xmlns:a16="http://schemas.microsoft.com/office/drawing/2014/main" id="{7997274F-AFE4-4CBD-8F73-50A56B949675}"/>
                  </a:ext>
                </a:extLst>
              </p:cNvPr>
              <p:cNvSpPr>
                <a:spLocks/>
              </p:cNvSpPr>
              <p:nvPr/>
            </p:nvSpPr>
            <p:spPr bwMode="auto">
              <a:xfrm>
                <a:off x="4732" y="275"/>
                <a:ext cx="93" cy="43"/>
              </a:xfrm>
              <a:custGeom>
                <a:avLst/>
                <a:gdLst>
                  <a:gd name="T0" fmla="*/ 20 w 93"/>
                  <a:gd name="T1" fmla="*/ 43 h 43"/>
                  <a:gd name="T2" fmla="*/ 20 w 93"/>
                  <a:gd name="T3" fmla="*/ 43 h 43"/>
                  <a:gd name="T4" fmla="*/ 22 w 93"/>
                  <a:gd name="T5" fmla="*/ 36 h 43"/>
                  <a:gd name="T6" fmla="*/ 24 w 93"/>
                  <a:gd name="T7" fmla="*/ 31 h 43"/>
                  <a:gd name="T8" fmla="*/ 32 w 93"/>
                  <a:gd name="T9" fmla="*/ 26 h 43"/>
                  <a:gd name="T10" fmla="*/ 39 w 93"/>
                  <a:gd name="T11" fmla="*/ 22 h 43"/>
                  <a:gd name="T12" fmla="*/ 51 w 93"/>
                  <a:gd name="T13" fmla="*/ 17 h 43"/>
                  <a:gd name="T14" fmla="*/ 63 w 93"/>
                  <a:gd name="T15" fmla="*/ 15 h 43"/>
                  <a:gd name="T16" fmla="*/ 79 w 93"/>
                  <a:gd name="T17" fmla="*/ 12 h 43"/>
                  <a:gd name="T18" fmla="*/ 93 w 93"/>
                  <a:gd name="T19" fmla="*/ 11 h 43"/>
                  <a:gd name="T20" fmla="*/ 93 w 93"/>
                  <a:gd name="T21" fmla="*/ 0 h 43"/>
                  <a:gd name="T22" fmla="*/ 75 w 93"/>
                  <a:gd name="T23" fmla="*/ 1 h 43"/>
                  <a:gd name="T24" fmla="*/ 59 w 93"/>
                  <a:gd name="T25" fmla="*/ 3 h 43"/>
                  <a:gd name="T26" fmla="*/ 43 w 93"/>
                  <a:gd name="T27" fmla="*/ 8 h 43"/>
                  <a:gd name="T28" fmla="*/ 28 w 93"/>
                  <a:gd name="T29" fmla="*/ 12 h 43"/>
                  <a:gd name="T30" fmla="*/ 16 w 93"/>
                  <a:gd name="T31" fmla="*/ 19 h 43"/>
                  <a:gd name="T32" fmla="*/ 8 w 93"/>
                  <a:gd name="T33" fmla="*/ 26 h 43"/>
                  <a:gd name="T34" fmla="*/ 2 w 93"/>
                  <a:gd name="T35" fmla="*/ 34 h 43"/>
                  <a:gd name="T36" fmla="*/ 0 w 93"/>
                  <a:gd name="T37" fmla="*/ 43 h 43"/>
                  <a:gd name="T38" fmla="*/ 0 w 93"/>
                  <a:gd name="T39" fmla="*/ 43 h 43"/>
                  <a:gd name="T40" fmla="*/ 20 w 93"/>
                  <a:gd name="T4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3">
                    <a:moveTo>
                      <a:pt x="20" y="43"/>
                    </a:moveTo>
                    <a:lnTo>
                      <a:pt x="20" y="43"/>
                    </a:lnTo>
                    <a:lnTo>
                      <a:pt x="22" y="36"/>
                    </a:lnTo>
                    <a:lnTo>
                      <a:pt x="24" y="31"/>
                    </a:lnTo>
                    <a:lnTo>
                      <a:pt x="32" y="26"/>
                    </a:lnTo>
                    <a:lnTo>
                      <a:pt x="39" y="22"/>
                    </a:lnTo>
                    <a:lnTo>
                      <a:pt x="51" y="17"/>
                    </a:lnTo>
                    <a:lnTo>
                      <a:pt x="63" y="15"/>
                    </a:lnTo>
                    <a:lnTo>
                      <a:pt x="79" y="12"/>
                    </a:lnTo>
                    <a:lnTo>
                      <a:pt x="93" y="11"/>
                    </a:lnTo>
                    <a:lnTo>
                      <a:pt x="93" y="0"/>
                    </a:lnTo>
                    <a:lnTo>
                      <a:pt x="75" y="1"/>
                    </a:lnTo>
                    <a:lnTo>
                      <a:pt x="59" y="3"/>
                    </a:lnTo>
                    <a:lnTo>
                      <a:pt x="43" y="8"/>
                    </a:lnTo>
                    <a:lnTo>
                      <a:pt x="28" y="12"/>
                    </a:lnTo>
                    <a:lnTo>
                      <a:pt x="16" y="19"/>
                    </a:lnTo>
                    <a:lnTo>
                      <a:pt x="8" y="26"/>
                    </a:lnTo>
                    <a:lnTo>
                      <a:pt x="2" y="34"/>
                    </a:lnTo>
                    <a:lnTo>
                      <a:pt x="0" y="43"/>
                    </a:lnTo>
                    <a:lnTo>
                      <a:pt x="0" y="43"/>
                    </a:lnTo>
                    <a:lnTo>
                      <a:pt x="20"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20" name="Freeform 56">
                <a:extLst>
                  <a:ext uri="{FF2B5EF4-FFF2-40B4-BE49-F238E27FC236}">
                    <a16:creationId xmlns:a16="http://schemas.microsoft.com/office/drawing/2014/main" id="{594DC8BB-E6E1-4E10-BF1C-1BC0DCC39DBD}"/>
                  </a:ext>
                </a:extLst>
              </p:cNvPr>
              <p:cNvSpPr>
                <a:spLocks/>
              </p:cNvSpPr>
              <p:nvPr/>
            </p:nvSpPr>
            <p:spPr bwMode="auto">
              <a:xfrm>
                <a:off x="4732" y="318"/>
                <a:ext cx="93" cy="45"/>
              </a:xfrm>
              <a:custGeom>
                <a:avLst/>
                <a:gdLst>
                  <a:gd name="T0" fmla="*/ 93 w 93"/>
                  <a:gd name="T1" fmla="*/ 34 h 45"/>
                  <a:gd name="T2" fmla="*/ 93 w 93"/>
                  <a:gd name="T3" fmla="*/ 34 h 45"/>
                  <a:gd name="T4" fmla="*/ 79 w 93"/>
                  <a:gd name="T5" fmla="*/ 33 h 45"/>
                  <a:gd name="T6" fmla="*/ 63 w 93"/>
                  <a:gd name="T7" fmla="*/ 30 h 45"/>
                  <a:gd name="T8" fmla="*/ 51 w 93"/>
                  <a:gd name="T9" fmla="*/ 28 h 45"/>
                  <a:gd name="T10" fmla="*/ 39 w 93"/>
                  <a:gd name="T11" fmla="*/ 23 h 45"/>
                  <a:gd name="T12" fmla="*/ 32 w 93"/>
                  <a:gd name="T13" fmla="*/ 19 h 45"/>
                  <a:gd name="T14" fmla="*/ 24 w 93"/>
                  <a:gd name="T15" fmla="*/ 13 h 45"/>
                  <a:gd name="T16" fmla="*/ 22 w 93"/>
                  <a:gd name="T17" fmla="*/ 7 h 45"/>
                  <a:gd name="T18" fmla="*/ 20 w 93"/>
                  <a:gd name="T19" fmla="*/ 0 h 45"/>
                  <a:gd name="T20" fmla="*/ 0 w 93"/>
                  <a:gd name="T21" fmla="*/ 0 h 45"/>
                  <a:gd name="T22" fmla="*/ 2 w 93"/>
                  <a:gd name="T23" fmla="*/ 10 h 45"/>
                  <a:gd name="T24" fmla="*/ 8 w 93"/>
                  <a:gd name="T25" fmla="*/ 18 h 45"/>
                  <a:gd name="T26" fmla="*/ 16 w 93"/>
                  <a:gd name="T27" fmla="*/ 26 h 45"/>
                  <a:gd name="T28" fmla="*/ 28 w 93"/>
                  <a:gd name="T29" fmla="*/ 33 h 45"/>
                  <a:gd name="T30" fmla="*/ 43 w 93"/>
                  <a:gd name="T31" fmla="*/ 37 h 45"/>
                  <a:gd name="T32" fmla="*/ 59 w 93"/>
                  <a:gd name="T33" fmla="*/ 42 h 45"/>
                  <a:gd name="T34" fmla="*/ 75 w 93"/>
                  <a:gd name="T35" fmla="*/ 44 h 45"/>
                  <a:gd name="T36" fmla="*/ 93 w 93"/>
                  <a:gd name="T37" fmla="*/ 45 h 45"/>
                  <a:gd name="T38" fmla="*/ 93 w 93"/>
                  <a:gd name="T39" fmla="*/ 45 h 45"/>
                  <a:gd name="T40" fmla="*/ 93 w 93"/>
                  <a:gd name="T41" fmla="*/ 3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5">
                    <a:moveTo>
                      <a:pt x="93" y="34"/>
                    </a:moveTo>
                    <a:lnTo>
                      <a:pt x="93" y="34"/>
                    </a:lnTo>
                    <a:lnTo>
                      <a:pt x="79" y="33"/>
                    </a:lnTo>
                    <a:lnTo>
                      <a:pt x="63" y="30"/>
                    </a:lnTo>
                    <a:lnTo>
                      <a:pt x="51" y="28"/>
                    </a:lnTo>
                    <a:lnTo>
                      <a:pt x="39" y="23"/>
                    </a:lnTo>
                    <a:lnTo>
                      <a:pt x="32" y="19"/>
                    </a:lnTo>
                    <a:lnTo>
                      <a:pt x="24" y="13"/>
                    </a:lnTo>
                    <a:lnTo>
                      <a:pt x="22" y="7"/>
                    </a:lnTo>
                    <a:lnTo>
                      <a:pt x="20" y="0"/>
                    </a:lnTo>
                    <a:lnTo>
                      <a:pt x="0" y="0"/>
                    </a:lnTo>
                    <a:lnTo>
                      <a:pt x="2" y="10"/>
                    </a:lnTo>
                    <a:lnTo>
                      <a:pt x="8" y="18"/>
                    </a:lnTo>
                    <a:lnTo>
                      <a:pt x="16" y="26"/>
                    </a:lnTo>
                    <a:lnTo>
                      <a:pt x="28" y="33"/>
                    </a:lnTo>
                    <a:lnTo>
                      <a:pt x="43" y="37"/>
                    </a:lnTo>
                    <a:lnTo>
                      <a:pt x="59" y="42"/>
                    </a:lnTo>
                    <a:lnTo>
                      <a:pt x="75" y="44"/>
                    </a:lnTo>
                    <a:lnTo>
                      <a:pt x="93" y="45"/>
                    </a:lnTo>
                    <a:lnTo>
                      <a:pt x="93" y="45"/>
                    </a:lnTo>
                    <a:lnTo>
                      <a:pt x="93"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21" name="Freeform 57">
                <a:extLst>
                  <a:ext uri="{FF2B5EF4-FFF2-40B4-BE49-F238E27FC236}">
                    <a16:creationId xmlns:a16="http://schemas.microsoft.com/office/drawing/2014/main" id="{38F730D8-1720-49AD-9E1A-5F1863BE97E1}"/>
                  </a:ext>
                </a:extLst>
              </p:cNvPr>
              <p:cNvSpPr>
                <a:spLocks/>
              </p:cNvSpPr>
              <p:nvPr/>
            </p:nvSpPr>
            <p:spPr bwMode="auto">
              <a:xfrm>
                <a:off x="4419" y="273"/>
                <a:ext cx="166" cy="79"/>
              </a:xfrm>
              <a:custGeom>
                <a:avLst/>
                <a:gdLst>
                  <a:gd name="T0" fmla="*/ 83 w 166"/>
                  <a:gd name="T1" fmla="*/ 79 h 79"/>
                  <a:gd name="T2" fmla="*/ 99 w 166"/>
                  <a:gd name="T3" fmla="*/ 78 h 79"/>
                  <a:gd name="T4" fmla="*/ 115 w 166"/>
                  <a:gd name="T5" fmla="*/ 75 h 79"/>
                  <a:gd name="T6" fmla="*/ 129 w 166"/>
                  <a:gd name="T7" fmla="*/ 72 h 79"/>
                  <a:gd name="T8" fmla="*/ 143 w 166"/>
                  <a:gd name="T9" fmla="*/ 67 h 79"/>
                  <a:gd name="T10" fmla="*/ 153 w 166"/>
                  <a:gd name="T11" fmla="*/ 61 h 79"/>
                  <a:gd name="T12" fmla="*/ 160 w 166"/>
                  <a:gd name="T13" fmla="*/ 55 h 79"/>
                  <a:gd name="T14" fmla="*/ 164 w 166"/>
                  <a:gd name="T15" fmla="*/ 48 h 79"/>
                  <a:gd name="T16" fmla="*/ 166 w 166"/>
                  <a:gd name="T17" fmla="*/ 40 h 79"/>
                  <a:gd name="T18" fmla="*/ 164 w 166"/>
                  <a:gd name="T19" fmla="*/ 32 h 79"/>
                  <a:gd name="T20" fmla="*/ 160 w 166"/>
                  <a:gd name="T21" fmla="*/ 25 h 79"/>
                  <a:gd name="T22" fmla="*/ 153 w 166"/>
                  <a:gd name="T23" fmla="*/ 18 h 79"/>
                  <a:gd name="T24" fmla="*/ 143 w 166"/>
                  <a:gd name="T25" fmla="*/ 12 h 79"/>
                  <a:gd name="T26" fmla="*/ 129 w 166"/>
                  <a:gd name="T27" fmla="*/ 7 h 79"/>
                  <a:gd name="T28" fmla="*/ 115 w 166"/>
                  <a:gd name="T29" fmla="*/ 4 h 79"/>
                  <a:gd name="T30" fmla="*/ 99 w 166"/>
                  <a:gd name="T31" fmla="*/ 2 h 79"/>
                  <a:gd name="T32" fmla="*/ 83 w 166"/>
                  <a:gd name="T33" fmla="*/ 0 h 79"/>
                  <a:gd name="T34" fmla="*/ 67 w 166"/>
                  <a:gd name="T35" fmla="*/ 2 h 79"/>
                  <a:gd name="T36" fmla="*/ 52 w 166"/>
                  <a:gd name="T37" fmla="*/ 4 h 79"/>
                  <a:gd name="T38" fmla="*/ 38 w 166"/>
                  <a:gd name="T39" fmla="*/ 7 h 79"/>
                  <a:gd name="T40" fmla="*/ 24 w 166"/>
                  <a:gd name="T41" fmla="*/ 12 h 79"/>
                  <a:gd name="T42" fmla="*/ 14 w 166"/>
                  <a:gd name="T43" fmla="*/ 18 h 79"/>
                  <a:gd name="T44" fmla="*/ 6 w 166"/>
                  <a:gd name="T45" fmla="*/ 25 h 79"/>
                  <a:gd name="T46" fmla="*/ 2 w 166"/>
                  <a:gd name="T47" fmla="*/ 32 h 79"/>
                  <a:gd name="T48" fmla="*/ 0 w 166"/>
                  <a:gd name="T49" fmla="*/ 40 h 79"/>
                  <a:gd name="T50" fmla="*/ 2 w 166"/>
                  <a:gd name="T51" fmla="*/ 48 h 79"/>
                  <a:gd name="T52" fmla="*/ 6 w 166"/>
                  <a:gd name="T53" fmla="*/ 55 h 79"/>
                  <a:gd name="T54" fmla="*/ 14 w 166"/>
                  <a:gd name="T55" fmla="*/ 61 h 79"/>
                  <a:gd name="T56" fmla="*/ 24 w 166"/>
                  <a:gd name="T57" fmla="*/ 67 h 79"/>
                  <a:gd name="T58" fmla="*/ 38 w 166"/>
                  <a:gd name="T59" fmla="*/ 72 h 79"/>
                  <a:gd name="T60" fmla="*/ 52 w 166"/>
                  <a:gd name="T61" fmla="*/ 75 h 79"/>
                  <a:gd name="T62" fmla="*/ 67 w 166"/>
                  <a:gd name="T63" fmla="*/ 78 h 79"/>
                  <a:gd name="T64" fmla="*/ 83 w 166"/>
                  <a:gd name="T6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6" h="79">
                    <a:moveTo>
                      <a:pt x="83" y="79"/>
                    </a:moveTo>
                    <a:lnTo>
                      <a:pt x="99" y="78"/>
                    </a:lnTo>
                    <a:lnTo>
                      <a:pt x="115" y="75"/>
                    </a:lnTo>
                    <a:lnTo>
                      <a:pt x="129" y="72"/>
                    </a:lnTo>
                    <a:lnTo>
                      <a:pt x="143" y="67"/>
                    </a:lnTo>
                    <a:lnTo>
                      <a:pt x="153" y="61"/>
                    </a:lnTo>
                    <a:lnTo>
                      <a:pt x="160" y="55"/>
                    </a:lnTo>
                    <a:lnTo>
                      <a:pt x="164" y="48"/>
                    </a:lnTo>
                    <a:lnTo>
                      <a:pt x="166" y="40"/>
                    </a:lnTo>
                    <a:lnTo>
                      <a:pt x="164" y="32"/>
                    </a:lnTo>
                    <a:lnTo>
                      <a:pt x="160" y="25"/>
                    </a:lnTo>
                    <a:lnTo>
                      <a:pt x="153" y="18"/>
                    </a:lnTo>
                    <a:lnTo>
                      <a:pt x="143" y="12"/>
                    </a:lnTo>
                    <a:lnTo>
                      <a:pt x="129" y="7"/>
                    </a:lnTo>
                    <a:lnTo>
                      <a:pt x="115" y="4"/>
                    </a:lnTo>
                    <a:lnTo>
                      <a:pt x="99" y="2"/>
                    </a:lnTo>
                    <a:lnTo>
                      <a:pt x="83" y="0"/>
                    </a:lnTo>
                    <a:lnTo>
                      <a:pt x="67" y="2"/>
                    </a:lnTo>
                    <a:lnTo>
                      <a:pt x="52" y="4"/>
                    </a:lnTo>
                    <a:lnTo>
                      <a:pt x="38" y="7"/>
                    </a:lnTo>
                    <a:lnTo>
                      <a:pt x="24" y="12"/>
                    </a:lnTo>
                    <a:lnTo>
                      <a:pt x="14" y="18"/>
                    </a:lnTo>
                    <a:lnTo>
                      <a:pt x="6" y="25"/>
                    </a:lnTo>
                    <a:lnTo>
                      <a:pt x="2" y="32"/>
                    </a:lnTo>
                    <a:lnTo>
                      <a:pt x="0" y="40"/>
                    </a:lnTo>
                    <a:lnTo>
                      <a:pt x="2" y="48"/>
                    </a:lnTo>
                    <a:lnTo>
                      <a:pt x="6" y="55"/>
                    </a:lnTo>
                    <a:lnTo>
                      <a:pt x="14" y="61"/>
                    </a:lnTo>
                    <a:lnTo>
                      <a:pt x="24" y="67"/>
                    </a:lnTo>
                    <a:lnTo>
                      <a:pt x="38" y="72"/>
                    </a:lnTo>
                    <a:lnTo>
                      <a:pt x="52" y="75"/>
                    </a:lnTo>
                    <a:lnTo>
                      <a:pt x="67" y="78"/>
                    </a:lnTo>
                    <a:lnTo>
                      <a:pt x="83" y="79"/>
                    </a:lnTo>
                    <a:close/>
                  </a:path>
                </a:pathLst>
              </a:custGeom>
              <a:solidFill>
                <a:srgbClr val="D8B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22" name="Freeform 58">
                <a:extLst>
                  <a:ext uri="{FF2B5EF4-FFF2-40B4-BE49-F238E27FC236}">
                    <a16:creationId xmlns:a16="http://schemas.microsoft.com/office/drawing/2014/main" id="{719F5213-43CB-414F-AE4F-A9B5D72C27F6}"/>
                  </a:ext>
                </a:extLst>
              </p:cNvPr>
              <p:cNvSpPr>
                <a:spLocks/>
              </p:cNvSpPr>
              <p:nvPr/>
            </p:nvSpPr>
            <p:spPr bwMode="auto">
              <a:xfrm>
                <a:off x="4502" y="313"/>
                <a:ext cx="93" cy="44"/>
              </a:xfrm>
              <a:custGeom>
                <a:avLst/>
                <a:gdLst>
                  <a:gd name="T0" fmla="*/ 74 w 93"/>
                  <a:gd name="T1" fmla="*/ 0 h 44"/>
                  <a:gd name="T2" fmla="*/ 74 w 93"/>
                  <a:gd name="T3" fmla="*/ 0 h 44"/>
                  <a:gd name="T4" fmla="*/ 72 w 93"/>
                  <a:gd name="T5" fmla="*/ 7 h 44"/>
                  <a:gd name="T6" fmla="*/ 70 w 93"/>
                  <a:gd name="T7" fmla="*/ 12 h 44"/>
                  <a:gd name="T8" fmla="*/ 62 w 93"/>
                  <a:gd name="T9" fmla="*/ 18 h 44"/>
                  <a:gd name="T10" fmla="*/ 54 w 93"/>
                  <a:gd name="T11" fmla="*/ 23 h 44"/>
                  <a:gd name="T12" fmla="*/ 42 w 93"/>
                  <a:gd name="T13" fmla="*/ 27 h 44"/>
                  <a:gd name="T14" fmla="*/ 30 w 93"/>
                  <a:gd name="T15" fmla="*/ 30 h 44"/>
                  <a:gd name="T16" fmla="*/ 14 w 93"/>
                  <a:gd name="T17" fmla="*/ 32 h 44"/>
                  <a:gd name="T18" fmla="*/ 0 w 93"/>
                  <a:gd name="T19" fmla="*/ 33 h 44"/>
                  <a:gd name="T20" fmla="*/ 0 w 93"/>
                  <a:gd name="T21" fmla="*/ 44 h 44"/>
                  <a:gd name="T22" fmla="*/ 18 w 93"/>
                  <a:gd name="T23" fmla="*/ 43 h 44"/>
                  <a:gd name="T24" fmla="*/ 34 w 93"/>
                  <a:gd name="T25" fmla="*/ 41 h 44"/>
                  <a:gd name="T26" fmla="*/ 50 w 93"/>
                  <a:gd name="T27" fmla="*/ 36 h 44"/>
                  <a:gd name="T28" fmla="*/ 66 w 93"/>
                  <a:gd name="T29" fmla="*/ 32 h 44"/>
                  <a:gd name="T30" fmla="*/ 77 w 93"/>
                  <a:gd name="T31" fmla="*/ 25 h 44"/>
                  <a:gd name="T32" fmla="*/ 85 w 93"/>
                  <a:gd name="T33" fmla="*/ 17 h 44"/>
                  <a:gd name="T34" fmla="*/ 91 w 93"/>
                  <a:gd name="T35" fmla="*/ 9 h 44"/>
                  <a:gd name="T36" fmla="*/ 93 w 93"/>
                  <a:gd name="T37" fmla="*/ 0 h 44"/>
                  <a:gd name="T38" fmla="*/ 93 w 93"/>
                  <a:gd name="T39" fmla="*/ 0 h 44"/>
                  <a:gd name="T40" fmla="*/ 74 w 93"/>
                  <a:gd name="T4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4">
                    <a:moveTo>
                      <a:pt x="74" y="0"/>
                    </a:moveTo>
                    <a:lnTo>
                      <a:pt x="74" y="0"/>
                    </a:lnTo>
                    <a:lnTo>
                      <a:pt x="72" y="7"/>
                    </a:lnTo>
                    <a:lnTo>
                      <a:pt x="70" y="12"/>
                    </a:lnTo>
                    <a:lnTo>
                      <a:pt x="62" y="18"/>
                    </a:lnTo>
                    <a:lnTo>
                      <a:pt x="54" y="23"/>
                    </a:lnTo>
                    <a:lnTo>
                      <a:pt x="42" y="27"/>
                    </a:lnTo>
                    <a:lnTo>
                      <a:pt x="30" y="30"/>
                    </a:lnTo>
                    <a:lnTo>
                      <a:pt x="14" y="32"/>
                    </a:lnTo>
                    <a:lnTo>
                      <a:pt x="0" y="33"/>
                    </a:lnTo>
                    <a:lnTo>
                      <a:pt x="0" y="44"/>
                    </a:lnTo>
                    <a:lnTo>
                      <a:pt x="18" y="43"/>
                    </a:lnTo>
                    <a:lnTo>
                      <a:pt x="34" y="41"/>
                    </a:lnTo>
                    <a:lnTo>
                      <a:pt x="50" y="36"/>
                    </a:lnTo>
                    <a:lnTo>
                      <a:pt x="66" y="32"/>
                    </a:lnTo>
                    <a:lnTo>
                      <a:pt x="77" y="25"/>
                    </a:lnTo>
                    <a:lnTo>
                      <a:pt x="85" y="17"/>
                    </a:lnTo>
                    <a:lnTo>
                      <a:pt x="91" y="9"/>
                    </a:lnTo>
                    <a:lnTo>
                      <a:pt x="93" y="0"/>
                    </a:lnTo>
                    <a:lnTo>
                      <a:pt x="93" y="0"/>
                    </a:lnTo>
                    <a:lnTo>
                      <a:pt x="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23" name="Freeform 59">
                <a:extLst>
                  <a:ext uri="{FF2B5EF4-FFF2-40B4-BE49-F238E27FC236}">
                    <a16:creationId xmlns:a16="http://schemas.microsoft.com/office/drawing/2014/main" id="{673E6CB4-85B3-4DAF-A29E-7FBF1DC35AD5}"/>
                  </a:ext>
                </a:extLst>
              </p:cNvPr>
              <p:cNvSpPr>
                <a:spLocks/>
              </p:cNvSpPr>
              <p:nvPr/>
            </p:nvSpPr>
            <p:spPr bwMode="auto">
              <a:xfrm>
                <a:off x="4502" y="268"/>
                <a:ext cx="93" cy="45"/>
              </a:xfrm>
              <a:custGeom>
                <a:avLst/>
                <a:gdLst>
                  <a:gd name="T0" fmla="*/ 0 w 93"/>
                  <a:gd name="T1" fmla="*/ 11 h 45"/>
                  <a:gd name="T2" fmla="*/ 0 w 93"/>
                  <a:gd name="T3" fmla="*/ 11 h 45"/>
                  <a:gd name="T4" fmla="*/ 14 w 93"/>
                  <a:gd name="T5" fmla="*/ 12 h 45"/>
                  <a:gd name="T6" fmla="*/ 30 w 93"/>
                  <a:gd name="T7" fmla="*/ 15 h 45"/>
                  <a:gd name="T8" fmla="*/ 42 w 93"/>
                  <a:gd name="T9" fmla="*/ 17 h 45"/>
                  <a:gd name="T10" fmla="*/ 54 w 93"/>
                  <a:gd name="T11" fmla="*/ 22 h 45"/>
                  <a:gd name="T12" fmla="*/ 62 w 93"/>
                  <a:gd name="T13" fmla="*/ 26 h 45"/>
                  <a:gd name="T14" fmla="*/ 70 w 93"/>
                  <a:gd name="T15" fmla="*/ 32 h 45"/>
                  <a:gd name="T16" fmla="*/ 72 w 93"/>
                  <a:gd name="T17" fmla="*/ 38 h 45"/>
                  <a:gd name="T18" fmla="*/ 74 w 93"/>
                  <a:gd name="T19" fmla="*/ 45 h 45"/>
                  <a:gd name="T20" fmla="*/ 93 w 93"/>
                  <a:gd name="T21" fmla="*/ 45 h 45"/>
                  <a:gd name="T22" fmla="*/ 91 w 93"/>
                  <a:gd name="T23" fmla="*/ 35 h 45"/>
                  <a:gd name="T24" fmla="*/ 85 w 93"/>
                  <a:gd name="T25" fmla="*/ 27 h 45"/>
                  <a:gd name="T26" fmla="*/ 77 w 93"/>
                  <a:gd name="T27" fmla="*/ 19 h 45"/>
                  <a:gd name="T28" fmla="*/ 66 w 93"/>
                  <a:gd name="T29" fmla="*/ 12 h 45"/>
                  <a:gd name="T30" fmla="*/ 50 w 93"/>
                  <a:gd name="T31" fmla="*/ 8 h 45"/>
                  <a:gd name="T32" fmla="*/ 34 w 93"/>
                  <a:gd name="T33" fmla="*/ 3 h 45"/>
                  <a:gd name="T34" fmla="*/ 18 w 93"/>
                  <a:gd name="T35" fmla="*/ 1 h 45"/>
                  <a:gd name="T36" fmla="*/ 0 w 93"/>
                  <a:gd name="T37" fmla="*/ 0 h 45"/>
                  <a:gd name="T38" fmla="*/ 0 w 93"/>
                  <a:gd name="T39" fmla="*/ 0 h 45"/>
                  <a:gd name="T40" fmla="*/ 0 w 93"/>
                  <a:gd name="T41"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5">
                    <a:moveTo>
                      <a:pt x="0" y="11"/>
                    </a:moveTo>
                    <a:lnTo>
                      <a:pt x="0" y="11"/>
                    </a:lnTo>
                    <a:lnTo>
                      <a:pt x="14" y="12"/>
                    </a:lnTo>
                    <a:lnTo>
                      <a:pt x="30" y="15"/>
                    </a:lnTo>
                    <a:lnTo>
                      <a:pt x="42" y="17"/>
                    </a:lnTo>
                    <a:lnTo>
                      <a:pt x="54" y="22"/>
                    </a:lnTo>
                    <a:lnTo>
                      <a:pt x="62" y="26"/>
                    </a:lnTo>
                    <a:lnTo>
                      <a:pt x="70" y="32"/>
                    </a:lnTo>
                    <a:lnTo>
                      <a:pt x="72" y="38"/>
                    </a:lnTo>
                    <a:lnTo>
                      <a:pt x="74" y="45"/>
                    </a:lnTo>
                    <a:lnTo>
                      <a:pt x="93" y="45"/>
                    </a:lnTo>
                    <a:lnTo>
                      <a:pt x="91" y="35"/>
                    </a:lnTo>
                    <a:lnTo>
                      <a:pt x="85" y="27"/>
                    </a:lnTo>
                    <a:lnTo>
                      <a:pt x="77" y="19"/>
                    </a:lnTo>
                    <a:lnTo>
                      <a:pt x="66" y="12"/>
                    </a:lnTo>
                    <a:lnTo>
                      <a:pt x="50" y="8"/>
                    </a:lnTo>
                    <a:lnTo>
                      <a:pt x="34" y="3"/>
                    </a:lnTo>
                    <a:lnTo>
                      <a:pt x="18" y="1"/>
                    </a:lnTo>
                    <a:lnTo>
                      <a:pt x="0" y="0"/>
                    </a:lnTo>
                    <a:lnTo>
                      <a:pt x="0"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24" name="Freeform 60">
                <a:extLst>
                  <a:ext uri="{FF2B5EF4-FFF2-40B4-BE49-F238E27FC236}">
                    <a16:creationId xmlns:a16="http://schemas.microsoft.com/office/drawing/2014/main" id="{0412A21D-9DF4-4213-BBB1-42951AD570F1}"/>
                  </a:ext>
                </a:extLst>
              </p:cNvPr>
              <p:cNvSpPr>
                <a:spLocks/>
              </p:cNvSpPr>
              <p:nvPr/>
            </p:nvSpPr>
            <p:spPr bwMode="auto">
              <a:xfrm>
                <a:off x="4409" y="268"/>
                <a:ext cx="93" cy="45"/>
              </a:xfrm>
              <a:custGeom>
                <a:avLst/>
                <a:gdLst>
                  <a:gd name="T0" fmla="*/ 20 w 93"/>
                  <a:gd name="T1" fmla="*/ 45 h 45"/>
                  <a:gd name="T2" fmla="*/ 20 w 93"/>
                  <a:gd name="T3" fmla="*/ 45 h 45"/>
                  <a:gd name="T4" fmla="*/ 22 w 93"/>
                  <a:gd name="T5" fmla="*/ 38 h 45"/>
                  <a:gd name="T6" fmla="*/ 24 w 93"/>
                  <a:gd name="T7" fmla="*/ 32 h 45"/>
                  <a:gd name="T8" fmla="*/ 32 w 93"/>
                  <a:gd name="T9" fmla="*/ 26 h 45"/>
                  <a:gd name="T10" fmla="*/ 40 w 93"/>
                  <a:gd name="T11" fmla="*/ 22 h 45"/>
                  <a:gd name="T12" fmla="*/ 52 w 93"/>
                  <a:gd name="T13" fmla="*/ 17 h 45"/>
                  <a:gd name="T14" fmla="*/ 64 w 93"/>
                  <a:gd name="T15" fmla="*/ 15 h 45"/>
                  <a:gd name="T16" fmla="*/ 79 w 93"/>
                  <a:gd name="T17" fmla="*/ 12 h 45"/>
                  <a:gd name="T18" fmla="*/ 93 w 93"/>
                  <a:gd name="T19" fmla="*/ 11 h 45"/>
                  <a:gd name="T20" fmla="*/ 93 w 93"/>
                  <a:gd name="T21" fmla="*/ 0 h 45"/>
                  <a:gd name="T22" fmla="*/ 75 w 93"/>
                  <a:gd name="T23" fmla="*/ 1 h 45"/>
                  <a:gd name="T24" fmla="*/ 60 w 93"/>
                  <a:gd name="T25" fmla="*/ 3 h 45"/>
                  <a:gd name="T26" fmla="*/ 44 w 93"/>
                  <a:gd name="T27" fmla="*/ 8 h 45"/>
                  <a:gd name="T28" fmla="*/ 28 w 93"/>
                  <a:gd name="T29" fmla="*/ 12 h 45"/>
                  <a:gd name="T30" fmla="*/ 16 w 93"/>
                  <a:gd name="T31" fmla="*/ 19 h 45"/>
                  <a:gd name="T32" fmla="*/ 8 w 93"/>
                  <a:gd name="T33" fmla="*/ 27 h 45"/>
                  <a:gd name="T34" fmla="*/ 2 w 93"/>
                  <a:gd name="T35" fmla="*/ 35 h 45"/>
                  <a:gd name="T36" fmla="*/ 0 w 93"/>
                  <a:gd name="T37" fmla="*/ 45 h 45"/>
                  <a:gd name="T38" fmla="*/ 0 w 93"/>
                  <a:gd name="T39" fmla="*/ 45 h 45"/>
                  <a:gd name="T40" fmla="*/ 20 w 93"/>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5">
                    <a:moveTo>
                      <a:pt x="20" y="45"/>
                    </a:moveTo>
                    <a:lnTo>
                      <a:pt x="20" y="45"/>
                    </a:lnTo>
                    <a:lnTo>
                      <a:pt x="22" y="38"/>
                    </a:lnTo>
                    <a:lnTo>
                      <a:pt x="24" y="32"/>
                    </a:lnTo>
                    <a:lnTo>
                      <a:pt x="32" y="26"/>
                    </a:lnTo>
                    <a:lnTo>
                      <a:pt x="40" y="22"/>
                    </a:lnTo>
                    <a:lnTo>
                      <a:pt x="52" y="17"/>
                    </a:lnTo>
                    <a:lnTo>
                      <a:pt x="64" y="15"/>
                    </a:lnTo>
                    <a:lnTo>
                      <a:pt x="79" y="12"/>
                    </a:lnTo>
                    <a:lnTo>
                      <a:pt x="93" y="11"/>
                    </a:lnTo>
                    <a:lnTo>
                      <a:pt x="93" y="0"/>
                    </a:lnTo>
                    <a:lnTo>
                      <a:pt x="75" y="1"/>
                    </a:lnTo>
                    <a:lnTo>
                      <a:pt x="60" y="3"/>
                    </a:lnTo>
                    <a:lnTo>
                      <a:pt x="44" y="8"/>
                    </a:lnTo>
                    <a:lnTo>
                      <a:pt x="28" y="12"/>
                    </a:lnTo>
                    <a:lnTo>
                      <a:pt x="16" y="19"/>
                    </a:lnTo>
                    <a:lnTo>
                      <a:pt x="8" y="27"/>
                    </a:lnTo>
                    <a:lnTo>
                      <a:pt x="2" y="35"/>
                    </a:lnTo>
                    <a:lnTo>
                      <a:pt x="0" y="45"/>
                    </a:lnTo>
                    <a:lnTo>
                      <a:pt x="0" y="45"/>
                    </a:lnTo>
                    <a:lnTo>
                      <a:pt x="2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25" name="Freeform 61">
                <a:extLst>
                  <a:ext uri="{FF2B5EF4-FFF2-40B4-BE49-F238E27FC236}">
                    <a16:creationId xmlns:a16="http://schemas.microsoft.com/office/drawing/2014/main" id="{BEDD223B-FF50-4167-9FDA-82752206EA09}"/>
                  </a:ext>
                </a:extLst>
              </p:cNvPr>
              <p:cNvSpPr>
                <a:spLocks/>
              </p:cNvSpPr>
              <p:nvPr/>
            </p:nvSpPr>
            <p:spPr bwMode="auto">
              <a:xfrm>
                <a:off x="4409" y="313"/>
                <a:ext cx="93" cy="44"/>
              </a:xfrm>
              <a:custGeom>
                <a:avLst/>
                <a:gdLst>
                  <a:gd name="T0" fmla="*/ 93 w 93"/>
                  <a:gd name="T1" fmla="*/ 33 h 44"/>
                  <a:gd name="T2" fmla="*/ 93 w 93"/>
                  <a:gd name="T3" fmla="*/ 33 h 44"/>
                  <a:gd name="T4" fmla="*/ 79 w 93"/>
                  <a:gd name="T5" fmla="*/ 32 h 44"/>
                  <a:gd name="T6" fmla="*/ 64 w 93"/>
                  <a:gd name="T7" fmla="*/ 30 h 44"/>
                  <a:gd name="T8" fmla="*/ 52 w 93"/>
                  <a:gd name="T9" fmla="*/ 27 h 44"/>
                  <a:gd name="T10" fmla="*/ 40 w 93"/>
                  <a:gd name="T11" fmla="*/ 23 h 44"/>
                  <a:gd name="T12" fmla="*/ 32 w 93"/>
                  <a:gd name="T13" fmla="*/ 18 h 44"/>
                  <a:gd name="T14" fmla="*/ 24 w 93"/>
                  <a:gd name="T15" fmla="*/ 12 h 44"/>
                  <a:gd name="T16" fmla="*/ 22 w 93"/>
                  <a:gd name="T17" fmla="*/ 7 h 44"/>
                  <a:gd name="T18" fmla="*/ 20 w 93"/>
                  <a:gd name="T19" fmla="*/ 0 h 44"/>
                  <a:gd name="T20" fmla="*/ 0 w 93"/>
                  <a:gd name="T21" fmla="*/ 0 h 44"/>
                  <a:gd name="T22" fmla="*/ 2 w 93"/>
                  <a:gd name="T23" fmla="*/ 9 h 44"/>
                  <a:gd name="T24" fmla="*/ 8 w 93"/>
                  <a:gd name="T25" fmla="*/ 17 h 44"/>
                  <a:gd name="T26" fmla="*/ 16 w 93"/>
                  <a:gd name="T27" fmla="*/ 25 h 44"/>
                  <a:gd name="T28" fmla="*/ 28 w 93"/>
                  <a:gd name="T29" fmla="*/ 32 h 44"/>
                  <a:gd name="T30" fmla="*/ 44 w 93"/>
                  <a:gd name="T31" fmla="*/ 36 h 44"/>
                  <a:gd name="T32" fmla="*/ 60 w 93"/>
                  <a:gd name="T33" fmla="*/ 41 h 44"/>
                  <a:gd name="T34" fmla="*/ 75 w 93"/>
                  <a:gd name="T35" fmla="*/ 43 h 44"/>
                  <a:gd name="T36" fmla="*/ 93 w 93"/>
                  <a:gd name="T37" fmla="*/ 44 h 44"/>
                  <a:gd name="T38" fmla="*/ 93 w 93"/>
                  <a:gd name="T39" fmla="*/ 44 h 44"/>
                  <a:gd name="T40" fmla="*/ 93 w 93"/>
                  <a:gd name="T41"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4">
                    <a:moveTo>
                      <a:pt x="93" y="33"/>
                    </a:moveTo>
                    <a:lnTo>
                      <a:pt x="93" y="33"/>
                    </a:lnTo>
                    <a:lnTo>
                      <a:pt x="79" y="32"/>
                    </a:lnTo>
                    <a:lnTo>
                      <a:pt x="64" y="30"/>
                    </a:lnTo>
                    <a:lnTo>
                      <a:pt x="52" y="27"/>
                    </a:lnTo>
                    <a:lnTo>
                      <a:pt x="40" y="23"/>
                    </a:lnTo>
                    <a:lnTo>
                      <a:pt x="32" y="18"/>
                    </a:lnTo>
                    <a:lnTo>
                      <a:pt x="24" y="12"/>
                    </a:lnTo>
                    <a:lnTo>
                      <a:pt x="22" y="7"/>
                    </a:lnTo>
                    <a:lnTo>
                      <a:pt x="20" y="0"/>
                    </a:lnTo>
                    <a:lnTo>
                      <a:pt x="0" y="0"/>
                    </a:lnTo>
                    <a:lnTo>
                      <a:pt x="2" y="9"/>
                    </a:lnTo>
                    <a:lnTo>
                      <a:pt x="8" y="17"/>
                    </a:lnTo>
                    <a:lnTo>
                      <a:pt x="16" y="25"/>
                    </a:lnTo>
                    <a:lnTo>
                      <a:pt x="28" y="32"/>
                    </a:lnTo>
                    <a:lnTo>
                      <a:pt x="44" y="36"/>
                    </a:lnTo>
                    <a:lnTo>
                      <a:pt x="60" y="41"/>
                    </a:lnTo>
                    <a:lnTo>
                      <a:pt x="75" y="43"/>
                    </a:lnTo>
                    <a:lnTo>
                      <a:pt x="93" y="44"/>
                    </a:lnTo>
                    <a:lnTo>
                      <a:pt x="93" y="44"/>
                    </a:lnTo>
                    <a:lnTo>
                      <a:pt x="93"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26" name="Freeform 62">
                <a:extLst>
                  <a:ext uri="{FF2B5EF4-FFF2-40B4-BE49-F238E27FC236}">
                    <a16:creationId xmlns:a16="http://schemas.microsoft.com/office/drawing/2014/main" id="{970C31BA-9A26-4EC6-A88B-F047C8DEC922}"/>
                  </a:ext>
                </a:extLst>
              </p:cNvPr>
              <p:cNvSpPr>
                <a:spLocks/>
              </p:cNvSpPr>
              <p:nvPr/>
            </p:nvSpPr>
            <p:spPr bwMode="auto">
              <a:xfrm>
                <a:off x="3837" y="277"/>
                <a:ext cx="163" cy="77"/>
              </a:xfrm>
              <a:custGeom>
                <a:avLst/>
                <a:gdLst>
                  <a:gd name="T0" fmla="*/ 81 w 163"/>
                  <a:gd name="T1" fmla="*/ 77 h 77"/>
                  <a:gd name="T2" fmla="*/ 97 w 163"/>
                  <a:gd name="T3" fmla="*/ 76 h 77"/>
                  <a:gd name="T4" fmla="*/ 113 w 163"/>
                  <a:gd name="T5" fmla="*/ 74 h 77"/>
                  <a:gd name="T6" fmla="*/ 127 w 163"/>
                  <a:gd name="T7" fmla="*/ 70 h 77"/>
                  <a:gd name="T8" fmla="*/ 139 w 163"/>
                  <a:gd name="T9" fmla="*/ 66 h 77"/>
                  <a:gd name="T10" fmla="*/ 149 w 163"/>
                  <a:gd name="T11" fmla="*/ 60 h 77"/>
                  <a:gd name="T12" fmla="*/ 157 w 163"/>
                  <a:gd name="T13" fmla="*/ 54 h 77"/>
                  <a:gd name="T14" fmla="*/ 161 w 163"/>
                  <a:gd name="T15" fmla="*/ 47 h 77"/>
                  <a:gd name="T16" fmla="*/ 163 w 163"/>
                  <a:gd name="T17" fmla="*/ 39 h 77"/>
                  <a:gd name="T18" fmla="*/ 161 w 163"/>
                  <a:gd name="T19" fmla="*/ 31 h 77"/>
                  <a:gd name="T20" fmla="*/ 157 w 163"/>
                  <a:gd name="T21" fmla="*/ 24 h 77"/>
                  <a:gd name="T22" fmla="*/ 149 w 163"/>
                  <a:gd name="T23" fmla="*/ 17 h 77"/>
                  <a:gd name="T24" fmla="*/ 139 w 163"/>
                  <a:gd name="T25" fmla="*/ 11 h 77"/>
                  <a:gd name="T26" fmla="*/ 127 w 163"/>
                  <a:gd name="T27" fmla="*/ 7 h 77"/>
                  <a:gd name="T28" fmla="*/ 113 w 163"/>
                  <a:gd name="T29" fmla="*/ 3 h 77"/>
                  <a:gd name="T30" fmla="*/ 97 w 163"/>
                  <a:gd name="T31" fmla="*/ 1 h 77"/>
                  <a:gd name="T32" fmla="*/ 81 w 163"/>
                  <a:gd name="T33" fmla="*/ 0 h 77"/>
                  <a:gd name="T34" fmla="*/ 66 w 163"/>
                  <a:gd name="T35" fmla="*/ 1 h 77"/>
                  <a:gd name="T36" fmla="*/ 50 w 163"/>
                  <a:gd name="T37" fmla="*/ 3 h 77"/>
                  <a:gd name="T38" fmla="*/ 36 w 163"/>
                  <a:gd name="T39" fmla="*/ 7 h 77"/>
                  <a:gd name="T40" fmla="*/ 24 w 163"/>
                  <a:gd name="T41" fmla="*/ 11 h 77"/>
                  <a:gd name="T42" fmla="*/ 14 w 163"/>
                  <a:gd name="T43" fmla="*/ 17 h 77"/>
                  <a:gd name="T44" fmla="*/ 6 w 163"/>
                  <a:gd name="T45" fmla="*/ 24 h 77"/>
                  <a:gd name="T46" fmla="*/ 2 w 163"/>
                  <a:gd name="T47" fmla="*/ 31 h 77"/>
                  <a:gd name="T48" fmla="*/ 0 w 163"/>
                  <a:gd name="T49" fmla="*/ 39 h 77"/>
                  <a:gd name="T50" fmla="*/ 2 w 163"/>
                  <a:gd name="T51" fmla="*/ 47 h 77"/>
                  <a:gd name="T52" fmla="*/ 6 w 163"/>
                  <a:gd name="T53" fmla="*/ 54 h 77"/>
                  <a:gd name="T54" fmla="*/ 14 w 163"/>
                  <a:gd name="T55" fmla="*/ 60 h 77"/>
                  <a:gd name="T56" fmla="*/ 24 w 163"/>
                  <a:gd name="T57" fmla="*/ 66 h 77"/>
                  <a:gd name="T58" fmla="*/ 36 w 163"/>
                  <a:gd name="T59" fmla="*/ 70 h 77"/>
                  <a:gd name="T60" fmla="*/ 50 w 163"/>
                  <a:gd name="T61" fmla="*/ 74 h 77"/>
                  <a:gd name="T62" fmla="*/ 66 w 163"/>
                  <a:gd name="T63" fmla="*/ 76 h 77"/>
                  <a:gd name="T64" fmla="*/ 81 w 163"/>
                  <a:gd name="T6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77">
                    <a:moveTo>
                      <a:pt x="81" y="77"/>
                    </a:moveTo>
                    <a:lnTo>
                      <a:pt x="97" y="76"/>
                    </a:lnTo>
                    <a:lnTo>
                      <a:pt x="113" y="74"/>
                    </a:lnTo>
                    <a:lnTo>
                      <a:pt x="127" y="70"/>
                    </a:lnTo>
                    <a:lnTo>
                      <a:pt x="139" y="66"/>
                    </a:lnTo>
                    <a:lnTo>
                      <a:pt x="149" y="60"/>
                    </a:lnTo>
                    <a:lnTo>
                      <a:pt x="157" y="54"/>
                    </a:lnTo>
                    <a:lnTo>
                      <a:pt x="161" y="47"/>
                    </a:lnTo>
                    <a:lnTo>
                      <a:pt x="163" y="39"/>
                    </a:lnTo>
                    <a:lnTo>
                      <a:pt x="161" y="31"/>
                    </a:lnTo>
                    <a:lnTo>
                      <a:pt x="157" y="24"/>
                    </a:lnTo>
                    <a:lnTo>
                      <a:pt x="149" y="17"/>
                    </a:lnTo>
                    <a:lnTo>
                      <a:pt x="139" y="11"/>
                    </a:lnTo>
                    <a:lnTo>
                      <a:pt x="127" y="7"/>
                    </a:lnTo>
                    <a:lnTo>
                      <a:pt x="113" y="3"/>
                    </a:lnTo>
                    <a:lnTo>
                      <a:pt x="97" y="1"/>
                    </a:lnTo>
                    <a:lnTo>
                      <a:pt x="81" y="0"/>
                    </a:lnTo>
                    <a:lnTo>
                      <a:pt x="66" y="1"/>
                    </a:lnTo>
                    <a:lnTo>
                      <a:pt x="50" y="3"/>
                    </a:lnTo>
                    <a:lnTo>
                      <a:pt x="36" y="7"/>
                    </a:lnTo>
                    <a:lnTo>
                      <a:pt x="24" y="11"/>
                    </a:lnTo>
                    <a:lnTo>
                      <a:pt x="14" y="17"/>
                    </a:lnTo>
                    <a:lnTo>
                      <a:pt x="6" y="24"/>
                    </a:lnTo>
                    <a:lnTo>
                      <a:pt x="2" y="31"/>
                    </a:lnTo>
                    <a:lnTo>
                      <a:pt x="0" y="39"/>
                    </a:lnTo>
                    <a:lnTo>
                      <a:pt x="2" y="47"/>
                    </a:lnTo>
                    <a:lnTo>
                      <a:pt x="6" y="54"/>
                    </a:lnTo>
                    <a:lnTo>
                      <a:pt x="14" y="60"/>
                    </a:lnTo>
                    <a:lnTo>
                      <a:pt x="24" y="66"/>
                    </a:lnTo>
                    <a:lnTo>
                      <a:pt x="36" y="70"/>
                    </a:lnTo>
                    <a:lnTo>
                      <a:pt x="50" y="74"/>
                    </a:lnTo>
                    <a:lnTo>
                      <a:pt x="66" y="76"/>
                    </a:lnTo>
                    <a:lnTo>
                      <a:pt x="81" y="77"/>
                    </a:lnTo>
                    <a:close/>
                  </a:path>
                </a:pathLst>
              </a:custGeom>
              <a:solidFill>
                <a:srgbClr val="D8B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27" name="Freeform 63">
                <a:extLst>
                  <a:ext uri="{FF2B5EF4-FFF2-40B4-BE49-F238E27FC236}">
                    <a16:creationId xmlns:a16="http://schemas.microsoft.com/office/drawing/2014/main" id="{95F93C04-5E53-4809-BE6F-42843189B468}"/>
                  </a:ext>
                </a:extLst>
              </p:cNvPr>
              <p:cNvSpPr>
                <a:spLocks/>
              </p:cNvSpPr>
              <p:nvPr/>
            </p:nvSpPr>
            <p:spPr bwMode="auto">
              <a:xfrm>
                <a:off x="3918" y="316"/>
                <a:ext cx="91" cy="44"/>
              </a:xfrm>
              <a:custGeom>
                <a:avLst/>
                <a:gdLst>
                  <a:gd name="T0" fmla="*/ 72 w 91"/>
                  <a:gd name="T1" fmla="*/ 0 h 44"/>
                  <a:gd name="T2" fmla="*/ 72 w 91"/>
                  <a:gd name="T3" fmla="*/ 0 h 44"/>
                  <a:gd name="T4" fmla="*/ 70 w 91"/>
                  <a:gd name="T5" fmla="*/ 7 h 44"/>
                  <a:gd name="T6" fmla="*/ 68 w 91"/>
                  <a:gd name="T7" fmla="*/ 13 h 44"/>
                  <a:gd name="T8" fmla="*/ 60 w 91"/>
                  <a:gd name="T9" fmla="*/ 17 h 44"/>
                  <a:gd name="T10" fmla="*/ 52 w 91"/>
                  <a:gd name="T11" fmla="*/ 22 h 44"/>
                  <a:gd name="T12" fmla="*/ 42 w 91"/>
                  <a:gd name="T13" fmla="*/ 27 h 44"/>
                  <a:gd name="T14" fmla="*/ 30 w 91"/>
                  <a:gd name="T15" fmla="*/ 29 h 44"/>
                  <a:gd name="T16" fmla="*/ 14 w 91"/>
                  <a:gd name="T17" fmla="*/ 31 h 44"/>
                  <a:gd name="T18" fmla="*/ 0 w 91"/>
                  <a:gd name="T19" fmla="*/ 32 h 44"/>
                  <a:gd name="T20" fmla="*/ 0 w 91"/>
                  <a:gd name="T21" fmla="*/ 44 h 44"/>
                  <a:gd name="T22" fmla="*/ 18 w 91"/>
                  <a:gd name="T23" fmla="*/ 43 h 44"/>
                  <a:gd name="T24" fmla="*/ 34 w 91"/>
                  <a:gd name="T25" fmla="*/ 40 h 44"/>
                  <a:gd name="T26" fmla="*/ 50 w 91"/>
                  <a:gd name="T27" fmla="*/ 36 h 44"/>
                  <a:gd name="T28" fmla="*/ 64 w 91"/>
                  <a:gd name="T29" fmla="*/ 31 h 44"/>
                  <a:gd name="T30" fmla="*/ 76 w 91"/>
                  <a:gd name="T31" fmla="*/ 24 h 44"/>
                  <a:gd name="T32" fmla="*/ 84 w 91"/>
                  <a:gd name="T33" fmla="*/ 17 h 44"/>
                  <a:gd name="T34" fmla="*/ 89 w 91"/>
                  <a:gd name="T35" fmla="*/ 9 h 44"/>
                  <a:gd name="T36" fmla="*/ 91 w 91"/>
                  <a:gd name="T37" fmla="*/ 0 h 44"/>
                  <a:gd name="T38" fmla="*/ 91 w 91"/>
                  <a:gd name="T39" fmla="*/ 0 h 44"/>
                  <a:gd name="T40" fmla="*/ 72 w 91"/>
                  <a:gd name="T4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44">
                    <a:moveTo>
                      <a:pt x="72" y="0"/>
                    </a:moveTo>
                    <a:lnTo>
                      <a:pt x="72" y="0"/>
                    </a:lnTo>
                    <a:lnTo>
                      <a:pt x="70" y="7"/>
                    </a:lnTo>
                    <a:lnTo>
                      <a:pt x="68" y="13"/>
                    </a:lnTo>
                    <a:lnTo>
                      <a:pt x="60" y="17"/>
                    </a:lnTo>
                    <a:lnTo>
                      <a:pt x="52" y="22"/>
                    </a:lnTo>
                    <a:lnTo>
                      <a:pt x="42" y="27"/>
                    </a:lnTo>
                    <a:lnTo>
                      <a:pt x="30" y="29"/>
                    </a:lnTo>
                    <a:lnTo>
                      <a:pt x="14" y="31"/>
                    </a:lnTo>
                    <a:lnTo>
                      <a:pt x="0" y="32"/>
                    </a:lnTo>
                    <a:lnTo>
                      <a:pt x="0" y="44"/>
                    </a:lnTo>
                    <a:lnTo>
                      <a:pt x="18" y="43"/>
                    </a:lnTo>
                    <a:lnTo>
                      <a:pt x="34" y="40"/>
                    </a:lnTo>
                    <a:lnTo>
                      <a:pt x="50" y="36"/>
                    </a:lnTo>
                    <a:lnTo>
                      <a:pt x="64" y="31"/>
                    </a:lnTo>
                    <a:lnTo>
                      <a:pt x="76" y="24"/>
                    </a:lnTo>
                    <a:lnTo>
                      <a:pt x="84" y="17"/>
                    </a:lnTo>
                    <a:lnTo>
                      <a:pt x="89" y="9"/>
                    </a:lnTo>
                    <a:lnTo>
                      <a:pt x="91" y="0"/>
                    </a:lnTo>
                    <a:lnTo>
                      <a:pt x="91" y="0"/>
                    </a:lnTo>
                    <a:lnTo>
                      <a:pt x="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28" name="Freeform 64">
                <a:extLst>
                  <a:ext uri="{FF2B5EF4-FFF2-40B4-BE49-F238E27FC236}">
                    <a16:creationId xmlns:a16="http://schemas.microsoft.com/office/drawing/2014/main" id="{9B7A4626-F839-4815-8534-CD2BA14211A8}"/>
                  </a:ext>
                </a:extLst>
              </p:cNvPr>
              <p:cNvSpPr>
                <a:spLocks/>
              </p:cNvSpPr>
              <p:nvPr/>
            </p:nvSpPr>
            <p:spPr bwMode="auto">
              <a:xfrm>
                <a:off x="3918" y="271"/>
                <a:ext cx="91" cy="45"/>
              </a:xfrm>
              <a:custGeom>
                <a:avLst/>
                <a:gdLst>
                  <a:gd name="T0" fmla="*/ 0 w 91"/>
                  <a:gd name="T1" fmla="*/ 12 h 45"/>
                  <a:gd name="T2" fmla="*/ 0 w 91"/>
                  <a:gd name="T3" fmla="*/ 12 h 45"/>
                  <a:gd name="T4" fmla="*/ 14 w 91"/>
                  <a:gd name="T5" fmla="*/ 13 h 45"/>
                  <a:gd name="T6" fmla="*/ 30 w 91"/>
                  <a:gd name="T7" fmla="*/ 15 h 45"/>
                  <a:gd name="T8" fmla="*/ 42 w 91"/>
                  <a:gd name="T9" fmla="*/ 17 h 45"/>
                  <a:gd name="T10" fmla="*/ 52 w 91"/>
                  <a:gd name="T11" fmla="*/ 22 h 45"/>
                  <a:gd name="T12" fmla="*/ 60 w 91"/>
                  <a:gd name="T13" fmla="*/ 27 h 45"/>
                  <a:gd name="T14" fmla="*/ 68 w 91"/>
                  <a:gd name="T15" fmla="*/ 32 h 45"/>
                  <a:gd name="T16" fmla="*/ 70 w 91"/>
                  <a:gd name="T17" fmla="*/ 38 h 45"/>
                  <a:gd name="T18" fmla="*/ 72 w 91"/>
                  <a:gd name="T19" fmla="*/ 45 h 45"/>
                  <a:gd name="T20" fmla="*/ 91 w 91"/>
                  <a:gd name="T21" fmla="*/ 45 h 45"/>
                  <a:gd name="T22" fmla="*/ 89 w 91"/>
                  <a:gd name="T23" fmla="*/ 36 h 45"/>
                  <a:gd name="T24" fmla="*/ 84 w 91"/>
                  <a:gd name="T25" fmla="*/ 28 h 45"/>
                  <a:gd name="T26" fmla="*/ 76 w 91"/>
                  <a:gd name="T27" fmla="*/ 20 h 45"/>
                  <a:gd name="T28" fmla="*/ 64 w 91"/>
                  <a:gd name="T29" fmla="*/ 13 h 45"/>
                  <a:gd name="T30" fmla="*/ 50 w 91"/>
                  <a:gd name="T31" fmla="*/ 8 h 45"/>
                  <a:gd name="T32" fmla="*/ 34 w 91"/>
                  <a:gd name="T33" fmla="*/ 4 h 45"/>
                  <a:gd name="T34" fmla="*/ 18 w 91"/>
                  <a:gd name="T35" fmla="*/ 1 h 45"/>
                  <a:gd name="T36" fmla="*/ 0 w 91"/>
                  <a:gd name="T37" fmla="*/ 0 h 45"/>
                  <a:gd name="T38" fmla="*/ 0 w 91"/>
                  <a:gd name="T39" fmla="*/ 0 h 45"/>
                  <a:gd name="T40" fmla="*/ 0 w 91"/>
                  <a:gd name="T41"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45">
                    <a:moveTo>
                      <a:pt x="0" y="12"/>
                    </a:moveTo>
                    <a:lnTo>
                      <a:pt x="0" y="12"/>
                    </a:lnTo>
                    <a:lnTo>
                      <a:pt x="14" y="13"/>
                    </a:lnTo>
                    <a:lnTo>
                      <a:pt x="30" y="15"/>
                    </a:lnTo>
                    <a:lnTo>
                      <a:pt x="42" y="17"/>
                    </a:lnTo>
                    <a:lnTo>
                      <a:pt x="52" y="22"/>
                    </a:lnTo>
                    <a:lnTo>
                      <a:pt x="60" y="27"/>
                    </a:lnTo>
                    <a:lnTo>
                      <a:pt x="68" y="32"/>
                    </a:lnTo>
                    <a:lnTo>
                      <a:pt x="70" y="38"/>
                    </a:lnTo>
                    <a:lnTo>
                      <a:pt x="72" y="45"/>
                    </a:lnTo>
                    <a:lnTo>
                      <a:pt x="91" y="45"/>
                    </a:lnTo>
                    <a:lnTo>
                      <a:pt x="89" y="36"/>
                    </a:lnTo>
                    <a:lnTo>
                      <a:pt x="84" y="28"/>
                    </a:lnTo>
                    <a:lnTo>
                      <a:pt x="76" y="20"/>
                    </a:lnTo>
                    <a:lnTo>
                      <a:pt x="64" y="13"/>
                    </a:lnTo>
                    <a:lnTo>
                      <a:pt x="50" y="8"/>
                    </a:lnTo>
                    <a:lnTo>
                      <a:pt x="34" y="4"/>
                    </a:lnTo>
                    <a:lnTo>
                      <a:pt x="18" y="1"/>
                    </a:lnTo>
                    <a:lnTo>
                      <a:pt x="0" y="0"/>
                    </a:lnTo>
                    <a:lnTo>
                      <a:pt x="0"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29" name="Freeform 65">
                <a:extLst>
                  <a:ext uri="{FF2B5EF4-FFF2-40B4-BE49-F238E27FC236}">
                    <a16:creationId xmlns:a16="http://schemas.microsoft.com/office/drawing/2014/main" id="{02C229F1-D554-452E-9579-DA3DECFC20E2}"/>
                  </a:ext>
                </a:extLst>
              </p:cNvPr>
              <p:cNvSpPr>
                <a:spLocks/>
              </p:cNvSpPr>
              <p:nvPr/>
            </p:nvSpPr>
            <p:spPr bwMode="auto">
              <a:xfrm>
                <a:off x="3827" y="271"/>
                <a:ext cx="91" cy="45"/>
              </a:xfrm>
              <a:custGeom>
                <a:avLst/>
                <a:gdLst>
                  <a:gd name="T0" fmla="*/ 20 w 91"/>
                  <a:gd name="T1" fmla="*/ 45 h 45"/>
                  <a:gd name="T2" fmla="*/ 20 w 91"/>
                  <a:gd name="T3" fmla="*/ 45 h 45"/>
                  <a:gd name="T4" fmla="*/ 22 w 91"/>
                  <a:gd name="T5" fmla="*/ 38 h 45"/>
                  <a:gd name="T6" fmla="*/ 24 w 91"/>
                  <a:gd name="T7" fmla="*/ 32 h 45"/>
                  <a:gd name="T8" fmla="*/ 32 w 91"/>
                  <a:gd name="T9" fmla="*/ 27 h 45"/>
                  <a:gd name="T10" fmla="*/ 40 w 91"/>
                  <a:gd name="T11" fmla="*/ 22 h 45"/>
                  <a:gd name="T12" fmla="*/ 50 w 91"/>
                  <a:gd name="T13" fmla="*/ 17 h 45"/>
                  <a:gd name="T14" fmla="*/ 62 w 91"/>
                  <a:gd name="T15" fmla="*/ 15 h 45"/>
                  <a:gd name="T16" fmla="*/ 78 w 91"/>
                  <a:gd name="T17" fmla="*/ 13 h 45"/>
                  <a:gd name="T18" fmla="*/ 91 w 91"/>
                  <a:gd name="T19" fmla="*/ 12 h 45"/>
                  <a:gd name="T20" fmla="*/ 91 w 91"/>
                  <a:gd name="T21" fmla="*/ 0 h 45"/>
                  <a:gd name="T22" fmla="*/ 74 w 91"/>
                  <a:gd name="T23" fmla="*/ 1 h 45"/>
                  <a:gd name="T24" fmla="*/ 58 w 91"/>
                  <a:gd name="T25" fmla="*/ 4 h 45"/>
                  <a:gd name="T26" fmla="*/ 42 w 91"/>
                  <a:gd name="T27" fmla="*/ 8 h 45"/>
                  <a:gd name="T28" fmla="*/ 28 w 91"/>
                  <a:gd name="T29" fmla="*/ 13 h 45"/>
                  <a:gd name="T30" fmla="*/ 16 w 91"/>
                  <a:gd name="T31" fmla="*/ 20 h 45"/>
                  <a:gd name="T32" fmla="*/ 8 w 91"/>
                  <a:gd name="T33" fmla="*/ 28 h 45"/>
                  <a:gd name="T34" fmla="*/ 2 w 91"/>
                  <a:gd name="T35" fmla="*/ 36 h 45"/>
                  <a:gd name="T36" fmla="*/ 0 w 91"/>
                  <a:gd name="T37" fmla="*/ 45 h 45"/>
                  <a:gd name="T38" fmla="*/ 0 w 91"/>
                  <a:gd name="T39" fmla="*/ 45 h 45"/>
                  <a:gd name="T40" fmla="*/ 20 w 91"/>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45">
                    <a:moveTo>
                      <a:pt x="20" y="45"/>
                    </a:moveTo>
                    <a:lnTo>
                      <a:pt x="20" y="45"/>
                    </a:lnTo>
                    <a:lnTo>
                      <a:pt x="22" y="38"/>
                    </a:lnTo>
                    <a:lnTo>
                      <a:pt x="24" y="32"/>
                    </a:lnTo>
                    <a:lnTo>
                      <a:pt x="32" y="27"/>
                    </a:lnTo>
                    <a:lnTo>
                      <a:pt x="40" y="22"/>
                    </a:lnTo>
                    <a:lnTo>
                      <a:pt x="50" y="17"/>
                    </a:lnTo>
                    <a:lnTo>
                      <a:pt x="62" y="15"/>
                    </a:lnTo>
                    <a:lnTo>
                      <a:pt x="78" y="13"/>
                    </a:lnTo>
                    <a:lnTo>
                      <a:pt x="91" y="12"/>
                    </a:lnTo>
                    <a:lnTo>
                      <a:pt x="91" y="0"/>
                    </a:lnTo>
                    <a:lnTo>
                      <a:pt x="74" y="1"/>
                    </a:lnTo>
                    <a:lnTo>
                      <a:pt x="58" y="4"/>
                    </a:lnTo>
                    <a:lnTo>
                      <a:pt x="42" y="8"/>
                    </a:lnTo>
                    <a:lnTo>
                      <a:pt x="28" y="13"/>
                    </a:lnTo>
                    <a:lnTo>
                      <a:pt x="16" y="20"/>
                    </a:lnTo>
                    <a:lnTo>
                      <a:pt x="8" y="28"/>
                    </a:lnTo>
                    <a:lnTo>
                      <a:pt x="2" y="36"/>
                    </a:lnTo>
                    <a:lnTo>
                      <a:pt x="0" y="45"/>
                    </a:lnTo>
                    <a:lnTo>
                      <a:pt x="0" y="45"/>
                    </a:lnTo>
                    <a:lnTo>
                      <a:pt x="2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30" name="Freeform 66">
                <a:extLst>
                  <a:ext uri="{FF2B5EF4-FFF2-40B4-BE49-F238E27FC236}">
                    <a16:creationId xmlns:a16="http://schemas.microsoft.com/office/drawing/2014/main" id="{753A32F8-2D0E-45D1-91C8-EF19984949A1}"/>
                  </a:ext>
                </a:extLst>
              </p:cNvPr>
              <p:cNvSpPr>
                <a:spLocks/>
              </p:cNvSpPr>
              <p:nvPr/>
            </p:nvSpPr>
            <p:spPr bwMode="auto">
              <a:xfrm>
                <a:off x="3827" y="316"/>
                <a:ext cx="91" cy="44"/>
              </a:xfrm>
              <a:custGeom>
                <a:avLst/>
                <a:gdLst>
                  <a:gd name="T0" fmla="*/ 91 w 91"/>
                  <a:gd name="T1" fmla="*/ 32 h 44"/>
                  <a:gd name="T2" fmla="*/ 91 w 91"/>
                  <a:gd name="T3" fmla="*/ 32 h 44"/>
                  <a:gd name="T4" fmla="*/ 78 w 91"/>
                  <a:gd name="T5" fmla="*/ 31 h 44"/>
                  <a:gd name="T6" fmla="*/ 62 w 91"/>
                  <a:gd name="T7" fmla="*/ 29 h 44"/>
                  <a:gd name="T8" fmla="*/ 50 w 91"/>
                  <a:gd name="T9" fmla="*/ 27 h 44"/>
                  <a:gd name="T10" fmla="*/ 40 w 91"/>
                  <a:gd name="T11" fmla="*/ 22 h 44"/>
                  <a:gd name="T12" fmla="*/ 32 w 91"/>
                  <a:gd name="T13" fmla="*/ 17 h 44"/>
                  <a:gd name="T14" fmla="*/ 24 w 91"/>
                  <a:gd name="T15" fmla="*/ 13 h 44"/>
                  <a:gd name="T16" fmla="*/ 22 w 91"/>
                  <a:gd name="T17" fmla="*/ 7 h 44"/>
                  <a:gd name="T18" fmla="*/ 20 w 91"/>
                  <a:gd name="T19" fmla="*/ 0 h 44"/>
                  <a:gd name="T20" fmla="*/ 0 w 91"/>
                  <a:gd name="T21" fmla="*/ 0 h 44"/>
                  <a:gd name="T22" fmla="*/ 2 w 91"/>
                  <a:gd name="T23" fmla="*/ 9 h 44"/>
                  <a:gd name="T24" fmla="*/ 8 w 91"/>
                  <a:gd name="T25" fmla="*/ 17 h 44"/>
                  <a:gd name="T26" fmla="*/ 16 w 91"/>
                  <a:gd name="T27" fmla="*/ 24 h 44"/>
                  <a:gd name="T28" fmla="*/ 28 w 91"/>
                  <a:gd name="T29" fmla="*/ 31 h 44"/>
                  <a:gd name="T30" fmla="*/ 42 w 91"/>
                  <a:gd name="T31" fmla="*/ 36 h 44"/>
                  <a:gd name="T32" fmla="*/ 58 w 91"/>
                  <a:gd name="T33" fmla="*/ 40 h 44"/>
                  <a:gd name="T34" fmla="*/ 74 w 91"/>
                  <a:gd name="T35" fmla="*/ 43 h 44"/>
                  <a:gd name="T36" fmla="*/ 91 w 91"/>
                  <a:gd name="T37" fmla="*/ 44 h 44"/>
                  <a:gd name="T38" fmla="*/ 91 w 91"/>
                  <a:gd name="T39" fmla="*/ 44 h 44"/>
                  <a:gd name="T40" fmla="*/ 91 w 91"/>
                  <a:gd name="T41"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44">
                    <a:moveTo>
                      <a:pt x="91" y="32"/>
                    </a:moveTo>
                    <a:lnTo>
                      <a:pt x="91" y="32"/>
                    </a:lnTo>
                    <a:lnTo>
                      <a:pt x="78" y="31"/>
                    </a:lnTo>
                    <a:lnTo>
                      <a:pt x="62" y="29"/>
                    </a:lnTo>
                    <a:lnTo>
                      <a:pt x="50" y="27"/>
                    </a:lnTo>
                    <a:lnTo>
                      <a:pt x="40" y="22"/>
                    </a:lnTo>
                    <a:lnTo>
                      <a:pt x="32" y="17"/>
                    </a:lnTo>
                    <a:lnTo>
                      <a:pt x="24" y="13"/>
                    </a:lnTo>
                    <a:lnTo>
                      <a:pt x="22" y="7"/>
                    </a:lnTo>
                    <a:lnTo>
                      <a:pt x="20" y="0"/>
                    </a:lnTo>
                    <a:lnTo>
                      <a:pt x="0" y="0"/>
                    </a:lnTo>
                    <a:lnTo>
                      <a:pt x="2" y="9"/>
                    </a:lnTo>
                    <a:lnTo>
                      <a:pt x="8" y="17"/>
                    </a:lnTo>
                    <a:lnTo>
                      <a:pt x="16" y="24"/>
                    </a:lnTo>
                    <a:lnTo>
                      <a:pt x="28" y="31"/>
                    </a:lnTo>
                    <a:lnTo>
                      <a:pt x="42" y="36"/>
                    </a:lnTo>
                    <a:lnTo>
                      <a:pt x="58" y="40"/>
                    </a:lnTo>
                    <a:lnTo>
                      <a:pt x="74" y="43"/>
                    </a:lnTo>
                    <a:lnTo>
                      <a:pt x="91" y="44"/>
                    </a:lnTo>
                    <a:lnTo>
                      <a:pt x="91" y="44"/>
                    </a:lnTo>
                    <a:lnTo>
                      <a:pt x="91"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31" name="Freeform 67">
                <a:extLst>
                  <a:ext uri="{FF2B5EF4-FFF2-40B4-BE49-F238E27FC236}">
                    <a16:creationId xmlns:a16="http://schemas.microsoft.com/office/drawing/2014/main" id="{B041EA20-7A63-4210-8896-55ADA89B8917}"/>
                  </a:ext>
                </a:extLst>
              </p:cNvPr>
              <p:cNvSpPr>
                <a:spLocks/>
              </p:cNvSpPr>
              <p:nvPr/>
            </p:nvSpPr>
            <p:spPr bwMode="auto">
              <a:xfrm>
                <a:off x="3558" y="283"/>
                <a:ext cx="166" cy="78"/>
              </a:xfrm>
              <a:custGeom>
                <a:avLst/>
                <a:gdLst>
                  <a:gd name="T0" fmla="*/ 83 w 166"/>
                  <a:gd name="T1" fmla="*/ 78 h 78"/>
                  <a:gd name="T2" fmla="*/ 99 w 166"/>
                  <a:gd name="T3" fmla="*/ 77 h 78"/>
                  <a:gd name="T4" fmla="*/ 115 w 166"/>
                  <a:gd name="T5" fmla="*/ 74 h 78"/>
                  <a:gd name="T6" fmla="*/ 129 w 166"/>
                  <a:gd name="T7" fmla="*/ 71 h 78"/>
                  <a:gd name="T8" fmla="*/ 143 w 166"/>
                  <a:gd name="T9" fmla="*/ 66 h 78"/>
                  <a:gd name="T10" fmla="*/ 153 w 166"/>
                  <a:gd name="T11" fmla="*/ 61 h 78"/>
                  <a:gd name="T12" fmla="*/ 161 w 166"/>
                  <a:gd name="T13" fmla="*/ 54 h 78"/>
                  <a:gd name="T14" fmla="*/ 164 w 166"/>
                  <a:gd name="T15" fmla="*/ 47 h 78"/>
                  <a:gd name="T16" fmla="*/ 166 w 166"/>
                  <a:gd name="T17" fmla="*/ 39 h 78"/>
                  <a:gd name="T18" fmla="*/ 164 w 166"/>
                  <a:gd name="T19" fmla="*/ 31 h 78"/>
                  <a:gd name="T20" fmla="*/ 161 w 166"/>
                  <a:gd name="T21" fmla="*/ 24 h 78"/>
                  <a:gd name="T22" fmla="*/ 153 w 166"/>
                  <a:gd name="T23" fmla="*/ 17 h 78"/>
                  <a:gd name="T24" fmla="*/ 143 w 166"/>
                  <a:gd name="T25" fmla="*/ 11 h 78"/>
                  <a:gd name="T26" fmla="*/ 129 w 166"/>
                  <a:gd name="T27" fmla="*/ 7 h 78"/>
                  <a:gd name="T28" fmla="*/ 115 w 166"/>
                  <a:gd name="T29" fmla="*/ 3 h 78"/>
                  <a:gd name="T30" fmla="*/ 99 w 166"/>
                  <a:gd name="T31" fmla="*/ 1 h 78"/>
                  <a:gd name="T32" fmla="*/ 83 w 166"/>
                  <a:gd name="T33" fmla="*/ 0 h 78"/>
                  <a:gd name="T34" fmla="*/ 68 w 166"/>
                  <a:gd name="T35" fmla="*/ 1 h 78"/>
                  <a:gd name="T36" fmla="*/ 52 w 166"/>
                  <a:gd name="T37" fmla="*/ 3 h 78"/>
                  <a:gd name="T38" fmla="*/ 38 w 166"/>
                  <a:gd name="T39" fmla="*/ 7 h 78"/>
                  <a:gd name="T40" fmla="*/ 24 w 166"/>
                  <a:gd name="T41" fmla="*/ 11 h 78"/>
                  <a:gd name="T42" fmla="*/ 14 w 166"/>
                  <a:gd name="T43" fmla="*/ 17 h 78"/>
                  <a:gd name="T44" fmla="*/ 6 w 166"/>
                  <a:gd name="T45" fmla="*/ 24 h 78"/>
                  <a:gd name="T46" fmla="*/ 2 w 166"/>
                  <a:gd name="T47" fmla="*/ 31 h 78"/>
                  <a:gd name="T48" fmla="*/ 0 w 166"/>
                  <a:gd name="T49" fmla="*/ 39 h 78"/>
                  <a:gd name="T50" fmla="*/ 2 w 166"/>
                  <a:gd name="T51" fmla="*/ 47 h 78"/>
                  <a:gd name="T52" fmla="*/ 6 w 166"/>
                  <a:gd name="T53" fmla="*/ 54 h 78"/>
                  <a:gd name="T54" fmla="*/ 14 w 166"/>
                  <a:gd name="T55" fmla="*/ 61 h 78"/>
                  <a:gd name="T56" fmla="*/ 24 w 166"/>
                  <a:gd name="T57" fmla="*/ 66 h 78"/>
                  <a:gd name="T58" fmla="*/ 38 w 166"/>
                  <a:gd name="T59" fmla="*/ 71 h 78"/>
                  <a:gd name="T60" fmla="*/ 52 w 166"/>
                  <a:gd name="T61" fmla="*/ 74 h 78"/>
                  <a:gd name="T62" fmla="*/ 68 w 166"/>
                  <a:gd name="T63" fmla="*/ 77 h 78"/>
                  <a:gd name="T64" fmla="*/ 83 w 166"/>
                  <a:gd name="T6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6" h="78">
                    <a:moveTo>
                      <a:pt x="83" y="78"/>
                    </a:moveTo>
                    <a:lnTo>
                      <a:pt x="99" y="77"/>
                    </a:lnTo>
                    <a:lnTo>
                      <a:pt x="115" y="74"/>
                    </a:lnTo>
                    <a:lnTo>
                      <a:pt x="129" y="71"/>
                    </a:lnTo>
                    <a:lnTo>
                      <a:pt x="143" y="66"/>
                    </a:lnTo>
                    <a:lnTo>
                      <a:pt x="153" y="61"/>
                    </a:lnTo>
                    <a:lnTo>
                      <a:pt x="161" y="54"/>
                    </a:lnTo>
                    <a:lnTo>
                      <a:pt x="164" y="47"/>
                    </a:lnTo>
                    <a:lnTo>
                      <a:pt x="166" y="39"/>
                    </a:lnTo>
                    <a:lnTo>
                      <a:pt x="164" y="31"/>
                    </a:lnTo>
                    <a:lnTo>
                      <a:pt x="161" y="24"/>
                    </a:lnTo>
                    <a:lnTo>
                      <a:pt x="153" y="17"/>
                    </a:lnTo>
                    <a:lnTo>
                      <a:pt x="143" y="11"/>
                    </a:lnTo>
                    <a:lnTo>
                      <a:pt x="129" y="7"/>
                    </a:lnTo>
                    <a:lnTo>
                      <a:pt x="115" y="3"/>
                    </a:lnTo>
                    <a:lnTo>
                      <a:pt x="99" y="1"/>
                    </a:lnTo>
                    <a:lnTo>
                      <a:pt x="83" y="0"/>
                    </a:lnTo>
                    <a:lnTo>
                      <a:pt x="68" y="1"/>
                    </a:lnTo>
                    <a:lnTo>
                      <a:pt x="52" y="3"/>
                    </a:lnTo>
                    <a:lnTo>
                      <a:pt x="38" y="7"/>
                    </a:lnTo>
                    <a:lnTo>
                      <a:pt x="24" y="11"/>
                    </a:lnTo>
                    <a:lnTo>
                      <a:pt x="14" y="17"/>
                    </a:lnTo>
                    <a:lnTo>
                      <a:pt x="6" y="24"/>
                    </a:lnTo>
                    <a:lnTo>
                      <a:pt x="2" y="31"/>
                    </a:lnTo>
                    <a:lnTo>
                      <a:pt x="0" y="39"/>
                    </a:lnTo>
                    <a:lnTo>
                      <a:pt x="2" y="47"/>
                    </a:lnTo>
                    <a:lnTo>
                      <a:pt x="6" y="54"/>
                    </a:lnTo>
                    <a:lnTo>
                      <a:pt x="14" y="61"/>
                    </a:lnTo>
                    <a:lnTo>
                      <a:pt x="24" y="66"/>
                    </a:lnTo>
                    <a:lnTo>
                      <a:pt x="38" y="71"/>
                    </a:lnTo>
                    <a:lnTo>
                      <a:pt x="52" y="74"/>
                    </a:lnTo>
                    <a:lnTo>
                      <a:pt x="68" y="77"/>
                    </a:lnTo>
                    <a:lnTo>
                      <a:pt x="83" y="78"/>
                    </a:lnTo>
                    <a:close/>
                  </a:path>
                </a:pathLst>
              </a:custGeom>
              <a:solidFill>
                <a:srgbClr val="D8B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32" name="Freeform 68">
                <a:extLst>
                  <a:ext uri="{FF2B5EF4-FFF2-40B4-BE49-F238E27FC236}">
                    <a16:creationId xmlns:a16="http://schemas.microsoft.com/office/drawing/2014/main" id="{DFAAC98C-6CFA-4B52-BA61-1099B2FB811C}"/>
                  </a:ext>
                </a:extLst>
              </p:cNvPr>
              <p:cNvSpPr>
                <a:spLocks/>
              </p:cNvSpPr>
              <p:nvPr/>
            </p:nvSpPr>
            <p:spPr bwMode="auto">
              <a:xfrm>
                <a:off x="3641" y="322"/>
                <a:ext cx="93" cy="45"/>
              </a:xfrm>
              <a:custGeom>
                <a:avLst/>
                <a:gdLst>
                  <a:gd name="T0" fmla="*/ 74 w 93"/>
                  <a:gd name="T1" fmla="*/ 0 h 45"/>
                  <a:gd name="T2" fmla="*/ 74 w 93"/>
                  <a:gd name="T3" fmla="*/ 0 h 45"/>
                  <a:gd name="T4" fmla="*/ 72 w 93"/>
                  <a:gd name="T5" fmla="*/ 7 h 45"/>
                  <a:gd name="T6" fmla="*/ 70 w 93"/>
                  <a:gd name="T7" fmla="*/ 12 h 45"/>
                  <a:gd name="T8" fmla="*/ 62 w 93"/>
                  <a:gd name="T9" fmla="*/ 18 h 45"/>
                  <a:gd name="T10" fmla="*/ 54 w 93"/>
                  <a:gd name="T11" fmla="*/ 23 h 45"/>
                  <a:gd name="T12" fmla="*/ 42 w 93"/>
                  <a:gd name="T13" fmla="*/ 27 h 45"/>
                  <a:gd name="T14" fmla="*/ 30 w 93"/>
                  <a:gd name="T15" fmla="*/ 30 h 45"/>
                  <a:gd name="T16" fmla="*/ 14 w 93"/>
                  <a:gd name="T17" fmla="*/ 32 h 45"/>
                  <a:gd name="T18" fmla="*/ 0 w 93"/>
                  <a:gd name="T19" fmla="*/ 33 h 45"/>
                  <a:gd name="T20" fmla="*/ 0 w 93"/>
                  <a:gd name="T21" fmla="*/ 45 h 45"/>
                  <a:gd name="T22" fmla="*/ 18 w 93"/>
                  <a:gd name="T23" fmla="*/ 44 h 45"/>
                  <a:gd name="T24" fmla="*/ 34 w 93"/>
                  <a:gd name="T25" fmla="*/ 41 h 45"/>
                  <a:gd name="T26" fmla="*/ 50 w 93"/>
                  <a:gd name="T27" fmla="*/ 37 h 45"/>
                  <a:gd name="T28" fmla="*/ 66 w 93"/>
                  <a:gd name="T29" fmla="*/ 32 h 45"/>
                  <a:gd name="T30" fmla="*/ 78 w 93"/>
                  <a:gd name="T31" fmla="*/ 25 h 45"/>
                  <a:gd name="T32" fmla="*/ 85 w 93"/>
                  <a:gd name="T33" fmla="*/ 17 h 45"/>
                  <a:gd name="T34" fmla="*/ 91 w 93"/>
                  <a:gd name="T35" fmla="*/ 9 h 45"/>
                  <a:gd name="T36" fmla="*/ 93 w 93"/>
                  <a:gd name="T37" fmla="*/ 0 h 45"/>
                  <a:gd name="T38" fmla="*/ 93 w 93"/>
                  <a:gd name="T39" fmla="*/ 0 h 45"/>
                  <a:gd name="T40" fmla="*/ 74 w 93"/>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5">
                    <a:moveTo>
                      <a:pt x="74" y="0"/>
                    </a:moveTo>
                    <a:lnTo>
                      <a:pt x="74" y="0"/>
                    </a:lnTo>
                    <a:lnTo>
                      <a:pt x="72" y="7"/>
                    </a:lnTo>
                    <a:lnTo>
                      <a:pt x="70" y="12"/>
                    </a:lnTo>
                    <a:lnTo>
                      <a:pt x="62" y="18"/>
                    </a:lnTo>
                    <a:lnTo>
                      <a:pt x="54" y="23"/>
                    </a:lnTo>
                    <a:lnTo>
                      <a:pt x="42" y="27"/>
                    </a:lnTo>
                    <a:lnTo>
                      <a:pt x="30" y="30"/>
                    </a:lnTo>
                    <a:lnTo>
                      <a:pt x="14" y="32"/>
                    </a:lnTo>
                    <a:lnTo>
                      <a:pt x="0" y="33"/>
                    </a:lnTo>
                    <a:lnTo>
                      <a:pt x="0" y="45"/>
                    </a:lnTo>
                    <a:lnTo>
                      <a:pt x="18" y="44"/>
                    </a:lnTo>
                    <a:lnTo>
                      <a:pt x="34" y="41"/>
                    </a:lnTo>
                    <a:lnTo>
                      <a:pt x="50" y="37"/>
                    </a:lnTo>
                    <a:lnTo>
                      <a:pt x="66" y="32"/>
                    </a:lnTo>
                    <a:lnTo>
                      <a:pt x="78" y="25"/>
                    </a:lnTo>
                    <a:lnTo>
                      <a:pt x="85" y="17"/>
                    </a:lnTo>
                    <a:lnTo>
                      <a:pt x="91" y="9"/>
                    </a:lnTo>
                    <a:lnTo>
                      <a:pt x="93" y="0"/>
                    </a:lnTo>
                    <a:lnTo>
                      <a:pt x="93" y="0"/>
                    </a:lnTo>
                    <a:lnTo>
                      <a:pt x="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33" name="Freeform 69">
                <a:extLst>
                  <a:ext uri="{FF2B5EF4-FFF2-40B4-BE49-F238E27FC236}">
                    <a16:creationId xmlns:a16="http://schemas.microsoft.com/office/drawing/2014/main" id="{C1BE2D37-2828-4A16-9DF3-27F3C59378C0}"/>
                  </a:ext>
                </a:extLst>
              </p:cNvPr>
              <p:cNvSpPr>
                <a:spLocks/>
              </p:cNvSpPr>
              <p:nvPr/>
            </p:nvSpPr>
            <p:spPr bwMode="auto">
              <a:xfrm>
                <a:off x="3641" y="277"/>
                <a:ext cx="93" cy="45"/>
              </a:xfrm>
              <a:custGeom>
                <a:avLst/>
                <a:gdLst>
                  <a:gd name="T0" fmla="*/ 0 w 93"/>
                  <a:gd name="T1" fmla="*/ 11 h 45"/>
                  <a:gd name="T2" fmla="*/ 0 w 93"/>
                  <a:gd name="T3" fmla="*/ 11 h 45"/>
                  <a:gd name="T4" fmla="*/ 14 w 93"/>
                  <a:gd name="T5" fmla="*/ 13 h 45"/>
                  <a:gd name="T6" fmla="*/ 30 w 93"/>
                  <a:gd name="T7" fmla="*/ 15 h 45"/>
                  <a:gd name="T8" fmla="*/ 42 w 93"/>
                  <a:gd name="T9" fmla="*/ 17 h 45"/>
                  <a:gd name="T10" fmla="*/ 54 w 93"/>
                  <a:gd name="T11" fmla="*/ 22 h 45"/>
                  <a:gd name="T12" fmla="*/ 62 w 93"/>
                  <a:gd name="T13" fmla="*/ 26 h 45"/>
                  <a:gd name="T14" fmla="*/ 70 w 93"/>
                  <a:gd name="T15" fmla="*/ 32 h 45"/>
                  <a:gd name="T16" fmla="*/ 72 w 93"/>
                  <a:gd name="T17" fmla="*/ 38 h 45"/>
                  <a:gd name="T18" fmla="*/ 74 w 93"/>
                  <a:gd name="T19" fmla="*/ 45 h 45"/>
                  <a:gd name="T20" fmla="*/ 93 w 93"/>
                  <a:gd name="T21" fmla="*/ 45 h 45"/>
                  <a:gd name="T22" fmla="*/ 91 w 93"/>
                  <a:gd name="T23" fmla="*/ 36 h 45"/>
                  <a:gd name="T24" fmla="*/ 85 w 93"/>
                  <a:gd name="T25" fmla="*/ 28 h 45"/>
                  <a:gd name="T26" fmla="*/ 78 w 93"/>
                  <a:gd name="T27" fmla="*/ 20 h 45"/>
                  <a:gd name="T28" fmla="*/ 66 w 93"/>
                  <a:gd name="T29" fmla="*/ 13 h 45"/>
                  <a:gd name="T30" fmla="*/ 50 w 93"/>
                  <a:gd name="T31" fmla="*/ 8 h 45"/>
                  <a:gd name="T32" fmla="*/ 34 w 93"/>
                  <a:gd name="T33" fmla="*/ 3 h 45"/>
                  <a:gd name="T34" fmla="*/ 18 w 93"/>
                  <a:gd name="T35" fmla="*/ 1 h 45"/>
                  <a:gd name="T36" fmla="*/ 0 w 93"/>
                  <a:gd name="T37" fmla="*/ 0 h 45"/>
                  <a:gd name="T38" fmla="*/ 0 w 93"/>
                  <a:gd name="T39" fmla="*/ 0 h 45"/>
                  <a:gd name="T40" fmla="*/ 0 w 93"/>
                  <a:gd name="T41"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5">
                    <a:moveTo>
                      <a:pt x="0" y="11"/>
                    </a:moveTo>
                    <a:lnTo>
                      <a:pt x="0" y="11"/>
                    </a:lnTo>
                    <a:lnTo>
                      <a:pt x="14" y="13"/>
                    </a:lnTo>
                    <a:lnTo>
                      <a:pt x="30" y="15"/>
                    </a:lnTo>
                    <a:lnTo>
                      <a:pt x="42" y="17"/>
                    </a:lnTo>
                    <a:lnTo>
                      <a:pt x="54" y="22"/>
                    </a:lnTo>
                    <a:lnTo>
                      <a:pt x="62" y="26"/>
                    </a:lnTo>
                    <a:lnTo>
                      <a:pt x="70" y="32"/>
                    </a:lnTo>
                    <a:lnTo>
                      <a:pt x="72" y="38"/>
                    </a:lnTo>
                    <a:lnTo>
                      <a:pt x="74" y="45"/>
                    </a:lnTo>
                    <a:lnTo>
                      <a:pt x="93" y="45"/>
                    </a:lnTo>
                    <a:lnTo>
                      <a:pt x="91" y="36"/>
                    </a:lnTo>
                    <a:lnTo>
                      <a:pt x="85" y="28"/>
                    </a:lnTo>
                    <a:lnTo>
                      <a:pt x="78" y="20"/>
                    </a:lnTo>
                    <a:lnTo>
                      <a:pt x="66" y="13"/>
                    </a:lnTo>
                    <a:lnTo>
                      <a:pt x="50" y="8"/>
                    </a:lnTo>
                    <a:lnTo>
                      <a:pt x="34" y="3"/>
                    </a:lnTo>
                    <a:lnTo>
                      <a:pt x="18" y="1"/>
                    </a:lnTo>
                    <a:lnTo>
                      <a:pt x="0" y="0"/>
                    </a:lnTo>
                    <a:lnTo>
                      <a:pt x="0"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34" name="Freeform 70">
                <a:extLst>
                  <a:ext uri="{FF2B5EF4-FFF2-40B4-BE49-F238E27FC236}">
                    <a16:creationId xmlns:a16="http://schemas.microsoft.com/office/drawing/2014/main" id="{9926B515-2941-427E-9C43-46AC6DC8CE19}"/>
                  </a:ext>
                </a:extLst>
              </p:cNvPr>
              <p:cNvSpPr>
                <a:spLocks/>
              </p:cNvSpPr>
              <p:nvPr/>
            </p:nvSpPr>
            <p:spPr bwMode="auto">
              <a:xfrm>
                <a:off x="3548" y="277"/>
                <a:ext cx="93" cy="45"/>
              </a:xfrm>
              <a:custGeom>
                <a:avLst/>
                <a:gdLst>
                  <a:gd name="T0" fmla="*/ 20 w 93"/>
                  <a:gd name="T1" fmla="*/ 45 h 45"/>
                  <a:gd name="T2" fmla="*/ 20 w 93"/>
                  <a:gd name="T3" fmla="*/ 45 h 45"/>
                  <a:gd name="T4" fmla="*/ 22 w 93"/>
                  <a:gd name="T5" fmla="*/ 38 h 45"/>
                  <a:gd name="T6" fmla="*/ 24 w 93"/>
                  <a:gd name="T7" fmla="*/ 32 h 45"/>
                  <a:gd name="T8" fmla="*/ 32 w 93"/>
                  <a:gd name="T9" fmla="*/ 26 h 45"/>
                  <a:gd name="T10" fmla="*/ 40 w 93"/>
                  <a:gd name="T11" fmla="*/ 22 h 45"/>
                  <a:gd name="T12" fmla="*/ 52 w 93"/>
                  <a:gd name="T13" fmla="*/ 17 h 45"/>
                  <a:gd name="T14" fmla="*/ 64 w 93"/>
                  <a:gd name="T15" fmla="*/ 15 h 45"/>
                  <a:gd name="T16" fmla="*/ 79 w 93"/>
                  <a:gd name="T17" fmla="*/ 13 h 45"/>
                  <a:gd name="T18" fmla="*/ 93 w 93"/>
                  <a:gd name="T19" fmla="*/ 11 h 45"/>
                  <a:gd name="T20" fmla="*/ 93 w 93"/>
                  <a:gd name="T21" fmla="*/ 0 h 45"/>
                  <a:gd name="T22" fmla="*/ 76 w 93"/>
                  <a:gd name="T23" fmla="*/ 1 h 45"/>
                  <a:gd name="T24" fmla="*/ 60 w 93"/>
                  <a:gd name="T25" fmla="*/ 3 h 45"/>
                  <a:gd name="T26" fmla="*/ 44 w 93"/>
                  <a:gd name="T27" fmla="*/ 8 h 45"/>
                  <a:gd name="T28" fmla="*/ 28 w 93"/>
                  <a:gd name="T29" fmla="*/ 13 h 45"/>
                  <a:gd name="T30" fmla="*/ 16 w 93"/>
                  <a:gd name="T31" fmla="*/ 20 h 45"/>
                  <a:gd name="T32" fmla="*/ 8 w 93"/>
                  <a:gd name="T33" fmla="*/ 28 h 45"/>
                  <a:gd name="T34" fmla="*/ 2 w 93"/>
                  <a:gd name="T35" fmla="*/ 36 h 45"/>
                  <a:gd name="T36" fmla="*/ 0 w 93"/>
                  <a:gd name="T37" fmla="*/ 45 h 45"/>
                  <a:gd name="T38" fmla="*/ 0 w 93"/>
                  <a:gd name="T39" fmla="*/ 45 h 45"/>
                  <a:gd name="T40" fmla="*/ 20 w 93"/>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5">
                    <a:moveTo>
                      <a:pt x="20" y="45"/>
                    </a:moveTo>
                    <a:lnTo>
                      <a:pt x="20" y="45"/>
                    </a:lnTo>
                    <a:lnTo>
                      <a:pt x="22" y="38"/>
                    </a:lnTo>
                    <a:lnTo>
                      <a:pt x="24" y="32"/>
                    </a:lnTo>
                    <a:lnTo>
                      <a:pt x="32" y="26"/>
                    </a:lnTo>
                    <a:lnTo>
                      <a:pt x="40" y="22"/>
                    </a:lnTo>
                    <a:lnTo>
                      <a:pt x="52" y="17"/>
                    </a:lnTo>
                    <a:lnTo>
                      <a:pt x="64" y="15"/>
                    </a:lnTo>
                    <a:lnTo>
                      <a:pt x="79" y="13"/>
                    </a:lnTo>
                    <a:lnTo>
                      <a:pt x="93" y="11"/>
                    </a:lnTo>
                    <a:lnTo>
                      <a:pt x="93" y="0"/>
                    </a:lnTo>
                    <a:lnTo>
                      <a:pt x="76" y="1"/>
                    </a:lnTo>
                    <a:lnTo>
                      <a:pt x="60" y="3"/>
                    </a:lnTo>
                    <a:lnTo>
                      <a:pt x="44" y="8"/>
                    </a:lnTo>
                    <a:lnTo>
                      <a:pt x="28" y="13"/>
                    </a:lnTo>
                    <a:lnTo>
                      <a:pt x="16" y="20"/>
                    </a:lnTo>
                    <a:lnTo>
                      <a:pt x="8" y="28"/>
                    </a:lnTo>
                    <a:lnTo>
                      <a:pt x="2" y="36"/>
                    </a:lnTo>
                    <a:lnTo>
                      <a:pt x="0" y="45"/>
                    </a:lnTo>
                    <a:lnTo>
                      <a:pt x="0" y="45"/>
                    </a:lnTo>
                    <a:lnTo>
                      <a:pt x="2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35" name="Freeform 71">
                <a:extLst>
                  <a:ext uri="{FF2B5EF4-FFF2-40B4-BE49-F238E27FC236}">
                    <a16:creationId xmlns:a16="http://schemas.microsoft.com/office/drawing/2014/main" id="{6FBA0E82-AA0C-48B1-AA49-545BF172E7C4}"/>
                  </a:ext>
                </a:extLst>
              </p:cNvPr>
              <p:cNvSpPr>
                <a:spLocks/>
              </p:cNvSpPr>
              <p:nvPr/>
            </p:nvSpPr>
            <p:spPr bwMode="auto">
              <a:xfrm>
                <a:off x="3548" y="322"/>
                <a:ext cx="93" cy="45"/>
              </a:xfrm>
              <a:custGeom>
                <a:avLst/>
                <a:gdLst>
                  <a:gd name="T0" fmla="*/ 93 w 93"/>
                  <a:gd name="T1" fmla="*/ 33 h 45"/>
                  <a:gd name="T2" fmla="*/ 93 w 93"/>
                  <a:gd name="T3" fmla="*/ 33 h 45"/>
                  <a:gd name="T4" fmla="*/ 79 w 93"/>
                  <a:gd name="T5" fmla="*/ 32 h 45"/>
                  <a:gd name="T6" fmla="*/ 64 w 93"/>
                  <a:gd name="T7" fmla="*/ 30 h 45"/>
                  <a:gd name="T8" fmla="*/ 52 w 93"/>
                  <a:gd name="T9" fmla="*/ 27 h 45"/>
                  <a:gd name="T10" fmla="*/ 40 w 93"/>
                  <a:gd name="T11" fmla="*/ 23 h 45"/>
                  <a:gd name="T12" fmla="*/ 32 w 93"/>
                  <a:gd name="T13" fmla="*/ 18 h 45"/>
                  <a:gd name="T14" fmla="*/ 24 w 93"/>
                  <a:gd name="T15" fmla="*/ 12 h 45"/>
                  <a:gd name="T16" fmla="*/ 22 w 93"/>
                  <a:gd name="T17" fmla="*/ 7 h 45"/>
                  <a:gd name="T18" fmla="*/ 20 w 93"/>
                  <a:gd name="T19" fmla="*/ 0 h 45"/>
                  <a:gd name="T20" fmla="*/ 0 w 93"/>
                  <a:gd name="T21" fmla="*/ 0 h 45"/>
                  <a:gd name="T22" fmla="*/ 2 w 93"/>
                  <a:gd name="T23" fmla="*/ 9 h 45"/>
                  <a:gd name="T24" fmla="*/ 8 w 93"/>
                  <a:gd name="T25" fmla="*/ 17 h 45"/>
                  <a:gd name="T26" fmla="*/ 16 w 93"/>
                  <a:gd name="T27" fmla="*/ 25 h 45"/>
                  <a:gd name="T28" fmla="*/ 28 w 93"/>
                  <a:gd name="T29" fmla="*/ 32 h 45"/>
                  <a:gd name="T30" fmla="*/ 44 w 93"/>
                  <a:gd name="T31" fmla="*/ 37 h 45"/>
                  <a:gd name="T32" fmla="*/ 60 w 93"/>
                  <a:gd name="T33" fmla="*/ 41 h 45"/>
                  <a:gd name="T34" fmla="*/ 76 w 93"/>
                  <a:gd name="T35" fmla="*/ 44 h 45"/>
                  <a:gd name="T36" fmla="*/ 93 w 93"/>
                  <a:gd name="T37" fmla="*/ 45 h 45"/>
                  <a:gd name="T38" fmla="*/ 93 w 93"/>
                  <a:gd name="T39" fmla="*/ 45 h 45"/>
                  <a:gd name="T40" fmla="*/ 93 w 93"/>
                  <a:gd name="T41" fmla="*/ 3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5">
                    <a:moveTo>
                      <a:pt x="93" y="33"/>
                    </a:moveTo>
                    <a:lnTo>
                      <a:pt x="93" y="33"/>
                    </a:lnTo>
                    <a:lnTo>
                      <a:pt x="79" y="32"/>
                    </a:lnTo>
                    <a:lnTo>
                      <a:pt x="64" y="30"/>
                    </a:lnTo>
                    <a:lnTo>
                      <a:pt x="52" y="27"/>
                    </a:lnTo>
                    <a:lnTo>
                      <a:pt x="40" y="23"/>
                    </a:lnTo>
                    <a:lnTo>
                      <a:pt x="32" y="18"/>
                    </a:lnTo>
                    <a:lnTo>
                      <a:pt x="24" y="12"/>
                    </a:lnTo>
                    <a:lnTo>
                      <a:pt x="22" y="7"/>
                    </a:lnTo>
                    <a:lnTo>
                      <a:pt x="20" y="0"/>
                    </a:lnTo>
                    <a:lnTo>
                      <a:pt x="0" y="0"/>
                    </a:lnTo>
                    <a:lnTo>
                      <a:pt x="2" y="9"/>
                    </a:lnTo>
                    <a:lnTo>
                      <a:pt x="8" y="17"/>
                    </a:lnTo>
                    <a:lnTo>
                      <a:pt x="16" y="25"/>
                    </a:lnTo>
                    <a:lnTo>
                      <a:pt x="28" y="32"/>
                    </a:lnTo>
                    <a:lnTo>
                      <a:pt x="44" y="37"/>
                    </a:lnTo>
                    <a:lnTo>
                      <a:pt x="60" y="41"/>
                    </a:lnTo>
                    <a:lnTo>
                      <a:pt x="76" y="44"/>
                    </a:lnTo>
                    <a:lnTo>
                      <a:pt x="93" y="45"/>
                    </a:lnTo>
                    <a:lnTo>
                      <a:pt x="93" y="45"/>
                    </a:lnTo>
                    <a:lnTo>
                      <a:pt x="93"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36" name="Freeform 72">
                <a:extLst>
                  <a:ext uri="{FF2B5EF4-FFF2-40B4-BE49-F238E27FC236}">
                    <a16:creationId xmlns:a16="http://schemas.microsoft.com/office/drawing/2014/main" id="{2B80745F-2F28-49CC-AD3A-805A312E6A45}"/>
                  </a:ext>
                </a:extLst>
              </p:cNvPr>
              <p:cNvSpPr>
                <a:spLocks/>
              </p:cNvSpPr>
              <p:nvPr/>
            </p:nvSpPr>
            <p:spPr bwMode="auto">
              <a:xfrm>
                <a:off x="3236" y="277"/>
                <a:ext cx="166" cy="77"/>
              </a:xfrm>
              <a:custGeom>
                <a:avLst/>
                <a:gdLst>
                  <a:gd name="T0" fmla="*/ 83 w 166"/>
                  <a:gd name="T1" fmla="*/ 77 h 77"/>
                  <a:gd name="T2" fmla="*/ 99 w 166"/>
                  <a:gd name="T3" fmla="*/ 76 h 77"/>
                  <a:gd name="T4" fmla="*/ 114 w 166"/>
                  <a:gd name="T5" fmla="*/ 74 h 77"/>
                  <a:gd name="T6" fmla="*/ 128 w 166"/>
                  <a:gd name="T7" fmla="*/ 70 h 77"/>
                  <a:gd name="T8" fmla="*/ 142 w 166"/>
                  <a:gd name="T9" fmla="*/ 66 h 77"/>
                  <a:gd name="T10" fmla="*/ 152 w 166"/>
                  <a:gd name="T11" fmla="*/ 60 h 77"/>
                  <a:gd name="T12" fmla="*/ 160 w 166"/>
                  <a:gd name="T13" fmla="*/ 54 h 77"/>
                  <a:gd name="T14" fmla="*/ 164 w 166"/>
                  <a:gd name="T15" fmla="*/ 47 h 77"/>
                  <a:gd name="T16" fmla="*/ 166 w 166"/>
                  <a:gd name="T17" fmla="*/ 39 h 77"/>
                  <a:gd name="T18" fmla="*/ 164 w 166"/>
                  <a:gd name="T19" fmla="*/ 31 h 77"/>
                  <a:gd name="T20" fmla="*/ 160 w 166"/>
                  <a:gd name="T21" fmla="*/ 24 h 77"/>
                  <a:gd name="T22" fmla="*/ 152 w 166"/>
                  <a:gd name="T23" fmla="*/ 17 h 77"/>
                  <a:gd name="T24" fmla="*/ 142 w 166"/>
                  <a:gd name="T25" fmla="*/ 11 h 77"/>
                  <a:gd name="T26" fmla="*/ 128 w 166"/>
                  <a:gd name="T27" fmla="*/ 7 h 77"/>
                  <a:gd name="T28" fmla="*/ 114 w 166"/>
                  <a:gd name="T29" fmla="*/ 3 h 77"/>
                  <a:gd name="T30" fmla="*/ 99 w 166"/>
                  <a:gd name="T31" fmla="*/ 1 h 77"/>
                  <a:gd name="T32" fmla="*/ 83 w 166"/>
                  <a:gd name="T33" fmla="*/ 0 h 77"/>
                  <a:gd name="T34" fmla="*/ 67 w 166"/>
                  <a:gd name="T35" fmla="*/ 1 h 77"/>
                  <a:gd name="T36" fmla="*/ 51 w 166"/>
                  <a:gd name="T37" fmla="*/ 3 h 77"/>
                  <a:gd name="T38" fmla="*/ 37 w 166"/>
                  <a:gd name="T39" fmla="*/ 7 h 77"/>
                  <a:gd name="T40" fmla="*/ 23 w 166"/>
                  <a:gd name="T41" fmla="*/ 11 h 77"/>
                  <a:gd name="T42" fmla="*/ 13 w 166"/>
                  <a:gd name="T43" fmla="*/ 17 h 77"/>
                  <a:gd name="T44" fmla="*/ 6 w 166"/>
                  <a:gd name="T45" fmla="*/ 24 h 77"/>
                  <a:gd name="T46" fmla="*/ 2 w 166"/>
                  <a:gd name="T47" fmla="*/ 31 h 77"/>
                  <a:gd name="T48" fmla="*/ 0 w 166"/>
                  <a:gd name="T49" fmla="*/ 39 h 77"/>
                  <a:gd name="T50" fmla="*/ 2 w 166"/>
                  <a:gd name="T51" fmla="*/ 47 h 77"/>
                  <a:gd name="T52" fmla="*/ 6 w 166"/>
                  <a:gd name="T53" fmla="*/ 54 h 77"/>
                  <a:gd name="T54" fmla="*/ 13 w 166"/>
                  <a:gd name="T55" fmla="*/ 60 h 77"/>
                  <a:gd name="T56" fmla="*/ 23 w 166"/>
                  <a:gd name="T57" fmla="*/ 66 h 77"/>
                  <a:gd name="T58" fmla="*/ 37 w 166"/>
                  <a:gd name="T59" fmla="*/ 70 h 77"/>
                  <a:gd name="T60" fmla="*/ 51 w 166"/>
                  <a:gd name="T61" fmla="*/ 74 h 77"/>
                  <a:gd name="T62" fmla="*/ 67 w 166"/>
                  <a:gd name="T63" fmla="*/ 76 h 77"/>
                  <a:gd name="T64" fmla="*/ 83 w 166"/>
                  <a:gd name="T6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6" h="77">
                    <a:moveTo>
                      <a:pt x="83" y="77"/>
                    </a:moveTo>
                    <a:lnTo>
                      <a:pt x="99" y="76"/>
                    </a:lnTo>
                    <a:lnTo>
                      <a:pt x="114" y="74"/>
                    </a:lnTo>
                    <a:lnTo>
                      <a:pt x="128" y="70"/>
                    </a:lnTo>
                    <a:lnTo>
                      <a:pt x="142" y="66"/>
                    </a:lnTo>
                    <a:lnTo>
                      <a:pt x="152" y="60"/>
                    </a:lnTo>
                    <a:lnTo>
                      <a:pt x="160" y="54"/>
                    </a:lnTo>
                    <a:lnTo>
                      <a:pt x="164" y="47"/>
                    </a:lnTo>
                    <a:lnTo>
                      <a:pt x="166" y="39"/>
                    </a:lnTo>
                    <a:lnTo>
                      <a:pt x="164" y="31"/>
                    </a:lnTo>
                    <a:lnTo>
                      <a:pt x="160" y="24"/>
                    </a:lnTo>
                    <a:lnTo>
                      <a:pt x="152" y="17"/>
                    </a:lnTo>
                    <a:lnTo>
                      <a:pt x="142" y="11"/>
                    </a:lnTo>
                    <a:lnTo>
                      <a:pt x="128" y="7"/>
                    </a:lnTo>
                    <a:lnTo>
                      <a:pt x="114" y="3"/>
                    </a:lnTo>
                    <a:lnTo>
                      <a:pt x="99" y="1"/>
                    </a:lnTo>
                    <a:lnTo>
                      <a:pt x="83" y="0"/>
                    </a:lnTo>
                    <a:lnTo>
                      <a:pt x="67" y="1"/>
                    </a:lnTo>
                    <a:lnTo>
                      <a:pt x="51" y="3"/>
                    </a:lnTo>
                    <a:lnTo>
                      <a:pt x="37" y="7"/>
                    </a:lnTo>
                    <a:lnTo>
                      <a:pt x="23" y="11"/>
                    </a:lnTo>
                    <a:lnTo>
                      <a:pt x="13" y="17"/>
                    </a:lnTo>
                    <a:lnTo>
                      <a:pt x="6" y="24"/>
                    </a:lnTo>
                    <a:lnTo>
                      <a:pt x="2" y="31"/>
                    </a:lnTo>
                    <a:lnTo>
                      <a:pt x="0" y="39"/>
                    </a:lnTo>
                    <a:lnTo>
                      <a:pt x="2" y="47"/>
                    </a:lnTo>
                    <a:lnTo>
                      <a:pt x="6" y="54"/>
                    </a:lnTo>
                    <a:lnTo>
                      <a:pt x="13" y="60"/>
                    </a:lnTo>
                    <a:lnTo>
                      <a:pt x="23" y="66"/>
                    </a:lnTo>
                    <a:lnTo>
                      <a:pt x="37" y="70"/>
                    </a:lnTo>
                    <a:lnTo>
                      <a:pt x="51" y="74"/>
                    </a:lnTo>
                    <a:lnTo>
                      <a:pt x="67" y="76"/>
                    </a:lnTo>
                    <a:lnTo>
                      <a:pt x="83" y="77"/>
                    </a:lnTo>
                    <a:close/>
                  </a:path>
                </a:pathLst>
              </a:custGeom>
              <a:solidFill>
                <a:srgbClr val="D8B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37" name="Freeform 73">
                <a:extLst>
                  <a:ext uri="{FF2B5EF4-FFF2-40B4-BE49-F238E27FC236}">
                    <a16:creationId xmlns:a16="http://schemas.microsoft.com/office/drawing/2014/main" id="{4D6B0D24-6325-49D0-9593-110FD25297E5}"/>
                  </a:ext>
                </a:extLst>
              </p:cNvPr>
              <p:cNvSpPr>
                <a:spLocks/>
              </p:cNvSpPr>
              <p:nvPr/>
            </p:nvSpPr>
            <p:spPr bwMode="auto">
              <a:xfrm>
                <a:off x="3319" y="316"/>
                <a:ext cx="93" cy="44"/>
              </a:xfrm>
              <a:custGeom>
                <a:avLst/>
                <a:gdLst>
                  <a:gd name="T0" fmla="*/ 73 w 93"/>
                  <a:gd name="T1" fmla="*/ 0 h 44"/>
                  <a:gd name="T2" fmla="*/ 73 w 93"/>
                  <a:gd name="T3" fmla="*/ 0 h 44"/>
                  <a:gd name="T4" fmla="*/ 71 w 93"/>
                  <a:gd name="T5" fmla="*/ 7 h 44"/>
                  <a:gd name="T6" fmla="*/ 69 w 93"/>
                  <a:gd name="T7" fmla="*/ 13 h 44"/>
                  <a:gd name="T8" fmla="*/ 61 w 93"/>
                  <a:gd name="T9" fmla="*/ 17 h 44"/>
                  <a:gd name="T10" fmla="*/ 53 w 93"/>
                  <a:gd name="T11" fmla="*/ 22 h 44"/>
                  <a:gd name="T12" fmla="*/ 41 w 93"/>
                  <a:gd name="T13" fmla="*/ 27 h 44"/>
                  <a:gd name="T14" fmla="*/ 29 w 93"/>
                  <a:gd name="T15" fmla="*/ 29 h 44"/>
                  <a:gd name="T16" fmla="*/ 14 w 93"/>
                  <a:gd name="T17" fmla="*/ 31 h 44"/>
                  <a:gd name="T18" fmla="*/ 0 w 93"/>
                  <a:gd name="T19" fmla="*/ 32 h 44"/>
                  <a:gd name="T20" fmla="*/ 0 w 93"/>
                  <a:gd name="T21" fmla="*/ 44 h 44"/>
                  <a:gd name="T22" fmla="*/ 18 w 93"/>
                  <a:gd name="T23" fmla="*/ 43 h 44"/>
                  <a:gd name="T24" fmla="*/ 33 w 93"/>
                  <a:gd name="T25" fmla="*/ 40 h 44"/>
                  <a:gd name="T26" fmla="*/ 49 w 93"/>
                  <a:gd name="T27" fmla="*/ 36 h 44"/>
                  <a:gd name="T28" fmla="*/ 65 w 93"/>
                  <a:gd name="T29" fmla="*/ 31 h 44"/>
                  <a:gd name="T30" fmla="*/ 77 w 93"/>
                  <a:gd name="T31" fmla="*/ 24 h 44"/>
                  <a:gd name="T32" fmla="*/ 85 w 93"/>
                  <a:gd name="T33" fmla="*/ 17 h 44"/>
                  <a:gd name="T34" fmla="*/ 91 w 93"/>
                  <a:gd name="T35" fmla="*/ 9 h 44"/>
                  <a:gd name="T36" fmla="*/ 93 w 93"/>
                  <a:gd name="T37" fmla="*/ 0 h 44"/>
                  <a:gd name="T38" fmla="*/ 93 w 93"/>
                  <a:gd name="T39" fmla="*/ 0 h 44"/>
                  <a:gd name="T40" fmla="*/ 73 w 93"/>
                  <a:gd name="T4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4">
                    <a:moveTo>
                      <a:pt x="73" y="0"/>
                    </a:moveTo>
                    <a:lnTo>
                      <a:pt x="73" y="0"/>
                    </a:lnTo>
                    <a:lnTo>
                      <a:pt x="71" y="7"/>
                    </a:lnTo>
                    <a:lnTo>
                      <a:pt x="69" y="13"/>
                    </a:lnTo>
                    <a:lnTo>
                      <a:pt x="61" y="17"/>
                    </a:lnTo>
                    <a:lnTo>
                      <a:pt x="53" y="22"/>
                    </a:lnTo>
                    <a:lnTo>
                      <a:pt x="41" y="27"/>
                    </a:lnTo>
                    <a:lnTo>
                      <a:pt x="29" y="29"/>
                    </a:lnTo>
                    <a:lnTo>
                      <a:pt x="14" y="31"/>
                    </a:lnTo>
                    <a:lnTo>
                      <a:pt x="0" y="32"/>
                    </a:lnTo>
                    <a:lnTo>
                      <a:pt x="0" y="44"/>
                    </a:lnTo>
                    <a:lnTo>
                      <a:pt x="18" y="43"/>
                    </a:lnTo>
                    <a:lnTo>
                      <a:pt x="33" y="40"/>
                    </a:lnTo>
                    <a:lnTo>
                      <a:pt x="49" y="36"/>
                    </a:lnTo>
                    <a:lnTo>
                      <a:pt x="65" y="31"/>
                    </a:lnTo>
                    <a:lnTo>
                      <a:pt x="77" y="24"/>
                    </a:lnTo>
                    <a:lnTo>
                      <a:pt x="85" y="17"/>
                    </a:lnTo>
                    <a:lnTo>
                      <a:pt x="91" y="9"/>
                    </a:lnTo>
                    <a:lnTo>
                      <a:pt x="93" y="0"/>
                    </a:lnTo>
                    <a:lnTo>
                      <a:pt x="93" y="0"/>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38" name="Freeform 74">
                <a:extLst>
                  <a:ext uri="{FF2B5EF4-FFF2-40B4-BE49-F238E27FC236}">
                    <a16:creationId xmlns:a16="http://schemas.microsoft.com/office/drawing/2014/main" id="{483E0FC4-4AAD-4119-890E-1D9FE6D7B018}"/>
                  </a:ext>
                </a:extLst>
              </p:cNvPr>
              <p:cNvSpPr>
                <a:spLocks/>
              </p:cNvSpPr>
              <p:nvPr/>
            </p:nvSpPr>
            <p:spPr bwMode="auto">
              <a:xfrm>
                <a:off x="3319" y="271"/>
                <a:ext cx="93" cy="45"/>
              </a:xfrm>
              <a:custGeom>
                <a:avLst/>
                <a:gdLst>
                  <a:gd name="T0" fmla="*/ 0 w 93"/>
                  <a:gd name="T1" fmla="*/ 12 h 45"/>
                  <a:gd name="T2" fmla="*/ 0 w 93"/>
                  <a:gd name="T3" fmla="*/ 12 h 45"/>
                  <a:gd name="T4" fmla="*/ 14 w 93"/>
                  <a:gd name="T5" fmla="*/ 13 h 45"/>
                  <a:gd name="T6" fmla="*/ 29 w 93"/>
                  <a:gd name="T7" fmla="*/ 15 h 45"/>
                  <a:gd name="T8" fmla="*/ 41 w 93"/>
                  <a:gd name="T9" fmla="*/ 17 h 45"/>
                  <a:gd name="T10" fmla="*/ 53 w 93"/>
                  <a:gd name="T11" fmla="*/ 22 h 45"/>
                  <a:gd name="T12" fmla="*/ 61 w 93"/>
                  <a:gd name="T13" fmla="*/ 27 h 45"/>
                  <a:gd name="T14" fmla="*/ 69 w 93"/>
                  <a:gd name="T15" fmla="*/ 32 h 45"/>
                  <a:gd name="T16" fmla="*/ 71 w 93"/>
                  <a:gd name="T17" fmla="*/ 38 h 45"/>
                  <a:gd name="T18" fmla="*/ 73 w 93"/>
                  <a:gd name="T19" fmla="*/ 45 h 45"/>
                  <a:gd name="T20" fmla="*/ 93 w 93"/>
                  <a:gd name="T21" fmla="*/ 45 h 45"/>
                  <a:gd name="T22" fmla="*/ 91 w 93"/>
                  <a:gd name="T23" fmla="*/ 36 h 45"/>
                  <a:gd name="T24" fmla="*/ 85 w 93"/>
                  <a:gd name="T25" fmla="*/ 28 h 45"/>
                  <a:gd name="T26" fmla="*/ 77 w 93"/>
                  <a:gd name="T27" fmla="*/ 20 h 45"/>
                  <a:gd name="T28" fmla="*/ 65 w 93"/>
                  <a:gd name="T29" fmla="*/ 13 h 45"/>
                  <a:gd name="T30" fmla="*/ 49 w 93"/>
                  <a:gd name="T31" fmla="*/ 8 h 45"/>
                  <a:gd name="T32" fmla="*/ 33 w 93"/>
                  <a:gd name="T33" fmla="*/ 4 h 45"/>
                  <a:gd name="T34" fmla="*/ 18 w 93"/>
                  <a:gd name="T35" fmla="*/ 1 h 45"/>
                  <a:gd name="T36" fmla="*/ 0 w 93"/>
                  <a:gd name="T37" fmla="*/ 0 h 45"/>
                  <a:gd name="T38" fmla="*/ 0 w 93"/>
                  <a:gd name="T39" fmla="*/ 0 h 45"/>
                  <a:gd name="T40" fmla="*/ 0 w 93"/>
                  <a:gd name="T41"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5">
                    <a:moveTo>
                      <a:pt x="0" y="12"/>
                    </a:moveTo>
                    <a:lnTo>
                      <a:pt x="0" y="12"/>
                    </a:lnTo>
                    <a:lnTo>
                      <a:pt x="14" y="13"/>
                    </a:lnTo>
                    <a:lnTo>
                      <a:pt x="29" y="15"/>
                    </a:lnTo>
                    <a:lnTo>
                      <a:pt x="41" y="17"/>
                    </a:lnTo>
                    <a:lnTo>
                      <a:pt x="53" y="22"/>
                    </a:lnTo>
                    <a:lnTo>
                      <a:pt x="61" y="27"/>
                    </a:lnTo>
                    <a:lnTo>
                      <a:pt x="69" y="32"/>
                    </a:lnTo>
                    <a:lnTo>
                      <a:pt x="71" y="38"/>
                    </a:lnTo>
                    <a:lnTo>
                      <a:pt x="73" y="45"/>
                    </a:lnTo>
                    <a:lnTo>
                      <a:pt x="93" y="45"/>
                    </a:lnTo>
                    <a:lnTo>
                      <a:pt x="91" y="36"/>
                    </a:lnTo>
                    <a:lnTo>
                      <a:pt x="85" y="28"/>
                    </a:lnTo>
                    <a:lnTo>
                      <a:pt x="77" y="20"/>
                    </a:lnTo>
                    <a:lnTo>
                      <a:pt x="65" y="13"/>
                    </a:lnTo>
                    <a:lnTo>
                      <a:pt x="49" y="8"/>
                    </a:lnTo>
                    <a:lnTo>
                      <a:pt x="33" y="4"/>
                    </a:lnTo>
                    <a:lnTo>
                      <a:pt x="18" y="1"/>
                    </a:lnTo>
                    <a:lnTo>
                      <a:pt x="0" y="0"/>
                    </a:lnTo>
                    <a:lnTo>
                      <a:pt x="0"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39" name="Freeform 75">
                <a:extLst>
                  <a:ext uri="{FF2B5EF4-FFF2-40B4-BE49-F238E27FC236}">
                    <a16:creationId xmlns:a16="http://schemas.microsoft.com/office/drawing/2014/main" id="{71F5A9CE-D2BD-4FBF-87AF-9E7EC92FDC85}"/>
                  </a:ext>
                </a:extLst>
              </p:cNvPr>
              <p:cNvSpPr>
                <a:spLocks/>
              </p:cNvSpPr>
              <p:nvPr/>
            </p:nvSpPr>
            <p:spPr bwMode="auto">
              <a:xfrm>
                <a:off x="3226" y="271"/>
                <a:ext cx="93" cy="45"/>
              </a:xfrm>
              <a:custGeom>
                <a:avLst/>
                <a:gdLst>
                  <a:gd name="T0" fmla="*/ 20 w 93"/>
                  <a:gd name="T1" fmla="*/ 45 h 45"/>
                  <a:gd name="T2" fmla="*/ 20 w 93"/>
                  <a:gd name="T3" fmla="*/ 45 h 45"/>
                  <a:gd name="T4" fmla="*/ 21 w 93"/>
                  <a:gd name="T5" fmla="*/ 38 h 45"/>
                  <a:gd name="T6" fmla="*/ 23 w 93"/>
                  <a:gd name="T7" fmla="*/ 32 h 45"/>
                  <a:gd name="T8" fmla="*/ 31 w 93"/>
                  <a:gd name="T9" fmla="*/ 27 h 45"/>
                  <a:gd name="T10" fmla="*/ 39 w 93"/>
                  <a:gd name="T11" fmla="*/ 22 h 45"/>
                  <a:gd name="T12" fmla="*/ 51 w 93"/>
                  <a:gd name="T13" fmla="*/ 17 h 45"/>
                  <a:gd name="T14" fmla="*/ 63 w 93"/>
                  <a:gd name="T15" fmla="*/ 15 h 45"/>
                  <a:gd name="T16" fmla="*/ 79 w 93"/>
                  <a:gd name="T17" fmla="*/ 13 h 45"/>
                  <a:gd name="T18" fmla="*/ 93 w 93"/>
                  <a:gd name="T19" fmla="*/ 12 h 45"/>
                  <a:gd name="T20" fmla="*/ 93 w 93"/>
                  <a:gd name="T21" fmla="*/ 0 h 45"/>
                  <a:gd name="T22" fmla="*/ 75 w 93"/>
                  <a:gd name="T23" fmla="*/ 1 h 45"/>
                  <a:gd name="T24" fmla="*/ 59 w 93"/>
                  <a:gd name="T25" fmla="*/ 4 h 45"/>
                  <a:gd name="T26" fmla="*/ 43 w 93"/>
                  <a:gd name="T27" fmla="*/ 8 h 45"/>
                  <a:gd name="T28" fmla="*/ 27 w 93"/>
                  <a:gd name="T29" fmla="*/ 13 h 45"/>
                  <a:gd name="T30" fmla="*/ 16 w 93"/>
                  <a:gd name="T31" fmla="*/ 20 h 45"/>
                  <a:gd name="T32" fmla="*/ 8 w 93"/>
                  <a:gd name="T33" fmla="*/ 28 h 45"/>
                  <a:gd name="T34" fmla="*/ 2 w 93"/>
                  <a:gd name="T35" fmla="*/ 36 h 45"/>
                  <a:gd name="T36" fmla="*/ 0 w 93"/>
                  <a:gd name="T37" fmla="*/ 45 h 45"/>
                  <a:gd name="T38" fmla="*/ 0 w 93"/>
                  <a:gd name="T39" fmla="*/ 45 h 45"/>
                  <a:gd name="T40" fmla="*/ 20 w 93"/>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5">
                    <a:moveTo>
                      <a:pt x="20" y="45"/>
                    </a:moveTo>
                    <a:lnTo>
                      <a:pt x="20" y="45"/>
                    </a:lnTo>
                    <a:lnTo>
                      <a:pt x="21" y="38"/>
                    </a:lnTo>
                    <a:lnTo>
                      <a:pt x="23" y="32"/>
                    </a:lnTo>
                    <a:lnTo>
                      <a:pt x="31" y="27"/>
                    </a:lnTo>
                    <a:lnTo>
                      <a:pt x="39" y="22"/>
                    </a:lnTo>
                    <a:lnTo>
                      <a:pt x="51" y="17"/>
                    </a:lnTo>
                    <a:lnTo>
                      <a:pt x="63" y="15"/>
                    </a:lnTo>
                    <a:lnTo>
                      <a:pt x="79" y="13"/>
                    </a:lnTo>
                    <a:lnTo>
                      <a:pt x="93" y="12"/>
                    </a:lnTo>
                    <a:lnTo>
                      <a:pt x="93" y="0"/>
                    </a:lnTo>
                    <a:lnTo>
                      <a:pt x="75" y="1"/>
                    </a:lnTo>
                    <a:lnTo>
                      <a:pt x="59" y="4"/>
                    </a:lnTo>
                    <a:lnTo>
                      <a:pt x="43" y="8"/>
                    </a:lnTo>
                    <a:lnTo>
                      <a:pt x="27" y="13"/>
                    </a:lnTo>
                    <a:lnTo>
                      <a:pt x="16" y="20"/>
                    </a:lnTo>
                    <a:lnTo>
                      <a:pt x="8" y="28"/>
                    </a:lnTo>
                    <a:lnTo>
                      <a:pt x="2" y="36"/>
                    </a:lnTo>
                    <a:lnTo>
                      <a:pt x="0" y="45"/>
                    </a:lnTo>
                    <a:lnTo>
                      <a:pt x="0" y="45"/>
                    </a:lnTo>
                    <a:lnTo>
                      <a:pt x="2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40" name="Freeform 76">
                <a:extLst>
                  <a:ext uri="{FF2B5EF4-FFF2-40B4-BE49-F238E27FC236}">
                    <a16:creationId xmlns:a16="http://schemas.microsoft.com/office/drawing/2014/main" id="{059E6142-1DC4-4075-9276-3D451A119109}"/>
                  </a:ext>
                </a:extLst>
              </p:cNvPr>
              <p:cNvSpPr>
                <a:spLocks/>
              </p:cNvSpPr>
              <p:nvPr/>
            </p:nvSpPr>
            <p:spPr bwMode="auto">
              <a:xfrm>
                <a:off x="3226" y="316"/>
                <a:ext cx="93" cy="44"/>
              </a:xfrm>
              <a:custGeom>
                <a:avLst/>
                <a:gdLst>
                  <a:gd name="T0" fmla="*/ 93 w 93"/>
                  <a:gd name="T1" fmla="*/ 32 h 44"/>
                  <a:gd name="T2" fmla="*/ 93 w 93"/>
                  <a:gd name="T3" fmla="*/ 32 h 44"/>
                  <a:gd name="T4" fmla="*/ 79 w 93"/>
                  <a:gd name="T5" fmla="*/ 31 h 44"/>
                  <a:gd name="T6" fmla="*/ 63 w 93"/>
                  <a:gd name="T7" fmla="*/ 29 h 44"/>
                  <a:gd name="T8" fmla="*/ 51 w 93"/>
                  <a:gd name="T9" fmla="*/ 27 h 44"/>
                  <a:gd name="T10" fmla="*/ 39 w 93"/>
                  <a:gd name="T11" fmla="*/ 22 h 44"/>
                  <a:gd name="T12" fmla="*/ 31 w 93"/>
                  <a:gd name="T13" fmla="*/ 17 h 44"/>
                  <a:gd name="T14" fmla="*/ 23 w 93"/>
                  <a:gd name="T15" fmla="*/ 13 h 44"/>
                  <a:gd name="T16" fmla="*/ 21 w 93"/>
                  <a:gd name="T17" fmla="*/ 7 h 44"/>
                  <a:gd name="T18" fmla="*/ 20 w 93"/>
                  <a:gd name="T19" fmla="*/ 0 h 44"/>
                  <a:gd name="T20" fmla="*/ 0 w 93"/>
                  <a:gd name="T21" fmla="*/ 0 h 44"/>
                  <a:gd name="T22" fmla="*/ 2 w 93"/>
                  <a:gd name="T23" fmla="*/ 9 h 44"/>
                  <a:gd name="T24" fmla="*/ 8 w 93"/>
                  <a:gd name="T25" fmla="*/ 17 h 44"/>
                  <a:gd name="T26" fmla="*/ 16 w 93"/>
                  <a:gd name="T27" fmla="*/ 24 h 44"/>
                  <a:gd name="T28" fmla="*/ 27 w 93"/>
                  <a:gd name="T29" fmla="*/ 31 h 44"/>
                  <a:gd name="T30" fmla="*/ 43 w 93"/>
                  <a:gd name="T31" fmla="*/ 36 h 44"/>
                  <a:gd name="T32" fmla="*/ 59 w 93"/>
                  <a:gd name="T33" fmla="*/ 40 h 44"/>
                  <a:gd name="T34" fmla="*/ 75 w 93"/>
                  <a:gd name="T35" fmla="*/ 43 h 44"/>
                  <a:gd name="T36" fmla="*/ 93 w 93"/>
                  <a:gd name="T37" fmla="*/ 44 h 44"/>
                  <a:gd name="T38" fmla="*/ 93 w 93"/>
                  <a:gd name="T39" fmla="*/ 44 h 44"/>
                  <a:gd name="T40" fmla="*/ 93 w 93"/>
                  <a:gd name="T41"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4">
                    <a:moveTo>
                      <a:pt x="93" y="32"/>
                    </a:moveTo>
                    <a:lnTo>
                      <a:pt x="93" y="32"/>
                    </a:lnTo>
                    <a:lnTo>
                      <a:pt x="79" y="31"/>
                    </a:lnTo>
                    <a:lnTo>
                      <a:pt x="63" y="29"/>
                    </a:lnTo>
                    <a:lnTo>
                      <a:pt x="51" y="27"/>
                    </a:lnTo>
                    <a:lnTo>
                      <a:pt x="39" y="22"/>
                    </a:lnTo>
                    <a:lnTo>
                      <a:pt x="31" y="17"/>
                    </a:lnTo>
                    <a:lnTo>
                      <a:pt x="23" y="13"/>
                    </a:lnTo>
                    <a:lnTo>
                      <a:pt x="21" y="7"/>
                    </a:lnTo>
                    <a:lnTo>
                      <a:pt x="20" y="0"/>
                    </a:lnTo>
                    <a:lnTo>
                      <a:pt x="0" y="0"/>
                    </a:lnTo>
                    <a:lnTo>
                      <a:pt x="2" y="9"/>
                    </a:lnTo>
                    <a:lnTo>
                      <a:pt x="8" y="17"/>
                    </a:lnTo>
                    <a:lnTo>
                      <a:pt x="16" y="24"/>
                    </a:lnTo>
                    <a:lnTo>
                      <a:pt x="27" y="31"/>
                    </a:lnTo>
                    <a:lnTo>
                      <a:pt x="43" y="36"/>
                    </a:lnTo>
                    <a:lnTo>
                      <a:pt x="59" y="40"/>
                    </a:lnTo>
                    <a:lnTo>
                      <a:pt x="75" y="43"/>
                    </a:lnTo>
                    <a:lnTo>
                      <a:pt x="93" y="44"/>
                    </a:lnTo>
                    <a:lnTo>
                      <a:pt x="93" y="44"/>
                    </a:lnTo>
                    <a:lnTo>
                      <a:pt x="93"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41" name="Freeform 77">
                <a:extLst>
                  <a:ext uri="{FF2B5EF4-FFF2-40B4-BE49-F238E27FC236}">
                    <a16:creationId xmlns:a16="http://schemas.microsoft.com/office/drawing/2014/main" id="{8415DEC2-EE82-43DB-A6C1-05A7FB5C72E8}"/>
                  </a:ext>
                </a:extLst>
              </p:cNvPr>
              <p:cNvSpPr>
                <a:spLocks/>
              </p:cNvSpPr>
              <p:nvPr/>
            </p:nvSpPr>
            <p:spPr bwMode="auto">
              <a:xfrm>
                <a:off x="2941" y="277"/>
                <a:ext cx="166" cy="77"/>
              </a:xfrm>
              <a:custGeom>
                <a:avLst/>
                <a:gdLst>
                  <a:gd name="T0" fmla="*/ 83 w 166"/>
                  <a:gd name="T1" fmla="*/ 77 h 77"/>
                  <a:gd name="T2" fmla="*/ 99 w 166"/>
                  <a:gd name="T3" fmla="*/ 76 h 77"/>
                  <a:gd name="T4" fmla="*/ 115 w 166"/>
                  <a:gd name="T5" fmla="*/ 74 h 77"/>
                  <a:gd name="T6" fmla="*/ 128 w 166"/>
                  <a:gd name="T7" fmla="*/ 70 h 77"/>
                  <a:gd name="T8" fmla="*/ 142 w 166"/>
                  <a:gd name="T9" fmla="*/ 66 h 77"/>
                  <a:gd name="T10" fmla="*/ 152 w 166"/>
                  <a:gd name="T11" fmla="*/ 60 h 77"/>
                  <a:gd name="T12" fmla="*/ 160 w 166"/>
                  <a:gd name="T13" fmla="*/ 54 h 77"/>
                  <a:gd name="T14" fmla="*/ 164 w 166"/>
                  <a:gd name="T15" fmla="*/ 47 h 77"/>
                  <a:gd name="T16" fmla="*/ 166 w 166"/>
                  <a:gd name="T17" fmla="*/ 39 h 77"/>
                  <a:gd name="T18" fmla="*/ 164 w 166"/>
                  <a:gd name="T19" fmla="*/ 31 h 77"/>
                  <a:gd name="T20" fmla="*/ 160 w 166"/>
                  <a:gd name="T21" fmla="*/ 24 h 77"/>
                  <a:gd name="T22" fmla="*/ 152 w 166"/>
                  <a:gd name="T23" fmla="*/ 17 h 77"/>
                  <a:gd name="T24" fmla="*/ 142 w 166"/>
                  <a:gd name="T25" fmla="*/ 11 h 77"/>
                  <a:gd name="T26" fmla="*/ 128 w 166"/>
                  <a:gd name="T27" fmla="*/ 7 h 77"/>
                  <a:gd name="T28" fmla="*/ 115 w 166"/>
                  <a:gd name="T29" fmla="*/ 3 h 77"/>
                  <a:gd name="T30" fmla="*/ 99 w 166"/>
                  <a:gd name="T31" fmla="*/ 1 h 77"/>
                  <a:gd name="T32" fmla="*/ 83 w 166"/>
                  <a:gd name="T33" fmla="*/ 0 h 77"/>
                  <a:gd name="T34" fmla="*/ 67 w 166"/>
                  <a:gd name="T35" fmla="*/ 1 h 77"/>
                  <a:gd name="T36" fmla="*/ 51 w 166"/>
                  <a:gd name="T37" fmla="*/ 3 h 77"/>
                  <a:gd name="T38" fmla="*/ 37 w 166"/>
                  <a:gd name="T39" fmla="*/ 7 h 77"/>
                  <a:gd name="T40" fmla="*/ 23 w 166"/>
                  <a:gd name="T41" fmla="*/ 11 h 77"/>
                  <a:gd name="T42" fmla="*/ 14 w 166"/>
                  <a:gd name="T43" fmla="*/ 17 h 77"/>
                  <a:gd name="T44" fmla="*/ 6 w 166"/>
                  <a:gd name="T45" fmla="*/ 24 h 77"/>
                  <a:gd name="T46" fmla="*/ 2 w 166"/>
                  <a:gd name="T47" fmla="*/ 31 h 77"/>
                  <a:gd name="T48" fmla="*/ 0 w 166"/>
                  <a:gd name="T49" fmla="*/ 39 h 77"/>
                  <a:gd name="T50" fmla="*/ 2 w 166"/>
                  <a:gd name="T51" fmla="*/ 47 h 77"/>
                  <a:gd name="T52" fmla="*/ 6 w 166"/>
                  <a:gd name="T53" fmla="*/ 54 h 77"/>
                  <a:gd name="T54" fmla="*/ 14 w 166"/>
                  <a:gd name="T55" fmla="*/ 60 h 77"/>
                  <a:gd name="T56" fmla="*/ 23 w 166"/>
                  <a:gd name="T57" fmla="*/ 66 h 77"/>
                  <a:gd name="T58" fmla="*/ 37 w 166"/>
                  <a:gd name="T59" fmla="*/ 70 h 77"/>
                  <a:gd name="T60" fmla="*/ 51 w 166"/>
                  <a:gd name="T61" fmla="*/ 74 h 77"/>
                  <a:gd name="T62" fmla="*/ 67 w 166"/>
                  <a:gd name="T63" fmla="*/ 76 h 77"/>
                  <a:gd name="T64" fmla="*/ 83 w 166"/>
                  <a:gd name="T6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6" h="77">
                    <a:moveTo>
                      <a:pt x="83" y="77"/>
                    </a:moveTo>
                    <a:lnTo>
                      <a:pt x="99" y="76"/>
                    </a:lnTo>
                    <a:lnTo>
                      <a:pt x="115" y="74"/>
                    </a:lnTo>
                    <a:lnTo>
                      <a:pt x="128" y="70"/>
                    </a:lnTo>
                    <a:lnTo>
                      <a:pt x="142" y="66"/>
                    </a:lnTo>
                    <a:lnTo>
                      <a:pt x="152" y="60"/>
                    </a:lnTo>
                    <a:lnTo>
                      <a:pt x="160" y="54"/>
                    </a:lnTo>
                    <a:lnTo>
                      <a:pt x="164" y="47"/>
                    </a:lnTo>
                    <a:lnTo>
                      <a:pt x="166" y="39"/>
                    </a:lnTo>
                    <a:lnTo>
                      <a:pt x="164" y="31"/>
                    </a:lnTo>
                    <a:lnTo>
                      <a:pt x="160" y="24"/>
                    </a:lnTo>
                    <a:lnTo>
                      <a:pt x="152" y="17"/>
                    </a:lnTo>
                    <a:lnTo>
                      <a:pt x="142" y="11"/>
                    </a:lnTo>
                    <a:lnTo>
                      <a:pt x="128" y="7"/>
                    </a:lnTo>
                    <a:lnTo>
                      <a:pt x="115" y="3"/>
                    </a:lnTo>
                    <a:lnTo>
                      <a:pt x="99" y="1"/>
                    </a:lnTo>
                    <a:lnTo>
                      <a:pt x="83" y="0"/>
                    </a:lnTo>
                    <a:lnTo>
                      <a:pt x="67" y="1"/>
                    </a:lnTo>
                    <a:lnTo>
                      <a:pt x="51" y="3"/>
                    </a:lnTo>
                    <a:lnTo>
                      <a:pt x="37" y="7"/>
                    </a:lnTo>
                    <a:lnTo>
                      <a:pt x="23" y="11"/>
                    </a:lnTo>
                    <a:lnTo>
                      <a:pt x="14" y="17"/>
                    </a:lnTo>
                    <a:lnTo>
                      <a:pt x="6" y="24"/>
                    </a:lnTo>
                    <a:lnTo>
                      <a:pt x="2" y="31"/>
                    </a:lnTo>
                    <a:lnTo>
                      <a:pt x="0" y="39"/>
                    </a:lnTo>
                    <a:lnTo>
                      <a:pt x="2" y="47"/>
                    </a:lnTo>
                    <a:lnTo>
                      <a:pt x="6" y="54"/>
                    </a:lnTo>
                    <a:lnTo>
                      <a:pt x="14" y="60"/>
                    </a:lnTo>
                    <a:lnTo>
                      <a:pt x="23" y="66"/>
                    </a:lnTo>
                    <a:lnTo>
                      <a:pt x="37" y="70"/>
                    </a:lnTo>
                    <a:lnTo>
                      <a:pt x="51" y="74"/>
                    </a:lnTo>
                    <a:lnTo>
                      <a:pt x="67" y="76"/>
                    </a:lnTo>
                    <a:lnTo>
                      <a:pt x="83" y="77"/>
                    </a:lnTo>
                    <a:close/>
                  </a:path>
                </a:pathLst>
              </a:custGeom>
              <a:solidFill>
                <a:srgbClr val="D8B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42" name="Freeform 78">
                <a:extLst>
                  <a:ext uri="{FF2B5EF4-FFF2-40B4-BE49-F238E27FC236}">
                    <a16:creationId xmlns:a16="http://schemas.microsoft.com/office/drawing/2014/main" id="{CA9D5968-D230-4B45-B725-352C627447D5}"/>
                  </a:ext>
                </a:extLst>
              </p:cNvPr>
              <p:cNvSpPr>
                <a:spLocks/>
              </p:cNvSpPr>
              <p:nvPr/>
            </p:nvSpPr>
            <p:spPr bwMode="auto">
              <a:xfrm>
                <a:off x="3024" y="316"/>
                <a:ext cx="93" cy="44"/>
              </a:xfrm>
              <a:custGeom>
                <a:avLst/>
                <a:gdLst>
                  <a:gd name="T0" fmla="*/ 73 w 93"/>
                  <a:gd name="T1" fmla="*/ 0 h 44"/>
                  <a:gd name="T2" fmla="*/ 73 w 93"/>
                  <a:gd name="T3" fmla="*/ 0 h 44"/>
                  <a:gd name="T4" fmla="*/ 71 w 93"/>
                  <a:gd name="T5" fmla="*/ 7 h 44"/>
                  <a:gd name="T6" fmla="*/ 69 w 93"/>
                  <a:gd name="T7" fmla="*/ 13 h 44"/>
                  <a:gd name="T8" fmla="*/ 61 w 93"/>
                  <a:gd name="T9" fmla="*/ 17 h 44"/>
                  <a:gd name="T10" fmla="*/ 53 w 93"/>
                  <a:gd name="T11" fmla="*/ 22 h 44"/>
                  <a:gd name="T12" fmla="*/ 41 w 93"/>
                  <a:gd name="T13" fmla="*/ 27 h 44"/>
                  <a:gd name="T14" fmla="*/ 30 w 93"/>
                  <a:gd name="T15" fmla="*/ 29 h 44"/>
                  <a:gd name="T16" fmla="*/ 14 w 93"/>
                  <a:gd name="T17" fmla="*/ 31 h 44"/>
                  <a:gd name="T18" fmla="*/ 0 w 93"/>
                  <a:gd name="T19" fmla="*/ 32 h 44"/>
                  <a:gd name="T20" fmla="*/ 0 w 93"/>
                  <a:gd name="T21" fmla="*/ 44 h 44"/>
                  <a:gd name="T22" fmla="*/ 18 w 93"/>
                  <a:gd name="T23" fmla="*/ 43 h 44"/>
                  <a:gd name="T24" fmla="*/ 33 w 93"/>
                  <a:gd name="T25" fmla="*/ 40 h 44"/>
                  <a:gd name="T26" fmla="*/ 49 w 93"/>
                  <a:gd name="T27" fmla="*/ 36 h 44"/>
                  <a:gd name="T28" fmla="*/ 65 w 93"/>
                  <a:gd name="T29" fmla="*/ 31 h 44"/>
                  <a:gd name="T30" fmla="*/ 77 w 93"/>
                  <a:gd name="T31" fmla="*/ 24 h 44"/>
                  <a:gd name="T32" fmla="*/ 85 w 93"/>
                  <a:gd name="T33" fmla="*/ 17 h 44"/>
                  <a:gd name="T34" fmla="*/ 91 w 93"/>
                  <a:gd name="T35" fmla="*/ 9 h 44"/>
                  <a:gd name="T36" fmla="*/ 93 w 93"/>
                  <a:gd name="T37" fmla="*/ 0 h 44"/>
                  <a:gd name="T38" fmla="*/ 93 w 93"/>
                  <a:gd name="T39" fmla="*/ 0 h 44"/>
                  <a:gd name="T40" fmla="*/ 73 w 93"/>
                  <a:gd name="T4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4">
                    <a:moveTo>
                      <a:pt x="73" y="0"/>
                    </a:moveTo>
                    <a:lnTo>
                      <a:pt x="73" y="0"/>
                    </a:lnTo>
                    <a:lnTo>
                      <a:pt x="71" y="7"/>
                    </a:lnTo>
                    <a:lnTo>
                      <a:pt x="69" y="13"/>
                    </a:lnTo>
                    <a:lnTo>
                      <a:pt x="61" y="17"/>
                    </a:lnTo>
                    <a:lnTo>
                      <a:pt x="53" y="22"/>
                    </a:lnTo>
                    <a:lnTo>
                      <a:pt x="41" y="27"/>
                    </a:lnTo>
                    <a:lnTo>
                      <a:pt x="30" y="29"/>
                    </a:lnTo>
                    <a:lnTo>
                      <a:pt x="14" y="31"/>
                    </a:lnTo>
                    <a:lnTo>
                      <a:pt x="0" y="32"/>
                    </a:lnTo>
                    <a:lnTo>
                      <a:pt x="0" y="44"/>
                    </a:lnTo>
                    <a:lnTo>
                      <a:pt x="18" y="43"/>
                    </a:lnTo>
                    <a:lnTo>
                      <a:pt x="33" y="40"/>
                    </a:lnTo>
                    <a:lnTo>
                      <a:pt x="49" y="36"/>
                    </a:lnTo>
                    <a:lnTo>
                      <a:pt x="65" y="31"/>
                    </a:lnTo>
                    <a:lnTo>
                      <a:pt x="77" y="24"/>
                    </a:lnTo>
                    <a:lnTo>
                      <a:pt x="85" y="17"/>
                    </a:lnTo>
                    <a:lnTo>
                      <a:pt x="91" y="9"/>
                    </a:lnTo>
                    <a:lnTo>
                      <a:pt x="93" y="0"/>
                    </a:lnTo>
                    <a:lnTo>
                      <a:pt x="93" y="0"/>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43" name="Freeform 79">
                <a:extLst>
                  <a:ext uri="{FF2B5EF4-FFF2-40B4-BE49-F238E27FC236}">
                    <a16:creationId xmlns:a16="http://schemas.microsoft.com/office/drawing/2014/main" id="{CF97FAA7-22D6-401C-8AB1-B99DB02B68A9}"/>
                  </a:ext>
                </a:extLst>
              </p:cNvPr>
              <p:cNvSpPr>
                <a:spLocks/>
              </p:cNvSpPr>
              <p:nvPr/>
            </p:nvSpPr>
            <p:spPr bwMode="auto">
              <a:xfrm>
                <a:off x="3024" y="271"/>
                <a:ext cx="93" cy="45"/>
              </a:xfrm>
              <a:custGeom>
                <a:avLst/>
                <a:gdLst>
                  <a:gd name="T0" fmla="*/ 0 w 93"/>
                  <a:gd name="T1" fmla="*/ 12 h 45"/>
                  <a:gd name="T2" fmla="*/ 0 w 93"/>
                  <a:gd name="T3" fmla="*/ 12 h 45"/>
                  <a:gd name="T4" fmla="*/ 14 w 93"/>
                  <a:gd name="T5" fmla="*/ 13 h 45"/>
                  <a:gd name="T6" fmla="*/ 30 w 93"/>
                  <a:gd name="T7" fmla="*/ 15 h 45"/>
                  <a:gd name="T8" fmla="*/ 41 w 93"/>
                  <a:gd name="T9" fmla="*/ 17 h 45"/>
                  <a:gd name="T10" fmla="*/ 53 w 93"/>
                  <a:gd name="T11" fmla="*/ 22 h 45"/>
                  <a:gd name="T12" fmla="*/ 61 w 93"/>
                  <a:gd name="T13" fmla="*/ 27 h 45"/>
                  <a:gd name="T14" fmla="*/ 69 w 93"/>
                  <a:gd name="T15" fmla="*/ 32 h 45"/>
                  <a:gd name="T16" fmla="*/ 71 w 93"/>
                  <a:gd name="T17" fmla="*/ 38 h 45"/>
                  <a:gd name="T18" fmla="*/ 73 w 93"/>
                  <a:gd name="T19" fmla="*/ 45 h 45"/>
                  <a:gd name="T20" fmla="*/ 93 w 93"/>
                  <a:gd name="T21" fmla="*/ 45 h 45"/>
                  <a:gd name="T22" fmla="*/ 91 w 93"/>
                  <a:gd name="T23" fmla="*/ 36 h 45"/>
                  <a:gd name="T24" fmla="*/ 85 w 93"/>
                  <a:gd name="T25" fmla="*/ 28 h 45"/>
                  <a:gd name="T26" fmla="*/ 77 w 93"/>
                  <a:gd name="T27" fmla="*/ 20 h 45"/>
                  <a:gd name="T28" fmla="*/ 65 w 93"/>
                  <a:gd name="T29" fmla="*/ 13 h 45"/>
                  <a:gd name="T30" fmla="*/ 49 w 93"/>
                  <a:gd name="T31" fmla="*/ 8 h 45"/>
                  <a:gd name="T32" fmla="*/ 33 w 93"/>
                  <a:gd name="T33" fmla="*/ 4 h 45"/>
                  <a:gd name="T34" fmla="*/ 18 w 93"/>
                  <a:gd name="T35" fmla="*/ 1 h 45"/>
                  <a:gd name="T36" fmla="*/ 0 w 93"/>
                  <a:gd name="T37" fmla="*/ 0 h 45"/>
                  <a:gd name="T38" fmla="*/ 0 w 93"/>
                  <a:gd name="T39" fmla="*/ 0 h 45"/>
                  <a:gd name="T40" fmla="*/ 0 w 93"/>
                  <a:gd name="T41"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5">
                    <a:moveTo>
                      <a:pt x="0" y="12"/>
                    </a:moveTo>
                    <a:lnTo>
                      <a:pt x="0" y="12"/>
                    </a:lnTo>
                    <a:lnTo>
                      <a:pt x="14" y="13"/>
                    </a:lnTo>
                    <a:lnTo>
                      <a:pt x="30" y="15"/>
                    </a:lnTo>
                    <a:lnTo>
                      <a:pt x="41" y="17"/>
                    </a:lnTo>
                    <a:lnTo>
                      <a:pt x="53" y="22"/>
                    </a:lnTo>
                    <a:lnTo>
                      <a:pt x="61" y="27"/>
                    </a:lnTo>
                    <a:lnTo>
                      <a:pt x="69" y="32"/>
                    </a:lnTo>
                    <a:lnTo>
                      <a:pt x="71" y="38"/>
                    </a:lnTo>
                    <a:lnTo>
                      <a:pt x="73" y="45"/>
                    </a:lnTo>
                    <a:lnTo>
                      <a:pt x="93" y="45"/>
                    </a:lnTo>
                    <a:lnTo>
                      <a:pt x="91" y="36"/>
                    </a:lnTo>
                    <a:lnTo>
                      <a:pt x="85" y="28"/>
                    </a:lnTo>
                    <a:lnTo>
                      <a:pt x="77" y="20"/>
                    </a:lnTo>
                    <a:lnTo>
                      <a:pt x="65" y="13"/>
                    </a:lnTo>
                    <a:lnTo>
                      <a:pt x="49" y="8"/>
                    </a:lnTo>
                    <a:lnTo>
                      <a:pt x="33" y="4"/>
                    </a:lnTo>
                    <a:lnTo>
                      <a:pt x="18" y="1"/>
                    </a:lnTo>
                    <a:lnTo>
                      <a:pt x="0" y="0"/>
                    </a:lnTo>
                    <a:lnTo>
                      <a:pt x="0"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44" name="Freeform 80">
                <a:extLst>
                  <a:ext uri="{FF2B5EF4-FFF2-40B4-BE49-F238E27FC236}">
                    <a16:creationId xmlns:a16="http://schemas.microsoft.com/office/drawing/2014/main" id="{2039E270-2158-472B-9C3C-56AF8E185F53}"/>
                  </a:ext>
                </a:extLst>
              </p:cNvPr>
              <p:cNvSpPr>
                <a:spLocks/>
              </p:cNvSpPr>
              <p:nvPr/>
            </p:nvSpPr>
            <p:spPr bwMode="auto">
              <a:xfrm>
                <a:off x="2931" y="271"/>
                <a:ext cx="93" cy="45"/>
              </a:xfrm>
              <a:custGeom>
                <a:avLst/>
                <a:gdLst>
                  <a:gd name="T0" fmla="*/ 20 w 93"/>
                  <a:gd name="T1" fmla="*/ 45 h 45"/>
                  <a:gd name="T2" fmla="*/ 20 w 93"/>
                  <a:gd name="T3" fmla="*/ 45 h 45"/>
                  <a:gd name="T4" fmla="*/ 22 w 93"/>
                  <a:gd name="T5" fmla="*/ 38 h 45"/>
                  <a:gd name="T6" fmla="*/ 24 w 93"/>
                  <a:gd name="T7" fmla="*/ 32 h 45"/>
                  <a:gd name="T8" fmla="*/ 31 w 93"/>
                  <a:gd name="T9" fmla="*/ 27 h 45"/>
                  <a:gd name="T10" fmla="*/ 39 w 93"/>
                  <a:gd name="T11" fmla="*/ 22 h 45"/>
                  <a:gd name="T12" fmla="*/ 51 w 93"/>
                  <a:gd name="T13" fmla="*/ 17 h 45"/>
                  <a:gd name="T14" fmla="*/ 63 w 93"/>
                  <a:gd name="T15" fmla="*/ 15 h 45"/>
                  <a:gd name="T16" fmla="*/ 79 w 93"/>
                  <a:gd name="T17" fmla="*/ 13 h 45"/>
                  <a:gd name="T18" fmla="*/ 93 w 93"/>
                  <a:gd name="T19" fmla="*/ 12 h 45"/>
                  <a:gd name="T20" fmla="*/ 93 w 93"/>
                  <a:gd name="T21" fmla="*/ 0 h 45"/>
                  <a:gd name="T22" fmla="*/ 75 w 93"/>
                  <a:gd name="T23" fmla="*/ 1 h 45"/>
                  <a:gd name="T24" fmla="*/ 59 w 93"/>
                  <a:gd name="T25" fmla="*/ 4 h 45"/>
                  <a:gd name="T26" fmla="*/ 43 w 93"/>
                  <a:gd name="T27" fmla="*/ 8 h 45"/>
                  <a:gd name="T28" fmla="*/ 28 w 93"/>
                  <a:gd name="T29" fmla="*/ 13 h 45"/>
                  <a:gd name="T30" fmla="*/ 16 w 93"/>
                  <a:gd name="T31" fmla="*/ 20 h 45"/>
                  <a:gd name="T32" fmla="*/ 8 w 93"/>
                  <a:gd name="T33" fmla="*/ 28 h 45"/>
                  <a:gd name="T34" fmla="*/ 2 w 93"/>
                  <a:gd name="T35" fmla="*/ 36 h 45"/>
                  <a:gd name="T36" fmla="*/ 0 w 93"/>
                  <a:gd name="T37" fmla="*/ 45 h 45"/>
                  <a:gd name="T38" fmla="*/ 0 w 93"/>
                  <a:gd name="T39" fmla="*/ 45 h 45"/>
                  <a:gd name="T40" fmla="*/ 20 w 93"/>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5">
                    <a:moveTo>
                      <a:pt x="20" y="45"/>
                    </a:moveTo>
                    <a:lnTo>
                      <a:pt x="20" y="45"/>
                    </a:lnTo>
                    <a:lnTo>
                      <a:pt x="22" y="38"/>
                    </a:lnTo>
                    <a:lnTo>
                      <a:pt x="24" y="32"/>
                    </a:lnTo>
                    <a:lnTo>
                      <a:pt x="31" y="27"/>
                    </a:lnTo>
                    <a:lnTo>
                      <a:pt x="39" y="22"/>
                    </a:lnTo>
                    <a:lnTo>
                      <a:pt x="51" y="17"/>
                    </a:lnTo>
                    <a:lnTo>
                      <a:pt x="63" y="15"/>
                    </a:lnTo>
                    <a:lnTo>
                      <a:pt x="79" y="13"/>
                    </a:lnTo>
                    <a:lnTo>
                      <a:pt x="93" y="12"/>
                    </a:lnTo>
                    <a:lnTo>
                      <a:pt x="93" y="0"/>
                    </a:lnTo>
                    <a:lnTo>
                      <a:pt x="75" y="1"/>
                    </a:lnTo>
                    <a:lnTo>
                      <a:pt x="59" y="4"/>
                    </a:lnTo>
                    <a:lnTo>
                      <a:pt x="43" y="8"/>
                    </a:lnTo>
                    <a:lnTo>
                      <a:pt x="28" y="13"/>
                    </a:lnTo>
                    <a:lnTo>
                      <a:pt x="16" y="20"/>
                    </a:lnTo>
                    <a:lnTo>
                      <a:pt x="8" y="28"/>
                    </a:lnTo>
                    <a:lnTo>
                      <a:pt x="2" y="36"/>
                    </a:lnTo>
                    <a:lnTo>
                      <a:pt x="0" y="45"/>
                    </a:lnTo>
                    <a:lnTo>
                      <a:pt x="0" y="45"/>
                    </a:lnTo>
                    <a:lnTo>
                      <a:pt x="2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45" name="Freeform 81">
                <a:extLst>
                  <a:ext uri="{FF2B5EF4-FFF2-40B4-BE49-F238E27FC236}">
                    <a16:creationId xmlns:a16="http://schemas.microsoft.com/office/drawing/2014/main" id="{7E07CE86-E0A7-495D-BFEE-238CC527400C}"/>
                  </a:ext>
                </a:extLst>
              </p:cNvPr>
              <p:cNvSpPr>
                <a:spLocks/>
              </p:cNvSpPr>
              <p:nvPr/>
            </p:nvSpPr>
            <p:spPr bwMode="auto">
              <a:xfrm>
                <a:off x="2931" y="316"/>
                <a:ext cx="93" cy="44"/>
              </a:xfrm>
              <a:custGeom>
                <a:avLst/>
                <a:gdLst>
                  <a:gd name="T0" fmla="*/ 93 w 93"/>
                  <a:gd name="T1" fmla="*/ 32 h 44"/>
                  <a:gd name="T2" fmla="*/ 93 w 93"/>
                  <a:gd name="T3" fmla="*/ 32 h 44"/>
                  <a:gd name="T4" fmla="*/ 79 w 93"/>
                  <a:gd name="T5" fmla="*/ 31 h 44"/>
                  <a:gd name="T6" fmla="*/ 63 w 93"/>
                  <a:gd name="T7" fmla="*/ 29 h 44"/>
                  <a:gd name="T8" fmla="*/ 51 w 93"/>
                  <a:gd name="T9" fmla="*/ 27 h 44"/>
                  <a:gd name="T10" fmla="*/ 39 w 93"/>
                  <a:gd name="T11" fmla="*/ 22 h 44"/>
                  <a:gd name="T12" fmla="*/ 31 w 93"/>
                  <a:gd name="T13" fmla="*/ 17 h 44"/>
                  <a:gd name="T14" fmla="*/ 24 w 93"/>
                  <a:gd name="T15" fmla="*/ 13 h 44"/>
                  <a:gd name="T16" fmla="*/ 22 w 93"/>
                  <a:gd name="T17" fmla="*/ 7 h 44"/>
                  <a:gd name="T18" fmla="*/ 20 w 93"/>
                  <a:gd name="T19" fmla="*/ 0 h 44"/>
                  <a:gd name="T20" fmla="*/ 0 w 93"/>
                  <a:gd name="T21" fmla="*/ 0 h 44"/>
                  <a:gd name="T22" fmla="*/ 2 w 93"/>
                  <a:gd name="T23" fmla="*/ 9 h 44"/>
                  <a:gd name="T24" fmla="*/ 8 w 93"/>
                  <a:gd name="T25" fmla="*/ 17 h 44"/>
                  <a:gd name="T26" fmla="*/ 16 w 93"/>
                  <a:gd name="T27" fmla="*/ 24 h 44"/>
                  <a:gd name="T28" fmla="*/ 28 w 93"/>
                  <a:gd name="T29" fmla="*/ 31 h 44"/>
                  <a:gd name="T30" fmla="*/ 43 w 93"/>
                  <a:gd name="T31" fmla="*/ 36 h 44"/>
                  <a:gd name="T32" fmla="*/ 59 w 93"/>
                  <a:gd name="T33" fmla="*/ 40 h 44"/>
                  <a:gd name="T34" fmla="*/ 75 w 93"/>
                  <a:gd name="T35" fmla="*/ 43 h 44"/>
                  <a:gd name="T36" fmla="*/ 93 w 93"/>
                  <a:gd name="T37" fmla="*/ 44 h 44"/>
                  <a:gd name="T38" fmla="*/ 93 w 93"/>
                  <a:gd name="T39" fmla="*/ 44 h 44"/>
                  <a:gd name="T40" fmla="*/ 93 w 93"/>
                  <a:gd name="T41"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4">
                    <a:moveTo>
                      <a:pt x="93" y="32"/>
                    </a:moveTo>
                    <a:lnTo>
                      <a:pt x="93" y="32"/>
                    </a:lnTo>
                    <a:lnTo>
                      <a:pt x="79" y="31"/>
                    </a:lnTo>
                    <a:lnTo>
                      <a:pt x="63" y="29"/>
                    </a:lnTo>
                    <a:lnTo>
                      <a:pt x="51" y="27"/>
                    </a:lnTo>
                    <a:lnTo>
                      <a:pt x="39" y="22"/>
                    </a:lnTo>
                    <a:lnTo>
                      <a:pt x="31" y="17"/>
                    </a:lnTo>
                    <a:lnTo>
                      <a:pt x="24" y="13"/>
                    </a:lnTo>
                    <a:lnTo>
                      <a:pt x="22" y="7"/>
                    </a:lnTo>
                    <a:lnTo>
                      <a:pt x="20" y="0"/>
                    </a:lnTo>
                    <a:lnTo>
                      <a:pt x="0" y="0"/>
                    </a:lnTo>
                    <a:lnTo>
                      <a:pt x="2" y="9"/>
                    </a:lnTo>
                    <a:lnTo>
                      <a:pt x="8" y="17"/>
                    </a:lnTo>
                    <a:lnTo>
                      <a:pt x="16" y="24"/>
                    </a:lnTo>
                    <a:lnTo>
                      <a:pt x="28" y="31"/>
                    </a:lnTo>
                    <a:lnTo>
                      <a:pt x="43" y="36"/>
                    </a:lnTo>
                    <a:lnTo>
                      <a:pt x="59" y="40"/>
                    </a:lnTo>
                    <a:lnTo>
                      <a:pt x="75" y="43"/>
                    </a:lnTo>
                    <a:lnTo>
                      <a:pt x="93" y="44"/>
                    </a:lnTo>
                    <a:lnTo>
                      <a:pt x="93" y="44"/>
                    </a:lnTo>
                    <a:lnTo>
                      <a:pt x="93"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46" name="Freeform 82">
                <a:extLst>
                  <a:ext uri="{FF2B5EF4-FFF2-40B4-BE49-F238E27FC236}">
                    <a16:creationId xmlns:a16="http://schemas.microsoft.com/office/drawing/2014/main" id="{2D230483-C45E-47E6-948E-E2C4F6243136}"/>
                  </a:ext>
                </a:extLst>
              </p:cNvPr>
              <p:cNvSpPr>
                <a:spLocks/>
              </p:cNvSpPr>
              <p:nvPr/>
            </p:nvSpPr>
            <p:spPr bwMode="auto">
              <a:xfrm>
                <a:off x="2624" y="277"/>
                <a:ext cx="164" cy="77"/>
              </a:xfrm>
              <a:custGeom>
                <a:avLst/>
                <a:gdLst>
                  <a:gd name="T0" fmla="*/ 83 w 164"/>
                  <a:gd name="T1" fmla="*/ 77 h 77"/>
                  <a:gd name="T2" fmla="*/ 99 w 164"/>
                  <a:gd name="T3" fmla="*/ 76 h 77"/>
                  <a:gd name="T4" fmla="*/ 115 w 164"/>
                  <a:gd name="T5" fmla="*/ 74 h 77"/>
                  <a:gd name="T6" fmla="*/ 129 w 164"/>
                  <a:gd name="T7" fmla="*/ 70 h 77"/>
                  <a:gd name="T8" fmla="*/ 141 w 164"/>
                  <a:gd name="T9" fmla="*/ 66 h 77"/>
                  <a:gd name="T10" fmla="*/ 150 w 164"/>
                  <a:gd name="T11" fmla="*/ 60 h 77"/>
                  <a:gd name="T12" fmla="*/ 158 w 164"/>
                  <a:gd name="T13" fmla="*/ 54 h 77"/>
                  <a:gd name="T14" fmla="*/ 162 w 164"/>
                  <a:gd name="T15" fmla="*/ 47 h 77"/>
                  <a:gd name="T16" fmla="*/ 164 w 164"/>
                  <a:gd name="T17" fmla="*/ 39 h 77"/>
                  <a:gd name="T18" fmla="*/ 162 w 164"/>
                  <a:gd name="T19" fmla="*/ 31 h 77"/>
                  <a:gd name="T20" fmla="*/ 158 w 164"/>
                  <a:gd name="T21" fmla="*/ 24 h 77"/>
                  <a:gd name="T22" fmla="*/ 150 w 164"/>
                  <a:gd name="T23" fmla="*/ 17 h 77"/>
                  <a:gd name="T24" fmla="*/ 141 w 164"/>
                  <a:gd name="T25" fmla="*/ 11 h 77"/>
                  <a:gd name="T26" fmla="*/ 129 w 164"/>
                  <a:gd name="T27" fmla="*/ 7 h 77"/>
                  <a:gd name="T28" fmla="*/ 115 w 164"/>
                  <a:gd name="T29" fmla="*/ 3 h 77"/>
                  <a:gd name="T30" fmla="*/ 99 w 164"/>
                  <a:gd name="T31" fmla="*/ 1 h 77"/>
                  <a:gd name="T32" fmla="*/ 83 w 164"/>
                  <a:gd name="T33" fmla="*/ 0 h 77"/>
                  <a:gd name="T34" fmla="*/ 65 w 164"/>
                  <a:gd name="T35" fmla="*/ 1 h 77"/>
                  <a:gd name="T36" fmla="*/ 50 w 164"/>
                  <a:gd name="T37" fmla="*/ 3 h 77"/>
                  <a:gd name="T38" fmla="*/ 36 w 164"/>
                  <a:gd name="T39" fmla="*/ 7 h 77"/>
                  <a:gd name="T40" fmla="*/ 24 w 164"/>
                  <a:gd name="T41" fmla="*/ 11 h 77"/>
                  <a:gd name="T42" fmla="*/ 14 w 164"/>
                  <a:gd name="T43" fmla="*/ 17 h 77"/>
                  <a:gd name="T44" fmla="*/ 6 w 164"/>
                  <a:gd name="T45" fmla="*/ 24 h 77"/>
                  <a:gd name="T46" fmla="*/ 2 w 164"/>
                  <a:gd name="T47" fmla="*/ 31 h 77"/>
                  <a:gd name="T48" fmla="*/ 0 w 164"/>
                  <a:gd name="T49" fmla="*/ 39 h 77"/>
                  <a:gd name="T50" fmla="*/ 2 w 164"/>
                  <a:gd name="T51" fmla="*/ 47 h 77"/>
                  <a:gd name="T52" fmla="*/ 6 w 164"/>
                  <a:gd name="T53" fmla="*/ 54 h 77"/>
                  <a:gd name="T54" fmla="*/ 14 w 164"/>
                  <a:gd name="T55" fmla="*/ 60 h 77"/>
                  <a:gd name="T56" fmla="*/ 24 w 164"/>
                  <a:gd name="T57" fmla="*/ 66 h 77"/>
                  <a:gd name="T58" fmla="*/ 36 w 164"/>
                  <a:gd name="T59" fmla="*/ 70 h 77"/>
                  <a:gd name="T60" fmla="*/ 50 w 164"/>
                  <a:gd name="T61" fmla="*/ 74 h 77"/>
                  <a:gd name="T62" fmla="*/ 65 w 164"/>
                  <a:gd name="T63" fmla="*/ 76 h 77"/>
                  <a:gd name="T64" fmla="*/ 83 w 164"/>
                  <a:gd name="T6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77">
                    <a:moveTo>
                      <a:pt x="83" y="77"/>
                    </a:moveTo>
                    <a:lnTo>
                      <a:pt x="99" y="76"/>
                    </a:lnTo>
                    <a:lnTo>
                      <a:pt x="115" y="74"/>
                    </a:lnTo>
                    <a:lnTo>
                      <a:pt x="129" y="70"/>
                    </a:lnTo>
                    <a:lnTo>
                      <a:pt x="141" y="66"/>
                    </a:lnTo>
                    <a:lnTo>
                      <a:pt x="150" y="60"/>
                    </a:lnTo>
                    <a:lnTo>
                      <a:pt x="158" y="54"/>
                    </a:lnTo>
                    <a:lnTo>
                      <a:pt x="162" y="47"/>
                    </a:lnTo>
                    <a:lnTo>
                      <a:pt x="164" y="39"/>
                    </a:lnTo>
                    <a:lnTo>
                      <a:pt x="162" y="31"/>
                    </a:lnTo>
                    <a:lnTo>
                      <a:pt x="158" y="24"/>
                    </a:lnTo>
                    <a:lnTo>
                      <a:pt x="150" y="17"/>
                    </a:lnTo>
                    <a:lnTo>
                      <a:pt x="141" y="11"/>
                    </a:lnTo>
                    <a:lnTo>
                      <a:pt x="129" y="7"/>
                    </a:lnTo>
                    <a:lnTo>
                      <a:pt x="115" y="3"/>
                    </a:lnTo>
                    <a:lnTo>
                      <a:pt x="99" y="1"/>
                    </a:lnTo>
                    <a:lnTo>
                      <a:pt x="83" y="0"/>
                    </a:lnTo>
                    <a:lnTo>
                      <a:pt x="65" y="1"/>
                    </a:lnTo>
                    <a:lnTo>
                      <a:pt x="50" y="3"/>
                    </a:lnTo>
                    <a:lnTo>
                      <a:pt x="36" y="7"/>
                    </a:lnTo>
                    <a:lnTo>
                      <a:pt x="24" y="11"/>
                    </a:lnTo>
                    <a:lnTo>
                      <a:pt x="14" y="17"/>
                    </a:lnTo>
                    <a:lnTo>
                      <a:pt x="6" y="24"/>
                    </a:lnTo>
                    <a:lnTo>
                      <a:pt x="2" y="31"/>
                    </a:lnTo>
                    <a:lnTo>
                      <a:pt x="0" y="39"/>
                    </a:lnTo>
                    <a:lnTo>
                      <a:pt x="2" y="47"/>
                    </a:lnTo>
                    <a:lnTo>
                      <a:pt x="6" y="54"/>
                    </a:lnTo>
                    <a:lnTo>
                      <a:pt x="14" y="60"/>
                    </a:lnTo>
                    <a:lnTo>
                      <a:pt x="24" y="66"/>
                    </a:lnTo>
                    <a:lnTo>
                      <a:pt x="36" y="70"/>
                    </a:lnTo>
                    <a:lnTo>
                      <a:pt x="50" y="74"/>
                    </a:lnTo>
                    <a:lnTo>
                      <a:pt x="65" y="76"/>
                    </a:lnTo>
                    <a:lnTo>
                      <a:pt x="83" y="77"/>
                    </a:lnTo>
                    <a:close/>
                  </a:path>
                </a:pathLst>
              </a:custGeom>
              <a:solidFill>
                <a:srgbClr val="D8B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47" name="Freeform 83">
                <a:extLst>
                  <a:ext uri="{FF2B5EF4-FFF2-40B4-BE49-F238E27FC236}">
                    <a16:creationId xmlns:a16="http://schemas.microsoft.com/office/drawing/2014/main" id="{00D336B4-B99A-4EE3-9D0B-8A0379A5462F}"/>
                  </a:ext>
                </a:extLst>
              </p:cNvPr>
              <p:cNvSpPr>
                <a:spLocks/>
              </p:cNvSpPr>
              <p:nvPr/>
            </p:nvSpPr>
            <p:spPr bwMode="auto">
              <a:xfrm>
                <a:off x="2707" y="316"/>
                <a:ext cx="91" cy="44"/>
              </a:xfrm>
              <a:custGeom>
                <a:avLst/>
                <a:gdLst>
                  <a:gd name="T0" fmla="*/ 71 w 91"/>
                  <a:gd name="T1" fmla="*/ 0 h 44"/>
                  <a:gd name="T2" fmla="*/ 71 w 91"/>
                  <a:gd name="T3" fmla="*/ 0 h 44"/>
                  <a:gd name="T4" fmla="*/ 69 w 91"/>
                  <a:gd name="T5" fmla="*/ 7 h 44"/>
                  <a:gd name="T6" fmla="*/ 67 w 91"/>
                  <a:gd name="T7" fmla="*/ 13 h 44"/>
                  <a:gd name="T8" fmla="*/ 60 w 91"/>
                  <a:gd name="T9" fmla="*/ 17 h 44"/>
                  <a:gd name="T10" fmla="*/ 52 w 91"/>
                  <a:gd name="T11" fmla="*/ 22 h 44"/>
                  <a:gd name="T12" fmla="*/ 42 w 91"/>
                  <a:gd name="T13" fmla="*/ 27 h 44"/>
                  <a:gd name="T14" fmla="*/ 30 w 91"/>
                  <a:gd name="T15" fmla="*/ 29 h 44"/>
                  <a:gd name="T16" fmla="*/ 14 w 91"/>
                  <a:gd name="T17" fmla="*/ 31 h 44"/>
                  <a:gd name="T18" fmla="*/ 0 w 91"/>
                  <a:gd name="T19" fmla="*/ 32 h 44"/>
                  <a:gd name="T20" fmla="*/ 0 w 91"/>
                  <a:gd name="T21" fmla="*/ 44 h 44"/>
                  <a:gd name="T22" fmla="*/ 18 w 91"/>
                  <a:gd name="T23" fmla="*/ 43 h 44"/>
                  <a:gd name="T24" fmla="*/ 34 w 91"/>
                  <a:gd name="T25" fmla="*/ 40 h 44"/>
                  <a:gd name="T26" fmla="*/ 50 w 91"/>
                  <a:gd name="T27" fmla="*/ 36 h 44"/>
                  <a:gd name="T28" fmla="*/ 64 w 91"/>
                  <a:gd name="T29" fmla="*/ 31 h 44"/>
                  <a:gd name="T30" fmla="*/ 75 w 91"/>
                  <a:gd name="T31" fmla="*/ 24 h 44"/>
                  <a:gd name="T32" fmla="*/ 83 w 91"/>
                  <a:gd name="T33" fmla="*/ 17 h 44"/>
                  <a:gd name="T34" fmla="*/ 89 w 91"/>
                  <a:gd name="T35" fmla="*/ 9 h 44"/>
                  <a:gd name="T36" fmla="*/ 91 w 91"/>
                  <a:gd name="T37" fmla="*/ 0 h 44"/>
                  <a:gd name="T38" fmla="*/ 91 w 91"/>
                  <a:gd name="T39" fmla="*/ 0 h 44"/>
                  <a:gd name="T40" fmla="*/ 71 w 91"/>
                  <a:gd name="T4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44">
                    <a:moveTo>
                      <a:pt x="71" y="0"/>
                    </a:moveTo>
                    <a:lnTo>
                      <a:pt x="71" y="0"/>
                    </a:lnTo>
                    <a:lnTo>
                      <a:pt x="69" y="7"/>
                    </a:lnTo>
                    <a:lnTo>
                      <a:pt x="67" y="13"/>
                    </a:lnTo>
                    <a:lnTo>
                      <a:pt x="60" y="17"/>
                    </a:lnTo>
                    <a:lnTo>
                      <a:pt x="52" y="22"/>
                    </a:lnTo>
                    <a:lnTo>
                      <a:pt x="42" y="27"/>
                    </a:lnTo>
                    <a:lnTo>
                      <a:pt x="30" y="29"/>
                    </a:lnTo>
                    <a:lnTo>
                      <a:pt x="14" y="31"/>
                    </a:lnTo>
                    <a:lnTo>
                      <a:pt x="0" y="32"/>
                    </a:lnTo>
                    <a:lnTo>
                      <a:pt x="0" y="44"/>
                    </a:lnTo>
                    <a:lnTo>
                      <a:pt x="18" y="43"/>
                    </a:lnTo>
                    <a:lnTo>
                      <a:pt x="34" y="40"/>
                    </a:lnTo>
                    <a:lnTo>
                      <a:pt x="50" y="36"/>
                    </a:lnTo>
                    <a:lnTo>
                      <a:pt x="64" y="31"/>
                    </a:lnTo>
                    <a:lnTo>
                      <a:pt x="75" y="24"/>
                    </a:lnTo>
                    <a:lnTo>
                      <a:pt x="83" y="17"/>
                    </a:lnTo>
                    <a:lnTo>
                      <a:pt x="89" y="9"/>
                    </a:lnTo>
                    <a:lnTo>
                      <a:pt x="91" y="0"/>
                    </a:lnTo>
                    <a:lnTo>
                      <a:pt x="91" y="0"/>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48" name="Freeform 84">
                <a:extLst>
                  <a:ext uri="{FF2B5EF4-FFF2-40B4-BE49-F238E27FC236}">
                    <a16:creationId xmlns:a16="http://schemas.microsoft.com/office/drawing/2014/main" id="{C34B6ECC-698B-47DB-863D-DBFE3B83E9CD}"/>
                  </a:ext>
                </a:extLst>
              </p:cNvPr>
              <p:cNvSpPr>
                <a:spLocks/>
              </p:cNvSpPr>
              <p:nvPr/>
            </p:nvSpPr>
            <p:spPr bwMode="auto">
              <a:xfrm>
                <a:off x="2707" y="271"/>
                <a:ext cx="91" cy="45"/>
              </a:xfrm>
              <a:custGeom>
                <a:avLst/>
                <a:gdLst>
                  <a:gd name="T0" fmla="*/ 0 w 91"/>
                  <a:gd name="T1" fmla="*/ 12 h 45"/>
                  <a:gd name="T2" fmla="*/ 0 w 91"/>
                  <a:gd name="T3" fmla="*/ 12 h 45"/>
                  <a:gd name="T4" fmla="*/ 14 w 91"/>
                  <a:gd name="T5" fmla="*/ 13 h 45"/>
                  <a:gd name="T6" fmla="*/ 30 w 91"/>
                  <a:gd name="T7" fmla="*/ 15 h 45"/>
                  <a:gd name="T8" fmla="*/ 42 w 91"/>
                  <a:gd name="T9" fmla="*/ 17 h 45"/>
                  <a:gd name="T10" fmla="*/ 52 w 91"/>
                  <a:gd name="T11" fmla="*/ 22 h 45"/>
                  <a:gd name="T12" fmla="*/ 60 w 91"/>
                  <a:gd name="T13" fmla="*/ 27 h 45"/>
                  <a:gd name="T14" fmla="*/ 67 w 91"/>
                  <a:gd name="T15" fmla="*/ 32 h 45"/>
                  <a:gd name="T16" fmla="*/ 69 w 91"/>
                  <a:gd name="T17" fmla="*/ 38 h 45"/>
                  <a:gd name="T18" fmla="*/ 71 w 91"/>
                  <a:gd name="T19" fmla="*/ 45 h 45"/>
                  <a:gd name="T20" fmla="*/ 91 w 91"/>
                  <a:gd name="T21" fmla="*/ 45 h 45"/>
                  <a:gd name="T22" fmla="*/ 89 w 91"/>
                  <a:gd name="T23" fmla="*/ 36 h 45"/>
                  <a:gd name="T24" fmla="*/ 83 w 91"/>
                  <a:gd name="T25" fmla="*/ 28 h 45"/>
                  <a:gd name="T26" fmla="*/ 75 w 91"/>
                  <a:gd name="T27" fmla="*/ 20 h 45"/>
                  <a:gd name="T28" fmla="*/ 64 w 91"/>
                  <a:gd name="T29" fmla="*/ 13 h 45"/>
                  <a:gd name="T30" fmla="*/ 50 w 91"/>
                  <a:gd name="T31" fmla="*/ 8 h 45"/>
                  <a:gd name="T32" fmla="*/ 34 w 91"/>
                  <a:gd name="T33" fmla="*/ 4 h 45"/>
                  <a:gd name="T34" fmla="*/ 18 w 91"/>
                  <a:gd name="T35" fmla="*/ 1 h 45"/>
                  <a:gd name="T36" fmla="*/ 0 w 91"/>
                  <a:gd name="T37" fmla="*/ 0 h 45"/>
                  <a:gd name="T38" fmla="*/ 0 w 91"/>
                  <a:gd name="T39" fmla="*/ 0 h 45"/>
                  <a:gd name="T40" fmla="*/ 0 w 91"/>
                  <a:gd name="T41"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45">
                    <a:moveTo>
                      <a:pt x="0" y="12"/>
                    </a:moveTo>
                    <a:lnTo>
                      <a:pt x="0" y="12"/>
                    </a:lnTo>
                    <a:lnTo>
                      <a:pt x="14" y="13"/>
                    </a:lnTo>
                    <a:lnTo>
                      <a:pt x="30" y="15"/>
                    </a:lnTo>
                    <a:lnTo>
                      <a:pt x="42" y="17"/>
                    </a:lnTo>
                    <a:lnTo>
                      <a:pt x="52" y="22"/>
                    </a:lnTo>
                    <a:lnTo>
                      <a:pt x="60" y="27"/>
                    </a:lnTo>
                    <a:lnTo>
                      <a:pt x="67" y="32"/>
                    </a:lnTo>
                    <a:lnTo>
                      <a:pt x="69" y="38"/>
                    </a:lnTo>
                    <a:lnTo>
                      <a:pt x="71" y="45"/>
                    </a:lnTo>
                    <a:lnTo>
                      <a:pt x="91" y="45"/>
                    </a:lnTo>
                    <a:lnTo>
                      <a:pt x="89" y="36"/>
                    </a:lnTo>
                    <a:lnTo>
                      <a:pt x="83" y="28"/>
                    </a:lnTo>
                    <a:lnTo>
                      <a:pt x="75" y="20"/>
                    </a:lnTo>
                    <a:lnTo>
                      <a:pt x="64" y="13"/>
                    </a:lnTo>
                    <a:lnTo>
                      <a:pt x="50" y="8"/>
                    </a:lnTo>
                    <a:lnTo>
                      <a:pt x="34" y="4"/>
                    </a:lnTo>
                    <a:lnTo>
                      <a:pt x="18" y="1"/>
                    </a:lnTo>
                    <a:lnTo>
                      <a:pt x="0" y="0"/>
                    </a:lnTo>
                    <a:lnTo>
                      <a:pt x="0"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49" name="Freeform 85">
                <a:extLst>
                  <a:ext uri="{FF2B5EF4-FFF2-40B4-BE49-F238E27FC236}">
                    <a16:creationId xmlns:a16="http://schemas.microsoft.com/office/drawing/2014/main" id="{19C144F4-0B24-451C-90F7-6B78EBBED483}"/>
                  </a:ext>
                </a:extLst>
              </p:cNvPr>
              <p:cNvSpPr>
                <a:spLocks/>
              </p:cNvSpPr>
              <p:nvPr/>
            </p:nvSpPr>
            <p:spPr bwMode="auto">
              <a:xfrm>
                <a:off x="2614" y="271"/>
                <a:ext cx="93" cy="45"/>
              </a:xfrm>
              <a:custGeom>
                <a:avLst/>
                <a:gdLst>
                  <a:gd name="T0" fmla="*/ 20 w 93"/>
                  <a:gd name="T1" fmla="*/ 45 h 45"/>
                  <a:gd name="T2" fmla="*/ 20 w 93"/>
                  <a:gd name="T3" fmla="*/ 45 h 45"/>
                  <a:gd name="T4" fmla="*/ 22 w 93"/>
                  <a:gd name="T5" fmla="*/ 38 h 45"/>
                  <a:gd name="T6" fmla="*/ 24 w 93"/>
                  <a:gd name="T7" fmla="*/ 32 h 45"/>
                  <a:gd name="T8" fmla="*/ 32 w 93"/>
                  <a:gd name="T9" fmla="*/ 27 h 45"/>
                  <a:gd name="T10" fmla="*/ 40 w 93"/>
                  <a:gd name="T11" fmla="*/ 22 h 45"/>
                  <a:gd name="T12" fmla="*/ 50 w 93"/>
                  <a:gd name="T13" fmla="*/ 17 h 45"/>
                  <a:gd name="T14" fmla="*/ 62 w 93"/>
                  <a:gd name="T15" fmla="*/ 15 h 45"/>
                  <a:gd name="T16" fmla="*/ 75 w 93"/>
                  <a:gd name="T17" fmla="*/ 13 h 45"/>
                  <a:gd name="T18" fmla="*/ 93 w 93"/>
                  <a:gd name="T19" fmla="*/ 12 h 45"/>
                  <a:gd name="T20" fmla="*/ 93 w 93"/>
                  <a:gd name="T21" fmla="*/ 0 h 45"/>
                  <a:gd name="T22" fmla="*/ 75 w 93"/>
                  <a:gd name="T23" fmla="*/ 1 h 45"/>
                  <a:gd name="T24" fmla="*/ 58 w 93"/>
                  <a:gd name="T25" fmla="*/ 4 h 45"/>
                  <a:gd name="T26" fmla="*/ 42 w 93"/>
                  <a:gd name="T27" fmla="*/ 8 h 45"/>
                  <a:gd name="T28" fmla="*/ 28 w 93"/>
                  <a:gd name="T29" fmla="*/ 13 h 45"/>
                  <a:gd name="T30" fmla="*/ 16 w 93"/>
                  <a:gd name="T31" fmla="*/ 20 h 45"/>
                  <a:gd name="T32" fmla="*/ 8 w 93"/>
                  <a:gd name="T33" fmla="*/ 28 h 45"/>
                  <a:gd name="T34" fmla="*/ 2 w 93"/>
                  <a:gd name="T35" fmla="*/ 36 h 45"/>
                  <a:gd name="T36" fmla="*/ 0 w 93"/>
                  <a:gd name="T37" fmla="*/ 45 h 45"/>
                  <a:gd name="T38" fmla="*/ 0 w 93"/>
                  <a:gd name="T39" fmla="*/ 45 h 45"/>
                  <a:gd name="T40" fmla="*/ 20 w 93"/>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5">
                    <a:moveTo>
                      <a:pt x="20" y="45"/>
                    </a:moveTo>
                    <a:lnTo>
                      <a:pt x="20" y="45"/>
                    </a:lnTo>
                    <a:lnTo>
                      <a:pt x="22" y="38"/>
                    </a:lnTo>
                    <a:lnTo>
                      <a:pt x="24" y="32"/>
                    </a:lnTo>
                    <a:lnTo>
                      <a:pt x="32" y="27"/>
                    </a:lnTo>
                    <a:lnTo>
                      <a:pt x="40" y="22"/>
                    </a:lnTo>
                    <a:lnTo>
                      <a:pt x="50" y="17"/>
                    </a:lnTo>
                    <a:lnTo>
                      <a:pt x="62" y="15"/>
                    </a:lnTo>
                    <a:lnTo>
                      <a:pt x="75" y="13"/>
                    </a:lnTo>
                    <a:lnTo>
                      <a:pt x="93" y="12"/>
                    </a:lnTo>
                    <a:lnTo>
                      <a:pt x="93" y="0"/>
                    </a:lnTo>
                    <a:lnTo>
                      <a:pt x="75" y="1"/>
                    </a:lnTo>
                    <a:lnTo>
                      <a:pt x="58" y="4"/>
                    </a:lnTo>
                    <a:lnTo>
                      <a:pt x="42" y="8"/>
                    </a:lnTo>
                    <a:lnTo>
                      <a:pt x="28" y="13"/>
                    </a:lnTo>
                    <a:lnTo>
                      <a:pt x="16" y="20"/>
                    </a:lnTo>
                    <a:lnTo>
                      <a:pt x="8" y="28"/>
                    </a:lnTo>
                    <a:lnTo>
                      <a:pt x="2" y="36"/>
                    </a:lnTo>
                    <a:lnTo>
                      <a:pt x="0" y="45"/>
                    </a:lnTo>
                    <a:lnTo>
                      <a:pt x="0" y="45"/>
                    </a:lnTo>
                    <a:lnTo>
                      <a:pt x="2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50" name="Freeform 86">
                <a:extLst>
                  <a:ext uri="{FF2B5EF4-FFF2-40B4-BE49-F238E27FC236}">
                    <a16:creationId xmlns:a16="http://schemas.microsoft.com/office/drawing/2014/main" id="{7A951BB3-FB64-4AAD-8A03-DC939DC73C3F}"/>
                  </a:ext>
                </a:extLst>
              </p:cNvPr>
              <p:cNvSpPr>
                <a:spLocks/>
              </p:cNvSpPr>
              <p:nvPr/>
            </p:nvSpPr>
            <p:spPr bwMode="auto">
              <a:xfrm>
                <a:off x="2614" y="316"/>
                <a:ext cx="93" cy="44"/>
              </a:xfrm>
              <a:custGeom>
                <a:avLst/>
                <a:gdLst>
                  <a:gd name="T0" fmla="*/ 93 w 93"/>
                  <a:gd name="T1" fmla="*/ 32 h 44"/>
                  <a:gd name="T2" fmla="*/ 93 w 93"/>
                  <a:gd name="T3" fmla="*/ 32 h 44"/>
                  <a:gd name="T4" fmla="*/ 75 w 93"/>
                  <a:gd name="T5" fmla="*/ 31 h 44"/>
                  <a:gd name="T6" fmla="*/ 62 w 93"/>
                  <a:gd name="T7" fmla="*/ 29 h 44"/>
                  <a:gd name="T8" fmla="*/ 50 w 93"/>
                  <a:gd name="T9" fmla="*/ 27 h 44"/>
                  <a:gd name="T10" fmla="*/ 40 w 93"/>
                  <a:gd name="T11" fmla="*/ 22 h 44"/>
                  <a:gd name="T12" fmla="*/ 32 w 93"/>
                  <a:gd name="T13" fmla="*/ 17 h 44"/>
                  <a:gd name="T14" fmla="*/ 24 w 93"/>
                  <a:gd name="T15" fmla="*/ 13 h 44"/>
                  <a:gd name="T16" fmla="*/ 22 w 93"/>
                  <a:gd name="T17" fmla="*/ 7 h 44"/>
                  <a:gd name="T18" fmla="*/ 20 w 93"/>
                  <a:gd name="T19" fmla="*/ 0 h 44"/>
                  <a:gd name="T20" fmla="*/ 0 w 93"/>
                  <a:gd name="T21" fmla="*/ 0 h 44"/>
                  <a:gd name="T22" fmla="*/ 2 w 93"/>
                  <a:gd name="T23" fmla="*/ 9 h 44"/>
                  <a:gd name="T24" fmla="*/ 8 w 93"/>
                  <a:gd name="T25" fmla="*/ 17 h 44"/>
                  <a:gd name="T26" fmla="*/ 16 w 93"/>
                  <a:gd name="T27" fmla="*/ 24 h 44"/>
                  <a:gd name="T28" fmla="*/ 28 w 93"/>
                  <a:gd name="T29" fmla="*/ 31 h 44"/>
                  <a:gd name="T30" fmla="*/ 42 w 93"/>
                  <a:gd name="T31" fmla="*/ 36 h 44"/>
                  <a:gd name="T32" fmla="*/ 58 w 93"/>
                  <a:gd name="T33" fmla="*/ 40 h 44"/>
                  <a:gd name="T34" fmla="*/ 75 w 93"/>
                  <a:gd name="T35" fmla="*/ 43 h 44"/>
                  <a:gd name="T36" fmla="*/ 93 w 93"/>
                  <a:gd name="T37" fmla="*/ 44 h 44"/>
                  <a:gd name="T38" fmla="*/ 93 w 93"/>
                  <a:gd name="T39" fmla="*/ 44 h 44"/>
                  <a:gd name="T40" fmla="*/ 93 w 93"/>
                  <a:gd name="T41"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4">
                    <a:moveTo>
                      <a:pt x="93" y="32"/>
                    </a:moveTo>
                    <a:lnTo>
                      <a:pt x="93" y="32"/>
                    </a:lnTo>
                    <a:lnTo>
                      <a:pt x="75" y="31"/>
                    </a:lnTo>
                    <a:lnTo>
                      <a:pt x="62" y="29"/>
                    </a:lnTo>
                    <a:lnTo>
                      <a:pt x="50" y="27"/>
                    </a:lnTo>
                    <a:lnTo>
                      <a:pt x="40" y="22"/>
                    </a:lnTo>
                    <a:lnTo>
                      <a:pt x="32" y="17"/>
                    </a:lnTo>
                    <a:lnTo>
                      <a:pt x="24" y="13"/>
                    </a:lnTo>
                    <a:lnTo>
                      <a:pt x="22" y="7"/>
                    </a:lnTo>
                    <a:lnTo>
                      <a:pt x="20" y="0"/>
                    </a:lnTo>
                    <a:lnTo>
                      <a:pt x="0" y="0"/>
                    </a:lnTo>
                    <a:lnTo>
                      <a:pt x="2" y="9"/>
                    </a:lnTo>
                    <a:lnTo>
                      <a:pt x="8" y="17"/>
                    </a:lnTo>
                    <a:lnTo>
                      <a:pt x="16" y="24"/>
                    </a:lnTo>
                    <a:lnTo>
                      <a:pt x="28" y="31"/>
                    </a:lnTo>
                    <a:lnTo>
                      <a:pt x="42" y="36"/>
                    </a:lnTo>
                    <a:lnTo>
                      <a:pt x="58" y="40"/>
                    </a:lnTo>
                    <a:lnTo>
                      <a:pt x="75" y="43"/>
                    </a:lnTo>
                    <a:lnTo>
                      <a:pt x="93" y="44"/>
                    </a:lnTo>
                    <a:lnTo>
                      <a:pt x="93" y="44"/>
                    </a:lnTo>
                    <a:lnTo>
                      <a:pt x="93"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51" name="Freeform 87">
                <a:extLst>
                  <a:ext uri="{FF2B5EF4-FFF2-40B4-BE49-F238E27FC236}">
                    <a16:creationId xmlns:a16="http://schemas.microsoft.com/office/drawing/2014/main" id="{71811D4E-C0A9-4332-B0A7-4093BED163AE}"/>
                  </a:ext>
                </a:extLst>
              </p:cNvPr>
              <p:cNvSpPr>
                <a:spLocks/>
              </p:cNvSpPr>
              <p:nvPr/>
            </p:nvSpPr>
            <p:spPr bwMode="auto">
              <a:xfrm>
                <a:off x="2535" y="70"/>
                <a:ext cx="247" cy="270"/>
              </a:xfrm>
              <a:custGeom>
                <a:avLst/>
                <a:gdLst>
                  <a:gd name="T0" fmla="*/ 160 w 247"/>
                  <a:gd name="T1" fmla="*/ 235 h 270"/>
                  <a:gd name="T2" fmla="*/ 190 w 247"/>
                  <a:gd name="T3" fmla="*/ 238 h 270"/>
                  <a:gd name="T4" fmla="*/ 204 w 247"/>
                  <a:gd name="T5" fmla="*/ 230 h 270"/>
                  <a:gd name="T6" fmla="*/ 210 w 247"/>
                  <a:gd name="T7" fmla="*/ 220 h 270"/>
                  <a:gd name="T8" fmla="*/ 214 w 247"/>
                  <a:gd name="T9" fmla="*/ 214 h 270"/>
                  <a:gd name="T10" fmla="*/ 234 w 247"/>
                  <a:gd name="T11" fmla="*/ 222 h 270"/>
                  <a:gd name="T12" fmla="*/ 247 w 247"/>
                  <a:gd name="T13" fmla="*/ 236 h 270"/>
                  <a:gd name="T14" fmla="*/ 241 w 247"/>
                  <a:gd name="T15" fmla="*/ 251 h 270"/>
                  <a:gd name="T16" fmla="*/ 226 w 247"/>
                  <a:gd name="T17" fmla="*/ 263 h 270"/>
                  <a:gd name="T18" fmla="*/ 196 w 247"/>
                  <a:gd name="T19" fmla="*/ 270 h 270"/>
                  <a:gd name="T20" fmla="*/ 160 w 247"/>
                  <a:gd name="T21" fmla="*/ 267 h 270"/>
                  <a:gd name="T22" fmla="*/ 129 w 247"/>
                  <a:gd name="T23" fmla="*/ 261 h 270"/>
                  <a:gd name="T24" fmla="*/ 111 w 247"/>
                  <a:gd name="T25" fmla="*/ 255 h 270"/>
                  <a:gd name="T26" fmla="*/ 101 w 247"/>
                  <a:gd name="T27" fmla="*/ 252 h 270"/>
                  <a:gd name="T28" fmla="*/ 57 w 247"/>
                  <a:gd name="T29" fmla="*/ 223 h 270"/>
                  <a:gd name="T30" fmla="*/ 10 w 247"/>
                  <a:gd name="T31" fmla="*/ 167 h 270"/>
                  <a:gd name="T32" fmla="*/ 0 w 247"/>
                  <a:gd name="T33" fmla="*/ 113 h 270"/>
                  <a:gd name="T34" fmla="*/ 20 w 247"/>
                  <a:gd name="T35" fmla="*/ 64 h 270"/>
                  <a:gd name="T36" fmla="*/ 59 w 247"/>
                  <a:gd name="T37" fmla="*/ 27 h 270"/>
                  <a:gd name="T38" fmla="*/ 113 w 247"/>
                  <a:gd name="T39" fmla="*/ 4 h 270"/>
                  <a:gd name="T40" fmla="*/ 168 w 247"/>
                  <a:gd name="T41" fmla="*/ 1 h 270"/>
                  <a:gd name="T42" fmla="*/ 222 w 247"/>
                  <a:gd name="T43" fmla="*/ 21 h 270"/>
                  <a:gd name="T44" fmla="*/ 243 w 247"/>
                  <a:gd name="T45" fmla="*/ 42 h 270"/>
                  <a:gd name="T46" fmla="*/ 237 w 247"/>
                  <a:gd name="T47" fmla="*/ 49 h 270"/>
                  <a:gd name="T48" fmla="*/ 220 w 247"/>
                  <a:gd name="T49" fmla="*/ 52 h 270"/>
                  <a:gd name="T50" fmla="*/ 208 w 247"/>
                  <a:gd name="T51" fmla="*/ 51 h 270"/>
                  <a:gd name="T52" fmla="*/ 184 w 247"/>
                  <a:gd name="T53" fmla="*/ 44 h 270"/>
                  <a:gd name="T54" fmla="*/ 150 w 247"/>
                  <a:gd name="T55" fmla="*/ 40 h 270"/>
                  <a:gd name="T56" fmla="*/ 127 w 247"/>
                  <a:gd name="T57" fmla="*/ 46 h 270"/>
                  <a:gd name="T58" fmla="*/ 115 w 247"/>
                  <a:gd name="T59" fmla="*/ 53 h 270"/>
                  <a:gd name="T60" fmla="*/ 83 w 247"/>
                  <a:gd name="T61" fmla="*/ 83 h 270"/>
                  <a:gd name="T62" fmla="*/ 69 w 247"/>
                  <a:gd name="T63" fmla="*/ 131 h 270"/>
                  <a:gd name="T64" fmla="*/ 77 w 247"/>
                  <a:gd name="T65" fmla="*/ 155 h 270"/>
                  <a:gd name="T66" fmla="*/ 89 w 247"/>
                  <a:gd name="T67" fmla="*/ 182 h 270"/>
                  <a:gd name="T68" fmla="*/ 107 w 247"/>
                  <a:gd name="T69" fmla="*/ 203 h 270"/>
                  <a:gd name="T70" fmla="*/ 127 w 247"/>
                  <a:gd name="T71" fmla="*/ 22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7" h="270">
                    <a:moveTo>
                      <a:pt x="139" y="227"/>
                    </a:moveTo>
                    <a:lnTo>
                      <a:pt x="160" y="235"/>
                    </a:lnTo>
                    <a:lnTo>
                      <a:pt x="176" y="238"/>
                    </a:lnTo>
                    <a:lnTo>
                      <a:pt x="190" y="238"/>
                    </a:lnTo>
                    <a:lnTo>
                      <a:pt x="198" y="235"/>
                    </a:lnTo>
                    <a:lnTo>
                      <a:pt x="204" y="230"/>
                    </a:lnTo>
                    <a:lnTo>
                      <a:pt x="208" y="225"/>
                    </a:lnTo>
                    <a:lnTo>
                      <a:pt x="210" y="220"/>
                    </a:lnTo>
                    <a:lnTo>
                      <a:pt x="210" y="215"/>
                    </a:lnTo>
                    <a:lnTo>
                      <a:pt x="214" y="214"/>
                    </a:lnTo>
                    <a:lnTo>
                      <a:pt x="224" y="216"/>
                    </a:lnTo>
                    <a:lnTo>
                      <a:pt x="234" y="222"/>
                    </a:lnTo>
                    <a:lnTo>
                      <a:pt x="243" y="229"/>
                    </a:lnTo>
                    <a:lnTo>
                      <a:pt x="247" y="236"/>
                    </a:lnTo>
                    <a:lnTo>
                      <a:pt x="245" y="243"/>
                    </a:lnTo>
                    <a:lnTo>
                      <a:pt x="241" y="251"/>
                    </a:lnTo>
                    <a:lnTo>
                      <a:pt x="236" y="258"/>
                    </a:lnTo>
                    <a:lnTo>
                      <a:pt x="226" y="263"/>
                    </a:lnTo>
                    <a:lnTo>
                      <a:pt x="212" y="268"/>
                    </a:lnTo>
                    <a:lnTo>
                      <a:pt x="196" y="270"/>
                    </a:lnTo>
                    <a:lnTo>
                      <a:pt x="178" y="269"/>
                    </a:lnTo>
                    <a:lnTo>
                      <a:pt x="160" y="267"/>
                    </a:lnTo>
                    <a:lnTo>
                      <a:pt x="142" y="264"/>
                    </a:lnTo>
                    <a:lnTo>
                      <a:pt x="129" y="261"/>
                    </a:lnTo>
                    <a:lnTo>
                      <a:pt x="119" y="258"/>
                    </a:lnTo>
                    <a:lnTo>
                      <a:pt x="111" y="255"/>
                    </a:lnTo>
                    <a:lnTo>
                      <a:pt x="103" y="253"/>
                    </a:lnTo>
                    <a:lnTo>
                      <a:pt x="101" y="252"/>
                    </a:lnTo>
                    <a:lnTo>
                      <a:pt x="99" y="251"/>
                    </a:lnTo>
                    <a:lnTo>
                      <a:pt x="57" y="223"/>
                    </a:lnTo>
                    <a:lnTo>
                      <a:pt x="28" y="195"/>
                    </a:lnTo>
                    <a:lnTo>
                      <a:pt x="10" y="167"/>
                    </a:lnTo>
                    <a:lnTo>
                      <a:pt x="0" y="139"/>
                    </a:lnTo>
                    <a:lnTo>
                      <a:pt x="0" y="113"/>
                    </a:lnTo>
                    <a:lnTo>
                      <a:pt x="6" y="87"/>
                    </a:lnTo>
                    <a:lnTo>
                      <a:pt x="20" y="64"/>
                    </a:lnTo>
                    <a:lnTo>
                      <a:pt x="38" y="45"/>
                    </a:lnTo>
                    <a:lnTo>
                      <a:pt x="59" y="27"/>
                    </a:lnTo>
                    <a:lnTo>
                      <a:pt x="85" y="14"/>
                    </a:lnTo>
                    <a:lnTo>
                      <a:pt x="113" y="4"/>
                    </a:lnTo>
                    <a:lnTo>
                      <a:pt x="141" y="0"/>
                    </a:lnTo>
                    <a:lnTo>
                      <a:pt x="168" y="1"/>
                    </a:lnTo>
                    <a:lnTo>
                      <a:pt x="196" y="8"/>
                    </a:lnTo>
                    <a:lnTo>
                      <a:pt x="222" y="21"/>
                    </a:lnTo>
                    <a:lnTo>
                      <a:pt x="243" y="40"/>
                    </a:lnTo>
                    <a:lnTo>
                      <a:pt x="243" y="42"/>
                    </a:lnTo>
                    <a:lnTo>
                      <a:pt x="239" y="46"/>
                    </a:lnTo>
                    <a:lnTo>
                      <a:pt x="237" y="49"/>
                    </a:lnTo>
                    <a:lnTo>
                      <a:pt x="236" y="51"/>
                    </a:lnTo>
                    <a:lnTo>
                      <a:pt x="220" y="52"/>
                    </a:lnTo>
                    <a:lnTo>
                      <a:pt x="212" y="52"/>
                    </a:lnTo>
                    <a:lnTo>
                      <a:pt x="208" y="51"/>
                    </a:lnTo>
                    <a:lnTo>
                      <a:pt x="206" y="51"/>
                    </a:lnTo>
                    <a:lnTo>
                      <a:pt x="184" y="44"/>
                    </a:lnTo>
                    <a:lnTo>
                      <a:pt x="166" y="40"/>
                    </a:lnTo>
                    <a:lnTo>
                      <a:pt x="150" y="40"/>
                    </a:lnTo>
                    <a:lnTo>
                      <a:pt x="137" y="42"/>
                    </a:lnTo>
                    <a:lnTo>
                      <a:pt x="127" y="46"/>
                    </a:lnTo>
                    <a:lnTo>
                      <a:pt x="119" y="49"/>
                    </a:lnTo>
                    <a:lnTo>
                      <a:pt x="115" y="53"/>
                    </a:lnTo>
                    <a:lnTo>
                      <a:pt x="113" y="54"/>
                    </a:lnTo>
                    <a:lnTo>
                      <a:pt x="83" y="83"/>
                    </a:lnTo>
                    <a:lnTo>
                      <a:pt x="71" y="110"/>
                    </a:lnTo>
                    <a:lnTo>
                      <a:pt x="69" y="131"/>
                    </a:lnTo>
                    <a:lnTo>
                      <a:pt x="71" y="141"/>
                    </a:lnTo>
                    <a:lnTo>
                      <a:pt x="77" y="155"/>
                    </a:lnTo>
                    <a:lnTo>
                      <a:pt x="81" y="168"/>
                    </a:lnTo>
                    <a:lnTo>
                      <a:pt x="89" y="182"/>
                    </a:lnTo>
                    <a:lnTo>
                      <a:pt x="99" y="197"/>
                    </a:lnTo>
                    <a:lnTo>
                      <a:pt x="107" y="203"/>
                    </a:lnTo>
                    <a:lnTo>
                      <a:pt x="117" y="212"/>
                    </a:lnTo>
                    <a:lnTo>
                      <a:pt x="127" y="220"/>
                    </a:lnTo>
                    <a:lnTo>
                      <a:pt x="139" y="227"/>
                    </a:lnTo>
                    <a:close/>
                  </a:path>
                </a:pathLst>
              </a:custGeom>
              <a:solidFill>
                <a:srgbClr val="667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52" name="Freeform 88">
                <a:extLst>
                  <a:ext uri="{FF2B5EF4-FFF2-40B4-BE49-F238E27FC236}">
                    <a16:creationId xmlns:a16="http://schemas.microsoft.com/office/drawing/2014/main" id="{0C45981E-9BF9-4B8C-8B5D-E7E92ADCBEBF}"/>
                  </a:ext>
                </a:extLst>
              </p:cNvPr>
              <p:cNvSpPr>
                <a:spLocks/>
              </p:cNvSpPr>
              <p:nvPr/>
            </p:nvSpPr>
            <p:spPr bwMode="auto">
              <a:xfrm>
                <a:off x="2668" y="284"/>
                <a:ext cx="87" cy="30"/>
              </a:xfrm>
              <a:custGeom>
                <a:avLst/>
                <a:gdLst>
                  <a:gd name="T0" fmla="*/ 67 w 87"/>
                  <a:gd name="T1" fmla="*/ 0 h 30"/>
                  <a:gd name="T2" fmla="*/ 67 w 87"/>
                  <a:gd name="T3" fmla="*/ 1 h 30"/>
                  <a:gd name="T4" fmla="*/ 67 w 87"/>
                  <a:gd name="T5" fmla="*/ 6 h 30"/>
                  <a:gd name="T6" fmla="*/ 65 w 87"/>
                  <a:gd name="T7" fmla="*/ 10 h 30"/>
                  <a:gd name="T8" fmla="*/ 63 w 87"/>
                  <a:gd name="T9" fmla="*/ 14 h 30"/>
                  <a:gd name="T10" fmla="*/ 59 w 87"/>
                  <a:gd name="T11" fmla="*/ 17 h 30"/>
                  <a:gd name="T12" fmla="*/ 55 w 87"/>
                  <a:gd name="T13" fmla="*/ 18 h 30"/>
                  <a:gd name="T14" fmla="*/ 45 w 87"/>
                  <a:gd name="T15" fmla="*/ 18 h 30"/>
                  <a:gd name="T16" fmla="*/ 31 w 87"/>
                  <a:gd name="T17" fmla="*/ 16 h 30"/>
                  <a:gd name="T18" fmla="*/ 11 w 87"/>
                  <a:gd name="T19" fmla="*/ 8 h 30"/>
                  <a:gd name="T20" fmla="*/ 0 w 87"/>
                  <a:gd name="T21" fmla="*/ 17 h 30"/>
                  <a:gd name="T22" fmla="*/ 23 w 87"/>
                  <a:gd name="T23" fmla="*/ 25 h 30"/>
                  <a:gd name="T24" fmla="*/ 41 w 87"/>
                  <a:gd name="T25" fmla="*/ 30 h 30"/>
                  <a:gd name="T26" fmla="*/ 59 w 87"/>
                  <a:gd name="T27" fmla="*/ 30 h 30"/>
                  <a:gd name="T28" fmla="*/ 71 w 87"/>
                  <a:gd name="T29" fmla="*/ 24 h 30"/>
                  <a:gd name="T30" fmla="*/ 79 w 87"/>
                  <a:gd name="T31" fmla="*/ 18 h 30"/>
                  <a:gd name="T32" fmla="*/ 85 w 87"/>
                  <a:gd name="T33" fmla="*/ 13 h 30"/>
                  <a:gd name="T34" fmla="*/ 87 w 87"/>
                  <a:gd name="T35" fmla="*/ 6 h 30"/>
                  <a:gd name="T36" fmla="*/ 87 w 87"/>
                  <a:gd name="T37" fmla="*/ 1 h 30"/>
                  <a:gd name="T38" fmla="*/ 87 w 87"/>
                  <a:gd name="T39" fmla="*/ 2 h 30"/>
                  <a:gd name="T40" fmla="*/ 67 w 87"/>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30">
                    <a:moveTo>
                      <a:pt x="67" y="0"/>
                    </a:moveTo>
                    <a:lnTo>
                      <a:pt x="67" y="1"/>
                    </a:lnTo>
                    <a:lnTo>
                      <a:pt x="67" y="6"/>
                    </a:lnTo>
                    <a:lnTo>
                      <a:pt x="65" y="10"/>
                    </a:lnTo>
                    <a:lnTo>
                      <a:pt x="63" y="14"/>
                    </a:lnTo>
                    <a:lnTo>
                      <a:pt x="59" y="17"/>
                    </a:lnTo>
                    <a:lnTo>
                      <a:pt x="55" y="18"/>
                    </a:lnTo>
                    <a:lnTo>
                      <a:pt x="45" y="18"/>
                    </a:lnTo>
                    <a:lnTo>
                      <a:pt x="31" y="16"/>
                    </a:lnTo>
                    <a:lnTo>
                      <a:pt x="11" y="8"/>
                    </a:lnTo>
                    <a:lnTo>
                      <a:pt x="0" y="17"/>
                    </a:lnTo>
                    <a:lnTo>
                      <a:pt x="23" y="25"/>
                    </a:lnTo>
                    <a:lnTo>
                      <a:pt x="41" y="30"/>
                    </a:lnTo>
                    <a:lnTo>
                      <a:pt x="59" y="30"/>
                    </a:lnTo>
                    <a:lnTo>
                      <a:pt x="71" y="24"/>
                    </a:lnTo>
                    <a:lnTo>
                      <a:pt x="79" y="18"/>
                    </a:lnTo>
                    <a:lnTo>
                      <a:pt x="85" y="13"/>
                    </a:lnTo>
                    <a:lnTo>
                      <a:pt x="87" y="6"/>
                    </a:lnTo>
                    <a:lnTo>
                      <a:pt x="87" y="1"/>
                    </a:lnTo>
                    <a:lnTo>
                      <a:pt x="87" y="2"/>
                    </a:lnTo>
                    <a:lnTo>
                      <a:pt x="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53" name="Freeform 89">
                <a:extLst>
                  <a:ext uri="{FF2B5EF4-FFF2-40B4-BE49-F238E27FC236}">
                    <a16:creationId xmlns:a16="http://schemas.microsoft.com/office/drawing/2014/main" id="{8334BD84-D8F7-4EAD-BD22-F33C0AD68ACD}"/>
                  </a:ext>
                </a:extLst>
              </p:cNvPr>
              <p:cNvSpPr>
                <a:spLocks/>
              </p:cNvSpPr>
              <p:nvPr/>
            </p:nvSpPr>
            <p:spPr bwMode="auto">
              <a:xfrm>
                <a:off x="2735" y="278"/>
                <a:ext cx="51" cy="23"/>
              </a:xfrm>
              <a:custGeom>
                <a:avLst/>
                <a:gdLst>
                  <a:gd name="T0" fmla="*/ 51 w 51"/>
                  <a:gd name="T1" fmla="*/ 19 h 23"/>
                  <a:gd name="T2" fmla="*/ 51 w 51"/>
                  <a:gd name="T3" fmla="*/ 19 h 23"/>
                  <a:gd name="T4" fmla="*/ 41 w 51"/>
                  <a:gd name="T5" fmla="*/ 10 h 23"/>
                  <a:gd name="T6" fmla="*/ 30 w 51"/>
                  <a:gd name="T7" fmla="*/ 4 h 23"/>
                  <a:gd name="T8" fmla="*/ 14 w 51"/>
                  <a:gd name="T9" fmla="*/ 0 h 23"/>
                  <a:gd name="T10" fmla="*/ 0 w 51"/>
                  <a:gd name="T11" fmla="*/ 6 h 23"/>
                  <a:gd name="T12" fmla="*/ 20 w 51"/>
                  <a:gd name="T13" fmla="*/ 8 h 23"/>
                  <a:gd name="T14" fmla="*/ 14 w 51"/>
                  <a:gd name="T15" fmla="*/ 12 h 23"/>
                  <a:gd name="T16" fmla="*/ 18 w 51"/>
                  <a:gd name="T17" fmla="*/ 13 h 23"/>
                  <a:gd name="T18" fmla="*/ 26 w 51"/>
                  <a:gd name="T19" fmla="*/ 17 h 23"/>
                  <a:gd name="T20" fmla="*/ 36 w 51"/>
                  <a:gd name="T21" fmla="*/ 23 h 23"/>
                  <a:gd name="T22" fmla="*/ 36 w 51"/>
                  <a:gd name="T23" fmla="*/ 23 h 23"/>
                  <a:gd name="T24" fmla="*/ 51 w 51"/>
                  <a:gd name="T25"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23">
                    <a:moveTo>
                      <a:pt x="51" y="19"/>
                    </a:moveTo>
                    <a:lnTo>
                      <a:pt x="51" y="19"/>
                    </a:lnTo>
                    <a:lnTo>
                      <a:pt x="41" y="10"/>
                    </a:lnTo>
                    <a:lnTo>
                      <a:pt x="30" y="4"/>
                    </a:lnTo>
                    <a:lnTo>
                      <a:pt x="14" y="0"/>
                    </a:lnTo>
                    <a:lnTo>
                      <a:pt x="0" y="6"/>
                    </a:lnTo>
                    <a:lnTo>
                      <a:pt x="20" y="8"/>
                    </a:lnTo>
                    <a:lnTo>
                      <a:pt x="14" y="12"/>
                    </a:lnTo>
                    <a:lnTo>
                      <a:pt x="18" y="13"/>
                    </a:lnTo>
                    <a:lnTo>
                      <a:pt x="26" y="17"/>
                    </a:lnTo>
                    <a:lnTo>
                      <a:pt x="36" y="23"/>
                    </a:lnTo>
                    <a:lnTo>
                      <a:pt x="36" y="23"/>
                    </a:lnTo>
                    <a:lnTo>
                      <a:pt x="51"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54" name="Freeform 90">
                <a:extLst>
                  <a:ext uri="{FF2B5EF4-FFF2-40B4-BE49-F238E27FC236}">
                    <a16:creationId xmlns:a16="http://schemas.microsoft.com/office/drawing/2014/main" id="{3BE11DBD-5F91-4647-9418-6FBB7FABB63A}"/>
                  </a:ext>
                </a:extLst>
              </p:cNvPr>
              <p:cNvSpPr>
                <a:spLocks/>
              </p:cNvSpPr>
              <p:nvPr/>
            </p:nvSpPr>
            <p:spPr bwMode="auto">
              <a:xfrm>
                <a:off x="2711" y="297"/>
                <a:ext cx="81" cy="49"/>
              </a:xfrm>
              <a:custGeom>
                <a:avLst/>
                <a:gdLst>
                  <a:gd name="T0" fmla="*/ 2 w 81"/>
                  <a:gd name="T1" fmla="*/ 48 h 49"/>
                  <a:gd name="T2" fmla="*/ 0 w 81"/>
                  <a:gd name="T3" fmla="*/ 48 h 49"/>
                  <a:gd name="T4" fmla="*/ 20 w 81"/>
                  <a:gd name="T5" fmla="*/ 49 h 49"/>
                  <a:gd name="T6" fmla="*/ 40 w 81"/>
                  <a:gd name="T7" fmla="*/ 47 h 49"/>
                  <a:gd name="T8" fmla="*/ 56 w 81"/>
                  <a:gd name="T9" fmla="*/ 41 h 49"/>
                  <a:gd name="T10" fmla="*/ 67 w 81"/>
                  <a:gd name="T11" fmla="*/ 34 h 49"/>
                  <a:gd name="T12" fmla="*/ 75 w 81"/>
                  <a:gd name="T13" fmla="*/ 25 h 49"/>
                  <a:gd name="T14" fmla="*/ 79 w 81"/>
                  <a:gd name="T15" fmla="*/ 17 h 49"/>
                  <a:gd name="T16" fmla="*/ 81 w 81"/>
                  <a:gd name="T17" fmla="*/ 9 h 49"/>
                  <a:gd name="T18" fmla="*/ 75 w 81"/>
                  <a:gd name="T19" fmla="*/ 0 h 49"/>
                  <a:gd name="T20" fmla="*/ 60 w 81"/>
                  <a:gd name="T21" fmla="*/ 4 h 49"/>
                  <a:gd name="T22" fmla="*/ 61 w 81"/>
                  <a:gd name="T23" fmla="*/ 9 h 49"/>
                  <a:gd name="T24" fmla="*/ 60 w 81"/>
                  <a:gd name="T25" fmla="*/ 14 h 49"/>
                  <a:gd name="T26" fmla="*/ 56 w 81"/>
                  <a:gd name="T27" fmla="*/ 23 h 49"/>
                  <a:gd name="T28" fmla="*/ 52 w 81"/>
                  <a:gd name="T29" fmla="*/ 27 h 49"/>
                  <a:gd name="T30" fmla="*/ 44 w 81"/>
                  <a:gd name="T31" fmla="*/ 32 h 49"/>
                  <a:gd name="T32" fmla="*/ 32 w 81"/>
                  <a:gd name="T33" fmla="*/ 35 h 49"/>
                  <a:gd name="T34" fmla="*/ 20 w 81"/>
                  <a:gd name="T35" fmla="*/ 37 h 49"/>
                  <a:gd name="T36" fmla="*/ 4 w 81"/>
                  <a:gd name="T37" fmla="*/ 36 h 49"/>
                  <a:gd name="T38" fmla="*/ 2 w 81"/>
                  <a:gd name="T39" fmla="*/ 36 h 49"/>
                  <a:gd name="T40" fmla="*/ 2 w 81"/>
                  <a:gd name="T4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49">
                    <a:moveTo>
                      <a:pt x="2" y="48"/>
                    </a:moveTo>
                    <a:lnTo>
                      <a:pt x="0" y="48"/>
                    </a:lnTo>
                    <a:lnTo>
                      <a:pt x="20" y="49"/>
                    </a:lnTo>
                    <a:lnTo>
                      <a:pt x="40" y="47"/>
                    </a:lnTo>
                    <a:lnTo>
                      <a:pt x="56" y="41"/>
                    </a:lnTo>
                    <a:lnTo>
                      <a:pt x="67" y="34"/>
                    </a:lnTo>
                    <a:lnTo>
                      <a:pt x="75" y="25"/>
                    </a:lnTo>
                    <a:lnTo>
                      <a:pt x="79" y="17"/>
                    </a:lnTo>
                    <a:lnTo>
                      <a:pt x="81" y="9"/>
                    </a:lnTo>
                    <a:lnTo>
                      <a:pt x="75" y="0"/>
                    </a:lnTo>
                    <a:lnTo>
                      <a:pt x="60" y="4"/>
                    </a:lnTo>
                    <a:lnTo>
                      <a:pt x="61" y="9"/>
                    </a:lnTo>
                    <a:lnTo>
                      <a:pt x="60" y="14"/>
                    </a:lnTo>
                    <a:lnTo>
                      <a:pt x="56" y="23"/>
                    </a:lnTo>
                    <a:lnTo>
                      <a:pt x="52" y="27"/>
                    </a:lnTo>
                    <a:lnTo>
                      <a:pt x="44" y="32"/>
                    </a:lnTo>
                    <a:lnTo>
                      <a:pt x="32" y="35"/>
                    </a:lnTo>
                    <a:lnTo>
                      <a:pt x="20" y="37"/>
                    </a:lnTo>
                    <a:lnTo>
                      <a:pt x="4" y="36"/>
                    </a:lnTo>
                    <a:lnTo>
                      <a:pt x="2" y="36"/>
                    </a:lnTo>
                    <a:lnTo>
                      <a:pt x="2"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55" name="Freeform 91">
                <a:extLst>
                  <a:ext uri="{FF2B5EF4-FFF2-40B4-BE49-F238E27FC236}">
                    <a16:creationId xmlns:a16="http://schemas.microsoft.com/office/drawing/2014/main" id="{8810FD8D-C2D5-4B19-B768-AC875E3F2F4F}"/>
                  </a:ext>
                </a:extLst>
              </p:cNvPr>
              <p:cNvSpPr>
                <a:spLocks/>
              </p:cNvSpPr>
              <p:nvPr/>
            </p:nvSpPr>
            <p:spPr bwMode="auto">
              <a:xfrm>
                <a:off x="2624" y="315"/>
                <a:ext cx="89" cy="30"/>
              </a:xfrm>
              <a:custGeom>
                <a:avLst/>
                <a:gdLst>
                  <a:gd name="T0" fmla="*/ 4 w 89"/>
                  <a:gd name="T1" fmla="*/ 9 h 30"/>
                  <a:gd name="T2" fmla="*/ 4 w 89"/>
                  <a:gd name="T3" fmla="*/ 10 h 30"/>
                  <a:gd name="T4" fmla="*/ 6 w 89"/>
                  <a:gd name="T5" fmla="*/ 10 h 30"/>
                  <a:gd name="T6" fmla="*/ 10 w 89"/>
                  <a:gd name="T7" fmla="*/ 13 h 30"/>
                  <a:gd name="T8" fmla="*/ 18 w 89"/>
                  <a:gd name="T9" fmla="*/ 15 h 30"/>
                  <a:gd name="T10" fmla="*/ 26 w 89"/>
                  <a:gd name="T11" fmla="*/ 17 h 30"/>
                  <a:gd name="T12" fmla="*/ 36 w 89"/>
                  <a:gd name="T13" fmla="*/ 21 h 30"/>
                  <a:gd name="T14" fmla="*/ 52 w 89"/>
                  <a:gd name="T15" fmla="*/ 25 h 30"/>
                  <a:gd name="T16" fmla="*/ 69 w 89"/>
                  <a:gd name="T17" fmla="*/ 28 h 30"/>
                  <a:gd name="T18" fmla="*/ 89 w 89"/>
                  <a:gd name="T19" fmla="*/ 30 h 30"/>
                  <a:gd name="T20" fmla="*/ 89 w 89"/>
                  <a:gd name="T21" fmla="*/ 18 h 30"/>
                  <a:gd name="T22" fmla="*/ 73 w 89"/>
                  <a:gd name="T23" fmla="*/ 16 h 30"/>
                  <a:gd name="T24" fmla="*/ 55 w 89"/>
                  <a:gd name="T25" fmla="*/ 14 h 30"/>
                  <a:gd name="T26" fmla="*/ 44 w 89"/>
                  <a:gd name="T27" fmla="*/ 11 h 30"/>
                  <a:gd name="T28" fmla="*/ 34 w 89"/>
                  <a:gd name="T29" fmla="*/ 8 h 30"/>
                  <a:gd name="T30" fmla="*/ 26 w 89"/>
                  <a:gd name="T31" fmla="*/ 6 h 30"/>
                  <a:gd name="T32" fmla="*/ 18 w 89"/>
                  <a:gd name="T33" fmla="*/ 3 h 30"/>
                  <a:gd name="T34" fmla="*/ 18 w 89"/>
                  <a:gd name="T35" fmla="*/ 3 h 30"/>
                  <a:gd name="T36" fmla="*/ 16 w 89"/>
                  <a:gd name="T37" fmla="*/ 1 h 30"/>
                  <a:gd name="T38" fmla="*/ 16 w 89"/>
                  <a:gd name="T39" fmla="*/ 2 h 30"/>
                  <a:gd name="T40" fmla="*/ 16 w 89"/>
                  <a:gd name="T41" fmla="*/ 1 h 30"/>
                  <a:gd name="T42" fmla="*/ 8 w 89"/>
                  <a:gd name="T43" fmla="*/ 0 h 30"/>
                  <a:gd name="T44" fmla="*/ 2 w 89"/>
                  <a:gd name="T45" fmla="*/ 2 h 30"/>
                  <a:gd name="T46" fmla="*/ 0 w 89"/>
                  <a:gd name="T47" fmla="*/ 6 h 30"/>
                  <a:gd name="T48" fmla="*/ 4 w 89"/>
                  <a:gd name="T49" fmla="*/ 10 h 30"/>
                  <a:gd name="T50" fmla="*/ 4 w 89"/>
                  <a:gd name="T51"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30">
                    <a:moveTo>
                      <a:pt x="4" y="9"/>
                    </a:moveTo>
                    <a:lnTo>
                      <a:pt x="4" y="10"/>
                    </a:lnTo>
                    <a:lnTo>
                      <a:pt x="6" y="10"/>
                    </a:lnTo>
                    <a:lnTo>
                      <a:pt x="10" y="13"/>
                    </a:lnTo>
                    <a:lnTo>
                      <a:pt x="18" y="15"/>
                    </a:lnTo>
                    <a:lnTo>
                      <a:pt x="26" y="17"/>
                    </a:lnTo>
                    <a:lnTo>
                      <a:pt x="36" y="21"/>
                    </a:lnTo>
                    <a:lnTo>
                      <a:pt x="52" y="25"/>
                    </a:lnTo>
                    <a:lnTo>
                      <a:pt x="69" y="28"/>
                    </a:lnTo>
                    <a:lnTo>
                      <a:pt x="89" y="30"/>
                    </a:lnTo>
                    <a:lnTo>
                      <a:pt x="89" y="18"/>
                    </a:lnTo>
                    <a:lnTo>
                      <a:pt x="73" y="16"/>
                    </a:lnTo>
                    <a:lnTo>
                      <a:pt x="55" y="14"/>
                    </a:lnTo>
                    <a:lnTo>
                      <a:pt x="44" y="11"/>
                    </a:lnTo>
                    <a:lnTo>
                      <a:pt x="34" y="8"/>
                    </a:lnTo>
                    <a:lnTo>
                      <a:pt x="26" y="6"/>
                    </a:lnTo>
                    <a:lnTo>
                      <a:pt x="18" y="3"/>
                    </a:lnTo>
                    <a:lnTo>
                      <a:pt x="18" y="3"/>
                    </a:lnTo>
                    <a:lnTo>
                      <a:pt x="16" y="1"/>
                    </a:lnTo>
                    <a:lnTo>
                      <a:pt x="16" y="2"/>
                    </a:lnTo>
                    <a:lnTo>
                      <a:pt x="16" y="1"/>
                    </a:lnTo>
                    <a:lnTo>
                      <a:pt x="8" y="0"/>
                    </a:lnTo>
                    <a:lnTo>
                      <a:pt x="2" y="2"/>
                    </a:lnTo>
                    <a:lnTo>
                      <a:pt x="0" y="6"/>
                    </a:lnTo>
                    <a:lnTo>
                      <a:pt x="4" y="10"/>
                    </a:lnTo>
                    <a:lnTo>
                      <a:pt x="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56" name="Freeform 92">
                <a:extLst>
                  <a:ext uri="{FF2B5EF4-FFF2-40B4-BE49-F238E27FC236}">
                    <a16:creationId xmlns:a16="http://schemas.microsoft.com/office/drawing/2014/main" id="{C2697033-E001-49E7-BD50-CB6C915F65ED}"/>
                  </a:ext>
                </a:extLst>
              </p:cNvPr>
              <p:cNvSpPr>
                <a:spLocks/>
              </p:cNvSpPr>
              <p:nvPr/>
            </p:nvSpPr>
            <p:spPr bwMode="auto">
              <a:xfrm>
                <a:off x="2525" y="64"/>
                <a:ext cx="261" cy="260"/>
              </a:xfrm>
              <a:custGeom>
                <a:avLst/>
                <a:gdLst>
                  <a:gd name="T0" fmla="*/ 261 w 261"/>
                  <a:gd name="T1" fmla="*/ 44 h 260"/>
                  <a:gd name="T2" fmla="*/ 261 w 261"/>
                  <a:gd name="T3" fmla="*/ 44 h 260"/>
                  <a:gd name="T4" fmla="*/ 240 w 261"/>
                  <a:gd name="T5" fmla="*/ 23 h 260"/>
                  <a:gd name="T6" fmla="*/ 210 w 261"/>
                  <a:gd name="T7" fmla="*/ 9 h 260"/>
                  <a:gd name="T8" fmla="*/ 180 w 261"/>
                  <a:gd name="T9" fmla="*/ 1 h 260"/>
                  <a:gd name="T10" fmla="*/ 151 w 261"/>
                  <a:gd name="T11" fmla="*/ 0 h 260"/>
                  <a:gd name="T12" fmla="*/ 119 w 261"/>
                  <a:gd name="T13" fmla="*/ 5 h 260"/>
                  <a:gd name="T14" fmla="*/ 89 w 261"/>
                  <a:gd name="T15" fmla="*/ 15 h 260"/>
                  <a:gd name="T16" fmla="*/ 61 w 261"/>
                  <a:gd name="T17" fmla="*/ 30 h 260"/>
                  <a:gd name="T18" fmla="*/ 40 w 261"/>
                  <a:gd name="T19" fmla="*/ 48 h 260"/>
                  <a:gd name="T20" fmla="*/ 20 w 261"/>
                  <a:gd name="T21" fmla="*/ 68 h 260"/>
                  <a:gd name="T22" fmla="*/ 6 w 261"/>
                  <a:gd name="T23" fmla="*/ 92 h 260"/>
                  <a:gd name="T24" fmla="*/ 0 w 261"/>
                  <a:gd name="T25" fmla="*/ 119 h 260"/>
                  <a:gd name="T26" fmla="*/ 0 w 261"/>
                  <a:gd name="T27" fmla="*/ 145 h 260"/>
                  <a:gd name="T28" fmla="*/ 10 w 261"/>
                  <a:gd name="T29" fmla="*/ 174 h 260"/>
                  <a:gd name="T30" fmla="*/ 30 w 261"/>
                  <a:gd name="T31" fmla="*/ 204 h 260"/>
                  <a:gd name="T32" fmla="*/ 59 w 261"/>
                  <a:gd name="T33" fmla="*/ 233 h 260"/>
                  <a:gd name="T34" fmla="*/ 103 w 261"/>
                  <a:gd name="T35" fmla="*/ 260 h 260"/>
                  <a:gd name="T36" fmla="*/ 115 w 261"/>
                  <a:gd name="T37" fmla="*/ 253 h 260"/>
                  <a:gd name="T38" fmla="*/ 75 w 261"/>
                  <a:gd name="T39" fmla="*/ 226 h 260"/>
                  <a:gd name="T40" fmla="*/ 46 w 261"/>
                  <a:gd name="T41" fmla="*/ 199 h 260"/>
                  <a:gd name="T42" fmla="*/ 30 w 261"/>
                  <a:gd name="T43" fmla="*/ 172 h 260"/>
                  <a:gd name="T44" fmla="*/ 20 w 261"/>
                  <a:gd name="T45" fmla="*/ 145 h 260"/>
                  <a:gd name="T46" fmla="*/ 20 w 261"/>
                  <a:gd name="T47" fmla="*/ 119 h 260"/>
                  <a:gd name="T48" fmla="*/ 26 w 261"/>
                  <a:gd name="T49" fmla="*/ 94 h 260"/>
                  <a:gd name="T50" fmla="*/ 40 w 261"/>
                  <a:gd name="T51" fmla="*/ 73 h 260"/>
                  <a:gd name="T52" fmla="*/ 56 w 261"/>
                  <a:gd name="T53" fmla="*/ 53 h 260"/>
                  <a:gd name="T54" fmla="*/ 77 w 261"/>
                  <a:gd name="T55" fmla="*/ 37 h 260"/>
                  <a:gd name="T56" fmla="*/ 101 w 261"/>
                  <a:gd name="T57" fmla="*/ 24 h 260"/>
                  <a:gd name="T58" fmla="*/ 127 w 261"/>
                  <a:gd name="T59" fmla="*/ 16 h 260"/>
                  <a:gd name="T60" fmla="*/ 151 w 261"/>
                  <a:gd name="T61" fmla="*/ 12 h 260"/>
                  <a:gd name="T62" fmla="*/ 176 w 261"/>
                  <a:gd name="T63" fmla="*/ 13 h 260"/>
                  <a:gd name="T64" fmla="*/ 202 w 261"/>
                  <a:gd name="T65" fmla="*/ 19 h 260"/>
                  <a:gd name="T66" fmla="*/ 224 w 261"/>
                  <a:gd name="T67" fmla="*/ 30 h 260"/>
                  <a:gd name="T68" fmla="*/ 246 w 261"/>
                  <a:gd name="T69" fmla="*/ 48 h 260"/>
                  <a:gd name="T70" fmla="*/ 246 w 261"/>
                  <a:gd name="T71" fmla="*/ 48 h 260"/>
                  <a:gd name="T72" fmla="*/ 261 w 261"/>
                  <a:gd name="T73" fmla="*/ 4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1" h="260">
                    <a:moveTo>
                      <a:pt x="261" y="44"/>
                    </a:moveTo>
                    <a:lnTo>
                      <a:pt x="261" y="44"/>
                    </a:lnTo>
                    <a:lnTo>
                      <a:pt x="240" y="23"/>
                    </a:lnTo>
                    <a:lnTo>
                      <a:pt x="210" y="9"/>
                    </a:lnTo>
                    <a:lnTo>
                      <a:pt x="180" y="1"/>
                    </a:lnTo>
                    <a:lnTo>
                      <a:pt x="151" y="0"/>
                    </a:lnTo>
                    <a:lnTo>
                      <a:pt x="119" y="5"/>
                    </a:lnTo>
                    <a:lnTo>
                      <a:pt x="89" y="15"/>
                    </a:lnTo>
                    <a:lnTo>
                      <a:pt x="61" y="30"/>
                    </a:lnTo>
                    <a:lnTo>
                      <a:pt x="40" y="48"/>
                    </a:lnTo>
                    <a:lnTo>
                      <a:pt x="20" y="68"/>
                    </a:lnTo>
                    <a:lnTo>
                      <a:pt x="6" y="92"/>
                    </a:lnTo>
                    <a:lnTo>
                      <a:pt x="0" y="119"/>
                    </a:lnTo>
                    <a:lnTo>
                      <a:pt x="0" y="145"/>
                    </a:lnTo>
                    <a:lnTo>
                      <a:pt x="10" y="174"/>
                    </a:lnTo>
                    <a:lnTo>
                      <a:pt x="30" y="204"/>
                    </a:lnTo>
                    <a:lnTo>
                      <a:pt x="59" y="233"/>
                    </a:lnTo>
                    <a:lnTo>
                      <a:pt x="103" y="260"/>
                    </a:lnTo>
                    <a:lnTo>
                      <a:pt x="115" y="253"/>
                    </a:lnTo>
                    <a:lnTo>
                      <a:pt x="75" y="226"/>
                    </a:lnTo>
                    <a:lnTo>
                      <a:pt x="46" y="199"/>
                    </a:lnTo>
                    <a:lnTo>
                      <a:pt x="30" y="172"/>
                    </a:lnTo>
                    <a:lnTo>
                      <a:pt x="20" y="145"/>
                    </a:lnTo>
                    <a:lnTo>
                      <a:pt x="20" y="119"/>
                    </a:lnTo>
                    <a:lnTo>
                      <a:pt x="26" y="94"/>
                    </a:lnTo>
                    <a:lnTo>
                      <a:pt x="40" y="73"/>
                    </a:lnTo>
                    <a:lnTo>
                      <a:pt x="56" y="53"/>
                    </a:lnTo>
                    <a:lnTo>
                      <a:pt x="77" y="37"/>
                    </a:lnTo>
                    <a:lnTo>
                      <a:pt x="101" y="24"/>
                    </a:lnTo>
                    <a:lnTo>
                      <a:pt x="127" y="16"/>
                    </a:lnTo>
                    <a:lnTo>
                      <a:pt x="151" y="12"/>
                    </a:lnTo>
                    <a:lnTo>
                      <a:pt x="176" y="13"/>
                    </a:lnTo>
                    <a:lnTo>
                      <a:pt x="202" y="19"/>
                    </a:lnTo>
                    <a:lnTo>
                      <a:pt x="224" y="30"/>
                    </a:lnTo>
                    <a:lnTo>
                      <a:pt x="246" y="48"/>
                    </a:lnTo>
                    <a:lnTo>
                      <a:pt x="246" y="48"/>
                    </a:lnTo>
                    <a:lnTo>
                      <a:pt x="261"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57" name="Freeform 93">
                <a:extLst>
                  <a:ext uri="{FF2B5EF4-FFF2-40B4-BE49-F238E27FC236}">
                    <a16:creationId xmlns:a16="http://schemas.microsoft.com/office/drawing/2014/main" id="{EDD54686-7F6D-4140-BE59-D9918CDA4A2E}"/>
                  </a:ext>
                </a:extLst>
              </p:cNvPr>
              <p:cNvSpPr>
                <a:spLocks/>
              </p:cNvSpPr>
              <p:nvPr/>
            </p:nvSpPr>
            <p:spPr bwMode="auto">
              <a:xfrm>
                <a:off x="2761" y="108"/>
                <a:ext cx="27" cy="18"/>
              </a:xfrm>
              <a:custGeom>
                <a:avLst/>
                <a:gdLst>
                  <a:gd name="T0" fmla="*/ 11 w 27"/>
                  <a:gd name="T1" fmla="*/ 18 h 18"/>
                  <a:gd name="T2" fmla="*/ 17 w 27"/>
                  <a:gd name="T3" fmla="*/ 16 h 18"/>
                  <a:gd name="T4" fmla="*/ 19 w 27"/>
                  <a:gd name="T5" fmla="*/ 14 h 18"/>
                  <a:gd name="T6" fmla="*/ 21 w 27"/>
                  <a:gd name="T7" fmla="*/ 10 h 18"/>
                  <a:gd name="T8" fmla="*/ 27 w 27"/>
                  <a:gd name="T9" fmla="*/ 7 h 18"/>
                  <a:gd name="T10" fmla="*/ 25 w 27"/>
                  <a:gd name="T11" fmla="*/ 0 h 18"/>
                  <a:gd name="T12" fmla="*/ 10 w 27"/>
                  <a:gd name="T13" fmla="*/ 4 h 18"/>
                  <a:gd name="T14" fmla="*/ 8 w 27"/>
                  <a:gd name="T15" fmla="*/ 2 h 18"/>
                  <a:gd name="T16" fmla="*/ 6 w 27"/>
                  <a:gd name="T17" fmla="*/ 6 h 18"/>
                  <a:gd name="T18" fmla="*/ 4 w 27"/>
                  <a:gd name="T19" fmla="*/ 9 h 18"/>
                  <a:gd name="T20" fmla="*/ 2 w 27"/>
                  <a:gd name="T21" fmla="*/ 9 h 18"/>
                  <a:gd name="T22" fmla="*/ 8 w 27"/>
                  <a:gd name="T23" fmla="*/ 7 h 18"/>
                  <a:gd name="T24" fmla="*/ 2 w 27"/>
                  <a:gd name="T25" fmla="*/ 9 h 18"/>
                  <a:gd name="T26" fmla="*/ 0 w 27"/>
                  <a:gd name="T27" fmla="*/ 14 h 18"/>
                  <a:gd name="T28" fmla="*/ 4 w 27"/>
                  <a:gd name="T29" fmla="*/ 17 h 18"/>
                  <a:gd name="T30" fmla="*/ 11 w 27"/>
                  <a:gd name="T31" fmla="*/ 18 h 18"/>
                  <a:gd name="T32" fmla="*/ 17 w 27"/>
                  <a:gd name="T33" fmla="*/ 16 h 18"/>
                  <a:gd name="T34" fmla="*/ 11 w 27"/>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18">
                    <a:moveTo>
                      <a:pt x="11" y="18"/>
                    </a:moveTo>
                    <a:lnTo>
                      <a:pt x="17" y="16"/>
                    </a:lnTo>
                    <a:lnTo>
                      <a:pt x="19" y="14"/>
                    </a:lnTo>
                    <a:lnTo>
                      <a:pt x="21" y="10"/>
                    </a:lnTo>
                    <a:lnTo>
                      <a:pt x="27" y="7"/>
                    </a:lnTo>
                    <a:lnTo>
                      <a:pt x="25" y="0"/>
                    </a:lnTo>
                    <a:lnTo>
                      <a:pt x="10" y="4"/>
                    </a:lnTo>
                    <a:lnTo>
                      <a:pt x="8" y="2"/>
                    </a:lnTo>
                    <a:lnTo>
                      <a:pt x="6" y="6"/>
                    </a:lnTo>
                    <a:lnTo>
                      <a:pt x="4" y="9"/>
                    </a:lnTo>
                    <a:lnTo>
                      <a:pt x="2" y="9"/>
                    </a:lnTo>
                    <a:lnTo>
                      <a:pt x="8" y="7"/>
                    </a:lnTo>
                    <a:lnTo>
                      <a:pt x="2" y="9"/>
                    </a:lnTo>
                    <a:lnTo>
                      <a:pt x="0" y="14"/>
                    </a:lnTo>
                    <a:lnTo>
                      <a:pt x="4" y="17"/>
                    </a:lnTo>
                    <a:lnTo>
                      <a:pt x="11" y="18"/>
                    </a:lnTo>
                    <a:lnTo>
                      <a:pt x="17" y="16"/>
                    </a:lnTo>
                    <a:lnTo>
                      <a:pt x="11"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58" name="Freeform 94">
                <a:extLst>
                  <a:ext uri="{FF2B5EF4-FFF2-40B4-BE49-F238E27FC236}">
                    <a16:creationId xmlns:a16="http://schemas.microsoft.com/office/drawing/2014/main" id="{DFE0C159-0933-48C7-839E-241D38C89618}"/>
                  </a:ext>
                </a:extLst>
              </p:cNvPr>
              <p:cNvSpPr>
                <a:spLocks/>
              </p:cNvSpPr>
              <p:nvPr/>
            </p:nvSpPr>
            <p:spPr bwMode="auto">
              <a:xfrm>
                <a:off x="2731" y="115"/>
                <a:ext cx="41" cy="12"/>
              </a:xfrm>
              <a:custGeom>
                <a:avLst/>
                <a:gdLst>
                  <a:gd name="T0" fmla="*/ 4 w 41"/>
                  <a:gd name="T1" fmla="*/ 10 h 12"/>
                  <a:gd name="T2" fmla="*/ 2 w 41"/>
                  <a:gd name="T3" fmla="*/ 9 h 12"/>
                  <a:gd name="T4" fmla="*/ 10 w 41"/>
                  <a:gd name="T5" fmla="*/ 11 h 12"/>
                  <a:gd name="T6" fmla="*/ 16 w 41"/>
                  <a:gd name="T7" fmla="*/ 12 h 12"/>
                  <a:gd name="T8" fmla="*/ 24 w 41"/>
                  <a:gd name="T9" fmla="*/ 12 h 12"/>
                  <a:gd name="T10" fmla="*/ 41 w 41"/>
                  <a:gd name="T11" fmla="*/ 11 h 12"/>
                  <a:gd name="T12" fmla="*/ 38 w 41"/>
                  <a:gd name="T13" fmla="*/ 0 h 12"/>
                  <a:gd name="T14" fmla="*/ 24 w 41"/>
                  <a:gd name="T15" fmla="*/ 1 h 12"/>
                  <a:gd name="T16" fmla="*/ 16 w 41"/>
                  <a:gd name="T17" fmla="*/ 1 h 12"/>
                  <a:gd name="T18" fmla="*/ 14 w 41"/>
                  <a:gd name="T19" fmla="*/ 0 h 12"/>
                  <a:gd name="T20" fmla="*/ 18 w 41"/>
                  <a:gd name="T21" fmla="*/ 2 h 12"/>
                  <a:gd name="T22" fmla="*/ 16 w 41"/>
                  <a:gd name="T23" fmla="*/ 1 h 12"/>
                  <a:gd name="T24" fmla="*/ 18 w 41"/>
                  <a:gd name="T25" fmla="*/ 2 h 12"/>
                  <a:gd name="T26" fmla="*/ 12 w 41"/>
                  <a:gd name="T27" fmla="*/ 0 h 12"/>
                  <a:gd name="T28" fmla="*/ 4 w 41"/>
                  <a:gd name="T29" fmla="*/ 1 h 12"/>
                  <a:gd name="T30" fmla="*/ 0 w 41"/>
                  <a:gd name="T31" fmla="*/ 4 h 12"/>
                  <a:gd name="T32" fmla="*/ 2 w 41"/>
                  <a:gd name="T33" fmla="*/ 9 h 12"/>
                  <a:gd name="T34" fmla="*/ 4 w 41"/>
                  <a:gd name="T35"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12">
                    <a:moveTo>
                      <a:pt x="4" y="10"/>
                    </a:moveTo>
                    <a:lnTo>
                      <a:pt x="2" y="9"/>
                    </a:lnTo>
                    <a:lnTo>
                      <a:pt x="10" y="11"/>
                    </a:lnTo>
                    <a:lnTo>
                      <a:pt x="16" y="12"/>
                    </a:lnTo>
                    <a:lnTo>
                      <a:pt x="24" y="12"/>
                    </a:lnTo>
                    <a:lnTo>
                      <a:pt x="41" y="11"/>
                    </a:lnTo>
                    <a:lnTo>
                      <a:pt x="38" y="0"/>
                    </a:lnTo>
                    <a:lnTo>
                      <a:pt x="24" y="1"/>
                    </a:lnTo>
                    <a:lnTo>
                      <a:pt x="16" y="1"/>
                    </a:lnTo>
                    <a:lnTo>
                      <a:pt x="14" y="0"/>
                    </a:lnTo>
                    <a:lnTo>
                      <a:pt x="18" y="2"/>
                    </a:lnTo>
                    <a:lnTo>
                      <a:pt x="16" y="1"/>
                    </a:lnTo>
                    <a:lnTo>
                      <a:pt x="18" y="2"/>
                    </a:lnTo>
                    <a:lnTo>
                      <a:pt x="12" y="0"/>
                    </a:lnTo>
                    <a:lnTo>
                      <a:pt x="4" y="1"/>
                    </a:lnTo>
                    <a:lnTo>
                      <a:pt x="0" y="4"/>
                    </a:lnTo>
                    <a:lnTo>
                      <a:pt x="2" y="9"/>
                    </a:lnTo>
                    <a:lnTo>
                      <a:pt x="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59" name="Freeform 95">
                <a:extLst>
                  <a:ext uri="{FF2B5EF4-FFF2-40B4-BE49-F238E27FC236}">
                    <a16:creationId xmlns:a16="http://schemas.microsoft.com/office/drawing/2014/main" id="{4BBEAD00-B9C5-4B57-81AE-B3A2E19EBC0B}"/>
                  </a:ext>
                </a:extLst>
              </p:cNvPr>
              <p:cNvSpPr>
                <a:spLocks/>
              </p:cNvSpPr>
              <p:nvPr/>
            </p:nvSpPr>
            <p:spPr bwMode="auto">
              <a:xfrm>
                <a:off x="2640" y="104"/>
                <a:ext cx="107" cy="25"/>
              </a:xfrm>
              <a:custGeom>
                <a:avLst/>
                <a:gdLst>
                  <a:gd name="T0" fmla="*/ 16 w 107"/>
                  <a:gd name="T1" fmla="*/ 23 h 25"/>
                  <a:gd name="T2" fmla="*/ 16 w 107"/>
                  <a:gd name="T3" fmla="*/ 22 h 25"/>
                  <a:gd name="T4" fmla="*/ 18 w 107"/>
                  <a:gd name="T5" fmla="*/ 22 h 25"/>
                  <a:gd name="T6" fmla="*/ 20 w 107"/>
                  <a:gd name="T7" fmla="*/ 19 h 25"/>
                  <a:gd name="T8" fmla="*/ 28 w 107"/>
                  <a:gd name="T9" fmla="*/ 17 h 25"/>
                  <a:gd name="T10" fmla="*/ 36 w 107"/>
                  <a:gd name="T11" fmla="*/ 14 h 25"/>
                  <a:gd name="T12" fmla="*/ 45 w 107"/>
                  <a:gd name="T13" fmla="*/ 12 h 25"/>
                  <a:gd name="T14" fmla="*/ 61 w 107"/>
                  <a:gd name="T15" fmla="*/ 12 h 25"/>
                  <a:gd name="T16" fmla="*/ 75 w 107"/>
                  <a:gd name="T17" fmla="*/ 15 h 25"/>
                  <a:gd name="T18" fmla="*/ 95 w 107"/>
                  <a:gd name="T19" fmla="*/ 21 h 25"/>
                  <a:gd name="T20" fmla="*/ 107 w 107"/>
                  <a:gd name="T21" fmla="*/ 12 h 25"/>
                  <a:gd name="T22" fmla="*/ 83 w 107"/>
                  <a:gd name="T23" fmla="*/ 4 h 25"/>
                  <a:gd name="T24" fmla="*/ 61 w 107"/>
                  <a:gd name="T25" fmla="*/ 0 h 25"/>
                  <a:gd name="T26" fmla="*/ 45 w 107"/>
                  <a:gd name="T27" fmla="*/ 0 h 25"/>
                  <a:gd name="T28" fmla="*/ 28 w 107"/>
                  <a:gd name="T29" fmla="*/ 3 h 25"/>
                  <a:gd name="T30" fmla="*/ 16 w 107"/>
                  <a:gd name="T31" fmla="*/ 7 h 25"/>
                  <a:gd name="T32" fmla="*/ 8 w 107"/>
                  <a:gd name="T33" fmla="*/ 12 h 25"/>
                  <a:gd name="T34" fmla="*/ 2 w 107"/>
                  <a:gd name="T35" fmla="*/ 15 h 25"/>
                  <a:gd name="T36" fmla="*/ 0 w 107"/>
                  <a:gd name="T37" fmla="*/ 18 h 25"/>
                  <a:gd name="T38" fmla="*/ 0 w 107"/>
                  <a:gd name="T39" fmla="*/ 17 h 25"/>
                  <a:gd name="T40" fmla="*/ 0 w 107"/>
                  <a:gd name="T41" fmla="*/ 18 h 25"/>
                  <a:gd name="T42" fmla="*/ 0 w 107"/>
                  <a:gd name="T43" fmla="*/ 21 h 25"/>
                  <a:gd name="T44" fmla="*/ 6 w 107"/>
                  <a:gd name="T45" fmla="*/ 25 h 25"/>
                  <a:gd name="T46" fmla="*/ 12 w 107"/>
                  <a:gd name="T47" fmla="*/ 25 h 25"/>
                  <a:gd name="T48" fmla="*/ 16 w 107"/>
                  <a:gd name="T49" fmla="*/ 22 h 25"/>
                  <a:gd name="T50" fmla="*/ 16 w 107"/>
                  <a:gd name="T51"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25">
                    <a:moveTo>
                      <a:pt x="16" y="23"/>
                    </a:moveTo>
                    <a:lnTo>
                      <a:pt x="16" y="22"/>
                    </a:lnTo>
                    <a:lnTo>
                      <a:pt x="18" y="22"/>
                    </a:lnTo>
                    <a:lnTo>
                      <a:pt x="20" y="19"/>
                    </a:lnTo>
                    <a:lnTo>
                      <a:pt x="28" y="17"/>
                    </a:lnTo>
                    <a:lnTo>
                      <a:pt x="36" y="14"/>
                    </a:lnTo>
                    <a:lnTo>
                      <a:pt x="45" y="12"/>
                    </a:lnTo>
                    <a:lnTo>
                      <a:pt x="61" y="12"/>
                    </a:lnTo>
                    <a:lnTo>
                      <a:pt x="75" y="15"/>
                    </a:lnTo>
                    <a:lnTo>
                      <a:pt x="95" y="21"/>
                    </a:lnTo>
                    <a:lnTo>
                      <a:pt x="107" y="12"/>
                    </a:lnTo>
                    <a:lnTo>
                      <a:pt x="83" y="4"/>
                    </a:lnTo>
                    <a:lnTo>
                      <a:pt x="61" y="0"/>
                    </a:lnTo>
                    <a:lnTo>
                      <a:pt x="45" y="0"/>
                    </a:lnTo>
                    <a:lnTo>
                      <a:pt x="28" y="3"/>
                    </a:lnTo>
                    <a:lnTo>
                      <a:pt x="16" y="7"/>
                    </a:lnTo>
                    <a:lnTo>
                      <a:pt x="8" y="12"/>
                    </a:lnTo>
                    <a:lnTo>
                      <a:pt x="2" y="15"/>
                    </a:lnTo>
                    <a:lnTo>
                      <a:pt x="0" y="18"/>
                    </a:lnTo>
                    <a:lnTo>
                      <a:pt x="0" y="17"/>
                    </a:lnTo>
                    <a:lnTo>
                      <a:pt x="0" y="18"/>
                    </a:lnTo>
                    <a:lnTo>
                      <a:pt x="0" y="21"/>
                    </a:lnTo>
                    <a:lnTo>
                      <a:pt x="6" y="25"/>
                    </a:lnTo>
                    <a:lnTo>
                      <a:pt x="12" y="25"/>
                    </a:lnTo>
                    <a:lnTo>
                      <a:pt x="16" y="22"/>
                    </a:lnTo>
                    <a:lnTo>
                      <a:pt x="1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60" name="Freeform 96">
                <a:extLst>
                  <a:ext uri="{FF2B5EF4-FFF2-40B4-BE49-F238E27FC236}">
                    <a16:creationId xmlns:a16="http://schemas.microsoft.com/office/drawing/2014/main" id="{E10C3554-11FE-40FD-85D8-77FC5141656F}"/>
                  </a:ext>
                </a:extLst>
              </p:cNvPr>
              <p:cNvSpPr>
                <a:spLocks/>
              </p:cNvSpPr>
              <p:nvPr/>
            </p:nvSpPr>
            <p:spPr bwMode="auto">
              <a:xfrm>
                <a:off x="2594" y="121"/>
                <a:ext cx="62" cy="92"/>
              </a:xfrm>
              <a:custGeom>
                <a:avLst/>
                <a:gdLst>
                  <a:gd name="T0" fmla="*/ 22 w 62"/>
                  <a:gd name="T1" fmla="*/ 89 h 92"/>
                  <a:gd name="T2" fmla="*/ 22 w 62"/>
                  <a:gd name="T3" fmla="*/ 89 h 92"/>
                  <a:gd name="T4" fmla="*/ 20 w 62"/>
                  <a:gd name="T5" fmla="*/ 80 h 92"/>
                  <a:gd name="T6" fmla="*/ 22 w 62"/>
                  <a:gd name="T7" fmla="*/ 59 h 92"/>
                  <a:gd name="T8" fmla="*/ 34 w 62"/>
                  <a:gd name="T9" fmla="*/ 34 h 92"/>
                  <a:gd name="T10" fmla="*/ 62 w 62"/>
                  <a:gd name="T11" fmla="*/ 6 h 92"/>
                  <a:gd name="T12" fmla="*/ 46 w 62"/>
                  <a:gd name="T13" fmla="*/ 0 h 92"/>
                  <a:gd name="T14" fmla="*/ 14 w 62"/>
                  <a:gd name="T15" fmla="*/ 29 h 92"/>
                  <a:gd name="T16" fmla="*/ 2 w 62"/>
                  <a:gd name="T17" fmla="*/ 59 h 92"/>
                  <a:gd name="T18" fmla="*/ 0 w 62"/>
                  <a:gd name="T19" fmla="*/ 80 h 92"/>
                  <a:gd name="T20" fmla="*/ 2 w 62"/>
                  <a:gd name="T21" fmla="*/ 92 h 92"/>
                  <a:gd name="T22" fmla="*/ 2 w 62"/>
                  <a:gd name="T23" fmla="*/ 92 h 92"/>
                  <a:gd name="T24" fmla="*/ 22 w 62"/>
                  <a:gd name="T25" fmla="*/ 8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92">
                    <a:moveTo>
                      <a:pt x="22" y="89"/>
                    </a:moveTo>
                    <a:lnTo>
                      <a:pt x="22" y="89"/>
                    </a:lnTo>
                    <a:lnTo>
                      <a:pt x="20" y="80"/>
                    </a:lnTo>
                    <a:lnTo>
                      <a:pt x="22" y="59"/>
                    </a:lnTo>
                    <a:lnTo>
                      <a:pt x="34" y="34"/>
                    </a:lnTo>
                    <a:lnTo>
                      <a:pt x="62" y="6"/>
                    </a:lnTo>
                    <a:lnTo>
                      <a:pt x="46" y="0"/>
                    </a:lnTo>
                    <a:lnTo>
                      <a:pt x="14" y="29"/>
                    </a:lnTo>
                    <a:lnTo>
                      <a:pt x="2" y="59"/>
                    </a:lnTo>
                    <a:lnTo>
                      <a:pt x="0" y="80"/>
                    </a:lnTo>
                    <a:lnTo>
                      <a:pt x="2" y="92"/>
                    </a:lnTo>
                    <a:lnTo>
                      <a:pt x="2" y="92"/>
                    </a:lnTo>
                    <a:lnTo>
                      <a:pt x="22"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61" name="Freeform 97">
                <a:extLst>
                  <a:ext uri="{FF2B5EF4-FFF2-40B4-BE49-F238E27FC236}">
                    <a16:creationId xmlns:a16="http://schemas.microsoft.com/office/drawing/2014/main" id="{D27C09B1-1952-4BC9-9311-35DE2852B2FA}"/>
                  </a:ext>
                </a:extLst>
              </p:cNvPr>
              <p:cNvSpPr>
                <a:spLocks/>
              </p:cNvSpPr>
              <p:nvPr/>
            </p:nvSpPr>
            <p:spPr bwMode="auto">
              <a:xfrm>
                <a:off x="2596" y="210"/>
                <a:ext cx="46" cy="59"/>
              </a:xfrm>
              <a:custGeom>
                <a:avLst/>
                <a:gdLst>
                  <a:gd name="T0" fmla="*/ 46 w 46"/>
                  <a:gd name="T1" fmla="*/ 54 h 59"/>
                  <a:gd name="T2" fmla="*/ 46 w 46"/>
                  <a:gd name="T3" fmla="*/ 54 h 59"/>
                  <a:gd name="T4" fmla="*/ 38 w 46"/>
                  <a:gd name="T5" fmla="*/ 40 h 59"/>
                  <a:gd name="T6" fmla="*/ 30 w 46"/>
                  <a:gd name="T7" fmla="*/ 27 h 59"/>
                  <a:gd name="T8" fmla="*/ 26 w 46"/>
                  <a:gd name="T9" fmla="*/ 14 h 59"/>
                  <a:gd name="T10" fmla="*/ 20 w 46"/>
                  <a:gd name="T11" fmla="*/ 0 h 59"/>
                  <a:gd name="T12" fmla="*/ 0 w 46"/>
                  <a:gd name="T13" fmla="*/ 3 h 59"/>
                  <a:gd name="T14" fmla="*/ 6 w 46"/>
                  <a:gd name="T15" fmla="*/ 16 h 59"/>
                  <a:gd name="T16" fmla="*/ 10 w 46"/>
                  <a:gd name="T17" fmla="*/ 29 h 59"/>
                  <a:gd name="T18" fmla="*/ 18 w 46"/>
                  <a:gd name="T19" fmla="*/ 43 h 59"/>
                  <a:gd name="T20" fmla="*/ 30 w 46"/>
                  <a:gd name="T21" fmla="*/ 59 h 59"/>
                  <a:gd name="T22" fmla="*/ 30 w 46"/>
                  <a:gd name="T23" fmla="*/ 59 h 59"/>
                  <a:gd name="T24" fmla="*/ 46 w 46"/>
                  <a:gd name="T25" fmla="*/ 5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59">
                    <a:moveTo>
                      <a:pt x="46" y="54"/>
                    </a:moveTo>
                    <a:lnTo>
                      <a:pt x="46" y="54"/>
                    </a:lnTo>
                    <a:lnTo>
                      <a:pt x="38" y="40"/>
                    </a:lnTo>
                    <a:lnTo>
                      <a:pt x="30" y="27"/>
                    </a:lnTo>
                    <a:lnTo>
                      <a:pt x="26" y="14"/>
                    </a:lnTo>
                    <a:lnTo>
                      <a:pt x="20" y="0"/>
                    </a:lnTo>
                    <a:lnTo>
                      <a:pt x="0" y="3"/>
                    </a:lnTo>
                    <a:lnTo>
                      <a:pt x="6" y="16"/>
                    </a:lnTo>
                    <a:lnTo>
                      <a:pt x="10" y="29"/>
                    </a:lnTo>
                    <a:lnTo>
                      <a:pt x="18" y="43"/>
                    </a:lnTo>
                    <a:lnTo>
                      <a:pt x="30" y="59"/>
                    </a:lnTo>
                    <a:lnTo>
                      <a:pt x="30" y="59"/>
                    </a:lnTo>
                    <a:lnTo>
                      <a:pt x="46"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62" name="Freeform 98">
                <a:extLst>
                  <a:ext uri="{FF2B5EF4-FFF2-40B4-BE49-F238E27FC236}">
                    <a16:creationId xmlns:a16="http://schemas.microsoft.com/office/drawing/2014/main" id="{25198F41-D71B-4B03-A7F5-3BA52AEB47A7}"/>
                  </a:ext>
                </a:extLst>
              </p:cNvPr>
              <p:cNvSpPr>
                <a:spLocks/>
              </p:cNvSpPr>
              <p:nvPr/>
            </p:nvSpPr>
            <p:spPr bwMode="auto">
              <a:xfrm>
                <a:off x="2626" y="264"/>
                <a:ext cx="57" cy="38"/>
              </a:xfrm>
              <a:custGeom>
                <a:avLst/>
                <a:gdLst>
                  <a:gd name="T0" fmla="*/ 53 w 57"/>
                  <a:gd name="T1" fmla="*/ 28 h 38"/>
                  <a:gd name="T2" fmla="*/ 53 w 57"/>
                  <a:gd name="T3" fmla="*/ 28 h 38"/>
                  <a:gd name="T4" fmla="*/ 44 w 57"/>
                  <a:gd name="T5" fmla="*/ 22 h 38"/>
                  <a:gd name="T6" fmla="*/ 34 w 57"/>
                  <a:gd name="T7" fmla="*/ 14 h 38"/>
                  <a:gd name="T8" fmla="*/ 24 w 57"/>
                  <a:gd name="T9" fmla="*/ 6 h 38"/>
                  <a:gd name="T10" fmla="*/ 16 w 57"/>
                  <a:gd name="T11" fmla="*/ 0 h 38"/>
                  <a:gd name="T12" fmla="*/ 0 w 57"/>
                  <a:gd name="T13" fmla="*/ 5 h 38"/>
                  <a:gd name="T14" fmla="*/ 8 w 57"/>
                  <a:gd name="T15" fmla="*/ 13 h 38"/>
                  <a:gd name="T16" fmla="*/ 18 w 57"/>
                  <a:gd name="T17" fmla="*/ 21 h 38"/>
                  <a:gd name="T18" fmla="*/ 28 w 57"/>
                  <a:gd name="T19" fmla="*/ 29 h 38"/>
                  <a:gd name="T20" fmla="*/ 42 w 57"/>
                  <a:gd name="T21" fmla="*/ 37 h 38"/>
                  <a:gd name="T22" fmla="*/ 42 w 57"/>
                  <a:gd name="T23" fmla="*/ 37 h 38"/>
                  <a:gd name="T24" fmla="*/ 42 w 57"/>
                  <a:gd name="T25" fmla="*/ 37 h 38"/>
                  <a:gd name="T26" fmla="*/ 50 w 57"/>
                  <a:gd name="T27" fmla="*/ 38 h 38"/>
                  <a:gd name="T28" fmla="*/ 55 w 57"/>
                  <a:gd name="T29" fmla="*/ 36 h 38"/>
                  <a:gd name="T30" fmla="*/ 57 w 57"/>
                  <a:gd name="T31" fmla="*/ 31 h 38"/>
                  <a:gd name="T32" fmla="*/ 53 w 57"/>
                  <a:gd name="T33"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8">
                    <a:moveTo>
                      <a:pt x="53" y="28"/>
                    </a:moveTo>
                    <a:lnTo>
                      <a:pt x="53" y="28"/>
                    </a:lnTo>
                    <a:lnTo>
                      <a:pt x="44" y="22"/>
                    </a:lnTo>
                    <a:lnTo>
                      <a:pt x="34" y="14"/>
                    </a:lnTo>
                    <a:lnTo>
                      <a:pt x="24" y="6"/>
                    </a:lnTo>
                    <a:lnTo>
                      <a:pt x="16" y="0"/>
                    </a:lnTo>
                    <a:lnTo>
                      <a:pt x="0" y="5"/>
                    </a:lnTo>
                    <a:lnTo>
                      <a:pt x="8" y="13"/>
                    </a:lnTo>
                    <a:lnTo>
                      <a:pt x="18" y="21"/>
                    </a:lnTo>
                    <a:lnTo>
                      <a:pt x="28" y="29"/>
                    </a:lnTo>
                    <a:lnTo>
                      <a:pt x="42" y="37"/>
                    </a:lnTo>
                    <a:lnTo>
                      <a:pt x="42" y="37"/>
                    </a:lnTo>
                    <a:lnTo>
                      <a:pt x="42" y="37"/>
                    </a:lnTo>
                    <a:lnTo>
                      <a:pt x="50" y="38"/>
                    </a:lnTo>
                    <a:lnTo>
                      <a:pt x="55" y="36"/>
                    </a:lnTo>
                    <a:lnTo>
                      <a:pt x="57" y="31"/>
                    </a:lnTo>
                    <a:lnTo>
                      <a:pt x="5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63" name="Freeform 99">
                <a:extLst>
                  <a:ext uri="{FF2B5EF4-FFF2-40B4-BE49-F238E27FC236}">
                    <a16:creationId xmlns:a16="http://schemas.microsoft.com/office/drawing/2014/main" id="{A3775527-7573-4399-B6D7-11F919855E43}"/>
                  </a:ext>
                </a:extLst>
              </p:cNvPr>
              <p:cNvSpPr>
                <a:spLocks/>
              </p:cNvSpPr>
              <p:nvPr/>
            </p:nvSpPr>
            <p:spPr bwMode="auto">
              <a:xfrm>
                <a:off x="2305" y="273"/>
                <a:ext cx="167" cy="79"/>
              </a:xfrm>
              <a:custGeom>
                <a:avLst/>
                <a:gdLst>
                  <a:gd name="T0" fmla="*/ 84 w 167"/>
                  <a:gd name="T1" fmla="*/ 79 h 79"/>
                  <a:gd name="T2" fmla="*/ 99 w 167"/>
                  <a:gd name="T3" fmla="*/ 78 h 79"/>
                  <a:gd name="T4" fmla="*/ 115 w 167"/>
                  <a:gd name="T5" fmla="*/ 75 h 79"/>
                  <a:gd name="T6" fmla="*/ 129 w 167"/>
                  <a:gd name="T7" fmla="*/ 72 h 79"/>
                  <a:gd name="T8" fmla="*/ 143 w 167"/>
                  <a:gd name="T9" fmla="*/ 67 h 79"/>
                  <a:gd name="T10" fmla="*/ 153 w 167"/>
                  <a:gd name="T11" fmla="*/ 61 h 79"/>
                  <a:gd name="T12" fmla="*/ 161 w 167"/>
                  <a:gd name="T13" fmla="*/ 55 h 79"/>
                  <a:gd name="T14" fmla="*/ 165 w 167"/>
                  <a:gd name="T15" fmla="*/ 48 h 79"/>
                  <a:gd name="T16" fmla="*/ 167 w 167"/>
                  <a:gd name="T17" fmla="*/ 40 h 79"/>
                  <a:gd name="T18" fmla="*/ 165 w 167"/>
                  <a:gd name="T19" fmla="*/ 32 h 79"/>
                  <a:gd name="T20" fmla="*/ 161 w 167"/>
                  <a:gd name="T21" fmla="*/ 25 h 79"/>
                  <a:gd name="T22" fmla="*/ 153 w 167"/>
                  <a:gd name="T23" fmla="*/ 18 h 79"/>
                  <a:gd name="T24" fmla="*/ 143 w 167"/>
                  <a:gd name="T25" fmla="*/ 12 h 79"/>
                  <a:gd name="T26" fmla="*/ 129 w 167"/>
                  <a:gd name="T27" fmla="*/ 7 h 79"/>
                  <a:gd name="T28" fmla="*/ 115 w 167"/>
                  <a:gd name="T29" fmla="*/ 4 h 79"/>
                  <a:gd name="T30" fmla="*/ 99 w 167"/>
                  <a:gd name="T31" fmla="*/ 2 h 79"/>
                  <a:gd name="T32" fmla="*/ 84 w 167"/>
                  <a:gd name="T33" fmla="*/ 0 h 79"/>
                  <a:gd name="T34" fmla="*/ 68 w 167"/>
                  <a:gd name="T35" fmla="*/ 2 h 79"/>
                  <a:gd name="T36" fmla="*/ 52 w 167"/>
                  <a:gd name="T37" fmla="*/ 4 h 79"/>
                  <a:gd name="T38" fmla="*/ 38 w 167"/>
                  <a:gd name="T39" fmla="*/ 7 h 79"/>
                  <a:gd name="T40" fmla="*/ 24 w 167"/>
                  <a:gd name="T41" fmla="*/ 12 h 79"/>
                  <a:gd name="T42" fmla="*/ 14 w 167"/>
                  <a:gd name="T43" fmla="*/ 18 h 79"/>
                  <a:gd name="T44" fmla="*/ 6 w 167"/>
                  <a:gd name="T45" fmla="*/ 25 h 79"/>
                  <a:gd name="T46" fmla="*/ 2 w 167"/>
                  <a:gd name="T47" fmla="*/ 32 h 79"/>
                  <a:gd name="T48" fmla="*/ 0 w 167"/>
                  <a:gd name="T49" fmla="*/ 40 h 79"/>
                  <a:gd name="T50" fmla="*/ 2 w 167"/>
                  <a:gd name="T51" fmla="*/ 48 h 79"/>
                  <a:gd name="T52" fmla="*/ 6 w 167"/>
                  <a:gd name="T53" fmla="*/ 55 h 79"/>
                  <a:gd name="T54" fmla="*/ 14 w 167"/>
                  <a:gd name="T55" fmla="*/ 61 h 79"/>
                  <a:gd name="T56" fmla="*/ 24 w 167"/>
                  <a:gd name="T57" fmla="*/ 67 h 79"/>
                  <a:gd name="T58" fmla="*/ 38 w 167"/>
                  <a:gd name="T59" fmla="*/ 72 h 79"/>
                  <a:gd name="T60" fmla="*/ 52 w 167"/>
                  <a:gd name="T61" fmla="*/ 75 h 79"/>
                  <a:gd name="T62" fmla="*/ 68 w 167"/>
                  <a:gd name="T63" fmla="*/ 78 h 79"/>
                  <a:gd name="T64" fmla="*/ 84 w 167"/>
                  <a:gd name="T6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7" h="79">
                    <a:moveTo>
                      <a:pt x="84" y="79"/>
                    </a:moveTo>
                    <a:lnTo>
                      <a:pt x="99" y="78"/>
                    </a:lnTo>
                    <a:lnTo>
                      <a:pt x="115" y="75"/>
                    </a:lnTo>
                    <a:lnTo>
                      <a:pt x="129" y="72"/>
                    </a:lnTo>
                    <a:lnTo>
                      <a:pt x="143" y="67"/>
                    </a:lnTo>
                    <a:lnTo>
                      <a:pt x="153" y="61"/>
                    </a:lnTo>
                    <a:lnTo>
                      <a:pt x="161" y="55"/>
                    </a:lnTo>
                    <a:lnTo>
                      <a:pt x="165" y="48"/>
                    </a:lnTo>
                    <a:lnTo>
                      <a:pt x="167" y="40"/>
                    </a:lnTo>
                    <a:lnTo>
                      <a:pt x="165" y="32"/>
                    </a:lnTo>
                    <a:lnTo>
                      <a:pt x="161" y="25"/>
                    </a:lnTo>
                    <a:lnTo>
                      <a:pt x="153" y="18"/>
                    </a:lnTo>
                    <a:lnTo>
                      <a:pt x="143" y="12"/>
                    </a:lnTo>
                    <a:lnTo>
                      <a:pt x="129" y="7"/>
                    </a:lnTo>
                    <a:lnTo>
                      <a:pt x="115" y="4"/>
                    </a:lnTo>
                    <a:lnTo>
                      <a:pt x="99" y="2"/>
                    </a:lnTo>
                    <a:lnTo>
                      <a:pt x="84" y="0"/>
                    </a:lnTo>
                    <a:lnTo>
                      <a:pt x="68" y="2"/>
                    </a:lnTo>
                    <a:lnTo>
                      <a:pt x="52" y="4"/>
                    </a:lnTo>
                    <a:lnTo>
                      <a:pt x="38" y="7"/>
                    </a:lnTo>
                    <a:lnTo>
                      <a:pt x="24" y="12"/>
                    </a:lnTo>
                    <a:lnTo>
                      <a:pt x="14" y="18"/>
                    </a:lnTo>
                    <a:lnTo>
                      <a:pt x="6" y="25"/>
                    </a:lnTo>
                    <a:lnTo>
                      <a:pt x="2" y="32"/>
                    </a:lnTo>
                    <a:lnTo>
                      <a:pt x="0" y="40"/>
                    </a:lnTo>
                    <a:lnTo>
                      <a:pt x="2" y="48"/>
                    </a:lnTo>
                    <a:lnTo>
                      <a:pt x="6" y="55"/>
                    </a:lnTo>
                    <a:lnTo>
                      <a:pt x="14" y="61"/>
                    </a:lnTo>
                    <a:lnTo>
                      <a:pt x="24" y="67"/>
                    </a:lnTo>
                    <a:lnTo>
                      <a:pt x="38" y="72"/>
                    </a:lnTo>
                    <a:lnTo>
                      <a:pt x="52" y="75"/>
                    </a:lnTo>
                    <a:lnTo>
                      <a:pt x="68" y="78"/>
                    </a:lnTo>
                    <a:lnTo>
                      <a:pt x="84" y="79"/>
                    </a:lnTo>
                    <a:close/>
                  </a:path>
                </a:pathLst>
              </a:custGeom>
              <a:solidFill>
                <a:srgbClr val="D8B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64" name="Freeform 100">
                <a:extLst>
                  <a:ext uri="{FF2B5EF4-FFF2-40B4-BE49-F238E27FC236}">
                    <a16:creationId xmlns:a16="http://schemas.microsoft.com/office/drawing/2014/main" id="{92A8E79E-B600-4BD8-8B56-A4C76A20FB11}"/>
                  </a:ext>
                </a:extLst>
              </p:cNvPr>
              <p:cNvSpPr>
                <a:spLocks/>
              </p:cNvSpPr>
              <p:nvPr/>
            </p:nvSpPr>
            <p:spPr bwMode="auto">
              <a:xfrm>
                <a:off x="2389" y="313"/>
                <a:ext cx="93" cy="44"/>
              </a:xfrm>
              <a:custGeom>
                <a:avLst/>
                <a:gdLst>
                  <a:gd name="T0" fmla="*/ 73 w 93"/>
                  <a:gd name="T1" fmla="*/ 0 h 44"/>
                  <a:gd name="T2" fmla="*/ 73 w 93"/>
                  <a:gd name="T3" fmla="*/ 0 h 44"/>
                  <a:gd name="T4" fmla="*/ 71 w 93"/>
                  <a:gd name="T5" fmla="*/ 7 h 44"/>
                  <a:gd name="T6" fmla="*/ 69 w 93"/>
                  <a:gd name="T7" fmla="*/ 12 h 44"/>
                  <a:gd name="T8" fmla="*/ 61 w 93"/>
                  <a:gd name="T9" fmla="*/ 18 h 44"/>
                  <a:gd name="T10" fmla="*/ 53 w 93"/>
                  <a:gd name="T11" fmla="*/ 23 h 44"/>
                  <a:gd name="T12" fmla="*/ 41 w 93"/>
                  <a:gd name="T13" fmla="*/ 27 h 44"/>
                  <a:gd name="T14" fmla="*/ 29 w 93"/>
                  <a:gd name="T15" fmla="*/ 30 h 44"/>
                  <a:gd name="T16" fmla="*/ 13 w 93"/>
                  <a:gd name="T17" fmla="*/ 32 h 44"/>
                  <a:gd name="T18" fmla="*/ 0 w 93"/>
                  <a:gd name="T19" fmla="*/ 33 h 44"/>
                  <a:gd name="T20" fmla="*/ 0 w 93"/>
                  <a:gd name="T21" fmla="*/ 44 h 44"/>
                  <a:gd name="T22" fmla="*/ 17 w 93"/>
                  <a:gd name="T23" fmla="*/ 43 h 44"/>
                  <a:gd name="T24" fmla="*/ 33 w 93"/>
                  <a:gd name="T25" fmla="*/ 41 h 44"/>
                  <a:gd name="T26" fmla="*/ 49 w 93"/>
                  <a:gd name="T27" fmla="*/ 36 h 44"/>
                  <a:gd name="T28" fmla="*/ 65 w 93"/>
                  <a:gd name="T29" fmla="*/ 32 h 44"/>
                  <a:gd name="T30" fmla="*/ 77 w 93"/>
                  <a:gd name="T31" fmla="*/ 25 h 44"/>
                  <a:gd name="T32" fmla="*/ 85 w 93"/>
                  <a:gd name="T33" fmla="*/ 17 h 44"/>
                  <a:gd name="T34" fmla="*/ 91 w 93"/>
                  <a:gd name="T35" fmla="*/ 9 h 44"/>
                  <a:gd name="T36" fmla="*/ 93 w 93"/>
                  <a:gd name="T37" fmla="*/ 0 h 44"/>
                  <a:gd name="T38" fmla="*/ 93 w 93"/>
                  <a:gd name="T39" fmla="*/ 0 h 44"/>
                  <a:gd name="T40" fmla="*/ 73 w 93"/>
                  <a:gd name="T4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4">
                    <a:moveTo>
                      <a:pt x="73" y="0"/>
                    </a:moveTo>
                    <a:lnTo>
                      <a:pt x="73" y="0"/>
                    </a:lnTo>
                    <a:lnTo>
                      <a:pt x="71" y="7"/>
                    </a:lnTo>
                    <a:lnTo>
                      <a:pt x="69" y="12"/>
                    </a:lnTo>
                    <a:lnTo>
                      <a:pt x="61" y="18"/>
                    </a:lnTo>
                    <a:lnTo>
                      <a:pt x="53" y="23"/>
                    </a:lnTo>
                    <a:lnTo>
                      <a:pt x="41" y="27"/>
                    </a:lnTo>
                    <a:lnTo>
                      <a:pt x="29" y="30"/>
                    </a:lnTo>
                    <a:lnTo>
                      <a:pt x="13" y="32"/>
                    </a:lnTo>
                    <a:lnTo>
                      <a:pt x="0" y="33"/>
                    </a:lnTo>
                    <a:lnTo>
                      <a:pt x="0" y="44"/>
                    </a:lnTo>
                    <a:lnTo>
                      <a:pt x="17" y="43"/>
                    </a:lnTo>
                    <a:lnTo>
                      <a:pt x="33" y="41"/>
                    </a:lnTo>
                    <a:lnTo>
                      <a:pt x="49" y="36"/>
                    </a:lnTo>
                    <a:lnTo>
                      <a:pt x="65" y="32"/>
                    </a:lnTo>
                    <a:lnTo>
                      <a:pt x="77" y="25"/>
                    </a:lnTo>
                    <a:lnTo>
                      <a:pt x="85" y="17"/>
                    </a:lnTo>
                    <a:lnTo>
                      <a:pt x="91" y="9"/>
                    </a:lnTo>
                    <a:lnTo>
                      <a:pt x="93" y="0"/>
                    </a:lnTo>
                    <a:lnTo>
                      <a:pt x="93" y="0"/>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65" name="Freeform 101">
                <a:extLst>
                  <a:ext uri="{FF2B5EF4-FFF2-40B4-BE49-F238E27FC236}">
                    <a16:creationId xmlns:a16="http://schemas.microsoft.com/office/drawing/2014/main" id="{08517549-824C-4227-96A4-D70F16340C73}"/>
                  </a:ext>
                </a:extLst>
              </p:cNvPr>
              <p:cNvSpPr>
                <a:spLocks/>
              </p:cNvSpPr>
              <p:nvPr/>
            </p:nvSpPr>
            <p:spPr bwMode="auto">
              <a:xfrm>
                <a:off x="2389" y="268"/>
                <a:ext cx="93" cy="45"/>
              </a:xfrm>
              <a:custGeom>
                <a:avLst/>
                <a:gdLst>
                  <a:gd name="T0" fmla="*/ 0 w 93"/>
                  <a:gd name="T1" fmla="*/ 11 h 45"/>
                  <a:gd name="T2" fmla="*/ 0 w 93"/>
                  <a:gd name="T3" fmla="*/ 11 h 45"/>
                  <a:gd name="T4" fmla="*/ 13 w 93"/>
                  <a:gd name="T5" fmla="*/ 12 h 45"/>
                  <a:gd name="T6" fmla="*/ 29 w 93"/>
                  <a:gd name="T7" fmla="*/ 15 h 45"/>
                  <a:gd name="T8" fmla="*/ 41 w 93"/>
                  <a:gd name="T9" fmla="*/ 17 h 45"/>
                  <a:gd name="T10" fmla="*/ 53 w 93"/>
                  <a:gd name="T11" fmla="*/ 22 h 45"/>
                  <a:gd name="T12" fmla="*/ 61 w 93"/>
                  <a:gd name="T13" fmla="*/ 26 h 45"/>
                  <a:gd name="T14" fmla="*/ 69 w 93"/>
                  <a:gd name="T15" fmla="*/ 32 h 45"/>
                  <a:gd name="T16" fmla="*/ 71 w 93"/>
                  <a:gd name="T17" fmla="*/ 38 h 45"/>
                  <a:gd name="T18" fmla="*/ 73 w 93"/>
                  <a:gd name="T19" fmla="*/ 45 h 45"/>
                  <a:gd name="T20" fmla="*/ 93 w 93"/>
                  <a:gd name="T21" fmla="*/ 45 h 45"/>
                  <a:gd name="T22" fmla="*/ 91 w 93"/>
                  <a:gd name="T23" fmla="*/ 35 h 45"/>
                  <a:gd name="T24" fmla="*/ 85 w 93"/>
                  <a:gd name="T25" fmla="*/ 27 h 45"/>
                  <a:gd name="T26" fmla="*/ 77 w 93"/>
                  <a:gd name="T27" fmla="*/ 19 h 45"/>
                  <a:gd name="T28" fmla="*/ 65 w 93"/>
                  <a:gd name="T29" fmla="*/ 12 h 45"/>
                  <a:gd name="T30" fmla="*/ 49 w 93"/>
                  <a:gd name="T31" fmla="*/ 8 h 45"/>
                  <a:gd name="T32" fmla="*/ 33 w 93"/>
                  <a:gd name="T33" fmla="*/ 3 h 45"/>
                  <a:gd name="T34" fmla="*/ 17 w 93"/>
                  <a:gd name="T35" fmla="*/ 1 h 45"/>
                  <a:gd name="T36" fmla="*/ 0 w 93"/>
                  <a:gd name="T37" fmla="*/ 0 h 45"/>
                  <a:gd name="T38" fmla="*/ 0 w 93"/>
                  <a:gd name="T39" fmla="*/ 0 h 45"/>
                  <a:gd name="T40" fmla="*/ 0 w 93"/>
                  <a:gd name="T41"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5">
                    <a:moveTo>
                      <a:pt x="0" y="11"/>
                    </a:moveTo>
                    <a:lnTo>
                      <a:pt x="0" y="11"/>
                    </a:lnTo>
                    <a:lnTo>
                      <a:pt x="13" y="12"/>
                    </a:lnTo>
                    <a:lnTo>
                      <a:pt x="29" y="15"/>
                    </a:lnTo>
                    <a:lnTo>
                      <a:pt x="41" y="17"/>
                    </a:lnTo>
                    <a:lnTo>
                      <a:pt x="53" y="22"/>
                    </a:lnTo>
                    <a:lnTo>
                      <a:pt x="61" y="26"/>
                    </a:lnTo>
                    <a:lnTo>
                      <a:pt x="69" y="32"/>
                    </a:lnTo>
                    <a:lnTo>
                      <a:pt x="71" y="38"/>
                    </a:lnTo>
                    <a:lnTo>
                      <a:pt x="73" y="45"/>
                    </a:lnTo>
                    <a:lnTo>
                      <a:pt x="93" y="45"/>
                    </a:lnTo>
                    <a:lnTo>
                      <a:pt x="91" y="35"/>
                    </a:lnTo>
                    <a:lnTo>
                      <a:pt x="85" y="27"/>
                    </a:lnTo>
                    <a:lnTo>
                      <a:pt x="77" y="19"/>
                    </a:lnTo>
                    <a:lnTo>
                      <a:pt x="65" y="12"/>
                    </a:lnTo>
                    <a:lnTo>
                      <a:pt x="49" y="8"/>
                    </a:lnTo>
                    <a:lnTo>
                      <a:pt x="33" y="3"/>
                    </a:lnTo>
                    <a:lnTo>
                      <a:pt x="17" y="1"/>
                    </a:lnTo>
                    <a:lnTo>
                      <a:pt x="0" y="0"/>
                    </a:lnTo>
                    <a:lnTo>
                      <a:pt x="0"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66" name="Freeform 102">
                <a:extLst>
                  <a:ext uri="{FF2B5EF4-FFF2-40B4-BE49-F238E27FC236}">
                    <a16:creationId xmlns:a16="http://schemas.microsoft.com/office/drawing/2014/main" id="{5C3B73AC-6BF0-41F2-9F69-1446FDC8BE1B}"/>
                  </a:ext>
                </a:extLst>
              </p:cNvPr>
              <p:cNvSpPr>
                <a:spLocks/>
              </p:cNvSpPr>
              <p:nvPr/>
            </p:nvSpPr>
            <p:spPr bwMode="auto">
              <a:xfrm>
                <a:off x="2296" y="268"/>
                <a:ext cx="93" cy="45"/>
              </a:xfrm>
              <a:custGeom>
                <a:avLst/>
                <a:gdLst>
                  <a:gd name="T0" fmla="*/ 19 w 93"/>
                  <a:gd name="T1" fmla="*/ 45 h 45"/>
                  <a:gd name="T2" fmla="*/ 19 w 93"/>
                  <a:gd name="T3" fmla="*/ 45 h 45"/>
                  <a:gd name="T4" fmla="*/ 21 w 93"/>
                  <a:gd name="T5" fmla="*/ 38 h 45"/>
                  <a:gd name="T6" fmla="*/ 23 w 93"/>
                  <a:gd name="T7" fmla="*/ 32 h 45"/>
                  <a:gd name="T8" fmla="*/ 31 w 93"/>
                  <a:gd name="T9" fmla="*/ 26 h 45"/>
                  <a:gd name="T10" fmla="*/ 39 w 93"/>
                  <a:gd name="T11" fmla="*/ 22 h 45"/>
                  <a:gd name="T12" fmla="*/ 51 w 93"/>
                  <a:gd name="T13" fmla="*/ 17 h 45"/>
                  <a:gd name="T14" fmla="*/ 63 w 93"/>
                  <a:gd name="T15" fmla="*/ 15 h 45"/>
                  <a:gd name="T16" fmla="*/ 79 w 93"/>
                  <a:gd name="T17" fmla="*/ 12 h 45"/>
                  <a:gd name="T18" fmla="*/ 93 w 93"/>
                  <a:gd name="T19" fmla="*/ 11 h 45"/>
                  <a:gd name="T20" fmla="*/ 93 w 93"/>
                  <a:gd name="T21" fmla="*/ 0 h 45"/>
                  <a:gd name="T22" fmla="*/ 75 w 93"/>
                  <a:gd name="T23" fmla="*/ 1 h 45"/>
                  <a:gd name="T24" fmla="*/ 59 w 93"/>
                  <a:gd name="T25" fmla="*/ 3 h 45"/>
                  <a:gd name="T26" fmla="*/ 43 w 93"/>
                  <a:gd name="T27" fmla="*/ 8 h 45"/>
                  <a:gd name="T28" fmla="*/ 27 w 93"/>
                  <a:gd name="T29" fmla="*/ 12 h 45"/>
                  <a:gd name="T30" fmla="*/ 15 w 93"/>
                  <a:gd name="T31" fmla="*/ 19 h 45"/>
                  <a:gd name="T32" fmla="*/ 7 w 93"/>
                  <a:gd name="T33" fmla="*/ 27 h 45"/>
                  <a:gd name="T34" fmla="*/ 1 w 93"/>
                  <a:gd name="T35" fmla="*/ 35 h 45"/>
                  <a:gd name="T36" fmla="*/ 0 w 93"/>
                  <a:gd name="T37" fmla="*/ 45 h 45"/>
                  <a:gd name="T38" fmla="*/ 0 w 93"/>
                  <a:gd name="T39" fmla="*/ 45 h 45"/>
                  <a:gd name="T40" fmla="*/ 19 w 93"/>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5">
                    <a:moveTo>
                      <a:pt x="19" y="45"/>
                    </a:moveTo>
                    <a:lnTo>
                      <a:pt x="19" y="45"/>
                    </a:lnTo>
                    <a:lnTo>
                      <a:pt x="21" y="38"/>
                    </a:lnTo>
                    <a:lnTo>
                      <a:pt x="23" y="32"/>
                    </a:lnTo>
                    <a:lnTo>
                      <a:pt x="31" y="26"/>
                    </a:lnTo>
                    <a:lnTo>
                      <a:pt x="39" y="22"/>
                    </a:lnTo>
                    <a:lnTo>
                      <a:pt x="51" y="17"/>
                    </a:lnTo>
                    <a:lnTo>
                      <a:pt x="63" y="15"/>
                    </a:lnTo>
                    <a:lnTo>
                      <a:pt x="79" y="12"/>
                    </a:lnTo>
                    <a:lnTo>
                      <a:pt x="93" y="11"/>
                    </a:lnTo>
                    <a:lnTo>
                      <a:pt x="93" y="0"/>
                    </a:lnTo>
                    <a:lnTo>
                      <a:pt x="75" y="1"/>
                    </a:lnTo>
                    <a:lnTo>
                      <a:pt x="59" y="3"/>
                    </a:lnTo>
                    <a:lnTo>
                      <a:pt x="43" y="8"/>
                    </a:lnTo>
                    <a:lnTo>
                      <a:pt x="27" y="12"/>
                    </a:lnTo>
                    <a:lnTo>
                      <a:pt x="15" y="19"/>
                    </a:lnTo>
                    <a:lnTo>
                      <a:pt x="7" y="27"/>
                    </a:lnTo>
                    <a:lnTo>
                      <a:pt x="1" y="35"/>
                    </a:lnTo>
                    <a:lnTo>
                      <a:pt x="0" y="45"/>
                    </a:lnTo>
                    <a:lnTo>
                      <a:pt x="0" y="45"/>
                    </a:lnTo>
                    <a:lnTo>
                      <a:pt x="19"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67" name="Freeform 103">
                <a:extLst>
                  <a:ext uri="{FF2B5EF4-FFF2-40B4-BE49-F238E27FC236}">
                    <a16:creationId xmlns:a16="http://schemas.microsoft.com/office/drawing/2014/main" id="{9735CB89-7F59-40F7-A3E6-EE7889E0B3A3}"/>
                  </a:ext>
                </a:extLst>
              </p:cNvPr>
              <p:cNvSpPr>
                <a:spLocks/>
              </p:cNvSpPr>
              <p:nvPr/>
            </p:nvSpPr>
            <p:spPr bwMode="auto">
              <a:xfrm>
                <a:off x="2296" y="313"/>
                <a:ext cx="93" cy="44"/>
              </a:xfrm>
              <a:custGeom>
                <a:avLst/>
                <a:gdLst>
                  <a:gd name="T0" fmla="*/ 93 w 93"/>
                  <a:gd name="T1" fmla="*/ 33 h 44"/>
                  <a:gd name="T2" fmla="*/ 93 w 93"/>
                  <a:gd name="T3" fmla="*/ 33 h 44"/>
                  <a:gd name="T4" fmla="*/ 79 w 93"/>
                  <a:gd name="T5" fmla="*/ 32 h 44"/>
                  <a:gd name="T6" fmla="*/ 63 w 93"/>
                  <a:gd name="T7" fmla="*/ 30 h 44"/>
                  <a:gd name="T8" fmla="*/ 51 w 93"/>
                  <a:gd name="T9" fmla="*/ 27 h 44"/>
                  <a:gd name="T10" fmla="*/ 39 w 93"/>
                  <a:gd name="T11" fmla="*/ 23 h 44"/>
                  <a:gd name="T12" fmla="*/ 31 w 93"/>
                  <a:gd name="T13" fmla="*/ 18 h 44"/>
                  <a:gd name="T14" fmla="*/ 23 w 93"/>
                  <a:gd name="T15" fmla="*/ 12 h 44"/>
                  <a:gd name="T16" fmla="*/ 21 w 93"/>
                  <a:gd name="T17" fmla="*/ 7 h 44"/>
                  <a:gd name="T18" fmla="*/ 19 w 93"/>
                  <a:gd name="T19" fmla="*/ 0 h 44"/>
                  <a:gd name="T20" fmla="*/ 0 w 93"/>
                  <a:gd name="T21" fmla="*/ 0 h 44"/>
                  <a:gd name="T22" fmla="*/ 1 w 93"/>
                  <a:gd name="T23" fmla="*/ 9 h 44"/>
                  <a:gd name="T24" fmla="*/ 7 w 93"/>
                  <a:gd name="T25" fmla="*/ 17 h 44"/>
                  <a:gd name="T26" fmla="*/ 15 w 93"/>
                  <a:gd name="T27" fmla="*/ 25 h 44"/>
                  <a:gd name="T28" fmla="*/ 27 w 93"/>
                  <a:gd name="T29" fmla="*/ 32 h 44"/>
                  <a:gd name="T30" fmla="*/ 43 w 93"/>
                  <a:gd name="T31" fmla="*/ 36 h 44"/>
                  <a:gd name="T32" fmla="*/ 59 w 93"/>
                  <a:gd name="T33" fmla="*/ 41 h 44"/>
                  <a:gd name="T34" fmla="*/ 75 w 93"/>
                  <a:gd name="T35" fmla="*/ 43 h 44"/>
                  <a:gd name="T36" fmla="*/ 93 w 93"/>
                  <a:gd name="T37" fmla="*/ 44 h 44"/>
                  <a:gd name="T38" fmla="*/ 93 w 93"/>
                  <a:gd name="T39" fmla="*/ 44 h 44"/>
                  <a:gd name="T40" fmla="*/ 93 w 93"/>
                  <a:gd name="T41"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4">
                    <a:moveTo>
                      <a:pt x="93" y="33"/>
                    </a:moveTo>
                    <a:lnTo>
                      <a:pt x="93" y="33"/>
                    </a:lnTo>
                    <a:lnTo>
                      <a:pt x="79" y="32"/>
                    </a:lnTo>
                    <a:lnTo>
                      <a:pt x="63" y="30"/>
                    </a:lnTo>
                    <a:lnTo>
                      <a:pt x="51" y="27"/>
                    </a:lnTo>
                    <a:lnTo>
                      <a:pt x="39" y="23"/>
                    </a:lnTo>
                    <a:lnTo>
                      <a:pt x="31" y="18"/>
                    </a:lnTo>
                    <a:lnTo>
                      <a:pt x="23" y="12"/>
                    </a:lnTo>
                    <a:lnTo>
                      <a:pt x="21" y="7"/>
                    </a:lnTo>
                    <a:lnTo>
                      <a:pt x="19" y="0"/>
                    </a:lnTo>
                    <a:lnTo>
                      <a:pt x="0" y="0"/>
                    </a:lnTo>
                    <a:lnTo>
                      <a:pt x="1" y="9"/>
                    </a:lnTo>
                    <a:lnTo>
                      <a:pt x="7" y="17"/>
                    </a:lnTo>
                    <a:lnTo>
                      <a:pt x="15" y="25"/>
                    </a:lnTo>
                    <a:lnTo>
                      <a:pt x="27" y="32"/>
                    </a:lnTo>
                    <a:lnTo>
                      <a:pt x="43" y="36"/>
                    </a:lnTo>
                    <a:lnTo>
                      <a:pt x="59" y="41"/>
                    </a:lnTo>
                    <a:lnTo>
                      <a:pt x="75" y="43"/>
                    </a:lnTo>
                    <a:lnTo>
                      <a:pt x="93" y="44"/>
                    </a:lnTo>
                    <a:lnTo>
                      <a:pt x="93" y="44"/>
                    </a:lnTo>
                    <a:lnTo>
                      <a:pt x="93"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68" name="Freeform 104">
                <a:extLst>
                  <a:ext uri="{FF2B5EF4-FFF2-40B4-BE49-F238E27FC236}">
                    <a16:creationId xmlns:a16="http://schemas.microsoft.com/office/drawing/2014/main" id="{4543B02F-2492-4CA4-B001-B668B1BCF9D3}"/>
                  </a:ext>
                </a:extLst>
              </p:cNvPr>
              <p:cNvSpPr>
                <a:spLocks/>
              </p:cNvSpPr>
              <p:nvPr/>
            </p:nvSpPr>
            <p:spPr bwMode="auto">
              <a:xfrm>
                <a:off x="2016" y="276"/>
                <a:ext cx="167" cy="78"/>
              </a:xfrm>
              <a:custGeom>
                <a:avLst/>
                <a:gdLst>
                  <a:gd name="T0" fmla="*/ 84 w 167"/>
                  <a:gd name="T1" fmla="*/ 78 h 78"/>
                  <a:gd name="T2" fmla="*/ 99 w 167"/>
                  <a:gd name="T3" fmla="*/ 77 h 78"/>
                  <a:gd name="T4" fmla="*/ 115 w 167"/>
                  <a:gd name="T5" fmla="*/ 75 h 78"/>
                  <a:gd name="T6" fmla="*/ 129 w 167"/>
                  <a:gd name="T7" fmla="*/ 71 h 78"/>
                  <a:gd name="T8" fmla="*/ 143 w 167"/>
                  <a:gd name="T9" fmla="*/ 67 h 78"/>
                  <a:gd name="T10" fmla="*/ 153 w 167"/>
                  <a:gd name="T11" fmla="*/ 61 h 78"/>
                  <a:gd name="T12" fmla="*/ 161 w 167"/>
                  <a:gd name="T13" fmla="*/ 54 h 78"/>
                  <a:gd name="T14" fmla="*/ 165 w 167"/>
                  <a:gd name="T15" fmla="*/ 47 h 78"/>
                  <a:gd name="T16" fmla="*/ 167 w 167"/>
                  <a:gd name="T17" fmla="*/ 39 h 78"/>
                  <a:gd name="T18" fmla="*/ 165 w 167"/>
                  <a:gd name="T19" fmla="*/ 31 h 78"/>
                  <a:gd name="T20" fmla="*/ 161 w 167"/>
                  <a:gd name="T21" fmla="*/ 24 h 78"/>
                  <a:gd name="T22" fmla="*/ 153 w 167"/>
                  <a:gd name="T23" fmla="*/ 17 h 78"/>
                  <a:gd name="T24" fmla="*/ 143 w 167"/>
                  <a:gd name="T25" fmla="*/ 11 h 78"/>
                  <a:gd name="T26" fmla="*/ 129 w 167"/>
                  <a:gd name="T27" fmla="*/ 7 h 78"/>
                  <a:gd name="T28" fmla="*/ 115 w 167"/>
                  <a:gd name="T29" fmla="*/ 3 h 78"/>
                  <a:gd name="T30" fmla="*/ 99 w 167"/>
                  <a:gd name="T31" fmla="*/ 1 h 78"/>
                  <a:gd name="T32" fmla="*/ 84 w 167"/>
                  <a:gd name="T33" fmla="*/ 0 h 78"/>
                  <a:gd name="T34" fmla="*/ 68 w 167"/>
                  <a:gd name="T35" fmla="*/ 1 h 78"/>
                  <a:gd name="T36" fmla="*/ 52 w 167"/>
                  <a:gd name="T37" fmla="*/ 3 h 78"/>
                  <a:gd name="T38" fmla="*/ 38 w 167"/>
                  <a:gd name="T39" fmla="*/ 7 h 78"/>
                  <a:gd name="T40" fmla="*/ 24 w 167"/>
                  <a:gd name="T41" fmla="*/ 11 h 78"/>
                  <a:gd name="T42" fmla="*/ 14 w 167"/>
                  <a:gd name="T43" fmla="*/ 17 h 78"/>
                  <a:gd name="T44" fmla="*/ 6 w 167"/>
                  <a:gd name="T45" fmla="*/ 24 h 78"/>
                  <a:gd name="T46" fmla="*/ 2 w 167"/>
                  <a:gd name="T47" fmla="*/ 31 h 78"/>
                  <a:gd name="T48" fmla="*/ 0 w 167"/>
                  <a:gd name="T49" fmla="*/ 39 h 78"/>
                  <a:gd name="T50" fmla="*/ 2 w 167"/>
                  <a:gd name="T51" fmla="*/ 47 h 78"/>
                  <a:gd name="T52" fmla="*/ 6 w 167"/>
                  <a:gd name="T53" fmla="*/ 54 h 78"/>
                  <a:gd name="T54" fmla="*/ 14 w 167"/>
                  <a:gd name="T55" fmla="*/ 61 h 78"/>
                  <a:gd name="T56" fmla="*/ 24 w 167"/>
                  <a:gd name="T57" fmla="*/ 67 h 78"/>
                  <a:gd name="T58" fmla="*/ 38 w 167"/>
                  <a:gd name="T59" fmla="*/ 71 h 78"/>
                  <a:gd name="T60" fmla="*/ 52 w 167"/>
                  <a:gd name="T61" fmla="*/ 75 h 78"/>
                  <a:gd name="T62" fmla="*/ 68 w 167"/>
                  <a:gd name="T63" fmla="*/ 77 h 78"/>
                  <a:gd name="T64" fmla="*/ 84 w 167"/>
                  <a:gd name="T6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7" h="78">
                    <a:moveTo>
                      <a:pt x="84" y="78"/>
                    </a:moveTo>
                    <a:lnTo>
                      <a:pt x="99" y="77"/>
                    </a:lnTo>
                    <a:lnTo>
                      <a:pt x="115" y="75"/>
                    </a:lnTo>
                    <a:lnTo>
                      <a:pt x="129" y="71"/>
                    </a:lnTo>
                    <a:lnTo>
                      <a:pt x="143" y="67"/>
                    </a:lnTo>
                    <a:lnTo>
                      <a:pt x="153" y="61"/>
                    </a:lnTo>
                    <a:lnTo>
                      <a:pt x="161" y="54"/>
                    </a:lnTo>
                    <a:lnTo>
                      <a:pt x="165" y="47"/>
                    </a:lnTo>
                    <a:lnTo>
                      <a:pt x="167" y="39"/>
                    </a:lnTo>
                    <a:lnTo>
                      <a:pt x="165" y="31"/>
                    </a:lnTo>
                    <a:lnTo>
                      <a:pt x="161" y="24"/>
                    </a:lnTo>
                    <a:lnTo>
                      <a:pt x="153" y="17"/>
                    </a:lnTo>
                    <a:lnTo>
                      <a:pt x="143" y="11"/>
                    </a:lnTo>
                    <a:lnTo>
                      <a:pt x="129" y="7"/>
                    </a:lnTo>
                    <a:lnTo>
                      <a:pt x="115" y="3"/>
                    </a:lnTo>
                    <a:lnTo>
                      <a:pt x="99" y="1"/>
                    </a:lnTo>
                    <a:lnTo>
                      <a:pt x="84" y="0"/>
                    </a:lnTo>
                    <a:lnTo>
                      <a:pt x="68" y="1"/>
                    </a:lnTo>
                    <a:lnTo>
                      <a:pt x="52" y="3"/>
                    </a:lnTo>
                    <a:lnTo>
                      <a:pt x="38" y="7"/>
                    </a:lnTo>
                    <a:lnTo>
                      <a:pt x="24" y="11"/>
                    </a:lnTo>
                    <a:lnTo>
                      <a:pt x="14" y="17"/>
                    </a:lnTo>
                    <a:lnTo>
                      <a:pt x="6" y="24"/>
                    </a:lnTo>
                    <a:lnTo>
                      <a:pt x="2" y="31"/>
                    </a:lnTo>
                    <a:lnTo>
                      <a:pt x="0" y="39"/>
                    </a:lnTo>
                    <a:lnTo>
                      <a:pt x="2" y="47"/>
                    </a:lnTo>
                    <a:lnTo>
                      <a:pt x="6" y="54"/>
                    </a:lnTo>
                    <a:lnTo>
                      <a:pt x="14" y="61"/>
                    </a:lnTo>
                    <a:lnTo>
                      <a:pt x="24" y="67"/>
                    </a:lnTo>
                    <a:lnTo>
                      <a:pt x="38" y="71"/>
                    </a:lnTo>
                    <a:lnTo>
                      <a:pt x="52" y="75"/>
                    </a:lnTo>
                    <a:lnTo>
                      <a:pt x="68" y="77"/>
                    </a:lnTo>
                    <a:lnTo>
                      <a:pt x="84" y="78"/>
                    </a:lnTo>
                    <a:close/>
                  </a:path>
                </a:pathLst>
              </a:custGeom>
              <a:solidFill>
                <a:srgbClr val="D8B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69" name="Freeform 105">
                <a:extLst>
                  <a:ext uri="{FF2B5EF4-FFF2-40B4-BE49-F238E27FC236}">
                    <a16:creationId xmlns:a16="http://schemas.microsoft.com/office/drawing/2014/main" id="{8C3EB85B-A6FA-4491-928E-483064D5BD03}"/>
                  </a:ext>
                </a:extLst>
              </p:cNvPr>
              <p:cNvSpPr>
                <a:spLocks/>
              </p:cNvSpPr>
              <p:nvPr/>
            </p:nvSpPr>
            <p:spPr bwMode="auto">
              <a:xfrm>
                <a:off x="2100" y="315"/>
                <a:ext cx="93" cy="45"/>
              </a:xfrm>
              <a:custGeom>
                <a:avLst/>
                <a:gdLst>
                  <a:gd name="T0" fmla="*/ 73 w 93"/>
                  <a:gd name="T1" fmla="*/ 0 h 45"/>
                  <a:gd name="T2" fmla="*/ 73 w 93"/>
                  <a:gd name="T3" fmla="*/ 0 h 45"/>
                  <a:gd name="T4" fmla="*/ 71 w 93"/>
                  <a:gd name="T5" fmla="*/ 7 h 45"/>
                  <a:gd name="T6" fmla="*/ 69 w 93"/>
                  <a:gd name="T7" fmla="*/ 13 h 45"/>
                  <a:gd name="T8" fmla="*/ 61 w 93"/>
                  <a:gd name="T9" fmla="*/ 18 h 45"/>
                  <a:gd name="T10" fmla="*/ 53 w 93"/>
                  <a:gd name="T11" fmla="*/ 23 h 45"/>
                  <a:gd name="T12" fmla="*/ 41 w 93"/>
                  <a:gd name="T13" fmla="*/ 28 h 45"/>
                  <a:gd name="T14" fmla="*/ 29 w 93"/>
                  <a:gd name="T15" fmla="*/ 30 h 45"/>
                  <a:gd name="T16" fmla="*/ 13 w 93"/>
                  <a:gd name="T17" fmla="*/ 32 h 45"/>
                  <a:gd name="T18" fmla="*/ 0 w 93"/>
                  <a:gd name="T19" fmla="*/ 33 h 45"/>
                  <a:gd name="T20" fmla="*/ 0 w 93"/>
                  <a:gd name="T21" fmla="*/ 45 h 45"/>
                  <a:gd name="T22" fmla="*/ 17 w 93"/>
                  <a:gd name="T23" fmla="*/ 44 h 45"/>
                  <a:gd name="T24" fmla="*/ 33 w 93"/>
                  <a:gd name="T25" fmla="*/ 41 h 45"/>
                  <a:gd name="T26" fmla="*/ 49 w 93"/>
                  <a:gd name="T27" fmla="*/ 37 h 45"/>
                  <a:gd name="T28" fmla="*/ 65 w 93"/>
                  <a:gd name="T29" fmla="*/ 32 h 45"/>
                  <a:gd name="T30" fmla="*/ 77 w 93"/>
                  <a:gd name="T31" fmla="*/ 25 h 45"/>
                  <a:gd name="T32" fmla="*/ 85 w 93"/>
                  <a:gd name="T33" fmla="*/ 17 h 45"/>
                  <a:gd name="T34" fmla="*/ 91 w 93"/>
                  <a:gd name="T35" fmla="*/ 9 h 45"/>
                  <a:gd name="T36" fmla="*/ 93 w 93"/>
                  <a:gd name="T37" fmla="*/ 0 h 45"/>
                  <a:gd name="T38" fmla="*/ 93 w 93"/>
                  <a:gd name="T39" fmla="*/ 0 h 45"/>
                  <a:gd name="T40" fmla="*/ 73 w 93"/>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5">
                    <a:moveTo>
                      <a:pt x="73" y="0"/>
                    </a:moveTo>
                    <a:lnTo>
                      <a:pt x="73" y="0"/>
                    </a:lnTo>
                    <a:lnTo>
                      <a:pt x="71" y="7"/>
                    </a:lnTo>
                    <a:lnTo>
                      <a:pt x="69" y="13"/>
                    </a:lnTo>
                    <a:lnTo>
                      <a:pt x="61" y="18"/>
                    </a:lnTo>
                    <a:lnTo>
                      <a:pt x="53" y="23"/>
                    </a:lnTo>
                    <a:lnTo>
                      <a:pt x="41" y="28"/>
                    </a:lnTo>
                    <a:lnTo>
                      <a:pt x="29" y="30"/>
                    </a:lnTo>
                    <a:lnTo>
                      <a:pt x="13" y="32"/>
                    </a:lnTo>
                    <a:lnTo>
                      <a:pt x="0" y="33"/>
                    </a:lnTo>
                    <a:lnTo>
                      <a:pt x="0" y="45"/>
                    </a:lnTo>
                    <a:lnTo>
                      <a:pt x="17" y="44"/>
                    </a:lnTo>
                    <a:lnTo>
                      <a:pt x="33" y="41"/>
                    </a:lnTo>
                    <a:lnTo>
                      <a:pt x="49" y="37"/>
                    </a:lnTo>
                    <a:lnTo>
                      <a:pt x="65" y="32"/>
                    </a:lnTo>
                    <a:lnTo>
                      <a:pt x="77" y="25"/>
                    </a:lnTo>
                    <a:lnTo>
                      <a:pt x="85" y="17"/>
                    </a:lnTo>
                    <a:lnTo>
                      <a:pt x="91" y="9"/>
                    </a:lnTo>
                    <a:lnTo>
                      <a:pt x="93" y="0"/>
                    </a:lnTo>
                    <a:lnTo>
                      <a:pt x="93" y="0"/>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70" name="Freeform 106">
                <a:extLst>
                  <a:ext uri="{FF2B5EF4-FFF2-40B4-BE49-F238E27FC236}">
                    <a16:creationId xmlns:a16="http://schemas.microsoft.com/office/drawing/2014/main" id="{8A39F012-D7E2-4520-8028-2EB94B59D827}"/>
                  </a:ext>
                </a:extLst>
              </p:cNvPr>
              <p:cNvSpPr>
                <a:spLocks/>
              </p:cNvSpPr>
              <p:nvPr/>
            </p:nvSpPr>
            <p:spPr bwMode="auto">
              <a:xfrm>
                <a:off x="2100" y="270"/>
                <a:ext cx="93" cy="45"/>
              </a:xfrm>
              <a:custGeom>
                <a:avLst/>
                <a:gdLst>
                  <a:gd name="T0" fmla="*/ 0 w 93"/>
                  <a:gd name="T1" fmla="*/ 12 h 45"/>
                  <a:gd name="T2" fmla="*/ 0 w 93"/>
                  <a:gd name="T3" fmla="*/ 12 h 45"/>
                  <a:gd name="T4" fmla="*/ 13 w 93"/>
                  <a:gd name="T5" fmla="*/ 13 h 45"/>
                  <a:gd name="T6" fmla="*/ 29 w 93"/>
                  <a:gd name="T7" fmla="*/ 15 h 45"/>
                  <a:gd name="T8" fmla="*/ 41 w 93"/>
                  <a:gd name="T9" fmla="*/ 17 h 45"/>
                  <a:gd name="T10" fmla="*/ 53 w 93"/>
                  <a:gd name="T11" fmla="*/ 22 h 45"/>
                  <a:gd name="T12" fmla="*/ 61 w 93"/>
                  <a:gd name="T13" fmla="*/ 27 h 45"/>
                  <a:gd name="T14" fmla="*/ 69 w 93"/>
                  <a:gd name="T15" fmla="*/ 32 h 45"/>
                  <a:gd name="T16" fmla="*/ 71 w 93"/>
                  <a:gd name="T17" fmla="*/ 38 h 45"/>
                  <a:gd name="T18" fmla="*/ 73 w 93"/>
                  <a:gd name="T19" fmla="*/ 45 h 45"/>
                  <a:gd name="T20" fmla="*/ 93 w 93"/>
                  <a:gd name="T21" fmla="*/ 45 h 45"/>
                  <a:gd name="T22" fmla="*/ 91 w 93"/>
                  <a:gd name="T23" fmla="*/ 36 h 45"/>
                  <a:gd name="T24" fmla="*/ 85 w 93"/>
                  <a:gd name="T25" fmla="*/ 28 h 45"/>
                  <a:gd name="T26" fmla="*/ 77 w 93"/>
                  <a:gd name="T27" fmla="*/ 20 h 45"/>
                  <a:gd name="T28" fmla="*/ 65 w 93"/>
                  <a:gd name="T29" fmla="*/ 13 h 45"/>
                  <a:gd name="T30" fmla="*/ 49 w 93"/>
                  <a:gd name="T31" fmla="*/ 8 h 45"/>
                  <a:gd name="T32" fmla="*/ 33 w 93"/>
                  <a:gd name="T33" fmla="*/ 3 h 45"/>
                  <a:gd name="T34" fmla="*/ 17 w 93"/>
                  <a:gd name="T35" fmla="*/ 1 h 45"/>
                  <a:gd name="T36" fmla="*/ 0 w 93"/>
                  <a:gd name="T37" fmla="*/ 0 h 45"/>
                  <a:gd name="T38" fmla="*/ 0 w 93"/>
                  <a:gd name="T39" fmla="*/ 0 h 45"/>
                  <a:gd name="T40" fmla="*/ 0 w 93"/>
                  <a:gd name="T41"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5">
                    <a:moveTo>
                      <a:pt x="0" y="12"/>
                    </a:moveTo>
                    <a:lnTo>
                      <a:pt x="0" y="12"/>
                    </a:lnTo>
                    <a:lnTo>
                      <a:pt x="13" y="13"/>
                    </a:lnTo>
                    <a:lnTo>
                      <a:pt x="29" y="15"/>
                    </a:lnTo>
                    <a:lnTo>
                      <a:pt x="41" y="17"/>
                    </a:lnTo>
                    <a:lnTo>
                      <a:pt x="53" y="22"/>
                    </a:lnTo>
                    <a:lnTo>
                      <a:pt x="61" y="27"/>
                    </a:lnTo>
                    <a:lnTo>
                      <a:pt x="69" y="32"/>
                    </a:lnTo>
                    <a:lnTo>
                      <a:pt x="71" y="38"/>
                    </a:lnTo>
                    <a:lnTo>
                      <a:pt x="73" y="45"/>
                    </a:lnTo>
                    <a:lnTo>
                      <a:pt x="93" y="45"/>
                    </a:lnTo>
                    <a:lnTo>
                      <a:pt x="91" y="36"/>
                    </a:lnTo>
                    <a:lnTo>
                      <a:pt x="85" y="28"/>
                    </a:lnTo>
                    <a:lnTo>
                      <a:pt x="77" y="20"/>
                    </a:lnTo>
                    <a:lnTo>
                      <a:pt x="65" y="13"/>
                    </a:lnTo>
                    <a:lnTo>
                      <a:pt x="49" y="8"/>
                    </a:lnTo>
                    <a:lnTo>
                      <a:pt x="33" y="3"/>
                    </a:lnTo>
                    <a:lnTo>
                      <a:pt x="17" y="1"/>
                    </a:lnTo>
                    <a:lnTo>
                      <a:pt x="0" y="0"/>
                    </a:lnTo>
                    <a:lnTo>
                      <a:pt x="0"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71" name="Freeform 107">
                <a:extLst>
                  <a:ext uri="{FF2B5EF4-FFF2-40B4-BE49-F238E27FC236}">
                    <a16:creationId xmlns:a16="http://schemas.microsoft.com/office/drawing/2014/main" id="{3E247C8C-BBC4-43E1-994A-261B7B871393}"/>
                  </a:ext>
                </a:extLst>
              </p:cNvPr>
              <p:cNvSpPr>
                <a:spLocks/>
              </p:cNvSpPr>
              <p:nvPr/>
            </p:nvSpPr>
            <p:spPr bwMode="auto">
              <a:xfrm>
                <a:off x="2007" y="270"/>
                <a:ext cx="93" cy="45"/>
              </a:xfrm>
              <a:custGeom>
                <a:avLst/>
                <a:gdLst>
                  <a:gd name="T0" fmla="*/ 19 w 93"/>
                  <a:gd name="T1" fmla="*/ 45 h 45"/>
                  <a:gd name="T2" fmla="*/ 19 w 93"/>
                  <a:gd name="T3" fmla="*/ 45 h 45"/>
                  <a:gd name="T4" fmla="*/ 21 w 93"/>
                  <a:gd name="T5" fmla="*/ 38 h 45"/>
                  <a:gd name="T6" fmla="*/ 23 w 93"/>
                  <a:gd name="T7" fmla="*/ 32 h 45"/>
                  <a:gd name="T8" fmla="*/ 31 w 93"/>
                  <a:gd name="T9" fmla="*/ 27 h 45"/>
                  <a:gd name="T10" fmla="*/ 39 w 93"/>
                  <a:gd name="T11" fmla="*/ 22 h 45"/>
                  <a:gd name="T12" fmla="*/ 51 w 93"/>
                  <a:gd name="T13" fmla="*/ 17 h 45"/>
                  <a:gd name="T14" fmla="*/ 63 w 93"/>
                  <a:gd name="T15" fmla="*/ 15 h 45"/>
                  <a:gd name="T16" fmla="*/ 79 w 93"/>
                  <a:gd name="T17" fmla="*/ 13 h 45"/>
                  <a:gd name="T18" fmla="*/ 93 w 93"/>
                  <a:gd name="T19" fmla="*/ 12 h 45"/>
                  <a:gd name="T20" fmla="*/ 93 w 93"/>
                  <a:gd name="T21" fmla="*/ 0 h 45"/>
                  <a:gd name="T22" fmla="*/ 75 w 93"/>
                  <a:gd name="T23" fmla="*/ 1 h 45"/>
                  <a:gd name="T24" fmla="*/ 59 w 93"/>
                  <a:gd name="T25" fmla="*/ 3 h 45"/>
                  <a:gd name="T26" fmla="*/ 43 w 93"/>
                  <a:gd name="T27" fmla="*/ 8 h 45"/>
                  <a:gd name="T28" fmla="*/ 27 w 93"/>
                  <a:gd name="T29" fmla="*/ 13 h 45"/>
                  <a:gd name="T30" fmla="*/ 15 w 93"/>
                  <a:gd name="T31" fmla="*/ 20 h 45"/>
                  <a:gd name="T32" fmla="*/ 7 w 93"/>
                  <a:gd name="T33" fmla="*/ 28 h 45"/>
                  <a:gd name="T34" fmla="*/ 2 w 93"/>
                  <a:gd name="T35" fmla="*/ 36 h 45"/>
                  <a:gd name="T36" fmla="*/ 0 w 93"/>
                  <a:gd name="T37" fmla="*/ 45 h 45"/>
                  <a:gd name="T38" fmla="*/ 0 w 93"/>
                  <a:gd name="T39" fmla="*/ 45 h 45"/>
                  <a:gd name="T40" fmla="*/ 19 w 93"/>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5">
                    <a:moveTo>
                      <a:pt x="19" y="45"/>
                    </a:moveTo>
                    <a:lnTo>
                      <a:pt x="19" y="45"/>
                    </a:lnTo>
                    <a:lnTo>
                      <a:pt x="21" y="38"/>
                    </a:lnTo>
                    <a:lnTo>
                      <a:pt x="23" y="32"/>
                    </a:lnTo>
                    <a:lnTo>
                      <a:pt x="31" y="27"/>
                    </a:lnTo>
                    <a:lnTo>
                      <a:pt x="39" y="22"/>
                    </a:lnTo>
                    <a:lnTo>
                      <a:pt x="51" y="17"/>
                    </a:lnTo>
                    <a:lnTo>
                      <a:pt x="63" y="15"/>
                    </a:lnTo>
                    <a:lnTo>
                      <a:pt x="79" y="13"/>
                    </a:lnTo>
                    <a:lnTo>
                      <a:pt x="93" y="12"/>
                    </a:lnTo>
                    <a:lnTo>
                      <a:pt x="93" y="0"/>
                    </a:lnTo>
                    <a:lnTo>
                      <a:pt x="75" y="1"/>
                    </a:lnTo>
                    <a:lnTo>
                      <a:pt x="59" y="3"/>
                    </a:lnTo>
                    <a:lnTo>
                      <a:pt x="43" y="8"/>
                    </a:lnTo>
                    <a:lnTo>
                      <a:pt x="27" y="13"/>
                    </a:lnTo>
                    <a:lnTo>
                      <a:pt x="15" y="20"/>
                    </a:lnTo>
                    <a:lnTo>
                      <a:pt x="7" y="28"/>
                    </a:lnTo>
                    <a:lnTo>
                      <a:pt x="2" y="36"/>
                    </a:lnTo>
                    <a:lnTo>
                      <a:pt x="0" y="45"/>
                    </a:lnTo>
                    <a:lnTo>
                      <a:pt x="0" y="45"/>
                    </a:lnTo>
                    <a:lnTo>
                      <a:pt x="19"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72" name="Freeform 108">
                <a:extLst>
                  <a:ext uri="{FF2B5EF4-FFF2-40B4-BE49-F238E27FC236}">
                    <a16:creationId xmlns:a16="http://schemas.microsoft.com/office/drawing/2014/main" id="{51A9432A-4E14-4FBE-A588-5A934CDCED35}"/>
                  </a:ext>
                </a:extLst>
              </p:cNvPr>
              <p:cNvSpPr>
                <a:spLocks/>
              </p:cNvSpPr>
              <p:nvPr/>
            </p:nvSpPr>
            <p:spPr bwMode="auto">
              <a:xfrm>
                <a:off x="2007" y="315"/>
                <a:ext cx="93" cy="45"/>
              </a:xfrm>
              <a:custGeom>
                <a:avLst/>
                <a:gdLst>
                  <a:gd name="T0" fmla="*/ 93 w 93"/>
                  <a:gd name="T1" fmla="*/ 33 h 45"/>
                  <a:gd name="T2" fmla="*/ 93 w 93"/>
                  <a:gd name="T3" fmla="*/ 33 h 45"/>
                  <a:gd name="T4" fmla="*/ 79 w 93"/>
                  <a:gd name="T5" fmla="*/ 32 h 45"/>
                  <a:gd name="T6" fmla="*/ 63 w 93"/>
                  <a:gd name="T7" fmla="*/ 30 h 45"/>
                  <a:gd name="T8" fmla="*/ 51 w 93"/>
                  <a:gd name="T9" fmla="*/ 28 h 45"/>
                  <a:gd name="T10" fmla="*/ 39 w 93"/>
                  <a:gd name="T11" fmla="*/ 23 h 45"/>
                  <a:gd name="T12" fmla="*/ 31 w 93"/>
                  <a:gd name="T13" fmla="*/ 18 h 45"/>
                  <a:gd name="T14" fmla="*/ 23 w 93"/>
                  <a:gd name="T15" fmla="*/ 13 h 45"/>
                  <a:gd name="T16" fmla="*/ 21 w 93"/>
                  <a:gd name="T17" fmla="*/ 7 h 45"/>
                  <a:gd name="T18" fmla="*/ 19 w 93"/>
                  <a:gd name="T19" fmla="*/ 0 h 45"/>
                  <a:gd name="T20" fmla="*/ 0 w 93"/>
                  <a:gd name="T21" fmla="*/ 0 h 45"/>
                  <a:gd name="T22" fmla="*/ 2 w 93"/>
                  <a:gd name="T23" fmla="*/ 9 h 45"/>
                  <a:gd name="T24" fmla="*/ 7 w 93"/>
                  <a:gd name="T25" fmla="*/ 17 h 45"/>
                  <a:gd name="T26" fmla="*/ 15 w 93"/>
                  <a:gd name="T27" fmla="*/ 25 h 45"/>
                  <a:gd name="T28" fmla="*/ 27 w 93"/>
                  <a:gd name="T29" fmla="*/ 32 h 45"/>
                  <a:gd name="T30" fmla="*/ 43 w 93"/>
                  <a:gd name="T31" fmla="*/ 37 h 45"/>
                  <a:gd name="T32" fmla="*/ 59 w 93"/>
                  <a:gd name="T33" fmla="*/ 41 h 45"/>
                  <a:gd name="T34" fmla="*/ 75 w 93"/>
                  <a:gd name="T35" fmla="*/ 44 h 45"/>
                  <a:gd name="T36" fmla="*/ 93 w 93"/>
                  <a:gd name="T37" fmla="*/ 45 h 45"/>
                  <a:gd name="T38" fmla="*/ 93 w 93"/>
                  <a:gd name="T39" fmla="*/ 45 h 45"/>
                  <a:gd name="T40" fmla="*/ 93 w 93"/>
                  <a:gd name="T41" fmla="*/ 3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5">
                    <a:moveTo>
                      <a:pt x="93" y="33"/>
                    </a:moveTo>
                    <a:lnTo>
                      <a:pt x="93" y="33"/>
                    </a:lnTo>
                    <a:lnTo>
                      <a:pt x="79" y="32"/>
                    </a:lnTo>
                    <a:lnTo>
                      <a:pt x="63" y="30"/>
                    </a:lnTo>
                    <a:lnTo>
                      <a:pt x="51" y="28"/>
                    </a:lnTo>
                    <a:lnTo>
                      <a:pt x="39" y="23"/>
                    </a:lnTo>
                    <a:lnTo>
                      <a:pt x="31" y="18"/>
                    </a:lnTo>
                    <a:lnTo>
                      <a:pt x="23" y="13"/>
                    </a:lnTo>
                    <a:lnTo>
                      <a:pt x="21" y="7"/>
                    </a:lnTo>
                    <a:lnTo>
                      <a:pt x="19" y="0"/>
                    </a:lnTo>
                    <a:lnTo>
                      <a:pt x="0" y="0"/>
                    </a:lnTo>
                    <a:lnTo>
                      <a:pt x="2" y="9"/>
                    </a:lnTo>
                    <a:lnTo>
                      <a:pt x="7" y="17"/>
                    </a:lnTo>
                    <a:lnTo>
                      <a:pt x="15" y="25"/>
                    </a:lnTo>
                    <a:lnTo>
                      <a:pt x="27" y="32"/>
                    </a:lnTo>
                    <a:lnTo>
                      <a:pt x="43" y="37"/>
                    </a:lnTo>
                    <a:lnTo>
                      <a:pt x="59" y="41"/>
                    </a:lnTo>
                    <a:lnTo>
                      <a:pt x="75" y="44"/>
                    </a:lnTo>
                    <a:lnTo>
                      <a:pt x="93" y="45"/>
                    </a:lnTo>
                    <a:lnTo>
                      <a:pt x="93" y="45"/>
                    </a:lnTo>
                    <a:lnTo>
                      <a:pt x="93"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73" name="Freeform 109">
                <a:extLst>
                  <a:ext uri="{FF2B5EF4-FFF2-40B4-BE49-F238E27FC236}">
                    <a16:creationId xmlns:a16="http://schemas.microsoft.com/office/drawing/2014/main" id="{97619FB1-927C-4180-94C7-545DE421CDAD}"/>
                  </a:ext>
                </a:extLst>
              </p:cNvPr>
              <p:cNvSpPr>
                <a:spLocks/>
              </p:cNvSpPr>
              <p:nvPr/>
            </p:nvSpPr>
            <p:spPr bwMode="auto">
              <a:xfrm>
                <a:off x="1731" y="264"/>
                <a:ext cx="159" cy="83"/>
              </a:xfrm>
              <a:custGeom>
                <a:avLst/>
                <a:gdLst>
                  <a:gd name="T0" fmla="*/ 80 w 159"/>
                  <a:gd name="T1" fmla="*/ 83 h 83"/>
                  <a:gd name="T2" fmla="*/ 95 w 159"/>
                  <a:gd name="T3" fmla="*/ 82 h 83"/>
                  <a:gd name="T4" fmla="*/ 111 w 159"/>
                  <a:gd name="T5" fmla="*/ 80 h 83"/>
                  <a:gd name="T6" fmla="*/ 123 w 159"/>
                  <a:gd name="T7" fmla="*/ 76 h 83"/>
                  <a:gd name="T8" fmla="*/ 135 w 159"/>
                  <a:gd name="T9" fmla="*/ 70 h 83"/>
                  <a:gd name="T10" fmla="*/ 145 w 159"/>
                  <a:gd name="T11" fmla="*/ 65 h 83"/>
                  <a:gd name="T12" fmla="*/ 153 w 159"/>
                  <a:gd name="T13" fmla="*/ 58 h 83"/>
                  <a:gd name="T14" fmla="*/ 157 w 159"/>
                  <a:gd name="T15" fmla="*/ 50 h 83"/>
                  <a:gd name="T16" fmla="*/ 159 w 159"/>
                  <a:gd name="T17" fmla="*/ 42 h 83"/>
                  <a:gd name="T18" fmla="*/ 157 w 159"/>
                  <a:gd name="T19" fmla="*/ 34 h 83"/>
                  <a:gd name="T20" fmla="*/ 153 w 159"/>
                  <a:gd name="T21" fmla="*/ 26 h 83"/>
                  <a:gd name="T22" fmla="*/ 145 w 159"/>
                  <a:gd name="T23" fmla="*/ 19 h 83"/>
                  <a:gd name="T24" fmla="*/ 135 w 159"/>
                  <a:gd name="T25" fmla="*/ 12 h 83"/>
                  <a:gd name="T26" fmla="*/ 123 w 159"/>
                  <a:gd name="T27" fmla="*/ 7 h 83"/>
                  <a:gd name="T28" fmla="*/ 111 w 159"/>
                  <a:gd name="T29" fmla="*/ 4 h 83"/>
                  <a:gd name="T30" fmla="*/ 95 w 159"/>
                  <a:gd name="T31" fmla="*/ 1 h 83"/>
                  <a:gd name="T32" fmla="*/ 80 w 159"/>
                  <a:gd name="T33" fmla="*/ 0 h 83"/>
                  <a:gd name="T34" fmla="*/ 64 w 159"/>
                  <a:gd name="T35" fmla="*/ 1 h 83"/>
                  <a:gd name="T36" fmla="*/ 48 w 159"/>
                  <a:gd name="T37" fmla="*/ 4 h 83"/>
                  <a:gd name="T38" fmla="*/ 36 w 159"/>
                  <a:gd name="T39" fmla="*/ 7 h 83"/>
                  <a:gd name="T40" fmla="*/ 24 w 159"/>
                  <a:gd name="T41" fmla="*/ 12 h 83"/>
                  <a:gd name="T42" fmla="*/ 14 w 159"/>
                  <a:gd name="T43" fmla="*/ 19 h 83"/>
                  <a:gd name="T44" fmla="*/ 6 w 159"/>
                  <a:gd name="T45" fmla="*/ 26 h 83"/>
                  <a:gd name="T46" fmla="*/ 2 w 159"/>
                  <a:gd name="T47" fmla="*/ 34 h 83"/>
                  <a:gd name="T48" fmla="*/ 0 w 159"/>
                  <a:gd name="T49" fmla="*/ 42 h 83"/>
                  <a:gd name="T50" fmla="*/ 2 w 159"/>
                  <a:gd name="T51" fmla="*/ 50 h 83"/>
                  <a:gd name="T52" fmla="*/ 6 w 159"/>
                  <a:gd name="T53" fmla="*/ 58 h 83"/>
                  <a:gd name="T54" fmla="*/ 14 w 159"/>
                  <a:gd name="T55" fmla="*/ 65 h 83"/>
                  <a:gd name="T56" fmla="*/ 24 w 159"/>
                  <a:gd name="T57" fmla="*/ 70 h 83"/>
                  <a:gd name="T58" fmla="*/ 36 w 159"/>
                  <a:gd name="T59" fmla="*/ 76 h 83"/>
                  <a:gd name="T60" fmla="*/ 48 w 159"/>
                  <a:gd name="T61" fmla="*/ 80 h 83"/>
                  <a:gd name="T62" fmla="*/ 64 w 159"/>
                  <a:gd name="T63" fmla="*/ 82 h 83"/>
                  <a:gd name="T64" fmla="*/ 80 w 159"/>
                  <a:gd name="T6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 h="83">
                    <a:moveTo>
                      <a:pt x="80" y="83"/>
                    </a:moveTo>
                    <a:lnTo>
                      <a:pt x="95" y="82"/>
                    </a:lnTo>
                    <a:lnTo>
                      <a:pt x="111" y="80"/>
                    </a:lnTo>
                    <a:lnTo>
                      <a:pt x="123" y="76"/>
                    </a:lnTo>
                    <a:lnTo>
                      <a:pt x="135" y="70"/>
                    </a:lnTo>
                    <a:lnTo>
                      <a:pt x="145" y="65"/>
                    </a:lnTo>
                    <a:lnTo>
                      <a:pt x="153" y="58"/>
                    </a:lnTo>
                    <a:lnTo>
                      <a:pt x="157" y="50"/>
                    </a:lnTo>
                    <a:lnTo>
                      <a:pt x="159" y="42"/>
                    </a:lnTo>
                    <a:lnTo>
                      <a:pt x="157" y="34"/>
                    </a:lnTo>
                    <a:lnTo>
                      <a:pt x="153" y="26"/>
                    </a:lnTo>
                    <a:lnTo>
                      <a:pt x="145" y="19"/>
                    </a:lnTo>
                    <a:lnTo>
                      <a:pt x="135" y="12"/>
                    </a:lnTo>
                    <a:lnTo>
                      <a:pt x="123" y="7"/>
                    </a:lnTo>
                    <a:lnTo>
                      <a:pt x="111" y="4"/>
                    </a:lnTo>
                    <a:lnTo>
                      <a:pt x="95" y="1"/>
                    </a:lnTo>
                    <a:lnTo>
                      <a:pt x="80" y="0"/>
                    </a:lnTo>
                    <a:lnTo>
                      <a:pt x="64" y="1"/>
                    </a:lnTo>
                    <a:lnTo>
                      <a:pt x="48" y="4"/>
                    </a:lnTo>
                    <a:lnTo>
                      <a:pt x="36" y="7"/>
                    </a:lnTo>
                    <a:lnTo>
                      <a:pt x="24" y="12"/>
                    </a:lnTo>
                    <a:lnTo>
                      <a:pt x="14" y="19"/>
                    </a:lnTo>
                    <a:lnTo>
                      <a:pt x="6" y="26"/>
                    </a:lnTo>
                    <a:lnTo>
                      <a:pt x="2" y="34"/>
                    </a:lnTo>
                    <a:lnTo>
                      <a:pt x="0" y="42"/>
                    </a:lnTo>
                    <a:lnTo>
                      <a:pt x="2" y="50"/>
                    </a:lnTo>
                    <a:lnTo>
                      <a:pt x="6" y="58"/>
                    </a:lnTo>
                    <a:lnTo>
                      <a:pt x="14" y="65"/>
                    </a:lnTo>
                    <a:lnTo>
                      <a:pt x="24" y="70"/>
                    </a:lnTo>
                    <a:lnTo>
                      <a:pt x="36" y="76"/>
                    </a:lnTo>
                    <a:lnTo>
                      <a:pt x="48" y="80"/>
                    </a:lnTo>
                    <a:lnTo>
                      <a:pt x="64" y="82"/>
                    </a:lnTo>
                    <a:lnTo>
                      <a:pt x="80" y="83"/>
                    </a:lnTo>
                    <a:close/>
                  </a:path>
                </a:pathLst>
              </a:custGeom>
              <a:solidFill>
                <a:srgbClr val="D8B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74" name="Freeform 110">
                <a:extLst>
                  <a:ext uri="{FF2B5EF4-FFF2-40B4-BE49-F238E27FC236}">
                    <a16:creationId xmlns:a16="http://schemas.microsoft.com/office/drawing/2014/main" id="{BDAB5599-6307-45B4-BECA-68F56975B08D}"/>
                  </a:ext>
                </a:extLst>
              </p:cNvPr>
              <p:cNvSpPr>
                <a:spLocks/>
              </p:cNvSpPr>
              <p:nvPr/>
            </p:nvSpPr>
            <p:spPr bwMode="auto">
              <a:xfrm>
                <a:off x="1811" y="306"/>
                <a:ext cx="89" cy="47"/>
              </a:xfrm>
              <a:custGeom>
                <a:avLst/>
                <a:gdLst>
                  <a:gd name="T0" fmla="*/ 69 w 89"/>
                  <a:gd name="T1" fmla="*/ 0 h 47"/>
                  <a:gd name="T2" fmla="*/ 69 w 89"/>
                  <a:gd name="T3" fmla="*/ 0 h 47"/>
                  <a:gd name="T4" fmla="*/ 67 w 89"/>
                  <a:gd name="T5" fmla="*/ 7 h 47"/>
                  <a:gd name="T6" fmla="*/ 65 w 89"/>
                  <a:gd name="T7" fmla="*/ 14 h 47"/>
                  <a:gd name="T8" fmla="*/ 57 w 89"/>
                  <a:gd name="T9" fmla="*/ 19 h 47"/>
                  <a:gd name="T10" fmla="*/ 49 w 89"/>
                  <a:gd name="T11" fmla="*/ 24 h 47"/>
                  <a:gd name="T12" fmla="*/ 37 w 89"/>
                  <a:gd name="T13" fmla="*/ 30 h 47"/>
                  <a:gd name="T14" fmla="*/ 29 w 89"/>
                  <a:gd name="T15" fmla="*/ 32 h 47"/>
                  <a:gd name="T16" fmla="*/ 13 w 89"/>
                  <a:gd name="T17" fmla="*/ 34 h 47"/>
                  <a:gd name="T18" fmla="*/ 0 w 89"/>
                  <a:gd name="T19" fmla="*/ 35 h 47"/>
                  <a:gd name="T20" fmla="*/ 0 w 89"/>
                  <a:gd name="T21" fmla="*/ 47 h 47"/>
                  <a:gd name="T22" fmla="*/ 17 w 89"/>
                  <a:gd name="T23" fmla="*/ 46 h 47"/>
                  <a:gd name="T24" fmla="*/ 33 w 89"/>
                  <a:gd name="T25" fmla="*/ 43 h 47"/>
                  <a:gd name="T26" fmla="*/ 49 w 89"/>
                  <a:gd name="T27" fmla="*/ 39 h 47"/>
                  <a:gd name="T28" fmla="*/ 61 w 89"/>
                  <a:gd name="T29" fmla="*/ 33 h 47"/>
                  <a:gd name="T30" fmla="*/ 73 w 89"/>
                  <a:gd name="T31" fmla="*/ 26 h 47"/>
                  <a:gd name="T32" fmla="*/ 81 w 89"/>
                  <a:gd name="T33" fmla="*/ 18 h 47"/>
                  <a:gd name="T34" fmla="*/ 87 w 89"/>
                  <a:gd name="T35" fmla="*/ 9 h 47"/>
                  <a:gd name="T36" fmla="*/ 89 w 89"/>
                  <a:gd name="T37" fmla="*/ 0 h 47"/>
                  <a:gd name="T38" fmla="*/ 89 w 89"/>
                  <a:gd name="T39" fmla="*/ 0 h 47"/>
                  <a:gd name="T40" fmla="*/ 69 w 89"/>
                  <a:gd name="T4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47">
                    <a:moveTo>
                      <a:pt x="69" y="0"/>
                    </a:moveTo>
                    <a:lnTo>
                      <a:pt x="69" y="0"/>
                    </a:lnTo>
                    <a:lnTo>
                      <a:pt x="67" y="7"/>
                    </a:lnTo>
                    <a:lnTo>
                      <a:pt x="65" y="14"/>
                    </a:lnTo>
                    <a:lnTo>
                      <a:pt x="57" y="19"/>
                    </a:lnTo>
                    <a:lnTo>
                      <a:pt x="49" y="24"/>
                    </a:lnTo>
                    <a:lnTo>
                      <a:pt x="37" y="30"/>
                    </a:lnTo>
                    <a:lnTo>
                      <a:pt x="29" y="32"/>
                    </a:lnTo>
                    <a:lnTo>
                      <a:pt x="13" y="34"/>
                    </a:lnTo>
                    <a:lnTo>
                      <a:pt x="0" y="35"/>
                    </a:lnTo>
                    <a:lnTo>
                      <a:pt x="0" y="47"/>
                    </a:lnTo>
                    <a:lnTo>
                      <a:pt x="17" y="46"/>
                    </a:lnTo>
                    <a:lnTo>
                      <a:pt x="33" y="43"/>
                    </a:lnTo>
                    <a:lnTo>
                      <a:pt x="49" y="39"/>
                    </a:lnTo>
                    <a:lnTo>
                      <a:pt x="61" y="33"/>
                    </a:lnTo>
                    <a:lnTo>
                      <a:pt x="73" y="26"/>
                    </a:lnTo>
                    <a:lnTo>
                      <a:pt x="81" y="18"/>
                    </a:lnTo>
                    <a:lnTo>
                      <a:pt x="87" y="9"/>
                    </a:lnTo>
                    <a:lnTo>
                      <a:pt x="89" y="0"/>
                    </a:lnTo>
                    <a:lnTo>
                      <a:pt x="89" y="0"/>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75" name="Freeform 111">
                <a:extLst>
                  <a:ext uri="{FF2B5EF4-FFF2-40B4-BE49-F238E27FC236}">
                    <a16:creationId xmlns:a16="http://schemas.microsoft.com/office/drawing/2014/main" id="{33EEFF5A-3D6A-4295-98CD-6AD9444DCB35}"/>
                  </a:ext>
                </a:extLst>
              </p:cNvPr>
              <p:cNvSpPr>
                <a:spLocks/>
              </p:cNvSpPr>
              <p:nvPr/>
            </p:nvSpPr>
            <p:spPr bwMode="auto">
              <a:xfrm>
                <a:off x="1811" y="259"/>
                <a:ext cx="89" cy="47"/>
              </a:xfrm>
              <a:custGeom>
                <a:avLst/>
                <a:gdLst>
                  <a:gd name="T0" fmla="*/ 0 w 89"/>
                  <a:gd name="T1" fmla="*/ 11 h 47"/>
                  <a:gd name="T2" fmla="*/ 0 w 89"/>
                  <a:gd name="T3" fmla="*/ 11 h 47"/>
                  <a:gd name="T4" fmla="*/ 13 w 89"/>
                  <a:gd name="T5" fmla="*/ 12 h 47"/>
                  <a:gd name="T6" fmla="*/ 29 w 89"/>
                  <a:gd name="T7" fmla="*/ 14 h 47"/>
                  <a:gd name="T8" fmla="*/ 39 w 89"/>
                  <a:gd name="T9" fmla="*/ 17 h 47"/>
                  <a:gd name="T10" fmla="*/ 49 w 89"/>
                  <a:gd name="T11" fmla="*/ 21 h 47"/>
                  <a:gd name="T12" fmla="*/ 57 w 89"/>
                  <a:gd name="T13" fmla="*/ 27 h 47"/>
                  <a:gd name="T14" fmla="*/ 65 w 89"/>
                  <a:gd name="T15" fmla="*/ 33 h 47"/>
                  <a:gd name="T16" fmla="*/ 67 w 89"/>
                  <a:gd name="T17" fmla="*/ 40 h 47"/>
                  <a:gd name="T18" fmla="*/ 69 w 89"/>
                  <a:gd name="T19" fmla="*/ 47 h 47"/>
                  <a:gd name="T20" fmla="*/ 89 w 89"/>
                  <a:gd name="T21" fmla="*/ 47 h 47"/>
                  <a:gd name="T22" fmla="*/ 87 w 89"/>
                  <a:gd name="T23" fmla="*/ 38 h 47"/>
                  <a:gd name="T24" fmla="*/ 81 w 89"/>
                  <a:gd name="T25" fmla="*/ 28 h 47"/>
                  <a:gd name="T26" fmla="*/ 73 w 89"/>
                  <a:gd name="T27" fmla="*/ 20 h 47"/>
                  <a:gd name="T28" fmla="*/ 61 w 89"/>
                  <a:gd name="T29" fmla="*/ 12 h 47"/>
                  <a:gd name="T30" fmla="*/ 47 w 89"/>
                  <a:gd name="T31" fmla="*/ 8 h 47"/>
                  <a:gd name="T32" fmla="*/ 33 w 89"/>
                  <a:gd name="T33" fmla="*/ 3 h 47"/>
                  <a:gd name="T34" fmla="*/ 17 w 89"/>
                  <a:gd name="T35" fmla="*/ 1 h 47"/>
                  <a:gd name="T36" fmla="*/ 0 w 89"/>
                  <a:gd name="T37" fmla="*/ 0 h 47"/>
                  <a:gd name="T38" fmla="*/ 0 w 89"/>
                  <a:gd name="T39" fmla="*/ 0 h 47"/>
                  <a:gd name="T40" fmla="*/ 0 w 89"/>
                  <a:gd name="T41"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47">
                    <a:moveTo>
                      <a:pt x="0" y="11"/>
                    </a:moveTo>
                    <a:lnTo>
                      <a:pt x="0" y="11"/>
                    </a:lnTo>
                    <a:lnTo>
                      <a:pt x="13" y="12"/>
                    </a:lnTo>
                    <a:lnTo>
                      <a:pt x="29" y="14"/>
                    </a:lnTo>
                    <a:lnTo>
                      <a:pt x="39" y="17"/>
                    </a:lnTo>
                    <a:lnTo>
                      <a:pt x="49" y="21"/>
                    </a:lnTo>
                    <a:lnTo>
                      <a:pt x="57" y="27"/>
                    </a:lnTo>
                    <a:lnTo>
                      <a:pt x="65" y="33"/>
                    </a:lnTo>
                    <a:lnTo>
                      <a:pt x="67" y="40"/>
                    </a:lnTo>
                    <a:lnTo>
                      <a:pt x="69" y="47"/>
                    </a:lnTo>
                    <a:lnTo>
                      <a:pt x="89" y="47"/>
                    </a:lnTo>
                    <a:lnTo>
                      <a:pt x="87" y="38"/>
                    </a:lnTo>
                    <a:lnTo>
                      <a:pt x="81" y="28"/>
                    </a:lnTo>
                    <a:lnTo>
                      <a:pt x="73" y="20"/>
                    </a:lnTo>
                    <a:lnTo>
                      <a:pt x="61" y="12"/>
                    </a:lnTo>
                    <a:lnTo>
                      <a:pt x="47" y="8"/>
                    </a:lnTo>
                    <a:lnTo>
                      <a:pt x="33" y="3"/>
                    </a:lnTo>
                    <a:lnTo>
                      <a:pt x="17" y="1"/>
                    </a:lnTo>
                    <a:lnTo>
                      <a:pt x="0" y="0"/>
                    </a:lnTo>
                    <a:lnTo>
                      <a:pt x="0"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76" name="Freeform 112">
                <a:extLst>
                  <a:ext uri="{FF2B5EF4-FFF2-40B4-BE49-F238E27FC236}">
                    <a16:creationId xmlns:a16="http://schemas.microsoft.com/office/drawing/2014/main" id="{A63594D2-C2F3-4002-8354-F2F173588517}"/>
                  </a:ext>
                </a:extLst>
              </p:cNvPr>
              <p:cNvSpPr>
                <a:spLocks/>
              </p:cNvSpPr>
              <p:nvPr/>
            </p:nvSpPr>
            <p:spPr bwMode="auto">
              <a:xfrm>
                <a:off x="1722" y="259"/>
                <a:ext cx="89" cy="47"/>
              </a:xfrm>
              <a:custGeom>
                <a:avLst/>
                <a:gdLst>
                  <a:gd name="T0" fmla="*/ 19 w 89"/>
                  <a:gd name="T1" fmla="*/ 47 h 47"/>
                  <a:gd name="T2" fmla="*/ 19 w 89"/>
                  <a:gd name="T3" fmla="*/ 47 h 47"/>
                  <a:gd name="T4" fmla="*/ 21 w 89"/>
                  <a:gd name="T5" fmla="*/ 40 h 47"/>
                  <a:gd name="T6" fmla="*/ 23 w 89"/>
                  <a:gd name="T7" fmla="*/ 33 h 47"/>
                  <a:gd name="T8" fmla="*/ 31 w 89"/>
                  <a:gd name="T9" fmla="*/ 27 h 47"/>
                  <a:gd name="T10" fmla="*/ 39 w 89"/>
                  <a:gd name="T11" fmla="*/ 21 h 47"/>
                  <a:gd name="T12" fmla="*/ 49 w 89"/>
                  <a:gd name="T13" fmla="*/ 17 h 47"/>
                  <a:gd name="T14" fmla="*/ 59 w 89"/>
                  <a:gd name="T15" fmla="*/ 14 h 47"/>
                  <a:gd name="T16" fmla="*/ 75 w 89"/>
                  <a:gd name="T17" fmla="*/ 12 h 47"/>
                  <a:gd name="T18" fmla="*/ 89 w 89"/>
                  <a:gd name="T19" fmla="*/ 11 h 47"/>
                  <a:gd name="T20" fmla="*/ 89 w 89"/>
                  <a:gd name="T21" fmla="*/ 0 h 47"/>
                  <a:gd name="T22" fmla="*/ 71 w 89"/>
                  <a:gd name="T23" fmla="*/ 1 h 47"/>
                  <a:gd name="T24" fmla="*/ 55 w 89"/>
                  <a:gd name="T25" fmla="*/ 3 h 47"/>
                  <a:gd name="T26" fmla="*/ 41 w 89"/>
                  <a:gd name="T27" fmla="*/ 8 h 47"/>
                  <a:gd name="T28" fmla="*/ 27 w 89"/>
                  <a:gd name="T29" fmla="*/ 12 h 47"/>
                  <a:gd name="T30" fmla="*/ 15 w 89"/>
                  <a:gd name="T31" fmla="*/ 20 h 47"/>
                  <a:gd name="T32" fmla="*/ 7 w 89"/>
                  <a:gd name="T33" fmla="*/ 28 h 47"/>
                  <a:gd name="T34" fmla="*/ 2 w 89"/>
                  <a:gd name="T35" fmla="*/ 38 h 47"/>
                  <a:gd name="T36" fmla="*/ 0 w 89"/>
                  <a:gd name="T37" fmla="*/ 47 h 47"/>
                  <a:gd name="T38" fmla="*/ 0 w 89"/>
                  <a:gd name="T39" fmla="*/ 47 h 47"/>
                  <a:gd name="T40" fmla="*/ 19 w 89"/>
                  <a:gd name="T4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47">
                    <a:moveTo>
                      <a:pt x="19" y="47"/>
                    </a:moveTo>
                    <a:lnTo>
                      <a:pt x="19" y="47"/>
                    </a:lnTo>
                    <a:lnTo>
                      <a:pt x="21" y="40"/>
                    </a:lnTo>
                    <a:lnTo>
                      <a:pt x="23" y="33"/>
                    </a:lnTo>
                    <a:lnTo>
                      <a:pt x="31" y="27"/>
                    </a:lnTo>
                    <a:lnTo>
                      <a:pt x="39" y="21"/>
                    </a:lnTo>
                    <a:lnTo>
                      <a:pt x="49" y="17"/>
                    </a:lnTo>
                    <a:lnTo>
                      <a:pt x="59" y="14"/>
                    </a:lnTo>
                    <a:lnTo>
                      <a:pt x="75" y="12"/>
                    </a:lnTo>
                    <a:lnTo>
                      <a:pt x="89" y="11"/>
                    </a:lnTo>
                    <a:lnTo>
                      <a:pt x="89" y="0"/>
                    </a:lnTo>
                    <a:lnTo>
                      <a:pt x="71" y="1"/>
                    </a:lnTo>
                    <a:lnTo>
                      <a:pt x="55" y="3"/>
                    </a:lnTo>
                    <a:lnTo>
                      <a:pt x="41" y="8"/>
                    </a:lnTo>
                    <a:lnTo>
                      <a:pt x="27" y="12"/>
                    </a:lnTo>
                    <a:lnTo>
                      <a:pt x="15" y="20"/>
                    </a:lnTo>
                    <a:lnTo>
                      <a:pt x="7" y="28"/>
                    </a:lnTo>
                    <a:lnTo>
                      <a:pt x="2" y="38"/>
                    </a:lnTo>
                    <a:lnTo>
                      <a:pt x="0" y="47"/>
                    </a:lnTo>
                    <a:lnTo>
                      <a:pt x="0" y="47"/>
                    </a:lnTo>
                    <a:lnTo>
                      <a:pt x="1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77" name="Freeform 113">
                <a:extLst>
                  <a:ext uri="{FF2B5EF4-FFF2-40B4-BE49-F238E27FC236}">
                    <a16:creationId xmlns:a16="http://schemas.microsoft.com/office/drawing/2014/main" id="{C3F85271-A717-46D7-9EB6-ABF6CBC98514}"/>
                  </a:ext>
                </a:extLst>
              </p:cNvPr>
              <p:cNvSpPr>
                <a:spLocks/>
              </p:cNvSpPr>
              <p:nvPr/>
            </p:nvSpPr>
            <p:spPr bwMode="auto">
              <a:xfrm>
                <a:off x="1722" y="306"/>
                <a:ext cx="89" cy="47"/>
              </a:xfrm>
              <a:custGeom>
                <a:avLst/>
                <a:gdLst>
                  <a:gd name="T0" fmla="*/ 89 w 89"/>
                  <a:gd name="T1" fmla="*/ 35 h 47"/>
                  <a:gd name="T2" fmla="*/ 89 w 89"/>
                  <a:gd name="T3" fmla="*/ 35 h 47"/>
                  <a:gd name="T4" fmla="*/ 75 w 89"/>
                  <a:gd name="T5" fmla="*/ 34 h 47"/>
                  <a:gd name="T6" fmla="*/ 59 w 89"/>
                  <a:gd name="T7" fmla="*/ 32 h 47"/>
                  <a:gd name="T8" fmla="*/ 51 w 89"/>
                  <a:gd name="T9" fmla="*/ 30 h 47"/>
                  <a:gd name="T10" fmla="*/ 39 w 89"/>
                  <a:gd name="T11" fmla="*/ 24 h 47"/>
                  <a:gd name="T12" fmla="*/ 31 w 89"/>
                  <a:gd name="T13" fmla="*/ 19 h 47"/>
                  <a:gd name="T14" fmla="*/ 23 w 89"/>
                  <a:gd name="T15" fmla="*/ 14 h 47"/>
                  <a:gd name="T16" fmla="*/ 21 w 89"/>
                  <a:gd name="T17" fmla="*/ 7 h 47"/>
                  <a:gd name="T18" fmla="*/ 19 w 89"/>
                  <a:gd name="T19" fmla="*/ 0 h 47"/>
                  <a:gd name="T20" fmla="*/ 0 w 89"/>
                  <a:gd name="T21" fmla="*/ 0 h 47"/>
                  <a:gd name="T22" fmla="*/ 2 w 89"/>
                  <a:gd name="T23" fmla="*/ 9 h 47"/>
                  <a:gd name="T24" fmla="*/ 7 w 89"/>
                  <a:gd name="T25" fmla="*/ 18 h 47"/>
                  <a:gd name="T26" fmla="*/ 15 w 89"/>
                  <a:gd name="T27" fmla="*/ 26 h 47"/>
                  <a:gd name="T28" fmla="*/ 27 w 89"/>
                  <a:gd name="T29" fmla="*/ 33 h 47"/>
                  <a:gd name="T30" fmla="*/ 39 w 89"/>
                  <a:gd name="T31" fmla="*/ 39 h 47"/>
                  <a:gd name="T32" fmla="*/ 55 w 89"/>
                  <a:gd name="T33" fmla="*/ 43 h 47"/>
                  <a:gd name="T34" fmla="*/ 71 w 89"/>
                  <a:gd name="T35" fmla="*/ 46 h 47"/>
                  <a:gd name="T36" fmla="*/ 89 w 89"/>
                  <a:gd name="T37" fmla="*/ 47 h 47"/>
                  <a:gd name="T38" fmla="*/ 89 w 89"/>
                  <a:gd name="T39" fmla="*/ 47 h 47"/>
                  <a:gd name="T40" fmla="*/ 89 w 89"/>
                  <a:gd name="T41"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47">
                    <a:moveTo>
                      <a:pt x="89" y="35"/>
                    </a:moveTo>
                    <a:lnTo>
                      <a:pt x="89" y="35"/>
                    </a:lnTo>
                    <a:lnTo>
                      <a:pt x="75" y="34"/>
                    </a:lnTo>
                    <a:lnTo>
                      <a:pt x="59" y="32"/>
                    </a:lnTo>
                    <a:lnTo>
                      <a:pt x="51" y="30"/>
                    </a:lnTo>
                    <a:lnTo>
                      <a:pt x="39" y="24"/>
                    </a:lnTo>
                    <a:lnTo>
                      <a:pt x="31" y="19"/>
                    </a:lnTo>
                    <a:lnTo>
                      <a:pt x="23" y="14"/>
                    </a:lnTo>
                    <a:lnTo>
                      <a:pt x="21" y="7"/>
                    </a:lnTo>
                    <a:lnTo>
                      <a:pt x="19" y="0"/>
                    </a:lnTo>
                    <a:lnTo>
                      <a:pt x="0" y="0"/>
                    </a:lnTo>
                    <a:lnTo>
                      <a:pt x="2" y="9"/>
                    </a:lnTo>
                    <a:lnTo>
                      <a:pt x="7" y="18"/>
                    </a:lnTo>
                    <a:lnTo>
                      <a:pt x="15" y="26"/>
                    </a:lnTo>
                    <a:lnTo>
                      <a:pt x="27" y="33"/>
                    </a:lnTo>
                    <a:lnTo>
                      <a:pt x="39" y="39"/>
                    </a:lnTo>
                    <a:lnTo>
                      <a:pt x="55" y="43"/>
                    </a:lnTo>
                    <a:lnTo>
                      <a:pt x="71" y="46"/>
                    </a:lnTo>
                    <a:lnTo>
                      <a:pt x="89" y="47"/>
                    </a:lnTo>
                    <a:lnTo>
                      <a:pt x="89" y="47"/>
                    </a:lnTo>
                    <a:lnTo>
                      <a:pt x="8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78" name="Freeform 114">
                <a:extLst>
                  <a:ext uri="{FF2B5EF4-FFF2-40B4-BE49-F238E27FC236}">
                    <a16:creationId xmlns:a16="http://schemas.microsoft.com/office/drawing/2014/main" id="{2043227B-9B8D-40F6-9E5D-4EADE7A3A798}"/>
                  </a:ext>
                </a:extLst>
              </p:cNvPr>
              <p:cNvSpPr>
                <a:spLocks/>
              </p:cNvSpPr>
              <p:nvPr/>
            </p:nvSpPr>
            <p:spPr bwMode="auto">
              <a:xfrm>
                <a:off x="4130" y="277"/>
                <a:ext cx="164" cy="77"/>
              </a:xfrm>
              <a:custGeom>
                <a:avLst/>
                <a:gdLst>
                  <a:gd name="T0" fmla="*/ 83 w 164"/>
                  <a:gd name="T1" fmla="*/ 77 h 77"/>
                  <a:gd name="T2" fmla="*/ 99 w 164"/>
                  <a:gd name="T3" fmla="*/ 76 h 77"/>
                  <a:gd name="T4" fmla="*/ 115 w 164"/>
                  <a:gd name="T5" fmla="*/ 74 h 77"/>
                  <a:gd name="T6" fmla="*/ 129 w 164"/>
                  <a:gd name="T7" fmla="*/ 70 h 77"/>
                  <a:gd name="T8" fmla="*/ 141 w 164"/>
                  <a:gd name="T9" fmla="*/ 66 h 77"/>
                  <a:gd name="T10" fmla="*/ 151 w 164"/>
                  <a:gd name="T11" fmla="*/ 60 h 77"/>
                  <a:gd name="T12" fmla="*/ 159 w 164"/>
                  <a:gd name="T13" fmla="*/ 54 h 77"/>
                  <a:gd name="T14" fmla="*/ 162 w 164"/>
                  <a:gd name="T15" fmla="*/ 47 h 77"/>
                  <a:gd name="T16" fmla="*/ 164 w 164"/>
                  <a:gd name="T17" fmla="*/ 39 h 77"/>
                  <a:gd name="T18" fmla="*/ 162 w 164"/>
                  <a:gd name="T19" fmla="*/ 31 h 77"/>
                  <a:gd name="T20" fmla="*/ 159 w 164"/>
                  <a:gd name="T21" fmla="*/ 24 h 77"/>
                  <a:gd name="T22" fmla="*/ 151 w 164"/>
                  <a:gd name="T23" fmla="*/ 17 h 77"/>
                  <a:gd name="T24" fmla="*/ 141 w 164"/>
                  <a:gd name="T25" fmla="*/ 11 h 77"/>
                  <a:gd name="T26" fmla="*/ 129 w 164"/>
                  <a:gd name="T27" fmla="*/ 7 h 77"/>
                  <a:gd name="T28" fmla="*/ 115 w 164"/>
                  <a:gd name="T29" fmla="*/ 3 h 77"/>
                  <a:gd name="T30" fmla="*/ 99 w 164"/>
                  <a:gd name="T31" fmla="*/ 1 h 77"/>
                  <a:gd name="T32" fmla="*/ 83 w 164"/>
                  <a:gd name="T33" fmla="*/ 0 h 77"/>
                  <a:gd name="T34" fmla="*/ 67 w 164"/>
                  <a:gd name="T35" fmla="*/ 1 h 77"/>
                  <a:gd name="T36" fmla="*/ 52 w 164"/>
                  <a:gd name="T37" fmla="*/ 3 h 77"/>
                  <a:gd name="T38" fmla="*/ 38 w 164"/>
                  <a:gd name="T39" fmla="*/ 7 h 77"/>
                  <a:gd name="T40" fmla="*/ 24 w 164"/>
                  <a:gd name="T41" fmla="*/ 11 h 77"/>
                  <a:gd name="T42" fmla="*/ 14 w 164"/>
                  <a:gd name="T43" fmla="*/ 17 h 77"/>
                  <a:gd name="T44" fmla="*/ 6 w 164"/>
                  <a:gd name="T45" fmla="*/ 24 h 77"/>
                  <a:gd name="T46" fmla="*/ 2 w 164"/>
                  <a:gd name="T47" fmla="*/ 31 h 77"/>
                  <a:gd name="T48" fmla="*/ 0 w 164"/>
                  <a:gd name="T49" fmla="*/ 39 h 77"/>
                  <a:gd name="T50" fmla="*/ 2 w 164"/>
                  <a:gd name="T51" fmla="*/ 47 h 77"/>
                  <a:gd name="T52" fmla="*/ 6 w 164"/>
                  <a:gd name="T53" fmla="*/ 54 h 77"/>
                  <a:gd name="T54" fmla="*/ 14 w 164"/>
                  <a:gd name="T55" fmla="*/ 60 h 77"/>
                  <a:gd name="T56" fmla="*/ 24 w 164"/>
                  <a:gd name="T57" fmla="*/ 66 h 77"/>
                  <a:gd name="T58" fmla="*/ 38 w 164"/>
                  <a:gd name="T59" fmla="*/ 70 h 77"/>
                  <a:gd name="T60" fmla="*/ 52 w 164"/>
                  <a:gd name="T61" fmla="*/ 74 h 77"/>
                  <a:gd name="T62" fmla="*/ 67 w 164"/>
                  <a:gd name="T63" fmla="*/ 76 h 77"/>
                  <a:gd name="T64" fmla="*/ 83 w 164"/>
                  <a:gd name="T6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77">
                    <a:moveTo>
                      <a:pt x="83" y="77"/>
                    </a:moveTo>
                    <a:lnTo>
                      <a:pt x="99" y="76"/>
                    </a:lnTo>
                    <a:lnTo>
                      <a:pt x="115" y="74"/>
                    </a:lnTo>
                    <a:lnTo>
                      <a:pt x="129" y="70"/>
                    </a:lnTo>
                    <a:lnTo>
                      <a:pt x="141" y="66"/>
                    </a:lnTo>
                    <a:lnTo>
                      <a:pt x="151" y="60"/>
                    </a:lnTo>
                    <a:lnTo>
                      <a:pt x="159" y="54"/>
                    </a:lnTo>
                    <a:lnTo>
                      <a:pt x="162" y="47"/>
                    </a:lnTo>
                    <a:lnTo>
                      <a:pt x="164" y="39"/>
                    </a:lnTo>
                    <a:lnTo>
                      <a:pt x="162" y="31"/>
                    </a:lnTo>
                    <a:lnTo>
                      <a:pt x="159" y="24"/>
                    </a:lnTo>
                    <a:lnTo>
                      <a:pt x="151" y="17"/>
                    </a:lnTo>
                    <a:lnTo>
                      <a:pt x="141" y="11"/>
                    </a:lnTo>
                    <a:lnTo>
                      <a:pt x="129" y="7"/>
                    </a:lnTo>
                    <a:lnTo>
                      <a:pt x="115" y="3"/>
                    </a:lnTo>
                    <a:lnTo>
                      <a:pt x="99" y="1"/>
                    </a:lnTo>
                    <a:lnTo>
                      <a:pt x="83" y="0"/>
                    </a:lnTo>
                    <a:lnTo>
                      <a:pt x="67" y="1"/>
                    </a:lnTo>
                    <a:lnTo>
                      <a:pt x="52" y="3"/>
                    </a:lnTo>
                    <a:lnTo>
                      <a:pt x="38" y="7"/>
                    </a:lnTo>
                    <a:lnTo>
                      <a:pt x="24" y="11"/>
                    </a:lnTo>
                    <a:lnTo>
                      <a:pt x="14" y="17"/>
                    </a:lnTo>
                    <a:lnTo>
                      <a:pt x="6" y="24"/>
                    </a:lnTo>
                    <a:lnTo>
                      <a:pt x="2" y="31"/>
                    </a:lnTo>
                    <a:lnTo>
                      <a:pt x="0" y="39"/>
                    </a:lnTo>
                    <a:lnTo>
                      <a:pt x="2" y="47"/>
                    </a:lnTo>
                    <a:lnTo>
                      <a:pt x="6" y="54"/>
                    </a:lnTo>
                    <a:lnTo>
                      <a:pt x="14" y="60"/>
                    </a:lnTo>
                    <a:lnTo>
                      <a:pt x="24" y="66"/>
                    </a:lnTo>
                    <a:lnTo>
                      <a:pt x="38" y="70"/>
                    </a:lnTo>
                    <a:lnTo>
                      <a:pt x="52" y="74"/>
                    </a:lnTo>
                    <a:lnTo>
                      <a:pt x="67" y="76"/>
                    </a:lnTo>
                    <a:lnTo>
                      <a:pt x="83" y="77"/>
                    </a:lnTo>
                    <a:close/>
                  </a:path>
                </a:pathLst>
              </a:custGeom>
              <a:solidFill>
                <a:srgbClr val="D8B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79" name="Freeform 115">
                <a:extLst>
                  <a:ext uri="{FF2B5EF4-FFF2-40B4-BE49-F238E27FC236}">
                    <a16:creationId xmlns:a16="http://schemas.microsoft.com/office/drawing/2014/main" id="{F98D8C8F-31F0-446A-9598-6A7F48716F80}"/>
                  </a:ext>
                </a:extLst>
              </p:cNvPr>
              <p:cNvSpPr>
                <a:spLocks/>
              </p:cNvSpPr>
              <p:nvPr/>
            </p:nvSpPr>
            <p:spPr bwMode="auto">
              <a:xfrm>
                <a:off x="4213" y="316"/>
                <a:ext cx="91" cy="44"/>
              </a:xfrm>
              <a:custGeom>
                <a:avLst/>
                <a:gdLst>
                  <a:gd name="T0" fmla="*/ 72 w 91"/>
                  <a:gd name="T1" fmla="*/ 0 h 44"/>
                  <a:gd name="T2" fmla="*/ 72 w 91"/>
                  <a:gd name="T3" fmla="*/ 0 h 44"/>
                  <a:gd name="T4" fmla="*/ 70 w 91"/>
                  <a:gd name="T5" fmla="*/ 7 h 44"/>
                  <a:gd name="T6" fmla="*/ 68 w 91"/>
                  <a:gd name="T7" fmla="*/ 13 h 44"/>
                  <a:gd name="T8" fmla="*/ 60 w 91"/>
                  <a:gd name="T9" fmla="*/ 17 h 44"/>
                  <a:gd name="T10" fmla="*/ 52 w 91"/>
                  <a:gd name="T11" fmla="*/ 22 h 44"/>
                  <a:gd name="T12" fmla="*/ 42 w 91"/>
                  <a:gd name="T13" fmla="*/ 27 h 44"/>
                  <a:gd name="T14" fmla="*/ 30 w 91"/>
                  <a:gd name="T15" fmla="*/ 29 h 44"/>
                  <a:gd name="T16" fmla="*/ 14 w 91"/>
                  <a:gd name="T17" fmla="*/ 31 h 44"/>
                  <a:gd name="T18" fmla="*/ 0 w 91"/>
                  <a:gd name="T19" fmla="*/ 32 h 44"/>
                  <a:gd name="T20" fmla="*/ 0 w 91"/>
                  <a:gd name="T21" fmla="*/ 44 h 44"/>
                  <a:gd name="T22" fmla="*/ 18 w 91"/>
                  <a:gd name="T23" fmla="*/ 43 h 44"/>
                  <a:gd name="T24" fmla="*/ 34 w 91"/>
                  <a:gd name="T25" fmla="*/ 40 h 44"/>
                  <a:gd name="T26" fmla="*/ 50 w 91"/>
                  <a:gd name="T27" fmla="*/ 36 h 44"/>
                  <a:gd name="T28" fmla="*/ 64 w 91"/>
                  <a:gd name="T29" fmla="*/ 31 h 44"/>
                  <a:gd name="T30" fmla="*/ 76 w 91"/>
                  <a:gd name="T31" fmla="*/ 24 h 44"/>
                  <a:gd name="T32" fmla="*/ 83 w 91"/>
                  <a:gd name="T33" fmla="*/ 17 h 44"/>
                  <a:gd name="T34" fmla="*/ 89 w 91"/>
                  <a:gd name="T35" fmla="*/ 9 h 44"/>
                  <a:gd name="T36" fmla="*/ 91 w 91"/>
                  <a:gd name="T37" fmla="*/ 0 h 44"/>
                  <a:gd name="T38" fmla="*/ 91 w 91"/>
                  <a:gd name="T39" fmla="*/ 0 h 44"/>
                  <a:gd name="T40" fmla="*/ 72 w 91"/>
                  <a:gd name="T4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44">
                    <a:moveTo>
                      <a:pt x="72" y="0"/>
                    </a:moveTo>
                    <a:lnTo>
                      <a:pt x="72" y="0"/>
                    </a:lnTo>
                    <a:lnTo>
                      <a:pt x="70" y="7"/>
                    </a:lnTo>
                    <a:lnTo>
                      <a:pt x="68" y="13"/>
                    </a:lnTo>
                    <a:lnTo>
                      <a:pt x="60" y="17"/>
                    </a:lnTo>
                    <a:lnTo>
                      <a:pt x="52" y="22"/>
                    </a:lnTo>
                    <a:lnTo>
                      <a:pt x="42" y="27"/>
                    </a:lnTo>
                    <a:lnTo>
                      <a:pt x="30" y="29"/>
                    </a:lnTo>
                    <a:lnTo>
                      <a:pt x="14" y="31"/>
                    </a:lnTo>
                    <a:lnTo>
                      <a:pt x="0" y="32"/>
                    </a:lnTo>
                    <a:lnTo>
                      <a:pt x="0" y="44"/>
                    </a:lnTo>
                    <a:lnTo>
                      <a:pt x="18" y="43"/>
                    </a:lnTo>
                    <a:lnTo>
                      <a:pt x="34" y="40"/>
                    </a:lnTo>
                    <a:lnTo>
                      <a:pt x="50" y="36"/>
                    </a:lnTo>
                    <a:lnTo>
                      <a:pt x="64" y="31"/>
                    </a:lnTo>
                    <a:lnTo>
                      <a:pt x="76" y="24"/>
                    </a:lnTo>
                    <a:lnTo>
                      <a:pt x="83" y="17"/>
                    </a:lnTo>
                    <a:lnTo>
                      <a:pt x="89" y="9"/>
                    </a:lnTo>
                    <a:lnTo>
                      <a:pt x="91" y="0"/>
                    </a:lnTo>
                    <a:lnTo>
                      <a:pt x="91" y="0"/>
                    </a:lnTo>
                    <a:lnTo>
                      <a:pt x="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80" name="Freeform 116">
                <a:extLst>
                  <a:ext uri="{FF2B5EF4-FFF2-40B4-BE49-F238E27FC236}">
                    <a16:creationId xmlns:a16="http://schemas.microsoft.com/office/drawing/2014/main" id="{899F3CC5-1643-4B4A-B78C-CFA04FC4C503}"/>
                  </a:ext>
                </a:extLst>
              </p:cNvPr>
              <p:cNvSpPr>
                <a:spLocks/>
              </p:cNvSpPr>
              <p:nvPr/>
            </p:nvSpPr>
            <p:spPr bwMode="auto">
              <a:xfrm>
                <a:off x="4213" y="271"/>
                <a:ext cx="91" cy="45"/>
              </a:xfrm>
              <a:custGeom>
                <a:avLst/>
                <a:gdLst>
                  <a:gd name="T0" fmla="*/ 0 w 91"/>
                  <a:gd name="T1" fmla="*/ 12 h 45"/>
                  <a:gd name="T2" fmla="*/ 0 w 91"/>
                  <a:gd name="T3" fmla="*/ 12 h 45"/>
                  <a:gd name="T4" fmla="*/ 14 w 91"/>
                  <a:gd name="T5" fmla="*/ 13 h 45"/>
                  <a:gd name="T6" fmla="*/ 30 w 91"/>
                  <a:gd name="T7" fmla="*/ 15 h 45"/>
                  <a:gd name="T8" fmla="*/ 42 w 91"/>
                  <a:gd name="T9" fmla="*/ 17 h 45"/>
                  <a:gd name="T10" fmla="*/ 52 w 91"/>
                  <a:gd name="T11" fmla="*/ 22 h 45"/>
                  <a:gd name="T12" fmla="*/ 60 w 91"/>
                  <a:gd name="T13" fmla="*/ 27 h 45"/>
                  <a:gd name="T14" fmla="*/ 68 w 91"/>
                  <a:gd name="T15" fmla="*/ 32 h 45"/>
                  <a:gd name="T16" fmla="*/ 70 w 91"/>
                  <a:gd name="T17" fmla="*/ 38 h 45"/>
                  <a:gd name="T18" fmla="*/ 72 w 91"/>
                  <a:gd name="T19" fmla="*/ 45 h 45"/>
                  <a:gd name="T20" fmla="*/ 91 w 91"/>
                  <a:gd name="T21" fmla="*/ 45 h 45"/>
                  <a:gd name="T22" fmla="*/ 89 w 91"/>
                  <a:gd name="T23" fmla="*/ 36 h 45"/>
                  <a:gd name="T24" fmla="*/ 83 w 91"/>
                  <a:gd name="T25" fmla="*/ 28 h 45"/>
                  <a:gd name="T26" fmla="*/ 76 w 91"/>
                  <a:gd name="T27" fmla="*/ 20 h 45"/>
                  <a:gd name="T28" fmla="*/ 64 w 91"/>
                  <a:gd name="T29" fmla="*/ 13 h 45"/>
                  <a:gd name="T30" fmla="*/ 50 w 91"/>
                  <a:gd name="T31" fmla="*/ 8 h 45"/>
                  <a:gd name="T32" fmla="*/ 34 w 91"/>
                  <a:gd name="T33" fmla="*/ 4 h 45"/>
                  <a:gd name="T34" fmla="*/ 18 w 91"/>
                  <a:gd name="T35" fmla="*/ 1 h 45"/>
                  <a:gd name="T36" fmla="*/ 0 w 91"/>
                  <a:gd name="T37" fmla="*/ 0 h 45"/>
                  <a:gd name="T38" fmla="*/ 0 w 91"/>
                  <a:gd name="T39" fmla="*/ 0 h 45"/>
                  <a:gd name="T40" fmla="*/ 0 w 91"/>
                  <a:gd name="T41"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45">
                    <a:moveTo>
                      <a:pt x="0" y="12"/>
                    </a:moveTo>
                    <a:lnTo>
                      <a:pt x="0" y="12"/>
                    </a:lnTo>
                    <a:lnTo>
                      <a:pt x="14" y="13"/>
                    </a:lnTo>
                    <a:lnTo>
                      <a:pt x="30" y="15"/>
                    </a:lnTo>
                    <a:lnTo>
                      <a:pt x="42" y="17"/>
                    </a:lnTo>
                    <a:lnTo>
                      <a:pt x="52" y="22"/>
                    </a:lnTo>
                    <a:lnTo>
                      <a:pt x="60" y="27"/>
                    </a:lnTo>
                    <a:lnTo>
                      <a:pt x="68" y="32"/>
                    </a:lnTo>
                    <a:lnTo>
                      <a:pt x="70" y="38"/>
                    </a:lnTo>
                    <a:lnTo>
                      <a:pt x="72" y="45"/>
                    </a:lnTo>
                    <a:lnTo>
                      <a:pt x="91" y="45"/>
                    </a:lnTo>
                    <a:lnTo>
                      <a:pt x="89" y="36"/>
                    </a:lnTo>
                    <a:lnTo>
                      <a:pt x="83" y="28"/>
                    </a:lnTo>
                    <a:lnTo>
                      <a:pt x="76" y="20"/>
                    </a:lnTo>
                    <a:lnTo>
                      <a:pt x="64" y="13"/>
                    </a:lnTo>
                    <a:lnTo>
                      <a:pt x="50" y="8"/>
                    </a:lnTo>
                    <a:lnTo>
                      <a:pt x="34" y="4"/>
                    </a:lnTo>
                    <a:lnTo>
                      <a:pt x="18" y="1"/>
                    </a:lnTo>
                    <a:lnTo>
                      <a:pt x="0" y="0"/>
                    </a:lnTo>
                    <a:lnTo>
                      <a:pt x="0"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81" name="Freeform 117">
                <a:extLst>
                  <a:ext uri="{FF2B5EF4-FFF2-40B4-BE49-F238E27FC236}">
                    <a16:creationId xmlns:a16="http://schemas.microsoft.com/office/drawing/2014/main" id="{F36FFDBA-30B9-4769-AF6C-172B1E7D74C4}"/>
                  </a:ext>
                </a:extLst>
              </p:cNvPr>
              <p:cNvSpPr>
                <a:spLocks/>
              </p:cNvSpPr>
              <p:nvPr/>
            </p:nvSpPr>
            <p:spPr bwMode="auto">
              <a:xfrm>
                <a:off x="4120" y="271"/>
                <a:ext cx="93" cy="45"/>
              </a:xfrm>
              <a:custGeom>
                <a:avLst/>
                <a:gdLst>
                  <a:gd name="T0" fmla="*/ 20 w 93"/>
                  <a:gd name="T1" fmla="*/ 45 h 45"/>
                  <a:gd name="T2" fmla="*/ 20 w 93"/>
                  <a:gd name="T3" fmla="*/ 45 h 45"/>
                  <a:gd name="T4" fmla="*/ 22 w 93"/>
                  <a:gd name="T5" fmla="*/ 38 h 45"/>
                  <a:gd name="T6" fmla="*/ 24 w 93"/>
                  <a:gd name="T7" fmla="*/ 32 h 45"/>
                  <a:gd name="T8" fmla="*/ 32 w 93"/>
                  <a:gd name="T9" fmla="*/ 27 h 45"/>
                  <a:gd name="T10" fmla="*/ 40 w 93"/>
                  <a:gd name="T11" fmla="*/ 22 h 45"/>
                  <a:gd name="T12" fmla="*/ 52 w 93"/>
                  <a:gd name="T13" fmla="*/ 17 h 45"/>
                  <a:gd name="T14" fmla="*/ 64 w 93"/>
                  <a:gd name="T15" fmla="*/ 15 h 45"/>
                  <a:gd name="T16" fmla="*/ 79 w 93"/>
                  <a:gd name="T17" fmla="*/ 13 h 45"/>
                  <a:gd name="T18" fmla="*/ 93 w 93"/>
                  <a:gd name="T19" fmla="*/ 12 h 45"/>
                  <a:gd name="T20" fmla="*/ 93 w 93"/>
                  <a:gd name="T21" fmla="*/ 0 h 45"/>
                  <a:gd name="T22" fmla="*/ 76 w 93"/>
                  <a:gd name="T23" fmla="*/ 1 h 45"/>
                  <a:gd name="T24" fmla="*/ 60 w 93"/>
                  <a:gd name="T25" fmla="*/ 4 h 45"/>
                  <a:gd name="T26" fmla="*/ 44 w 93"/>
                  <a:gd name="T27" fmla="*/ 8 h 45"/>
                  <a:gd name="T28" fmla="*/ 28 w 93"/>
                  <a:gd name="T29" fmla="*/ 13 h 45"/>
                  <a:gd name="T30" fmla="*/ 16 w 93"/>
                  <a:gd name="T31" fmla="*/ 20 h 45"/>
                  <a:gd name="T32" fmla="*/ 8 w 93"/>
                  <a:gd name="T33" fmla="*/ 28 h 45"/>
                  <a:gd name="T34" fmla="*/ 2 w 93"/>
                  <a:gd name="T35" fmla="*/ 36 h 45"/>
                  <a:gd name="T36" fmla="*/ 0 w 93"/>
                  <a:gd name="T37" fmla="*/ 45 h 45"/>
                  <a:gd name="T38" fmla="*/ 0 w 93"/>
                  <a:gd name="T39" fmla="*/ 45 h 45"/>
                  <a:gd name="T40" fmla="*/ 20 w 93"/>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5">
                    <a:moveTo>
                      <a:pt x="20" y="45"/>
                    </a:moveTo>
                    <a:lnTo>
                      <a:pt x="20" y="45"/>
                    </a:lnTo>
                    <a:lnTo>
                      <a:pt x="22" y="38"/>
                    </a:lnTo>
                    <a:lnTo>
                      <a:pt x="24" y="32"/>
                    </a:lnTo>
                    <a:lnTo>
                      <a:pt x="32" y="27"/>
                    </a:lnTo>
                    <a:lnTo>
                      <a:pt x="40" y="22"/>
                    </a:lnTo>
                    <a:lnTo>
                      <a:pt x="52" y="17"/>
                    </a:lnTo>
                    <a:lnTo>
                      <a:pt x="64" y="15"/>
                    </a:lnTo>
                    <a:lnTo>
                      <a:pt x="79" y="13"/>
                    </a:lnTo>
                    <a:lnTo>
                      <a:pt x="93" y="12"/>
                    </a:lnTo>
                    <a:lnTo>
                      <a:pt x="93" y="0"/>
                    </a:lnTo>
                    <a:lnTo>
                      <a:pt x="76" y="1"/>
                    </a:lnTo>
                    <a:lnTo>
                      <a:pt x="60" y="4"/>
                    </a:lnTo>
                    <a:lnTo>
                      <a:pt x="44" y="8"/>
                    </a:lnTo>
                    <a:lnTo>
                      <a:pt x="28" y="13"/>
                    </a:lnTo>
                    <a:lnTo>
                      <a:pt x="16" y="20"/>
                    </a:lnTo>
                    <a:lnTo>
                      <a:pt x="8" y="28"/>
                    </a:lnTo>
                    <a:lnTo>
                      <a:pt x="2" y="36"/>
                    </a:lnTo>
                    <a:lnTo>
                      <a:pt x="0" y="45"/>
                    </a:lnTo>
                    <a:lnTo>
                      <a:pt x="0" y="45"/>
                    </a:lnTo>
                    <a:lnTo>
                      <a:pt x="2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82" name="Freeform 118">
                <a:extLst>
                  <a:ext uri="{FF2B5EF4-FFF2-40B4-BE49-F238E27FC236}">
                    <a16:creationId xmlns:a16="http://schemas.microsoft.com/office/drawing/2014/main" id="{0D90C4EE-757E-4265-9599-C66555956D09}"/>
                  </a:ext>
                </a:extLst>
              </p:cNvPr>
              <p:cNvSpPr>
                <a:spLocks/>
              </p:cNvSpPr>
              <p:nvPr/>
            </p:nvSpPr>
            <p:spPr bwMode="auto">
              <a:xfrm>
                <a:off x="4120" y="316"/>
                <a:ext cx="93" cy="44"/>
              </a:xfrm>
              <a:custGeom>
                <a:avLst/>
                <a:gdLst>
                  <a:gd name="T0" fmla="*/ 93 w 93"/>
                  <a:gd name="T1" fmla="*/ 32 h 44"/>
                  <a:gd name="T2" fmla="*/ 93 w 93"/>
                  <a:gd name="T3" fmla="*/ 32 h 44"/>
                  <a:gd name="T4" fmla="*/ 79 w 93"/>
                  <a:gd name="T5" fmla="*/ 31 h 44"/>
                  <a:gd name="T6" fmla="*/ 64 w 93"/>
                  <a:gd name="T7" fmla="*/ 29 h 44"/>
                  <a:gd name="T8" fmla="*/ 52 w 93"/>
                  <a:gd name="T9" fmla="*/ 27 h 44"/>
                  <a:gd name="T10" fmla="*/ 40 w 93"/>
                  <a:gd name="T11" fmla="*/ 22 h 44"/>
                  <a:gd name="T12" fmla="*/ 32 w 93"/>
                  <a:gd name="T13" fmla="*/ 17 h 44"/>
                  <a:gd name="T14" fmla="*/ 24 w 93"/>
                  <a:gd name="T15" fmla="*/ 13 h 44"/>
                  <a:gd name="T16" fmla="*/ 22 w 93"/>
                  <a:gd name="T17" fmla="*/ 7 h 44"/>
                  <a:gd name="T18" fmla="*/ 20 w 93"/>
                  <a:gd name="T19" fmla="*/ 0 h 44"/>
                  <a:gd name="T20" fmla="*/ 0 w 93"/>
                  <a:gd name="T21" fmla="*/ 0 h 44"/>
                  <a:gd name="T22" fmla="*/ 2 w 93"/>
                  <a:gd name="T23" fmla="*/ 9 h 44"/>
                  <a:gd name="T24" fmla="*/ 8 w 93"/>
                  <a:gd name="T25" fmla="*/ 17 h 44"/>
                  <a:gd name="T26" fmla="*/ 16 w 93"/>
                  <a:gd name="T27" fmla="*/ 24 h 44"/>
                  <a:gd name="T28" fmla="*/ 28 w 93"/>
                  <a:gd name="T29" fmla="*/ 31 h 44"/>
                  <a:gd name="T30" fmla="*/ 44 w 93"/>
                  <a:gd name="T31" fmla="*/ 36 h 44"/>
                  <a:gd name="T32" fmla="*/ 60 w 93"/>
                  <a:gd name="T33" fmla="*/ 40 h 44"/>
                  <a:gd name="T34" fmla="*/ 76 w 93"/>
                  <a:gd name="T35" fmla="*/ 43 h 44"/>
                  <a:gd name="T36" fmla="*/ 93 w 93"/>
                  <a:gd name="T37" fmla="*/ 44 h 44"/>
                  <a:gd name="T38" fmla="*/ 93 w 93"/>
                  <a:gd name="T39" fmla="*/ 44 h 44"/>
                  <a:gd name="T40" fmla="*/ 93 w 93"/>
                  <a:gd name="T41"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4">
                    <a:moveTo>
                      <a:pt x="93" y="32"/>
                    </a:moveTo>
                    <a:lnTo>
                      <a:pt x="93" y="32"/>
                    </a:lnTo>
                    <a:lnTo>
                      <a:pt x="79" y="31"/>
                    </a:lnTo>
                    <a:lnTo>
                      <a:pt x="64" y="29"/>
                    </a:lnTo>
                    <a:lnTo>
                      <a:pt x="52" y="27"/>
                    </a:lnTo>
                    <a:lnTo>
                      <a:pt x="40" y="22"/>
                    </a:lnTo>
                    <a:lnTo>
                      <a:pt x="32" y="17"/>
                    </a:lnTo>
                    <a:lnTo>
                      <a:pt x="24" y="13"/>
                    </a:lnTo>
                    <a:lnTo>
                      <a:pt x="22" y="7"/>
                    </a:lnTo>
                    <a:lnTo>
                      <a:pt x="20" y="0"/>
                    </a:lnTo>
                    <a:lnTo>
                      <a:pt x="0" y="0"/>
                    </a:lnTo>
                    <a:lnTo>
                      <a:pt x="2" y="9"/>
                    </a:lnTo>
                    <a:lnTo>
                      <a:pt x="8" y="17"/>
                    </a:lnTo>
                    <a:lnTo>
                      <a:pt x="16" y="24"/>
                    </a:lnTo>
                    <a:lnTo>
                      <a:pt x="28" y="31"/>
                    </a:lnTo>
                    <a:lnTo>
                      <a:pt x="44" y="36"/>
                    </a:lnTo>
                    <a:lnTo>
                      <a:pt x="60" y="40"/>
                    </a:lnTo>
                    <a:lnTo>
                      <a:pt x="76" y="43"/>
                    </a:lnTo>
                    <a:lnTo>
                      <a:pt x="93" y="44"/>
                    </a:lnTo>
                    <a:lnTo>
                      <a:pt x="93" y="44"/>
                    </a:lnTo>
                    <a:lnTo>
                      <a:pt x="93"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83" name="Freeform 119">
                <a:extLst>
                  <a:ext uri="{FF2B5EF4-FFF2-40B4-BE49-F238E27FC236}">
                    <a16:creationId xmlns:a16="http://schemas.microsoft.com/office/drawing/2014/main" id="{AB1D89BD-995F-4601-BC48-183FE2BFA0F0}"/>
                  </a:ext>
                </a:extLst>
              </p:cNvPr>
              <p:cNvSpPr>
                <a:spLocks/>
              </p:cNvSpPr>
              <p:nvPr/>
            </p:nvSpPr>
            <p:spPr bwMode="auto">
              <a:xfrm>
                <a:off x="1640" y="62"/>
                <a:ext cx="246" cy="270"/>
              </a:xfrm>
              <a:custGeom>
                <a:avLst/>
                <a:gdLst>
                  <a:gd name="T0" fmla="*/ 161 w 246"/>
                  <a:gd name="T1" fmla="*/ 235 h 270"/>
                  <a:gd name="T2" fmla="*/ 188 w 246"/>
                  <a:gd name="T3" fmla="*/ 238 h 270"/>
                  <a:gd name="T4" fmla="*/ 204 w 246"/>
                  <a:gd name="T5" fmla="*/ 230 h 270"/>
                  <a:gd name="T6" fmla="*/ 208 w 246"/>
                  <a:gd name="T7" fmla="*/ 220 h 270"/>
                  <a:gd name="T8" fmla="*/ 214 w 246"/>
                  <a:gd name="T9" fmla="*/ 214 h 270"/>
                  <a:gd name="T10" fmla="*/ 234 w 246"/>
                  <a:gd name="T11" fmla="*/ 222 h 270"/>
                  <a:gd name="T12" fmla="*/ 246 w 246"/>
                  <a:gd name="T13" fmla="*/ 236 h 270"/>
                  <a:gd name="T14" fmla="*/ 242 w 246"/>
                  <a:gd name="T15" fmla="*/ 251 h 270"/>
                  <a:gd name="T16" fmla="*/ 224 w 246"/>
                  <a:gd name="T17" fmla="*/ 263 h 270"/>
                  <a:gd name="T18" fmla="*/ 196 w 246"/>
                  <a:gd name="T19" fmla="*/ 270 h 270"/>
                  <a:gd name="T20" fmla="*/ 161 w 246"/>
                  <a:gd name="T21" fmla="*/ 267 h 270"/>
                  <a:gd name="T22" fmla="*/ 129 w 246"/>
                  <a:gd name="T23" fmla="*/ 261 h 270"/>
                  <a:gd name="T24" fmla="*/ 111 w 246"/>
                  <a:gd name="T25" fmla="*/ 255 h 270"/>
                  <a:gd name="T26" fmla="*/ 101 w 246"/>
                  <a:gd name="T27" fmla="*/ 252 h 270"/>
                  <a:gd name="T28" fmla="*/ 58 w 246"/>
                  <a:gd name="T29" fmla="*/ 223 h 270"/>
                  <a:gd name="T30" fmla="*/ 10 w 246"/>
                  <a:gd name="T31" fmla="*/ 167 h 270"/>
                  <a:gd name="T32" fmla="*/ 0 w 246"/>
                  <a:gd name="T33" fmla="*/ 113 h 270"/>
                  <a:gd name="T34" fmla="*/ 18 w 246"/>
                  <a:gd name="T35" fmla="*/ 64 h 270"/>
                  <a:gd name="T36" fmla="*/ 58 w 246"/>
                  <a:gd name="T37" fmla="*/ 27 h 270"/>
                  <a:gd name="T38" fmla="*/ 111 w 246"/>
                  <a:gd name="T39" fmla="*/ 4 h 270"/>
                  <a:gd name="T40" fmla="*/ 167 w 246"/>
                  <a:gd name="T41" fmla="*/ 1 h 270"/>
                  <a:gd name="T42" fmla="*/ 220 w 246"/>
                  <a:gd name="T43" fmla="*/ 21 h 270"/>
                  <a:gd name="T44" fmla="*/ 242 w 246"/>
                  <a:gd name="T45" fmla="*/ 42 h 270"/>
                  <a:gd name="T46" fmla="*/ 238 w 246"/>
                  <a:gd name="T47" fmla="*/ 49 h 270"/>
                  <a:gd name="T48" fmla="*/ 220 w 246"/>
                  <a:gd name="T49" fmla="*/ 52 h 270"/>
                  <a:gd name="T50" fmla="*/ 208 w 246"/>
                  <a:gd name="T51" fmla="*/ 50 h 270"/>
                  <a:gd name="T52" fmla="*/ 184 w 246"/>
                  <a:gd name="T53" fmla="*/ 44 h 270"/>
                  <a:gd name="T54" fmla="*/ 151 w 246"/>
                  <a:gd name="T55" fmla="*/ 40 h 270"/>
                  <a:gd name="T56" fmla="*/ 127 w 246"/>
                  <a:gd name="T57" fmla="*/ 46 h 270"/>
                  <a:gd name="T58" fmla="*/ 115 w 246"/>
                  <a:gd name="T59" fmla="*/ 53 h 270"/>
                  <a:gd name="T60" fmla="*/ 84 w 246"/>
                  <a:gd name="T61" fmla="*/ 83 h 270"/>
                  <a:gd name="T62" fmla="*/ 70 w 246"/>
                  <a:gd name="T63" fmla="*/ 131 h 270"/>
                  <a:gd name="T64" fmla="*/ 78 w 246"/>
                  <a:gd name="T65" fmla="*/ 155 h 270"/>
                  <a:gd name="T66" fmla="*/ 89 w 246"/>
                  <a:gd name="T67" fmla="*/ 182 h 270"/>
                  <a:gd name="T68" fmla="*/ 105 w 246"/>
                  <a:gd name="T69" fmla="*/ 203 h 270"/>
                  <a:gd name="T70" fmla="*/ 127 w 246"/>
                  <a:gd name="T71" fmla="*/ 22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 h="270">
                    <a:moveTo>
                      <a:pt x="139" y="226"/>
                    </a:moveTo>
                    <a:lnTo>
                      <a:pt x="161" y="235"/>
                    </a:lnTo>
                    <a:lnTo>
                      <a:pt x="177" y="238"/>
                    </a:lnTo>
                    <a:lnTo>
                      <a:pt x="188" y="238"/>
                    </a:lnTo>
                    <a:lnTo>
                      <a:pt x="198" y="235"/>
                    </a:lnTo>
                    <a:lnTo>
                      <a:pt x="204" y="230"/>
                    </a:lnTo>
                    <a:lnTo>
                      <a:pt x="206" y="225"/>
                    </a:lnTo>
                    <a:lnTo>
                      <a:pt x="208" y="220"/>
                    </a:lnTo>
                    <a:lnTo>
                      <a:pt x="210" y="215"/>
                    </a:lnTo>
                    <a:lnTo>
                      <a:pt x="214" y="214"/>
                    </a:lnTo>
                    <a:lnTo>
                      <a:pt x="224" y="216"/>
                    </a:lnTo>
                    <a:lnTo>
                      <a:pt x="234" y="222"/>
                    </a:lnTo>
                    <a:lnTo>
                      <a:pt x="242" y="229"/>
                    </a:lnTo>
                    <a:lnTo>
                      <a:pt x="246" y="236"/>
                    </a:lnTo>
                    <a:lnTo>
                      <a:pt x="246" y="243"/>
                    </a:lnTo>
                    <a:lnTo>
                      <a:pt x="242" y="251"/>
                    </a:lnTo>
                    <a:lnTo>
                      <a:pt x="234" y="258"/>
                    </a:lnTo>
                    <a:lnTo>
                      <a:pt x="224" y="263"/>
                    </a:lnTo>
                    <a:lnTo>
                      <a:pt x="212" y="268"/>
                    </a:lnTo>
                    <a:lnTo>
                      <a:pt x="196" y="270"/>
                    </a:lnTo>
                    <a:lnTo>
                      <a:pt x="179" y="269"/>
                    </a:lnTo>
                    <a:lnTo>
                      <a:pt x="161" y="267"/>
                    </a:lnTo>
                    <a:lnTo>
                      <a:pt x="143" y="264"/>
                    </a:lnTo>
                    <a:lnTo>
                      <a:pt x="129" y="261"/>
                    </a:lnTo>
                    <a:lnTo>
                      <a:pt x="119" y="258"/>
                    </a:lnTo>
                    <a:lnTo>
                      <a:pt x="111" y="255"/>
                    </a:lnTo>
                    <a:lnTo>
                      <a:pt x="103" y="253"/>
                    </a:lnTo>
                    <a:lnTo>
                      <a:pt x="101" y="252"/>
                    </a:lnTo>
                    <a:lnTo>
                      <a:pt x="99" y="251"/>
                    </a:lnTo>
                    <a:lnTo>
                      <a:pt x="58" y="223"/>
                    </a:lnTo>
                    <a:lnTo>
                      <a:pt x="28" y="195"/>
                    </a:lnTo>
                    <a:lnTo>
                      <a:pt x="10" y="167"/>
                    </a:lnTo>
                    <a:lnTo>
                      <a:pt x="0" y="139"/>
                    </a:lnTo>
                    <a:lnTo>
                      <a:pt x="0" y="113"/>
                    </a:lnTo>
                    <a:lnTo>
                      <a:pt x="6" y="87"/>
                    </a:lnTo>
                    <a:lnTo>
                      <a:pt x="18" y="64"/>
                    </a:lnTo>
                    <a:lnTo>
                      <a:pt x="36" y="45"/>
                    </a:lnTo>
                    <a:lnTo>
                      <a:pt x="58" y="27"/>
                    </a:lnTo>
                    <a:lnTo>
                      <a:pt x="84" y="14"/>
                    </a:lnTo>
                    <a:lnTo>
                      <a:pt x="111" y="4"/>
                    </a:lnTo>
                    <a:lnTo>
                      <a:pt x="139" y="0"/>
                    </a:lnTo>
                    <a:lnTo>
                      <a:pt x="167" y="1"/>
                    </a:lnTo>
                    <a:lnTo>
                      <a:pt x="194" y="8"/>
                    </a:lnTo>
                    <a:lnTo>
                      <a:pt x="220" y="21"/>
                    </a:lnTo>
                    <a:lnTo>
                      <a:pt x="242" y="40"/>
                    </a:lnTo>
                    <a:lnTo>
                      <a:pt x="242" y="42"/>
                    </a:lnTo>
                    <a:lnTo>
                      <a:pt x="240" y="46"/>
                    </a:lnTo>
                    <a:lnTo>
                      <a:pt x="238" y="49"/>
                    </a:lnTo>
                    <a:lnTo>
                      <a:pt x="236" y="50"/>
                    </a:lnTo>
                    <a:lnTo>
                      <a:pt x="220" y="52"/>
                    </a:lnTo>
                    <a:lnTo>
                      <a:pt x="212" y="52"/>
                    </a:lnTo>
                    <a:lnTo>
                      <a:pt x="208" y="50"/>
                    </a:lnTo>
                    <a:lnTo>
                      <a:pt x="206" y="50"/>
                    </a:lnTo>
                    <a:lnTo>
                      <a:pt x="184" y="44"/>
                    </a:lnTo>
                    <a:lnTo>
                      <a:pt x="167" y="40"/>
                    </a:lnTo>
                    <a:lnTo>
                      <a:pt x="151" y="40"/>
                    </a:lnTo>
                    <a:lnTo>
                      <a:pt x="137" y="42"/>
                    </a:lnTo>
                    <a:lnTo>
                      <a:pt x="127" y="46"/>
                    </a:lnTo>
                    <a:lnTo>
                      <a:pt x="119" y="49"/>
                    </a:lnTo>
                    <a:lnTo>
                      <a:pt x="115" y="53"/>
                    </a:lnTo>
                    <a:lnTo>
                      <a:pt x="113" y="54"/>
                    </a:lnTo>
                    <a:lnTo>
                      <a:pt x="84" y="83"/>
                    </a:lnTo>
                    <a:lnTo>
                      <a:pt x="72" y="110"/>
                    </a:lnTo>
                    <a:lnTo>
                      <a:pt x="70" y="131"/>
                    </a:lnTo>
                    <a:lnTo>
                      <a:pt x="72" y="141"/>
                    </a:lnTo>
                    <a:lnTo>
                      <a:pt x="78" y="155"/>
                    </a:lnTo>
                    <a:lnTo>
                      <a:pt x="82" y="168"/>
                    </a:lnTo>
                    <a:lnTo>
                      <a:pt x="89" y="182"/>
                    </a:lnTo>
                    <a:lnTo>
                      <a:pt x="99" y="197"/>
                    </a:lnTo>
                    <a:lnTo>
                      <a:pt x="105" y="203"/>
                    </a:lnTo>
                    <a:lnTo>
                      <a:pt x="115" y="211"/>
                    </a:lnTo>
                    <a:lnTo>
                      <a:pt x="127" y="220"/>
                    </a:lnTo>
                    <a:lnTo>
                      <a:pt x="139" y="226"/>
                    </a:lnTo>
                    <a:close/>
                  </a:path>
                </a:pathLst>
              </a:custGeom>
              <a:solidFill>
                <a:srgbClr val="667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84" name="Freeform 120">
                <a:extLst>
                  <a:ext uri="{FF2B5EF4-FFF2-40B4-BE49-F238E27FC236}">
                    <a16:creationId xmlns:a16="http://schemas.microsoft.com/office/drawing/2014/main" id="{E44C8B60-E4B4-4961-823D-701DFF1B0961}"/>
                  </a:ext>
                </a:extLst>
              </p:cNvPr>
              <p:cNvSpPr>
                <a:spLocks/>
              </p:cNvSpPr>
              <p:nvPr/>
            </p:nvSpPr>
            <p:spPr bwMode="auto">
              <a:xfrm>
                <a:off x="1773" y="277"/>
                <a:ext cx="87" cy="29"/>
              </a:xfrm>
              <a:custGeom>
                <a:avLst/>
                <a:gdLst>
                  <a:gd name="T0" fmla="*/ 67 w 87"/>
                  <a:gd name="T1" fmla="*/ 0 h 29"/>
                  <a:gd name="T2" fmla="*/ 67 w 87"/>
                  <a:gd name="T3" fmla="*/ 0 h 29"/>
                  <a:gd name="T4" fmla="*/ 65 w 87"/>
                  <a:gd name="T5" fmla="*/ 3 h 29"/>
                  <a:gd name="T6" fmla="*/ 63 w 87"/>
                  <a:gd name="T7" fmla="*/ 9 h 29"/>
                  <a:gd name="T8" fmla="*/ 63 w 87"/>
                  <a:gd name="T9" fmla="*/ 13 h 29"/>
                  <a:gd name="T10" fmla="*/ 59 w 87"/>
                  <a:gd name="T11" fmla="*/ 15 h 29"/>
                  <a:gd name="T12" fmla="*/ 53 w 87"/>
                  <a:gd name="T13" fmla="*/ 17 h 29"/>
                  <a:gd name="T14" fmla="*/ 46 w 87"/>
                  <a:gd name="T15" fmla="*/ 17 h 29"/>
                  <a:gd name="T16" fmla="*/ 32 w 87"/>
                  <a:gd name="T17" fmla="*/ 15 h 29"/>
                  <a:gd name="T18" fmla="*/ 12 w 87"/>
                  <a:gd name="T19" fmla="*/ 7 h 29"/>
                  <a:gd name="T20" fmla="*/ 0 w 87"/>
                  <a:gd name="T21" fmla="*/ 16 h 29"/>
                  <a:gd name="T22" fmla="*/ 24 w 87"/>
                  <a:gd name="T23" fmla="*/ 24 h 29"/>
                  <a:gd name="T24" fmla="*/ 42 w 87"/>
                  <a:gd name="T25" fmla="*/ 29 h 29"/>
                  <a:gd name="T26" fmla="*/ 57 w 87"/>
                  <a:gd name="T27" fmla="*/ 29 h 29"/>
                  <a:gd name="T28" fmla="*/ 71 w 87"/>
                  <a:gd name="T29" fmla="*/ 24 h 29"/>
                  <a:gd name="T30" fmla="*/ 79 w 87"/>
                  <a:gd name="T31" fmla="*/ 17 h 29"/>
                  <a:gd name="T32" fmla="*/ 83 w 87"/>
                  <a:gd name="T33" fmla="*/ 11 h 29"/>
                  <a:gd name="T34" fmla="*/ 85 w 87"/>
                  <a:gd name="T35" fmla="*/ 6 h 29"/>
                  <a:gd name="T36" fmla="*/ 87 w 87"/>
                  <a:gd name="T37" fmla="*/ 0 h 29"/>
                  <a:gd name="T38" fmla="*/ 87 w 87"/>
                  <a:gd name="T39" fmla="*/ 0 h 29"/>
                  <a:gd name="T40" fmla="*/ 67 w 87"/>
                  <a:gd name="T4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29">
                    <a:moveTo>
                      <a:pt x="67" y="0"/>
                    </a:moveTo>
                    <a:lnTo>
                      <a:pt x="67" y="0"/>
                    </a:lnTo>
                    <a:lnTo>
                      <a:pt x="65" y="3"/>
                    </a:lnTo>
                    <a:lnTo>
                      <a:pt x="63" y="9"/>
                    </a:lnTo>
                    <a:lnTo>
                      <a:pt x="63" y="13"/>
                    </a:lnTo>
                    <a:lnTo>
                      <a:pt x="59" y="15"/>
                    </a:lnTo>
                    <a:lnTo>
                      <a:pt x="53" y="17"/>
                    </a:lnTo>
                    <a:lnTo>
                      <a:pt x="46" y="17"/>
                    </a:lnTo>
                    <a:lnTo>
                      <a:pt x="32" y="15"/>
                    </a:lnTo>
                    <a:lnTo>
                      <a:pt x="12" y="7"/>
                    </a:lnTo>
                    <a:lnTo>
                      <a:pt x="0" y="16"/>
                    </a:lnTo>
                    <a:lnTo>
                      <a:pt x="24" y="24"/>
                    </a:lnTo>
                    <a:lnTo>
                      <a:pt x="42" y="29"/>
                    </a:lnTo>
                    <a:lnTo>
                      <a:pt x="57" y="29"/>
                    </a:lnTo>
                    <a:lnTo>
                      <a:pt x="71" y="24"/>
                    </a:lnTo>
                    <a:lnTo>
                      <a:pt x="79" y="17"/>
                    </a:lnTo>
                    <a:lnTo>
                      <a:pt x="83" y="11"/>
                    </a:lnTo>
                    <a:lnTo>
                      <a:pt x="85" y="6"/>
                    </a:lnTo>
                    <a:lnTo>
                      <a:pt x="87" y="0"/>
                    </a:lnTo>
                    <a:lnTo>
                      <a:pt x="87" y="0"/>
                    </a:lnTo>
                    <a:lnTo>
                      <a:pt x="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85" name="Freeform 121">
                <a:extLst>
                  <a:ext uri="{FF2B5EF4-FFF2-40B4-BE49-F238E27FC236}">
                    <a16:creationId xmlns:a16="http://schemas.microsoft.com/office/drawing/2014/main" id="{B18DF554-0268-47D7-8F50-0FFDABD23DAD}"/>
                  </a:ext>
                </a:extLst>
              </p:cNvPr>
              <p:cNvSpPr>
                <a:spLocks/>
              </p:cNvSpPr>
              <p:nvPr/>
            </p:nvSpPr>
            <p:spPr bwMode="auto">
              <a:xfrm>
                <a:off x="1840" y="270"/>
                <a:ext cx="52" cy="23"/>
              </a:xfrm>
              <a:custGeom>
                <a:avLst/>
                <a:gdLst>
                  <a:gd name="T0" fmla="*/ 50 w 52"/>
                  <a:gd name="T1" fmla="*/ 18 h 23"/>
                  <a:gd name="T2" fmla="*/ 52 w 52"/>
                  <a:gd name="T3" fmla="*/ 18 h 23"/>
                  <a:gd name="T4" fmla="*/ 42 w 52"/>
                  <a:gd name="T5" fmla="*/ 10 h 23"/>
                  <a:gd name="T6" fmla="*/ 30 w 52"/>
                  <a:gd name="T7" fmla="*/ 3 h 23"/>
                  <a:gd name="T8" fmla="*/ 14 w 52"/>
                  <a:gd name="T9" fmla="*/ 0 h 23"/>
                  <a:gd name="T10" fmla="*/ 0 w 52"/>
                  <a:gd name="T11" fmla="*/ 7 h 23"/>
                  <a:gd name="T12" fmla="*/ 20 w 52"/>
                  <a:gd name="T13" fmla="*/ 7 h 23"/>
                  <a:gd name="T14" fmla="*/ 14 w 52"/>
                  <a:gd name="T15" fmla="*/ 12 h 23"/>
                  <a:gd name="T16" fmla="*/ 18 w 52"/>
                  <a:gd name="T17" fmla="*/ 13 h 23"/>
                  <a:gd name="T18" fmla="*/ 26 w 52"/>
                  <a:gd name="T19" fmla="*/ 17 h 23"/>
                  <a:gd name="T20" fmla="*/ 32 w 52"/>
                  <a:gd name="T21" fmla="*/ 23 h 23"/>
                  <a:gd name="T22" fmla="*/ 34 w 52"/>
                  <a:gd name="T23" fmla="*/ 23 h 23"/>
                  <a:gd name="T24" fmla="*/ 50 w 52"/>
                  <a:gd name="T25"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23">
                    <a:moveTo>
                      <a:pt x="50" y="18"/>
                    </a:moveTo>
                    <a:lnTo>
                      <a:pt x="52" y="18"/>
                    </a:lnTo>
                    <a:lnTo>
                      <a:pt x="42" y="10"/>
                    </a:lnTo>
                    <a:lnTo>
                      <a:pt x="30" y="3"/>
                    </a:lnTo>
                    <a:lnTo>
                      <a:pt x="14" y="0"/>
                    </a:lnTo>
                    <a:lnTo>
                      <a:pt x="0" y="7"/>
                    </a:lnTo>
                    <a:lnTo>
                      <a:pt x="20" y="7"/>
                    </a:lnTo>
                    <a:lnTo>
                      <a:pt x="14" y="12"/>
                    </a:lnTo>
                    <a:lnTo>
                      <a:pt x="18" y="13"/>
                    </a:lnTo>
                    <a:lnTo>
                      <a:pt x="26" y="17"/>
                    </a:lnTo>
                    <a:lnTo>
                      <a:pt x="32" y="23"/>
                    </a:lnTo>
                    <a:lnTo>
                      <a:pt x="34" y="23"/>
                    </a:lnTo>
                    <a:lnTo>
                      <a:pt x="5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86" name="Freeform 122">
                <a:extLst>
                  <a:ext uri="{FF2B5EF4-FFF2-40B4-BE49-F238E27FC236}">
                    <a16:creationId xmlns:a16="http://schemas.microsoft.com/office/drawing/2014/main" id="{94F23E26-C22E-4711-99FE-9069135EA384}"/>
                  </a:ext>
                </a:extLst>
              </p:cNvPr>
              <p:cNvSpPr>
                <a:spLocks/>
              </p:cNvSpPr>
              <p:nvPr/>
            </p:nvSpPr>
            <p:spPr bwMode="auto">
              <a:xfrm>
                <a:off x="1817" y="288"/>
                <a:ext cx="79" cy="50"/>
              </a:xfrm>
              <a:custGeom>
                <a:avLst/>
                <a:gdLst>
                  <a:gd name="T0" fmla="*/ 2 w 79"/>
                  <a:gd name="T1" fmla="*/ 49 h 50"/>
                  <a:gd name="T2" fmla="*/ 0 w 79"/>
                  <a:gd name="T3" fmla="*/ 49 h 50"/>
                  <a:gd name="T4" fmla="*/ 19 w 79"/>
                  <a:gd name="T5" fmla="*/ 50 h 50"/>
                  <a:gd name="T6" fmla="*/ 39 w 79"/>
                  <a:gd name="T7" fmla="*/ 48 h 50"/>
                  <a:gd name="T8" fmla="*/ 53 w 79"/>
                  <a:gd name="T9" fmla="*/ 42 h 50"/>
                  <a:gd name="T10" fmla="*/ 65 w 79"/>
                  <a:gd name="T11" fmla="*/ 35 h 50"/>
                  <a:gd name="T12" fmla="*/ 73 w 79"/>
                  <a:gd name="T13" fmla="*/ 27 h 50"/>
                  <a:gd name="T14" fmla="*/ 79 w 79"/>
                  <a:gd name="T15" fmla="*/ 17 h 50"/>
                  <a:gd name="T16" fmla="*/ 79 w 79"/>
                  <a:gd name="T17" fmla="*/ 10 h 50"/>
                  <a:gd name="T18" fmla="*/ 73 w 79"/>
                  <a:gd name="T19" fmla="*/ 0 h 50"/>
                  <a:gd name="T20" fmla="*/ 57 w 79"/>
                  <a:gd name="T21" fmla="*/ 5 h 50"/>
                  <a:gd name="T22" fmla="*/ 59 w 79"/>
                  <a:gd name="T23" fmla="*/ 10 h 50"/>
                  <a:gd name="T24" fmla="*/ 59 w 79"/>
                  <a:gd name="T25" fmla="*/ 17 h 50"/>
                  <a:gd name="T26" fmla="*/ 57 w 79"/>
                  <a:gd name="T27" fmla="*/ 22 h 50"/>
                  <a:gd name="T28" fmla="*/ 49 w 79"/>
                  <a:gd name="T29" fmla="*/ 28 h 50"/>
                  <a:gd name="T30" fmla="*/ 41 w 79"/>
                  <a:gd name="T31" fmla="*/ 33 h 50"/>
                  <a:gd name="T32" fmla="*/ 31 w 79"/>
                  <a:gd name="T33" fmla="*/ 36 h 50"/>
                  <a:gd name="T34" fmla="*/ 19 w 79"/>
                  <a:gd name="T35" fmla="*/ 38 h 50"/>
                  <a:gd name="T36" fmla="*/ 4 w 79"/>
                  <a:gd name="T37" fmla="*/ 37 h 50"/>
                  <a:gd name="T38" fmla="*/ 2 w 79"/>
                  <a:gd name="T39" fmla="*/ 37 h 50"/>
                  <a:gd name="T40" fmla="*/ 2 w 79"/>
                  <a:gd name="T41"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50">
                    <a:moveTo>
                      <a:pt x="2" y="49"/>
                    </a:moveTo>
                    <a:lnTo>
                      <a:pt x="0" y="49"/>
                    </a:lnTo>
                    <a:lnTo>
                      <a:pt x="19" y="50"/>
                    </a:lnTo>
                    <a:lnTo>
                      <a:pt x="39" y="48"/>
                    </a:lnTo>
                    <a:lnTo>
                      <a:pt x="53" y="42"/>
                    </a:lnTo>
                    <a:lnTo>
                      <a:pt x="65" y="35"/>
                    </a:lnTo>
                    <a:lnTo>
                      <a:pt x="73" y="27"/>
                    </a:lnTo>
                    <a:lnTo>
                      <a:pt x="79" y="17"/>
                    </a:lnTo>
                    <a:lnTo>
                      <a:pt x="79" y="10"/>
                    </a:lnTo>
                    <a:lnTo>
                      <a:pt x="73" y="0"/>
                    </a:lnTo>
                    <a:lnTo>
                      <a:pt x="57" y="5"/>
                    </a:lnTo>
                    <a:lnTo>
                      <a:pt x="59" y="10"/>
                    </a:lnTo>
                    <a:lnTo>
                      <a:pt x="59" y="17"/>
                    </a:lnTo>
                    <a:lnTo>
                      <a:pt x="57" y="22"/>
                    </a:lnTo>
                    <a:lnTo>
                      <a:pt x="49" y="28"/>
                    </a:lnTo>
                    <a:lnTo>
                      <a:pt x="41" y="33"/>
                    </a:lnTo>
                    <a:lnTo>
                      <a:pt x="31" y="36"/>
                    </a:lnTo>
                    <a:lnTo>
                      <a:pt x="19" y="38"/>
                    </a:lnTo>
                    <a:lnTo>
                      <a:pt x="4" y="37"/>
                    </a:lnTo>
                    <a:lnTo>
                      <a:pt x="2" y="37"/>
                    </a:lnTo>
                    <a:lnTo>
                      <a:pt x="2"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87" name="Freeform 123">
                <a:extLst>
                  <a:ext uri="{FF2B5EF4-FFF2-40B4-BE49-F238E27FC236}">
                    <a16:creationId xmlns:a16="http://schemas.microsoft.com/office/drawing/2014/main" id="{6DE5252A-686E-4A6D-8D07-0EABFA08E1A3}"/>
                  </a:ext>
                </a:extLst>
              </p:cNvPr>
              <p:cNvSpPr>
                <a:spLocks/>
              </p:cNvSpPr>
              <p:nvPr/>
            </p:nvSpPr>
            <p:spPr bwMode="auto">
              <a:xfrm>
                <a:off x="1729" y="307"/>
                <a:ext cx="90" cy="30"/>
              </a:xfrm>
              <a:custGeom>
                <a:avLst/>
                <a:gdLst>
                  <a:gd name="T0" fmla="*/ 4 w 90"/>
                  <a:gd name="T1" fmla="*/ 9 h 30"/>
                  <a:gd name="T2" fmla="*/ 4 w 90"/>
                  <a:gd name="T3" fmla="*/ 10 h 30"/>
                  <a:gd name="T4" fmla="*/ 6 w 90"/>
                  <a:gd name="T5" fmla="*/ 10 h 30"/>
                  <a:gd name="T6" fmla="*/ 10 w 90"/>
                  <a:gd name="T7" fmla="*/ 13 h 30"/>
                  <a:gd name="T8" fmla="*/ 18 w 90"/>
                  <a:gd name="T9" fmla="*/ 15 h 30"/>
                  <a:gd name="T10" fmla="*/ 26 w 90"/>
                  <a:gd name="T11" fmla="*/ 17 h 30"/>
                  <a:gd name="T12" fmla="*/ 36 w 90"/>
                  <a:gd name="T13" fmla="*/ 21 h 30"/>
                  <a:gd name="T14" fmla="*/ 52 w 90"/>
                  <a:gd name="T15" fmla="*/ 25 h 30"/>
                  <a:gd name="T16" fmla="*/ 70 w 90"/>
                  <a:gd name="T17" fmla="*/ 27 h 30"/>
                  <a:gd name="T18" fmla="*/ 90 w 90"/>
                  <a:gd name="T19" fmla="*/ 30 h 30"/>
                  <a:gd name="T20" fmla="*/ 90 w 90"/>
                  <a:gd name="T21" fmla="*/ 18 h 30"/>
                  <a:gd name="T22" fmla="*/ 74 w 90"/>
                  <a:gd name="T23" fmla="*/ 16 h 30"/>
                  <a:gd name="T24" fmla="*/ 56 w 90"/>
                  <a:gd name="T25" fmla="*/ 14 h 30"/>
                  <a:gd name="T26" fmla="*/ 44 w 90"/>
                  <a:gd name="T27" fmla="*/ 11 h 30"/>
                  <a:gd name="T28" fmla="*/ 34 w 90"/>
                  <a:gd name="T29" fmla="*/ 8 h 30"/>
                  <a:gd name="T30" fmla="*/ 26 w 90"/>
                  <a:gd name="T31" fmla="*/ 6 h 30"/>
                  <a:gd name="T32" fmla="*/ 18 w 90"/>
                  <a:gd name="T33" fmla="*/ 3 h 30"/>
                  <a:gd name="T34" fmla="*/ 18 w 90"/>
                  <a:gd name="T35" fmla="*/ 3 h 30"/>
                  <a:gd name="T36" fmla="*/ 16 w 90"/>
                  <a:gd name="T37" fmla="*/ 1 h 30"/>
                  <a:gd name="T38" fmla="*/ 16 w 90"/>
                  <a:gd name="T39" fmla="*/ 2 h 30"/>
                  <a:gd name="T40" fmla="*/ 16 w 90"/>
                  <a:gd name="T41" fmla="*/ 1 h 30"/>
                  <a:gd name="T42" fmla="*/ 8 w 90"/>
                  <a:gd name="T43" fmla="*/ 0 h 30"/>
                  <a:gd name="T44" fmla="*/ 2 w 90"/>
                  <a:gd name="T45" fmla="*/ 2 h 30"/>
                  <a:gd name="T46" fmla="*/ 0 w 90"/>
                  <a:gd name="T47" fmla="*/ 6 h 30"/>
                  <a:gd name="T48" fmla="*/ 4 w 90"/>
                  <a:gd name="T49" fmla="*/ 10 h 30"/>
                  <a:gd name="T50" fmla="*/ 4 w 90"/>
                  <a:gd name="T51"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30">
                    <a:moveTo>
                      <a:pt x="4" y="9"/>
                    </a:moveTo>
                    <a:lnTo>
                      <a:pt x="4" y="10"/>
                    </a:lnTo>
                    <a:lnTo>
                      <a:pt x="6" y="10"/>
                    </a:lnTo>
                    <a:lnTo>
                      <a:pt x="10" y="13"/>
                    </a:lnTo>
                    <a:lnTo>
                      <a:pt x="18" y="15"/>
                    </a:lnTo>
                    <a:lnTo>
                      <a:pt x="26" y="17"/>
                    </a:lnTo>
                    <a:lnTo>
                      <a:pt x="36" y="21"/>
                    </a:lnTo>
                    <a:lnTo>
                      <a:pt x="52" y="25"/>
                    </a:lnTo>
                    <a:lnTo>
                      <a:pt x="70" y="27"/>
                    </a:lnTo>
                    <a:lnTo>
                      <a:pt x="90" y="30"/>
                    </a:lnTo>
                    <a:lnTo>
                      <a:pt x="90" y="18"/>
                    </a:lnTo>
                    <a:lnTo>
                      <a:pt x="74" y="16"/>
                    </a:lnTo>
                    <a:lnTo>
                      <a:pt x="56" y="14"/>
                    </a:lnTo>
                    <a:lnTo>
                      <a:pt x="44" y="11"/>
                    </a:lnTo>
                    <a:lnTo>
                      <a:pt x="34" y="8"/>
                    </a:lnTo>
                    <a:lnTo>
                      <a:pt x="26" y="6"/>
                    </a:lnTo>
                    <a:lnTo>
                      <a:pt x="18" y="3"/>
                    </a:lnTo>
                    <a:lnTo>
                      <a:pt x="18" y="3"/>
                    </a:lnTo>
                    <a:lnTo>
                      <a:pt x="16" y="1"/>
                    </a:lnTo>
                    <a:lnTo>
                      <a:pt x="16" y="2"/>
                    </a:lnTo>
                    <a:lnTo>
                      <a:pt x="16" y="1"/>
                    </a:lnTo>
                    <a:lnTo>
                      <a:pt x="8" y="0"/>
                    </a:lnTo>
                    <a:lnTo>
                      <a:pt x="2" y="2"/>
                    </a:lnTo>
                    <a:lnTo>
                      <a:pt x="0" y="6"/>
                    </a:lnTo>
                    <a:lnTo>
                      <a:pt x="4" y="10"/>
                    </a:lnTo>
                    <a:lnTo>
                      <a:pt x="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88" name="Freeform 124">
                <a:extLst>
                  <a:ext uri="{FF2B5EF4-FFF2-40B4-BE49-F238E27FC236}">
                    <a16:creationId xmlns:a16="http://schemas.microsoft.com/office/drawing/2014/main" id="{8105E06C-677C-4CFC-808C-FD4F626D4F8C}"/>
                  </a:ext>
                </a:extLst>
              </p:cNvPr>
              <p:cNvSpPr>
                <a:spLocks/>
              </p:cNvSpPr>
              <p:nvPr/>
            </p:nvSpPr>
            <p:spPr bwMode="auto">
              <a:xfrm>
                <a:off x="1631" y="56"/>
                <a:ext cx="259" cy="260"/>
              </a:xfrm>
              <a:custGeom>
                <a:avLst/>
                <a:gdLst>
                  <a:gd name="T0" fmla="*/ 257 w 259"/>
                  <a:gd name="T1" fmla="*/ 43 h 260"/>
                  <a:gd name="T2" fmla="*/ 259 w 259"/>
                  <a:gd name="T3" fmla="*/ 44 h 260"/>
                  <a:gd name="T4" fmla="*/ 237 w 259"/>
                  <a:gd name="T5" fmla="*/ 23 h 260"/>
                  <a:gd name="T6" fmla="*/ 207 w 259"/>
                  <a:gd name="T7" fmla="*/ 9 h 260"/>
                  <a:gd name="T8" fmla="*/ 178 w 259"/>
                  <a:gd name="T9" fmla="*/ 1 h 260"/>
                  <a:gd name="T10" fmla="*/ 148 w 259"/>
                  <a:gd name="T11" fmla="*/ 0 h 260"/>
                  <a:gd name="T12" fmla="*/ 116 w 259"/>
                  <a:gd name="T13" fmla="*/ 5 h 260"/>
                  <a:gd name="T14" fmla="*/ 87 w 259"/>
                  <a:gd name="T15" fmla="*/ 15 h 260"/>
                  <a:gd name="T16" fmla="*/ 59 w 259"/>
                  <a:gd name="T17" fmla="*/ 30 h 260"/>
                  <a:gd name="T18" fmla="*/ 37 w 259"/>
                  <a:gd name="T19" fmla="*/ 48 h 260"/>
                  <a:gd name="T20" fmla="*/ 17 w 259"/>
                  <a:gd name="T21" fmla="*/ 68 h 260"/>
                  <a:gd name="T22" fmla="*/ 5 w 259"/>
                  <a:gd name="T23" fmla="*/ 92 h 260"/>
                  <a:gd name="T24" fmla="*/ 0 w 259"/>
                  <a:gd name="T25" fmla="*/ 119 h 260"/>
                  <a:gd name="T26" fmla="*/ 0 w 259"/>
                  <a:gd name="T27" fmla="*/ 145 h 260"/>
                  <a:gd name="T28" fmla="*/ 9 w 259"/>
                  <a:gd name="T29" fmla="*/ 174 h 260"/>
                  <a:gd name="T30" fmla="*/ 29 w 259"/>
                  <a:gd name="T31" fmla="*/ 204 h 260"/>
                  <a:gd name="T32" fmla="*/ 59 w 259"/>
                  <a:gd name="T33" fmla="*/ 232 h 260"/>
                  <a:gd name="T34" fmla="*/ 102 w 259"/>
                  <a:gd name="T35" fmla="*/ 260 h 260"/>
                  <a:gd name="T36" fmla="*/ 114 w 259"/>
                  <a:gd name="T37" fmla="*/ 253 h 260"/>
                  <a:gd name="T38" fmla="*/ 75 w 259"/>
                  <a:gd name="T39" fmla="*/ 226 h 260"/>
                  <a:gd name="T40" fmla="*/ 45 w 259"/>
                  <a:gd name="T41" fmla="*/ 199 h 260"/>
                  <a:gd name="T42" fmla="*/ 29 w 259"/>
                  <a:gd name="T43" fmla="*/ 171 h 260"/>
                  <a:gd name="T44" fmla="*/ 19 w 259"/>
                  <a:gd name="T45" fmla="*/ 145 h 260"/>
                  <a:gd name="T46" fmla="*/ 19 w 259"/>
                  <a:gd name="T47" fmla="*/ 119 h 260"/>
                  <a:gd name="T48" fmla="*/ 25 w 259"/>
                  <a:gd name="T49" fmla="*/ 94 h 260"/>
                  <a:gd name="T50" fmla="*/ 37 w 259"/>
                  <a:gd name="T51" fmla="*/ 73 h 260"/>
                  <a:gd name="T52" fmla="*/ 53 w 259"/>
                  <a:gd name="T53" fmla="*/ 53 h 260"/>
                  <a:gd name="T54" fmla="*/ 75 w 259"/>
                  <a:gd name="T55" fmla="*/ 37 h 260"/>
                  <a:gd name="T56" fmla="*/ 98 w 259"/>
                  <a:gd name="T57" fmla="*/ 24 h 260"/>
                  <a:gd name="T58" fmla="*/ 124 w 259"/>
                  <a:gd name="T59" fmla="*/ 16 h 260"/>
                  <a:gd name="T60" fmla="*/ 148 w 259"/>
                  <a:gd name="T61" fmla="*/ 12 h 260"/>
                  <a:gd name="T62" fmla="*/ 174 w 259"/>
                  <a:gd name="T63" fmla="*/ 13 h 260"/>
                  <a:gd name="T64" fmla="*/ 199 w 259"/>
                  <a:gd name="T65" fmla="*/ 18 h 260"/>
                  <a:gd name="T66" fmla="*/ 221 w 259"/>
                  <a:gd name="T67" fmla="*/ 30 h 260"/>
                  <a:gd name="T68" fmla="*/ 243 w 259"/>
                  <a:gd name="T69" fmla="*/ 48 h 260"/>
                  <a:gd name="T70" fmla="*/ 245 w 259"/>
                  <a:gd name="T71" fmla="*/ 50 h 260"/>
                  <a:gd name="T72" fmla="*/ 257 w 259"/>
                  <a:gd name="T73" fmla="*/ 4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9" h="260">
                    <a:moveTo>
                      <a:pt x="257" y="43"/>
                    </a:moveTo>
                    <a:lnTo>
                      <a:pt x="259" y="44"/>
                    </a:lnTo>
                    <a:lnTo>
                      <a:pt x="237" y="23"/>
                    </a:lnTo>
                    <a:lnTo>
                      <a:pt x="207" y="9"/>
                    </a:lnTo>
                    <a:lnTo>
                      <a:pt x="178" y="1"/>
                    </a:lnTo>
                    <a:lnTo>
                      <a:pt x="148" y="0"/>
                    </a:lnTo>
                    <a:lnTo>
                      <a:pt x="116" y="5"/>
                    </a:lnTo>
                    <a:lnTo>
                      <a:pt x="87" y="15"/>
                    </a:lnTo>
                    <a:lnTo>
                      <a:pt x="59" y="30"/>
                    </a:lnTo>
                    <a:lnTo>
                      <a:pt x="37" y="48"/>
                    </a:lnTo>
                    <a:lnTo>
                      <a:pt x="17" y="68"/>
                    </a:lnTo>
                    <a:lnTo>
                      <a:pt x="5" y="92"/>
                    </a:lnTo>
                    <a:lnTo>
                      <a:pt x="0" y="119"/>
                    </a:lnTo>
                    <a:lnTo>
                      <a:pt x="0" y="145"/>
                    </a:lnTo>
                    <a:lnTo>
                      <a:pt x="9" y="174"/>
                    </a:lnTo>
                    <a:lnTo>
                      <a:pt x="29" y="204"/>
                    </a:lnTo>
                    <a:lnTo>
                      <a:pt x="59" y="232"/>
                    </a:lnTo>
                    <a:lnTo>
                      <a:pt x="102" y="260"/>
                    </a:lnTo>
                    <a:lnTo>
                      <a:pt x="114" y="253"/>
                    </a:lnTo>
                    <a:lnTo>
                      <a:pt x="75" y="226"/>
                    </a:lnTo>
                    <a:lnTo>
                      <a:pt x="45" y="199"/>
                    </a:lnTo>
                    <a:lnTo>
                      <a:pt x="29" y="171"/>
                    </a:lnTo>
                    <a:lnTo>
                      <a:pt x="19" y="145"/>
                    </a:lnTo>
                    <a:lnTo>
                      <a:pt x="19" y="119"/>
                    </a:lnTo>
                    <a:lnTo>
                      <a:pt x="25" y="94"/>
                    </a:lnTo>
                    <a:lnTo>
                      <a:pt x="37" y="73"/>
                    </a:lnTo>
                    <a:lnTo>
                      <a:pt x="53" y="53"/>
                    </a:lnTo>
                    <a:lnTo>
                      <a:pt x="75" y="37"/>
                    </a:lnTo>
                    <a:lnTo>
                      <a:pt x="98" y="24"/>
                    </a:lnTo>
                    <a:lnTo>
                      <a:pt x="124" y="16"/>
                    </a:lnTo>
                    <a:lnTo>
                      <a:pt x="148" y="12"/>
                    </a:lnTo>
                    <a:lnTo>
                      <a:pt x="174" y="13"/>
                    </a:lnTo>
                    <a:lnTo>
                      <a:pt x="199" y="18"/>
                    </a:lnTo>
                    <a:lnTo>
                      <a:pt x="221" y="30"/>
                    </a:lnTo>
                    <a:lnTo>
                      <a:pt x="243" y="48"/>
                    </a:lnTo>
                    <a:lnTo>
                      <a:pt x="245" y="50"/>
                    </a:lnTo>
                    <a:lnTo>
                      <a:pt x="257"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89" name="Freeform 125">
                <a:extLst>
                  <a:ext uri="{FF2B5EF4-FFF2-40B4-BE49-F238E27FC236}">
                    <a16:creationId xmlns:a16="http://schemas.microsoft.com/office/drawing/2014/main" id="{89CCD1EA-B090-4CE4-BD13-A6B63C71E438}"/>
                  </a:ext>
                </a:extLst>
              </p:cNvPr>
              <p:cNvSpPr>
                <a:spLocks/>
              </p:cNvSpPr>
              <p:nvPr/>
            </p:nvSpPr>
            <p:spPr bwMode="auto">
              <a:xfrm>
                <a:off x="1866" y="99"/>
                <a:ext cx="26" cy="19"/>
              </a:xfrm>
              <a:custGeom>
                <a:avLst/>
                <a:gdLst>
                  <a:gd name="T0" fmla="*/ 12 w 26"/>
                  <a:gd name="T1" fmla="*/ 19 h 19"/>
                  <a:gd name="T2" fmla="*/ 18 w 26"/>
                  <a:gd name="T3" fmla="*/ 17 h 19"/>
                  <a:gd name="T4" fmla="*/ 20 w 26"/>
                  <a:gd name="T5" fmla="*/ 15 h 19"/>
                  <a:gd name="T6" fmla="*/ 24 w 26"/>
                  <a:gd name="T7" fmla="*/ 10 h 19"/>
                  <a:gd name="T8" fmla="*/ 26 w 26"/>
                  <a:gd name="T9" fmla="*/ 7 h 19"/>
                  <a:gd name="T10" fmla="*/ 22 w 26"/>
                  <a:gd name="T11" fmla="*/ 0 h 19"/>
                  <a:gd name="T12" fmla="*/ 10 w 26"/>
                  <a:gd name="T13" fmla="*/ 7 h 19"/>
                  <a:gd name="T14" fmla="*/ 6 w 26"/>
                  <a:gd name="T15" fmla="*/ 4 h 19"/>
                  <a:gd name="T16" fmla="*/ 4 w 26"/>
                  <a:gd name="T17" fmla="*/ 8 h 19"/>
                  <a:gd name="T18" fmla="*/ 4 w 26"/>
                  <a:gd name="T19" fmla="*/ 10 h 19"/>
                  <a:gd name="T20" fmla="*/ 2 w 26"/>
                  <a:gd name="T21" fmla="*/ 10 h 19"/>
                  <a:gd name="T22" fmla="*/ 8 w 26"/>
                  <a:gd name="T23" fmla="*/ 8 h 19"/>
                  <a:gd name="T24" fmla="*/ 2 w 26"/>
                  <a:gd name="T25" fmla="*/ 10 h 19"/>
                  <a:gd name="T26" fmla="*/ 0 w 26"/>
                  <a:gd name="T27" fmla="*/ 15 h 19"/>
                  <a:gd name="T28" fmla="*/ 4 w 26"/>
                  <a:gd name="T29" fmla="*/ 18 h 19"/>
                  <a:gd name="T30" fmla="*/ 12 w 26"/>
                  <a:gd name="T31" fmla="*/ 19 h 19"/>
                  <a:gd name="T32" fmla="*/ 18 w 26"/>
                  <a:gd name="T33" fmla="*/ 17 h 19"/>
                  <a:gd name="T34" fmla="*/ 12 w 26"/>
                  <a:gd name="T3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9">
                    <a:moveTo>
                      <a:pt x="12" y="19"/>
                    </a:moveTo>
                    <a:lnTo>
                      <a:pt x="18" y="17"/>
                    </a:lnTo>
                    <a:lnTo>
                      <a:pt x="20" y="15"/>
                    </a:lnTo>
                    <a:lnTo>
                      <a:pt x="24" y="10"/>
                    </a:lnTo>
                    <a:lnTo>
                      <a:pt x="26" y="7"/>
                    </a:lnTo>
                    <a:lnTo>
                      <a:pt x="22" y="0"/>
                    </a:lnTo>
                    <a:lnTo>
                      <a:pt x="10" y="7"/>
                    </a:lnTo>
                    <a:lnTo>
                      <a:pt x="6" y="4"/>
                    </a:lnTo>
                    <a:lnTo>
                      <a:pt x="4" y="8"/>
                    </a:lnTo>
                    <a:lnTo>
                      <a:pt x="4" y="10"/>
                    </a:lnTo>
                    <a:lnTo>
                      <a:pt x="2" y="10"/>
                    </a:lnTo>
                    <a:lnTo>
                      <a:pt x="8" y="8"/>
                    </a:lnTo>
                    <a:lnTo>
                      <a:pt x="2" y="10"/>
                    </a:lnTo>
                    <a:lnTo>
                      <a:pt x="0" y="15"/>
                    </a:lnTo>
                    <a:lnTo>
                      <a:pt x="4" y="18"/>
                    </a:lnTo>
                    <a:lnTo>
                      <a:pt x="12" y="19"/>
                    </a:lnTo>
                    <a:lnTo>
                      <a:pt x="18" y="17"/>
                    </a:lnTo>
                    <a:lnTo>
                      <a:pt x="12"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90" name="Freeform 126">
                <a:extLst>
                  <a:ext uri="{FF2B5EF4-FFF2-40B4-BE49-F238E27FC236}">
                    <a16:creationId xmlns:a16="http://schemas.microsoft.com/office/drawing/2014/main" id="{13CDA9FC-08A2-4BFE-A423-0ED5BDBD674F}"/>
                  </a:ext>
                </a:extLst>
              </p:cNvPr>
              <p:cNvSpPr>
                <a:spLocks/>
              </p:cNvSpPr>
              <p:nvPr/>
            </p:nvSpPr>
            <p:spPr bwMode="auto">
              <a:xfrm>
                <a:off x="1836" y="107"/>
                <a:ext cx="42" cy="12"/>
              </a:xfrm>
              <a:custGeom>
                <a:avLst/>
                <a:gdLst>
                  <a:gd name="T0" fmla="*/ 4 w 42"/>
                  <a:gd name="T1" fmla="*/ 10 h 12"/>
                  <a:gd name="T2" fmla="*/ 2 w 42"/>
                  <a:gd name="T3" fmla="*/ 9 h 12"/>
                  <a:gd name="T4" fmla="*/ 10 w 42"/>
                  <a:gd name="T5" fmla="*/ 11 h 12"/>
                  <a:gd name="T6" fmla="*/ 16 w 42"/>
                  <a:gd name="T7" fmla="*/ 12 h 12"/>
                  <a:gd name="T8" fmla="*/ 24 w 42"/>
                  <a:gd name="T9" fmla="*/ 12 h 12"/>
                  <a:gd name="T10" fmla="*/ 42 w 42"/>
                  <a:gd name="T11" fmla="*/ 11 h 12"/>
                  <a:gd name="T12" fmla="*/ 38 w 42"/>
                  <a:gd name="T13" fmla="*/ 0 h 12"/>
                  <a:gd name="T14" fmla="*/ 24 w 42"/>
                  <a:gd name="T15" fmla="*/ 1 h 12"/>
                  <a:gd name="T16" fmla="*/ 16 w 42"/>
                  <a:gd name="T17" fmla="*/ 1 h 12"/>
                  <a:gd name="T18" fmla="*/ 14 w 42"/>
                  <a:gd name="T19" fmla="*/ 0 h 12"/>
                  <a:gd name="T20" fmla="*/ 18 w 42"/>
                  <a:gd name="T21" fmla="*/ 2 h 12"/>
                  <a:gd name="T22" fmla="*/ 16 w 42"/>
                  <a:gd name="T23" fmla="*/ 1 h 12"/>
                  <a:gd name="T24" fmla="*/ 18 w 42"/>
                  <a:gd name="T25" fmla="*/ 2 h 12"/>
                  <a:gd name="T26" fmla="*/ 12 w 42"/>
                  <a:gd name="T27" fmla="*/ 0 h 12"/>
                  <a:gd name="T28" fmla="*/ 4 w 42"/>
                  <a:gd name="T29" fmla="*/ 1 h 12"/>
                  <a:gd name="T30" fmla="*/ 0 w 42"/>
                  <a:gd name="T31" fmla="*/ 4 h 12"/>
                  <a:gd name="T32" fmla="*/ 2 w 42"/>
                  <a:gd name="T33" fmla="*/ 9 h 12"/>
                  <a:gd name="T34" fmla="*/ 4 w 42"/>
                  <a:gd name="T35"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12">
                    <a:moveTo>
                      <a:pt x="4" y="10"/>
                    </a:moveTo>
                    <a:lnTo>
                      <a:pt x="2" y="9"/>
                    </a:lnTo>
                    <a:lnTo>
                      <a:pt x="10" y="11"/>
                    </a:lnTo>
                    <a:lnTo>
                      <a:pt x="16" y="12"/>
                    </a:lnTo>
                    <a:lnTo>
                      <a:pt x="24" y="12"/>
                    </a:lnTo>
                    <a:lnTo>
                      <a:pt x="42" y="11"/>
                    </a:lnTo>
                    <a:lnTo>
                      <a:pt x="38" y="0"/>
                    </a:lnTo>
                    <a:lnTo>
                      <a:pt x="24" y="1"/>
                    </a:lnTo>
                    <a:lnTo>
                      <a:pt x="16" y="1"/>
                    </a:lnTo>
                    <a:lnTo>
                      <a:pt x="14" y="0"/>
                    </a:lnTo>
                    <a:lnTo>
                      <a:pt x="18" y="2"/>
                    </a:lnTo>
                    <a:lnTo>
                      <a:pt x="16" y="1"/>
                    </a:lnTo>
                    <a:lnTo>
                      <a:pt x="18" y="2"/>
                    </a:lnTo>
                    <a:lnTo>
                      <a:pt x="12" y="0"/>
                    </a:lnTo>
                    <a:lnTo>
                      <a:pt x="4" y="1"/>
                    </a:lnTo>
                    <a:lnTo>
                      <a:pt x="0" y="4"/>
                    </a:lnTo>
                    <a:lnTo>
                      <a:pt x="2" y="9"/>
                    </a:lnTo>
                    <a:lnTo>
                      <a:pt x="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91" name="Freeform 127">
                <a:extLst>
                  <a:ext uri="{FF2B5EF4-FFF2-40B4-BE49-F238E27FC236}">
                    <a16:creationId xmlns:a16="http://schemas.microsoft.com/office/drawing/2014/main" id="{EF56A737-887A-42F4-9951-05DBDC0B3A41}"/>
                  </a:ext>
                </a:extLst>
              </p:cNvPr>
              <p:cNvSpPr>
                <a:spLocks/>
              </p:cNvSpPr>
              <p:nvPr/>
            </p:nvSpPr>
            <p:spPr bwMode="auto">
              <a:xfrm>
                <a:off x="1745" y="96"/>
                <a:ext cx="107" cy="25"/>
              </a:xfrm>
              <a:custGeom>
                <a:avLst/>
                <a:gdLst>
                  <a:gd name="T0" fmla="*/ 16 w 107"/>
                  <a:gd name="T1" fmla="*/ 23 h 25"/>
                  <a:gd name="T2" fmla="*/ 16 w 107"/>
                  <a:gd name="T3" fmla="*/ 22 h 25"/>
                  <a:gd name="T4" fmla="*/ 18 w 107"/>
                  <a:gd name="T5" fmla="*/ 22 h 25"/>
                  <a:gd name="T6" fmla="*/ 20 w 107"/>
                  <a:gd name="T7" fmla="*/ 19 h 25"/>
                  <a:gd name="T8" fmla="*/ 28 w 107"/>
                  <a:gd name="T9" fmla="*/ 16 h 25"/>
                  <a:gd name="T10" fmla="*/ 36 w 107"/>
                  <a:gd name="T11" fmla="*/ 14 h 25"/>
                  <a:gd name="T12" fmla="*/ 46 w 107"/>
                  <a:gd name="T13" fmla="*/ 12 h 25"/>
                  <a:gd name="T14" fmla="*/ 62 w 107"/>
                  <a:gd name="T15" fmla="*/ 12 h 25"/>
                  <a:gd name="T16" fmla="*/ 76 w 107"/>
                  <a:gd name="T17" fmla="*/ 15 h 25"/>
                  <a:gd name="T18" fmla="*/ 95 w 107"/>
                  <a:gd name="T19" fmla="*/ 21 h 25"/>
                  <a:gd name="T20" fmla="*/ 107 w 107"/>
                  <a:gd name="T21" fmla="*/ 12 h 25"/>
                  <a:gd name="T22" fmla="*/ 83 w 107"/>
                  <a:gd name="T23" fmla="*/ 4 h 25"/>
                  <a:gd name="T24" fmla="*/ 62 w 107"/>
                  <a:gd name="T25" fmla="*/ 0 h 25"/>
                  <a:gd name="T26" fmla="*/ 46 w 107"/>
                  <a:gd name="T27" fmla="*/ 0 h 25"/>
                  <a:gd name="T28" fmla="*/ 28 w 107"/>
                  <a:gd name="T29" fmla="*/ 3 h 25"/>
                  <a:gd name="T30" fmla="*/ 16 w 107"/>
                  <a:gd name="T31" fmla="*/ 7 h 25"/>
                  <a:gd name="T32" fmla="*/ 8 w 107"/>
                  <a:gd name="T33" fmla="*/ 12 h 25"/>
                  <a:gd name="T34" fmla="*/ 2 w 107"/>
                  <a:gd name="T35" fmla="*/ 15 h 25"/>
                  <a:gd name="T36" fmla="*/ 0 w 107"/>
                  <a:gd name="T37" fmla="*/ 18 h 25"/>
                  <a:gd name="T38" fmla="*/ 0 w 107"/>
                  <a:gd name="T39" fmla="*/ 16 h 25"/>
                  <a:gd name="T40" fmla="*/ 0 w 107"/>
                  <a:gd name="T41" fmla="*/ 18 h 25"/>
                  <a:gd name="T42" fmla="*/ 0 w 107"/>
                  <a:gd name="T43" fmla="*/ 21 h 25"/>
                  <a:gd name="T44" fmla="*/ 6 w 107"/>
                  <a:gd name="T45" fmla="*/ 25 h 25"/>
                  <a:gd name="T46" fmla="*/ 12 w 107"/>
                  <a:gd name="T47" fmla="*/ 25 h 25"/>
                  <a:gd name="T48" fmla="*/ 16 w 107"/>
                  <a:gd name="T49" fmla="*/ 22 h 25"/>
                  <a:gd name="T50" fmla="*/ 16 w 107"/>
                  <a:gd name="T51"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25">
                    <a:moveTo>
                      <a:pt x="16" y="23"/>
                    </a:moveTo>
                    <a:lnTo>
                      <a:pt x="16" y="22"/>
                    </a:lnTo>
                    <a:lnTo>
                      <a:pt x="18" y="22"/>
                    </a:lnTo>
                    <a:lnTo>
                      <a:pt x="20" y="19"/>
                    </a:lnTo>
                    <a:lnTo>
                      <a:pt x="28" y="16"/>
                    </a:lnTo>
                    <a:lnTo>
                      <a:pt x="36" y="14"/>
                    </a:lnTo>
                    <a:lnTo>
                      <a:pt x="46" y="12"/>
                    </a:lnTo>
                    <a:lnTo>
                      <a:pt x="62" y="12"/>
                    </a:lnTo>
                    <a:lnTo>
                      <a:pt x="76" y="15"/>
                    </a:lnTo>
                    <a:lnTo>
                      <a:pt x="95" y="21"/>
                    </a:lnTo>
                    <a:lnTo>
                      <a:pt x="107" y="12"/>
                    </a:lnTo>
                    <a:lnTo>
                      <a:pt x="83" y="4"/>
                    </a:lnTo>
                    <a:lnTo>
                      <a:pt x="62" y="0"/>
                    </a:lnTo>
                    <a:lnTo>
                      <a:pt x="46" y="0"/>
                    </a:lnTo>
                    <a:lnTo>
                      <a:pt x="28" y="3"/>
                    </a:lnTo>
                    <a:lnTo>
                      <a:pt x="16" y="7"/>
                    </a:lnTo>
                    <a:lnTo>
                      <a:pt x="8" y="12"/>
                    </a:lnTo>
                    <a:lnTo>
                      <a:pt x="2" y="15"/>
                    </a:lnTo>
                    <a:lnTo>
                      <a:pt x="0" y="18"/>
                    </a:lnTo>
                    <a:lnTo>
                      <a:pt x="0" y="16"/>
                    </a:lnTo>
                    <a:lnTo>
                      <a:pt x="0" y="18"/>
                    </a:lnTo>
                    <a:lnTo>
                      <a:pt x="0" y="21"/>
                    </a:lnTo>
                    <a:lnTo>
                      <a:pt x="6" y="25"/>
                    </a:lnTo>
                    <a:lnTo>
                      <a:pt x="12" y="25"/>
                    </a:lnTo>
                    <a:lnTo>
                      <a:pt x="16" y="22"/>
                    </a:lnTo>
                    <a:lnTo>
                      <a:pt x="1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92" name="Freeform 128">
                <a:extLst>
                  <a:ext uri="{FF2B5EF4-FFF2-40B4-BE49-F238E27FC236}">
                    <a16:creationId xmlns:a16="http://schemas.microsoft.com/office/drawing/2014/main" id="{4DB74484-E2B6-4B31-A2C3-AF414B87ADCC}"/>
                  </a:ext>
                </a:extLst>
              </p:cNvPr>
              <p:cNvSpPr>
                <a:spLocks/>
              </p:cNvSpPr>
              <p:nvPr/>
            </p:nvSpPr>
            <p:spPr bwMode="auto">
              <a:xfrm>
                <a:off x="1700" y="112"/>
                <a:ext cx="61" cy="92"/>
              </a:xfrm>
              <a:custGeom>
                <a:avLst/>
                <a:gdLst>
                  <a:gd name="T0" fmla="*/ 22 w 61"/>
                  <a:gd name="T1" fmla="*/ 90 h 92"/>
                  <a:gd name="T2" fmla="*/ 22 w 61"/>
                  <a:gd name="T3" fmla="*/ 90 h 92"/>
                  <a:gd name="T4" fmla="*/ 20 w 61"/>
                  <a:gd name="T5" fmla="*/ 81 h 92"/>
                  <a:gd name="T6" fmla="*/ 22 w 61"/>
                  <a:gd name="T7" fmla="*/ 60 h 92"/>
                  <a:gd name="T8" fmla="*/ 33 w 61"/>
                  <a:gd name="T9" fmla="*/ 35 h 92"/>
                  <a:gd name="T10" fmla="*/ 61 w 61"/>
                  <a:gd name="T11" fmla="*/ 7 h 92"/>
                  <a:gd name="T12" fmla="*/ 45 w 61"/>
                  <a:gd name="T13" fmla="*/ 0 h 92"/>
                  <a:gd name="T14" fmla="*/ 14 w 61"/>
                  <a:gd name="T15" fmla="*/ 30 h 92"/>
                  <a:gd name="T16" fmla="*/ 2 w 61"/>
                  <a:gd name="T17" fmla="*/ 60 h 92"/>
                  <a:gd name="T18" fmla="*/ 0 w 61"/>
                  <a:gd name="T19" fmla="*/ 81 h 92"/>
                  <a:gd name="T20" fmla="*/ 2 w 61"/>
                  <a:gd name="T21" fmla="*/ 92 h 92"/>
                  <a:gd name="T22" fmla="*/ 2 w 61"/>
                  <a:gd name="T23" fmla="*/ 92 h 92"/>
                  <a:gd name="T24" fmla="*/ 22 w 61"/>
                  <a:gd name="T25" fmla="*/ 9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2">
                    <a:moveTo>
                      <a:pt x="22" y="90"/>
                    </a:moveTo>
                    <a:lnTo>
                      <a:pt x="22" y="90"/>
                    </a:lnTo>
                    <a:lnTo>
                      <a:pt x="20" y="81"/>
                    </a:lnTo>
                    <a:lnTo>
                      <a:pt x="22" y="60"/>
                    </a:lnTo>
                    <a:lnTo>
                      <a:pt x="33" y="35"/>
                    </a:lnTo>
                    <a:lnTo>
                      <a:pt x="61" y="7"/>
                    </a:lnTo>
                    <a:lnTo>
                      <a:pt x="45" y="0"/>
                    </a:lnTo>
                    <a:lnTo>
                      <a:pt x="14" y="30"/>
                    </a:lnTo>
                    <a:lnTo>
                      <a:pt x="2" y="60"/>
                    </a:lnTo>
                    <a:lnTo>
                      <a:pt x="0" y="81"/>
                    </a:lnTo>
                    <a:lnTo>
                      <a:pt x="2" y="92"/>
                    </a:lnTo>
                    <a:lnTo>
                      <a:pt x="2" y="92"/>
                    </a:lnTo>
                    <a:lnTo>
                      <a:pt x="22"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93" name="Freeform 129">
                <a:extLst>
                  <a:ext uri="{FF2B5EF4-FFF2-40B4-BE49-F238E27FC236}">
                    <a16:creationId xmlns:a16="http://schemas.microsoft.com/office/drawing/2014/main" id="{DF6BBF01-B7F9-4D3B-9BC2-CD8F46703DD9}"/>
                  </a:ext>
                </a:extLst>
              </p:cNvPr>
              <p:cNvSpPr>
                <a:spLocks/>
              </p:cNvSpPr>
              <p:nvPr/>
            </p:nvSpPr>
            <p:spPr bwMode="auto">
              <a:xfrm>
                <a:off x="1702" y="202"/>
                <a:ext cx="47" cy="59"/>
              </a:xfrm>
              <a:custGeom>
                <a:avLst/>
                <a:gdLst>
                  <a:gd name="T0" fmla="*/ 47 w 47"/>
                  <a:gd name="T1" fmla="*/ 54 h 59"/>
                  <a:gd name="T2" fmla="*/ 45 w 47"/>
                  <a:gd name="T3" fmla="*/ 54 h 59"/>
                  <a:gd name="T4" fmla="*/ 37 w 47"/>
                  <a:gd name="T5" fmla="*/ 40 h 59"/>
                  <a:gd name="T6" fmla="*/ 29 w 47"/>
                  <a:gd name="T7" fmla="*/ 27 h 59"/>
                  <a:gd name="T8" fmla="*/ 25 w 47"/>
                  <a:gd name="T9" fmla="*/ 14 h 59"/>
                  <a:gd name="T10" fmla="*/ 20 w 47"/>
                  <a:gd name="T11" fmla="*/ 0 h 59"/>
                  <a:gd name="T12" fmla="*/ 0 w 47"/>
                  <a:gd name="T13" fmla="*/ 2 h 59"/>
                  <a:gd name="T14" fmla="*/ 6 w 47"/>
                  <a:gd name="T15" fmla="*/ 16 h 59"/>
                  <a:gd name="T16" fmla="*/ 10 w 47"/>
                  <a:gd name="T17" fmla="*/ 29 h 59"/>
                  <a:gd name="T18" fmla="*/ 18 w 47"/>
                  <a:gd name="T19" fmla="*/ 43 h 59"/>
                  <a:gd name="T20" fmla="*/ 29 w 47"/>
                  <a:gd name="T21" fmla="*/ 59 h 59"/>
                  <a:gd name="T22" fmla="*/ 27 w 47"/>
                  <a:gd name="T23" fmla="*/ 59 h 59"/>
                  <a:gd name="T24" fmla="*/ 47 w 47"/>
                  <a:gd name="T25" fmla="*/ 5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59">
                    <a:moveTo>
                      <a:pt x="47" y="54"/>
                    </a:moveTo>
                    <a:lnTo>
                      <a:pt x="45" y="54"/>
                    </a:lnTo>
                    <a:lnTo>
                      <a:pt x="37" y="40"/>
                    </a:lnTo>
                    <a:lnTo>
                      <a:pt x="29" y="27"/>
                    </a:lnTo>
                    <a:lnTo>
                      <a:pt x="25" y="14"/>
                    </a:lnTo>
                    <a:lnTo>
                      <a:pt x="20" y="0"/>
                    </a:lnTo>
                    <a:lnTo>
                      <a:pt x="0" y="2"/>
                    </a:lnTo>
                    <a:lnTo>
                      <a:pt x="6" y="16"/>
                    </a:lnTo>
                    <a:lnTo>
                      <a:pt x="10" y="29"/>
                    </a:lnTo>
                    <a:lnTo>
                      <a:pt x="18" y="43"/>
                    </a:lnTo>
                    <a:lnTo>
                      <a:pt x="29" y="59"/>
                    </a:lnTo>
                    <a:lnTo>
                      <a:pt x="27" y="59"/>
                    </a:lnTo>
                    <a:lnTo>
                      <a:pt x="47"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94" name="Freeform 130">
                <a:extLst>
                  <a:ext uri="{FF2B5EF4-FFF2-40B4-BE49-F238E27FC236}">
                    <a16:creationId xmlns:a16="http://schemas.microsoft.com/office/drawing/2014/main" id="{2E298B4D-00A6-4F46-9A81-6E141C9B39DD}"/>
                  </a:ext>
                </a:extLst>
              </p:cNvPr>
              <p:cNvSpPr>
                <a:spLocks/>
              </p:cNvSpPr>
              <p:nvPr/>
            </p:nvSpPr>
            <p:spPr bwMode="auto">
              <a:xfrm>
                <a:off x="1729" y="256"/>
                <a:ext cx="60" cy="38"/>
              </a:xfrm>
              <a:custGeom>
                <a:avLst/>
                <a:gdLst>
                  <a:gd name="T0" fmla="*/ 56 w 60"/>
                  <a:gd name="T1" fmla="*/ 28 h 38"/>
                  <a:gd name="T2" fmla="*/ 56 w 60"/>
                  <a:gd name="T3" fmla="*/ 28 h 38"/>
                  <a:gd name="T4" fmla="*/ 46 w 60"/>
                  <a:gd name="T5" fmla="*/ 22 h 38"/>
                  <a:gd name="T6" fmla="*/ 34 w 60"/>
                  <a:gd name="T7" fmla="*/ 14 h 38"/>
                  <a:gd name="T8" fmla="*/ 24 w 60"/>
                  <a:gd name="T9" fmla="*/ 7 h 38"/>
                  <a:gd name="T10" fmla="*/ 20 w 60"/>
                  <a:gd name="T11" fmla="*/ 0 h 38"/>
                  <a:gd name="T12" fmla="*/ 0 w 60"/>
                  <a:gd name="T13" fmla="*/ 5 h 38"/>
                  <a:gd name="T14" fmla="*/ 8 w 60"/>
                  <a:gd name="T15" fmla="*/ 12 h 38"/>
                  <a:gd name="T16" fmla="*/ 18 w 60"/>
                  <a:gd name="T17" fmla="*/ 21 h 38"/>
                  <a:gd name="T18" fmla="*/ 30 w 60"/>
                  <a:gd name="T19" fmla="*/ 29 h 38"/>
                  <a:gd name="T20" fmla="*/ 44 w 60"/>
                  <a:gd name="T21" fmla="*/ 37 h 38"/>
                  <a:gd name="T22" fmla="*/ 44 w 60"/>
                  <a:gd name="T23" fmla="*/ 37 h 38"/>
                  <a:gd name="T24" fmla="*/ 44 w 60"/>
                  <a:gd name="T25" fmla="*/ 37 h 38"/>
                  <a:gd name="T26" fmla="*/ 52 w 60"/>
                  <a:gd name="T27" fmla="*/ 38 h 38"/>
                  <a:gd name="T28" fmla="*/ 58 w 60"/>
                  <a:gd name="T29" fmla="*/ 36 h 38"/>
                  <a:gd name="T30" fmla="*/ 60 w 60"/>
                  <a:gd name="T31" fmla="*/ 31 h 38"/>
                  <a:gd name="T32" fmla="*/ 56 w 60"/>
                  <a:gd name="T33"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38">
                    <a:moveTo>
                      <a:pt x="56" y="28"/>
                    </a:moveTo>
                    <a:lnTo>
                      <a:pt x="56" y="28"/>
                    </a:lnTo>
                    <a:lnTo>
                      <a:pt x="46" y="22"/>
                    </a:lnTo>
                    <a:lnTo>
                      <a:pt x="34" y="14"/>
                    </a:lnTo>
                    <a:lnTo>
                      <a:pt x="24" y="7"/>
                    </a:lnTo>
                    <a:lnTo>
                      <a:pt x="20" y="0"/>
                    </a:lnTo>
                    <a:lnTo>
                      <a:pt x="0" y="5"/>
                    </a:lnTo>
                    <a:lnTo>
                      <a:pt x="8" y="12"/>
                    </a:lnTo>
                    <a:lnTo>
                      <a:pt x="18" y="21"/>
                    </a:lnTo>
                    <a:lnTo>
                      <a:pt x="30" y="29"/>
                    </a:lnTo>
                    <a:lnTo>
                      <a:pt x="44" y="37"/>
                    </a:lnTo>
                    <a:lnTo>
                      <a:pt x="44" y="37"/>
                    </a:lnTo>
                    <a:lnTo>
                      <a:pt x="44" y="37"/>
                    </a:lnTo>
                    <a:lnTo>
                      <a:pt x="52" y="38"/>
                    </a:lnTo>
                    <a:lnTo>
                      <a:pt x="58" y="36"/>
                    </a:lnTo>
                    <a:lnTo>
                      <a:pt x="60" y="31"/>
                    </a:lnTo>
                    <a:lnTo>
                      <a:pt x="56"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95" name="Freeform 131">
                <a:extLst>
                  <a:ext uri="{FF2B5EF4-FFF2-40B4-BE49-F238E27FC236}">
                    <a16:creationId xmlns:a16="http://schemas.microsoft.com/office/drawing/2014/main" id="{E0174544-78BD-47C4-BF48-07FD2629D510}"/>
                  </a:ext>
                </a:extLst>
              </p:cNvPr>
              <p:cNvSpPr>
                <a:spLocks/>
              </p:cNvSpPr>
              <p:nvPr/>
            </p:nvSpPr>
            <p:spPr bwMode="auto">
              <a:xfrm>
                <a:off x="1927" y="68"/>
                <a:ext cx="248" cy="269"/>
              </a:xfrm>
              <a:custGeom>
                <a:avLst/>
                <a:gdLst>
                  <a:gd name="T0" fmla="*/ 161 w 248"/>
                  <a:gd name="T1" fmla="*/ 233 h 269"/>
                  <a:gd name="T2" fmla="*/ 190 w 248"/>
                  <a:gd name="T3" fmla="*/ 238 h 269"/>
                  <a:gd name="T4" fmla="*/ 204 w 248"/>
                  <a:gd name="T5" fmla="*/ 230 h 269"/>
                  <a:gd name="T6" fmla="*/ 210 w 248"/>
                  <a:gd name="T7" fmla="*/ 219 h 269"/>
                  <a:gd name="T8" fmla="*/ 214 w 248"/>
                  <a:gd name="T9" fmla="*/ 214 h 269"/>
                  <a:gd name="T10" fmla="*/ 234 w 248"/>
                  <a:gd name="T11" fmla="*/ 220 h 269"/>
                  <a:gd name="T12" fmla="*/ 248 w 248"/>
                  <a:gd name="T13" fmla="*/ 235 h 269"/>
                  <a:gd name="T14" fmla="*/ 242 w 248"/>
                  <a:gd name="T15" fmla="*/ 250 h 269"/>
                  <a:gd name="T16" fmla="*/ 226 w 248"/>
                  <a:gd name="T17" fmla="*/ 263 h 269"/>
                  <a:gd name="T18" fmla="*/ 196 w 248"/>
                  <a:gd name="T19" fmla="*/ 269 h 269"/>
                  <a:gd name="T20" fmla="*/ 161 w 248"/>
                  <a:gd name="T21" fmla="*/ 266 h 269"/>
                  <a:gd name="T22" fmla="*/ 129 w 248"/>
                  <a:gd name="T23" fmla="*/ 260 h 269"/>
                  <a:gd name="T24" fmla="*/ 111 w 248"/>
                  <a:gd name="T25" fmla="*/ 254 h 269"/>
                  <a:gd name="T26" fmla="*/ 101 w 248"/>
                  <a:gd name="T27" fmla="*/ 250 h 269"/>
                  <a:gd name="T28" fmla="*/ 58 w 248"/>
                  <a:gd name="T29" fmla="*/ 222 h 269"/>
                  <a:gd name="T30" fmla="*/ 10 w 248"/>
                  <a:gd name="T31" fmla="*/ 166 h 269"/>
                  <a:gd name="T32" fmla="*/ 0 w 248"/>
                  <a:gd name="T33" fmla="*/ 112 h 269"/>
                  <a:gd name="T34" fmla="*/ 20 w 248"/>
                  <a:gd name="T35" fmla="*/ 64 h 269"/>
                  <a:gd name="T36" fmla="*/ 60 w 248"/>
                  <a:gd name="T37" fmla="*/ 27 h 269"/>
                  <a:gd name="T38" fmla="*/ 113 w 248"/>
                  <a:gd name="T39" fmla="*/ 4 h 269"/>
                  <a:gd name="T40" fmla="*/ 169 w 248"/>
                  <a:gd name="T41" fmla="*/ 1 h 269"/>
                  <a:gd name="T42" fmla="*/ 222 w 248"/>
                  <a:gd name="T43" fmla="*/ 20 h 269"/>
                  <a:gd name="T44" fmla="*/ 244 w 248"/>
                  <a:gd name="T45" fmla="*/ 42 h 269"/>
                  <a:gd name="T46" fmla="*/ 238 w 248"/>
                  <a:gd name="T47" fmla="*/ 49 h 269"/>
                  <a:gd name="T48" fmla="*/ 220 w 248"/>
                  <a:gd name="T49" fmla="*/ 51 h 269"/>
                  <a:gd name="T50" fmla="*/ 208 w 248"/>
                  <a:gd name="T51" fmla="*/ 50 h 269"/>
                  <a:gd name="T52" fmla="*/ 184 w 248"/>
                  <a:gd name="T53" fmla="*/ 42 h 269"/>
                  <a:gd name="T54" fmla="*/ 151 w 248"/>
                  <a:gd name="T55" fmla="*/ 40 h 269"/>
                  <a:gd name="T56" fmla="*/ 127 w 248"/>
                  <a:gd name="T57" fmla="*/ 44 h 269"/>
                  <a:gd name="T58" fmla="*/ 115 w 248"/>
                  <a:gd name="T59" fmla="*/ 51 h 269"/>
                  <a:gd name="T60" fmla="*/ 84 w 248"/>
                  <a:gd name="T61" fmla="*/ 81 h 269"/>
                  <a:gd name="T62" fmla="*/ 70 w 248"/>
                  <a:gd name="T63" fmla="*/ 131 h 269"/>
                  <a:gd name="T64" fmla="*/ 78 w 248"/>
                  <a:gd name="T65" fmla="*/ 154 h 269"/>
                  <a:gd name="T66" fmla="*/ 89 w 248"/>
                  <a:gd name="T67" fmla="*/ 181 h 269"/>
                  <a:gd name="T68" fmla="*/ 107 w 248"/>
                  <a:gd name="T69" fmla="*/ 203 h 269"/>
                  <a:gd name="T70" fmla="*/ 127 w 248"/>
                  <a:gd name="T71" fmla="*/ 21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8" h="269">
                    <a:moveTo>
                      <a:pt x="139" y="225"/>
                    </a:moveTo>
                    <a:lnTo>
                      <a:pt x="161" y="233"/>
                    </a:lnTo>
                    <a:lnTo>
                      <a:pt x="177" y="237"/>
                    </a:lnTo>
                    <a:lnTo>
                      <a:pt x="190" y="238"/>
                    </a:lnTo>
                    <a:lnTo>
                      <a:pt x="198" y="234"/>
                    </a:lnTo>
                    <a:lnTo>
                      <a:pt x="204" y="230"/>
                    </a:lnTo>
                    <a:lnTo>
                      <a:pt x="208" y="225"/>
                    </a:lnTo>
                    <a:lnTo>
                      <a:pt x="210" y="219"/>
                    </a:lnTo>
                    <a:lnTo>
                      <a:pt x="210" y="215"/>
                    </a:lnTo>
                    <a:lnTo>
                      <a:pt x="214" y="214"/>
                    </a:lnTo>
                    <a:lnTo>
                      <a:pt x="224" y="216"/>
                    </a:lnTo>
                    <a:lnTo>
                      <a:pt x="234" y="220"/>
                    </a:lnTo>
                    <a:lnTo>
                      <a:pt x="244" y="229"/>
                    </a:lnTo>
                    <a:lnTo>
                      <a:pt x="248" y="235"/>
                    </a:lnTo>
                    <a:lnTo>
                      <a:pt x="246" y="242"/>
                    </a:lnTo>
                    <a:lnTo>
                      <a:pt x="242" y="250"/>
                    </a:lnTo>
                    <a:lnTo>
                      <a:pt x="236" y="257"/>
                    </a:lnTo>
                    <a:lnTo>
                      <a:pt x="226" y="263"/>
                    </a:lnTo>
                    <a:lnTo>
                      <a:pt x="212" y="266"/>
                    </a:lnTo>
                    <a:lnTo>
                      <a:pt x="196" y="269"/>
                    </a:lnTo>
                    <a:lnTo>
                      <a:pt x="179" y="269"/>
                    </a:lnTo>
                    <a:lnTo>
                      <a:pt x="161" y="266"/>
                    </a:lnTo>
                    <a:lnTo>
                      <a:pt x="143" y="263"/>
                    </a:lnTo>
                    <a:lnTo>
                      <a:pt x="129" y="260"/>
                    </a:lnTo>
                    <a:lnTo>
                      <a:pt x="119" y="257"/>
                    </a:lnTo>
                    <a:lnTo>
                      <a:pt x="111" y="254"/>
                    </a:lnTo>
                    <a:lnTo>
                      <a:pt x="103" y="252"/>
                    </a:lnTo>
                    <a:lnTo>
                      <a:pt x="101" y="250"/>
                    </a:lnTo>
                    <a:lnTo>
                      <a:pt x="99" y="249"/>
                    </a:lnTo>
                    <a:lnTo>
                      <a:pt x="58" y="222"/>
                    </a:lnTo>
                    <a:lnTo>
                      <a:pt x="28" y="194"/>
                    </a:lnTo>
                    <a:lnTo>
                      <a:pt x="10" y="166"/>
                    </a:lnTo>
                    <a:lnTo>
                      <a:pt x="0" y="139"/>
                    </a:lnTo>
                    <a:lnTo>
                      <a:pt x="0" y="112"/>
                    </a:lnTo>
                    <a:lnTo>
                      <a:pt x="6" y="87"/>
                    </a:lnTo>
                    <a:lnTo>
                      <a:pt x="20" y="64"/>
                    </a:lnTo>
                    <a:lnTo>
                      <a:pt x="38" y="44"/>
                    </a:lnTo>
                    <a:lnTo>
                      <a:pt x="60" y="27"/>
                    </a:lnTo>
                    <a:lnTo>
                      <a:pt x="85" y="13"/>
                    </a:lnTo>
                    <a:lnTo>
                      <a:pt x="113" y="4"/>
                    </a:lnTo>
                    <a:lnTo>
                      <a:pt x="141" y="0"/>
                    </a:lnTo>
                    <a:lnTo>
                      <a:pt x="169" y="1"/>
                    </a:lnTo>
                    <a:lnTo>
                      <a:pt x="196" y="8"/>
                    </a:lnTo>
                    <a:lnTo>
                      <a:pt x="222" y="20"/>
                    </a:lnTo>
                    <a:lnTo>
                      <a:pt x="244" y="40"/>
                    </a:lnTo>
                    <a:lnTo>
                      <a:pt x="244" y="42"/>
                    </a:lnTo>
                    <a:lnTo>
                      <a:pt x="240" y="46"/>
                    </a:lnTo>
                    <a:lnTo>
                      <a:pt x="238" y="49"/>
                    </a:lnTo>
                    <a:lnTo>
                      <a:pt x="236" y="50"/>
                    </a:lnTo>
                    <a:lnTo>
                      <a:pt x="220" y="51"/>
                    </a:lnTo>
                    <a:lnTo>
                      <a:pt x="212" y="51"/>
                    </a:lnTo>
                    <a:lnTo>
                      <a:pt x="208" y="50"/>
                    </a:lnTo>
                    <a:lnTo>
                      <a:pt x="206" y="50"/>
                    </a:lnTo>
                    <a:lnTo>
                      <a:pt x="184" y="42"/>
                    </a:lnTo>
                    <a:lnTo>
                      <a:pt x="167" y="40"/>
                    </a:lnTo>
                    <a:lnTo>
                      <a:pt x="151" y="40"/>
                    </a:lnTo>
                    <a:lnTo>
                      <a:pt x="137" y="41"/>
                    </a:lnTo>
                    <a:lnTo>
                      <a:pt x="127" y="44"/>
                    </a:lnTo>
                    <a:lnTo>
                      <a:pt x="119" y="48"/>
                    </a:lnTo>
                    <a:lnTo>
                      <a:pt x="115" y="51"/>
                    </a:lnTo>
                    <a:lnTo>
                      <a:pt x="113" y="53"/>
                    </a:lnTo>
                    <a:lnTo>
                      <a:pt x="84" y="81"/>
                    </a:lnTo>
                    <a:lnTo>
                      <a:pt x="72" y="109"/>
                    </a:lnTo>
                    <a:lnTo>
                      <a:pt x="70" y="131"/>
                    </a:lnTo>
                    <a:lnTo>
                      <a:pt x="72" y="141"/>
                    </a:lnTo>
                    <a:lnTo>
                      <a:pt x="78" y="154"/>
                    </a:lnTo>
                    <a:lnTo>
                      <a:pt x="82" y="168"/>
                    </a:lnTo>
                    <a:lnTo>
                      <a:pt x="89" y="181"/>
                    </a:lnTo>
                    <a:lnTo>
                      <a:pt x="99" y="196"/>
                    </a:lnTo>
                    <a:lnTo>
                      <a:pt x="107" y="203"/>
                    </a:lnTo>
                    <a:lnTo>
                      <a:pt x="117" y="211"/>
                    </a:lnTo>
                    <a:lnTo>
                      <a:pt x="127" y="219"/>
                    </a:lnTo>
                    <a:lnTo>
                      <a:pt x="139" y="225"/>
                    </a:lnTo>
                    <a:close/>
                  </a:path>
                </a:pathLst>
              </a:custGeom>
              <a:solidFill>
                <a:srgbClr val="667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96" name="Freeform 132">
                <a:extLst>
                  <a:ext uri="{FF2B5EF4-FFF2-40B4-BE49-F238E27FC236}">
                    <a16:creationId xmlns:a16="http://schemas.microsoft.com/office/drawing/2014/main" id="{4B126F63-4A0C-4FC3-BDCB-FC3C09F00B91}"/>
                  </a:ext>
                </a:extLst>
              </p:cNvPr>
              <p:cNvSpPr>
                <a:spLocks/>
              </p:cNvSpPr>
              <p:nvPr/>
            </p:nvSpPr>
            <p:spPr bwMode="auto">
              <a:xfrm>
                <a:off x="2060" y="282"/>
                <a:ext cx="87" cy="29"/>
              </a:xfrm>
              <a:custGeom>
                <a:avLst/>
                <a:gdLst>
                  <a:gd name="T0" fmla="*/ 67 w 87"/>
                  <a:gd name="T1" fmla="*/ 0 h 29"/>
                  <a:gd name="T2" fmla="*/ 67 w 87"/>
                  <a:gd name="T3" fmla="*/ 1 h 29"/>
                  <a:gd name="T4" fmla="*/ 67 w 87"/>
                  <a:gd name="T5" fmla="*/ 5 h 29"/>
                  <a:gd name="T6" fmla="*/ 65 w 87"/>
                  <a:gd name="T7" fmla="*/ 10 h 29"/>
                  <a:gd name="T8" fmla="*/ 63 w 87"/>
                  <a:gd name="T9" fmla="*/ 13 h 29"/>
                  <a:gd name="T10" fmla="*/ 59 w 87"/>
                  <a:gd name="T11" fmla="*/ 17 h 29"/>
                  <a:gd name="T12" fmla="*/ 57 w 87"/>
                  <a:gd name="T13" fmla="*/ 18 h 29"/>
                  <a:gd name="T14" fmla="*/ 46 w 87"/>
                  <a:gd name="T15" fmla="*/ 17 h 29"/>
                  <a:gd name="T16" fmla="*/ 32 w 87"/>
                  <a:gd name="T17" fmla="*/ 15 h 29"/>
                  <a:gd name="T18" fmla="*/ 12 w 87"/>
                  <a:gd name="T19" fmla="*/ 6 h 29"/>
                  <a:gd name="T20" fmla="*/ 0 w 87"/>
                  <a:gd name="T21" fmla="*/ 16 h 29"/>
                  <a:gd name="T22" fmla="*/ 24 w 87"/>
                  <a:gd name="T23" fmla="*/ 24 h 29"/>
                  <a:gd name="T24" fmla="*/ 42 w 87"/>
                  <a:gd name="T25" fmla="*/ 28 h 29"/>
                  <a:gd name="T26" fmla="*/ 57 w 87"/>
                  <a:gd name="T27" fmla="*/ 29 h 29"/>
                  <a:gd name="T28" fmla="*/ 71 w 87"/>
                  <a:gd name="T29" fmla="*/ 24 h 29"/>
                  <a:gd name="T30" fmla="*/ 79 w 87"/>
                  <a:gd name="T31" fmla="*/ 18 h 29"/>
                  <a:gd name="T32" fmla="*/ 85 w 87"/>
                  <a:gd name="T33" fmla="*/ 12 h 29"/>
                  <a:gd name="T34" fmla="*/ 87 w 87"/>
                  <a:gd name="T35" fmla="*/ 5 h 29"/>
                  <a:gd name="T36" fmla="*/ 87 w 87"/>
                  <a:gd name="T37" fmla="*/ 1 h 29"/>
                  <a:gd name="T38" fmla="*/ 87 w 87"/>
                  <a:gd name="T39" fmla="*/ 2 h 29"/>
                  <a:gd name="T40" fmla="*/ 67 w 87"/>
                  <a:gd name="T4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29">
                    <a:moveTo>
                      <a:pt x="67" y="0"/>
                    </a:moveTo>
                    <a:lnTo>
                      <a:pt x="67" y="1"/>
                    </a:lnTo>
                    <a:lnTo>
                      <a:pt x="67" y="5"/>
                    </a:lnTo>
                    <a:lnTo>
                      <a:pt x="65" y="10"/>
                    </a:lnTo>
                    <a:lnTo>
                      <a:pt x="63" y="13"/>
                    </a:lnTo>
                    <a:lnTo>
                      <a:pt x="59" y="17"/>
                    </a:lnTo>
                    <a:lnTo>
                      <a:pt x="57" y="18"/>
                    </a:lnTo>
                    <a:lnTo>
                      <a:pt x="46" y="17"/>
                    </a:lnTo>
                    <a:lnTo>
                      <a:pt x="32" y="15"/>
                    </a:lnTo>
                    <a:lnTo>
                      <a:pt x="12" y="6"/>
                    </a:lnTo>
                    <a:lnTo>
                      <a:pt x="0" y="16"/>
                    </a:lnTo>
                    <a:lnTo>
                      <a:pt x="24" y="24"/>
                    </a:lnTo>
                    <a:lnTo>
                      <a:pt x="42" y="28"/>
                    </a:lnTo>
                    <a:lnTo>
                      <a:pt x="57" y="29"/>
                    </a:lnTo>
                    <a:lnTo>
                      <a:pt x="71" y="24"/>
                    </a:lnTo>
                    <a:lnTo>
                      <a:pt x="79" y="18"/>
                    </a:lnTo>
                    <a:lnTo>
                      <a:pt x="85" y="12"/>
                    </a:lnTo>
                    <a:lnTo>
                      <a:pt x="87" y="5"/>
                    </a:lnTo>
                    <a:lnTo>
                      <a:pt x="87" y="1"/>
                    </a:lnTo>
                    <a:lnTo>
                      <a:pt x="87" y="2"/>
                    </a:lnTo>
                    <a:lnTo>
                      <a:pt x="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97" name="Freeform 133">
                <a:extLst>
                  <a:ext uri="{FF2B5EF4-FFF2-40B4-BE49-F238E27FC236}">
                    <a16:creationId xmlns:a16="http://schemas.microsoft.com/office/drawing/2014/main" id="{6EFFCE75-0C5D-46A2-AA72-0C5C9F30D528}"/>
                  </a:ext>
                </a:extLst>
              </p:cNvPr>
              <p:cNvSpPr>
                <a:spLocks/>
              </p:cNvSpPr>
              <p:nvPr/>
            </p:nvSpPr>
            <p:spPr bwMode="auto">
              <a:xfrm>
                <a:off x="2127" y="276"/>
                <a:ext cx="52" cy="23"/>
              </a:xfrm>
              <a:custGeom>
                <a:avLst/>
                <a:gdLst>
                  <a:gd name="T0" fmla="*/ 52 w 52"/>
                  <a:gd name="T1" fmla="*/ 18 h 23"/>
                  <a:gd name="T2" fmla="*/ 52 w 52"/>
                  <a:gd name="T3" fmla="*/ 18 h 23"/>
                  <a:gd name="T4" fmla="*/ 42 w 52"/>
                  <a:gd name="T5" fmla="*/ 9 h 23"/>
                  <a:gd name="T6" fmla="*/ 28 w 52"/>
                  <a:gd name="T7" fmla="*/ 3 h 23"/>
                  <a:gd name="T8" fmla="*/ 14 w 52"/>
                  <a:gd name="T9" fmla="*/ 0 h 23"/>
                  <a:gd name="T10" fmla="*/ 0 w 52"/>
                  <a:gd name="T11" fmla="*/ 6 h 23"/>
                  <a:gd name="T12" fmla="*/ 20 w 52"/>
                  <a:gd name="T13" fmla="*/ 8 h 23"/>
                  <a:gd name="T14" fmla="*/ 14 w 52"/>
                  <a:gd name="T15" fmla="*/ 11 h 23"/>
                  <a:gd name="T16" fmla="*/ 20 w 52"/>
                  <a:gd name="T17" fmla="*/ 12 h 23"/>
                  <a:gd name="T18" fmla="*/ 26 w 52"/>
                  <a:gd name="T19" fmla="*/ 16 h 23"/>
                  <a:gd name="T20" fmla="*/ 36 w 52"/>
                  <a:gd name="T21" fmla="*/ 23 h 23"/>
                  <a:gd name="T22" fmla="*/ 36 w 52"/>
                  <a:gd name="T23" fmla="*/ 23 h 23"/>
                  <a:gd name="T24" fmla="*/ 52 w 52"/>
                  <a:gd name="T25"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23">
                    <a:moveTo>
                      <a:pt x="52" y="18"/>
                    </a:moveTo>
                    <a:lnTo>
                      <a:pt x="52" y="18"/>
                    </a:lnTo>
                    <a:lnTo>
                      <a:pt x="42" y="9"/>
                    </a:lnTo>
                    <a:lnTo>
                      <a:pt x="28" y="3"/>
                    </a:lnTo>
                    <a:lnTo>
                      <a:pt x="14" y="0"/>
                    </a:lnTo>
                    <a:lnTo>
                      <a:pt x="0" y="6"/>
                    </a:lnTo>
                    <a:lnTo>
                      <a:pt x="20" y="8"/>
                    </a:lnTo>
                    <a:lnTo>
                      <a:pt x="14" y="11"/>
                    </a:lnTo>
                    <a:lnTo>
                      <a:pt x="20" y="12"/>
                    </a:lnTo>
                    <a:lnTo>
                      <a:pt x="26" y="16"/>
                    </a:lnTo>
                    <a:lnTo>
                      <a:pt x="36" y="23"/>
                    </a:lnTo>
                    <a:lnTo>
                      <a:pt x="36" y="23"/>
                    </a:lnTo>
                    <a:lnTo>
                      <a:pt x="5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98" name="Freeform 134">
                <a:extLst>
                  <a:ext uri="{FF2B5EF4-FFF2-40B4-BE49-F238E27FC236}">
                    <a16:creationId xmlns:a16="http://schemas.microsoft.com/office/drawing/2014/main" id="{5281CBA4-00DB-4E22-B3AD-0665E73802C6}"/>
                  </a:ext>
                </a:extLst>
              </p:cNvPr>
              <p:cNvSpPr>
                <a:spLocks/>
              </p:cNvSpPr>
              <p:nvPr/>
            </p:nvSpPr>
            <p:spPr bwMode="auto">
              <a:xfrm>
                <a:off x="2106" y="294"/>
                <a:ext cx="79" cy="49"/>
              </a:xfrm>
              <a:custGeom>
                <a:avLst/>
                <a:gdLst>
                  <a:gd name="T0" fmla="*/ 0 w 79"/>
                  <a:gd name="T1" fmla="*/ 49 h 49"/>
                  <a:gd name="T2" fmla="*/ 0 w 79"/>
                  <a:gd name="T3" fmla="*/ 49 h 49"/>
                  <a:gd name="T4" fmla="*/ 17 w 79"/>
                  <a:gd name="T5" fmla="*/ 49 h 49"/>
                  <a:gd name="T6" fmla="*/ 35 w 79"/>
                  <a:gd name="T7" fmla="*/ 46 h 49"/>
                  <a:gd name="T8" fmla="*/ 53 w 79"/>
                  <a:gd name="T9" fmla="*/ 42 h 49"/>
                  <a:gd name="T10" fmla="*/ 65 w 79"/>
                  <a:gd name="T11" fmla="*/ 35 h 49"/>
                  <a:gd name="T12" fmla="*/ 73 w 79"/>
                  <a:gd name="T13" fmla="*/ 26 h 49"/>
                  <a:gd name="T14" fmla="*/ 77 w 79"/>
                  <a:gd name="T15" fmla="*/ 17 h 49"/>
                  <a:gd name="T16" fmla="*/ 79 w 79"/>
                  <a:gd name="T17" fmla="*/ 9 h 49"/>
                  <a:gd name="T18" fmla="*/ 73 w 79"/>
                  <a:gd name="T19" fmla="*/ 0 h 49"/>
                  <a:gd name="T20" fmla="*/ 57 w 79"/>
                  <a:gd name="T21" fmla="*/ 5 h 49"/>
                  <a:gd name="T22" fmla="*/ 59 w 79"/>
                  <a:gd name="T23" fmla="*/ 9 h 49"/>
                  <a:gd name="T24" fmla="*/ 57 w 79"/>
                  <a:gd name="T25" fmla="*/ 15 h 49"/>
                  <a:gd name="T26" fmla="*/ 53 w 79"/>
                  <a:gd name="T27" fmla="*/ 23 h 49"/>
                  <a:gd name="T28" fmla="*/ 49 w 79"/>
                  <a:gd name="T29" fmla="*/ 28 h 49"/>
                  <a:gd name="T30" fmla="*/ 41 w 79"/>
                  <a:gd name="T31" fmla="*/ 32 h 49"/>
                  <a:gd name="T32" fmla="*/ 31 w 79"/>
                  <a:gd name="T33" fmla="*/ 35 h 49"/>
                  <a:gd name="T34" fmla="*/ 17 w 79"/>
                  <a:gd name="T35" fmla="*/ 37 h 49"/>
                  <a:gd name="T36" fmla="*/ 0 w 79"/>
                  <a:gd name="T37" fmla="*/ 37 h 49"/>
                  <a:gd name="T38" fmla="*/ 0 w 79"/>
                  <a:gd name="T39" fmla="*/ 37 h 49"/>
                  <a:gd name="T40" fmla="*/ 0 w 79"/>
                  <a:gd name="T4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49">
                    <a:moveTo>
                      <a:pt x="0" y="49"/>
                    </a:moveTo>
                    <a:lnTo>
                      <a:pt x="0" y="49"/>
                    </a:lnTo>
                    <a:lnTo>
                      <a:pt x="17" y="49"/>
                    </a:lnTo>
                    <a:lnTo>
                      <a:pt x="35" y="46"/>
                    </a:lnTo>
                    <a:lnTo>
                      <a:pt x="53" y="42"/>
                    </a:lnTo>
                    <a:lnTo>
                      <a:pt x="65" y="35"/>
                    </a:lnTo>
                    <a:lnTo>
                      <a:pt x="73" y="26"/>
                    </a:lnTo>
                    <a:lnTo>
                      <a:pt x="77" y="17"/>
                    </a:lnTo>
                    <a:lnTo>
                      <a:pt x="79" y="9"/>
                    </a:lnTo>
                    <a:lnTo>
                      <a:pt x="73" y="0"/>
                    </a:lnTo>
                    <a:lnTo>
                      <a:pt x="57" y="5"/>
                    </a:lnTo>
                    <a:lnTo>
                      <a:pt x="59" y="9"/>
                    </a:lnTo>
                    <a:lnTo>
                      <a:pt x="57" y="15"/>
                    </a:lnTo>
                    <a:lnTo>
                      <a:pt x="53" y="23"/>
                    </a:lnTo>
                    <a:lnTo>
                      <a:pt x="49" y="28"/>
                    </a:lnTo>
                    <a:lnTo>
                      <a:pt x="41" y="32"/>
                    </a:lnTo>
                    <a:lnTo>
                      <a:pt x="31" y="35"/>
                    </a:lnTo>
                    <a:lnTo>
                      <a:pt x="17" y="37"/>
                    </a:lnTo>
                    <a:lnTo>
                      <a:pt x="0" y="37"/>
                    </a:lnTo>
                    <a:lnTo>
                      <a:pt x="0" y="37"/>
                    </a:lnTo>
                    <a:lnTo>
                      <a:pt x="0"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99" name="Freeform 135">
                <a:extLst>
                  <a:ext uri="{FF2B5EF4-FFF2-40B4-BE49-F238E27FC236}">
                    <a16:creationId xmlns:a16="http://schemas.microsoft.com/office/drawing/2014/main" id="{D1FF2BEB-17C9-4B5A-8D28-BAE9EF193906}"/>
                  </a:ext>
                </a:extLst>
              </p:cNvPr>
              <p:cNvSpPr>
                <a:spLocks/>
              </p:cNvSpPr>
              <p:nvPr/>
            </p:nvSpPr>
            <p:spPr bwMode="auto">
              <a:xfrm>
                <a:off x="2016" y="311"/>
                <a:ext cx="90" cy="32"/>
              </a:xfrm>
              <a:custGeom>
                <a:avLst/>
                <a:gdLst>
                  <a:gd name="T0" fmla="*/ 4 w 90"/>
                  <a:gd name="T1" fmla="*/ 10 h 32"/>
                  <a:gd name="T2" fmla="*/ 4 w 90"/>
                  <a:gd name="T3" fmla="*/ 11 h 32"/>
                  <a:gd name="T4" fmla="*/ 6 w 90"/>
                  <a:gd name="T5" fmla="*/ 11 h 32"/>
                  <a:gd name="T6" fmla="*/ 10 w 90"/>
                  <a:gd name="T7" fmla="*/ 13 h 32"/>
                  <a:gd name="T8" fmla="*/ 18 w 90"/>
                  <a:gd name="T9" fmla="*/ 15 h 32"/>
                  <a:gd name="T10" fmla="*/ 26 w 90"/>
                  <a:gd name="T11" fmla="*/ 19 h 32"/>
                  <a:gd name="T12" fmla="*/ 36 w 90"/>
                  <a:gd name="T13" fmla="*/ 22 h 32"/>
                  <a:gd name="T14" fmla="*/ 52 w 90"/>
                  <a:gd name="T15" fmla="*/ 26 h 32"/>
                  <a:gd name="T16" fmla="*/ 70 w 90"/>
                  <a:gd name="T17" fmla="*/ 29 h 32"/>
                  <a:gd name="T18" fmla="*/ 90 w 90"/>
                  <a:gd name="T19" fmla="*/ 32 h 32"/>
                  <a:gd name="T20" fmla="*/ 90 w 90"/>
                  <a:gd name="T21" fmla="*/ 20 h 32"/>
                  <a:gd name="T22" fmla="*/ 74 w 90"/>
                  <a:gd name="T23" fmla="*/ 18 h 32"/>
                  <a:gd name="T24" fmla="*/ 56 w 90"/>
                  <a:gd name="T25" fmla="*/ 14 h 32"/>
                  <a:gd name="T26" fmla="*/ 44 w 90"/>
                  <a:gd name="T27" fmla="*/ 11 h 32"/>
                  <a:gd name="T28" fmla="*/ 34 w 90"/>
                  <a:gd name="T29" fmla="*/ 10 h 32"/>
                  <a:gd name="T30" fmla="*/ 26 w 90"/>
                  <a:gd name="T31" fmla="*/ 6 h 32"/>
                  <a:gd name="T32" fmla="*/ 18 w 90"/>
                  <a:gd name="T33" fmla="*/ 4 h 32"/>
                  <a:gd name="T34" fmla="*/ 18 w 90"/>
                  <a:gd name="T35" fmla="*/ 4 h 32"/>
                  <a:gd name="T36" fmla="*/ 16 w 90"/>
                  <a:gd name="T37" fmla="*/ 2 h 32"/>
                  <a:gd name="T38" fmla="*/ 16 w 90"/>
                  <a:gd name="T39" fmla="*/ 3 h 32"/>
                  <a:gd name="T40" fmla="*/ 16 w 90"/>
                  <a:gd name="T41" fmla="*/ 2 h 32"/>
                  <a:gd name="T42" fmla="*/ 8 w 90"/>
                  <a:gd name="T43" fmla="*/ 0 h 32"/>
                  <a:gd name="T44" fmla="*/ 2 w 90"/>
                  <a:gd name="T45" fmla="*/ 3 h 32"/>
                  <a:gd name="T46" fmla="*/ 0 w 90"/>
                  <a:gd name="T47" fmla="*/ 6 h 32"/>
                  <a:gd name="T48" fmla="*/ 4 w 90"/>
                  <a:gd name="T49" fmla="*/ 11 h 32"/>
                  <a:gd name="T50" fmla="*/ 4 w 90"/>
                  <a:gd name="T51"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32">
                    <a:moveTo>
                      <a:pt x="4" y="10"/>
                    </a:moveTo>
                    <a:lnTo>
                      <a:pt x="4" y="11"/>
                    </a:lnTo>
                    <a:lnTo>
                      <a:pt x="6" y="11"/>
                    </a:lnTo>
                    <a:lnTo>
                      <a:pt x="10" y="13"/>
                    </a:lnTo>
                    <a:lnTo>
                      <a:pt x="18" y="15"/>
                    </a:lnTo>
                    <a:lnTo>
                      <a:pt x="26" y="19"/>
                    </a:lnTo>
                    <a:lnTo>
                      <a:pt x="36" y="22"/>
                    </a:lnTo>
                    <a:lnTo>
                      <a:pt x="52" y="26"/>
                    </a:lnTo>
                    <a:lnTo>
                      <a:pt x="70" y="29"/>
                    </a:lnTo>
                    <a:lnTo>
                      <a:pt x="90" y="32"/>
                    </a:lnTo>
                    <a:lnTo>
                      <a:pt x="90" y="20"/>
                    </a:lnTo>
                    <a:lnTo>
                      <a:pt x="74" y="18"/>
                    </a:lnTo>
                    <a:lnTo>
                      <a:pt x="56" y="14"/>
                    </a:lnTo>
                    <a:lnTo>
                      <a:pt x="44" y="11"/>
                    </a:lnTo>
                    <a:lnTo>
                      <a:pt x="34" y="10"/>
                    </a:lnTo>
                    <a:lnTo>
                      <a:pt x="26" y="6"/>
                    </a:lnTo>
                    <a:lnTo>
                      <a:pt x="18" y="4"/>
                    </a:lnTo>
                    <a:lnTo>
                      <a:pt x="18" y="4"/>
                    </a:lnTo>
                    <a:lnTo>
                      <a:pt x="16" y="2"/>
                    </a:lnTo>
                    <a:lnTo>
                      <a:pt x="16" y="3"/>
                    </a:lnTo>
                    <a:lnTo>
                      <a:pt x="16" y="2"/>
                    </a:lnTo>
                    <a:lnTo>
                      <a:pt x="8" y="0"/>
                    </a:lnTo>
                    <a:lnTo>
                      <a:pt x="2" y="3"/>
                    </a:lnTo>
                    <a:lnTo>
                      <a:pt x="0" y="6"/>
                    </a:lnTo>
                    <a:lnTo>
                      <a:pt x="4" y="11"/>
                    </a:lnTo>
                    <a:lnTo>
                      <a:pt x="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00" name="Freeform 136">
                <a:extLst>
                  <a:ext uri="{FF2B5EF4-FFF2-40B4-BE49-F238E27FC236}">
                    <a16:creationId xmlns:a16="http://schemas.microsoft.com/office/drawing/2014/main" id="{17A8D113-305D-4B08-9D9C-46179C030CA6}"/>
                  </a:ext>
                </a:extLst>
              </p:cNvPr>
              <p:cNvSpPr>
                <a:spLocks/>
              </p:cNvSpPr>
              <p:nvPr/>
            </p:nvSpPr>
            <p:spPr bwMode="auto">
              <a:xfrm>
                <a:off x="1917" y="62"/>
                <a:ext cx="262" cy="259"/>
              </a:xfrm>
              <a:custGeom>
                <a:avLst/>
                <a:gdLst>
                  <a:gd name="T0" fmla="*/ 262 w 262"/>
                  <a:gd name="T1" fmla="*/ 44 h 259"/>
                  <a:gd name="T2" fmla="*/ 262 w 262"/>
                  <a:gd name="T3" fmla="*/ 44 h 259"/>
                  <a:gd name="T4" fmla="*/ 240 w 262"/>
                  <a:gd name="T5" fmla="*/ 23 h 259"/>
                  <a:gd name="T6" fmla="*/ 210 w 262"/>
                  <a:gd name="T7" fmla="*/ 9 h 259"/>
                  <a:gd name="T8" fmla="*/ 181 w 262"/>
                  <a:gd name="T9" fmla="*/ 1 h 259"/>
                  <a:gd name="T10" fmla="*/ 151 w 262"/>
                  <a:gd name="T11" fmla="*/ 0 h 259"/>
                  <a:gd name="T12" fmla="*/ 119 w 262"/>
                  <a:gd name="T13" fmla="*/ 4 h 259"/>
                  <a:gd name="T14" fmla="*/ 90 w 262"/>
                  <a:gd name="T15" fmla="*/ 15 h 259"/>
                  <a:gd name="T16" fmla="*/ 62 w 262"/>
                  <a:gd name="T17" fmla="*/ 30 h 259"/>
                  <a:gd name="T18" fmla="*/ 40 w 262"/>
                  <a:gd name="T19" fmla="*/ 48 h 259"/>
                  <a:gd name="T20" fmla="*/ 20 w 262"/>
                  <a:gd name="T21" fmla="*/ 68 h 259"/>
                  <a:gd name="T22" fmla="*/ 6 w 262"/>
                  <a:gd name="T23" fmla="*/ 92 h 259"/>
                  <a:gd name="T24" fmla="*/ 0 w 262"/>
                  <a:gd name="T25" fmla="*/ 118 h 259"/>
                  <a:gd name="T26" fmla="*/ 0 w 262"/>
                  <a:gd name="T27" fmla="*/ 145 h 259"/>
                  <a:gd name="T28" fmla="*/ 10 w 262"/>
                  <a:gd name="T29" fmla="*/ 174 h 259"/>
                  <a:gd name="T30" fmla="*/ 30 w 262"/>
                  <a:gd name="T31" fmla="*/ 202 h 259"/>
                  <a:gd name="T32" fmla="*/ 60 w 262"/>
                  <a:gd name="T33" fmla="*/ 231 h 259"/>
                  <a:gd name="T34" fmla="*/ 103 w 262"/>
                  <a:gd name="T35" fmla="*/ 259 h 259"/>
                  <a:gd name="T36" fmla="*/ 115 w 262"/>
                  <a:gd name="T37" fmla="*/ 252 h 259"/>
                  <a:gd name="T38" fmla="*/ 76 w 262"/>
                  <a:gd name="T39" fmla="*/ 224 h 259"/>
                  <a:gd name="T40" fmla="*/ 46 w 262"/>
                  <a:gd name="T41" fmla="*/ 198 h 259"/>
                  <a:gd name="T42" fmla="*/ 30 w 262"/>
                  <a:gd name="T43" fmla="*/ 171 h 259"/>
                  <a:gd name="T44" fmla="*/ 20 w 262"/>
                  <a:gd name="T45" fmla="*/ 145 h 259"/>
                  <a:gd name="T46" fmla="*/ 20 w 262"/>
                  <a:gd name="T47" fmla="*/ 118 h 259"/>
                  <a:gd name="T48" fmla="*/ 26 w 262"/>
                  <a:gd name="T49" fmla="*/ 94 h 259"/>
                  <a:gd name="T50" fmla="*/ 40 w 262"/>
                  <a:gd name="T51" fmla="*/ 72 h 259"/>
                  <a:gd name="T52" fmla="*/ 56 w 262"/>
                  <a:gd name="T53" fmla="*/ 53 h 259"/>
                  <a:gd name="T54" fmla="*/ 78 w 262"/>
                  <a:gd name="T55" fmla="*/ 37 h 259"/>
                  <a:gd name="T56" fmla="*/ 101 w 262"/>
                  <a:gd name="T57" fmla="*/ 24 h 259"/>
                  <a:gd name="T58" fmla="*/ 127 w 262"/>
                  <a:gd name="T59" fmla="*/ 16 h 259"/>
                  <a:gd name="T60" fmla="*/ 151 w 262"/>
                  <a:gd name="T61" fmla="*/ 11 h 259"/>
                  <a:gd name="T62" fmla="*/ 177 w 262"/>
                  <a:gd name="T63" fmla="*/ 12 h 259"/>
                  <a:gd name="T64" fmla="*/ 202 w 262"/>
                  <a:gd name="T65" fmla="*/ 18 h 259"/>
                  <a:gd name="T66" fmla="*/ 224 w 262"/>
                  <a:gd name="T67" fmla="*/ 30 h 259"/>
                  <a:gd name="T68" fmla="*/ 246 w 262"/>
                  <a:gd name="T69" fmla="*/ 48 h 259"/>
                  <a:gd name="T70" fmla="*/ 246 w 262"/>
                  <a:gd name="T71" fmla="*/ 48 h 259"/>
                  <a:gd name="T72" fmla="*/ 262 w 262"/>
                  <a:gd name="T73" fmla="*/ 44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2" h="259">
                    <a:moveTo>
                      <a:pt x="262" y="44"/>
                    </a:moveTo>
                    <a:lnTo>
                      <a:pt x="262" y="44"/>
                    </a:lnTo>
                    <a:lnTo>
                      <a:pt x="240" y="23"/>
                    </a:lnTo>
                    <a:lnTo>
                      <a:pt x="210" y="9"/>
                    </a:lnTo>
                    <a:lnTo>
                      <a:pt x="181" y="1"/>
                    </a:lnTo>
                    <a:lnTo>
                      <a:pt x="151" y="0"/>
                    </a:lnTo>
                    <a:lnTo>
                      <a:pt x="119" y="4"/>
                    </a:lnTo>
                    <a:lnTo>
                      <a:pt x="90" y="15"/>
                    </a:lnTo>
                    <a:lnTo>
                      <a:pt x="62" y="30"/>
                    </a:lnTo>
                    <a:lnTo>
                      <a:pt x="40" y="48"/>
                    </a:lnTo>
                    <a:lnTo>
                      <a:pt x="20" y="68"/>
                    </a:lnTo>
                    <a:lnTo>
                      <a:pt x="6" y="92"/>
                    </a:lnTo>
                    <a:lnTo>
                      <a:pt x="0" y="118"/>
                    </a:lnTo>
                    <a:lnTo>
                      <a:pt x="0" y="145"/>
                    </a:lnTo>
                    <a:lnTo>
                      <a:pt x="10" y="174"/>
                    </a:lnTo>
                    <a:lnTo>
                      <a:pt x="30" y="202"/>
                    </a:lnTo>
                    <a:lnTo>
                      <a:pt x="60" y="231"/>
                    </a:lnTo>
                    <a:lnTo>
                      <a:pt x="103" y="259"/>
                    </a:lnTo>
                    <a:lnTo>
                      <a:pt x="115" y="252"/>
                    </a:lnTo>
                    <a:lnTo>
                      <a:pt x="76" y="224"/>
                    </a:lnTo>
                    <a:lnTo>
                      <a:pt x="46" y="198"/>
                    </a:lnTo>
                    <a:lnTo>
                      <a:pt x="30" y="171"/>
                    </a:lnTo>
                    <a:lnTo>
                      <a:pt x="20" y="145"/>
                    </a:lnTo>
                    <a:lnTo>
                      <a:pt x="20" y="118"/>
                    </a:lnTo>
                    <a:lnTo>
                      <a:pt x="26" y="94"/>
                    </a:lnTo>
                    <a:lnTo>
                      <a:pt x="40" y="72"/>
                    </a:lnTo>
                    <a:lnTo>
                      <a:pt x="56" y="53"/>
                    </a:lnTo>
                    <a:lnTo>
                      <a:pt x="78" y="37"/>
                    </a:lnTo>
                    <a:lnTo>
                      <a:pt x="101" y="24"/>
                    </a:lnTo>
                    <a:lnTo>
                      <a:pt x="127" y="16"/>
                    </a:lnTo>
                    <a:lnTo>
                      <a:pt x="151" y="11"/>
                    </a:lnTo>
                    <a:lnTo>
                      <a:pt x="177" y="12"/>
                    </a:lnTo>
                    <a:lnTo>
                      <a:pt x="202" y="18"/>
                    </a:lnTo>
                    <a:lnTo>
                      <a:pt x="224" y="30"/>
                    </a:lnTo>
                    <a:lnTo>
                      <a:pt x="246" y="48"/>
                    </a:lnTo>
                    <a:lnTo>
                      <a:pt x="246" y="48"/>
                    </a:lnTo>
                    <a:lnTo>
                      <a:pt x="262"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01" name="Freeform 137">
                <a:extLst>
                  <a:ext uri="{FF2B5EF4-FFF2-40B4-BE49-F238E27FC236}">
                    <a16:creationId xmlns:a16="http://schemas.microsoft.com/office/drawing/2014/main" id="{833D400C-F098-4FA9-9BC1-71565F212FA0}"/>
                  </a:ext>
                </a:extLst>
              </p:cNvPr>
              <p:cNvSpPr>
                <a:spLocks/>
              </p:cNvSpPr>
              <p:nvPr/>
            </p:nvSpPr>
            <p:spPr bwMode="auto">
              <a:xfrm>
                <a:off x="2153" y="106"/>
                <a:ext cx="28" cy="18"/>
              </a:xfrm>
              <a:custGeom>
                <a:avLst/>
                <a:gdLst>
                  <a:gd name="T0" fmla="*/ 10 w 28"/>
                  <a:gd name="T1" fmla="*/ 18 h 18"/>
                  <a:gd name="T2" fmla="*/ 18 w 28"/>
                  <a:gd name="T3" fmla="*/ 16 h 18"/>
                  <a:gd name="T4" fmla="*/ 20 w 28"/>
                  <a:gd name="T5" fmla="*/ 13 h 18"/>
                  <a:gd name="T6" fmla="*/ 22 w 28"/>
                  <a:gd name="T7" fmla="*/ 10 h 18"/>
                  <a:gd name="T8" fmla="*/ 28 w 28"/>
                  <a:gd name="T9" fmla="*/ 6 h 18"/>
                  <a:gd name="T10" fmla="*/ 26 w 28"/>
                  <a:gd name="T11" fmla="*/ 0 h 18"/>
                  <a:gd name="T12" fmla="*/ 10 w 28"/>
                  <a:gd name="T13" fmla="*/ 4 h 18"/>
                  <a:gd name="T14" fmla="*/ 8 w 28"/>
                  <a:gd name="T15" fmla="*/ 2 h 18"/>
                  <a:gd name="T16" fmla="*/ 6 w 28"/>
                  <a:gd name="T17" fmla="*/ 5 h 18"/>
                  <a:gd name="T18" fmla="*/ 4 w 28"/>
                  <a:gd name="T19" fmla="*/ 9 h 18"/>
                  <a:gd name="T20" fmla="*/ 2 w 28"/>
                  <a:gd name="T21" fmla="*/ 9 h 18"/>
                  <a:gd name="T22" fmla="*/ 10 w 28"/>
                  <a:gd name="T23" fmla="*/ 6 h 18"/>
                  <a:gd name="T24" fmla="*/ 2 w 28"/>
                  <a:gd name="T25" fmla="*/ 9 h 18"/>
                  <a:gd name="T26" fmla="*/ 0 w 28"/>
                  <a:gd name="T27" fmla="*/ 13 h 18"/>
                  <a:gd name="T28" fmla="*/ 4 w 28"/>
                  <a:gd name="T29" fmla="*/ 17 h 18"/>
                  <a:gd name="T30" fmla="*/ 12 w 28"/>
                  <a:gd name="T31" fmla="*/ 18 h 18"/>
                  <a:gd name="T32" fmla="*/ 18 w 28"/>
                  <a:gd name="T33" fmla="*/ 16 h 18"/>
                  <a:gd name="T34" fmla="*/ 10 w 28"/>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18">
                    <a:moveTo>
                      <a:pt x="10" y="18"/>
                    </a:moveTo>
                    <a:lnTo>
                      <a:pt x="18" y="16"/>
                    </a:lnTo>
                    <a:lnTo>
                      <a:pt x="20" y="13"/>
                    </a:lnTo>
                    <a:lnTo>
                      <a:pt x="22" y="10"/>
                    </a:lnTo>
                    <a:lnTo>
                      <a:pt x="28" y="6"/>
                    </a:lnTo>
                    <a:lnTo>
                      <a:pt x="26" y="0"/>
                    </a:lnTo>
                    <a:lnTo>
                      <a:pt x="10" y="4"/>
                    </a:lnTo>
                    <a:lnTo>
                      <a:pt x="8" y="2"/>
                    </a:lnTo>
                    <a:lnTo>
                      <a:pt x="6" y="5"/>
                    </a:lnTo>
                    <a:lnTo>
                      <a:pt x="4" y="9"/>
                    </a:lnTo>
                    <a:lnTo>
                      <a:pt x="2" y="9"/>
                    </a:lnTo>
                    <a:lnTo>
                      <a:pt x="10" y="6"/>
                    </a:lnTo>
                    <a:lnTo>
                      <a:pt x="2" y="9"/>
                    </a:lnTo>
                    <a:lnTo>
                      <a:pt x="0" y="13"/>
                    </a:lnTo>
                    <a:lnTo>
                      <a:pt x="4" y="17"/>
                    </a:lnTo>
                    <a:lnTo>
                      <a:pt x="12" y="18"/>
                    </a:lnTo>
                    <a:lnTo>
                      <a:pt x="18" y="16"/>
                    </a:lnTo>
                    <a:lnTo>
                      <a:pt x="1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02" name="Freeform 138">
                <a:extLst>
                  <a:ext uri="{FF2B5EF4-FFF2-40B4-BE49-F238E27FC236}">
                    <a16:creationId xmlns:a16="http://schemas.microsoft.com/office/drawing/2014/main" id="{49D267D6-532C-4379-B774-4EEBCA003327}"/>
                  </a:ext>
                </a:extLst>
              </p:cNvPr>
              <p:cNvSpPr>
                <a:spLocks/>
              </p:cNvSpPr>
              <p:nvPr/>
            </p:nvSpPr>
            <p:spPr bwMode="auto">
              <a:xfrm>
                <a:off x="2125" y="112"/>
                <a:ext cx="38" cy="13"/>
              </a:xfrm>
              <a:custGeom>
                <a:avLst/>
                <a:gdLst>
                  <a:gd name="T0" fmla="*/ 2 w 38"/>
                  <a:gd name="T1" fmla="*/ 11 h 13"/>
                  <a:gd name="T2" fmla="*/ 2 w 38"/>
                  <a:gd name="T3" fmla="*/ 10 h 13"/>
                  <a:gd name="T4" fmla="*/ 8 w 38"/>
                  <a:gd name="T5" fmla="*/ 12 h 13"/>
                  <a:gd name="T6" fmla="*/ 14 w 38"/>
                  <a:gd name="T7" fmla="*/ 13 h 13"/>
                  <a:gd name="T8" fmla="*/ 22 w 38"/>
                  <a:gd name="T9" fmla="*/ 13 h 13"/>
                  <a:gd name="T10" fmla="*/ 38 w 38"/>
                  <a:gd name="T11" fmla="*/ 12 h 13"/>
                  <a:gd name="T12" fmla="*/ 38 w 38"/>
                  <a:gd name="T13" fmla="*/ 0 h 13"/>
                  <a:gd name="T14" fmla="*/ 22 w 38"/>
                  <a:gd name="T15" fmla="*/ 2 h 13"/>
                  <a:gd name="T16" fmla="*/ 14 w 38"/>
                  <a:gd name="T17" fmla="*/ 2 h 13"/>
                  <a:gd name="T18" fmla="*/ 12 w 38"/>
                  <a:gd name="T19" fmla="*/ 0 h 13"/>
                  <a:gd name="T20" fmla="*/ 14 w 38"/>
                  <a:gd name="T21" fmla="*/ 3 h 13"/>
                  <a:gd name="T22" fmla="*/ 14 w 38"/>
                  <a:gd name="T23" fmla="*/ 2 h 13"/>
                  <a:gd name="T24" fmla="*/ 14 w 38"/>
                  <a:gd name="T25" fmla="*/ 3 h 13"/>
                  <a:gd name="T26" fmla="*/ 8 w 38"/>
                  <a:gd name="T27" fmla="*/ 2 h 13"/>
                  <a:gd name="T28" fmla="*/ 2 w 38"/>
                  <a:gd name="T29" fmla="*/ 3 h 13"/>
                  <a:gd name="T30" fmla="*/ 0 w 38"/>
                  <a:gd name="T31" fmla="*/ 6 h 13"/>
                  <a:gd name="T32" fmla="*/ 2 w 38"/>
                  <a:gd name="T33" fmla="*/ 10 h 13"/>
                  <a:gd name="T34" fmla="*/ 2 w 38"/>
                  <a:gd name="T35"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13">
                    <a:moveTo>
                      <a:pt x="2" y="11"/>
                    </a:moveTo>
                    <a:lnTo>
                      <a:pt x="2" y="10"/>
                    </a:lnTo>
                    <a:lnTo>
                      <a:pt x="8" y="12"/>
                    </a:lnTo>
                    <a:lnTo>
                      <a:pt x="14" y="13"/>
                    </a:lnTo>
                    <a:lnTo>
                      <a:pt x="22" y="13"/>
                    </a:lnTo>
                    <a:lnTo>
                      <a:pt x="38" y="12"/>
                    </a:lnTo>
                    <a:lnTo>
                      <a:pt x="38" y="0"/>
                    </a:lnTo>
                    <a:lnTo>
                      <a:pt x="22" y="2"/>
                    </a:lnTo>
                    <a:lnTo>
                      <a:pt x="14" y="2"/>
                    </a:lnTo>
                    <a:lnTo>
                      <a:pt x="12" y="0"/>
                    </a:lnTo>
                    <a:lnTo>
                      <a:pt x="14" y="3"/>
                    </a:lnTo>
                    <a:lnTo>
                      <a:pt x="14" y="2"/>
                    </a:lnTo>
                    <a:lnTo>
                      <a:pt x="14" y="3"/>
                    </a:lnTo>
                    <a:lnTo>
                      <a:pt x="8" y="2"/>
                    </a:lnTo>
                    <a:lnTo>
                      <a:pt x="2" y="3"/>
                    </a:lnTo>
                    <a:lnTo>
                      <a:pt x="0" y="6"/>
                    </a:lnTo>
                    <a:lnTo>
                      <a:pt x="2" y="10"/>
                    </a:lnTo>
                    <a:lnTo>
                      <a:pt x="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03" name="Freeform 139">
                <a:extLst>
                  <a:ext uri="{FF2B5EF4-FFF2-40B4-BE49-F238E27FC236}">
                    <a16:creationId xmlns:a16="http://schemas.microsoft.com/office/drawing/2014/main" id="{4FE102BC-6487-47B1-8F4F-D8D52A965F6C}"/>
                  </a:ext>
                </a:extLst>
              </p:cNvPr>
              <p:cNvSpPr>
                <a:spLocks/>
              </p:cNvSpPr>
              <p:nvPr/>
            </p:nvSpPr>
            <p:spPr bwMode="auto">
              <a:xfrm>
                <a:off x="2032" y="102"/>
                <a:ext cx="107" cy="23"/>
              </a:xfrm>
              <a:custGeom>
                <a:avLst/>
                <a:gdLst>
                  <a:gd name="T0" fmla="*/ 16 w 107"/>
                  <a:gd name="T1" fmla="*/ 22 h 23"/>
                  <a:gd name="T2" fmla="*/ 16 w 107"/>
                  <a:gd name="T3" fmla="*/ 21 h 23"/>
                  <a:gd name="T4" fmla="*/ 18 w 107"/>
                  <a:gd name="T5" fmla="*/ 21 h 23"/>
                  <a:gd name="T6" fmla="*/ 20 w 107"/>
                  <a:gd name="T7" fmla="*/ 17 h 23"/>
                  <a:gd name="T8" fmla="*/ 28 w 107"/>
                  <a:gd name="T9" fmla="*/ 15 h 23"/>
                  <a:gd name="T10" fmla="*/ 34 w 107"/>
                  <a:gd name="T11" fmla="*/ 13 h 23"/>
                  <a:gd name="T12" fmla="*/ 46 w 107"/>
                  <a:gd name="T13" fmla="*/ 12 h 23"/>
                  <a:gd name="T14" fmla="*/ 62 w 107"/>
                  <a:gd name="T15" fmla="*/ 12 h 23"/>
                  <a:gd name="T16" fmla="*/ 75 w 107"/>
                  <a:gd name="T17" fmla="*/ 14 h 23"/>
                  <a:gd name="T18" fmla="*/ 95 w 107"/>
                  <a:gd name="T19" fmla="*/ 21 h 23"/>
                  <a:gd name="T20" fmla="*/ 107 w 107"/>
                  <a:gd name="T21" fmla="*/ 12 h 23"/>
                  <a:gd name="T22" fmla="*/ 83 w 107"/>
                  <a:gd name="T23" fmla="*/ 2 h 23"/>
                  <a:gd name="T24" fmla="*/ 62 w 107"/>
                  <a:gd name="T25" fmla="*/ 0 h 23"/>
                  <a:gd name="T26" fmla="*/ 46 w 107"/>
                  <a:gd name="T27" fmla="*/ 0 h 23"/>
                  <a:gd name="T28" fmla="*/ 30 w 107"/>
                  <a:gd name="T29" fmla="*/ 1 h 23"/>
                  <a:gd name="T30" fmla="*/ 16 w 107"/>
                  <a:gd name="T31" fmla="*/ 6 h 23"/>
                  <a:gd name="T32" fmla="*/ 8 w 107"/>
                  <a:gd name="T33" fmla="*/ 10 h 23"/>
                  <a:gd name="T34" fmla="*/ 2 w 107"/>
                  <a:gd name="T35" fmla="*/ 14 h 23"/>
                  <a:gd name="T36" fmla="*/ 0 w 107"/>
                  <a:gd name="T37" fmla="*/ 16 h 23"/>
                  <a:gd name="T38" fmla="*/ 0 w 107"/>
                  <a:gd name="T39" fmla="*/ 15 h 23"/>
                  <a:gd name="T40" fmla="*/ 0 w 107"/>
                  <a:gd name="T41" fmla="*/ 16 h 23"/>
                  <a:gd name="T42" fmla="*/ 0 w 107"/>
                  <a:gd name="T43" fmla="*/ 20 h 23"/>
                  <a:gd name="T44" fmla="*/ 6 w 107"/>
                  <a:gd name="T45" fmla="*/ 23 h 23"/>
                  <a:gd name="T46" fmla="*/ 12 w 107"/>
                  <a:gd name="T47" fmla="*/ 23 h 23"/>
                  <a:gd name="T48" fmla="*/ 16 w 107"/>
                  <a:gd name="T49" fmla="*/ 21 h 23"/>
                  <a:gd name="T50" fmla="*/ 16 w 107"/>
                  <a:gd name="T51"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23">
                    <a:moveTo>
                      <a:pt x="16" y="22"/>
                    </a:moveTo>
                    <a:lnTo>
                      <a:pt x="16" y="21"/>
                    </a:lnTo>
                    <a:lnTo>
                      <a:pt x="18" y="21"/>
                    </a:lnTo>
                    <a:lnTo>
                      <a:pt x="20" y="17"/>
                    </a:lnTo>
                    <a:lnTo>
                      <a:pt x="28" y="15"/>
                    </a:lnTo>
                    <a:lnTo>
                      <a:pt x="34" y="13"/>
                    </a:lnTo>
                    <a:lnTo>
                      <a:pt x="46" y="12"/>
                    </a:lnTo>
                    <a:lnTo>
                      <a:pt x="62" y="12"/>
                    </a:lnTo>
                    <a:lnTo>
                      <a:pt x="75" y="14"/>
                    </a:lnTo>
                    <a:lnTo>
                      <a:pt x="95" y="21"/>
                    </a:lnTo>
                    <a:lnTo>
                      <a:pt x="107" y="12"/>
                    </a:lnTo>
                    <a:lnTo>
                      <a:pt x="83" y="2"/>
                    </a:lnTo>
                    <a:lnTo>
                      <a:pt x="62" y="0"/>
                    </a:lnTo>
                    <a:lnTo>
                      <a:pt x="46" y="0"/>
                    </a:lnTo>
                    <a:lnTo>
                      <a:pt x="30" y="1"/>
                    </a:lnTo>
                    <a:lnTo>
                      <a:pt x="16" y="6"/>
                    </a:lnTo>
                    <a:lnTo>
                      <a:pt x="8" y="10"/>
                    </a:lnTo>
                    <a:lnTo>
                      <a:pt x="2" y="14"/>
                    </a:lnTo>
                    <a:lnTo>
                      <a:pt x="0" y="16"/>
                    </a:lnTo>
                    <a:lnTo>
                      <a:pt x="0" y="15"/>
                    </a:lnTo>
                    <a:lnTo>
                      <a:pt x="0" y="16"/>
                    </a:lnTo>
                    <a:lnTo>
                      <a:pt x="0" y="20"/>
                    </a:lnTo>
                    <a:lnTo>
                      <a:pt x="6" y="23"/>
                    </a:lnTo>
                    <a:lnTo>
                      <a:pt x="12" y="23"/>
                    </a:lnTo>
                    <a:lnTo>
                      <a:pt x="16" y="21"/>
                    </a:lnTo>
                    <a:lnTo>
                      <a:pt x="16"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04" name="Freeform 140">
                <a:extLst>
                  <a:ext uri="{FF2B5EF4-FFF2-40B4-BE49-F238E27FC236}">
                    <a16:creationId xmlns:a16="http://schemas.microsoft.com/office/drawing/2014/main" id="{C3EED4ED-5F88-423F-BF1C-13C63F8E0B69}"/>
                  </a:ext>
                </a:extLst>
              </p:cNvPr>
              <p:cNvSpPr>
                <a:spLocks/>
              </p:cNvSpPr>
              <p:nvPr/>
            </p:nvSpPr>
            <p:spPr bwMode="auto">
              <a:xfrm>
                <a:off x="1987" y="117"/>
                <a:ext cx="61" cy="93"/>
              </a:xfrm>
              <a:custGeom>
                <a:avLst/>
                <a:gdLst>
                  <a:gd name="T0" fmla="*/ 22 w 61"/>
                  <a:gd name="T1" fmla="*/ 91 h 93"/>
                  <a:gd name="T2" fmla="*/ 22 w 61"/>
                  <a:gd name="T3" fmla="*/ 91 h 93"/>
                  <a:gd name="T4" fmla="*/ 20 w 61"/>
                  <a:gd name="T5" fmla="*/ 82 h 93"/>
                  <a:gd name="T6" fmla="*/ 22 w 61"/>
                  <a:gd name="T7" fmla="*/ 60 h 93"/>
                  <a:gd name="T8" fmla="*/ 33 w 61"/>
                  <a:gd name="T9" fmla="*/ 35 h 93"/>
                  <a:gd name="T10" fmla="*/ 61 w 61"/>
                  <a:gd name="T11" fmla="*/ 7 h 93"/>
                  <a:gd name="T12" fmla="*/ 45 w 61"/>
                  <a:gd name="T13" fmla="*/ 0 h 93"/>
                  <a:gd name="T14" fmla="*/ 14 w 61"/>
                  <a:gd name="T15" fmla="*/ 30 h 93"/>
                  <a:gd name="T16" fmla="*/ 2 w 61"/>
                  <a:gd name="T17" fmla="*/ 60 h 93"/>
                  <a:gd name="T18" fmla="*/ 0 w 61"/>
                  <a:gd name="T19" fmla="*/ 82 h 93"/>
                  <a:gd name="T20" fmla="*/ 2 w 61"/>
                  <a:gd name="T21" fmla="*/ 93 h 93"/>
                  <a:gd name="T22" fmla="*/ 2 w 61"/>
                  <a:gd name="T23" fmla="*/ 93 h 93"/>
                  <a:gd name="T24" fmla="*/ 22 w 61"/>
                  <a:gd name="T25" fmla="*/ 9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3">
                    <a:moveTo>
                      <a:pt x="22" y="91"/>
                    </a:moveTo>
                    <a:lnTo>
                      <a:pt x="22" y="91"/>
                    </a:lnTo>
                    <a:lnTo>
                      <a:pt x="20" y="82"/>
                    </a:lnTo>
                    <a:lnTo>
                      <a:pt x="22" y="60"/>
                    </a:lnTo>
                    <a:lnTo>
                      <a:pt x="33" y="35"/>
                    </a:lnTo>
                    <a:lnTo>
                      <a:pt x="61" y="7"/>
                    </a:lnTo>
                    <a:lnTo>
                      <a:pt x="45" y="0"/>
                    </a:lnTo>
                    <a:lnTo>
                      <a:pt x="14" y="30"/>
                    </a:lnTo>
                    <a:lnTo>
                      <a:pt x="2" y="60"/>
                    </a:lnTo>
                    <a:lnTo>
                      <a:pt x="0" y="82"/>
                    </a:lnTo>
                    <a:lnTo>
                      <a:pt x="2" y="93"/>
                    </a:lnTo>
                    <a:lnTo>
                      <a:pt x="2" y="93"/>
                    </a:lnTo>
                    <a:lnTo>
                      <a:pt x="22"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05" name="Freeform 141">
                <a:extLst>
                  <a:ext uri="{FF2B5EF4-FFF2-40B4-BE49-F238E27FC236}">
                    <a16:creationId xmlns:a16="http://schemas.microsoft.com/office/drawing/2014/main" id="{4D623514-63D3-4354-A77B-51B94D6DAE9F}"/>
                  </a:ext>
                </a:extLst>
              </p:cNvPr>
              <p:cNvSpPr>
                <a:spLocks/>
              </p:cNvSpPr>
              <p:nvPr/>
            </p:nvSpPr>
            <p:spPr bwMode="auto">
              <a:xfrm>
                <a:off x="1989" y="208"/>
                <a:ext cx="45" cy="59"/>
              </a:xfrm>
              <a:custGeom>
                <a:avLst/>
                <a:gdLst>
                  <a:gd name="T0" fmla="*/ 45 w 45"/>
                  <a:gd name="T1" fmla="*/ 54 h 59"/>
                  <a:gd name="T2" fmla="*/ 45 w 45"/>
                  <a:gd name="T3" fmla="*/ 54 h 59"/>
                  <a:gd name="T4" fmla="*/ 37 w 45"/>
                  <a:gd name="T5" fmla="*/ 40 h 59"/>
                  <a:gd name="T6" fmla="*/ 29 w 45"/>
                  <a:gd name="T7" fmla="*/ 26 h 59"/>
                  <a:gd name="T8" fmla="*/ 25 w 45"/>
                  <a:gd name="T9" fmla="*/ 13 h 59"/>
                  <a:gd name="T10" fmla="*/ 20 w 45"/>
                  <a:gd name="T11" fmla="*/ 0 h 59"/>
                  <a:gd name="T12" fmla="*/ 0 w 45"/>
                  <a:gd name="T13" fmla="*/ 2 h 59"/>
                  <a:gd name="T14" fmla="*/ 6 w 45"/>
                  <a:gd name="T15" fmla="*/ 15 h 59"/>
                  <a:gd name="T16" fmla="*/ 10 w 45"/>
                  <a:gd name="T17" fmla="*/ 29 h 59"/>
                  <a:gd name="T18" fmla="*/ 18 w 45"/>
                  <a:gd name="T19" fmla="*/ 42 h 59"/>
                  <a:gd name="T20" fmla="*/ 29 w 45"/>
                  <a:gd name="T21" fmla="*/ 59 h 59"/>
                  <a:gd name="T22" fmla="*/ 29 w 45"/>
                  <a:gd name="T23" fmla="*/ 59 h 59"/>
                  <a:gd name="T24" fmla="*/ 45 w 45"/>
                  <a:gd name="T25" fmla="*/ 5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59">
                    <a:moveTo>
                      <a:pt x="45" y="54"/>
                    </a:moveTo>
                    <a:lnTo>
                      <a:pt x="45" y="54"/>
                    </a:lnTo>
                    <a:lnTo>
                      <a:pt x="37" y="40"/>
                    </a:lnTo>
                    <a:lnTo>
                      <a:pt x="29" y="26"/>
                    </a:lnTo>
                    <a:lnTo>
                      <a:pt x="25" y="13"/>
                    </a:lnTo>
                    <a:lnTo>
                      <a:pt x="20" y="0"/>
                    </a:lnTo>
                    <a:lnTo>
                      <a:pt x="0" y="2"/>
                    </a:lnTo>
                    <a:lnTo>
                      <a:pt x="6" y="15"/>
                    </a:lnTo>
                    <a:lnTo>
                      <a:pt x="10" y="29"/>
                    </a:lnTo>
                    <a:lnTo>
                      <a:pt x="18" y="42"/>
                    </a:lnTo>
                    <a:lnTo>
                      <a:pt x="29" y="59"/>
                    </a:lnTo>
                    <a:lnTo>
                      <a:pt x="29" y="59"/>
                    </a:lnTo>
                    <a:lnTo>
                      <a:pt x="45"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06" name="Freeform 142">
                <a:extLst>
                  <a:ext uri="{FF2B5EF4-FFF2-40B4-BE49-F238E27FC236}">
                    <a16:creationId xmlns:a16="http://schemas.microsoft.com/office/drawing/2014/main" id="{22BF345C-5B01-4D8A-B3D9-F7E3DC678A7C}"/>
                  </a:ext>
                </a:extLst>
              </p:cNvPr>
              <p:cNvSpPr>
                <a:spLocks/>
              </p:cNvSpPr>
              <p:nvPr/>
            </p:nvSpPr>
            <p:spPr bwMode="auto">
              <a:xfrm>
                <a:off x="2018" y="262"/>
                <a:ext cx="58" cy="37"/>
              </a:xfrm>
              <a:custGeom>
                <a:avLst/>
                <a:gdLst>
                  <a:gd name="T0" fmla="*/ 54 w 58"/>
                  <a:gd name="T1" fmla="*/ 26 h 37"/>
                  <a:gd name="T2" fmla="*/ 54 w 58"/>
                  <a:gd name="T3" fmla="*/ 26 h 37"/>
                  <a:gd name="T4" fmla="*/ 44 w 58"/>
                  <a:gd name="T5" fmla="*/ 22 h 37"/>
                  <a:gd name="T6" fmla="*/ 34 w 58"/>
                  <a:gd name="T7" fmla="*/ 14 h 37"/>
                  <a:gd name="T8" fmla="*/ 24 w 58"/>
                  <a:gd name="T9" fmla="*/ 6 h 37"/>
                  <a:gd name="T10" fmla="*/ 16 w 58"/>
                  <a:gd name="T11" fmla="*/ 0 h 37"/>
                  <a:gd name="T12" fmla="*/ 0 w 58"/>
                  <a:gd name="T13" fmla="*/ 5 h 37"/>
                  <a:gd name="T14" fmla="*/ 8 w 58"/>
                  <a:gd name="T15" fmla="*/ 13 h 37"/>
                  <a:gd name="T16" fmla="*/ 18 w 58"/>
                  <a:gd name="T17" fmla="*/ 21 h 37"/>
                  <a:gd name="T18" fmla="*/ 28 w 58"/>
                  <a:gd name="T19" fmla="*/ 29 h 37"/>
                  <a:gd name="T20" fmla="*/ 42 w 58"/>
                  <a:gd name="T21" fmla="*/ 36 h 37"/>
                  <a:gd name="T22" fmla="*/ 42 w 58"/>
                  <a:gd name="T23" fmla="*/ 36 h 37"/>
                  <a:gd name="T24" fmla="*/ 42 w 58"/>
                  <a:gd name="T25" fmla="*/ 36 h 37"/>
                  <a:gd name="T26" fmla="*/ 50 w 58"/>
                  <a:gd name="T27" fmla="*/ 37 h 37"/>
                  <a:gd name="T28" fmla="*/ 56 w 58"/>
                  <a:gd name="T29" fmla="*/ 35 h 37"/>
                  <a:gd name="T30" fmla="*/ 58 w 58"/>
                  <a:gd name="T31" fmla="*/ 30 h 37"/>
                  <a:gd name="T32" fmla="*/ 54 w 58"/>
                  <a:gd name="T33"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37">
                    <a:moveTo>
                      <a:pt x="54" y="26"/>
                    </a:moveTo>
                    <a:lnTo>
                      <a:pt x="54" y="26"/>
                    </a:lnTo>
                    <a:lnTo>
                      <a:pt x="44" y="22"/>
                    </a:lnTo>
                    <a:lnTo>
                      <a:pt x="34" y="14"/>
                    </a:lnTo>
                    <a:lnTo>
                      <a:pt x="24" y="6"/>
                    </a:lnTo>
                    <a:lnTo>
                      <a:pt x="16" y="0"/>
                    </a:lnTo>
                    <a:lnTo>
                      <a:pt x="0" y="5"/>
                    </a:lnTo>
                    <a:lnTo>
                      <a:pt x="8" y="13"/>
                    </a:lnTo>
                    <a:lnTo>
                      <a:pt x="18" y="21"/>
                    </a:lnTo>
                    <a:lnTo>
                      <a:pt x="28" y="29"/>
                    </a:lnTo>
                    <a:lnTo>
                      <a:pt x="42" y="36"/>
                    </a:lnTo>
                    <a:lnTo>
                      <a:pt x="42" y="36"/>
                    </a:lnTo>
                    <a:lnTo>
                      <a:pt x="42" y="36"/>
                    </a:lnTo>
                    <a:lnTo>
                      <a:pt x="50" y="37"/>
                    </a:lnTo>
                    <a:lnTo>
                      <a:pt x="56" y="35"/>
                    </a:lnTo>
                    <a:lnTo>
                      <a:pt x="58" y="30"/>
                    </a:lnTo>
                    <a:lnTo>
                      <a:pt x="54"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07" name="Freeform 143">
                <a:extLst>
                  <a:ext uri="{FF2B5EF4-FFF2-40B4-BE49-F238E27FC236}">
                    <a16:creationId xmlns:a16="http://schemas.microsoft.com/office/drawing/2014/main" id="{53216D64-2A81-4262-AC10-1310C1CC1AF8}"/>
                  </a:ext>
                </a:extLst>
              </p:cNvPr>
              <p:cNvSpPr>
                <a:spLocks/>
              </p:cNvSpPr>
              <p:nvPr/>
            </p:nvSpPr>
            <p:spPr bwMode="auto">
              <a:xfrm>
                <a:off x="2220" y="68"/>
                <a:ext cx="246" cy="269"/>
              </a:xfrm>
              <a:custGeom>
                <a:avLst/>
                <a:gdLst>
                  <a:gd name="T0" fmla="*/ 161 w 246"/>
                  <a:gd name="T1" fmla="*/ 233 h 269"/>
                  <a:gd name="T2" fmla="*/ 188 w 246"/>
                  <a:gd name="T3" fmla="*/ 238 h 269"/>
                  <a:gd name="T4" fmla="*/ 204 w 246"/>
                  <a:gd name="T5" fmla="*/ 230 h 269"/>
                  <a:gd name="T6" fmla="*/ 208 w 246"/>
                  <a:gd name="T7" fmla="*/ 219 h 269"/>
                  <a:gd name="T8" fmla="*/ 214 w 246"/>
                  <a:gd name="T9" fmla="*/ 214 h 269"/>
                  <a:gd name="T10" fmla="*/ 234 w 246"/>
                  <a:gd name="T11" fmla="*/ 220 h 269"/>
                  <a:gd name="T12" fmla="*/ 246 w 246"/>
                  <a:gd name="T13" fmla="*/ 235 h 269"/>
                  <a:gd name="T14" fmla="*/ 242 w 246"/>
                  <a:gd name="T15" fmla="*/ 250 h 269"/>
                  <a:gd name="T16" fmla="*/ 224 w 246"/>
                  <a:gd name="T17" fmla="*/ 263 h 269"/>
                  <a:gd name="T18" fmla="*/ 194 w 246"/>
                  <a:gd name="T19" fmla="*/ 269 h 269"/>
                  <a:gd name="T20" fmla="*/ 159 w 246"/>
                  <a:gd name="T21" fmla="*/ 266 h 269"/>
                  <a:gd name="T22" fmla="*/ 129 w 246"/>
                  <a:gd name="T23" fmla="*/ 260 h 269"/>
                  <a:gd name="T24" fmla="*/ 109 w 246"/>
                  <a:gd name="T25" fmla="*/ 254 h 269"/>
                  <a:gd name="T26" fmla="*/ 101 w 246"/>
                  <a:gd name="T27" fmla="*/ 250 h 269"/>
                  <a:gd name="T28" fmla="*/ 58 w 246"/>
                  <a:gd name="T29" fmla="*/ 222 h 269"/>
                  <a:gd name="T30" fmla="*/ 10 w 246"/>
                  <a:gd name="T31" fmla="*/ 166 h 269"/>
                  <a:gd name="T32" fmla="*/ 0 w 246"/>
                  <a:gd name="T33" fmla="*/ 112 h 269"/>
                  <a:gd name="T34" fmla="*/ 18 w 246"/>
                  <a:gd name="T35" fmla="*/ 64 h 269"/>
                  <a:gd name="T36" fmla="*/ 58 w 246"/>
                  <a:gd name="T37" fmla="*/ 27 h 269"/>
                  <a:gd name="T38" fmla="*/ 111 w 246"/>
                  <a:gd name="T39" fmla="*/ 4 h 269"/>
                  <a:gd name="T40" fmla="*/ 167 w 246"/>
                  <a:gd name="T41" fmla="*/ 1 h 269"/>
                  <a:gd name="T42" fmla="*/ 220 w 246"/>
                  <a:gd name="T43" fmla="*/ 20 h 269"/>
                  <a:gd name="T44" fmla="*/ 242 w 246"/>
                  <a:gd name="T45" fmla="*/ 42 h 269"/>
                  <a:gd name="T46" fmla="*/ 238 w 246"/>
                  <a:gd name="T47" fmla="*/ 49 h 269"/>
                  <a:gd name="T48" fmla="*/ 220 w 246"/>
                  <a:gd name="T49" fmla="*/ 51 h 269"/>
                  <a:gd name="T50" fmla="*/ 208 w 246"/>
                  <a:gd name="T51" fmla="*/ 50 h 269"/>
                  <a:gd name="T52" fmla="*/ 184 w 246"/>
                  <a:gd name="T53" fmla="*/ 42 h 269"/>
                  <a:gd name="T54" fmla="*/ 151 w 246"/>
                  <a:gd name="T55" fmla="*/ 40 h 269"/>
                  <a:gd name="T56" fmla="*/ 127 w 246"/>
                  <a:gd name="T57" fmla="*/ 44 h 269"/>
                  <a:gd name="T58" fmla="*/ 115 w 246"/>
                  <a:gd name="T59" fmla="*/ 51 h 269"/>
                  <a:gd name="T60" fmla="*/ 83 w 246"/>
                  <a:gd name="T61" fmla="*/ 81 h 269"/>
                  <a:gd name="T62" fmla="*/ 70 w 246"/>
                  <a:gd name="T63" fmla="*/ 131 h 269"/>
                  <a:gd name="T64" fmla="*/ 76 w 246"/>
                  <a:gd name="T65" fmla="*/ 154 h 269"/>
                  <a:gd name="T66" fmla="*/ 87 w 246"/>
                  <a:gd name="T67" fmla="*/ 181 h 269"/>
                  <a:gd name="T68" fmla="*/ 105 w 246"/>
                  <a:gd name="T69" fmla="*/ 203 h 269"/>
                  <a:gd name="T70" fmla="*/ 127 w 246"/>
                  <a:gd name="T71" fmla="*/ 21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 h="269">
                    <a:moveTo>
                      <a:pt x="139" y="225"/>
                    </a:moveTo>
                    <a:lnTo>
                      <a:pt x="161" y="233"/>
                    </a:lnTo>
                    <a:lnTo>
                      <a:pt x="176" y="237"/>
                    </a:lnTo>
                    <a:lnTo>
                      <a:pt x="188" y="238"/>
                    </a:lnTo>
                    <a:lnTo>
                      <a:pt x="198" y="234"/>
                    </a:lnTo>
                    <a:lnTo>
                      <a:pt x="204" y="230"/>
                    </a:lnTo>
                    <a:lnTo>
                      <a:pt x="206" y="225"/>
                    </a:lnTo>
                    <a:lnTo>
                      <a:pt x="208" y="219"/>
                    </a:lnTo>
                    <a:lnTo>
                      <a:pt x="210" y="215"/>
                    </a:lnTo>
                    <a:lnTo>
                      <a:pt x="214" y="214"/>
                    </a:lnTo>
                    <a:lnTo>
                      <a:pt x="224" y="216"/>
                    </a:lnTo>
                    <a:lnTo>
                      <a:pt x="234" y="220"/>
                    </a:lnTo>
                    <a:lnTo>
                      <a:pt x="242" y="229"/>
                    </a:lnTo>
                    <a:lnTo>
                      <a:pt x="246" y="235"/>
                    </a:lnTo>
                    <a:lnTo>
                      <a:pt x="246" y="242"/>
                    </a:lnTo>
                    <a:lnTo>
                      <a:pt x="242" y="250"/>
                    </a:lnTo>
                    <a:lnTo>
                      <a:pt x="234" y="257"/>
                    </a:lnTo>
                    <a:lnTo>
                      <a:pt x="224" y="263"/>
                    </a:lnTo>
                    <a:lnTo>
                      <a:pt x="210" y="266"/>
                    </a:lnTo>
                    <a:lnTo>
                      <a:pt x="194" y="269"/>
                    </a:lnTo>
                    <a:lnTo>
                      <a:pt x="176" y="269"/>
                    </a:lnTo>
                    <a:lnTo>
                      <a:pt x="159" y="266"/>
                    </a:lnTo>
                    <a:lnTo>
                      <a:pt x="143" y="263"/>
                    </a:lnTo>
                    <a:lnTo>
                      <a:pt x="129" y="260"/>
                    </a:lnTo>
                    <a:lnTo>
                      <a:pt x="119" y="257"/>
                    </a:lnTo>
                    <a:lnTo>
                      <a:pt x="109" y="254"/>
                    </a:lnTo>
                    <a:lnTo>
                      <a:pt x="103" y="252"/>
                    </a:lnTo>
                    <a:lnTo>
                      <a:pt x="101" y="250"/>
                    </a:lnTo>
                    <a:lnTo>
                      <a:pt x="99" y="249"/>
                    </a:lnTo>
                    <a:lnTo>
                      <a:pt x="58" y="222"/>
                    </a:lnTo>
                    <a:lnTo>
                      <a:pt x="28" y="194"/>
                    </a:lnTo>
                    <a:lnTo>
                      <a:pt x="10" y="166"/>
                    </a:lnTo>
                    <a:lnTo>
                      <a:pt x="0" y="139"/>
                    </a:lnTo>
                    <a:lnTo>
                      <a:pt x="0" y="112"/>
                    </a:lnTo>
                    <a:lnTo>
                      <a:pt x="6" y="87"/>
                    </a:lnTo>
                    <a:lnTo>
                      <a:pt x="18" y="64"/>
                    </a:lnTo>
                    <a:lnTo>
                      <a:pt x="36" y="44"/>
                    </a:lnTo>
                    <a:lnTo>
                      <a:pt x="58" y="27"/>
                    </a:lnTo>
                    <a:lnTo>
                      <a:pt x="83" y="13"/>
                    </a:lnTo>
                    <a:lnTo>
                      <a:pt x="111" y="4"/>
                    </a:lnTo>
                    <a:lnTo>
                      <a:pt x="139" y="0"/>
                    </a:lnTo>
                    <a:lnTo>
                      <a:pt x="167" y="1"/>
                    </a:lnTo>
                    <a:lnTo>
                      <a:pt x="194" y="8"/>
                    </a:lnTo>
                    <a:lnTo>
                      <a:pt x="220" y="20"/>
                    </a:lnTo>
                    <a:lnTo>
                      <a:pt x="242" y="40"/>
                    </a:lnTo>
                    <a:lnTo>
                      <a:pt x="242" y="42"/>
                    </a:lnTo>
                    <a:lnTo>
                      <a:pt x="240" y="46"/>
                    </a:lnTo>
                    <a:lnTo>
                      <a:pt x="238" y="49"/>
                    </a:lnTo>
                    <a:lnTo>
                      <a:pt x="236" y="50"/>
                    </a:lnTo>
                    <a:lnTo>
                      <a:pt x="220" y="51"/>
                    </a:lnTo>
                    <a:lnTo>
                      <a:pt x="212" y="51"/>
                    </a:lnTo>
                    <a:lnTo>
                      <a:pt x="208" y="50"/>
                    </a:lnTo>
                    <a:lnTo>
                      <a:pt x="206" y="50"/>
                    </a:lnTo>
                    <a:lnTo>
                      <a:pt x="184" y="42"/>
                    </a:lnTo>
                    <a:lnTo>
                      <a:pt x="167" y="40"/>
                    </a:lnTo>
                    <a:lnTo>
                      <a:pt x="151" y="40"/>
                    </a:lnTo>
                    <a:lnTo>
                      <a:pt x="137" y="41"/>
                    </a:lnTo>
                    <a:lnTo>
                      <a:pt x="127" y="44"/>
                    </a:lnTo>
                    <a:lnTo>
                      <a:pt x="119" y="48"/>
                    </a:lnTo>
                    <a:lnTo>
                      <a:pt x="115" y="51"/>
                    </a:lnTo>
                    <a:lnTo>
                      <a:pt x="113" y="53"/>
                    </a:lnTo>
                    <a:lnTo>
                      <a:pt x="83" y="81"/>
                    </a:lnTo>
                    <a:lnTo>
                      <a:pt x="72" y="109"/>
                    </a:lnTo>
                    <a:lnTo>
                      <a:pt x="70" y="131"/>
                    </a:lnTo>
                    <a:lnTo>
                      <a:pt x="72" y="141"/>
                    </a:lnTo>
                    <a:lnTo>
                      <a:pt x="76" y="154"/>
                    </a:lnTo>
                    <a:lnTo>
                      <a:pt x="81" y="168"/>
                    </a:lnTo>
                    <a:lnTo>
                      <a:pt x="87" y="181"/>
                    </a:lnTo>
                    <a:lnTo>
                      <a:pt x="99" y="196"/>
                    </a:lnTo>
                    <a:lnTo>
                      <a:pt x="105" y="203"/>
                    </a:lnTo>
                    <a:lnTo>
                      <a:pt x="115" y="211"/>
                    </a:lnTo>
                    <a:lnTo>
                      <a:pt x="127" y="219"/>
                    </a:lnTo>
                    <a:lnTo>
                      <a:pt x="139" y="225"/>
                    </a:lnTo>
                    <a:close/>
                  </a:path>
                </a:pathLst>
              </a:custGeom>
              <a:solidFill>
                <a:srgbClr val="667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08" name="Freeform 144">
                <a:extLst>
                  <a:ext uri="{FF2B5EF4-FFF2-40B4-BE49-F238E27FC236}">
                    <a16:creationId xmlns:a16="http://schemas.microsoft.com/office/drawing/2014/main" id="{56AFE0C0-E278-4F56-878E-BF0C5BCCCD0F}"/>
                  </a:ext>
                </a:extLst>
              </p:cNvPr>
              <p:cNvSpPr>
                <a:spLocks/>
              </p:cNvSpPr>
              <p:nvPr/>
            </p:nvSpPr>
            <p:spPr bwMode="auto">
              <a:xfrm>
                <a:off x="2353" y="283"/>
                <a:ext cx="87" cy="28"/>
              </a:xfrm>
              <a:custGeom>
                <a:avLst/>
                <a:gdLst>
                  <a:gd name="T0" fmla="*/ 67 w 87"/>
                  <a:gd name="T1" fmla="*/ 0 h 28"/>
                  <a:gd name="T2" fmla="*/ 67 w 87"/>
                  <a:gd name="T3" fmla="*/ 0 h 28"/>
                  <a:gd name="T4" fmla="*/ 65 w 87"/>
                  <a:gd name="T5" fmla="*/ 3 h 28"/>
                  <a:gd name="T6" fmla="*/ 63 w 87"/>
                  <a:gd name="T7" fmla="*/ 9 h 28"/>
                  <a:gd name="T8" fmla="*/ 63 w 87"/>
                  <a:gd name="T9" fmla="*/ 12 h 28"/>
                  <a:gd name="T10" fmla="*/ 59 w 87"/>
                  <a:gd name="T11" fmla="*/ 15 h 28"/>
                  <a:gd name="T12" fmla="*/ 55 w 87"/>
                  <a:gd name="T13" fmla="*/ 17 h 28"/>
                  <a:gd name="T14" fmla="*/ 45 w 87"/>
                  <a:gd name="T15" fmla="*/ 16 h 28"/>
                  <a:gd name="T16" fmla="*/ 32 w 87"/>
                  <a:gd name="T17" fmla="*/ 14 h 28"/>
                  <a:gd name="T18" fmla="*/ 12 w 87"/>
                  <a:gd name="T19" fmla="*/ 5 h 28"/>
                  <a:gd name="T20" fmla="*/ 0 w 87"/>
                  <a:gd name="T21" fmla="*/ 15 h 28"/>
                  <a:gd name="T22" fmla="*/ 24 w 87"/>
                  <a:gd name="T23" fmla="*/ 23 h 28"/>
                  <a:gd name="T24" fmla="*/ 41 w 87"/>
                  <a:gd name="T25" fmla="*/ 27 h 28"/>
                  <a:gd name="T26" fmla="*/ 55 w 87"/>
                  <a:gd name="T27" fmla="*/ 28 h 28"/>
                  <a:gd name="T28" fmla="*/ 71 w 87"/>
                  <a:gd name="T29" fmla="*/ 24 h 28"/>
                  <a:gd name="T30" fmla="*/ 79 w 87"/>
                  <a:gd name="T31" fmla="*/ 17 h 28"/>
                  <a:gd name="T32" fmla="*/ 83 w 87"/>
                  <a:gd name="T33" fmla="*/ 11 h 28"/>
                  <a:gd name="T34" fmla="*/ 85 w 87"/>
                  <a:gd name="T35" fmla="*/ 5 h 28"/>
                  <a:gd name="T36" fmla="*/ 87 w 87"/>
                  <a:gd name="T37" fmla="*/ 0 h 28"/>
                  <a:gd name="T38" fmla="*/ 87 w 87"/>
                  <a:gd name="T39" fmla="*/ 0 h 28"/>
                  <a:gd name="T40" fmla="*/ 67 w 87"/>
                  <a:gd name="T4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28">
                    <a:moveTo>
                      <a:pt x="67" y="0"/>
                    </a:moveTo>
                    <a:lnTo>
                      <a:pt x="67" y="0"/>
                    </a:lnTo>
                    <a:lnTo>
                      <a:pt x="65" y="3"/>
                    </a:lnTo>
                    <a:lnTo>
                      <a:pt x="63" y="9"/>
                    </a:lnTo>
                    <a:lnTo>
                      <a:pt x="63" y="12"/>
                    </a:lnTo>
                    <a:lnTo>
                      <a:pt x="59" y="15"/>
                    </a:lnTo>
                    <a:lnTo>
                      <a:pt x="55" y="17"/>
                    </a:lnTo>
                    <a:lnTo>
                      <a:pt x="45" y="16"/>
                    </a:lnTo>
                    <a:lnTo>
                      <a:pt x="32" y="14"/>
                    </a:lnTo>
                    <a:lnTo>
                      <a:pt x="12" y="5"/>
                    </a:lnTo>
                    <a:lnTo>
                      <a:pt x="0" y="15"/>
                    </a:lnTo>
                    <a:lnTo>
                      <a:pt x="24" y="23"/>
                    </a:lnTo>
                    <a:lnTo>
                      <a:pt x="41" y="27"/>
                    </a:lnTo>
                    <a:lnTo>
                      <a:pt x="55" y="28"/>
                    </a:lnTo>
                    <a:lnTo>
                      <a:pt x="71" y="24"/>
                    </a:lnTo>
                    <a:lnTo>
                      <a:pt x="79" y="17"/>
                    </a:lnTo>
                    <a:lnTo>
                      <a:pt x="83" y="11"/>
                    </a:lnTo>
                    <a:lnTo>
                      <a:pt x="85" y="5"/>
                    </a:lnTo>
                    <a:lnTo>
                      <a:pt x="87" y="0"/>
                    </a:lnTo>
                    <a:lnTo>
                      <a:pt x="87" y="0"/>
                    </a:lnTo>
                    <a:lnTo>
                      <a:pt x="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09" name="Freeform 145">
                <a:extLst>
                  <a:ext uri="{FF2B5EF4-FFF2-40B4-BE49-F238E27FC236}">
                    <a16:creationId xmlns:a16="http://schemas.microsoft.com/office/drawing/2014/main" id="{FCFB2DBE-1E59-40F6-8F19-B305EEC81228}"/>
                  </a:ext>
                </a:extLst>
              </p:cNvPr>
              <p:cNvSpPr>
                <a:spLocks/>
              </p:cNvSpPr>
              <p:nvPr/>
            </p:nvSpPr>
            <p:spPr bwMode="auto">
              <a:xfrm>
                <a:off x="2420" y="276"/>
                <a:ext cx="52" cy="23"/>
              </a:xfrm>
              <a:custGeom>
                <a:avLst/>
                <a:gdLst>
                  <a:gd name="T0" fmla="*/ 50 w 52"/>
                  <a:gd name="T1" fmla="*/ 18 h 23"/>
                  <a:gd name="T2" fmla="*/ 52 w 52"/>
                  <a:gd name="T3" fmla="*/ 18 h 23"/>
                  <a:gd name="T4" fmla="*/ 42 w 52"/>
                  <a:gd name="T5" fmla="*/ 9 h 23"/>
                  <a:gd name="T6" fmla="*/ 28 w 52"/>
                  <a:gd name="T7" fmla="*/ 3 h 23"/>
                  <a:gd name="T8" fmla="*/ 14 w 52"/>
                  <a:gd name="T9" fmla="*/ 0 h 23"/>
                  <a:gd name="T10" fmla="*/ 0 w 52"/>
                  <a:gd name="T11" fmla="*/ 7 h 23"/>
                  <a:gd name="T12" fmla="*/ 20 w 52"/>
                  <a:gd name="T13" fmla="*/ 7 h 23"/>
                  <a:gd name="T14" fmla="*/ 14 w 52"/>
                  <a:gd name="T15" fmla="*/ 11 h 23"/>
                  <a:gd name="T16" fmla="*/ 20 w 52"/>
                  <a:gd name="T17" fmla="*/ 12 h 23"/>
                  <a:gd name="T18" fmla="*/ 26 w 52"/>
                  <a:gd name="T19" fmla="*/ 16 h 23"/>
                  <a:gd name="T20" fmla="*/ 32 w 52"/>
                  <a:gd name="T21" fmla="*/ 23 h 23"/>
                  <a:gd name="T22" fmla="*/ 34 w 52"/>
                  <a:gd name="T23" fmla="*/ 23 h 23"/>
                  <a:gd name="T24" fmla="*/ 50 w 52"/>
                  <a:gd name="T25"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23">
                    <a:moveTo>
                      <a:pt x="50" y="18"/>
                    </a:moveTo>
                    <a:lnTo>
                      <a:pt x="52" y="18"/>
                    </a:lnTo>
                    <a:lnTo>
                      <a:pt x="42" y="9"/>
                    </a:lnTo>
                    <a:lnTo>
                      <a:pt x="28" y="3"/>
                    </a:lnTo>
                    <a:lnTo>
                      <a:pt x="14" y="0"/>
                    </a:lnTo>
                    <a:lnTo>
                      <a:pt x="0" y="7"/>
                    </a:lnTo>
                    <a:lnTo>
                      <a:pt x="20" y="7"/>
                    </a:lnTo>
                    <a:lnTo>
                      <a:pt x="14" y="11"/>
                    </a:lnTo>
                    <a:lnTo>
                      <a:pt x="20" y="12"/>
                    </a:lnTo>
                    <a:lnTo>
                      <a:pt x="26" y="16"/>
                    </a:lnTo>
                    <a:lnTo>
                      <a:pt x="32" y="23"/>
                    </a:lnTo>
                    <a:lnTo>
                      <a:pt x="34" y="23"/>
                    </a:lnTo>
                    <a:lnTo>
                      <a:pt x="5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10" name="Freeform 146">
                <a:extLst>
                  <a:ext uri="{FF2B5EF4-FFF2-40B4-BE49-F238E27FC236}">
                    <a16:creationId xmlns:a16="http://schemas.microsoft.com/office/drawing/2014/main" id="{F00DBF0D-B32F-4F4A-B346-C3F9A49FAFDB}"/>
                  </a:ext>
                </a:extLst>
              </p:cNvPr>
              <p:cNvSpPr>
                <a:spLocks/>
              </p:cNvSpPr>
              <p:nvPr/>
            </p:nvSpPr>
            <p:spPr bwMode="auto">
              <a:xfrm>
                <a:off x="2394" y="294"/>
                <a:ext cx="82" cy="49"/>
              </a:xfrm>
              <a:custGeom>
                <a:avLst/>
                <a:gdLst>
                  <a:gd name="T0" fmla="*/ 0 w 82"/>
                  <a:gd name="T1" fmla="*/ 49 h 49"/>
                  <a:gd name="T2" fmla="*/ 2 w 82"/>
                  <a:gd name="T3" fmla="*/ 49 h 49"/>
                  <a:gd name="T4" fmla="*/ 20 w 82"/>
                  <a:gd name="T5" fmla="*/ 49 h 49"/>
                  <a:gd name="T6" fmla="*/ 38 w 82"/>
                  <a:gd name="T7" fmla="*/ 46 h 49"/>
                  <a:gd name="T8" fmla="*/ 56 w 82"/>
                  <a:gd name="T9" fmla="*/ 42 h 49"/>
                  <a:gd name="T10" fmla="*/ 68 w 82"/>
                  <a:gd name="T11" fmla="*/ 35 h 49"/>
                  <a:gd name="T12" fmla="*/ 76 w 82"/>
                  <a:gd name="T13" fmla="*/ 27 h 49"/>
                  <a:gd name="T14" fmla="*/ 82 w 82"/>
                  <a:gd name="T15" fmla="*/ 16 h 49"/>
                  <a:gd name="T16" fmla="*/ 82 w 82"/>
                  <a:gd name="T17" fmla="*/ 9 h 49"/>
                  <a:gd name="T18" fmla="*/ 76 w 82"/>
                  <a:gd name="T19" fmla="*/ 0 h 49"/>
                  <a:gd name="T20" fmla="*/ 60 w 82"/>
                  <a:gd name="T21" fmla="*/ 5 h 49"/>
                  <a:gd name="T22" fmla="*/ 62 w 82"/>
                  <a:gd name="T23" fmla="*/ 9 h 49"/>
                  <a:gd name="T24" fmla="*/ 62 w 82"/>
                  <a:gd name="T25" fmla="*/ 16 h 49"/>
                  <a:gd name="T26" fmla="*/ 60 w 82"/>
                  <a:gd name="T27" fmla="*/ 22 h 49"/>
                  <a:gd name="T28" fmla="*/ 52 w 82"/>
                  <a:gd name="T29" fmla="*/ 28 h 49"/>
                  <a:gd name="T30" fmla="*/ 44 w 82"/>
                  <a:gd name="T31" fmla="*/ 32 h 49"/>
                  <a:gd name="T32" fmla="*/ 34 w 82"/>
                  <a:gd name="T33" fmla="*/ 35 h 49"/>
                  <a:gd name="T34" fmla="*/ 20 w 82"/>
                  <a:gd name="T35" fmla="*/ 37 h 49"/>
                  <a:gd name="T36" fmla="*/ 2 w 82"/>
                  <a:gd name="T37" fmla="*/ 37 h 49"/>
                  <a:gd name="T38" fmla="*/ 4 w 82"/>
                  <a:gd name="T39" fmla="*/ 37 h 49"/>
                  <a:gd name="T40" fmla="*/ 0 w 82"/>
                  <a:gd name="T4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49">
                    <a:moveTo>
                      <a:pt x="0" y="49"/>
                    </a:moveTo>
                    <a:lnTo>
                      <a:pt x="2" y="49"/>
                    </a:lnTo>
                    <a:lnTo>
                      <a:pt x="20" y="49"/>
                    </a:lnTo>
                    <a:lnTo>
                      <a:pt x="38" y="46"/>
                    </a:lnTo>
                    <a:lnTo>
                      <a:pt x="56" y="42"/>
                    </a:lnTo>
                    <a:lnTo>
                      <a:pt x="68" y="35"/>
                    </a:lnTo>
                    <a:lnTo>
                      <a:pt x="76" y="27"/>
                    </a:lnTo>
                    <a:lnTo>
                      <a:pt x="82" y="16"/>
                    </a:lnTo>
                    <a:lnTo>
                      <a:pt x="82" y="9"/>
                    </a:lnTo>
                    <a:lnTo>
                      <a:pt x="76" y="0"/>
                    </a:lnTo>
                    <a:lnTo>
                      <a:pt x="60" y="5"/>
                    </a:lnTo>
                    <a:lnTo>
                      <a:pt x="62" y="9"/>
                    </a:lnTo>
                    <a:lnTo>
                      <a:pt x="62" y="16"/>
                    </a:lnTo>
                    <a:lnTo>
                      <a:pt x="60" y="22"/>
                    </a:lnTo>
                    <a:lnTo>
                      <a:pt x="52" y="28"/>
                    </a:lnTo>
                    <a:lnTo>
                      <a:pt x="44" y="32"/>
                    </a:lnTo>
                    <a:lnTo>
                      <a:pt x="34" y="35"/>
                    </a:lnTo>
                    <a:lnTo>
                      <a:pt x="20" y="37"/>
                    </a:lnTo>
                    <a:lnTo>
                      <a:pt x="2" y="37"/>
                    </a:lnTo>
                    <a:lnTo>
                      <a:pt x="4" y="37"/>
                    </a:lnTo>
                    <a:lnTo>
                      <a:pt x="0"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11" name="Freeform 147">
                <a:extLst>
                  <a:ext uri="{FF2B5EF4-FFF2-40B4-BE49-F238E27FC236}">
                    <a16:creationId xmlns:a16="http://schemas.microsoft.com/office/drawing/2014/main" id="{CD9EB7A8-B2BF-4B62-ADEE-34058FACCE69}"/>
                  </a:ext>
                </a:extLst>
              </p:cNvPr>
              <p:cNvSpPr>
                <a:spLocks/>
              </p:cNvSpPr>
              <p:nvPr/>
            </p:nvSpPr>
            <p:spPr bwMode="auto">
              <a:xfrm>
                <a:off x="2309" y="311"/>
                <a:ext cx="89" cy="32"/>
              </a:xfrm>
              <a:custGeom>
                <a:avLst/>
                <a:gdLst>
                  <a:gd name="T0" fmla="*/ 4 w 89"/>
                  <a:gd name="T1" fmla="*/ 10 h 32"/>
                  <a:gd name="T2" fmla="*/ 4 w 89"/>
                  <a:gd name="T3" fmla="*/ 11 h 32"/>
                  <a:gd name="T4" fmla="*/ 6 w 89"/>
                  <a:gd name="T5" fmla="*/ 11 h 32"/>
                  <a:gd name="T6" fmla="*/ 8 w 89"/>
                  <a:gd name="T7" fmla="*/ 13 h 32"/>
                  <a:gd name="T8" fmla="*/ 16 w 89"/>
                  <a:gd name="T9" fmla="*/ 15 h 32"/>
                  <a:gd name="T10" fmla="*/ 26 w 89"/>
                  <a:gd name="T11" fmla="*/ 19 h 32"/>
                  <a:gd name="T12" fmla="*/ 36 w 89"/>
                  <a:gd name="T13" fmla="*/ 22 h 32"/>
                  <a:gd name="T14" fmla="*/ 50 w 89"/>
                  <a:gd name="T15" fmla="*/ 26 h 32"/>
                  <a:gd name="T16" fmla="*/ 68 w 89"/>
                  <a:gd name="T17" fmla="*/ 29 h 32"/>
                  <a:gd name="T18" fmla="*/ 85 w 89"/>
                  <a:gd name="T19" fmla="*/ 32 h 32"/>
                  <a:gd name="T20" fmla="*/ 89 w 89"/>
                  <a:gd name="T21" fmla="*/ 20 h 32"/>
                  <a:gd name="T22" fmla="*/ 72 w 89"/>
                  <a:gd name="T23" fmla="*/ 18 h 32"/>
                  <a:gd name="T24" fmla="*/ 58 w 89"/>
                  <a:gd name="T25" fmla="*/ 14 h 32"/>
                  <a:gd name="T26" fmla="*/ 44 w 89"/>
                  <a:gd name="T27" fmla="*/ 11 h 32"/>
                  <a:gd name="T28" fmla="*/ 34 w 89"/>
                  <a:gd name="T29" fmla="*/ 10 h 32"/>
                  <a:gd name="T30" fmla="*/ 24 w 89"/>
                  <a:gd name="T31" fmla="*/ 6 h 32"/>
                  <a:gd name="T32" fmla="*/ 20 w 89"/>
                  <a:gd name="T33" fmla="*/ 4 h 32"/>
                  <a:gd name="T34" fmla="*/ 18 w 89"/>
                  <a:gd name="T35" fmla="*/ 4 h 32"/>
                  <a:gd name="T36" fmla="*/ 16 w 89"/>
                  <a:gd name="T37" fmla="*/ 2 h 32"/>
                  <a:gd name="T38" fmla="*/ 16 w 89"/>
                  <a:gd name="T39" fmla="*/ 3 h 32"/>
                  <a:gd name="T40" fmla="*/ 16 w 89"/>
                  <a:gd name="T41" fmla="*/ 2 h 32"/>
                  <a:gd name="T42" fmla="*/ 8 w 89"/>
                  <a:gd name="T43" fmla="*/ 0 h 32"/>
                  <a:gd name="T44" fmla="*/ 2 w 89"/>
                  <a:gd name="T45" fmla="*/ 3 h 32"/>
                  <a:gd name="T46" fmla="*/ 0 w 89"/>
                  <a:gd name="T47" fmla="*/ 6 h 32"/>
                  <a:gd name="T48" fmla="*/ 4 w 89"/>
                  <a:gd name="T49" fmla="*/ 11 h 32"/>
                  <a:gd name="T50" fmla="*/ 4 w 89"/>
                  <a:gd name="T51"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32">
                    <a:moveTo>
                      <a:pt x="4" y="10"/>
                    </a:moveTo>
                    <a:lnTo>
                      <a:pt x="4" y="11"/>
                    </a:lnTo>
                    <a:lnTo>
                      <a:pt x="6" y="11"/>
                    </a:lnTo>
                    <a:lnTo>
                      <a:pt x="8" y="13"/>
                    </a:lnTo>
                    <a:lnTo>
                      <a:pt x="16" y="15"/>
                    </a:lnTo>
                    <a:lnTo>
                      <a:pt x="26" y="19"/>
                    </a:lnTo>
                    <a:lnTo>
                      <a:pt x="36" y="22"/>
                    </a:lnTo>
                    <a:lnTo>
                      <a:pt x="50" y="26"/>
                    </a:lnTo>
                    <a:lnTo>
                      <a:pt x="68" y="29"/>
                    </a:lnTo>
                    <a:lnTo>
                      <a:pt x="85" y="32"/>
                    </a:lnTo>
                    <a:lnTo>
                      <a:pt x="89" y="20"/>
                    </a:lnTo>
                    <a:lnTo>
                      <a:pt x="72" y="18"/>
                    </a:lnTo>
                    <a:lnTo>
                      <a:pt x="58" y="14"/>
                    </a:lnTo>
                    <a:lnTo>
                      <a:pt x="44" y="11"/>
                    </a:lnTo>
                    <a:lnTo>
                      <a:pt x="34" y="10"/>
                    </a:lnTo>
                    <a:lnTo>
                      <a:pt x="24" y="6"/>
                    </a:lnTo>
                    <a:lnTo>
                      <a:pt x="20" y="4"/>
                    </a:lnTo>
                    <a:lnTo>
                      <a:pt x="18" y="4"/>
                    </a:lnTo>
                    <a:lnTo>
                      <a:pt x="16" y="2"/>
                    </a:lnTo>
                    <a:lnTo>
                      <a:pt x="16" y="3"/>
                    </a:lnTo>
                    <a:lnTo>
                      <a:pt x="16" y="2"/>
                    </a:lnTo>
                    <a:lnTo>
                      <a:pt x="8" y="0"/>
                    </a:lnTo>
                    <a:lnTo>
                      <a:pt x="2" y="3"/>
                    </a:lnTo>
                    <a:lnTo>
                      <a:pt x="0" y="6"/>
                    </a:lnTo>
                    <a:lnTo>
                      <a:pt x="4" y="11"/>
                    </a:lnTo>
                    <a:lnTo>
                      <a:pt x="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12" name="Freeform 148">
                <a:extLst>
                  <a:ext uri="{FF2B5EF4-FFF2-40B4-BE49-F238E27FC236}">
                    <a16:creationId xmlns:a16="http://schemas.microsoft.com/office/drawing/2014/main" id="{55207A68-C470-4A35-B664-5E8E58C169BC}"/>
                  </a:ext>
                </a:extLst>
              </p:cNvPr>
              <p:cNvSpPr>
                <a:spLocks/>
              </p:cNvSpPr>
              <p:nvPr/>
            </p:nvSpPr>
            <p:spPr bwMode="auto">
              <a:xfrm>
                <a:off x="2210" y="62"/>
                <a:ext cx="260" cy="259"/>
              </a:xfrm>
              <a:custGeom>
                <a:avLst/>
                <a:gdLst>
                  <a:gd name="T0" fmla="*/ 260 w 260"/>
                  <a:gd name="T1" fmla="*/ 44 h 259"/>
                  <a:gd name="T2" fmla="*/ 260 w 260"/>
                  <a:gd name="T3" fmla="*/ 44 h 259"/>
                  <a:gd name="T4" fmla="*/ 238 w 260"/>
                  <a:gd name="T5" fmla="*/ 23 h 259"/>
                  <a:gd name="T6" fmla="*/ 208 w 260"/>
                  <a:gd name="T7" fmla="*/ 9 h 259"/>
                  <a:gd name="T8" fmla="*/ 179 w 260"/>
                  <a:gd name="T9" fmla="*/ 1 h 259"/>
                  <a:gd name="T10" fmla="*/ 149 w 260"/>
                  <a:gd name="T11" fmla="*/ 0 h 259"/>
                  <a:gd name="T12" fmla="*/ 117 w 260"/>
                  <a:gd name="T13" fmla="*/ 4 h 259"/>
                  <a:gd name="T14" fmla="*/ 87 w 260"/>
                  <a:gd name="T15" fmla="*/ 15 h 259"/>
                  <a:gd name="T16" fmla="*/ 60 w 260"/>
                  <a:gd name="T17" fmla="*/ 30 h 259"/>
                  <a:gd name="T18" fmla="*/ 38 w 260"/>
                  <a:gd name="T19" fmla="*/ 48 h 259"/>
                  <a:gd name="T20" fmla="*/ 18 w 260"/>
                  <a:gd name="T21" fmla="*/ 68 h 259"/>
                  <a:gd name="T22" fmla="*/ 6 w 260"/>
                  <a:gd name="T23" fmla="*/ 92 h 259"/>
                  <a:gd name="T24" fmla="*/ 0 w 260"/>
                  <a:gd name="T25" fmla="*/ 118 h 259"/>
                  <a:gd name="T26" fmla="*/ 0 w 260"/>
                  <a:gd name="T27" fmla="*/ 145 h 259"/>
                  <a:gd name="T28" fmla="*/ 10 w 260"/>
                  <a:gd name="T29" fmla="*/ 174 h 259"/>
                  <a:gd name="T30" fmla="*/ 30 w 260"/>
                  <a:gd name="T31" fmla="*/ 202 h 259"/>
                  <a:gd name="T32" fmla="*/ 60 w 260"/>
                  <a:gd name="T33" fmla="*/ 231 h 259"/>
                  <a:gd name="T34" fmla="*/ 103 w 260"/>
                  <a:gd name="T35" fmla="*/ 259 h 259"/>
                  <a:gd name="T36" fmla="*/ 115 w 260"/>
                  <a:gd name="T37" fmla="*/ 252 h 259"/>
                  <a:gd name="T38" fmla="*/ 76 w 260"/>
                  <a:gd name="T39" fmla="*/ 224 h 259"/>
                  <a:gd name="T40" fmla="*/ 46 w 260"/>
                  <a:gd name="T41" fmla="*/ 198 h 259"/>
                  <a:gd name="T42" fmla="*/ 30 w 260"/>
                  <a:gd name="T43" fmla="*/ 171 h 259"/>
                  <a:gd name="T44" fmla="*/ 20 w 260"/>
                  <a:gd name="T45" fmla="*/ 145 h 259"/>
                  <a:gd name="T46" fmla="*/ 20 w 260"/>
                  <a:gd name="T47" fmla="*/ 118 h 259"/>
                  <a:gd name="T48" fmla="*/ 26 w 260"/>
                  <a:gd name="T49" fmla="*/ 94 h 259"/>
                  <a:gd name="T50" fmla="*/ 38 w 260"/>
                  <a:gd name="T51" fmla="*/ 72 h 259"/>
                  <a:gd name="T52" fmla="*/ 54 w 260"/>
                  <a:gd name="T53" fmla="*/ 53 h 259"/>
                  <a:gd name="T54" fmla="*/ 76 w 260"/>
                  <a:gd name="T55" fmla="*/ 37 h 259"/>
                  <a:gd name="T56" fmla="*/ 99 w 260"/>
                  <a:gd name="T57" fmla="*/ 24 h 259"/>
                  <a:gd name="T58" fmla="*/ 125 w 260"/>
                  <a:gd name="T59" fmla="*/ 16 h 259"/>
                  <a:gd name="T60" fmla="*/ 149 w 260"/>
                  <a:gd name="T61" fmla="*/ 11 h 259"/>
                  <a:gd name="T62" fmla="*/ 175 w 260"/>
                  <a:gd name="T63" fmla="*/ 12 h 259"/>
                  <a:gd name="T64" fmla="*/ 200 w 260"/>
                  <a:gd name="T65" fmla="*/ 18 h 259"/>
                  <a:gd name="T66" fmla="*/ 222 w 260"/>
                  <a:gd name="T67" fmla="*/ 30 h 259"/>
                  <a:gd name="T68" fmla="*/ 244 w 260"/>
                  <a:gd name="T69" fmla="*/ 48 h 259"/>
                  <a:gd name="T70" fmla="*/ 244 w 260"/>
                  <a:gd name="T71" fmla="*/ 48 h 259"/>
                  <a:gd name="T72" fmla="*/ 260 w 260"/>
                  <a:gd name="T73" fmla="*/ 44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0" h="259">
                    <a:moveTo>
                      <a:pt x="260" y="44"/>
                    </a:moveTo>
                    <a:lnTo>
                      <a:pt x="260" y="44"/>
                    </a:lnTo>
                    <a:lnTo>
                      <a:pt x="238" y="23"/>
                    </a:lnTo>
                    <a:lnTo>
                      <a:pt x="208" y="9"/>
                    </a:lnTo>
                    <a:lnTo>
                      <a:pt x="179" y="1"/>
                    </a:lnTo>
                    <a:lnTo>
                      <a:pt x="149" y="0"/>
                    </a:lnTo>
                    <a:lnTo>
                      <a:pt x="117" y="4"/>
                    </a:lnTo>
                    <a:lnTo>
                      <a:pt x="87" y="15"/>
                    </a:lnTo>
                    <a:lnTo>
                      <a:pt x="60" y="30"/>
                    </a:lnTo>
                    <a:lnTo>
                      <a:pt x="38" y="48"/>
                    </a:lnTo>
                    <a:lnTo>
                      <a:pt x="18" y="68"/>
                    </a:lnTo>
                    <a:lnTo>
                      <a:pt x="6" y="92"/>
                    </a:lnTo>
                    <a:lnTo>
                      <a:pt x="0" y="118"/>
                    </a:lnTo>
                    <a:lnTo>
                      <a:pt x="0" y="145"/>
                    </a:lnTo>
                    <a:lnTo>
                      <a:pt x="10" y="174"/>
                    </a:lnTo>
                    <a:lnTo>
                      <a:pt x="30" y="202"/>
                    </a:lnTo>
                    <a:lnTo>
                      <a:pt x="60" y="231"/>
                    </a:lnTo>
                    <a:lnTo>
                      <a:pt x="103" y="259"/>
                    </a:lnTo>
                    <a:lnTo>
                      <a:pt x="115" y="252"/>
                    </a:lnTo>
                    <a:lnTo>
                      <a:pt x="76" y="224"/>
                    </a:lnTo>
                    <a:lnTo>
                      <a:pt x="46" y="198"/>
                    </a:lnTo>
                    <a:lnTo>
                      <a:pt x="30" y="171"/>
                    </a:lnTo>
                    <a:lnTo>
                      <a:pt x="20" y="145"/>
                    </a:lnTo>
                    <a:lnTo>
                      <a:pt x="20" y="118"/>
                    </a:lnTo>
                    <a:lnTo>
                      <a:pt x="26" y="94"/>
                    </a:lnTo>
                    <a:lnTo>
                      <a:pt x="38" y="72"/>
                    </a:lnTo>
                    <a:lnTo>
                      <a:pt x="54" y="53"/>
                    </a:lnTo>
                    <a:lnTo>
                      <a:pt x="76" y="37"/>
                    </a:lnTo>
                    <a:lnTo>
                      <a:pt x="99" y="24"/>
                    </a:lnTo>
                    <a:lnTo>
                      <a:pt x="125" y="16"/>
                    </a:lnTo>
                    <a:lnTo>
                      <a:pt x="149" y="11"/>
                    </a:lnTo>
                    <a:lnTo>
                      <a:pt x="175" y="12"/>
                    </a:lnTo>
                    <a:lnTo>
                      <a:pt x="200" y="18"/>
                    </a:lnTo>
                    <a:lnTo>
                      <a:pt x="222" y="30"/>
                    </a:lnTo>
                    <a:lnTo>
                      <a:pt x="244" y="48"/>
                    </a:lnTo>
                    <a:lnTo>
                      <a:pt x="244" y="48"/>
                    </a:lnTo>
                    <a:lnTo>
                      <a:pt x="26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13" name="Freeform 149">
                <a:extLst>
                  <a:ext uri="{FF2B5EF4-FFF2-40B4-BE49-F238E27FC236}">
                    <a16:creationId xmlns:a16="http://schemas.microsoft.com/office/drawing/2014/main" id="{E34FB0A6-20B0-46D5-8544-EB29272E6718}"/>
                  </a:ext>
                </a:extLst>
              </p:cNvPr>
              <p:cNvSpPr>
                <a:spLocks/>
              </p:cNvSpPr>
              <p:nvPr/>
            </p:nvSpPr>
            <p:spPr bwMode="auto">
              <a:xfrm>
                <a:off x="2448" y="106"/>
                <a:ext cx="24" cy="18"/>
              </a:xfrm>
              <a:custGeom>
                <a:avLst/>
                <a:gdLst>
                  <a:gd name="T0" fmla="*/ 8 w 24"/>
                  <a:gd name="T1" fmla="*/ 18 h 18"/>
                  <a:gd name="T2" fmla="*/ 16 w 24"/>
                  <a:gd name="T3" fmla="*/ 15 h 18"/>
                  <a:gd name="T4" fmla="*/ 18 w 24"/>
                  <a:gd name="T5" fmla="*/ 13 h 18"/>
                  <a:gd name="T6" fmla="*/ 22 w 24"/>
                  <a:gd name="T7" fmla="*/ 9 h 18"/>
                  <a:gd name="T8" fmla="*/ 24 w 24"/>
                  <a:gd name="T9" fmla="*/ 5 h 18"/>
                  <a:gd name="T10" fmla="*/ 22 w 24"/>
                  <a:gd name="T11" fmla="*/ 0 h 18"/>
                  <a:gd name="T12" fmla="*/ 6 w 24"/>
                  <a:gd name="T13" fmla="*/ 4 h 18"/>
                  <a:gd name="T14" fmla="*/ 4 w 24"/>
                  <a:gd name="T15" fmla="*/ 3 h 18"/>
                  <a:gd name="T16" fmla="*/ 2 w 24"/>
                  <a:gd name="T17" fmla="*/ 6 h 18"/>
                  <a:gd name="T18" fmla="*/ 2 w 24"/>
                  <a:gd name="T19" fmla="*/ 9 h 18"/>
                  <a:gd name="T20" fmla="*/ 0 w 24"/>
                  <a:gd name="T21" fmla="*/ 10 h 18"/>
                  <a:gd name="T22" fmla="*/ 8 w 24"/>
                  <a:gd name="T23" fmla="*/ 6 h 18"/>
                  <a:gd name="T24" fmla="*/ 0 w 24"/>
                  <a:gd name="T25" fmla="*/ 10 h 18"/>
                  <a:gd name="T26" fmla="*/ 0 w 24"/>
                  <a:gd name="T27" fmla="*/ 13 h 18"/>
                  <a:gd name="T28" fmla="*/ 6 w 24"/>
                  <a:gd name="T29" fmla="*/ 17 h 18"/>
                  <a:gd name="T30" fmla="*/ 12 w 24"/>
                  <a:gd name="T31" fmla="*/ 17 h 18"/>
                  <a:gd name="T32" fmla="*/ 16 w 24"/>
                  <a:gd name="T33" fmla="*/ 15 h 18"/>
                  <a:gd name="T34" fmla="*/ 8 w 2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18">
                    <a:moveTo>
                      <a:pt x="8" y="18"/>
                    </a:moveTo>
                    <a:lnTo>
                      <a:pt x="16" y="15"/>
                    </a:lnTo>
                    <a:lnTo>
                      <a:pt x="18" y="13"/>
                    </a:lnTo>
                    <a:lnTo>
                      <a:pt x="22" y="9"/>
                    </a:lnTo>
                    <a:lnTo>
                      <a:pt x="24" y="5"/>
                    </a:lnTo>
                    <a:lnTo>
                      <a:pt x="22" y="0"/>
                    </a:lnTo>
                    <a:lnTo>
                      <a:pt x="6" y="4"/>
                    </a:lnTo>
                    <a:lnTo>
                      <a:pt x="4" y="3"/>
                    </a:lnTo>
                    <a:lnTo>
                      <a:pt x="2" y="6"/>
                    </a:lnTo>
                    <a:lnTo>
                      <a:pt x="2" y="9"/>
                    </a:lnTo>
                    <a:lnTo>
                      <a:pt x="0" y="10"/>
                    </a:lnTo>
                    <a:lnTo>
                      <a:pt x="8" y="6"/>
                    </a:lnTo>
                    <a:lnTo>
                      <a:pt x="0" y="10"/>
                    </a:lnTo>
                    <a:lnTo>
                      <a:pt x="0" y="13"/>
                    </a:lnTo>
                    <a:lnTo>
                      <a:pt x="6" y="17"/>
                    </a:lnTo>
                    <a:lnTo>
                      <a:pt x="12" y="17"/>
                    </a:lnTo>
                    <a:lnTo>
                      <a:pt x="16" y="15"/>
                    </a:lnTo>
                    <a:lnTo>
                      <a:pt x="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14" name="Freeform 150">
                <a:extLst>
                  <a:ext uri="{FF2B5EF4-FFF2-40B4-BE49-F238E27FC236}">
                    <a16:creationId xmlns:a16="http://schemas.microsoft.com/office/drawing/2014/main" id="{A1AAFAE7-060A-4B95-8E21-BB32BA0AD4E5}"/>
                  </a:ext>
                </a:extLst>
              </p:cNvPr>
              <p:cNvSpPr>
                <a:spLocks/>
              </p:cNvSpPr>
              <p:nvPr/>
            </p:nvSpPr>
            <p:spPr bwMode="auto">
              <a:xfrm>
                <a:off x="2418" y="112"/>
                <a:ext cx="38" cy="13"/>
              </a:xfrm>
              <a:custGeom>
                <a:avLst/>
                <a:gdLst>
                  <a:gd name="T0" fmla="*/ 2 w 38"/>
                  <a:gd name="T1" fmla="*/ 11 h 13"/>
                  <a:gd name="T2" fmla="*/ 2 w 38"/>
                  <a:gd name="T3" fmla="*/ 10 h 13"/>
                  <a:gd name="T4" fmla="*/ 8 w 38"/>
                  <a:gd name="T5" fmla="*/ 12 h 13"/>
                  <a:gd name="T6" fmla="*/ 14 w 38"/>
                  <a:gd name="T7" fmla="*/ 13 h 13"/>
                  <a:gd name="T8" fmla="*/ 22 w 38"/>
                  <a:gd name="T9" fmla="*/ 13 h 13"/>
                  <a:gd name="T10" fmla="*/ 38 w 38"/>
                  <a:gd name="T11" fmla="*/ 12 h 13"/>
                  <a:gd name="T12" fmla="*/ 38 w 38"/>
                  <a:gd name="T13" fmla="*/ 0 h 13"/>
                  <a:gd name="T14" fmla="*/ 22 w 38"/>
                  <a:gd name="T15" fmla="*/ 2 h 13"/>
                  <a:gd name="T16" fmla="*/ 14 w 38"/>
                  <a:gd name="T17" fmla="*/ 2 h 13"/>
                  <a:gd name="T18" fmla="*/ 12 w 38"/>
                  <a:gd name="T19" fmla="*/ 0 h 13"/>
                  <a:gd name="T20" fmla="*/ 14 w 38"/>
                  <a:gd name="T21" fmla="*/ 3 h 13"/>
                  <a:gd name="T22" fmla="*/ 14 w 38"/>
                  <a:gd name="T23" fmla="*/ 2 h 13"/>
                  <a:gd name="T24" fmla="*/ 14 w 38"/>
                  <a:gd name="T25" fmla="*/ 3 h 13"/>
                  <a:gd name="T26" fmla="*/ 8 w 38"/>
                  <a:gd name="T27" fmla="*/ 2 h 13"/>
                  <a:gd name="T28" fmla="*/ 2 w 38"/>
                  <a:gd name="T29" fmla="*/ 3 h 13"/>
                  <a:gd name="T30" fmla="*/ 0 w 38"/>
                  <a:gd name="T31" fmla="*/ 6 h 13"/>
                  <a:gd name="T32" fmla="*/ 2 w 38"/>
                  <a:gd name="T33" fmla="*/ 10 h 13"/>
                  <a:gd name="T34" fmla="*/ 2 w 38"/>
                  <a:gd name="T35"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13">
                    <a:moveTo>
                      <a:pt x="2" y="11"/>
                    </a:moveTo>
                    <a:lnTo>
                      <a:pt x="2" y="10"/>
                    </a:lnTo>
                    <a:lnTo>
                      <a:pt x="8" y="12"/>
                    </a:lnTo>
                    <a:lnTo>
                      <a:pt x="14" y="13"/>
                    </a:lnTo>
                    <a:lnTo>
                      <a:pt x="22" y="13"/>
                    </a:lnTo>
                    <a:lnTo>
                      <a:pt x="38" y="12"/>
                    </a:lnTo>
                    <a:lnTo>
                      <a:pt x="38" y="0"/>
                    </a:lnTo>
                    <a:lnTo>
                      <a:pt x="22" y="2"/>
                    </a:lnTo>
                    <a:lnTo>
                      <a:pt x="14" y="2"/>
                    </a:lnTo>
                    <a:lnTo>
                      <a:pt x="12" y="0"/>
                    </a:lnTo>
                    <a:lnTo>
                      <a:pt x="14" y="3"/>
                    </a:lnTo>
                    <a:lnTo>
                      <a:pt x="14" y="2"/>
                    </a:lnTo>
                    <a:lnTo>
                      <a:pt x="14" y="3"/>
                    </a:lnTo>
                    <a:lnTo>
                      <a:pt x="8" y="2"/>
                    </a:lnTo>
                    <a:lnTo>
                      <a:pt x="2" y="3"/>
                    </a:lnTo>
                    <a:lnTo>
                      <a:pt x="0" y="6"/>
                    </a:lnTo>
                    <a:lnTo>
                      <a:pt x="2" y="10"/>
                    </a:lnTo>
                    <a:lnTo>
                      <a:pt x="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15" name="Freeform 151">
                <a:extLst>
                  <a:ext uri="{FF2B5EF4-FFF2-40B4-BE49-F238E27FC236}">
                    <a16:creationId xmlns:a16="http://schemas.microsoft.com/office/drawing/2014/main" id="{C8DAB94F-9C25-445E-AE77-BB4913733F15}"/>
                  </a:ext>
                </a:extLst>
              </p:cNvPr>
              <p:cNvSpPr>
                <a:spLocks/>
              </p:cNvSpPr>
              <p:nvPr/>
            </p:nvSpPr>
            <p:spPr bwMode="auto">
              <a:xfrm>
                <a:off x="2325" y="102"/>
                <a:ext cx="107" cy="23"/>
              </a:xfrm>
              <a:custGeom>
                <a:avLst/>
                <a:gdLst>
                  <a:gd name="T0" fmla="*/ 16 w 107"/>
                  <a:gd name="T1" fmla="*/ 22 h 23"/>
                  <a:gd name="T2" fmla="*/ 16 w 107"/>
                  <a:gd name="T3" fmla="*/ 21 h 23"/>
                  <a:gd name="T4" fmla="*/ 18 w 107"/>
                  <a:gd name="T5" fmla="*/ 21 h 23"/>
                  <a:gd name="T6" fmla="*/ 20 w 107"/>
                  <a:gd name="T7" fmla="*/ 17 h 23"/>
                  <a:gd name="T8" fmla="*/ 28 w 107"/>
                  <a:gd name="T9" fmla="*/ 15 h 23"/>
                  <a:gd name="T10" fmla="*/ 34 w 107"/>
                  <a:gd name="T11" fmla="*/ 13 h 23"/>
                  <a:gd name="T12" fmla="*/ 46 w 107"/>
                  <a:gd name="T13" fmla="*/ 12 h 23"/>
                  <a:gd name="T14" fmla="*/ 62 w 107"/>
                  <a:gd name="T15" fmla="*/ 12 h 23"/>
                  <a:gd name="T16" fmla="*/ 75 w 107"/>
                  <a:gd name="T17" fmla="*/ 14 h 23"/>
                  <a:gd name="T18" fmla="*/ 95 w 107"/>
                  <a:gd name="T19" fmla="*/ 21 h 23"/>
                  <a:gd name="T20" fmla="*/ 107 w 107"/>
                  <a:gd name="T21" fmla="*/ 12 h 23"/>
                  <a:gd name="T22" fmla="*/ 83 w 107"/>
                  <a:gd name="T23" fmla="*/ 2 h 23"/>
                  <a:gd name="T24" fmla="*/ 62 w 107"/>
                  <a:gd name="T25" fmla="*/ 0 h 23"/>
                  <a:gd name="T26" fmla="*/ 46 w 107"/>
                  <a:gd name="T27" fmla="*/ 0 h 23"/>
                  <a:gd name="T28" fmla="*/ 30 w 107"/>
                  <a:gd name="T29" fmla="*/ 1 h 23"/>
                  <a:gd name="T30" fmla="*/ 16 w 107"/>
                  <a:gd name="T31" fmla="*/ 6 h 23"/>
                  <a:gd name="T32" fmla="*/ 8 w 107"/>
                  <a:gd name="T33" fmla="*/ 10 h 23"/>
                  <a:gd name="T34" fmla="*/ 2 w 107"/>
                  <a:gd name="T35" fmla="*/ 14 h 23"/>
                  <a:gd name="T36" fmla="*/ 0 w 107"/>
                  <a:gd name="T37" fmla="*/ 16 h 23"/>
                  <a:gd name="T38" fmla="*/ 0 w 107"/>
                  <a:gd name="T39" fmla="*/ 15 h 23"/>
                  <a:gd name="T40" fmla="*/ 0 w 107"/>
                  <a:gd name="T41" fmla="*/ 16 h 23"/>
                  <a:gd name="T42" fmla="*/ 0 w 107"/>
                  <a:gd name="T43" fmla="*/ 20 h 23"/>
                  <a:gd name="T44" fmla="*/ 6 w 107"/>
                  <a:gd name="T45" fmla="*/ 23 h 23"/>
                  <a:gd name="T46" fmla="*/ 12 w 107"/>
                  <a:gd name="T47" fmla="*/ 23 h 23"/>
                  <a:gd name="T48" fmla="*/ 16 w 107"/>
                  <a:gd name="T49" fmla="*/ 21 h 23"/>
                  <a:gd name="T50" fmla="*/ 16 w 107"/>
                  <a:gd name="T51"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23">
                    <a:moveTo>
                      <a:pt x="16" y="22"/>
                    </a:moveTo>
                    <a:lnTo>
                      <a:pt x="16" y="21"/>
                    </a:lnTo>
                    <a:lnTo>
                      <a:pt x="18" y="21"/>
                    </a:lnTo>
                    <a:lnTo>
                      <a:pt x="20" y="17"/>
                    </a:lnTo>
                    <a:lnTo>
                      <a:pt x="28" y="15"/>
                    </a:lnTo>
                    <a:lnTo>
                      <a:pt x="34" y="13"/>
                    </a:lnTo>
                    <a:lnTo>
                      <a:pt x="46" y="12"/>
                    </a:lnTo>
                    <a:lnTo>
                      <a:pt x="62" y="12"/>
                    </a:lnTo>
                    <a:lnTo>
                      <a:pt x="75" y="14"/>
                    </a:lnTo>
                    <a:lnTo>
                      <a:pt x="95" y="21"/>
                    </a:lnTo>
                    <a:lnTo>
                      <a:pt x="107" y="12"/>
                    </a:lnTo>
                    <a:lnTo>
                      <a:pt x="83" y="2"/>
                    </a:lnTo>
                    <a:lnTo>
                      <a:pt x="62" y="0"/>
                    </a:lnTo>
                    <a:lnTo>
                      <a:pt x="46" y="0"/>
                    </a:lnTo>
                    <a:lnTo>
                      <a:pt x="30" y="1"/>
                    </a:lnTo>
                    <a:lnTo>
                      <a:pt x="16" y="6"/>
                    </a:lnTo>
                    <a:lnTo>
                      <a:pt x="8" y="10"/>
                    </a:lnTo>
                    <a:lnTo>
                      <a:pt x="2" y="14"/>
                    </a:lnTo>
                    <a:lnTo>
                      <a:pt x="0" y="16"/>
                    </a:lnTo>
                    <a:lnTo>
                      <a:pt x="0" y="15"/>
                    </a:lnTo>
                    <a:lnTo>
                      <a:pt x="0" y="16"/>
                    </a:lnTo>
                    <a:lnTo>
                      <a:pt x="0" y="20"/>
                    </a:lnTo>
                    <a:lnTo>
                      <a:pt x="6" y="23"/>
                    </a:lnTo>
                    <a:lnTo>
                      <a:pt x="12" y="23"/>
                    </a:lnTo>
                    <a:lnTo>
                      <a:pt x="16" y="21"/>
                    </a:lnTo>
                    <a:lnTo>
                      <a:pt x="16"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16" name="Freeform 152">
                <a:extLst>
                  <a:ext uri="{FF2B5EF4-FFF2-40B4-BE49-F238E27FC236}">
                    <a16:creationId xmlns:a16="http://schemas.microsoft.com/office/drawing/2014/main" id="{AA0E688E-091C-43DA-BDE2-778B5272C5B7}"/>
                  </a:ext>
                </a:extLst>
              </p:cNvPr>
              <p:cNvSpPr>
                <a:spLocks/>
              </p:cNvSpPr>
              <p:nvPr/>
            </p:nvSpPr>
            <p:spPr bwMode="auto">
              <a:xfrm>
                <a:off x="2280" y="117"/>
                <a:ext cx="61" cy="93"/>
              </a:xfrm>
              <a:custGeom>
                <a:avLst/>
                <a:gdLst>
                  <a:gd name="T0" fmla="*/ 21 w 61"/>
                  <a:gd name="T1" fmla="*/ 91 h 93"/>
                  <a:gd name="T2" fmla="*/ 21 w 61"/>
                  <a:gd name="T3" fmla="*/ 91 h 93"/>
                  <a:gd name="T4" fmla="*/ 19 w 61"/>
                  <a:gd name="T5" fmla="*/ 82 h 93"/>
                  <a:gd name="T6" fmla="*/ 21 w 61"/>
                  <a:gd name="T7" fmla="*/ 60 h 93"/>
                  <a:gd name="T8" fmla="*/ 33 w 61"/>
                  <a:gd name="T9" fmla="*/ 35 h 93"/>
                  <a:gd name="T10" fmla="*/ 61 w 61"/>
                  <a:gd name="T11" fmla="*/ 7 h 93"/>
                  <a:gd name="T12" fmla="*/ 45 w 61"/>
                  <a:gd name="T13" fmla="*/ 0 h 93"/>
                  <a:gd name="T14" fmla="*/ 14 w 61"/>
                  <a:gd name="T15" fmla="*/ 30 h 93"/>
                  <a:gd name="T16" fmla="*/ 2 w 61"/>
                  <a:gd name="T17" fmla="*/ 60 h 93"/>
                  <a:gd name="T18" fmla="*/ 0 w 61"/>
                  <a:gd name="T19" fmla="*/ 82 h 93"/>
                  <a:gd name="T20" fmla="*/ 2 w 61"/>
                  <a:gd name="T21" fmla="*/ 93 h 93"/>
                  <a:gd name="T22" fmla="*/ 2 w 61"/>
                  <a:gd name="T23" fmla="*/ 93 h 93"/>
                  <a:gd name="T24" fmla="*/ 21 w 61"/>
                  <a:gd name="T25" fmla="*/ 9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3">
                    <a:moveTo>
                      <a:pt x="21" y="91"/>
                    </a:moveTo>
                    <a:lnTo>
                      <a:pt x="21" y="91"/>
                    </a:lnTo>
                    <a:lnTo>
                      <a:pt x="19" y="82"/>
                    </a:lnTo>
                    <a:lnTo>
                      <a:pt x="21" y="60"/>
                    </a:lnTo>
                    <a:lnTo>
                      <a:pt x="33" y="35"/>
                    </a:lnTo>
                    <a:lnTo>
                      <a:pt x="61" y="7"/>
                    </a:lnTo>
                    <a:lnTo>
                      <a:pt x="45" y="0"/>
                    </a:lnTo>
                    <a:lnTo>
                      <a:pt x="14" y="30"/>
                    </a:lnTo>
                    <a:lnTo>
                      <a:pt x="2" y="60"/>
                    </a:lnTo>
                    <a:lnTo>
                      <a:pt x="0" y="82"/>
                    </a:lnTo>
                    <a:lnTo>
                      <a:pt x="2" y="93"/>
                    </a:lnTo>
                    <a:lnTo>
                      <a:pt x="2" y="93"/>
                    </a:lnTo>
                    <a:lnTo>
                      <a:pt x="21"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17" name="Freeform 153">
                <a:extLst>
                  <a:ext uri="{FF2B5EF4-FFF2-40B4-BE49-F238E27FC236}">
                    <a16:creationId xmlns:a16="http://schemas.microsoft.com/office/drawing/2014/main" id="{84FB72E0-D5B3-40F1-9612-851E7E5B8D51}"/>
                  </a:ext>
                </a:extLst>
              </p:cNvPr>
              <p:cNvSpPr>
                <a:spLocks/>
              </p:cNvSpPr>
              <p:nvPr/>
            </p:nvSpPr>
            <p:spPr bwMode="auto">
              <a:xfrm>
                <a:off x="2282" y="208"/>
                <a:ext cx="47" cy="59"/>
              </a:xfrm>
              <a:custGeom>
                <a:avLst/>
                <a:gdLst>
                  <a:gd name="T0" fmla="*/ 47 w 47"/>
                  <a:gd name="T1" fmla="*/ 54 h 59"/>
                  <a:gd name="T2" fmla="*/ 45 w 47"/>
                  <a:gd name="T3" fmla="*/ 54 h 59"/>
                  <a:gd name="T4" fmla="*/ 35 w 47"/>
                  <a:gd name="T5" fmla="*/ 40 h 59"/>
                  <a:gd name="T6" fmla="*/ 29 w 47"/>
                  <a:gd name="T7" fmla="*/ 26 h 59"/>
                  <a:gd name="T8" fmla="*/ 23 w 47"/>
                  <a:gd name="T9" fmla="*/ 13 h 59"/>
                  <a:gd name="T10" fmla="*/ 19 w 47"/>
                  <a:gd name="T11" fmla="*/ 0 h 59"/>
                  <a:gd name="T12" fmla="*/ 0 w 47"/>
                  <a:gd name="T13" fmla="*/ 2 h 59"/>
                  <a:gd name="T14" fmla="*/ 4 w 47"/>
                  <a:gd name="T15" fmla="*/ 15 h 59"/>
                  <a:gd name="T16" fmla="*/ 10 w 47"/>
                  <a:gd name="T17" fmla="*/ 29 h 59"/>
                  <a:gd name="T18" fmla="*/ 15 w 47"/>
                  <a:gd name="T19" fmla="*/ 42 h 59"/>
                  <a:gd name="T20" fmla="*/ 29 w 47"/>
                  <a:gd name="T21" fmla="*/ 59 h 59"/>
                  <a:gd name="T22" fmla="*/ 27 w 47"/>
                  <a:gd name="T23" fmla="*/ 59 h 59"/>
                  <a:gd name="T24" fmla="*/ 47 w 47"/>
                  <a:gd name="T25" fmla="*/ 5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59">
                    <a:moveTo>
                      <a:pt x="47" y="54"/>
                    </a:moveTo>
                    <a:lnTo>
                      <a:pt x="45" y="54"/>
                    </a:lnTo>
                    <a:lnTo>
                      <a:pt x="35" y="40"/>
                    </a:lnTo>
                    <a:lnTo>
                      <a:pt x="29" y="26"/>
                    </a:lnTo>
                    <a:lnTo>
                      <a:pt x="23" y="13"/>
                    </a:lnTo>
                    <a:lnTo>
                      <a:pt x="19" y="0"/>
                    </a:lnTo>
                    <a:lnTo>
                      <a:pt x="0" y="2"/>
                    </a:lnTo>
                    <a:lnTo>
                      <a:pt x="4" y="15"/>
                    </a:lnTo>
                    <a:lnTo>
                      <a:pt x="10" y="29"/>
                    </a:lnTo>
                    <a:lnTo>
                      <a:pt x="15" y="42"/>
                    </a:lnTo>
                    <a:lnTo>
                      <a:pt x="29" y="59"/>
                    </a:lnTo>
                    <a:lnTo>
                      <a:pt x="27" y="59"/>
                    </a:lnTo>
                    <a:lnTo>
                      <a:pt x="47"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18" name="Freeform 154">
                <a:extLst>
                  <a:ext uri="{FF2B5EF4-FFF2-40B4-BE49-F238E27FC236}">
                    <a16:creationId xmlns:a16="http://schemas.microsoft.com/office/drawing/2014/main" id="{A15F1FB9-2949-42EB-8236-5752D9707951}"/>
                  </a:ext>
                </a:extLst>
              </p:cNvPr>
              <p:cNvSpPr>
                <a:spLocks/>
              </p:cNvSpPr>
              <p:nvPr/>
            </p:nvSpPr>
            <p:spPr bwMode="auto">
              <a:xfrm>
                <a:off x="2309" y="262"/>
                <a:ext cx="60" cy="37"/>
              </a:xfrm>
              <a:custGeom>
                <a:avLst/>
                <a:gdLst>
                  <a:gd name="T0" fmla="*/ 56 w 60"/>
                  <a:gd name="T1" fmla="*/ 26 h 37"/>
                  <a:gd name="T2" fmla="*/ 56 w 60"/>
                  <a:gd name="T3" fmla="*/ 26 h 37"/>
                  <a:gd name="T4" fmla="*/ 44 w 60"/>
                  <a:gd name="T5" fmla="*/ 22 h 37"/>
                  <a:gd name="T6" fmla="*/ 34 w 60"/>
                  <a:gd name="T7" fmla="*/ 14 h 37"/>
                  <a:gd name="T8" fmla="*/ 24 w 60"/>
                  <a:gd name="T9" fmla="*/ 7 h 37"/>
                  <a:gd name="T10" fmla="*/ 20 w 60"/>
                  <a:gd name="T11" fmla="*/ 0 h 37"/>
                  <a:gd name="T12" fmla="*/ 0 w 60"/>
                  <a:gd name="T13" fmla="*/ 5 h 37"/>
                  <a:gd name="T14" fmla="*/ 8 w 60"/>
                  <a:gd name="T15" fmla="*/ 11 h 37"/>
                  <a:gd name="T16" fmla="*/ 18 w 60"/>
                  <a:gd name="T17" fmla="*/ 21 h 37"/>
                  <a:gd name="T18" fmla="*/ 32 w 60"/>
                  <a:gd name="T19" fmla="*/ 29 h 37"/>
                  <a:gd name="T20" fmla="*/ 44 w 60"/>
                  <a:gd name="T21" fmla="*/ 36 h 37"/>
                  <a:gd name="T22" fmla="*/ 44 w 60"/>
                  <a:gd name="T23" fmla="*/ 36 h 37"/>
                  <a:gd name="T24" fmla="*/ 44 w 60"/>
                  <a:gd name="T25" fmla="*/ 36 h 37"/>
                  <a:gd name="T26" fmla="*/ 52 w 60"/>
                  <a:gd name="T27" fmla="*/ 37 h 37"/>
                  <a:gd name="T28" fmla="*/ 58 w 60"/>
                  <a:gd name="T29" fmla="*/ 35 h 37"/>
                  <a:gd name="T30" fmla="*/ 60 w 60"/>
                  <a:gd name="T31" fmla="*/ 30 h 37"/>
                  <a:gd name="T32" fmla="*/ 56 w 60"/>
                  <a:gd name="T33"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37">
                    <a:moveTo>
                      <a:pt x="56" y="26"/>
                    </a:moveTo>
                    <a:lnTo>
                      <a:pt x="56" y="26"/>
                    </a:lnTo>
                    <a:lnTo>
                      <a:pt x="44" y="22"/>
                    </a:lnTo>
                    <a:lnTo>
                      <a:pt x="34" y="14"/>
                    </a:lnTo>
                    <a:lnTo>
                      <a:pt x="24" y="7"/>
                    </a:lnTo>
                    <a:lnTo>
                      <a:pt x="20" y="0"/>
                    </a:lnTo>
                    <a:lnTo>
                      <a:pt x="0" y="5"/>
                    </a:lnTo>
                    <a:lnTo>
                      <a:pt x="8" y="11"/>
                    </a:lnTo>
                    <a:lnTo>
                      <a:pt x="18" y="21"/>
                    </a:lnTo>
                    <a:lnTo>
                      <a:pt x="32" y="29"/>
                    </a:lnTo>
                    <a:lnTo>
                      <a:pt x="44" y="36"/>
                    </a:lnTo>
                    <a:lnTo>
                      <a:pt x="44" y="36"/>
                    </a:lnTo>
                    <a:lnTo>
                      <a:pt x="44" y="36"/>
                    </a:lnTo>
                    <a:lnTo>
                      <a:pt x="52" y="37"/>
                    </a:lnTo>
                    <a:lnTo>
                      <a:pt x="58" y="35"/>
                    </a:lnTo>
                    <a:lnTo>
                      <a:pt x="60" y="30"/>
                    </a:lnTo>
                    <a:lnTo>
                      <a:pt x="56"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19" name="Freeform 155">
                <a:extLst>
                  <a:ext uri="{FF2B5EF4-FFF2-40B4-BE49-F238E27FC236}">
                    <a16:creationId xmlns:a16="http://schemas.microsoft.com/office/drawing/2014/main" id="{29BED283-81D4-4062-97E8-EDEAF60682CA}"/>
                  </a:ext>
                </a:extLst>
              </p:cNvPr>
              <p:cNvSpPr>
                <a:spLocks/>
              </p:cNvSpPr>
              <p:nvPr/>
            </p:nvSpPr>
            <p:spPr bwMode="auto">
              <a:xfrm>
                <a:off x="2850" y="70"/>
                <a:ext cx="247" cy="270"/>
              </a:xfrm>
              <a:custGeom>
                <a:avLst/>
                <a:gdLst>
                  <a:gd name="T0" fmla="*/ 160 w 247"/>
                  <a:gd name="T1" fmla="*/ 235 h 270"/>
                  <a:gd name="T2" fmla="*/ 190 w 247"/>
                  <a:gd name="T3" fmla="*/ 238 h 270"/>
                  <a:gd name="T4" fmla="*/ 206 w 247"/>
                  <a:gd name="T5" fmla="*/ 230 h 270"/>
                  <a:gd name="T6" fmla="*/ 209 w 247"/>
                  <a:gd name="T7" fmla="*/ 220 h 270"/>
                  <a:gd name="T8" fmla="*/ 215 w 247"/>
                  <a:gd name="T9" fmla="*/ 214 h 270"/>
                  <a:gd name="T10" fmla="*/ 233 w 247"/>
                  <a:gd name="T11" fmla="*/ 222 h 270"/>
                  <a:gd name="T12" fmla="*/ 247 w 247"/>
                  <a:gd name="T13" fmla="*/ 236 h 270"/>
                  <a:gd name="T14" fmla="*/ 241 w 247"/>
                  <a:gd name="T15" fmla="*/ 251 h 270"/>
                  <a:gd name="T16" fmla="*/ 225 w 247"/>
                  <a:gd name="T17" fmla="*/ 263 h 270"/>
                  <a:gd name="T18" fmla="*/ 196 w 247"/>
                  <a:gd name="T19" fmla="*/ 270 h 270"/>
                  <a:gd name="T20" fmla="*/ 160 w 247"/>
                  <a:gd name="T21" fmla="*/ 267 h 270"/>
                  <a:gd name="T22" fmla="*/ 128 w 247"/>
                  <a:gd name="T23" fmla="*/ 261 h 270"/>
                  <a:gd name="T24" fmla="*/ 111 w 247"/>
                  <a:gd name="T25" fmla="*/ 255 h 270"/>
                  <a:gd name="T26" fmla="*/ 101 w 247"/>
                  <a:gd name="T27" fmla="*/ 252 h 270"/>
                  <a:gd name="T28" fmla="*/ 57 w 247"/>
                  <a:gd name="T29" fmla="*/ 223 h 270"/>
                  <a:gd name="T30" fmla="*/ 10 w 247"/>
                  <a:gd name="T31" fmla="*/ 167 h 270"/>
                  <a:gd name="T32" fmla="*/ 0 w 247"/>
                  <a:gd name="T33" fmla="*/ 113 h 270"/>
                  <a:gd name="T34" fmla="*/ 19 w 247"/>
                  <a:gd name="T35" fmla="*/ 64 h 270"/>
                  <a:gd name="T36" fmla="*/ 59 w 247"/>
                  <a:gd name="T37" fmla="*/ 27 h 270"/>
                  <a:gd name="T38" fmla="*/ 112 w 247"/>
                  <a:gd name="T39" fmla="*/ 4 h 270"/>
                  <a:gd name="T40" fmla="*/ 168 w 247"/>
                  <a:gd name="T41" fmla="*/ 1 h 270"/>
                  <a:gd name="T42" fmla="*/ 221 w 247"/>
                  <a:gd name="T43" fmla="*/ 21 h 270"/>
                  <a:gd name="T44" fmla="*/ 243 w 247"/>
                  <a:gd name="T45" fmla="*/ 42 h 270"/>
                  <a:gd name="T46" fmla="*/ 237 w 247"/>
                  <a:gd name="T47" fmla="*/ 49 h 270"/>
                  <a:gd name="T48" fmla="*/ 221 w 247"/>
                  <a:gd name="T49" fmla="*/ 52 h 270"/>
                  <a:gd name="T50" fmla="*/ 207 w 247"/>
                  <a:gd name="T51" fmla="*/ 51 h 270"/>
                  <a:gd name="T52" fmla="*/ 184 w 247"/>
                  <a:gd name="T53" fmla="*/ 44 h 270"/>
                  <a:gd name="T54" fmla="*/ 150 w 247"/>
                  <a:gd name="T55" fmla="*/ 40 h 270"/>
                  <a:gd name="T56" fmla="*/ 126 w 247"/>
                  <a:gd name="T57" fmla="*/ 46 h 270"/>
                  <a:gd name="T58" fmla="*/ 114 w 247"/>
                  <a:gd name="T59" fmla="*/ 53 h 270"/>
                  <a:gd name="T60" fmla="*/ 83 w 247"/>
                  <a:gd name="T61" fmla="*/ 83 h 270"/>
                  <a:gd name="T62" fmla="*/ 69 w 247"/>
                  <a:gd name="T63" fmla="*/ 131 h 270"/>
                  <a:gd name="T64" fmla="*/ 77 w 247"/>
                  <a:gd name="T65" fmla="*/ 155 h 270"/>
                  <a:gd name="T66" fmla="*/ 89 w 247"/>
                  <a:gd name="T67" fmla="*/ 182 h 270"/>
                  <a:gd name="T68" fmla="*/ 107 w 247"/>
                  <a:gd name="T69" fmla="*/ 203 h 270"/>
                  <a:gd name="T70" fmla="*/ 126 w 247"/>
                  <a:gd name="T71" fmla="*/ 22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7" h="270">
                    <a:moveTo>
                      <a:pt x="138" y="227"/>
                    </a:moveTo>
                    <a:lnTo>
                      <a:pt x="160" y="235"/>
                    </a:lnTo>
                    <a:lnTo>
                      <a:pt x="178" y="238"/>
                    </a:lnTo>
                    <a:lnTo>
                      <a:pt x="190" y="238"/>
                    </a:lnTo>
                    <a:lnTo>
                      <a:pt x="200" y="235"/>
                    </a:lnTo>
                    <a:lnTo>
                      <a:pt x="206" y="230"/>
                    </a:lnTo>
                    <a:lnTo>
                      <a:pt x="207" y="225"/>
                    </a:lnTo>
                    <a:lnTo>
                      <a:pt x="209" y="220"/>
                    </a:lnTo>
                    <a:lnTo>
                      <a:pt x="211" y="215"/>
                    </a:lnTo>
                    <a:lnTo>
                      <a:pt x="215" y="214"/>
                    </a:lnTo>
                    <a:lnTo>
                      <a:pt x="223" y="216"/>
                    </a:lnTo>
                    <a:lnTo>
                      <a:pt x="233" y="222"/>
                    </a:lnTo>
                    <a:lnTo>
                      <a:pt x="243" y="229"/>
                    </a:lnTo>
                    <a:lnTo>
                      <a:pt x="247" y="236"/>
                    </a:lnTo>
                    <a:lnTo>
                      <a:pt x="245" y="243"/>
                    </a:lnTo>
                    <a:lnTo>
                      <a:pt x="241" y="251"/>
                    </a:lnTo>
                    <a:lnTo>
                      <a:pt x="235" y="258"/>
                    </a:lnTo>
                    <a:lnTo>
                      <a:pt x="225" y="263"/>
                    </a:lnTo>
                    <a:lnTo>
                      <a:pt x="211" y="268"/>
                    </a:lnTo>
                    <a:lnTo>
                      <a:pt x="196" y="270"/>
                    </a:lnTo>
                    <a:lnTo>
                      <a:pt x="178" y="269"/>
                    </a:lnTo>
                    <a:lnTo>
                      <a:pt x="160" y="267"/>
                    </a:lnTo>
                    <a:lnTo>
                      <a:pt x="142" y="264"/>
                    </a:lnTo>
                    <a:lnTo>
                      <a:pt x="128" y="261"/>
                    </a:lnTo>
                    <a:lnTo>
                      <a:pt x="118" y="258"/>
                    </a:lnTo>
                    <a:lnTo>
                      <a:pt x="111" y="255"/>
                    </a:lnTo>
                    <a:lnTo>
                      <a:pt x="103" y="253"/>
                    </a:lnTo>
                    <a:lnTo>
                      <a:pt x="101" y="252"/>
                    </a:lnTo>
                    <a:lnTo>
                      <a:pt x="99" y="251"/>
                    </a:lnTo>
                    <a:lnTo>
                      <a:pt x="57" y="223"/>
                    </a:lnTo>
                    <a:lnTo>
                      <a:pt x="29" y="195"/>
                    </a:lnTo>
                    <a:lnTo>
                      <a:pt x="10" y="167"/>
                    </a:lnTo>
                    <a:lnTo>
                      <a:pt x="2" y="139"/>
                    </a:lnTo>
                    <a:lnTo>
                      <a:pt x="0" y="113"/>
                    </a:lnTo>
                    <a:lnTo>
                      <a:pt x="6" y="87"/>
                    </a:lnTo>
                    <a:lnTo>
                      <a:pt x="19" y="64"/>
                    </a:lnTo>
                    <a:lnTo>
                      <a:pt x="37" y="45"/>
                    </a:lnTo>
                    <a:lnTo>
                      <a:pt x="59" y="27"/>
                    </a:lnTo>
                    <a:lnTo>
                      <a:pt x="85" y="14"/>
                    </a:lnTo>
                    <a:lnTo>
                      <a:pt x="112" y="4"/>
                    </a:lnTo>
                    <a:lnTo>
                      <a:pt x="140" y="0"/>
                    </a:lnTo>
                    <a:lnTo>
                      <a:pt x="168" y="1"/>
                    </a:lnTo>
                    <a:lnTo>
                      <a:pt x="196" y="8"/>
                    </a:lnTo>
                    <a:lnTo>
                      <a:pt x="221" y="21"/>
                    </a:lnTo>
                    <a:lnTo>
                      <a:pt x="243" y="40"/>
                    </a:lnTo>
                    <a:lnTo>
                      <a:pt x="243" y="42"/>
                    </a:lnTo>
                    <a:lnTo>
                      <a:pt x="239" y="46"/>
                    </a:lnTo>
                    <a:lnTo>
                      <a:pt x="237" y="49"/>
                    </a:lnTo>
                    <a:lnTo>
                      <a:pt x="235" y="51"/>
                    </a:lnTo>
                    <a:lnTo>
                      <a:pt x="221" y="52"/>
                    </a:lnTo>
                    <a:lnTo>
                      <a:pt x="211" y="52"/>
                    </a:lnTo>
                    <a:lnTo>
                      <a:pt x="207" y="51"/>
                    </a:lnTo>
                    <a:lnTo>
                      <a:pt x="206" y="51"/>
                    </a:lnTo>
                    <a:lnTo>
                      <a:pt x="184" y="44"/>
                    </a:lnTo>
                    <a:lnTo>
                      <a:pt x="166" y="40"/>
                    </a:lnTo>
                    <a:lnTo>
                      <a:pt x="150" y="40"/>
                    </a:lnTo>
                    <a:lnTo>
                      <a:pt x="136" y="42"/>
                    </a:lnTo>
                    <a:lnTo>
                      <a:pt x="126" y="46"/>
                    </a:lnTo>
                    <a:lnTo>
                      <a:pt x="118" y="49"/>
                    </a:lnTo>
                    <a:lnTo>
                      <a:pt x="114" y="53"/>
                    </a:lnTo>
                    <a:lnTo>
                      <a:pt x="112" y="54"/>
                    </a:lnTo>
                    <a:lnTo>
                      <a:pt x="83" y="83"/>
                    </a:lnTo>
                    <a:lnTo>
                      <a:pt x="71" y="110"/>
                    </a:lnTo>
                    <a:lnTo>
                      <a:pt x="69" y="131"/>
                    </a:lnTo>
                    <a:lnTo>
                      <a:pt x="71" y="141"/>
                    </a:lnTo>
                    <a:lnTo>
                      <a:pt x="77" y="155"/>
                    </a:lnTo>
                    <a:lnTo>
                      <a:pt x="83" y="168"/>
                    </a:lnTo>
                    <a:lnTo>
                      <a:pt x="89" y="182"/>
                    </a:lnTo>
                    <a:lnTo>
                      <a:pt x="99" y="197"/>
                    </a:lnTo>
                    <a:lnTo>
                      <a:pt x="107" y="203"/>
                    </a:lnTo>
                    <a:lnTo>
                      <a:pt x="116" y="212"/>
                    </a:lnTo>
                    <a:lnTo>
                      <a:pt x="126" y="220"/>
                    </a:lnTo>
                    <a:lnTo>
                      <a:pt x="138" y="227"/>
                    </a:lnTo>
                    <a:close/>
                  </a:path>
                </a:pathLst>
              </a:custGeom>
              <a:solidFill>
                <a:srgbClr val="667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20" name="Freeform 156">
                <a:extLst>
                  <a:ext uri="{FF2B5EF4-FFF2-40B4-BE49-F238E27FC236}">
                    <a16:creationId xmlns:a16="http://schemas.microsoft.com/office/drawing/2014/main" id="{2BE5A19D-D9E3-401E-A502-ED288AD39085}"/>
                  </a:ext>
                </a:extLst>
              </p:cNvPr>
              <p:cNvSpPr>
                <a:spLocks/>
              </p:cNvSpPr>
              <p:nvPr/>
            </p:nvSpPr>
            <p:spPr bwMode="auto">
              <a:xfrm>
                <a:off x="2982" y="285"/>
                <a:ext cx="89" cy="29"/>
              </a:xfrm>
              <a:custGeom>
                <a:avLst/>
                <a:gdLst>
                  <a:gd name="T0" fmla="*/ 70 w 89"/>
                  <a:gd name="T1" fmla="*/ 0 h 29"/>
                  <a:gd name="T2" fmla="*/ 70 w 89"/>
                  <a:gd name="T3" fmla="*/ 0 h 29"/>
                  <a:gd name="T4" fmla="*/ 68 w 89"/>
                  <a:gd name="T5" fmla="*/ 3 h 29"/>
                  <a:gd name="T6" fmla="*/ 66 w 89"/>
                  <a:gd name="T7" fmla="*/ 9 h 29"/>
                  <a:gd name="T8" fmla="*/ 66 w 89"/>
                  <a:gd name="T9" fmla="*/ 13 h 29"/>
                  <a:gd name="T10" fmla="*/ 62 w 89"/>
                  <a:gd name="T11" fmla="*/ 15 h 29"/>
                  <a:gd name="T12" fmla="*/ 56 w 89"/>
                  <a:gd name="T13" fmla="*/ 17 h 29"/>
                  <a:gd name="T14" fmla="*/ 48 w 89"/>
                  <a:gd name="T15" fmla="*/ 17 h 29"/>
                  <a:gd name="T16" fmla="*/ 32 w 89"/>
                  <a:gd name="T17" fmla="*/ 15 h 29"/>
                  <a:gd name="T18" fmla="*/ 12 w 89"/>
                  <a:gd name="T19" fmla="*/ 7 h 29"/>
                  <a:gd name="T20" fmla="*/ 0 w 89"/>
                  <a:gd name="T21" fmla="*/ 16 h 29"/>
                  <a:gd name="T22" fmla="*/ 24 w 89"/>
                  <a:gd name="T23" fmla="*/ 24 h 29"/>
                  <a:gd name="T24" fmla="*/ 44 w 89"/>
                  <a:gd name="T25" fmla="*/ 29 h 29"/>
                  <a:gd name="T26" fmla="*/ 60 w 89"/>
                  <a:gd name="T27" fmla="*/ 29 h 29"/>
                  <a:gd name="T28" fmla="*/ 74 w 89"/>
                  <a:gd name="T29" fmla="*/ 24 h 29"/>
                  <a:gd name="T30" fmla="*/ 81 w 89"/>
                  <a:gd name="T31" fmla="*/ 17 h 29"/>
                  <a:gd name="T32" fmla="*/ 85 w 89"/>
                  <a:gd name="T33" fmla="*/ 12 h 29"/>
                  <a:gd name="T34" fmla="*/ 87 w 89"/>
                  <a:gd name="T35" fmla="*/ 6 h 29"/>
                  <a:gd name="T36" fmla="*/ 89 w 89"/>
                  <a:gd name="T37" fmla="*/ 0 h 29"/>
                  <a:gd name="T38" fmla="*/ 89 w 89"/>
                  <a:gd name="T39" fmla="*/ 0 h 29"/>
                  <a:gd name="T40" fmla="*/ 70 w 89"/>
                  <a:gd name="T4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29">
                    <a:moveTo>
                      <a:pt x="70" y="0"/>
                    </a:moveTo>
                    <a:lnTo>
                      <a:pt x="70" y="0"/>
                    </a:lnTo>
                    <a:lnTo>
                      <a:pt x="68" y="3"/>
                    </a:lnTo>
                    <a:lnTo>
                      <a:pt x="66" y="9"/>
                    </a:lnTo>
                    <a:lnTo>
                      <a:pt x="66" y="13"/>
                    </a:lnTo>
                    <a:lnTo>
                      <a:pt x="62" y="15"/>
                    </a:lnTo>
                    <a:lnTo>
                      <a:pt x="56" y="17"/>
                    </a:lnTo>
                    <a:lnTo>
                      <a:pt x="48" y="17"/>
                    </a:lnTo>
                    <a:lnTo>
                      <a:pt x="32" y="15"/>
                    </a:lnTo>
                    <a:lnTo>
                      <a:pt x="12" y="7"/>
                    </a:lnTo>
                    <a:lnTo>
                      <a:pt x="0" y="16"/>
                    </a:lnTo>
                    <a:lnTo>
                      <a:pt x="24" y="24"/>
                    </a:lnTo>
                    <a:lnTo>
                      <a:pt x="44" y="29"/>
                    </a:lnTo>
                    <a:lnTo>
                      <a:pt x="60" y="29"/>
                    </a:lnTo>
                    <a:lnTo>
                      <a:pt x="74" y="24"/>
                    </a:lnTo>
                    <a:lnTo>
                      <a:pt x="81" y="17"/>
                    </a:lnTo>
                    <a:lnTo>
                      <a:pt x="85" y="12"/>
                    </a:lnTo>
                    <a:lnTo>
                      <a:pt x="87" y="6"/>
                    </a:lnTo>
                    <a:lnTo>
                      <a:pt x="89" y="0"/>
                    </a:lnTo>
                    <a:lnTo>
                      <a:pt x="89" y="0"/>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21" name="Freeform 157">
                <a:extLst>
                  <a:ext uri="{FF2B5EF4-FFF2-40B4-BE49-F238E27FC236}">
                    <a16:creationId xmlns:a16="http://schemas.microsoft.com/office/drawing/2014/main" id="{AF781EC0-E6FA-4430-BBB4-E99B8A69F1D4}"/>
                  </a:ext>
                </a:extLst>
              </p:cNvPr>
              <p:cNvSpPr>
                <a:spLocks/>
              </p:cNvSpPr>
              <p:nvPr/>
            </p:nvSpPr>
            <p:spPr bwMode="auto">
              <a:xfrm>
                <a:off x="3052" y="278"/>
                <a:ext cx="49" cy="23"/>
              </a:xfrm>
              <a:custGeom>
                <a:avLst/>
                <a:gdLst>
                  <a:gd name="T0" fmla="*/ 49 w 49"/>
                  <a:gd name="T1" fmla="*/ 19 h 23"/>
                  <a:gd name="T2" fmla="*/ 49 w 49"/>
                  <a:gd name="T3" fmla="*/ 19 h 23"/>
                  <a:gd name="T4" fmla="*/ 39 w 49"/>
                  <a:gd name="T5" fmla="*/ 10 h 23"/>
                  <a:gd name="T6" fmla="*/ 27 w 49"/>
                  <a:gd name="T7" fmla="*/ 4 h 23"/>
                  <a:gd name="T8" fmla="*/ 13 w 49"/>
                  <a:gd name="T9" fmla="*/ 0 h 23"/>
                  <a:gd name="T10" fmla="*/ 0 w 49"/>
                  <a:gd name="T11" fmla="*/ 7 h 23"/>
                  <a:gd name="T12" fmla="*/ 19 w 49"/>
                  <a:gd name="T13" fmla="*/ 7 h 23"/>
                  <a:gd name="T14" fmla="*/ 13 w 49"/>
                  <a:gd name="T15" fmla="*/ 12 h 23"/>
                  <a:gd name="T16" fmla="*/ 15 w 49"/>
                  <a:gd name="T17" fmla="*/ 13 h 23"/>
                  <a:gd name="T18" fmla="*/ 23 w 49"/>
                  <a:gd name="T19" fmla="*/ 17 h 23"/>
                  <a:gd name="T20" fmla="*/ 33 w 49"/>
                  <a:gd name="T21" fmla="*/ 23 h 23"/>
                  <a:gd name="T22" fmla="*/ 33 w 49"/>
                  <a:gd name="T23" fmla="*/ 23 h 23"/>
                  <a:gd name="T24" fmla="*/ 49 w 49"/>
                  <a:gd name="T25"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23">
                    <a:moveTo>
                      <a:pt x="49" y="19"/>
                    </a:moveTo>
                    <a:lnTo>
                      <a:pt x="49" y="19"/>
                    </a:lnTo>
                    <a:lnTo>
                      <a:pt x="39" y="10"/>
                    </a:lnTo>
                    <a:lnTo>
                      <a:pt x="27" y="4"/>
                    </a:lnTo>
                    <a:lnTo>
                      <a:pt x="13" y="0"/>
                    </a:lnTo>
                    <a:lnTo>
                      <a:pt x="0" y="7"/>
                    </a:lnTo>
                    <a:lnTo>
                      <a:pt x="19" y="7"/>
                    </a:lnTo>
                    <a:lnTo>
                      <a:pt x="13" y="12"/>
                    </a:lnTo>
                    <a:lnTo>
                      <a:pt x="15" y="13"/>
                    </a:lnTo>
                    <a:lnTo>
                      <a:pt x="23" y="17"/>
                    </a:lnTo>
                    <a:lnTo>
                      <a:pt x="33" y="23"/>
                    </a:lnTo>
                    <a:lnTo>
                      <a:pt x="33" y="23"/>
                    </a:lnTo>
                    <a:lnTo>
                      <a:pt x="49"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22" name="Freeform 158">
                <a:extLst>
                  <a:ext uri="{FF2B5EF4-FFF2-40B4-BE49-F238E27FC236}">
                    <a16:creationId xmlns:a16="http://schemas.microsoft.com/office/drawing/2014/main" id="{563F1D85-FCB6-439A-A4D5-50AB8D503CA6}"/>
                  </a:ext>
                </a:extLst>
              </p:cNvPr>
              <p:cNvSpPr>
                <a:spLocks/>
              </p:cNvSpPr>
              <p:nvPr/>
            </p:nvSpPr>
            <p:spPr bwMode="auto">
              <a:xfrm>
                <a:off x="3026" y="297"/>
                <a:ext cx="81" cy="49"/>
              </a:xfrm>
              <a:custGeom>
                <a:avLst/>
                <a:gdLst>
                  <a:gd name="T0" fmla="*/ 2 w 81"/>
                  <a:gd name="T1" fmla="*/ 48 h 49"/>
                  <a:gd name="T2" fmla="*/ 0 w 81"/>
                  <a:gd name="T3" fmla="*/ 48 h 49"/>
                  <a:gd name="T4" fmla="*/ 20 w 81"/>
                  <a:gd name="T5" fmla="*/ 49 h 49"/>
                  <a:gd name="T6" fmla="*/ 39 w 81"/>
                  <a:gd name="T7" fmla="*/ 47 h 49"/>
                  <a:gd name="T8" fmla="*/ 55 w 81"/>
                  <a:gd name="T9" fmla="*/ 41 h 49"/>
                  <a:gd name="T10" fmla="*/ 67 w 81"/>
                  <a:gd name="T11" fmla="*/ 34 h 49"/>
                  <a:gd name="T12" fmla="*/ 75 w 81"/>
                  <a:gd name="T13" fmla="*/ 25 h 49"/>
                  <a:gd name="T14" fmla="*/ 79 w 81"/>
                  <a:gd name="T15" fmla="*/ 17 h 49"/>
                  <a:gd name="T16" fmla="*/ 81 w 81"/>
                  <a:gd name="T17" fmla="*/ 9 h 49"/>
                  <a:gd name="T18" fmla="*/ 75 w 81"/>
                  <a:gd name="T19" fmla="*/ 0 h 49"/>
                  <a:gd name="T20" fmla="*/ 59 w 81"/>
                  <a:gd name="T21" fmla="*/ 4 h 49"/>
                  <a:gd name="T22" fmla="*/ 61 w 81"/>
                  <a:gd name="T23" fmla="*/ 9 h 49"/>
                  <a:gd name="T24" fmla="*/ 59 w 81"/>
                  <a:gd name="T25" fmla="*/ 14 h 49"/>
                  <a:gd name="T26" fmla="*/ 55 w 81"/>
                  <a:gd name="T27" fmla="*/ 23 h 49"/>
                  <a:gd name="T28" fmla="*/ 51 w 81"/>
                  <a:gd name="T29" fmla="*/ 27 h 49"/>
                  <a:gd name="T30" fmla="*/ 43 w 81"/>
                  <a:gd name="T31" fmla="*/ 32 h 49"/>
                  <a:gd name="T32" fmla="*/ 31 w 81"/>
                  <a:gd name="T33" fmla="*/ 35 h 49"/>
                  <a:gd name="T34" fmla="*/ 20 w 81"/>
                  <a:gd name="T35" fmla="*/ 37 h 49"/>
                  <a:gd name="T36" fmla="*/ 4 w 81"/>
                  <a:gd name="T37" fmla="*/ 36 h 49"/>
                  <a:gd name="T38" fmla="*/ 2 w 81"/>
                  <a:gd name="T39" fmla="*/ 36 h 49"/>
                  <a:gd name="T40" fmla="*/ 2 w 81"/>
                  <a:gd name="T4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49">
                    <a:moveTo>
                      <a:pt x="2" y="48"/>
                    </a:moveTo>
                    <a:lnTo>
                      <a:pt x="0" y="48"/>
                    </a:lnTo>
                    <a:lnTo>
                      <a:pt x="20" y="49"/>
                    </a:lnTo>
                    <a:lnTo>
                      <a:pt x="39" y="47"/>
                    </a:lnTo>
                    <a:lnTo>
                      <a:pt x="55" y="41"/>
                    </a:lnTo>
                    <a:lnTo>
                      <a:pt x="67" y="34"/>
                    </a:lnTo>
                    <a:lnTo>
                      <a:pt x="75" y="25"/>
                    </a:lnTo>
                    <a:lnTo>
                      <a:pt x="79" y="17"/>
                    </a:lnTo>
                    <a:lnTo>
                      <a:pt x="81" y="9"/>
                    </a:lnTo>
                    <a:lnTo>
                      <a:pt x="75" y="0"/>
                    </a:lnTo>
                    <a:lnTo>
                      <a:pt x="59" y="4"/>
                    </a:lnTo>
                    <a:lnTo>
                      <a:pt x="61" y="9"/>
                    </a:lnTo>
                    <a:lnTo>
                      <a:pt x="59" y="14"/>
                    </a:lnTo>
                    <a:lnTo>
                      <a:pt x="55" y="23"/>
                    </a:lnTo>
                    <a:lnTo>
                      <a:pt x="51" y="27"/>
                    </a:lnTo>
                    <a:lnTo>
                      <a:pt x="43" y="32"/>
                    </a:lnTo>
                    <a:lnTo>
                      <a:pt x="31" y="35"/>
                    </a:lnTo>
                    <a:lnTo>
                      <a:pt x="20" y="37"/>
                    </a:lnTo>
                    <a:lnTo>
                      <a:pt x="4" y="36"/>
                    </a:lnTo>
                    <a:lnTo>
                      <a:pt x="2" y="36"/>
                    </a:lnTo>
                    <a:lnTo>
                      <a:pt x="2"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23" name="Freeform 159">
                <a:extLst>
                  <a:ext uri="{FF2B5EF4-FFF2-40B4-BE49-F238E27FC236}">
                    <a16:creationId xmlns:a16="http://schemas.microsoft.com/office/drawing/2014/main" id="{498F77E6-3C9B-4541-9DE9-F7AEB0C84D72}"/>
                  </a:ext>
                </a:extLst>
              </p:cNvPr>
              <p:cNvSpPr>
                <a:spLocks/>
              </p:cNvSpPr>
              <p:nvPr/>
            </p:nvSpPr>
            <p:spPr bwMode="auto">
              <a:xfrm>
                <a:off x="2939" y="315"/>
                <a:ext cx="89" cy="30"/>
              </a:xfrm>
              <a:custGeom>
                <a:avLst/>
                <a:gdLst>
                  <a:gd name="T0" fmla="*/ 4 w 89"/>
                  <a:gd name="T1" fmla="*/ 9 h 30"/>
                  <a:gd name="T2" fmla="*/ 4 w 89"/>
                  <a:gd name="T3" fmla="*/ 10 h 30"/>
                  <a:gd name="T4" fmla="*/ 6 w 89"/>
                  <a:gd name="T5" fmla="*/ 10 h 30"/>
                  <a:gd name="T6" fmla="*/ 10 w 89"/>
                  <a:gd name="T7" fmla="*/ 13 h 30"/>
                  <a:gd name="T8" fmla="*/ 18 w 89"/>
                  <a:gd name="T9" fmla="*/ 15 h 30"/>
                  <a:gd name="T10" fmla="*/ 25 w 89"/>
                  <a:gd name="T11" fmla="*/ 17 h 30"/>
                  <a:gd name="T12" fmla="*/ 35 w 89"/>
                  <a:gd name="T13" fmla="*/ 21 h 30"/>
                  <a:gd name="T14" fmla="*/ 51 w 89"/>
                  <a:gd name="T15" fmla="*/ 25 h 30"/>
                  <a:gd name="T16" fmla="*/ 69 w 89"/>
                  <a:gd name="T17" fmla="*/ 28 h 30"/>
                  <a:gd name="T18" fmla="*/ 89 w 89"/>
                  <a:gd name="T19" fmla="*/ 30 h 30"/>
                  <a:gd name="T20" fmla="*/ 89 w 89"/>
                  <a:gd name="T21" fmla="*/ 18 h 30"/>
                  <a:gd name="T22" fmla="*/ 73 w 89"/>
                  <a:gd name="T23" fmla="*/ 16 h 30"/>
                  <a:gd name="T24" fmla="*/ 55 w 89"/>
                  <a:gd name="T25" fmla="*/ 14 h 30"/>
                  <a:gd name="T26" fmla="*/ 43 w 89"/>
                  <a:gd name="T27" fmla="*/ 11 h 30"/>
                  <a:gd name="T28" fmla="*/ 33 w 89"/>
                  <a:gd name="T29" fmla="*/ 8 h 30"/>
                  <a:gd name="T30" fmla="*/ 25 w 89"/>
                  <a:gd name="T31" fmla="*/ 6 h 30"/>
                  <a:gd name="T32" fmla="*/ 18 w 89"/>
                  <a:gd name="T33" fmla="*/ 3 h 30"/>
                  <a:gd name="T34" fmla="*/ 18 w 89"/>
                  <a:gd name="T35" fmla="*/ 3 h 30"/>
                  <a:gd name="T36" fmla="*/ 16 w 89"/>
                  <a:gd name="T37" fmla="*/ 1 h 30"/>
                  <a:gd name="T38" fmla="*/ 16 w 89"/>
                  <a:gd name="T39" fmla="*/ 2 h 30"/>
                  <a:gd name="T40" fmla="*/ 16 w 89"/>
                  <a:gd name="T41" fmla="*/ 1 h 30"/>
                  <a:gd name="T42" fmla="*/ 8 w 89"/>
                  <a:gd name="T43" fmla="*/ 0 h 30"/>
                  <a:gd name="T44" fmla="*/ 2 w 89"/>
                  <a:gd name="T45" fmla="*/ 2 h 30"/>
                  <a:gd name="T46" fmla="*/ 0 w 89"/>
                  <a:gd name="T47" fmla="*/ 6 h 30"/>
                  <a:gd name="T48" fmla="*/ 4 w 89"/>
                  <a:gd name="T49" fmla="*/ 10 h 30"/>
                  <a:gd name="T50" fmla="*/ 4 w 89"/>
                  <a:gd name="T51"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30">
                    <a:moveTo>
                      <a:pt x="4" y="9"/>
                    </a:moveTo>
                    <a:lnTo>
                      <a:pt x="4" y="10"/>
                    </a:lnTo>
                    <a:lnTo>
                      <a:pt x="6" y="10"/>
                    </a:lnTo>
                    <a:lnTo>
                      <a:pt x="10" y="13"/>
                    </a:lnTo>
                    <a:lnTo>
                      <a:pt x="18" y="15"/>
                    </a:lnTo>
                    <a:lnTo>
                      <a:pt x="25" y="17"/>
                    </a:lnTo>
                    <a:lnTo>
                      <a:pt x="35" y="21"/>
                    </a:lnTo>
                    <a:lnTo>
                      <a:pt x="51" y="25"/>
                    </a:lnTo>
                    <a:lnTo>
                      <a:pt x="69" y="28"/>
                    </a:lnTo>
                    <a:lnTo>
                      <a:pt x="89" y="30"/>
                    </a:lnTo>
                    <a:lnTo>
                      <a:pt x="89" y="18"/>
                    </a:lnTo>
                    <a:lnTo>
                      <a:pt x="73" y="16"/>
                    </a:lnTo>
                    <a:lnTo>
                      <a:pt x="55" y="14"/>
                    </a:lnTo>
                    <a:lnTo>
                      <a:pt x="43" y="11"/>
                    </a:lnTo>
                    <a:lnTo>
                      <a:pt x="33" y="8"/>
                    </a:lnTo>
                    <a:lnTo>
                      <a:pt x="25" y="6"/>
                    </a:lnTo>
                    <a:lnTo>
                      <a:pt x="18" y="3"/>
                    </a:lnTo>
                    <a:lnTo>
                      <a:pt x="18" y="3"/>
                    </a:lnTo>
                    <a:lnTo>
                      <a:pt x="16" y="1"/>
                    </a:lnTo>
                    <a:lnTo>
                      <a:pt x="16" y="2"/>
                    </a:lnTo>
                    <a:lnTo>
                      <a:pt x="16" y="1"/>
                    </a:lnTo>
                    <a:lnTo>
                      <a:pt x="8" y="0"/>
                    </a:lnTo>
                    <a:lnTo>
                      <a:pt x="2" y="2"/>
                    </a:lnTo>
                    <a:lnTo>
                      <a:pt x="0" y="6"/>
                    </a:lnTo>
                    <a:lnTo>
                      <a:pt x="4" y="10"/>
                    </a:lnTo>
                    <a:lnTo>
                      <a:pt x="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24" name="Freeform 160">
                <a:extLst>
                  <a:ext uri="{FF2B5EF4-FFF2-40B4-BE49-F238E27FC236}">
                    <a16:creationId xmlns:a16="http://schemas.microsoft.com/office/drawing/2014/main" id="{A67C122D-CCD1-4E71-B737-B241ABF433C8}"/>
                  </a:ext>
                </a:extLst>
              </p:cNvPr>
              <p:cNvSpPr>
                <a:spLocks/>
              </p:cNvSpPr>
              <p:nvPr/>
            </p:nvSpPr>
            <p:spPr bwMode="auto">
              <a:xfrm>
                <a:off x="2840" y="64"/>
                <a:ext cx="261" cy="260"/>
              </a:xfrm>
              <a:custGeom>
                <a:avLst/>
                <a:gdLst>
                  <a:gd name="T0" fmla="*/ 261 w 261"/>
                  <a:gd name="T1" fmla="*/ 44 h 260"/>
                  <a:gd name="T2" fmla="*/ 261 w 261"/>
                  <a:gd name="T3" fmla="*/ 44 h 260"/>
                  <a:gd name="T4" fmla="*/ 239 w 261"/>
                  <a:gd name="T5" fmla="*/ 23 h 260"/>
                  <a:gd name="T6" fmla="*/ 210 w 261"/>
                  <a:gd name="T7" fmla="*/ 9 h 260"/>
                  <a:gd name="T8" fmla="*/ 180 w 261"/>
                  <a:gd name="T9" fmla="*/ 1 h 260"/>
                  <a:gd name="T10" fmla="*/ 150 w 261"/>
                  <a:gd name="T11" fmla="*/ 0 h 260"/>
                  <a:gd name="T12" fmla="*/ 119 w 261"/>
                  <a:gd name="T13" fmla="*/ 5 h 260"/>
                  <a:gd name="T14" fmla="*/ 89 w 261"/>
                  <a:gd name="T15" fmla="*/ 15 h 260"/>
                  <a:gd name="T16" fmla="*/ 61 w 261"/>
                  <a:gd name="T17" fmla="*/ 30 h 260"/>
                  <a:gd name="T18" fmla="*/ 39 w 261"/>
                  <a:gd name="T19" fmla="*/ 48 h 260"/>
                  <a:gd name="T20" fmla="*/ 20 w 261"/>
                  <a:gd name="T21" fmla="*/ 68 h 260"/>
                  <a:gd name="T22" fmla="*/ 6 w 261"/>
                  <a:gd name="T23" fmla="*/ 92 h 260"/>
                  <a:gd name="T24" fmla="*/ 0 w 261"/>
                  <a:gd name="T25" fmla="*/ 119 h 260"/>
                  <a:gd name="T26" fmla="*/ 2 w 261"/>
                  <a:gd name="T27" fmla="*/ 145 h 260"/>
                  <a:gd name="T28" fmla="*/ 10 w 261"/>
                  <a:gd name="T29" fmla="*/ 174 h 260"/>
                  <a:gd name="T30" fmla="*/ 31 w 261"/>
                  <a:gd name="T31" fmla="*/ 204 h 260"/>
                  <a:gd name="T32" fmla="*/ 59 w 261"/>
                  <a:gd name="T33" fmla="*/ 233 h 260"/>
                  <a:gd name="T34" fmla="*/ 103 w 261"/>
                  <a:gd name="T35" fmla="*/ 260 h 260"/>
                  <a:gd name="T36" fmla="*/ 115 w 261"/>
                  <a:gd name="T37" fmla="*/ 253 h 260"/>
                  <a:gd name="T38" fmla="*/ 75 w 261"/>
                  <a:gd name="T39" fmla="*/ 226 h 260"/>
                  <a:gd name="T40" fmla="*/ 47 w 261"/>
                  <a:gd name="T41" fmla="*/ 199 h 260"/>
                  <a:gd name="T42" fmla="*/ 29 w 261"/>
                  <a:gd name="T43" fmla="*/ 172 h 260"/>
                  <a:gd name="T44" fmla="*/ 22 w 261"/>
                  <a:gd name="T45" fmla="*/ 145 h 260"/>
                  <a:gd name="T46" fmla="*/ 20 w 261"/>
                  <a:gd name="T47" fmla="*/ 119 h 260"/>
                  <a:gd name="T48" fmla="*/ 26 w 261"/>
                  <a:gd name="T49" fmla="*/ 94 h 260"/>
                  <a:gd name="T50" fmla="*/ 39 w 261"/>
                  <a:gd name="T51" fmla="*/ 73 h 260"/>
                  <a:gd name="T52" fmla="*/ 55 w 261"/>
                  <a:gd name="T53" fmla="*/ 53 h 260"/>
                  <a:gd name="T54" fmla="*/ 77 w 261"/>
                  <a:gd name="T55" fmla="*/ 37 h 260"/>
                  <a:gd name="T56" fmla="*/ 101 w 261"/>
                  <a:gd name="T57" fmla="*/ 24 h 260"/>
                  <a:gd name="T58" fmla="*/ 126 w 261"/>
                  <a:gd name="T59" fmla="*/ 16 h 260"/>
                  <a:gd name="T60" fmla="*/ 150 w 261"/>
                  <a:gd name="T61" fmla="*/ 12 h 260"/>
                  <a:gd name="T62" fmla="*/ 176 w 261"/>
                  <a:gd name="T63" fmla="*/ 13 h 260"/>
                  <a:gd name="T64" fmla="*/ 202 w 261"/>
                  <a:gd name="T65" fmla="*/ 19 h 260"/>
                  <a:gd name="T66" fmla="*/ 223 w 261"/>
                  <a:gd name="T67" fmla="*/ 30 h 260"/>
                  <a:gd name="T68" fmla="*/ 245 w 261"/>
                  <a:gd name="T69" fmla="*/ 48 h 260"/>
                  <a:gd name="T70" fmla="*/ 245 w 261"/>
                  <a:gd name="T71" fmla="*/ 48 h 260"/>
                  <a:gd name="T72" fmla="*/ 261 w 261"/>
                  <a:gd name="T73" fmla="*/ 4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1" h="260">
                    <a:moveTo>
                      <a:pt x="261" y="44"/>
                    </a:moveTo>
                    <a:lnTo>
                      <a:pt x="261" y="44"/>
                    </a:lnTo>
                    <a:lnTo>
                      <a:pt x="239" y="23"/>
                    </a:lnTo>
                    <a:lnTo>
                      <a:pt x="210" y="9"/>
                    </a:lnTo>
                    <a:lnTo>
                      <a:pt x="180" y="1"/>
                    </a:lnTo>
                    <a:lnTo>
                      <a:pt x="150" y="0"/>
                    </a:lnTo>
                    <a:lnTo>
                      <a:pt x="119" y="5"/>
                    </a:lnTo>
                    <a:lnTo>
                      <a:pt x="89" y="15"/>
                    </a:lnTo>
                    <a:lnTo>
                      <a:pt x="61" y="30"/>
                    </a:lnTo>
                    <a:lnTo>
                      <a:pt x="39" y="48"/>
                    </a:lnTo>
                    <a:lnTo>
                      <a:pt x="20" y="68"/>
                    </a:lnTo>
                    <a:lnTo>
                      <a:pt x="6" y="92"/>
                    </a:lnTo>
                    <a:lnTo>
                      <a:pt x="0" y="119"/>
                    </a:lnTo>
                    <a:lnTo>
                      <a:pt x="2" y="145"/>
                    </a:lnTo>
                    <a:lnTo>
                      <a:pt x="10" y="174"/>
                    </a:lnTo>
                    <a:lnTo>
                      <a:pt x="31" y="204"/>
                    </a:lnTo>
                    <a:lnTo>
                      <a:pt x="59" y="233"/>
                    </a:lnTo>
                    <a:lnTo>
                      <a:pt x="103" y="260"/>
                    </a:lnTo>
                    <a:lnTo>
                      <a:pt x="115" y="253"/>
                    </a:lnTo>
                    <a:lnTo>
                      <a:pt x="75" y="226"/>
                    </a:lnTo>
                    <a:lnTo>
                      <a:pt x="47" y="199"/>
                    </a:lnTo>
                    <a:lnTo>
                      <a:pt x="29" y="172"/>
                    </a:lnTo>
                    <a:lnTo>
                      <a:pt x="22" y="145"/>
                    </a:lnTo>
                    <a:lnTo>
                      <a:pt x="20" y="119"/>
                    </a:lnTo>
                    <a:lnTo>
                      <a:pt x="26" y="94"/>
                    </a:lnTo>
                    <a:lnTo>
                      <a:pt x="39" y="73"/>
                    </a:lnTo>
                    <a:lnTo>
                      <a:pt x="55" y="53"/>
                    </a:lnTo>
                    <a:lnTo>
                      <a:pt x="77" y="37"/>
                    </a:lnTo>
                    <a:lnTo>
                      <a:pt x="101" y="24"/>
                    </a:lnTo>
                    <a:lnTo>
                      <a:pt x="126" y="16"/>
                    </a:lnTo>
                    <a:lnTo>
                      <a:pt x="150" y="12"/>
                    </a:lnTo>
                    <a:lnTo>
                      <a:pt x="176" y="13"/>
                    </a:lnTo>
                    <a:lnTo>
                      <a:pt x="202" y="19"/>
                    </a:lnTo>
                    <a:lnTo>
                      <a:pt x="223" y="30"/>
                    </a:lnTo>
                    <a:lnTo>
                      <a:pt x="245" y="48"/>
                    </a:lnTo>
                    <a:lnTo>
                      <a:pt x="245" y="48"/>
                    </a:lnTo>
                    <a:lnTo>
                      <a:pt x="261"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25" name="Freeform 161">
                <a:extLst>
                  <a:ext uri="{FF2B5EF4-FFF2-40B4-BE49-F238E27FC236}">
                    <a16:creationId xmlns:a16="http://schemas.microsoft.com/office/drawing/2014/main" id="{D373B89F-56A1-4B88-9449-79AFE326A5EE}"/>
                  </a:ext>
                </a:extLst>
              </p:cNvPr>
              <p:cNvSpPr>
                <a:spLocks/>
              </p:cNvSpPr>
              <p:nvPr/>
            </p:nvSpPr>
            <p:spPr bwMode="auto">
              <a:xfrm>
                <a:off x="3075" y="108"/>
                <a:ext cx="28" cy="18"/>
              </a:xfrm>
              <a:custGeom>
                <a:avLst/>
                <a:gdLst>
                  <a:gd name="T0" fmla="*/ 12 w 28"/>
                  <a:gd name="T1" fmla="*/ 18 h 18"/>
                  <a:gd name="T2" fmla="*/ 18 w 28"/>
                  <a:gd name="T3" fmla="*/ 16 h 18"/>
                  <a:gd name="T4" fmla="*/ 20 w 28"/>
                  <a:gd name="T5" fmla="*/ 14 h 18"/>
                  <a:gd name="T6" fmla="*/ 22 w 28"/>
                  <a:gd name="T7" fmla="*/ 10 h 18"/>
                  <a:gd name="T8" fmla="*/ 28 w 28"/>
                  <a:gd name="T9" fmla="*/ 7 h 18"/>
                  <a:gd name="T10" fmla="*/ 26 w 28"/>
                  <a:gd name="T11" fmla="*/ 0 h 18"/>
                  <a:gd name="T12" fmla="*/ 10 w 28"/>
                  <a:gd name="T13" fmla="*/ 4 h 18"/>
                  <a:gd name="T14" fmla="*/ 8 w 28"/>
                  <a:gd name="T15" fmla="*/ 2 h 18"/>
                  <a:gd name="T16" fmla="*/ 6 w 28"/>
                  <a:gd name="T17" fmla="*/ 6 h 18"/>
                  <a:gd name="T18" fmla="*/ 4 w 28"/>
                  <a:gd name="T19" fmla="*/ 9 h 18"/>
                  <a:gd name="T20" fmla="*/ 2 w 28"/>
                  <a:gd name="T21" fmla="*/ 9 h 18"/>
                  <a:gd name="T22" fmla="*/ 8 w 28"/>
                  <a:gd name="T23" fmla="*/ 7 h 18"/>
                  <a:gd name="T24" fmla="*/ 2 w 28"/>
                  <a:gd name="T25" fmla="*/ 9 h 18"/>
                  <a:gd name="T26" fmla="*/ 0 w 28"/>
                  <a:gd name="T27" fmla="*/ 14 h 18"/>
                  <a:gd name="T28" fmla="*/ 4 w 28"/>
                  <a:gd name="T29" fmla="*/ 17 h 18"/>
                  <a:gd name="T30" fmla="*/ 12 w 28"/>
                  <a:gd name="T31" fmla="*/ 18 h 18"/>
                  <a:gd name="T32" fmla="*/ 18 w 28"/>
                  <a:gd name="T33" fmla="*/ 16 h 18"/>
                  <a:gd name="T34" fmla="*/ 12 w 28"/>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18">
                    <a:moveTo>
                      <a:pt x="12" y="18"/>
                    </a:moveTo>
                    <a:lnTo>
                      <a:pt x="18" y="16"/>
                    </a:lnTo>
                    <a:lnTo>
                      <a:pt x="20" y="14"/>
                    </a:lnTo>
                    <a:lnTo>
                      <a:pt x="22" y="10"/>
                    </a:lnTo>
                    <a:lnTo>
                      <a:pt x="28" y="7"/>
                    </a:lnTo>
                    <a:lnTo>
                      <a:pt x="26" y="0"/>
                    </a:lnTo>
                    <a:lnTo>
                      <a:pt x="10" y="4"/>
                    </a:lnTo>
                    <a:lnTo>
                      <a:pt x="8" y="2"/>
                    </a:lnTo>
                    <a:lnTo>
                      <a:pt x="6" y="6"/>
                    </a:lnTo>
                    <a:lnTo>
                      <a:pt x="4" y="9"/>
                    </a:lnTo>
                    <a:lnTo>
                      <a:pt x="2" y="9"/>
                    </a:lnTo>
                    <a:lnTo>
                      <a:pt x="8" y="7"/>
                    </a:lnTo>
                    <a:lnTo>
                      <a:pt x="2" y="9"/>
                    </a:lnTo>
                    <a:lnTo>
                      <a:pt x="0" y="14"/>
                    </a:lnTo>
                    <a:lnTo>
                      <a:pt x="4" y="17"/>
                    </a:lnTo>
                    <a:lnTo>
                      <a:pt x="12" y="18"/>
                    </a:lnTo>
                    <a:lnTo>
                      <a:pt x="18" y="16"/>
                    </a:lnTo>
                    <a:lnTo>
                      <a:pt x="1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26" name="Freeform 162">
                <a:extLst>
                  <a:ext uri="{FF2B5EF4-FFF2-40B4-BE49-F238E27FC236}">
                    <a16:creationId xmlns:a16="http://schemas.microsoft.com/office/drawing/2014/main" id="{5265EEFB-34CF-4F79-8484-B0DA3D34D941}"/>
                  </a:ext>
                </a:extLst>
              </p:cNvPr>
              <p:cNvSpPr>
                <a:spLocks/>
              </p:cNvSpPr>
              <p:nvPr/>
            </p:nvSpPr>
            <p:spPr bwMode="auto">
              <a:xfrm>
                <a:off x="3048" y="115"/>
                <a:ext cx="39" cy="12"/>
              </a:xfrm>
              <a:custGeom>
                <a:avLst/>
                <a:gdLst>
                  <a:gd name="T0" fmla="*/ 2 w 39"/>
                  <a:gd name="T1" fmla="*/ 10 h 12"/>
                  <a:gd name="T2" fmla="*/ 2 w 39"/>
                  <a:gd name="T3" fmla="*/ 9 h 12"/>
                  <a:gd name="T4" fmla="*/ 8 w 39"/>
                  <a:gd name="T5" fmla="*/ 11 h 12"/>
                  <a:gd name="T6" fmla="*/ 13 w 39"/>
                  <a:gd name="T7" fmla="*/ 12 h 12"/>
                  <a:gd name="T8" fmla="*/ 23 w 39"/>
                  <a:gd name="T9" fmla="*/ 12 h 12"/>
                  <a:gd name="T10" fmla="*/ 39 w 39"/>
                  <a:gd name="T11" fmla="*/ 11 h 12"/>
                  <a:gd name="T12" fmla="*/ 35 w 39"/>
                  <a:gd name="T13" fmla="*/ 0 h 12"/>
                  <a:gd name="T14" fmla="*/ 23 w 39"/>
                  <a:gd name="T15" fmla="*/ 1 h 12"/>
                  <a:gd name="T16" fmla="*/ 13 w 39"/>
                  <a:gd name="T17" fmla="*/ 1 h 12"/>
                  <a:gd name="T18" fmla="*/ 11 w 39"/>
                  <a:gd name="T19" fmla="*/ 0 h 12"/>
                  <a:gd name="T20" fmla="*/ 13 w 39"/>
                  <a:gd name="T21" fmla="*/ 2 h 12"/>
                  <a:gd name="T22" fmla="*/ 13 w 39"/>
                  <a:gd name="T23" fmla="*/ 1 h 12"/>
                  <a:gd name="T24" fmla="*/ 13 w 39"/>
                  <a:gd name="T25" fmla="*/ 2 h 12"/>
                  <a:gd name="T26" fmla="*/ 8 w 39"/>
                  <a:gd name="T27" fmla="*/ 1 h 12"/>
                  <a:gd name="T28" fmla="*/ 2 w 39"/>
                  <a:gd name="T29" fmla="*/ 2 h 12"/>
                  <a:gd name="T30" fmla="*/ 0 w 39"/>
                  <a:gd name="T31" fmla="*/ 6 h 12"/>
                  <a:gd name="T32" fmla="*/ 2 w 39"/>
                  <a:gd name="T33" fmla="*/ 9 h 12"/>
                  <a:gd name="T34" fmla="*/ 2 w 39"/>
                  <a:gd name="T35"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12">
                    <a:moveTo>
                      <a:pt x="2" y="10"/>
                    </a:moveTo>
                    <a:lnTo>
                      <a:pt x="2" y="9"/>
                    </a:lnTo>
                    <a:lnTo>
                      <a:pt x="8" y="11"/>
                    </a:lnTo>
                    <a:lnTo>
                      <a:pt x="13" y="12"/>
                    </a:lnTo>
                    <a:lnTo>
                      <a:pt x="23" y="12"/>
                    </a:lnTo>
                    <a:lnTo>
                      <a:pt x="39" y="11"/>
                    </a:lnTo>
                    <a:lnTo>
                      <a:pt x="35" y="0"/>
                    </a:lnTo>
                    <a:lnTo>
                      <a:pt x="23" y="1"/>
                    </a:lnTo>
                    <a:lnTo>
                      <a:pt x="13" y="1"/>
                    </a:lnTo>
                    <a:lnTo>
                      <a:pt x="11" y="0"/>
                    </a:lnTo>
                    <a:lnTo>
                      <a:pt x="13" y="2"/>
                    </a:lnTo>
                    <a:lnTo>
                      <a:pt x="13" y="1"/>
                    </a:lnTo>
                    <a:lnTo>
                      <a:pt x="13" y="2"/>
                    </a:lnTo>
                    <a:lnTo>
                      <a:pt x="8" y="1"/>
                    </a:lnTo>
                    <a:lnTo>
                      <a:pt x="2" y="2"/>
                    </a:lnTo>
                    <a:lnTo>
                      <a:pt x="0" y="6"/>
                    </a:lnTo>
                    <a:lnTo>
                      <a:pt x="2" y="9"/>
                    </a:lnTo>
                    <a:lnTo>
                      <a:pt x="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27" name="Freeform 163">
                <a:extLst>
                  <a:ext uri="{FF2B5EF4-FFF2-40B4-BE49-F238E27FC236}">
                    <a16:creationId xmlns:a16="http://schemas.microsoft.com/office/drawing/2014/main" id="{F2E0DBC2-F162-4CD5-AF93-BAEF3AC0EDE5}"/>
                  </a:ext>
                </a:extLst>
              </p:cNvPr>
              <p:cNvSpPr>
                <a:spLocks/>
              </p:cNvSpPr>
              <p:nvPr/>
            </p:nvSpPr>
            <p:spPr bwMode="auto">
              <a:xfrm>
                <a:off x="2953" y="104"/>
                <a:ext cx="108" cy="26"/>
              </a:xfrm>
              <a:custGeom>
                <a:avLst/>
                <a:gdLst>
                  <a:gd name="T0" fmla="*/ 17 w 108"/>
                  <a:gd name="T1" fmla="*/ 23 h 26"/>
                  <a:gd name="T2" fmla="*/ 17 w 108"/>
                  <a:gd name="T3" fmla="*/ 23 h 26"/>
                  <a:gd name="T4" fmla="*/ 19 w 108"/>
                  <a:gd name="T5" fmla="*/ 22 h 26"/>
                  <a:gd name="T6" fmla="*/ 21 w 108"/>
                  <a:gd name="T7" fmla="*/ 19 h 26"/>
                  <a:gd name="T8" fmla="*/ 29 w 108"/>
                  <a:gd name="T9" fmla="*/ 17 h 26"/>
                  <a:gd name="T10" fmla="*/ 37 w 108"/>
                  <a:gd name="T11" fmla="*/ 14 h 26"/>
                  <a:gd name="T12" fmla="*/ 47 w 108"/>
                  <a:gd name="T13" fmla="*/ 12 h 26"/>
                  <a:gd name="T14" fmla="*/ 63 w 108"/>
                  <a:gd name="T15" fmla="*/ 12 h 26"/>
                  <a:gd name="T16" fmla="*/ 77 w 108"/>
                  <a:gd name="T17" fmla="*/ 15 h 26"/>
                  <a:gd name="T18" fmla="*/ 97 w 108"/>
                  <a:gd name="T19" fmla="*/ 21 h 26"/>
                  <a:gd name="T20" fmla="*/ 108 w 108"/>
                  <a:gd name="T21" fmla="*/ 12 h 26"/>
                  <a:gd name="T22" fmla="*/ 85 w 108"/>
                  <a:gd name="T23" fmla="*/ 4 h 26"/>
                  <a:gd name="T24" fmla="*/ 63 w 108"/>
                  <a:gd name="T25" fmla="*/ 0 h 26"/>
                  <a:gd name="T26" fmla="*/ 47 w 108"/>
                  <a:gd name="T27" fmla="*/ 0 h 26"/>
                  <a:gd name="T28" fmla="*/ 29 w 108"/>
                  <a:gd name="T29" fmla="*/ 3 h 26"/>
                  <a:gd name="T30" fmla="*/ 17 w 108"/>
                  <a:gd name="T31" fmla="*/ 7 h 26"/>
                  <a:gd name="T32" fmla="*/ 9 w 108"/>
                  <a:gd name="T33" fmla="*/ 12 h 26"/>
                  <a:gd name="T34" fmla="*/ 4 w 108"/>
                  <a:gd name="T35" fmla="*/ 15 h 26"/>
                  <a:gd name="T36" fmla="*/ 2 w 108"/>
                  <a:gd name="T37" fmla="*/ 17 h 26"/>
                  <a:gd name="T38" fmla="*/ 2 w 108"/>
                  <a:gd name="T39" fmla="*/ 17 h 26"/>
                  <a:gd name="T40" fmla="*/ 2 w 108"/>
                  <a:gd name="T41" fmla="*/ 17 h 26"/>
                  <a:gd name="T42" fmla="*/ 0 w 108"/>
                  <a:gd name="T43" fmla="*/ 21 h 26"/>
                  <a:gd name="T44" fmla="*/ 4 w 108"/>
                  <a:gd name="T45" fmla="*/ 25 h 26"/>
                  <a:gd name="T46" fmla="*/ 11 w 108"/>
                  <a:gd name="T47" fmla="*/ 26 h 26"/>
                  <a:gd name="T48" fmla="*/ 17 w 108"/>
                  <a:gd name="T4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8" h="26">
                    <a:moveTo>
                      <a:pt x="17" y="23"/>
                    </a:moveTo>
                    <a:lnTo>
                      <a:pt x="17" y="23"/>
                    </a:lnTo>
                    <a:lnTo>
                      <a:pt x="19" y="22"/>
                    </a:lnTo>
                    <a:lnTo>
                      <a:pt x="21" y="19"/>
                    </a:lnTo>
                    <a:lnTo>
                      <a:pt x="29" y="17"/>
                    </a:lnTo>
                    <a:lnTo>
                      <a:pt x="37" y="14"/>
                    </a:lnTo>
                    <a:lnTo>
                      <a:pt x="47" y="12"/>
                    </a:lnTo>
                    <a:lnTo>
                      <a:pt x="63" y="12"/>
                    </a:lnTo>
                    <a:lnTo>
                      <a:pt x="77" y="15"/>
                    </a:lnTo>
                    <a:lnTo>
                      <a:pt x="97" y="21"/>
                    </a:lnTo>
                    <a:lnTo>
                      <a:pt x="108" y="12"/>
                    </a:lnTo>
                    <a:lnTo>
                      <a:pt x="85" y="4"/>
                    </a:lnTo>
                    <a:lnTo>
                      <a:pt x="63" y="0"/>
                    </a:lnTo>
                    <a:lnTo>
                      <a:pt x="47" y="0"/>
                    </a:lnTo>
                    <a:lnTo>
                      <a:pt x="29" y="3"/>
                    </a:lnTo>
                    <a:lnTo>
                      <a:pt x="17" y="7"/>
                    </a:lnTo>
                    <a:lnTo>
                      <a:pt x="9" y="12"/>
                    </a:lnTo>
                    <a:lnTo>
                      <a:pt x="4" y="15"/>
                    </a:lnTo>
                    <a:lnTo>
                      <a:pt x="2" y="17"/>
                    </a:lnTo>
                    <a:lnTo>
                      <a:pt x="2" y="17"/>
                    </a:lnTo>
                    <a:lnTo>
                      <a:pt x="2" y="17"/>
                    </a:lnTo>
                    <a:lnTo>
                      <a:pt x="0" y="21"/>
                    </a:lnTo>
                    <a:lnTo>
                      <a:pt x="4" y="25"/>
                    </a:lnTo>
                    <a:lnTo>
                      <a:pt x="11" y="26"/>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28" name="Freeform 164">
                <a:extLst>
                  <a:ext uri="{FF2B5EF4-FFF2-40B4-BE49-F238E27FC236}">
                    <a16:creationId xmlns:a16="http://schemas.microsoft.com/office/drawing/2014/main" id="{3DD1A9CC-E858-4738-8B00-CBA2A3CAD923}"/>
                  </a:ext>
                </a:extLst>
              </p:cNvPr>
              <p:cNvSpPr>
                <a:spLocks/>
              </p:cNvSpPr>
              <p:nvPr/>
            </p:nvSpPr>
            <p:spPr bwMode="auto">
              <a:xfrm>
                <a:off x="2909" y="121"/>
                <a:ext cx="61" cy="92"/>
              </a:xfrm>
              <a:custGeom>
                <a:avLst/>
                <a:gdLst>
                  <a:gd name="T0" fmla="*/ 22 w 61"/>
                  <a:gd name="T1" fmla="*/ 89 h 92"/>
                  <a:gd name="T2" fmla="*/ 22 w 61"/>
                  <a:gd name="T3" fmla="*/ 89 h 92"/>
                  <a:gd name="T4" fmla="*/ 20 w 61"/>
                  <a:gd name="T5" fmla="*/ 80 h 92"/>
                  <a:gd name="T6" fmla="*/ 22 w 61"/>
                  <a:gd name="T7" fmla="*/ 59 h 92"/>
                  <a:gd name="T8" fmla="*/ 34 w 61"/>
                  <a:gd name="T9" fmla="*/ 34 h 92"/>
                  <a:gd name="T10" fmla="*/ 61 w 61"/>
                  <a:gd name="T11" fmla="*/ 6 h 92"/>
                  <a:gd name="T12" fmla="*/ 46 w 61"/>
                  <a:gd name="T13" fmla="*/ 0 h 92"/>
                  <a:gd name="T14" fmla="*/ 14 w 61"/>
                  <a:gd name="T15" fmla="*/ 29 h 92"/>
                  <a:gd name="T16" fmla="*/ 2 w 61"/>
                  <a:gd name="T17" fmla="*/ 59 h 92"/>
                  <a:gd name="T18" fmla="*/ 0 w 61"/>
                  <a:gd name="T19" fmla="*/ 80 h 92"/>
                  <a:gd name="T20" fmla="*/ 2 w 61"/>
                  <a:gd name="T21" fmla="*/ 92 h 92"/>
                  <a:gd name="T22" fmla="*/ 2 w 61"/>
                  <a:gd name="T23" fmla="*/ 92 h 92"/>
                  <a:gd name="T24" fmla="*/ 22 w 61"/>
                  <a:gd name="T25" fmla="*/ 8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2">
                    <a:moveTo>
                      <a:pt x="22" y="89"/>
                    </a:moveTo>
                    <a:lnTo>
                      <a:pt x="22" y="89"/>
                    </a:lnTo>
                    <a:lnTo>
                      <a:pt x="20" y="80"/>
                    </a:lnTo>
                    <a:lnTo>
                      <a:pt x="22" y="59"/>
                    </a:lnTo>
                    <a:lnTo>
                      <a:pt x="34" y="34"/>
                    </a:lnTo>
                    <a:lnTo>
                      <a:pt x="61" y="6"/>
                    </a:lnTo>
                    <a:lnTo>
                      <a:pt x="46" y="0"/>
                    </a:lnTo>
                    <a:lnTo>
                      <a:pt x="14" y="29"/>
                    </a:lnTo>
                    <a:lnTo>
                      <a:pt x="2" y="59"/>
                    </a:lnTo>
                    <a:lnTo>
                      <a:pt x="0" y="80"/>
                    </a:lnTo>
                    <a:lnTo>
                      <a:pt x="2" y="92"/>
                    </a:lnTo>
                    <a:lnTo>
                      <a:pt x="2" y="92"/>
                    </a:lnTo>
                    <a:lnTo>
                      <a:pt x="22"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29" name="Freeform 165">
                <a:extLst>
                  <a:ext uri="{FF2B5EF4-FFF2-40B4-BE49-F238E27FC236}">
                    <a16:creationId xmlns:a16="http://schemas.microsoft.com/office/drawing/2014/main" id="{2AE68CC7-7C72-4E76-8F86-754878067844}"/>
                  </a:ext>
                </a:extLst>
              </p:cNvPr>
              <p:cNvSpPr>
                <a:spLocks/>
              </p:cNvSpPr>
              <p:nvPr/>
            </p:nvSpPr>
            <p:spPr bwMode="auto">
              <a:xfrm>
                <a:off x="2911" y="210"/>
                <a:ext cx="48" cy="59"/>
              </a:xfrm>
              <a:custGeom>
                <a:avLst/>
                <a:gdLst>
                  <a:gd name="T0" fmla="*/ 46 w 48"/>
                  <a:gd name="T1" fmla="*/ 54 h 59"/>
                  <a:gd name="T2" fmla="*/ 48 w 48"/>
                  <a:gd name="T3" fmla="*/ 54 h 59"/>
                  <a:gd name="T4" fmla="*/ 38 w 48"/>
                  <a:gd name="T5" fmla="*/ 40 h 59"/>
                  <a:gd name="T6" fmla="*/ 32 w 48"/>
                  <a:gd name="T7" fmla="*/ 27 h 59"/>
                  <a:gd name="T8" fmla="*/ 26 w 48"/>
                  <a:gd name="T9" fmla="*/ 14 h 59"/>
                  <a:gd name="T10" fmla="*/ 20 w 48"/>
                  <a:gd name="T11" fmla="*/ 0 h 59"/>
                  <a:gd name="T12" fmla="*/ 0 w 48"/>
                  <a:gd name="T13" fmla="*/ 3 h 59"/>
                  <a:gd name="T14" fmla="*/ 6 w 48"/>
                  <a:gd name="T15" fmla="*/ 16 h 59"/>
                  <a:gd name="T16" fmla="*/ 12 w 48"/>
                  <a:gd name="T17" fmla="*/ 29 h 59"/>
                  <a:gd name="T18" fmla="*/ 18 w 48"/>
                  <a:gd name="T19" fmla="*/ 43 h 59"/>
                  <a:gd name="T20" fmla="*/ 28 w 48"/>
                  <a:gd name="T21" fmla="*/ 59 h 59"/>
                  <a:gd name="T22" fmla="*/ 30 w 48"/>
                  <a:gd name="T23" fmla="*/ 59 h 59"/>
                  <a:gd name="T24" fmla="*/ 46 w 48"/>
                  <a:gd name="T25" fmla="*/ 5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59">
                    <a:moveTo>
                      <a:pt x="46" y="54"/>
                    </a:moveTo>
                    <a:lnTo>
                      <a:pt x="48" y="54"/>
                    </a:lnTo>
                    <a:lnTo>
                      <a:pt x="38" y="40"/>
                    </a:lnTo>
                    <a:lnTo>
                      <a:pt x="32" y="27"/>
                    </a:lnTo>
                    <a:lnTo>
                      <a:pt x="26" y="14"/>
                    </a:lnTo>
                    <a:lnTo>
                      <a:pt x="20" y="0"/>
                    </a:lnTo>
                    <a:lnTo>
                      <a:pt x="0" y="3"/>
                    </a:lnTo>
                    <a:lnTo>
                      <a:pt x="6" y="16"/>
                    </a:lnTo>
                    <a:lnTo>
                      <a:pt x="12" y="29"/>
                    </a:lnTo>
                    <a:lnTo>
                      <a:pt x="18" y="43"/>
                    </a:lnTo>
                    <a:lnTo>
                      <a:pt x="28" y="59"/>
                    </a:lnTo>
                    <a:lnTo>
                      <a:pt x="30" y="59"/>
                    </a:lnTo>
                    <a:lnTo>
                      <a:pt x="46"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30" name="Freeform 166">
                <a:extLst>
                  <a:ext uri="{FF2B5EF4-FFF2-40B4-BE49-F238E27FC236}">
                    <a16:creationId xmlns:a16="http://schemas.microsoft.com/office/drawing/2014/main" id="{BA41488D-E66C-4054-B217-FDCD3D541437}"/>
                  </a:ext>
                </a:extLst>
              </p:cNvPr>
              <p:cNvSpPr>
                <a:spLocks/>
              </p:cNvSpPr>
              <p:nvPr/>
            </p:nvSpPr>
            <p:spPr bwMode="auto">
              <a:xfrm>
                <a:off x="2941" y="264"/>
                <a:ext cx="57" cy="38"/>
              </a:xfrm>
              <a:custGeom>
                <a:avLst/>
                <a:gdLst>
                  <a:gd name="T0" fmla="*/ 53 w 57"/>
                  <a:gd name="T1" fmla="*/ 28 h 38"/>
                  <a:gd name="T2" fmla="*/ 53 w 57"/>
                  <a:gd name="T3" fmla="*/ 28 h 38"/>
                  <a:gd name="T4" fmla="*/ 43 w 57"/>
                  <a:gd name="T5" fmla="*/ 22 h 38"/>
                  <a:gd name="T6" fmla="*/ 33 w 57"/>
                  <a:gd name="T7" fmla="*/ 14 h 38"/>
                  <a:gd name="T8" fmla="*/ 23 w 57"/>
                  <a:gd name="T9" fmla="*/ 6 h 38"/>
                  <a:gd name="T10" fmla="*/ 16 w 57"/>
                  <a:gd name="T11" fmla="*/ 0 h 38"/>
                  <a:gd name="T12" fmla="*/ 0 w 57"/>
                  <a:gd name="T13" fmla="*/ 5 h 38"/>
                  <a:gd name="T14" fmla="*/ 8 w 57"/>
                  <a:gd name="T15" fmla="*/ 13 h 38"/>
                  <a:gd name="T16" fmla="*/ 18 w 57"/>
                  <a:gd name="T17" fmla="*/ 21 h 38"/>
                  <a:gd name="T18" fmla="*/ 27 w 57"/>
                  <a:gd name="T19" fmla="*/ 29 h 38"/>
                  <a:gd name="T20" fmla="*/ 41 w 57"/>
                  <a:gd name="T21" fmla="*/ 37 h 38"/>
                  <a:gd name="T22" fmla="*/ 41 w 57"/>
                  <a:gd name="T23" fmla="*/ 37 h 38"/>
                  <a:gd name="T24" fmla="*/ 41 w 57"/>
                  <a:gd name="T25" fmla="*/ 37 h 38"/>
                  <a:gd name="T26" fmla="*/ 49 w 57"/>
                  <a:gd name="T27" fmla="*/ 38 h 38"/>
                  <a:gd name="T28" fmla="*/ 55 w 57"/>
                  <a:gd name="T29" fmla="*/ 36 h 38"/>
                  <a:gd name="T30" fmla="*/ 57 w 57"/>
                  <a:gd name="T31" fmla="*/ 31 h 38"/>
                  <a:gd name="T32" fmla="*/ 53 w 57"/>
                  <a:gd name="T33"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8">
                    <a:moveTo>
                      <a:pt x="53" y="28"/>
                    </a:moveTo>
                    <a:lnTo>
                      <a:pt x="53" y="28"/>
                    </a:lnTo>
                    <a:lnTo>
                      <a:pt x="43" y="22"/>
                    </a:lnTo>
                    <a:lnTo>
                      <a:pt x="33" y="14"/>
                    </a:lnTo>
                    <a:lnTo>
                      <a:pt x="23" y="6"/>
                    </a:lnTo>
                    <a:lnTo>
                      <a:pt x="16" y="0"/>
                    </a:lnTo>
                    <a:lnTo>
                      <a:pt x="0" y="5"/>
                    </a:lnTo>
                    <a:lnTo>
                      <a:pt x="8" y="13"/>
                    </a:lnTo>
                    <a:lnTo>
                      <a:pt x="18" y="21"/>
                    </a:lnTo>
                    <a:lnTo>
                      <a:pt x="27" y="29"/>
                    </a:lnTo>
                    <a:lnTo>
                      <a:pt x="41" y="37"/>
                    </a:lnTo>
                    <a:lnTo>
                      <a:pt x="41" y="37"/>
                    </a:lnTo>
                    <a:lnTo>
                      <a:pt x="41" y="37"/>
                    </a:lnTo>
                    <a:lnTo>
                      <a:pt x="49" y="38"/>
                    </a:lnTo>
                    <a:lnTo>
                      <a:pt x="55" y="36"/>
                    </a:lnTo>
                    <a:lnTo>
                      <a:pt x="57" y="31"/>
                    </a:lnTo>
                    <a:lnTo>
                      <a:pt x="5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31" name="Freeform 167">
                <a:extLst>
                  <a:ext uri="{FF2B5EF4-FFF2-40B4-BE49-F238E27FC236}">
                    <a16:creationId xmlns:a16="http://schemas.microsoft.com/office/drawing/2014/main" id="{CD70216A-70D2-4DAD-A175-50C796D3AA0C}"/>
                  </a:ext>
                </a:extLst>
              </p:cNvPr>
              <p:cNvSpPr>
                <a:spLocks/>
              </p:cNvSpPr>
              <p:nvPr/>
            </p:nvSpPr>
            <p:spPr bwMode="auto">
              <a:xfrm>
                <a:off x="3147" y="70"/>
                <a:ext cx="247" cy="270"/>
              </a:xfrm>
              <a:custGeom>
                <a:avLst/>
                <a:gdLst>
                  <a:gd name="T0" fmla="*/ 160 w 247"/>
                  <a:gd name="T1" fmla="*/ 235 h 270"/>
                  <a:gd name="T2" fmla="*/ 190 w 247"/>
                  <a:gd name="T3" fmla="*/ 238 h 270"/>
                  <a:gd name="T4" fmla="*/ 205 w 247"/>
                  <a:gd name="T5" fmla="*/ 230 h 270"/>
                  <a:gd name="T6" fmla="*/ 209 w 247"/>
                  <a:gd name="T7" fmla="*/ 220 h 270"/>
                  <a:gd name="T8" fmla="*/ 215 w 247"/>
                  <a:gd name="T9" fmla="*/ 214 h 270"/>
                  <a:gd name="T10" fmla="*/ 233 w 247"/>
                  <a:gd name="T11" fmla="*/ 222 h 270"/>
                  <a:gd name="T12" fmla="*/ 247 w 247"/>
                  <a:gd name="T13" fmla="*/ 236 h 270"/>
                  <a:gd name="T14" fmla="*/ 241 w 247"/>
                  <a:gd name="T15" fmla="*/ 251 h 270"/>
                  <a:gd name="T16" fmla="*/ 225 w 247"/>
                  <a:gd name="T17" fmla="*/ 263 h 270"/>
                  <a:gd name="T18" fmla="*/ 195 w 247"/>
                  <a:gd name="T19" fmla="*/ 270 h 270"/>
                  <a:gd name="T20" fmla="*/ 160 w 247"/>
                  <a:gd name="T21" fmla="*/ 267 h 270"/>
                  <a:gd name="T22" fmla="*/ 128 w 247"/>
                  <a:gd name="T23" fmla="*/ 261 h 270"/>
                  <a:gd name="T24" fmla="*/ 110 w 247"/>
                  <a:gd name="T25" fmla="*/ 255 h 270"/>
                  <a:gd name="T26" fmla="*/ 100 w 247"/>
                  <a:gd name="T27" fmla="*/ 252 h 270"/>
                  <a:gd name="T28" fmla="*/ 57 w 247"/>
                  <a:gd name="T29" fmla="*/ 223 h 270"/>
                  <a:gd name="T30" fmla="*/ 9 w 247"/>
                  <a:gd name="T31" fmla="*/ 167 h 270"/>
                  <a:gd name="T32" fmla="*/ 0 w 247"/>
                  <a:gd name="T33" fmla="*/ 113 h 270"/>
                  <a:gd name="T34" fmla="*/ 19 w 247"/>
                  <a:gd name="T35" fmla="*/ 64 h 270"/>
                  <a:gd name="T36" fmla="*/ 59 w 247"/>
                  <a:gd name="T37" fmla="*/ 27 h 270"/>
                  <a:gd name="T38" fmla="*/ 112 w 247"/>
                  <a:gd name="T39" fmla="*/ 4 h 270"/>
                  <a:gd name="T40" fmla="*/ 168 w 247"/>
                  <a:gd name="T41" fmla="*/ 1 h 270"/>
                  <a:gd name="T42" fmla="*/ 221 w 247"/>
                  <a:gd name="T43" fmla="*/ 21 h 270"/>
                  <a:gd name="T44" fmla="*/ 243 w 247"/>
                  <a:gd name="T45" fmla="*/ 42 h 270"/>
                  <a:gd name="T46" fmla="*/ 237 w 247"/>
                  <a:gd name="T47" fmla="*/ 49 h 270"/>
                  <a:gd name="T48" fmla="*/ 221 w 247"/>
                  <a:gd name="T49" fmla="*/ 52 h 270"/>
                  <a:gd name="T50" fmla="*/ 207 w 247"/>
                  <a:gd name="T51" fmla="*/ 51 h 270"/>
                  <a:gd name="T52" fmla="*/ 184 w 247"/>
                  <a:gd name="T53" fmla="*/ 44 h 270"/>
                  <a:gd name="T54" fmla="*/ 150 w 247"/>
                  <a:gd name="T55" fmla="*/ 40 h 270"/>
                  <a:gd name="T56" fmla="*/ 126 w 247"/>
                  <a:gd name="T57" fmla="*/ 46 h 270"/>
                  <a:gd name="T58" fmla="*/ 114 w 247"/>
                  <a:gd name="T59" fmla="*/ 53 h 270"/>
                  <a:gd name="T60" fmla="*/ 83 w 247"/>
                  <a:gd name="T61" fmla="*/ 83 h 270"/>
                  <a:gd name="T62" fmla="*/ 69 w 247"/>
                  <a:gd name="T63" fmla="*/ 131 h 270"/>
                  <a:gd name="T64" fmla="*/ 77 w 247"/>
                  <a:gd name="T65" fmla="*/ 155 h 270"/>
                  <a:gd name="T66" fmla="*/ 89 w 247"/>
                  <a:gd name="T67" fmla="*/ 182 h 270"/>
                  <a:gd name="T68" fmla="*/ 106 w 247"/>
                  <a:gd name="T69" fmla="*/ 203 h 270"/>
                  <a:gd name="T70" fmla="*/ 126 w 247"/>
                  <a:gd name="T71" fmla="*/ 22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7" h="270">
                    <a:moveTo>
                      <a:pt x="138" y="227"/>
                    </a:moveTo>
                    <a:lnTo>
                      <a:pt x="160" y="235"/>
                    </a:lnTo>
                    <a:lnTo>
                      <a:pt x="178" y="238"/>
                    </a:lnTo>
                    <a:lnTo>
                      <a:pt x="190" y="238"/>
                    </a:lnTo>
                    <a:lnTo>
                      <a:pt x="199" y="235"/>
                    </a:lnTo>
                    <a:lnTo>
                      <a:pt x="205" y="230"/>
                    </a:lnTo>
                    <a:lnTo>
                      <a:pt x="207" y="225"/>
                    </a:lnTo>
                    <a:lnTo>
                      <a:pt x="209" y="220"/>
                    </a:lnTo>
                    <a:lnTo>
                      <a:pt x="211" y="215"/>
                    </a:lnTo>
                    <a:lnTo>
                      <a:pt x="215" y="214"/>
                    </a:lnTo>
                    <a:lnTo>
                      <a:pt x="223" y="216"/>
                    </a:lnTo>
                    <a:lnTo>
                      <a:pt x="233" y="222"/>
                    </a:lnTo>
                    <a:lnTo>
                      <a:pt x="243" y="229"/>
                    </a:lnTo>
                    <a:lnTo>
                      <a:pt x="247" y="236"/>
                    </a:lnTo>
                    <a:lnTo>
                      <a:pt x="245" y="243"/>
                    </a:lnTo>
                    <a:lnTo>
                      <a:pt x="241" y="251"/>
                    </a:lnTo>
                    <a:lnTo>
                      <a:pt x="235" y="258"/>
                    </a:lnTo>
                    <a:lnTo>
                      <a:pt x="225" y="263"/>
                    </a:lnTo>
                    <a:lnTo>
                      <a:pt x="211" y="268"/>
                    </a:lnTo>
                    <a:lnTo>
                      <a:pt x="195" y="270"/>
                    </a:lnTo>
                    <a:lnTo>
                      <a:pt x="178" y="269"/>
                    </a:lnTo>
                    <a:lnTo>
                      <a:pt x="160" y="267"/>
                    </a:lnTo>
                    <a:lnTo>
                      <a:pt x="142" y="264"/>
                    </a:lnTo>
                    <a:lnTo>
                      <a:pt x="128" y="261"/>
                    </a:lnTo>
                    <a:lnTo>
                      <a:pt x="118" y="258"/>
                    </a:lnTo>
                    <a:lnTo>
                      <a:pt x="110" y="255"/>
                    </a:lnTo>
                    <a:lnTo>
                      <a:pt x="102" y="253"/>
                    </a:lnTo>
                    <a:lnTo>
                      <a:pt x="100" y="252"/>
                    </a:lnTo>
                    <a:lnTo>
                      <a:pt x="99" y="251"/>
                    </a:lnTo>
                    <a:lnTo>
                      <a:pt x="57" y="223"/>
                    </a:lnTo>
                    <a:lnTo>
                      <a:pt x="29" y="195"/>
                    </a:lnTo>
                    <a:lnTo>
                      <a:pt x="9" y="167"/>
                    </a:lnTo>
                    <a:lnTo>
                      <a:pt x="2" y="139"/>
                    </a:lnTo>
                    <a:lnTo>
                      <a:pt x="0" y="113"/>
                    </a:lnTo>
                    <a:lnTo>
                      <a:pt x="5" y="87"/>
                    </a:lnTo>
                    <a:lnTo>
                      <a:pt x="19" y="64"/>
                    </a:lnTo>
                    <a:lnTo>
                      <a:pt x="37" y="45"/>
                    </a:lnTo>
                    <a:lnTo>
                      <a:pt x="59" y="27"/>
                    </a:lnTo>
                    <a:lnTo>
                      <a:pt x="85" y="14"/>
                    </a:lnTo>
                    <a:lnTo>
                      <a:pt x="112" y="4"/>
                    </a:lnTo>
                    <a:lnTo>
                      <a:pt x="140" y="0"/>
                    </a:lnTo>
                    <a:lnTo>
                      <a:pt x="168" y="1"/>
                    </a:lnTo>
                    <a:lnTo>
                      <a:pt x="195" y="8"/>
                    </a:lnTo>
                    <a:lnTo>
                      <a:pt x="221" y="21"/>
                    </a:lnTo>
                    <a:lnTo>
                      <a:pt x="243" y="40"/>
                    </a:lnTo>
                    <a:lnTo>
                      <a:pt x="243" y="42"/>
                    </a:lnTo>
                    <a:lnTo>
                      <a:pt x="239" y="46"/>
                    </a:lnTo>
                    <a:lnTo>
                      <a:pt x="237" y="49"/>
                    </a:lnTo>
                    <a:lnTo>
                      <a:pt x="235" y="51"/>
                    </a:lnTo>
                    <a:lnTo>
                      <a:pt x="221" y="52"/>
                    </a:lnTo>
                    <a:lnTo>
                      <a:pt x="211" y="52"/>
                    </a:lnTo>
                    <a:lnTo>
                      <a:pt x="207" y="51"/>
                    </a:lnTo>
                    <a:lnTo>
                      <a:pt x="205" y="51"/>
                    </a:lnTo>
                    <a:lnTo>
                      <a:pt x="184" y="44"/>
                    </a:lnTo>
                    <a:lnTo>
                      <a:pt x="166" y="40"/>
                    </a:lnTo>
                    <a:lnTo>
                      <a:pt x="150" y="40"/>
                    </a:lnTo>
                    <a:lnTo>
                      <a:pt x="136" y="42"/>
                    </a:lnTo>
                    <a:lnTo>
                      <a:pt x="126" y="46"/>
                    </a:lnTo>
                    <a:lnTo>
                      <a:pt x="118" y="49"/>
                    </a:lnTo>
                    <a:lnTo>
                      <a:pt x="114" y="53"/>
                    </a:lnTo>
                    <a:lnTo>
                      <a:pt x="112" y="54"/>
                    </a:lnTo>
                    <a:lnTo>
                      <a:pt x="83" y="83"/>
                    </a:lnTo>
                    <a:lnTo>
                      <a:pt x="71" y="110"/>
                    </a:lnTo>
                    <a:lnTo>
                      <a:pt x="69" y="131"/>
                    </a:lnTo>
                    <a:lnTo>
                      <a:pt x="71" y="141"/>
                    </a:lnTo>
                    <a:lnTo>
                      <a:pt x="77" y="155"/>
                    </a:lnTo>
                    <a:lnTo>
                      <a:pt x="83" y="168"/>
                    </a:lnTo>
                    <a:lnTo>
                      <a:pt x="89" y="182"/>
                    </a:lnTo>
                    <a:lnTo>
                      <a:pt x="99" y="197"/>
                    </a:lnTo>
                    <a:lnTo>
                      <a:pt x="106" y="203"/>
                    </a:lnTo>
                    <a:lnTo>
                      <a:pt x="116" y="212"/>
                    </a:lnTo>
                    <a:lnTo>
                      <a:pt x="126" y="220"/>
                    </a:lnTo>
                    <a:lnTo>
                      <a:pt x="138" y="227"/>
                    </a:lnTo>
                    <a:close/>
                  </a:path>
                </a:pathLst>
              </a:custGeom>
              <a:solidFill>
                <a:srgbClr val="667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32" name="Freeform 168">
                <a:extLst>
                  <a:ext uri="{FF2B5EF4-FFF2-40B4-BE49-F238E27FC236}">
                    <a16:creationId xmlns:a16="http://schemas.microsoft.com/office/drawing/2014/main" id="{13D7C77E-45C3-47E3-9A35-91783043C738}"/>
                  </a:ext>
                </a:extLst>
              </p:cNvPr>
              <p:cNvSpPr>
                <a:spLocks/>
              </p:cNvSpPr>
              <p:nvPr/>
            </p:nvSpPr>
            <p:spPr bwMode="auto">
              <a:xfrm>
                <a:off x="3279" y="285"/>
                <a:ext cx="89" cy="29"/>
              </a:xfrm>
              <a:custGeom>
                <a:avLst/>
                <a:gdLst>
                  <a:gd name="T0" fmla="*/ 69 w 89"/>
                  <a:gd name="T1" fmla="*/ 0 h 29"/>
                  <a:gd name="T2" fmla="*/ 69 w 89"/>
                  <a:gd name="T3" fmla="*/ 0 h 29"/>
                  <a:gd name="T4" fmla="*/ 67 w 89"/>
                  <a:gd name="T5" fmla="*/ 3 h 29"/>
                  <a:gd name="T6" fmla="*/ 65 w 89"/>
                  <a:gd name="T7" fmla="*/ 9 h 29"/>
                  <a:gd name="T8" fmla="*/ 65 w 89"/>
                  <a:gd name="T9" fmla="*/ 13 h 29"/>
                  <a:gd name="T10" fmla="*/ 62 w 89"/>
                  <a:gd name="T11" fmla="*/ 15 h 29"/>
                  <a:gd name="T12" fmla="*/ 56 w 89"/>
                  <a:gd name="T13" fmla="*/ 17 h 29"/>
                  <a:gd name="T14" fmla="*/ 48 w 89"/>
                  <a:gd name="T15" fmla="*/ 17 h 29"/>
                  <a:gd name="T16" fmla="*/ 32 w 89"/>
                  <a:gd name="T17" fmla="*/ 15 h 29"/>
                  <a:gd name="T18" fmla="*/ 12 w 89"/>
                  <a:gd name="T19" fmla="*/ 7 h 29"/>
                  <a:gd name="T20" fmla="*/ 0 w 89"/>
                  <a:gd name="T21" fmla="*/ 16 h 29"/>
                  <a:gd name="T22" fmla="*/ 24 w 89"/>
                  <a:gd name="T23" fmla="*/ 24 h 29"/>
                  <a:gd name="T24" fmla="*/ 44 w 89"/>
                  <a:gd name="T25" fmla="*/ 29 h 29"/>
                  <a:gd name="T26" fmla="*/ 60 w 89"/>
                  <a:gd name="T27" fmla="*/ 29 h 29"/>
                  <a:gd name="T28" fmla="*/ 73 w 89"/>
                  <a:gd name="T29" fmla="*/ 24 h 29"/>
                  <a:gd name="T30" fmla="*/ 81 w 89"/>
                  <a:gd name="T31" fmla="*/ 17 h 29"/>
                  <a:gd name="T32" fmla="*/ 85 w 89"/>
                  <a:gd name="T33" fmla="*/ 12 h 29"/>
                  <a:gd name="T34" fmla="*/ 87 w 89"/>
                  <a:gd name="T35" fmla="*/ 6 h 29"/>
                  <a:gd name="T36" fmla="*/ 89 w 89"/>
                  <a:gd name="T37" fmla="*/ 0 h 29"/>
                  <a:gd name="T38" fmla="*/ 89 w 89"/>
                  <a:gd name="T39" fmla="*/ 0 h 29"/>
                  <a:gd name="T40" fmla="*/ 69 w 89"/>
                  <a:gd name="T4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29">
                    <a:moveTo>
                      <a:pt x="69" y="0"/>
                    </a:moveTo>
                    <a:lnTo>
                      <a:pt x="69" y="0"/>
                    </a:lnTo>
                    <a:lnTo>
                      <a:pt x="67" y="3"/>
                    </a:lnTo>
                    <a:lnTo>
                      <a:pt x="65" y="9"/>
                    </a:lnTo>
                    <a:lnTo>
                      <a:pt x="65" y="13"/>
                    </a:lnTo>
                    <a:lnTo>
                      <a:pt x="62" y="15"/>
                    </a:lnTo>
                    <a:lnTo>
                      <a:pt x="56" y="17"/>
                    </a:lnTo>
                    <a:lnTo>
                      <a:pt x="48" y="17"/>
                    </a:lnTo>
                    <a:lnTo>
                      <a:pt x="32" y="15"/>
                    </a:lnTo>
                    <a:lnTo>
                      <a:pt x="12" y="7"/>
                    </a:lnTo>
                    <a:lnTo>
                      <a:pt x="0" y="16"/>
                    </a:lnTo>
                    <a:lnTo>
                      <a:pt x="24" y="24"/>
                    </a:lnTo>
                    <a:lnTo>
                      <a:pt x="44" y="29"/>
                    </a:lnTo>
                    <a:lnTo>
                      <a:pt x="60" y="29"/>
                    </a:lnTo>
                    <a:lnTo>
                      <a:pt x="73" y="24"/>
                    </a:lnTo>
                    <a:lnTo>
                      <a:pt x="81" y="17"/>
                    </a:lnTo>
                    <a:lnTo>
                      <a:pt x="85" y="12"/>
                    </a:lnTo>
                    <a:lnTo>
                      <a:pt x="87" y="6"/>
                    </a:lnTo>
                    <a:lnTo>
                      <a:pt x="89" y="0"/>
                    </a:lnTo>
                    <a:lnTo>
                      <a:pt x="89" y="0"/>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33" name="Freeform 169">
                <a:extLst>
                  <a:ext uri="{FF2B5EF4-FFF2-40B4-BE49-F238E27FC236}">
                    <a16:creationId xmlns:a16="http://schemas.microsoft.com/office/drawing/2014/main" id="{47680C30-54F9-4911-B78E-A69510437F47}"/>
                  </a:ext>
                </a:extLst>
              </p:cNvPr>
              <p:cNvSpPr>
                <a:spLocks/>
              </p:cNvSpPr>
              <p:nvPr/>
            </p:nvSpPr>
            <p:spPr bwMode="auto">
              <a:xfrm>
                <a:off x="3348" y="278"/>
                <a:ext cx="50" cy="23"/>
              </a:xfrm>
              <a:custGeom>
                <a:avLst/>
                <a:gdLst>
                  <a:gd name="T0" fmla="*/ 50 w 50"/>
                  <a:gd name="T1" fmla="*/ 19 h 23"/>
                  <a:gd name="T2" fmla="*/ 50 w 50"/>
                  <a:gd name="T3" fmla="*/ 19 h 23"/>
                  <a:gd name="T4" fmla="*/ 40 w 50"/>
                  <a:gd name="T5" fmla="*/ 10 h 23"/>
                  <a:gd name="T6" fmla="*/ 28 w 50"/>
                  <a:gd name="T7" fmla="*/ 4 h 23"/>
                  <a:gd name="T8" fmla="*/ 14 w 50"/>
                  <a:gd name="T9" fmla="*/ 0 h 23"/>
                  <a:gd name="T10" fmla="*/ 0 w 50"/>
                  <a:gd name="T11" fmla="*/ 7 h 23"/>
                  <a:gd name="T12" fmla="*/ 20 w 50"/>
                  <a:gd name="T13" fmla="*/ 7 h 23"/>
                  <a:gd name="T14" fmla="*/ 14 w 50"/>
                  <a:gd name="T15" fmla="*/ 12 h 23"/>
                  <a:gd name="T16" fmla="*/ 16 w 50"/>
                  <a:gd name="T17" fmla="*/ 13 h 23"/>
                  <a:gd name="T18" fmla="*/ 24 w 50"/>
                  <a:gd name="T19" fmla="*/ 17 h 23"/>
                  <a:gd name="T20" fmla="*/ 34 w 50"/>
                  <a:gd name="T21" fmla="*/ 23 h 23"/>
                  <a:gd name="T22" fmla="*/ 34 w 50"/>
                  <a:gd name="T23" fmla="*/ 23 h 23"/>
                  <a:gd name="T24" fmla="*/ 50 w 50"/>
                  <a:gd name="T25"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23">
                    <a:moveTo>
                      <a:pt x="50" y="19"/>
                    </a:moveTo>
                    <a:lnTo>
                      <a:pt x="50" y="19"/>
                    </a:lnTo>
                    <a:lnTo>
                      <a:pt x="40" y="10"/>
                    </a:lnTo>
                    <a:lnTo>
                      <a:pt x="28" y="4"/>
                    </a:lnTo>
                    <a:lnTo>
                      <a:pt x="14" y="0"/>
                    </a:lnTo>
                    <a:lnTo>
                      <a:pt x="0" y="7"/>
                    </a:lnTo>
                    <a:lnTo>
                      <a:pt x="20" y="7"/>
                    </a:lnTo>
                    <a:lnTo>
                      <a:pt x="14" y="12"/>
                    </a:lnTo>
                    <a:lnTo>
                      <a:pt x="16" y="13"/>
                    </a:lnTo>
                    <a:lnTo>
                      <a:pt x="24" y="17"/>
                    </a:lnTo>
                    <a:lnTo>
                      <a:pt x="34" y="23"/>
                    </a:lnTo>
                    <a:lnTo>
                      <a:pt x="34" y="23"/>
                    </a:lnTo>
                    <a:lnTo>
                      <a:pt x="5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34" name="Freeform 170">
                <a:extLst>
                  <a:ext uri="{FF2B5EF4-FFF2-40B4-BE49-F238E27FC236}">
                    <a16:creationId xmlns:a16="http://schemas.microsoft.com/office/drawing/2014/main" id="{4C4A3382-E710-4C08-95FA-E4DB7FF55778}"/>
                  </a:ext>
                </a:extLst>
              </p:cNvPr>
              <p:cNvSpPr>
                <a:spLocks/>
              </p:cNvSpPr>
              <p:nvPr/>
            </p:nvSpPr>
            <p:spPr bwMode="auto">
              <a:xfrm>
                <a:off x="3323" y="297"/>
                <a:ext cx="81" cy="49"/>
              </a:xfrm>
              <a:custGeom>
                <a:avLst/>
                <a:gdLst>
                  <a:gd name="T0" fmla="*/ 2 w 81"/>
                  <a:gd name="T1" fmla="*/ 48 h 49"/>
                  <a:gd name="T2" fmla="*/ 0 w 81"/>
                  <a:gd name="T3" fmla="*/ 48 h 49"/>
                  <a:gd name="T4" fmla="*/ 19 w 81"/>
                  <a:gd name="T5" fmla="*/ 49 h 49"/>
                  <a:gd name="T6" fmla="*/ 39 w 81"/>
                  <a:gd name="T7" fmla="*/ 47 h 49"/>
                  <a:gd name="T8" fmla="*/ 55 w 81"/>
                  <a:gd name="T9" fmla="*/ 41 h 49"/>
                  <a:gd name="T10" fmla="*/ 67 w 81"/>
                  <a:gd name="T11" fmla="*/ 34 h 49"/>
                  <a:gd name="T12" fmla="*/ 75 w 81"/>
                  <a:gd name="T13" fmla="*/ 25 h 49"/>
                  <a:gd name="T14" fmla="*/ 79 w 81"/>
                  <a:gd name="T15" fmla="*/ 17 h 49"/>
                  <a:gd name="T16" fmla="*/ 81 w 81"/>
                  <a:gd name="T17" fmla="*/ 9 h 49"/>
                  <a:gd name="T18" fmla="*/ 75 w 81"/>
                  <a:gd name="T19" fmla="*/ 0 h 49"/>
                  <a:gd name="T20" fmla="*/ 59 w 81"/>
                  <a:gd name="T21" fmla="*/ 4 h 49"/>
                  <a:gd name="T22" fmla="*/ 61 w 81"/>
                  <a:gd name="T23" fmla="*/ 9 h 49"/>
                  <a:gd name="T24" fmla="*/ 59 w 81"/>
                  <a:gd name="T25" fmla="*/ 14 h 49"/>
                  <a:gd name="T26" fmla="*/ 55 w 81"/>
                  <a:gd name="T27" fmla="*/ 23 h 49"/>
                  <a:gd name="T28" fmla="*/ 51 w 81"/>
                  <a:gd name="T29" fmla="*/ 27 h 49"/>
                  <a:gd name="T30" fmla="*/ 43 w 81"/>
                  <a:gd name="T31" fmla="*/ 32 h 49"/>
                  <a:gd name="T32" fmla="*/ 31 w 81"/>
                  <a:gd name="T33" fmla="*/ 35 h 49"/>
                  <a:gd name="T34" fmla="*/ 19 w 81"/>
                  <a:gd name="T35" fmla="*/ 37 h 49"/>
                  <a:gd name="T36" fmla="*/ 4 w 81"/>
                  <a:gd name="T37" fmla="*/ 36 h 49"/>
                  <a:gd name="T38" fmla="*/ 2 w 81"/>
                  <a:gd name="T39" fmla="*/ 36 h 49"/>
                  <a:gd name="T40" fmla="*/ 2 w 81"/>
                  <a:gd name="T4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49">
                    <a:moveTo>
                      <a:pt x="2" y="48"/>
                    </a:moveTo>
                    <a:lnTo>
                      <a:pt x="0" y="48"/>
                    </a:lnTo>
                    <a:lnTo>
                      <a:pt x="19" y="49"/>
                    </a:lnTo>
                    <a:lnTo>
                      <a:pt x="39" y="47"/>
                    </a:lnTo>
                    <a:lnTo>
                      <a:pt x="55" y="41"/>
                    </a:lnTo>
                    <a:lnTo>
                      <a:pt x="67" y="34"/>
                    </a:lnTo>
                    <a:lnTo>
                      <a:pt x="75" y="25"/>
                    </a:lnTo>
                    <a:lnTo>
                      <a:pt x="79" y="17"/>
                    </a:lnTo>
                    <a:lnTo>
                      <a:pt x="81" y="9"/>
                    </a:lnTo>
                    <a:lnTo>
                      <a:pt x="75" y="0"/>
                    </a:lnTo>
                    <a:lnTo>
                      <a:pt x="59" y="4"/>
                    </a:lnTo>
                    <a:lnTo>
                      <a:pt x="61" y="9"/>
                    </a:lnTo>
                    <a:lnTo>
                      <a:pt x="59" y="14"/>
                    </a:lnTo>
                    <a:lnTo>
                      <a:pt x="55" y="23"/>
                    </a:lnTo>
                    <a:lnTo>
                      <a:pt x="51" y="27"/>
                    </a:lnTo>
                    <a:lnTo>
                      <a:pt x="43" y="32"/>
                    </a:lnTo>
                    <a:lnTo>
                      <a:pt x="31" y="35"/>
                    </a:lnTo>
                    <a:lnTo>
                      <a:pt x="19" y="37"/>
                    </a:lnTo>
                    <a:lnTo>
                      <a:pt x="4" y="36"/>
                    </a:lnTo>
                    <a:lnTo>
                      <a:pt x="2" y="36"/>
                    </a:lnTo>
                    <a:lnTo>
                      <a:pt x="2"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35" name="Freeform 171">
                <a:extLst>
                  <a:ext uri="{FF2B5EF4-FFF2-40B4-BE49-F238E27FC236}">
                    <a16:creationId xmlns:a16="http://schemas.microsoft.com/office/drawing/2014/main" id="{C7D51EB8-C69C-4082-976D-FA93F6F65864}"/>
                  </a:ext>
                </a:extLst>
              </p:cNvPr>
              <p:cNvSpPr>
                <a:spLocks/>
              </p:cNvSpPr>
              <p:nvPr/>
            </p:nvSpPr>
            <p:spPr bwMode="auto">
              <a:xfrm>
                <a:off x="3236" y="315"/>
                <a:ext cx="89" cy="30"/>
              </a:xfrm>
              <a:custGeom>
                <a:avLst/>
                <a:gdLst>
                  <a:gd name="T0" fmla="*/ 4 w 89"/>
                  <a:gd name="T1" fmla="*/ 9 h 30"/>
                  <a:gd name="T2" fmla="*/ 4 w 89"/>
                  <a:gd name="T3" fmla="*/ 10 h 30"/>
                  <a:gd name="T4" fmla="*/ 6 w 89"/>
                  <a:gd name="T5" fmla="*/ 10 h 30"/>
                  <a:gd name="T6" fmla="*/ 10 w 89"/>
                  <a:gd name="T7" fmla="*/ 13 h 30"/>
                  <a:gd name="T8" fmla="*/ 17 w 89"/>
                  <a:gd name="T9" fmla="*/ 15 h 30"/>
                  <a:gd name="T10" fmla="*/ 25 w 89"/>
                  <a:gd name="T11" fmla="*/ 17 h 30"/>
                  <a:gd name="T12" fmla="*/ 35 w 89"/>
                  <a:gd name="T13" fmla="*/ 21 h 30"/>
                  <a:gd name="T14" fmla="*/ 51 w 89"/>
                  <a:gd name="T15" fmla="*/ 25 h 30"/>
                  <a:gd name="T16" fmla="*/ 69 w 89"/>
                  <a:gd name="T17" fmla="*/ 28 h 30"/>
                  <a:gd name="T18" fmla="*/ 89 w 89"/>
                  <a:gd name="T19" fmla="*/ 30 h 30"/>
                  <a:gd name="T20" fmla="*/ 89 w 89"/>
                  <a:gd name="T21" fmla="*/ 18 h 30"/>
                  <a:gd name="T22" fmla="*/ 73 w 89"/>
                  <a:gd name="T23" fmla="*/ 16 h 30"/>
                  <a:gd name="T24" fmla="*/ 55 w 89"/>
                  <a:gd name="T25" fmla="*/ 14 h 30"/>
                  <a:gd name="T26" fmla="*/ 43 w 89"/>
                  <a:gd name="T27" fmla="*/ 11 h 30"/>
                  <a:gd name="T28" fmla="*/ 33 w 89"/>
                  <a:gd name="T29" fmla="*/ 8 h 30"/>
                  <a:gd name="T30" fmla="*/ 25 w 89"/>
                  <a:gd name="T31" fmla="*/ 6 h 30"/>
                  <a:gd name="T32" fmla="*/ 17 w 89"/>
                  <a:gd name="T33" fmla="*/ 3 h 30"/>
                  <a:gd name="T34" fmla="*/ 17 w 89"/>
                  <a:gd name="T35" fmla="*/ 3 h 30"/>
                  <a:gd name="T36" fmla="*/ 15 w 89"/>
                  <a:gd name="T37" fmla="*/ 1 h 30"/>
                  <a:gd name="T38" fmla="*/ 15 w 89"/>
                  <a:gd name="T39" fmla="*/ 2 h 30"/>
                  <a:gd name="T40" fmla="*/ 15 w 89"/>
                  <a:gd name="T41" fmla="*/ 1 h 30"/>
                  <a:gd name="T42" fmla="*/ 8 w 89"/>
                  <a:gd name="T43" fmla="*/ 0 h 30"/>
                  <a:gd name="T44" fmla="*/ 2 w 89"/>
                  <a:gd name="T45" fmla="*/ 2 h 30"/>
                  <a:gd name="T46" fmla="*/ 0 w 89"/>
                  <a:gd name="T47" fmla="*/ 6 h 30"/>
                  <a:gd name="T48" fmla="*/ 4 w 89"/>
                  <a:gd name="T49" fmla="*/ 10 h 30"/>
                  <a:gd name="T50" fmla="*/ 4 w 89"/>
                  <a:gd name="T51"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30">
                    <a:moveTo>
                      <a:pt x="4" y="9"/>
                    </a:moveTo>
                    <a:lnTo>
                      <a:pt x="4" y="10"/>
                    </a:lnTo>
                    <a:lnTo>
                      <a:pt x="6" y="10"/>
                    </a:lnTo>
                    <a:lnTo>
                      <a:pt x="10" y="13"/>
                    </a:lnTo>
                    <a:lnTo>
                      <a:pt x="17" y="15"/>
                    </a:lnTo>
                    <a:lnTo>
                      <a:pt x="25" y="17"/>
                    </a:lnTo>
                    <a:lnTo>
                      <a:pt x="35" y="21"/>
                    </a:lnTo>
                    <a:lnTo>
                      <a:pt x="51" y="25"/>
                    </a:lnTo>
                    <a:lnTo>
                      <a:pt x="69" y="28"/>
                    </a:lnTo>
                    <a:lnTo>
                      <a:pt x="89" y="30"/>
                    </a:lnTo>
                    <a:lnTo>
                      <a:pt x="89" y="18"/>
                    </a:lnTo>
                    <a:lnTo>
                      <a:pt x="73" y="16"/>
                    </a:lnTo>
                    <a:lnTo>
                      <a:pt x="55" y="14"/>
                    </a:lnTo>
                    <a:lnTo>
                      <a:pt x="43" y="11"/>
                    </a:lnTo>
                    <a:lnTo>
                      <a:pt x="33" y="8"/>
                    </a:lnTo>
                    <a:lnTo>
                      <a:pt x="25" y="6"/>
                    </a:lnTo>
                    <a:lnTo>
                      <a:pt x="17" y="3"/>
                    </a:lnTo>
                    <a:lnTo>
                      <a:pt x="17" y="3"/>
                    </a:lnTo>
                    <a:lnTo>
                      <a:pt x="15" y="1"/>
                    </a:lnTo>
                    <a:lnTo>
                      <a:pt x="15" y="2"/>
                    </a:lnTo>
                    <a:lnTo>
                      <a:pt x="15" y="1"/>
                    </a:lnTo>
                    <a:lnTo>
                      <a:pt x="8" y="0"/>
                    </a:lnTo>
                    <a:lnTo>
                      <a:pt x="2" y="2"/>
                    </a:lnTo>
                    <a:lnTo>
                      <a:pt x="0" y="6"/>
                    </a:lnTo>
                    <a:lnTo>
                      <a:pt x="4" y="10"/>
                    </a:lnTo>
                    <a:lnTo>
                      <a:pt x="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36" name="Freeform 172">
                <a:extLst>
                  <a:ext uri="{FF2B5EF4-FFF2-40B4-BE49-F238E27FC236}">
                    <a16:creationId xmlns:a16="http://schemas.microsoft.com/office/drawing/2014/main" id="{EBC8DACD-B097-40D0-9CAC-9ABA48C0D9FA}"/>
                  </a:ext>
                </a:extLst>
              </p:cNvPr>
              <p:cNvSpPr>
                <a:spLocks/>
              </p:cNvSpPr>
              <p:nvPr/>
            </p:nvSpPr>
            <p:spPr bwMode="auto">
              <a:xfrm>
                <a:off x="3137" y="64"/>
                <a:ext cx="261" cy="260"/>
              </a:xfrm>
              <a:custGeom>
                <a:avLst/>
                <a:gdLst>
                  <a:gd name="T0" fmla="*/ 261 w 261"/>
                  <a:gd name="T1" fmla="*/ 44 h 260"/>
                  <a:gd name="T2" fmla="*/ 261 w 261"/>
                  <a:gd name="T3" fmla="*/ 44 h 260"/>
                  <a:gd name="T4" fmla="*/ 239 w 261"/>
                  <a:gd name="T5" fmla="*/ 23 h 260"/>
                  <a:gd name="T6" fmla="*/ 209 w 261"/>
                  <a:gd name="T7" fmla="*/ 9 h 260"/>
                  <a:gd name="T8" fmla="*/ 180 w 261"/>
                  <a:gd name="T9" fmla="*/ 1 h 260"/>
                  <a:gd name="T10" fmla="*/ 150 w 261"/>
                  <a:gd name="T11" fmla="*/ 0 h 260"/>
                  <a:gd name="T12" fmla="*/ 118 w 261"/>
                  <a:gd name="T13" fmla="*/ 5 h 260"/>
                  <a:gd name="T14" fmla="*/ 89 w 261"/>
                  <a:gd name="T15" fmla="*/ 15 h 260"/>
                  <a:gd name="T16" fmla="*/ 61 w 261"/>
                  <a:gd name="T17" fmla="*/ 30 h 260"/>
                  <a:gd name="T18" fmla="*/ 39 w 261"/>
                  <a:gd name="T19" fmla="*/ 48 h 260"/>
                  <a:gd name="T20" fmla="*/ 19 w 261"/>
                  <a:gd name="T21" fmla="*/ 68 h 260"/>
                  <a:gd name="T22" fmla="*/ 6 w 261"/>
                  <a:gd name="T23" fmla="*/ 92 h 260"/>
                  <a:gd name="T24" fmla="*/ 0 w 261"/>
                  <a:gd name="T25" fmla="*/ 119 h 260"/>
                  <a:gd name="T26" fmla="*/ 2 w 261"/>
                  <a:gd name="T27" fmla="*/ 145 h 260"/>
                  <a:gd name="T28" fmla="*/ 10 w 261"/>
                  <a:gd name="T29" fmla="*/ 174 h 260"/>
                  <a:gd name="T30" fmla="*/ 31 w 261"/>
                  <a:gd name="T31" fmla="*/ 204 h 260"/>
                  <a:gd name="T32" fmla="*/ 59 w 261"/>
                  <a:gd name="T33" fmla="*/ 233 h 260"/>
                  <a:gd name="T34" fmla="*/ 103 w 261"/>
                  <a:gd name="T35" fmla="*/ 260 h 260"/>
                  <a:gd name="T36" fmla="*/ 114 w 261"/>
                  <a:gd name="T37" fmla="*/ 253 h 260"/>
                  <a:gd name="T38" fmla="*/ 75 w 261"/>
                  <a:gd name="T39" fmla="*/ 226 h 260"/>
                  <a:gd name="T40" fmla="*/ 47 w 261"/>
                  <a:gd name="T41" fmla="*/ 199 h 260"/>
                  <a:gd name="T42" fmla="*/ 29 w 261"/>
                  <a:gd name="T43" fmla="*/ 172 h 260"/>
                  <a:gd name="T44" fmla="*/ 21 w 261"/>
                  <a:gd name="T45" fmla="*/ 145 h 260"/>
                  <a:gd name="T46" fmla="*/ 19 w 261"/>
                  <a:gd name="T47" fmla="*/ 119 h 260"/>
                  <a:gd name="T48" fmla="*/ 25 w 261"/>
                  <a:gd name="T49" fmla="*/ 94 h 260"/>
                  <a:gd name="T50" fmla="*/ 39 w 261"/>
                  <a:gd name="T51" fmla="*/ 73 h 260"/>
                  <a:gd name="T52" fmla="*/ 55 w 261"/>
                  <a:gd name="T53" fmla="*/ 53 h 260"/>
                  <a:gd name="T54" fmla="*/ 77 w 261"/>
                  <a:gd name="T55" fmla="*/ 37 h 260"/>
                  <a:gd name="T56" fmla="*/ 101 w 261"/>
                  <a:gd name="T57" fmla="*/ 24 h 260"/>
                  <a:gd name="T58" fmla="*/ 126 w 261"/>
                  <a:gd name="T59" fmla="*/ 16 h 260"/>
                  <a:gd name="T60" fmla="*/ 150 w 261"/>
                  <a:gd name="T61" fmla="*/ 12 h 260"/>
                  <a:gd name="T62" fmla="*/ 176 w 261"/>
                  <a:gd name="T63" fmla="*/ 13 h 260"/>
                  <a:gd name="T64" fmla="*/ 202 w 261"/>
                  <a:gd name="T65" fmla="*/ 19 h 260"/>
                  <a:gd name="T66" fmla="*/ 223 w 261"/>
                  <a:gd name="T67" fmla="*/ 30 h 260"/>
                  <a:gd name="T68" fmla="*/ 245 w 261"/>
                  <a:gd name="T69" fmla="*/ 48 h 260"/>
                  <a:gd name="T70" fmla="*/ 245 w 261"/>
                  <a:gd name="T71" fmla="*/ 48 h 260"/>
                  <a:gd name="T72" fmla="*/ 261 w 261"/>
                  <a:gd name="T73" fmla="*/ 4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1" h="260">
                    <a:moveTo>
                      <a:pt x="261" y="44"/>
                    </a:moveTo>
                    <a:lnTo>
                      <a:pt x="261" y="44"/>
                    </a:lnTo>
                    <a:lnTo>
                      <a:pt x="239" y="23"/>
                    </a:lnTo>
                    <a:lnTo>
                      <a:pt x="209" y="9"/>
                    </a:lnTo>
                    <a:lnTo>
                      <a:pt x="180" y="1"/>
                    </a:lnTo>
                    <a:lnTo>
                      <a:pt x="150" y="0"/>
                    </a:lnTo>
                    <a:lnTo>
                      <a:pt x="118" y="5"/>
                    </a:lnTo>
                    <a:lnTo>
                      <a:pt x="89" y="15"/>
                    </a:lnTo>
                    <a:lnTo>
                      <a:pt x="61" y="30"/>
                    </a:lnTo>
                    <a:lnTo>
                      <a:pt x="39" y="48"/>
                    </a:lnTo>
                    <a:lnTo>
                      <a:pt x="19" y="68"/>
                    </a:lnTo>
                    <a:lnTo>
                      <a:pt x="6" y="92"/>
                    </a:lnTo>
                    <a:lnTo>
                      <a:pt x="0" y="119"/>
                    </a:lnTo>
                    <a:lnTo>
                      <a:pt x="2" y="145"/>
                    </a:lnTo>
                    <a:lnTo>
                      <a:pt x="10" y="174"/>
                    </a:lnTo>
                    <a:lnTo>
                      <a:pt x="31" y="204"/>
                    </a:lnTo>
                    <a:lnTo>
                      <a:pt x="59" y="233"/>
                    </a:lnTo>
                    <a:lnTo>
                      <a:pt x="103" y="260"/>
                    </a:lnTo>
                    <a:lnTo>
                      <a:pt x="114" y="253"/>
                    </a:lnTo>
                    <a:lnTo>
                      <a:pt x="75" y="226"/>
                    </a:lnTo>
                    <a:lnTo>
                      <a:pt x="47" y="199"/>
                    </a:lnTo>
                    <a:lnTo>
                      <a:pt x="29" y="172"/>
                    </a:lnTo>
                    <a:lnTo>
                      <a:pt x="21" y="145"/>
                    </a:lnTo>
                    <a:lnTo>
                      <a:pt x="19" y="119"/>
                    </a:lnTo>
                    <a:lnTo>
                      <a:pt x="25" y="94"/>
                    </a:lnTo>
                    <a:lnTo>
                      <a:pt x="39" y="73"/>
                    </a:lnTo>
                    <a:lnTo>
                      <a:pt x="55" y="53"/>
                    </a:lnTo>
                    <a:lnTo>
                      <a:pt x="77" y="37"/>
                    </a:lnTo>
                    <a:lnTo>
                      <a:pt x="101" y="24"/>
                    </a:lnTo>
                    <a:lnTo>
                      <a:pt x="126" y="16"/>
                    </a:lnTo>
                    <a:lnTo>
                      <a:pt x="150" y="12"/>
                    </a:lnTo>
                    <a:lnTo>
                      <a:pt x="176" y="13"/>
                    </a:lnTo>
                    <a:lnTo>
                      <a:pt x="202" y="19"/>
                    </a:lnTo>
                    <a:lnTo>
                      <a:pt x="223" y="30"/>
                    </a:lnTo>
                    <a:lnTo>
                      <a:pt x="245" y="48"/>
                    </a:lnTo>
                    <a:lnTo>
                      <a:pt x="245" y="48"/>
                    </a:lnTo>
                    <a:lnTo>
                      <a:pt x="261"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37" name="Freeform 173">
                <a:extLst>
                  <a:ext uri="{FF2B5EF4-FFF2-40B4-BE49-F238E27FC236}">
                    <a16:creationId xmlns:a16="http://schemas.microsoft.com/office/drawing/2014/main" id="{FA0D0410-0956-445C-95DE-2841059F554B}"/>
                  </a:ext>
                </a:extLst>
              </p:cNvPr>
              <p:cNvSpPr>
                <a:spLocks/>
              </p:cNvSpPr>
              <p:nvPr/>
            </p:nvSpPr>
            <p:spPr bwMode="auto">
              <a:xfrm>
                <a:off x="3372" y="108"/>
                <a:ext cx="28" cy="18"/>
              </a:xfrm>
              <a:custGeom>
                <a:avLst/>
                <a:gdLst>
                  <a:gd name="T0" fmla="*/ 12 w 28"/>
                  <a:gd name="T1" fmla="*/ 18 h 18"/>
                  <a:gd name="T2" fmla="*/ 18 w 28"/>
                  <a:gd name="T3" fmla="*/ 16 h 18"/>
                  <a:gd name="T4" fmla="*/ 20 w 28"/>
                  <a:gd name="T5" fmla="*/ 14 h 18"/>
                  <a:gd name="T6" fmla="*/ 22 w 28"/>
                  <a:gd name="T7" fmla="*/ 10 h 18"/>
                  <a:gd name="T8" fmla="*/ 28 w 28"/>
                  <a:gd name="T9" fmla="*/ 7 h 18"/>
                  <a:gd name="T10" fmla="*/ 26 w 28"/>
                  <a:gd name="T11" fmla="*/ 0 h 18"/>
                  <a:gd name="T12" fmla="*/ 10 w 28"/>
                  <a:gd name="T13" fmla="*/ 4 h 18"/>
                  <a:gd name="T14" fmla="*/ 8 w 28"/>
                  <a:gd name="T15" fmla="*/ 2 h 18"/>
                  <a:gd name="T16" fmla="*/ 6 w 28"/>
                  <a:gd name="T17" fmla="*/ 6 h 18"/>
                  <a:gd name="T18" fmla="*/ 4 w 28"/>
                  <a:gd name="T19" fmla="*/ 9 h 18"/>
                  <a:gd name="T20" fmla="*/ 2 w 28"/>
                  <a:gd name="T21" fmla="*/ 9 h 18"/>
                  <a:gd name="T22" fmla="*/ 8 w 28"/>
                  <a:gd name="T23" fmla="*/ 7 h 18"/>
                  <a:gd name="T24" fmla="*/ 2 w 28"/>
                  <a:gd name="T25" fmla="*/ 9 h 18"/>
                  <a:gd name="T26" fmla="*/ 0 w 28"/>
                  <a:gd name="T27" fmla="*/ 14 h 18"/>
                  <a:gd name="T28" fmla="*/ 4 w 28"/>
                  <a:gd name="T29" fmla="*/ 17 h 18"/>
                  <a:gd name="T30" fmla="*/ 12 w 28"/>
                  <a:gd name="T31" fmla="*/ 18 h 18"/>
                  <a:gd name="T32" fmla="*/ 18 w 28"/>
                  <a:gd name="T33" fmla="*/ 16 h 18"/>
                  <a:gd name="T34" fmla="*/ 12 w 28"/>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18">
                    <a:moveTo>
                      <a:pt x="12" y="18"/>
                    </a:moveTo>
                    <a:lnTo>
                      <a:pt x="18" y="16"/>
                    </a:lnTo>
                    <a:lnTo>
                      <a:pt x="20" y="14"/>
                    </a:lnTo>
                    <a:lnTo>
                      <a:pt x="22" y="10"/>
                    </a:lnTo>
                    <a:lnTo>
                      <a:pt x="28" y="7"/>
                    </a:lnTo>
                    <a:lnTo>
                      <a:pt x="26" y="0"/>
                    </a:lnTo>
                    <a:lnTo>
                      <a:pt x="10" y="4"/>
                    </a:lnTo>
                    <a:lnTo>
                      <a:pt x="8" y="2"/>
                    </a:lnTo>
                    <a:lnTo>
                      <a:pt x="6" y="6"/>
                    </a:lnTo>
                    <a:lnTo>
                      <a:pt x="4" y="9"/>
                    </a:lnTo>
                    <a:lnTo>
                      <a:pt x="2" y="9"/>
                    </a:lnTo>
                    <a:lnTo>
                      <a:pt x="8" y="7"/>
                    </a:lnTo>
                    <a:lnTo>
                      <a:pt x="2" y="9"/>
                    </a:lnTo>
                    <a:lnTo>
                      <a:pt x="0" y="14"/>
                    </a:lnTo>
                    <a:lnTo>
                      <a:pt x="4" y="17"/>
                    </a:lnTo>
                    <a:lnTo>
                      <a:pt x="12" y="18"/>
                    </a:lnTo>
                    <a:lnTo>
                      <a:pt x="18" y="16"/>
                    </a:lnTo>
                    <a:lnTo>
                      <a:pt x="1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38" name="Freeform 174">
                <a:extLst>
                  <a:ext uri="{FF2B5EF4-FFF2-40B4-BE49-F238E27FC236}">
                    <a16:creationId xmlns:a16="http://schemas.microsoft.com/office/drawing/2014/main" id="{8A8832D2-E529-4666-92A3-49BBD5C7D7E2}"/>
                  </a:ext>
                </a:extLst>
              </p:cNvPr>
              <p:cNvSpPr>
                <a:spLocks/>
              </p:cNvSpPr>
              <p:nvPr/>
            </p:nvSpPr>
            <p:spPr bwMode="auto">
              <a:xfrm>
                <a:off x="3344" y="115"/>
                <a:ext cx="40" cy="12"/>
              </a:xfrm>
              <a:custGeom>
                <a:avLst/>
                <a:gdLst>
                  <a:gd name="T0" fmla="*/ 2 w 40"/>
                  <a:gd name="T1" fmla="*/ 10 h 12"/>
                  <a:gd name="T2" fmla="*/ 2 w 40"/>
                  <a:gd name="T3" fmla="*/ 9 h 12"/>
                  <a:gd name="T4" fmla="*/ 8 w 40"/>
                  <a:gd name="T5" fmla="*/ 11 h 12"/>
                  <a:gd name="T6" fmla="*/ 14 w 40"/>
                  <a:gd name="T7" fmla="*/ 12 h 12"/>
                  <a:gd name="T8" fmla="*/ 24 w 40"/>
                  <a:gd name="T9" fmla="*/ 12 h 12"/>
                  <a:gd name="T10" fmla="*/ 40 w 40"/>
                  <a:gd name="T11" fmla="*/ 11 h 12"/>
                  <a:gd name="T12" fmla="*/ 36 w 40"/>
                  <a:gd name="T13" fmla="*/ 0 h 12"/>
                  <a:gd name="T14" fmla="*/ 24 w 40"/>
                  <a:gd name="T15" fmla="*/ 1 h 12"/>
                  <a:gd name="T16" fmla="*/ 14 w 40"/>
                  <a:gd name="T17" fmla="*/ 1 h 12"/>
                  <a:gd name="T18" fmla="*/ 12 w 40"/>
                  <a:gd name="T19" fmla="*/ 0 h 12"/>
                  <a:gd name="T20" fmla="*/ 14 w 40"/>
                  <a:gd name="T21" fmla="*/ 2 h 12"/>
                  <a:gd name="T22" fmla="*/ 14 w 40"/>
                  <a:gd name="T23" fmla="*/ 1 h 12"/>
                  <a:gd name="T24" fmla="*/ 14 w 40"/>
                  <a:gd name="T25" fmla="*/ 2 h 12"/>
                  <a:gd name="T26" fmla="*/ 8 w 40"/>
                  <a:gd name="T27" fmla="*/ 1 h 12"/>
                  <a:gd name="T28" fmla="*/ 2 w 40"/>
                  <a:gd name="T29" fmla="*/ 2 h 12"/>
                  <a:gd name="T30" fmla="*/ 0 w 40"/>
                  <a:gd name="T31" fmla="*/ 6 h 12"/>
                  <a:gd name="T32" fmla="*/ 2 w 40"/>
                  <a:gd name="T33" fmla="*/ 9 h 12"/>
                  <a:gd name="T34" fmla="*/ 2 w 40"/>
                  <a:gd name="T35"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12">
                    <a:moveTo>
                      <a:pt x="2" y="10"/>
                    </a:moveTo>
                    <a:lnTo>
                      <a:pt x="2" y="9"/>
                    </a:lnTo>
                    <a:lnTo>
                      <a:pt x="8" y="11"/>
                    </a:lnTo>
                    <a:lnTo>
                      <a:pt x="14" y="12"/>
                    </a:lnTo>
                    <a:lnTo>
                      <a:pt x="24" y="12"/>
                    </a:lnTo>
                    <a:lnTo>
                      <a:pt x="40" y="11"/>
                    </a:lnTo>
                    <a:lnTo>
                      <a:pt x="36" y="0"/>
                    </a:lnTo>
                    <a:lnTo>
                      <a:pt x="24" y="1"/>
                    </a:lnTo>
                    <a:lnTo>
                      <a:pt x="14" y="1"/>
                    </a:lnTo>
                    <a:lnTo>
                      <a:pt x="12" y="0"/>
                    </a:lnTo>
                    <a:lnTo>
                      <a:pt x="14" y="2"/>
                    </a:lnTo>
                    <a:lnTo>
                      <a:pt x="14" y="1"/>
                    </a:lnTo>
                    <a:lnTo>
                      <a:pt x="14" y="2"/>
                    </a:lnTo>
                    <a:lnTo>
                      <a:pt x="8" y="1"/>
                    </a:lnTo>
                    <a:lnTo>
                      <a:pt x="2" y="2"/>
                    </a:lnTo>
                    <a:lnTo>
                      <a:pt x="0" y="6"/>
                    </a:lnTo>
                    <a:lnTo>
                      <a:pt x="2" y="9"/>
                    </a:lnTo>
                    <a:lnTo>
                      <a:pt x="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39" name="Freeform 175">
                <a:extLst>
                  <a:ext uri="{FF2B5EF4-FFF2-40B4-BE49-F238E27FC236}">
                    <a16:creationId xmlns:a16="http://schemas.microsoft.com/office/drawing/2014/main" id="{93BE7B4E-C9AA-4060-8FE1-89FB018DB832}"/>
                  </a:ext>
                </a:extLst>
              </p:cNvPr>
              <p:cNvSpPr>
                <a:spLocks/>
              </p:cNvSpPr>
              <p:nvPr/>
            </p:nvSpPr>
            <p:spPr bwMode="auto">
              <a:xfrm>
                <a:off x="3249" y="104"/>
                <a:ext cx="109" cy="26"/>
              </a:xfrm>
              <a:custGeom>
                <a:avLst/>
                <a:gdLst>
                  <a:gd name="T0" fmla="*/ 18 w 109"/>
                  <a:gd name="T1" fmla="*/ 23 h 26"/>
                  <a:gd name="T2" fmla="*/ 18 w 109"/>
                  <a:gd name="T3" fmla="*/ 23 h 26"/>
                  <a:gd name="T4" fmla="*/ 20 w 109"/>
                  <a:gd name="T5" fmla="*/ 22 h 26"/>
                  <a:gd name="T6" fmla="*/ 22 w 109"/>
                  <a:gd name="T7" fmla="*/ 19 h 26"/>
                  <a:gd name="T8" fmla="*/ 30 w 109"/>
                  <a:gd name="T9" fmla="*/ 17 h 26"/>
                  <a:gd name="T10" fmla="*/ 38 w 109"/>
                  <a:gd name="T11" fmla="*/ 14 h 26"/>
                  <a:gd name="T12" fmla="*/ 48 w 109"/>
                  <a:gd name="T13" fmla="*/ 12 h 26"/>
                  <a:gd name="T14" fmla="*/ 64 w 109"/>
                  <a:gd name="T15" fmla="*/ 12 h 26"/>
                  <a:gd name="T16" fmla="*/ 78 w 109"/>
                  <a:gd name="T17" fmla="*/ 15 h 26"/>
                  <a:gd name="T18" fmla="*/ 97 w 109"/>
                  <a:gd name="T19" fmla="*/ 21 h 26"/>
                  <a:gd name="T20" fmla="*/ 109 w 109"/>
                  <a:gd name="T21" fmla="*/ 12 h 26"/>
                  <a:gd name="T22" fmla="*/ 86 w 109"/>
                  <a:gd name="T23" fmla="*/ 4 h 26"/>
                  <a:gd name="T24" fmla="*/ 64 w 109"/>
                  <a:gd name="T25" fmla="*/ 0 h 26"/>
                  <a:gd name="T26" fmla="*/ 48 w 109"/>
                  <a:gd name="T27" fmla="*/ 0 h 26"/>
                  <a:gd name="T28" fmla="*/ 30 w 109"/>
                  <a:gd name="T29" fmla="*/ 3 h 26"/>
                  <a:gd name="T30" fmla="*/ 18 w 109"/>
                  <a:gd name="T31" fmla="*/ 7 h 26"/>
                  <a:gd name="T32" fmla="*/ 10 w 109"/>
                  <a:gd name="T33" fmla="*/ 12 h 26"/>
                  <a:gd name="T34" fmla="*/ 4 w 109"/>
                  <a:gd name="T35" fmla="*/ 15 h 26"/>
                  <a:gd name="T36" fmla="*/ 2 w 109"/>
                  <a:gd name="T37" fmla="*/ 17 h 26"/>
                  <a:gd name="T38" fmla="*/ 2 w 109"/>
                  <a:gd name="T39" fmla="*/ 17 h 26"/>
                  <a:gd name="T40" fmla="*/ 2 w 109"/>
                  <a:gd name="T41" fmla="*/ 17 h 26"/>
                  <a:gd name="T42" fmla="*/ 0 w 109"/>
                  <a:gd name="T43" fmla="*/ 21 h 26"/>
                  <a:gd name="T44" fmla="*/ 4 w 109"/>
                  <a:gd name="T45" fmla="*/ 25 h 26"/>
                  <a:gd name="T46" fmla="*/ 12 w 109"/>
                  <a:gd name="T47" fmla="*/ 26 h 26"/>
                  <a:gd name="T48" fmla="*/ 18 w 109"/>
                  <a:gd name="T4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 h="26">
                    <a:moveTo>
                      <a:pt x="18" y="23"/>
                    </a:moveTo>
                    <a:lnTo>
                      <a:pt x="18" y="23"/>
                    </a:lnTo>
                    <a:lnTo>
                      <a:pt x="20" y="22"/>
                    </a:lnTo>
                    <a:lnTo>
                      <a:pt x="22" y="19"/>
                    </a:lnTo>
                    <a:lnTo>
                      <a:pt x="30" y="17"/>
                    </a:lnTo>
                    <a:lnTo>
                      <a:pt x="38" y="14"/>
                    </a:lnTo>
                    <a:lnTo>
                      <a:pt x="48" y="12"/>
                    </a:lnTo>
                    <a:lnTo>
                      <a:pt x="64" y="12"/>
                    </a:lnTo>
                    <a:lnTo>
                      <a:pt x="78" y="15"/>
                    </a:lnTo>
                    <a:lnTo>
                      <a:pt x="97" y="21"/>
                    </a:lnTo>
                    <a:lnTo>
                      <a:pt x="109" y="12"/>
                    </a:lnTo>
                    <a:lnTo>
                      <a:pt x="86" y="4"/>
                    </a:lnTo>
                    <a:lnTo>
                      <a:pt x="64" y="0"/>
                    </a:lnTo>
                    <a:lnTo>
                      <a:pt x="48" y="0"/>
                    </a:lnTo>
                    <a:lnTo>
                      <a:pt x="30" y="3"/>
                    </a:lnTo>
                    <a:lnTo>
                      <a:pt x="18" y="7"/>
                    </a:lnTo>
                    <a:lnTo>
                      <a:pt x="10" y="12"/>
                    </a:lnTo>
                    <a:lnTo>
                      <a:pt x="4" y="15"/>
                    </a:lnTo>
                    <a:lnTo>
                      <a:pt x="2" y="17"/>
                    </a:lnTo>
                    <a:lnTo>
                      <a:pt x="2" y="17"/>
                    </a:lnTo>
                    <a:lnTo>
                      <a:pt x="2" y="17"/>
                    </a:lnTo>
                    <a:lnTo>
                      <a:pt x="0" y="21"/>
                    </a:lnTo>
                    <a:lnTo>
                      <a:pt x="4" y="25"/>
                    </a:lnTo>
                    <a:lnTo>
                      <a:pt x="12" y="26"/>
                    </a:lnTo>
                    <a:lnTo>
                      <a:pt x="18"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40" name="Freeform 176">
                <a:extLst>
                  <a:ext uri="{FF2B5EF4-FFF2-40B4-BE49-F238E27FC236}">
                    <a16:creationId xmlns:a16="http://schemas.microsoft.com/office/drawing/2014/main" id="{6A74A6D5-2045-4277-9ED5-A27234592F4F}"/>
                  </a:ext>
                </a:extLst>
              </p:cNvPr>
              <p:cNvSpPr>
                <a:spLocks/>
              </p:cNvSpPr>
              <p:nvPr/>
            </p:nvSpPr>
            <p:spPr bwMode="auto">
              <a:xfrm>
                <a:off x="3206" y="121"/>
                <a:ext cx="61" cy="92"/>
              </a:xfrm>
              <a:custGeom>
                <a:avLst/>
                <a:gdLst>
                  <a:gd name="T0" fmla="*/ 22 w 61"/>
                  <a:gd name="T1" fmla="*/ 89 h 92"/>
                  <a:gd name="T2" fmla="*/ 22 w 61"/>
                  <a:gd name="T3" fmla="*/ 89 h 92"/>
                  <a:gd name="T4" fmla="*/ 20 w 61"/>
                  <a:gd name="T5" fmla="*/ 80 h 92"/>
                  <a:gd name="T6" fmla="*/ 22 w 61"/>
                  <a:gd name="T7" fmla="*/ 59 h 92"/>
                  <a:gd name="T8" fmla="*/ 34 w 61"/>
                  <a:gd name="T9" fmla="*/ 34 h 92"/>
                  <a:gd name="T10" fmla="*/ 61 w 61"/>
                  <a:gd name="T11" fmla="*/ 6 h 92"/>
                  <a:gd name="T12" fmla="*/ 45 w 61"/>
                  <a:gd name="T13" fmla="*/ 0 h 92"/>
                  <a:gd name="T14" fmla="*/ 14 w 61"/>
                  <a:gd name="T15" fmla="*/ 29 h 92"/>
                  <a:gd name="T16" fmla="*/ 2 w 61"/>
                  <a:gd name="T17" fmla="*/ 59 h 92"/>
                  <a:gd name="T18" fmla="*/ 0 w 61"/>
                  <a:gd name="T19" fmla="*/ 80 h 92"/>
                  <a:gd name="T20" fmla="*/ 2 w 61"/>
                  <a:gd name="T21" fmla="*/ 92 h 92"/>
                  <a:gd name="T22" fmla="*/ 2 w 61"/>
                  <a:gd name="T23" fmla="*/ 92 h 92"/>
                  <a:gd name="T24" fmla="*/ 22 w 61"/>
                  <a:gd name="T25" fmla="*/ 8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2">
                    <a:moveTo>
                      <a:pt x="22" y="89"/>
                    </a:moveTo>
                    <a:lnTo>
                      <a:pt x="22" y="89"/>
                    </a:lnTo>
                    <a:lnTo>
                      <a:pt x="20" y="80"/>
                    </a:lnTo>
                    <a:lnTo>
                      <a:pt x="22" y="59"/>
                    </a:lnTo>
                    <a:lnTo>
                      <a:pt x="34" y="34"/>
                    </a:lnTo>
                    <a:lnTo>
                      <a:pt x="61" y="6"/>
                    </a:lnTo>
                    <a:lnTo>
                      <a:pt x="45" y="0"/>
                    </a:lnTo>
                    <a:lnTo>
                      <a:pt x="14" y="29"/>
                    </a:lnTo>
                    <a:lnTo>
                      <a:pt x="2" y="59"/>
                    </a:lnTo>
                    <a:lnTo>
                      <a:pt x="0" y="80"/>
                    </a:lnTo>
                    <a:lnTo>
                      <a:pt x="2" y="92"/>
                    </a:lnTo>
                    <a:lnTo>
                      <a:pt x="2" y="92"/>
                    </a:lnTo>
                    <a:lnTo>
                      <a:pt x="22"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41" name="Freeform 177">
                <a:extLst>
                  <a:ext uri="{FF2B5EF4-FFF2-40B4-BE49-F238E27FC236}">
                    <a16:creationId xmlns:a16="http://schemas.microsoft.com/office/drawing/2014/main" id="{48AF3F3F-EE3A-4E1F-A7BF-4042F993A3B7}"/>
                  </a:ext>
                </a:extLst>
              </p:cNvPr>
              <p:cNvSpPr>
                <a:spLocks/>
              </p:cNvSpPr>
              <p:nvPr/>
            </p:nvSpPr>
            <p:spPr bwMode="auto">
              <a:xfrm>
                <a:off x="3208" y="210"/>
                <a:ext cx="47" cy="59"/>
              </a:xfrm>
              <a:custGeom>
                <a:avLst/>
                <a:gdLst>
                  <a:gd name="T0" fmla="*/ 45 w 47"/>
                  <a:gd name="T1" fmla="*/ 54 h 59"/>
                  <a:gd name="T2" fmla="*/ 47 w 47"/>
                  <a:gd name="T3" fmla="*/ 54 h 59"/>
                  <a:gd name="T4" fmla="*/ 38 w 47"/>
                  <a:gd name="T5" fmla="*/ 40 h 59"/>
                  <a:gd name="T6" fmla="*/ 32 w 47"/>
                  <a:gd name="T7" fmla="*/ 27 h 59"/>
                  <a:gd name="T8" fmla="*/ 26 w 47"/>
                  <a:gd name="T9" fmla="*/ 14 h 59"/>
                  <a:gd name="T10" fmla="*/ 20 w 47"/>
                  <a:gd name="T11" fmla="*/ 0 h 59"/>
                  <a:gd name="T12" fmla="*/ 0 w 47"/>
                  <a:gd name="T13" fmla="*/ 3 h 59"/>
                  <a:gd name="T14" fmla="*/ 6 w 47"/>
                  <a:gd name="T15" fmla="*/ 16 h 59"/>
                  <a:gd name="T16" fmla="*/ 12 w 47"/>
                  <a:gd name="T17" fmla="*/ 29 h 59"/>
                  <a:gd name="T18" fmla="*/ 18 w 47"/>
                  <a:gd name="T19" fmla="*/ 43 h 59"/>
                  <a:gd name="T20" fmla="*/ 28 w 47"/>
                  <a:gd name="T21" fmla="*/ 59 h 59"/>
                  <a:gd name="T22" fmla="*/ 30 w 47"/>
                  <a:gd name="T23" fmla="*/ 59 h 59"/>
                  <a:gd name="T24" fmla="*/ 45 w 47"/>
                  <a:gd name="T25" fmla="*/ 5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59">
                    <a:moveTo>
                      <a:pt x="45" y="54"/>
                    </a:moveTo>
                    <a:lnTo>
                      <a:pt x="47" y="54"/>
                    </a:lnTo>
                    <a:lnTo>
                      <a:pt x="38" y="40"/>
                    </a:lnTo>
                    <a:lnTo>
                      <a:pt x="32" y="27"/>
                    </a:lnTo>
                    <a:lnTo>
                      <a:pt x="26" y="14"/>
                    </a:lnTo>
                    <a:lnTo>
                      <a:pt x="20" y="0"/>
                    </a:lnTo>
                    <a:lnTo>
                      <a:pt x="0" y="3"/>
                    </a:lnTo>
                    <a:lnTo>
                      <a:pt x="6" y="16"/>
                    </a:lnTo>
                    <a:lnTo>
                      <a:pt x="12" y="29"/>
                    </a:lnTo>
                    <a:lnTo>
                      <a:pt x="18" y="43"/>
                    </a:lnTo>
                    <a:lnTo>
                      <a:pt x="28" y="59"/>
                    </a:lnTo>
                    <a:lnTo>
                      <a:pt x="30" y="59"/>
                    </a:lnTo>
                    <a:lnTo>
                      <a:pt x="45"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42" name="Freeform 178">
                <a:extLst>
                  <a:ext uri="{FF2B5EF4-FFF2-40B4-BE49-F238E27FC236}">
                    <a16:creationId xmlns:a16="http://schemas.microsoft.com/office/drawing/2014/main" id="{281BC3C5-B173-4506-809A-7F17A069CE16}"/>
                  </a:ext>
                </a:extLst>
              </p:cNvPr>
              <p:cNvSpPr>
                <a:spLocks/>
              </p:cNvSpPr>
              <p:nvPr/>
            </p:nvSpPr>
            <p:spPr bwMode="auto">
              <a:xfrm>
                <a:off x="3238" y="264"/>
                <a:ext cx="57" cy="38"/>
              </a:xfrm>
              <a:custGeom>
                <a:avLst/>
                <a:gdLst>
                  <a:gd name="T0" fmla="*/ 53 w 57"/>
                  <a:gd name="T1" fmla="*/ 28 h 38"/>
                  <a:gd name="T2" fmla="*/ 53 w 57"/>
                  <a:gd name="T3" fmla="*/ 28 h 38"/>
                  <a:gd name="T4" fmla="*/ 43 w 57"/>
                  <a:gd name="T5" fmla="*/ 22 h 38"/>
                  <a:gd name="T6" fmla="*/ 33 w 57"/>
                  <a:gd name="T7" fmla="*/ 14 h 38"/>
                  <a:gd name="T8" fmla="*/ 23 w 57"/>
                  <a:gd name="T9" fmla="*/ 6 h 38"/>
                  <a:gd name="T10" fmla="*/ 15 w 57"/>
                  <a:gd name="T11" fmla="*/ 0 h 38"/>
                  <a:gd name="T12" fmla="*/ 0 w 57"/>
                  <a:gd name="T13" fmla="*/ 5 h 38"/>
                  <a:gd name="T14" fmla="*/ 8 w 57"/>
                  <a:gd name="T15" fmla="*/ 13 h 38"/>
                  <a:gd name="T16" fmla="*/ 17 w 57"/>
                  <a:gd name="T17" fmla="*/ 21 h 38"/>
                  <a:gd name="T18" fmla="*/ 27 w 57"/>
                  <a:gd name="T19" fmla="*/ 29 h 38"/>
                  <a:gd name="T20" fmla="*/ 41 w 57"/>
                  <a:gd name="T21" fmla="*/ 37 h 38"/>
                  <a:gd name="T22" fmla="*/ 41 w 57"/>
                  <a:gd name="T23" fmla="*/ 37 h 38"/>
                  <a:gd name="T24" fmla="*/ 41 w 57"/>
                  <a:gd name="T25" fmla="*/ 37 h 38"/>
                  <a:gd name="T26" fmla="*/ 49 w 57"/>
                  <a:gd name="T27" fmla="*/ 38 h 38"/>
                  <a:gd name="T28" fmla="*/ 55 w 57"/>
                  <a:gd name="T29" fmla="*/ 36 h 38"/>
                  <a:gd name="T30" fmla="*/ 57 w 57"/>
                  <a:gd name="T31" fmla="*/ 31 h 38"/>
                  <a:gd name="T32" fmla="*/ 53 w 57"/>
                  <a:gd name="T33"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8">
                    <a:moveTo>
                      <a:pt x="53" y="28"/>
                    </a:moveTo>
                    <a:lnTo>
                      <a:pt x="53" y="28"/>
                    </a:lnTo>
                    <a:lnTo>
                      <a:pt x="43" y="22"/>
                    </a:lnTo>
                    <a:lnTo>
                      <a:pt x="33" y="14"/>
                    </a:lnTo>
                    <a:lnTo>
                      <a:pt x="23" y="6"/>
                    </a:lnTo>
                    <a:lnTo>
                      <a:pt x="15" y="0"/>
                    </a:lnTo>
                    <a:lnTo>
                      <a:pt x="0" y="5"/>
                    </a:lnTo>
                    <a:lnTo>
                      <a:pt x="8" y="13"/>
                    </a:lnTo>
                    <a:lnTo>
                      <a:pt x="17" y="21"/>
                    </a:lnTo>
                    <a:lnTo>
                      <a:pt x="27" y="29"/>
                    </a:lnTo>
                    <a:lnTo>
                      <a:pt x="41" y="37"/>
                    </a:lnTo>
                    <a:lnTo>
                      <a:pt x="41" y="37"/>
                    </a:lnTo>
                    <a:lnTo>
                      <a:pt x="41" y="37"/>
                    </a:lnTo>
                    <a:lnTo>
                      <a:pt x="49" y="38"/>
                    </a:lnTo>
                    <a:lnTo>
                      <a:pt x="55" y="36"/>
                    </a:lnTo>
                    <a:lnTo>
                      <a:pt x="57" y="31"/>
                    </a:lnTo>
                    <a:lnTo>
                      <a:pt x="5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43" name="Freeform 179">
                <a:extLst>
                  <a:ext uri="{FF2B5EF4-FFF2-40B4-BE49-F238E27FC236}">
                    <a16:creationId xmlns:a16="http://schemas.microsoft.com/office/drawing/2014/main" id="{EB716639-11D6-42CF-A721-8FC6E3E021A4}"/>
                  </a:ext>
                </a:extLst>
              </p:cNvPr>
              <p:cNvSpPr>
                <a:spLocks/>
              </p:cNvSpPr>
              <p:nvPr/>
            </p:nvSpPr>
            <p:spPr bwMode="auto">
              <a:xfrm>
                <a:off x="3471" y="73"/>
                <a:ext cx="248" cy="270"/>
              </a:xfrm>
              <a:custGeom>
                <a:avLst/>
                <a:gdLst>
                  <a:gd name="T0" fmla="*/ 160 w 248"/>
                  <a:gd name="T1" fmla="*/ 234 h 270"/>
                  <a:gd name="T2" fmla="*/ 190 w 248"/>
                  <a:gd name="T3" fmla="*/ 237 h 270"/>
                  <a:gd name="T4" fmla="*/ 206 w 248"/>
                  <a:gd name="T5" fmla="*/ 230 h 270"/>
                  <a:gd name="T6" fmla="*/ 210 w 248"/>
                  <a:gd name="T7" fmla="*/ 220 h 270"/>
                  <a:gd name="T8" fmla="*/ 216 w 248"/>
                  <a:gd name="T9" fmla="*/ 214 h 270"/>
                  <a:gd name="T10" fmla="*/ 234 w 248"/>
                  <a:gd name="T11" fmla="*/ 221 h 270"/>
                  <a:gd name="T12" fmla="*/ 248 w 248"/>
                  <a:gd name="T13" fmla="*/ 235 h 270"/>
                  <a:gd name="T14" fmla="*/ 242 w 248"/>
                  <a:gd name="T15" fmla="*/ 250 h 270"/>
                  <a:gd name="T16" fmla="*/ 226 w 248"/>
                  <a:gd name="T17" fmla="*/ 263 h 270"/>
                  <a:gd name="T18" fmla="*/ 196 w 248"/>
                  <a:gd name="T19" fmla="*/ 270 h 270"/>
                  <a:gd name="T20" fmla="*/ 160 w 248"/>
                  <a:gd name="T21" fmla="*/ 267 h 270"/>
                  <a:gd name="T22" fmla="*/ 129 w 248"/>
                  <a:gd name="T23" fmla="*/ 260 h 270"/>
                  <a:gd name="T24" fmla="*/ 111 w 248"/>
                  <a:gd name="T25" fmla="*/ 255 h 270"/>
                  <a:gd name="T26" fmla="*/ 101 w 248"/>
                  <a:gd name="T27" fmla="*/ 251 h 270"/>
                  <a:gd name="T28" fmla="*/ 58 w 248"/>
                  <a:gd name="T29" fmla="*/ 222 h 270"/>
                  <a:gd name="T30" fmla="*/ 10 w 248"/>
                  <a:gd name="T31" fmla="*/ 167 h 270"/>
                  <a:gd name="T32" fmla="*/ 0 w 248"/>
                  <a:gd name="T33" fmla="*/ 113 h 270"/>
                  <a:gd name="T34" fmla="*/ 20 w 248"/>
                  <a:gd name="T35" fmla="*/ 65 h 270"/>
                  <a:gd name="T36" fmla="*/ 60 w 248"/>
                  <a:gd name="T37" fmla="*/ 28 h 270"/>
                  <a:gd name="T38" fmla="*/ 113 w 248"/>
                  <a:gd name="T39" fmla="*/ 5 h 270"/>
                  <a:gd name="T40" fmla="*/ 168 w 248"/>
                  <a:gd name="T41" fmla="*/ 0 h 270"/>
                  <a:gd name="T42" fmla="*/ 222 w 248"/>
                  <a:gd name="T43" fmla="*/ 20 h 270"/>
                  <a:gd name="T44" fmla="*/ 244 w 248"/>
                  <a:gd name="T45" fmla="*/ 43 h 270"/>
                  <a:gd name="T46" fmla="*/ 240 w 248"/>
                  <a:gd name="T47" fmla="*/ 50 h 270"/>
                  <a:gd name="T48" fmla="*/ 222 w 248"/>
                  <a:gd name="T49" fmla="*/ 52 h 270"/>
                  <a:gd name="T50" fmla="*/ 208 w 248"/>
                  <a:gd name="T51" fmla="*/ 51 h 270"/>
                  <a:gd name="T52" fmla="*/ 184 w 248"/>
                  <a:gd name="T53" fmla="*/ 43 h 270"/>
                  <a:gd name="T54" fmla="*/ 151 w 248"/>
                  <a:gd name="T55" fmla="*/ 39 h 270"/>
                  <a:gd name="T56" fmla="*/ 127 w 248"/>
                  <a:gd name="T57" fmla="*/ 45 h 270"/>
                  <a:gd name="T58" fmla="*/ 115 w 248"/>
                  <a:gd name="T59" fmla="*/ 52 h 270"/>
                  <a:gd name="T60" fmla="*/ 83 w 248"/>
                  <a:gd name="T61" fmla="*/ 82 h 270"/>
                  <a:gd name="T62" fmla="*/ 69 w 248"/>
                  <a:gd name="T63" fmla="*/ 130 h 270"/>
                  <a:gd name="T64" fmla="*/ 77 w 248"/>
                  <a:gd name="T65" fmla="*/ 154 h 270"/>
                  <a:gd name="T66" fmla="*/ 89 w 248"/>
                  <a:gd name="T67" fmla="*/ 181 h 270"/>
                  <a:gd name="T68" fmla="*/ 107 w 248"/>
                  <a:gd name="T69" fmla="*/ 204 h 270"/>
                  <a:gd name="T70" fmla="*/ 127 w 248"/>
                  <a:gd name="T71" fmla="*/ 22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8" h="270">
                    <a:moveTo>
                      <a:pt x="139" y="226"/>
                    </a:moveTo>
                    <a:lnTo>
                      <a:pt x="160" y="234"/>
                    </a:lnTo>
                    <a:lnTo>
                      <a:pt x="178" y="237"/>
                    </a:lnTo>
                    <a:lnTo>
                      <a:pt x="190" y="237"/>
                    </a:lnTo>
                    <a:lnTo>
                      <a:pt x="200" y="235"/>
                    </a:lnTo>
                    <a:lnTo>
                      <a:pt x="206" y="230"/>
                    </a:lnTo>
                    <a:lnTo>
                      <a:pt x="208" y="225"/>
                    </a:lnTo>
                    <a:lnTo>
                      <a:pt x="210" y="220"/>
                    </a:lnTo>
                    <a:lnTo>
                      <a:pt x="212" y="215"/>
                    </a:lnTo>
                    <a:lnTo>
                      <a:pt x="216" y="214"/>
                    </a:lnTo>
                    <a:lnTo>
                      <a:pt x="224" y="217"/>
                    </a:lnTo>
                    <a:lnTo>
                      <a:pt x="234" y="221"/>
                    </a:lnTo>
                    <a:lnTo>
                      <a:pt x="244" y="228"/>
                    </a:lnTo>
                    <a:lnTo>
                      <a:pt x="248" y="235"/>
                    </a:lnTo>
                    <a:lnTo>
                      <a:pt x="246" y="243"/>
                    </a:lnTo>
                    <a:lnTo>
                      <a:pt x="242" y="250"/>
                    </a:lnTo>
                    <a:lnTo>
                      <a:pt x="236" y="257"/>
                    </a:lnTo>
                    <a:lnTo>
                      <a:pt x="226" y="263"/>
                    </a:lnTo>
                    <a:lnTo>
                      <a:pt x="212" y="267"/>
                    </a:lnTo>
                    <a:lnTo>
                      <a:pt x="196" y="270"/>
                    </a:lnTo>
                    <a:lnTo>
                      <a:pt x="178" y="270"/>
                    </a:lnTo>
                    <a:lnTo>
                      <a:pt x="160" y="267"/>
                    </a:lnTo>
                    <a:lnTo>
                      <a:pt x="143" y="264"/>
                    </a:lnTo>
                    <a:lnTo>
                      <a:pt x="129" y="260"/>
                    </a:lnTo>
                    <a:lnTo>
                      <a:pt x="119" y="258"/>
                    </a:lnTo>
                    <a:lnTo>
                      <a:pt x="111" y="255"/>
                    </a:lnTo>
                    <a:lnTo>
                      <a:pt x="103" y="252"/>
                    </a:lnTo>
                    <a:lnTo>
                      <a:pt x="101" y="251"/>
                    </a:lnTo>
                    <a:lnTo>
                      <a:pt x="99" y="250"/>
                    </a:lnTo>
                    <a:lnTo>
                      <a:pt x="58" y="222"/>
                    </a:lnTo>
                    <a:lnTo>
                      <a:pt x="30" y="195"/>
                    </a:lnTo>
                    <a:lnTo>
                      <a:pt x="10" y="167"/>
                    </a:lnTo>
                    <a:lnTo>
                      <a:pt x="2" y="140"/>
                    </a:lnTo>
                    <a:lnTo>
                      <a:pt x="0" y="113"/>
                    </a:lnTo>
                    <a:lnTo>
                      <a:pt x="6" y="88"/>
                    </a:lnTo>
                    <a:lnTo>
                      <a:pt x="20" y="65"/>
                    </a:lnTo>
                    <a:lnTo>
                      <a:pt x="38" y="44"/>
                    </a:lnTo>
                    <a:lnTo>
                      <a:pt x="60" y="28"/>
                    </a:lnTo>
                    <a:lnTo>
                      <a:pt x="85" y="14"/>
                    </a:lnTo>
                    <a:lnTo>
                      <a:pt x="113" y="5"/>
                    </a:lnTo>
                    <a:lnTo>
                      <a:pt x="141" y="0"/>
                    </a:lnTo>
                    <a:lnTo>
                      <a:pt x="168" y="0"/>
                    </a:lnTo>
                    <a:lnTo>
                      <a:pt x="196" y="7"/>
                    </a:lnTo>
                    <a:lnTo>
                      <a:pt x="222" y="20"/>
                    </a:lnTo>
                    <a:lnTo>
                      <a:pt x="244" y="39"/>
                    </a:lnTo>
                    <a:lnTo>
                      <a:pt x="244" y="43"/>
                    </a:lnTo>
                    <a:lnTo>
                      <a:pt x="242" y="46"/>
                    </a:lnTo>
                    <a:lnTo>
                      <a:pt x="240" y="50"/>
                    </a:lnTo>
                    <a:lnTo>
                      <a:pt x="238" y="51"/>
                    </a:lnTo>
                    <a:lnTo>
                      <a:pt x="222" y="52"/>
                    </a:lnTo>
                    <a:lnTo>
                      <a:pt x="212" y="52"/>
                    </a:lnTo>
                    <a:lnTo>
                      <a:pt x="208" y="51"/>
                    </a:lnTo>
                    <a:lnTo>
                      <a:pt x="206" y="51"/>
                    </a:lnTo>
                    <a:lnTo>
                      <a:pt x="184" y="43"/>
                    </a:lnTo>
                    <a:lnTo>
                      <a:pt x="166" y="39"/>
                    </a:lnTo>
                    <a:lnTo>
                      <a:pt x="151" y="39"/>
                    </a:lnTo>
                    <a:lnTo>
                      <a:pt x="137" y="42"/>
                    </a:lnTo>
                    <a:lnTo>
                      <a:pt x="127" y="45"/>
                    </a:lnTo>
                    <a:lnTo>
                      <a:pt x="119" y="49"/>
                    </a:lnTo>
                    <a:lnTo>
                      <a:pt x="115" y="52"/>
                    </a:lnTo>
                    <a:lnTo>
                      <a:pt x="113" y="53"/>
                    </a:lnTo>
                    <a:lnTo>
                      <a:pt x="83" y="82"/>
                    </a:lnTo>
                    <a:lnTo>
                      <a:pt x="71" y="110"/>
                    </a:lnTo>
                    <a:lnTo>
                      <a:pt x="69" y="130"/>
                    </a:lnTo>
                    <a:lnTo>
                      <a:pt x="71" y="141"/>
                    </a:lnTo>
                    <a:lnTo>
                      <a:pt x="77" y="154"/>
                    </a:lnTo>
                    <a:lnTo>
                      <a:pt x="83" y="167"/>
                    </a:lnTo>
                    <a:lnTo>
                      <a:pt x="89" y="181"/>
                    </a:lnTo>
                    <a:lnTo>
                      <a:pt x="99" y="196"/>
                    </a:lnTo>
                    <a:lnTo>
                      <a:pt x="107" y="204"/>
                    </a:lnTo>
                    <a:lnTo>
                      <a:pt x="117" y="212"/>
                    </a:lnTo>
                    <a:lnTo>
                      <a:pt x="127" y="220"/>
                    </a:lnTo>
                    <a:lnTo>
                      <a:pt x="139" y="226"/>
                    </a:lnTo>
                    <a:close/>
                  </a:path>
                </a:pathLst>
              </a:custGeom>
              <a:solidFill>
                <a:srgbClr val="667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44" name="Freeform 180">
                <a:extLst>
                  <a:ext uri="{FF2B5EF4-FFF2-40B4-BE49-F238E27FC236}">
                    <a16:creationId xmlns:a16="http://schemas.microsoft.com/office/drawing/2014/main" id="{B56C25FE-3659-4C57-BB12-44E4B49439E4}"/>
                  </a:ext>
                </a:extLst>
              </p:cNvPr>
              <p:cNvSpPr>
                <a:spLocks/>
              </p:cNvSpPr>
              <p:nvPr/>
            </p:nvSpPr>
            <p:spPr bwMode="auto">
              <a:xfrm>
                <a:off x="3604" y="288"/>
                <a:ext cx="89" cy="28"/>
              </a:xfrm>
              <a:custGeom>
                <a:avLst/>
                <a:gdLst>
                  <a:gd name="T0" fmla="*/ 69 w 89"/>
                  <a:gd name="T1" fmla="*/ 0 h 28"/>
                  <a:gd name="T2" fmla="*/ 69 w 89"/>
                  <a:gd name="T3" fmla="*/ 0 h 28"/>
                  <a:gd name="T4" fmla="*/ 67 w 89"/>
                  <a:gd name="T5" fmla="*/ 4 h 28"/>
                  <a:gd name="T6" fmla="*/ 65 w 89"/>
                  <a:gd name="T7" fmla="*/ 9 h 28"/>
                  <a:gd name="T8" fmla="*/ 63 w 89"/>
                  <a:gd name="T9" fmla="*/ 13 h 28"/>
                  <a:gd name="T10" fmla="*/ 61 w 89"/>
                  <a:gd name="T11" fmla="*/ 15 h 28"/>
                  <a:gd name="T12" fmla="*/ 57 w 89"/>
                  <a:gd name="T13" fmla="*/ 17 h 28"/>
                  <a:gd name="T14" fmla="*/ 47 w 89"/>
                  <a:gd name="T15" fmla="*/ 17 h 28"/>
                  <a:gd name="T16" fmla="*/ 31 w 89"/>
                  <a:gd name="T17" fmla="*/ 14 h 28"/>
                  <a:gd name="T18" fmla="*/ 12 w 89"/>
                  <a:gd name="T19" fmla="*/ 6 h 28"/>
                  <a:gd name="T20" fmla="*/ 0 w 89"/>
                  <a:gd name="T21" fmla="*/ 15 h 28"/>
                  <a:gd name="T22" fmla="*/ 23 w 89"/>
                  <a:gd name="T23" fmla="*/ 23 h 28"/>
                  <a:gd name="T24" fmla="*/ 43 w 89"/>
                  <a:gd name="T25" fmla="*/ 28 h 28"/>
                  <a:gd name="T26" fmla="*/ 57 w 89"/>
                  <a:gd name="T27" fmla="*/ 28 h 28"/>
                  <a:gd name="T28" fmla="*/ 73 w 89"/>
                  <a:gd name="T29" fmla="*/ 25 h 28"/>
                  <a:gd name="T30" fmla="*/ 83 w 89"/>
                  <a:gd name="T31" fmla="*/ 18 h 28"/>
                  <a:gd name="T32" fmla="*/ 85 w 89"/>
                  <a:gd name="T33" fmla="*/ 11 h 28"/>
                  <a:gd name="T34" fmla="*/ 87 w 89"/>
                  <a:gd name="T35" fmla="*/ 6 h 28"/>
                  <a:gd name="T36" fmla="*/ 89 w 89"/>
                  <a:gd name="T37" fmla="*/ 0 h 28"/>
                  <a:gd name="T38" fmla="*/ 89 w 89"/>
                  <a:gd name="T39" fmla="*/ 0 h 28"/>
                  <a:gd name="T40" fmla="*/ 69 w 89"/>
                  <a:gd name="T4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28">
                    <a:moveTo>
                      <a:pt x="69" y="0"/>
                    </a:moveTo>
                    <a:lnTo>
                      <a:pt x="69" y="0"/>
                    </a:lnTo>
                    <a:lnTo>
                      <a:pt x="67" y="4"/>
                    </a:lnTo>
                    <a:lnTo>
                      <a:pt x="65" y="9"/>
                    </a:lnTo>
                    <a:lnTo>
                      <a:pt x="63" y="13"/>
                    </a:lnTo>
                    <a:lnTo>
                      <a:pt x="61" y="15"/>
                    </a:lnTo>
                    <a:lnTo>
                      <a:pt x="57" y="17"/>
                    </a:lnTo>
                    <a:lnTo>
                      <a:pt x="47" y="17"/>
                    </a:lnTo>
                    <a:lnTo>
                      <a:pt x="31" y="14"/>
                    </a:lnTo>
                    <a:lnTo>
                      <a:pt x="12" y="6"/>
                    </a:lnTo>
                    <a:lnTo>
                      <a:pt x="0" y="15"/>
                    </a:lnTo>
                    <a:lnTo>
                      <a:pt x="23" y="23"/>
                    </a:lnTo>
                    <a:lnTo>
                      <a:pt x="43" y="28"/>
                    </a:lnTo>
                    <a:lnTo>
                      <a:pt x="57" y="28"/>
                    </a:lnTo>
                    <a:lnTo>
                      <a:pt x="73" y="25"/>
                    </a:lnTo>
                    <a:lnTo>
                      <a:pt x="83" y="18"/>
                    </a:lnTo>
                    <a:lnTo>
                      <a:pt x="85" y="11"/>
                    </a:lnTo>
                    <a:lnTo>
                      <a:pt x="87" y="6"/>
                    </a:lnTo>
                    <a:lnTo>
                      <a:pt x="89" y="0"/>
                    </a:lnTo>
                    <a:lnTo>
                      <a:pt x="89" y="0"/>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45" name="Freeform 181">
                <a:extLst>
                  <a:ext uri="{FF2B5EF4-FFF2-40B4-BE49-F238E27FC236}">
                    <a16:creationId xmlns:a16="http://schemas.microsoft.com/office/drawing/2014/main" id="{4408BF3A-F581-4608-A7EB-BD0A825C93AE}"/>
                  </a:ext>
                </a:extLst>
              </p:cNvPr>
              <p:cNvSpPr>
                <a:spLocks/>
              </p:cNvSpPr>
              <p:nvPr/>
            </p:nvSpPr>
            <p:spPr bwMode="auto">
              <a:xfrm>
                <a:off x="3673" y="282"/>
                <a:ext cx="49" cy="21"/>
              </a:xfrm>
              <a:custGeom>
                <a:avLst/>
                <a:gdLst>
                  <a:gd name="T0" fmla="*/ 49 w 49"/>
                  <a:gd name="T1" fmla="*/ 17 h 21"/>
                  <a:gd name="T2" fmla="*/ 49 w 49"/>
                  <a:gd name="T3" fmla="*/ 17 h 21"/>
                  <a:gd name="T4" fmla="*/ 38 w 49"/>
                  <a:gd name="T5" fmla="*/ 9 h 21"/>
                  <a:gd name="T6" fmla="*/ 28 w 49"/>
                  <a:gd name="T7" fmla="*/ 3 h 21"/>
                  <a:gd name="T8" fmla="*/ 14 w 49"/>
                  <a:gd name="T9" fmla="*/ 0 h 21"/>
                  <a:gd name="T10" fmla="*/ 0 w 49"/>
                  <a:gd name="T11" fmla="*/ 6 h 21"/>
                  <a:gd name="T12" fmla="*/ 20 w 49"/>
                  <a:gd name="T13" fmla="*/ 6 h 21"/>
                  <a:gd name="T14" fmla="*/ 14 w 49"/>
                  <a:gd name="T15" fmla="*/ 11 h 21"/>
                  <a:gd name="T16" fmla="*/ 16 w 49"/>
                  <a:gd name="T17" fmla="*/ 12 h 21"/>
                  <a:gd name="T18" fmla="*/ 26 w 49"/>
                  <a:gd name="T19" fmla="*/ 16 h 21"/>
                  <a:gd name="T20" fmla="*/ 34 w 49"/>
                  <a:gd name="T21" fmla="*/ 21 h 21"/>
                  <a:gd name="T22" fmla="*/ 34 w 49"/>
                  <a:gd name="T23" fmla="*/ 21 h 21"/>
                  <a:gd name="T24" fmla="*/ 49 w 49"/>
                  <a:gd name="T25"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21">
                    <a:moveTo>
                      <a:pt x="49" y="17"/>
                    </a:moveTo>
                    <a:lnTo>
                      <a:pt x="49" y="17"/>
                    </a:lnTo>
                    <a:lnTo>
                      <a:pt x="38" y="9"/>
                    </a:lnTo>
                    <a:lnTo>
                      <a:pt x="28" y="3"/>
                    </a:lnTo>
                    <a:lnTo>
                      <a:pt x="14" y="0"/>
                    </a:lnTo>
                    <a:lnTo>
                      <a:pt x="0" y="6"/>
                    </a:lnTo>
                    <a:lnTo>
                      <a:pt x="20" y="6"/>
                    </a:lnTo>
                    <a:lnTo>
                      <a:pt x="14" y="11"/>
                    </a:lnTo>
                    <a:lnTo>
                      <a:pt x="16" y="12"/>
                    </a:lnTo>
                    <a:lnTo>
                      <a:pt x="26" y="16"/>
                    </a:lnTo>
                    <a:lnTo>
                      <a:pt x="34" y="21"/>
                    </a:lnTo>
                    <a:lnTo>
                      <a:pt x="34" y="21"/>
                    </a:lnTo>
                    <a:lnTo>
                      <a:pt x="49"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46" name="Freeform 182">
                <a:extLst>
                  <a:ext uri="{FF2B5EF4-FFF2-40B4-BE49-F238E27FC236}">
                    <a16:creationId xmlns:a16="http://schemas.microsoft.com/office/drawing/2014/main" id="{40A2201B-47B7-46A1-A4CE-81E5A67E1A35}"/>
                  </a:ext>
                </a:extLst>
              </p:cNvPr>
              <p:cNvSpPr>
                <a:spLocks/>
              </p:cNvSpPr>
              <p:nvPr/>
            </p:nvSpPr>
            <p:spPr bwMode="auto">
              <a:xfrm>
                <a:off x="3649" y="299"/>
                <a:ext cx="79" cy="49"/>
              </a:xfrm>
              <a:custGeom>
                <a:avLst/>
                <a:gdLst>
                  <a:gd name="T0" fmla="*/ 0 w 79"/>
                  <a:gd name="T1" fmla="*/ 49 h 49"/>
                  <a:gd name="T2" fmla="*/ 0 w 79"/>
                  <a:gd name="T3" fmla="*/ 49 h 49"/>
                  <a:gd name="T4" fmla="*/ 18 w 79"/>
                  <a:gd name="T5" fmla="*/ 49 h 49"/>
                  <a:gd name="T6" fmla="*/ 38 w 79"/>
                  <a:gd name="T7" fmla="*/ 47 h 49"/>
                  <a:gd name="T8" fmla="*/ 54 w 79"/>
                  <a:gd name="T9" fmla="*/ 41 h 49"/>
                  <a:gd name="T10" fmla="*/ 66 w 79"/>
                  <a:gd name="T11" fmla="*/ 34 h 49"/>
                  <a:gd name="T12" fmla="*/ 73 w 79"/>
                  <a:gd name="T13" fmla="*/ 26 h 49"/>
                  <a:gd name="T14" fmla="*/ 77 w 79"/>
                  <a:gd name="T15" fmla="*/ 18 h 49"/>
                  <a:gd name="T16" fmla="*/ 79 w 79"/>
                  <a:gd name="T17" fmla="*/ 9 h 49"/>
                  <a:gd name="T18" fmla="*/ 73 w 79"/>
                  <a:gd name="T19" fmla="*/ 0 h 49"/>
                  <a:gd name="T20" fmla="*/ 58 w 79"/>
                  <a:gd name="T21" fmla="*/ 4 h 49"/>
                  <a:gd name="T22" fmla="*/ 60 w 79"/>
                  <a:gd name="T23" fmla="*/ 9 h 49"/>
                  <a:gd name="T24" fmla="*/ 58 w 79"/>
                  <a:gd name="T25" fmla="*/ 16 h 49"/>
                  <a:gd name="T26" fmla="*/ 54 w 79"/>
                  <a:gd name="T27" fmla="*/ 22 h 49"/>
                  <a:gd name="T28" fmla="*/ 50 w 79"/>
                  <a:gd name="T29" fmla="*/ 27 h 49"/>
                  <a:gd name="T30" fmla="*/ 42 w 79"/>
                  <a:gd name="T31" fmla="*/ 32 h 49"/>
                  <a:gd name="T32" fmla="*/ 30 w 79"/>
                  <a:gd name="T33" fmla="*/ 35 h 49"/>
                  <a:gd name="T34" fmla="*/ 18 w 79"/>
                  <a:gd name="T35" fmla="*/ 38 h 49"/>
                  <a:gd name="T36" fmla="*/ 0 w 79"/>
                  <a:gd name="T37" fmla="*/ 38 h 49"/>
                  <a:gd name="T38" fmla="*/ 0 w 79"/>
                  <a:gd name="T39" fmla="*/ 38 h 49"/>
                  <a:gd name="T40" fmla="*/ 0 w 79"/>
                  <a:gd name="T4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49">
                    <a:moveTo>
                      <a:pt x="0" y="49"/>
                    </a:moveTo>
                    <a:lnTo>
                      <a:pt x="0" y="49"/>
                    </a:lnTo>
                    <a:lnTo>
                      <a:pt x="18" y="49"/>
                    </a:lnTo>
                    <a:lnTo>
                      <a:pt x="38" y="47"/>
                    </a:lnTo>
                    <a:lnTo>
                      <a:pt x="54" y="41"/>
                    </a:lnTo>
                    <a:lnTo>
                      <a:pt x="66" y="34"/>
                    </a:lnTo>
                    <a:lnTo>
                      <a:pt x="73" y="26"/>
                    </a:lnTo>
                    <a:lnTo>
                      <a:pt x="77" y="18"/>
                    </a:lnTo>
                    <a:lnTo>
                      <a:pt x="79" y="9"/>
                    </a:lnTo>
                    <a:lnTo>
                      <a:pt x="73" y="0"/>
                    </a:lnTo>
                    <a:lnTo>
                      <a:pt x="58" y="4"/>
                    </a:lnTo>
                    <a:lnTo>
                      <a:pt x="60" y="9"/>
                    </a:lnTo>
                    <a:lnTo>
                      <a:pt x="58" y="16"/>
                    </a:lnTo>
                    <a:lnTo>
                      <a:pt x="54" y="22"/>
                    </a:lnTo>
                    <a:lnTo>
                      <a:pt x="50" y="27"/>
                    </a:lnTo>
                    <a:lnTo>
                      <a:pt x="42" y="32"/>
                    </a:lnTo>
                    <a:lnTo>
                      <a:pt x="30" y="35"/>
                    </a:lnTo>
                    <a:lnTo>
                      <a:pt x="18" y="38"/>
                    </a:lnTo>
                    <a:lnTo>
                      <a:pt x="0" y="38"/>
                    </a:lnTo>
                    <a:lnTo>
                      <a:pt x="0" y="38"/>
                    </a:lnTo>
                    <a:lnTo>
                      <a:pt x="0"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47" name="Freeform 183">
                <a:extLst>
                  <a:ext uri="{FF2B5EF4-FFF2-40B4-BE49-F238E27FC236}">
                    <a16:creationId xmlns:a16="http://schemas.microsoft.com/office/drawing/2014/main" id="{B3D8C587-9163-4D61-851B-551EE22A2371}"/>
                  </a:ext>
                </a:extLst>
              </p:cNvPr>
              <p:cNvSpPr>
                <a:spLocks/>
              </p:cNvSpPr>
              <p:nvPr/>
            </p:nvSpPr>
            <p:spPr bwMode="auto">
              <a:xfrm>
                <a:off x="3560" y="317"/>
                <a:ext cx="89" cy="31"/>
              </a:xfrm>
              <a:custGeom>
                <a:avLst/>
                <a:gdLst>
                  <a:gd name="T0" fmla="*/ 4 w 89"/>
                  <a:gd name="T1" fmla="*/ 9 h 31"/>
                  <a:gd name="T2" fmla="*/ 4 w 89"/>
                  <a:gd name="T3" fmla="*/ 11 h 31"/>
                  <a:gd name="T4" fmla="*/ 6 w 89"/>
                  <a:gd name="T5" fmla="*/ 11 h 31"/>
                  <a:gd name="T6" fmla="*/ 10 w 89"/>
                  <a:gd name="T7" fmla="*/ 13 h 31"/>
                  <a:gd name="T8" fmla="*/ 18 w 89"/>
                  <a:gd name="T9" fmla="*/ 15 h 31"/>
                  <a:gd name="T10" fmla="*/ 26 w 89"/>
                  <a:gd name="T11" fmla="*/ 19 h 31"/>
                  <a:gd name="T12" fmla="*/ 36 w 89"/>
                  <a:gd name="T13" fmla="*/ 22 h 31"/>
                  <a:gd name="T14" fmla="*/ 52 w 89"/>
                  <a:gd name="T15" fmla="*/ 26 h 31"/>
                  <a:gd name="T16" fmla="*/ 69 w 89"/>
                  <a:gd name="T17" fmla="*/ 29 h 31"/>
                  <a:gd name="T18" fmla="*/ 89 w 89"/>
                  <a:gd name="T19" fmla="*/ 31 h 31"/>
                  <a:gd name="T20" fmla="*/ 89 w 89"/>
                  <a:gd name="T21" fmla="*/ 20 h 31"/>
                  <a:gd name="T22" fmla="*/ 73 w 89"/>
                  <a:gd name="T23" fmla="*/ 17 h 31"/>
                  <a:gd name="T24" fmla="*/ 56 w 89"/>
                  <a:gd name="T25" fmla="*/ 14 h 31"/>
                  <a:gd name="T26" fmla="*/ 44 w 89"/>
                  <a:gd name="T27" fmla="*/ 11 h 31"/>
                  <a:gd name="T28" fmla="*/ 34 w 89"/>
                  <a:gd name="T29" fmla="*/ 9 h 31"/>
                  <a:gd name="T30" fmla="*/ 26 w 89"/>
                  <a:gd name="T31" fmla="*/ 6 h 31"/>
                  <a:gd name="T32" fmla="*/ 18 w 89"/>
                  <a:gd name="T33" fmla="*/ 4 h 31"/>
                  <a:gd name="T34" fmla="*/ 18 w 89"/>
                  <a:gd name="T35" fmla="*/ 4 h 31"/>
                  <a:gd name="T36" fmla="*/ 16 w 89"/>
                  <a:gd name="T37" fmla="*/ 1 h 31"/>
                  <a:gd name="T38" fmla="*/ 16 w 89"/>
                  <a:gd name="T39" fmla="*/ 3 h 31"/>
                  <a:gd name="T40" fmla="*/ 16 w 89"/>
                  <a:gd name="T41" fmla="*/ 1 h 31"/>
                  <a:gd name="T42" fmla="*/ 8 w 89"/>
                  <a:gd name="T43" fmla="*/ 0 h 31"/>
                  <a:gd name="T44" fmla="*/ 2 w 89"/>
                  <a:gd name="T45" fmla="*/ 3 h 31"/>
                  <a:gd name="T46" fmla="*/ 0 w 89"/>
                  <a:gd name="T47" fmla="*/ 6 h 31"/>
                  <a:gd name="T48" fmla="*/ 4 w 89"/>
                  <a:gd name="T49" fmla="*/ 11 h 31"/>
                  <a:gd name="T50" fmla="*/ 4 w 89"/>
                  <a:gd name="T51"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31">
                    <a:moveTo>
                      <a:pt x="4" y="9"/>
                    </a:moveTo>
                    <a:lnTo>
                      <a:pt x="4" y="11"/>
                    </a:lnTo>
                    <a:lnTo>
                      <a:pt x="6" y="11"/>
                    </a:lnTo>
                    <a:lnTo>
                      <a:pt x="10" y="13"/>
                    </a:lnTo>
                    <a:lnTo>
                      <a:pt x="18" y="15"/>
                    </a:lnTo>
                    <a:lnTo>
                      <a:pt x="26" y="19"/>
                    </a:lnTo>
                    <a:lnTo>
                      <a:pt x="36" y="22"/>
                    </a:lnTo>
                    <a:lnTo>
                      <a:pt x="52" y="26"/>
                    </a:lnTo>
                    <a:lnTo>
                      <a:pt x="69" y="29"/>
                    </a:lnTo>
                    <a:lnTo>
                      <a:pt x="89" y="31"/>
                    </a:lnTo>
                    <a:lnTo>
                      <a:pt x="89" y="20"/>
                    </a:lnTo>
                    <a:lnTo>
                      <a:pt x="73" y="17"/>
                    </a:lnTo>
                    <a:lnTo>
                      <a:pt x="56" y="14"/>
                    </a:lnTo>
                    <a:lnTo>
                      <a:pt x="44" y="11"/>
                    </a:lnTo>
                    <a:lnTo>
                      <a:pt x="34" y="9"/>
                    </a:lnTo>
                    <a:lnTo>
                      <a:pt x="26" y="6"/>
                    </a:lnTo>
                    <a:lnTo>
                      <a:pt x="18" y="4"/>
                    </a:lnTo>
                    <a:lnTo>
                      <a:pt x="18" y="4"/>
                    </a:lnTo>
                    <a:lnTo>
                      <a:pt x="16" y="1"/>
                    </a:lnTo>
                    <a:lnTo>
                      <a:pt x="16" y="3"/>
                    </a:lnTo>
                    <a:lnTo>
                      <a:pt x="16" y="1"/>
                    </a:lnTo>
                    <a:lnTo>
                      <a:pt x="8" y="0"/>
                    </a:lnTo>
                    <a:lnTo>
                      <a:pt x="2" y="3"/>
                    </a:lnTo>
                    <a:lnTo>
                      <a:pt x="0" y="6"/>
                    </a:lnTo>
                    <a:lnTo>
                      <a:pt x="4" y="11"/>
                    </a:lnTo>
                    <a:lnTo>
                      <a:pt x="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48" name="Freeform 184">
                <a:extLst>
                  <a:ext uri="{FF2B5EF4-FFF2-40B4-BE49-F238E27FC236}">
                    <a16:creationId xmlns:a16="http://schemas.microsoft.com/office/drawing/2014/main" id="{4BC4B8E4-04C0-43A4-B2DE-3DF74D66157C}"/>
                  </a:ext>
                </a:extLst>
              </p:cNvPr>
              <p:cNvSpPr>
                <a:spLocks/>
              </p:cNvSpPr>
              <p:nvPr/>
            </p:nvSpPr>
            <p:spPr bwMode="auto">
              <a:xfrm>
                <a:off x="3461" y="68"/>
                <a:ext cx="263" cy="258"/>
              </a:xfrm>
              <a:custGeom>
                <a:avLst/>
                <a:gdLst>
                  <a:gd name="T0" fmla="*/ 263 w 263"/>
                  <a:gd name="T1" fmla="*/ 43 h 258"/>
                  <a:gd name="T2" fmla="*/ 261 w 263"/>
                  <a:gd name="T3" fmla="*/ 42 h 258"/>
                  <a:gd name="T4" fmla="*/ 240 w 263"/>
                  <a:gd name="T5" fmla="*/ 21 h 258"/>
                  <a:gd name="T6" fmla="*/ 210 w 263"/>
                  <a:gd name="T7" fmla="*/ 8 h 258"/>
                  <a:gd name="T8" fmla="*/ 180 w 263"/>
                  <a:gd name="T9" fmla="*/ 0 h 258"/>
                  <a:gd name="T10" fmla="*/ 151 w 263"/>
                  <a:gd name="T11" fmla="*/ 0 h 258"/>
                  <a:gd name="T12" fmla="*/ 119 w 263"/>
                  <a:gd name="T13" fmla="*/ 4 h 258"/>
                  <a:gd name="T14" fmla="*/ 89 w 263"/>
                  <a:gd name="T15" fmla="*/ 15 h 258"/>
                  <a:gd name="T16" fmla="*/ 62 w 263"/>
                  <a:gd name="T17" fmla="*/ 29 h 258"/>
                  <a:gd name="T18" fmla="*/ 40 w 263"/>
                  <a:gd name="T19" fmla="*/ 47 h 258"/>
                  <a:gd name="T20" fmla="*/ 20 w 263"/>
                  <a:gd name="T21" fmla="*/ 67 h 258"/>
                  <a:gd name="T22" fmla="*/ 6 w 263"/>
                  <a:gd name="T23" fmla="*/ 92 h 258"/>
                  <a:gd name="T24" fmla="*/ 0 w 263"/>
                  <a:gd name="T25" fmla="*/ 118 h 258"/>
                  <a:gd name="T26" fmla="*/ 2 w 263"/>
                  <a:gd name="T27" fmla="*/ 145 h 258"/>
                  <a:gd name="T28" fmla="*/ 10 w 263"/>
                  <a:gd name="T29" fmla="*/ 173 h 258"/>
                  <a:gd name="T30" fmla="*/ 32 w 263"/>
                  <a:gd name="T31" fmla="*/ 202 h 258"/>
                  <a:gd name="T32" fmla="*/ 60 w 263"/>
                  <a:gd name="T33" fmla="*/ 231 h 258"/>
                  <a:gd name="T34" fmla="*/ 103 w 263"/>
                  <a:gd name="T35" fmla="*/ 258 h 258"/>
                  <a:gd name="T36" fmla="*/ 115 w 263"/>
                  <a:gd name="T37" fmla="*/ 252 h 258"/>
                  <a:gd name="T38" fmla="*/ 75 w 263"/>
                  <a:gd name="T39" fmla="*/ 224 h 258"/>
                  <a:gd name="T40" fmla="*/ 48 w 263"/>
                  <a:gd name="T41" fmla="*/ 197 h 258"/>
                  <a:gd name="T42" fmla="*/ 30 w 263"/>
                  <a:gd name="T43" fmla="*/ 171 h 258"/>
                  <a:gd name="T44" fmla="*/ 22 w 263"/>
                  <a:gd name="T45" fmla="*/ 145 h 258"/>
                  <a:gd name="T46" fmla="*/ 20 w 263"/>
                  <a:gd name="T47" fmla="*/ 118 h 258"/>
                  <a:gd name="T48" fmla="*/ 26 w 263"/>
                  <a:gd name="T49" fmla="*/ 94 h 258"/>
                  <a:gd name="T50" fmla="*/ 40 w 263"/>
                  <a:gd name="T51" fmla="*/ 72 h 258"/>
                  <a:gd name="T52" fmla="*/ 56 w 263"/>
                  <a:gd name="T53" fmla="*/ 51 h 258"/>
                  <a:gd name="T54" fmla="*/ 77 w 263"/>
                  <a:gd name="T55" fmla="*/ 36 h 258"/>
                  <a:gd name="T56" fmla="*/ 101 w 263"/>
                  <a:gd name="T57" fmla="*/ 24 h 258"/>
                  <a:gd name="T58" fmla="*/ 127 w 263"/>
                  <a:gd name="T59" fmla="*/ 16 h 258"/>
                  <a:gd name="T60" fmla="*/ 151 w 263"/>
                  <a:gd name="T61" fmla="*/ 11 h 258"/>
                  <a:gd name="T62" fmla="*/ 176 w 263"/>
                  <a:gd name="T63" fmla="*/ 11 h 258"/>
                  <a:gd name="T64" fmla="*/ 202 w 263"/>
                  <a:gd name="T65" fmla="*/ 17 h 258"/>
                  <a:gd name="T66" fmla="*/ 224 w 263"/>
                  <a:gd name="T67" fmla="*/ 28 h 258"/>
                  <a:gd name="T68" fmla="*/ 246 w 263"/>
                  <a:gd name="T69" fmla="*/ 47 h 258"/>
                  <a:gd name="T70" fmla="*/ 244 w 263"/>
                  <a:gd name="T71" fmla="*/ 46 h 258"/>
                  <a:gd name="T72" fmla="*/ 263 w 263"/>
                  <a:gd name="T73" fmla="*/ 43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3" h="258">
                    <a:moveTo>
                      <a:pt x="263" y="43"/>
                    </a:moveTo>
                    <a:lnTo>
                      <a:pt x="261" y="42"/>
                    </a:lnTo>
                    <a:lnTo>
                      <a:pt x="240" y="21"/>
                    </a:lnTo>
                    <a:lnTo>
                      <a:pt x="210" y="8"/>
                    </a:lnTo>
                    <a:lnTo>
                      <a:pt x="180" y="0"/>
                    </a:lnTo>
                    <a:lnTo>
                      <a:pt x="151" y="0"/>
                    </a:lnTo>
                    <a:lnTo>
                      <a:pt x="119" y="4"/>
                    </a:lnTo>
                    <a:lnTo>
                      <a:pt x="89" y="15"/>
                    </a:lnTo>
                    <a:lnTo>
                      <a:pt x="62" y="29"/>
                    </a:lnTo>
                    <a:lnTo>
                      <a:pt x="40" y="47"/>
                    </a:lnTo>
                    <a:lnTo>
                      <a:pt x="20" y="67"/>
                    </a:lnTo>
                    <a:lnTo>
                      <a:pt x="6" y="92"/>
                    </a:lnTo>
                    <a:lnTo>
                      <a:pt x="0" y="118"/>
                    </a:lnTo>
                    <a:lnTo>
                      <a:pt x="2" y="145"/>
                    </a:lnTo>
                    <a:lnTo>
                      <a:pt x="10" y="173"/>
                    </a:lnTo>
                    <a:lnTo>
                      <a:pt x="32" y="202"/>
                    </a:lnTo>
                    <a:lnTo>
                      <a:pt x="60" y="231"/>
                    </a:lnTo>
                    <a:lnTo>
                      <a:pt x="103" y="258"/>
                    </a:lnTo>
                    <a:lnTo>
                      <a:pt x="115" y="252"/>
                    </a:lnTo>
                    <a:lnTo>
                      <a:pt x="75" y="224"/>
                    </a:lnTo>
                    <a:lnTo>
                      <a:pt x="48" y="197"/>
                    </a:lnTo>
                    <a:lnTo>
                      <a:pt x="30" y="171"/>
                    </a:lnTo>
                    <a:lnTo>
                      <a:pt x="22" y="145"/>
                    </a:lnTo>
                    <a:lnTo>
                      <a:pt x="20" y="118"/>
                    </a:lnTo>
                    <a:lnTo>
                      <a:pt x="26" y="94"/>
                    </a:lnTo>
                    <a:lnTo>
                      <a:pt x="40" y="72"/>
                    </a:lnTo>
                    <a:lnTo>
                      <a:pt x="56" y="51"/>
                    </a:lnTo>
                    <a:lnTo>
                      <a:pt x="77" y="36"/>
                    </a:lnTo>
                    <a:lnTo>
                      <a:pt x="101" y="24"/>
                    </a:lnTo>
                    <a:lnTo>
                      <a:pt x="127" y="16"/>
                    </a:lnTo>
                    <a:lnTo>
                      <a:pt x="151" y="11"/>
                    </a:lnTo>
                    <a:lnTo>
                      <a:pt x="176" y="11"/>
                    </a:lnTo>
                    <a:lnTo>
                      <a:pt x="202" y="17"/>
                    </a:lnTo>
                    <a:lnTo>
                      <a:pt x="224" y="28"/>
                    </a:lnTo>
                    <a:lnTo>
                      <a:pt x="246" y="47"/>
                    </a:lnTo>
                    <a:lnTo>
                      <a:pt x="244" y="46"/>
                    </a:lnTo>
                    <a:lnTo>
                      <a:pt x="263"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49" name="Freeform 185">
                <a:extLst>
                  <a:ext uri="{FF2B5EF4-FFF2-40B4-BE49-F238E27FC236}">
                    <a16:creationId xmlns:a16="http://schemas.microsoft.com/office/drawing/2014/main" id="{AB658634-B874-4696-B33D-3AEFA95776DC}"/>
                  </a:ext>
                </a:extLst>
              </p:cNvPr>
              <p:cNvSpPr>
                <a:spLocks/>
              </p:cNvSpPr>
              <p:nvPr/>
            </p:nvSpPr>
            <p:spPr bwMode="auto">
              <a:xfrm>
                <a:off x="3701" y="111"/>
                <a:ext cx="23" cy="19"/>
              </a:xfrm>
              <a:custGeom>
                <a:avLst/>
                <a:gdLst>
                  <a:gd name="T0" fmla="*/ 8 w 23"/>
                  <a:gd name="T1" fmla="*/ 19 h 19"/>
                  <a:gd name="T2" fmla="*/ 16 w 23"/>
                  <a:gd name="T3" fmla="*/ 15 h 19"/>
                  <a:gd name="T4" fmla="*/ 18 w 23"/>
                  <a:gd name="T5" fmla="*/ 14 h 19"/>
                  <a:gd name="T6" fmla="*/ 21 w 23"/>
                  <a:gd name="T7" fmla="*/ 10 h 19"/>
                  <a:gd name="T8" fmla="*/ 23 w 23"/>
                  <a:gd name="T9" fmla="*/ 5 h 19"/>
                  <a:gd name="T10" fmla="*/ 23 w 23"/>
                  <a:gd name="T11" fmla="*/ 0 h 19"/>
                  <a:gd name="T12" fmla="*/ 4 w 23"/>
                  <a:gd name="T13" fmla="*/ 3 h 19"/>
                  <a:gd name="T14" fmla="*/ 4 w 23"/>
                  <a:gd name="T15" fmla="*/ 5 h 19"/>
                  <a:gd name="T16" fmla="*/ 2 w 23"/>
                  <a:gd name="T17" fmla="*/ 7 h 19"/>
                  <a:gd name="T18" fmla="*/ 2 w 23"/>
                  <a:gd name="T19" fmla="*/ 10 h 19"/>
                  <a:gd name="T20" fmla="*/ 0 w 23"/>
                  <a:gd name="T21" fmla="*/ 11 h 19"/>
                  <a:gd name="T22" fmla="*/ 8 w 23"/>
                  <a:gd name="T23" fmla="*/ 7 h 19"/>
                  <a:gd name="T24" fmla="*/ 0 w 23"/>
                  <a:gd name="T25" fmla="*/ 11 h 19"/>
                  <a:gd name="T26" fmla="*/ 0 w 23"/>
                  <a:gd name="T27" fmla="*/ 14 h 19"/>
                  <a:gd name="T28" fmla="*/ 6 w 23"/>
                  <a:gd name="T29" fmla="*/ 18 h 19"/>
                  <a:gd name="T30" fmla="*/ 12 w 23"/>
                  <a:gd name="T31" fmla="*/ 18 h 19"/>
                  <a:gd name="T32" fmla="*/ 16 w 23"/>
                  <a:gd name="T33" fmla="*/ 15 h 19"/>
                  <a:gd name="T34" fmla="*/ 8 w 23"/>
                  <a:gd name="T3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19">
                    <a:moveTo>
                      <a:pt x="8" y="19"/>
                    </a:moveTo>
                    <a:lnTo>
                      <a:pt x="16" y="15"/>
                    </a:lnTo>
                    <a:lnTo>
                      <a:pt x="18" y="14"/>
                    </a:lnTo>
                    <a:lnTo>
                      <a:pt x="21" y="10"/>
                    </a:lnTo>
                    <a:lnTo>
                      <a:pt x="23" y="5"/>
                    </a:lnTo>
                    <a:lnTo>
                      <a:pt x="23" y="0"/>
                    </a:lnTo>
                    <a:lnTo>
                      <a:pt x="4" y="3"/>
                    </a:lnTo>
                    <a:lnTo>
                      <a:pt x="4" y="5"/>
                    </a:lnTo>
                    <a:lnTo>
                      <a:pt x="2" y="7"/>
                    </a:lnTo>
                    <a:lnTo>
                      <a:pt x="2" y="10"/>
                    </a:lnTo>
                    <a:lnTo>
                      <a:pt x="0" y="11"/>
                    </a:lnTo>
                    <a:lnTo>
                      <a:pt x="8" y="7"/>
                    </a:lnTo>
                    <a:lnTo>
                      <a:pt x="0" y="11"/>
                    </a:lnTo>
                    <a:lnTo>
                      <a:pt x="0" y="14"/>
                    </a:lnTo>
                    <a:lnTo>
                      <a:pt x="6" y="18"/>
                    </a:lnTo>
                    <a:lnTo>
                      <a:pt x="12" y="18"/>
                    </a:lnTo>
                    <a:lnTo>
                      <a:pt x="16" y="15"/>
                    </a:lnTo>
                    <a:lnTo>
                      <a:pt x="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50" name="Freeform 186">
                <a:extLst>
                  <a:ext uri="{FF2B5EF4-FFF2-40B4-BE49-F238E27FC236}">
                    <a16:creationId xmlns:a16="http://schemas.microsoft.com/office/drawing/2014/main" id="{9CCCE463-F13C-432C-9C62-0EFB8E984DE5}"/>
                  </a:ext>
                </a:extLst>
              </p:cNvPr>
              <p:cNvSpPr>
                <a:spLocks/>
              </p:cNvSpPr>
              <p:nvPr/>
            </p:nvSpPr>
            <p:spPr bwMode="auto">
              <a:xfrm>
                <a:off x="3667" y="118"/>
                <a:ext cx="42" cy="13"/>
              </a:xfrm>
              <a:custGeom>
                <a:avLst/>
                <a:gdLst>
                  <a:gd name="T0" fmla="*/ 4 w 42"/>
                  <a:gd name="T1" fmla="*/ 11 h 13"/>
                  <a:gd name="T2" fmla="*/ 4 w 42"/>
                  <a:gd name="T3" fmla="*/ 11 h 13"/>
                  <a:gd name="T4" fmla="*/ 10 w 42"/>
                  <a:gd name="T5" fmla="*/ 12 h 13"/>
                  <a:gd name="T6" fmla="*/ 16 w 42"/>
                  <a:gd name="T7" fmla="*/ 13 h 13"/>
                  <a:gd name="T8" fmla="*/ 26 w 42"/>
                  <a:gd name="T9" fmla="*/ 13 h 13"/>
                  <a:gd name="T10" fmla="*/ 42 w 42"/>
                  <a:gd name="T11" fmla="*/ 12 h 13"/>
                  <a:gd name="T12" fmla="*/ 42 w 42"/>
                  <a:gd name="T13" fmla="*/ 0 h 13"/>
                  <a:gd name="T14" fmla="*/ 26 w 42"/>
                  <a:gd name="T15" fmla="*/ 1 h 13"/>
                  <a:gd name="T16" fmla="*/ 16 w 42"/>
                  <a:gd name="T17" fmla="*/ 1 h 13"/>
                  <a:gd name="T18" fmla="*/ 14 w 42"/>
                  <a:gd name="T19" fmla="*/ 0 h 13"/>
                  <a:gd name="T20" fmla="*/ 16 w 42"/>
                  <a:gd name="T21" fmla="*/ 1 h 13"/>
                  <a:gd name="T22" fmla="*/ 16 w 42"/>
                  <a:gd name="T23" fmla="*/ 1 h 13"/>
                  <a:gd name="T24" fmla="*/ 16 w 42"/>
                  <a:gd name="T25" fmla="*/ 1 h 13"/>
                  <a:gd name="T26" fmla="*/ 8 w 42"/>
                  <a:gd name="T27" fmla="*/ 0 h 13"/>
                  <a:gd name="T28" fmla="*/ 2 w 42"/>
                  <a:gd name="T29" fmla="*/ 3 h 13"/>
                  <a:gd name="T30" fmla="*/ 0 w 42"/>
                  <a:gd name="T31" fmla="*/ 6 h 13"/>
                  <a:gd name="T32" fmla="*/ 4 w 42"/>
                  <a:gd name="T33"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13">
                    <a:moveTo>
                      <a:pt x="4" y="11"/>
                    </a:moveTo>
                    <a:lnTo>
                      <a:pt x="4" y="11"/>
                    </a:lnTo>
                    <a:lnTo>
                      <a:pt x="10" y="12"/>
                    </a:lnTo>
                    <a:lnTo>
                      <a:pt x="16" y="13"/>
                    </a:lnTo>
                    <a:lnTo>
                      <a:pt x="26" y="13"/>
                    </a:lnTo>
                    <a:lnTo>
                      <a:pt x="42" y="12"/>
                    </a:lnTo>
                    <a:lnTo>
                      <a:pt x="42" y="0"/>
                    </a:lnTo>
                    <a:lnTo>
                      <a:pt x="26" y="1"/>
                    </a:lnTo>
                    <a:lnTo>
                      <a:pt x="16" y="1"/>
                    </a:lnTo>
                    <a:lnTo>
                      <a:pt x="14" y="0"/>
                    </a:lnTo>
                    <a:lnTo>
                      <a:pt x="16" y="1"/>
                    </a:lnTo>
                    <a:lnTo>
                      <a:pt x="16" y="1"/>
                    </a:lnTo>
                    <a:lnTo>
                      <a:pt x="16" y="1"/>
                    </a:lnTo>
                    <a:lnTo>
                      <a:pt x="8" y="0"/>
                    </a:lnTo>
                    <a:lnTo>
                      <a:pt x="2" y="3"/>
                    </a:lnTo>
                    <a:lnTo>
                      <a:pt x="0" y="6"/>
                    </a:lnTo>
                    <a:lnTo>
                      <a:pt x="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51" name="Freeform 187">
                <a:extLst>
                  <a:ext uri="{FF2B5EF4-FFF2-40B4-BE49-F238E27FC236}">
                    <a16:creationId xmlns:a16="http://schemas.microsoft.com/office/drawing/2014/main" id="{0ADBC375-2D0B-4262-8FF3-182BC3F2004F}"/>
                  </a:ext>
                </a:extLst>
              </p:cNvPr>
              <p:cNvSpPr>
                <a:spLocks/>
              </p:cNvSpPr>
              <p:nvPr/>
            </p:nvSpPr>
            <p:spPr bwMode="auto">
              <a:xfrm>
                <a:off x="3574" y="107"/>
                <a:ext cx="109" cy="25"/>
              </a:xfrm>
              <a:custGeom>
                <a:avLst/>
                <a:gdLst>
                  <a:gd name="T0" fmla="*/ 18 w 109"/>
                  <a:gd name="T1" fmla="*/ 23 h 25"/>
                  <a:gd name="T2" fmla="*/ 18 w 109"/>
                  <a:gd name="T3" fmla="*/ 23 h 25"/>
                  <a:gd name="T4" fmla="*/ 20 w 109"/>
                  <a:gd name="T5" fmla="*/ 22 h 25"/>
                  <a:gd name="T6" fmla="*/ 22 w 109"/>
                  <a:gd name="T7" fmla="*/ 18 h 25"/>
                  <a:gd name="T8" fmla="*/ 30 w 109"/>
                  <a:gd name="T9" fmla="*/ 16 h 25"/>
                  <a:gd name="T10" fmla="*/ 38 w 109"/>
                  <a:gd name="T11" fmla="*/ 14 h 25"/>
                  <a:gd name="T12" fmla="*/ 48 w 109"/>
                  <a:gd name="T13" fmla="*/ 11 h 25"/>
                  <a:gd name="T14" fmla="*/ 63 w 109"/>
                  <a:gd name="T15" fmla="*/ 11 h 25"/>
                  <a:gd name="T16" fmla="*/ 77 w 109"/>
                  <a:gd name="T17" fmla="*/ 14 h 25"/>
                  <a:gd name="T18" fmla="*/ 97 w 109"/>
                  <a:gd name="T19" fmla="*/ 22 h 25"/>
                  <a:gd name="T20" fmla="*/ 109 w 109"/>
                  <a:gd name="T21" fmla="*/ 12 h 25"/>
                  <a:gd name="T22" fmla="*/ 85 w 109"/>
                  <a:gd name="T23" fmla="*/ 4 h 25"/>
                  <a:gd name="T24" fmla="*/ 63 w 109"/>
                  <a:gd name="T25" fmla="*/ 0 h 25"/>
                  <a:gd name="T26" fmla="*/ 48 w 109"/>
                  <a:gd name="T27" fmla="*/ 0 h 25"/>
                  <a:gd name="T28" fmla="*/ 30 w 109"/>
                  <a:gd name="T29" fmla="*/ 2 h 25"/>
                  <a:gd name="T30" fmla="*/ 18 w 109"/>
                  <a:gd name="T31" fmla="*/ 7 h 25"/>
                  <a:gd name="T32" fmla="*/ 10 w 109"/>
                  <a:gd name="T33" fmla="*/ 11 h 25"/>
                  <a:gd name="T34" fmla="*/ 4 w 109"/>
                  <a:gd name="T35" fmla="*/ 15 h 25"/>
                  <a:gd name="T36" fmla="*/ 2 w 109"/>
                  <a:gd name="T37" fmla="*/ 16 h 25"/>
                  <a:gd name="T38" fmla="*/ 2 w 109"/>
                  <a:gd name="T39" fmla="*/ 16 h 25"/>
                  <a:gd name="T40" fmla="*/ 2 w 109"/>
                  <a:gd name="T41" fmla="*/ 16 h 25"/>
                  <a:gd name="T42" fmla="*/ 0 w 109"/>
                  <a:gd name="T43" fmla="*/ 20 h 25"/>
                  <a:gd name="T44" fmla="*/ 4 w 109"/>
                  <a:gd name="T45" fmla="*/ 24 h 25"/>
                  <a:gd name="T46" fmla="*/ 12 w 109"/>
                  <a:gd name="T47" fmla="*/ 25 h 25"/>
                  <a:gd name="T48" fmla="*/ 18 w 109"/>
                  <a:gd name="T49"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 h="25">
                    <a:moveTo>
                      <a:pt x="18" y="23"/>
                    </a:moveTo>
                    <a:lnTo>
                      <a:pt x="18" y="23"/>
                    </a:lnTo>
                    <a:lnTo>
                      <a:pt x="20" y="22"/>
                    </a:lnTo>
                    <a:lnTo>
                      <a:pt x="22" y="18"/>
                    </a:lnTo>
                    <a:lnTo>
                      <a:pt x="30" y="16"/>
                    </a:lnTo>
                    <a:lnTo>
                      <a:pt x="38" y="14"/>
                    </a:lnTo>
                    <a:lnTo>
                      <a:pt x="48" y="11"/>
                    </a:lnTo>
                    <a:lnTo>
                      <a:pt x="63" y="11"/>
                    </a:lnTo>
                    <a:lnTo>
                      <a:pt x="77" y="14"/>
                    </a:lnTo>
                    <a:lnTo>
                      <a:pt x="97" y="22"/>
                    </a:lnTo>
                    <a:lnTo>
                      <a:pt x="109" y="12"/>
                    </a:lnTo>
                    <a:lnTo>
                      <a:pt x="85" y="4"/>
                    </a:lnTo>
                    <a:lnTo>
                      <a:pt x="63" y="0"/>
                    </a:lnTo>
                    <a:lnTo>
                      <a:pt x="48" y="0"/>
                    </a:lnTo>
                    <a:lnTo>
                      <a:pt x="30" y="2"/>
                    </a:lnTo>
                    <a:lnTo>
                      <a:pt x="18" y="7"/>
                    </a:lnTo>
                    <a:lnTo>
                      <a:pt x="10" y="11"/>
                    </a:lnTo>
                    <a:lnTo>
                      <a:pt x="4" y="15"/>
                    </a:lnTo>
                    <a:lnTo>
                      <a:pt x="2" y="16"/>
                    </a:lnTo>
                    <a:lnTo>
                      <a:pt x="2" y="16"/>
                    </a:lnTo>
                    <a:lnTo>
                      <a:pt x="2" y="16"/>
                    </a:lnTo>
                    <a:lnTo>
                      <a:pt x="0" y="20"/>
                    </a:lnTo>
                    <a:lnTo>
                      <a:pt x="4" y="24"/>
                    </a:lnTo>
                    <a:lnTo>
                      <a:pt x="12" y="25"/>
                    </a:lnTo>
                    <a:lnTo>
                      <a:pt x="18"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52" name="Freeform 188">
                <a:extLst>
                  <a:ext uri="{FF2B5EF4-FFF2-40B4-BE49-F238E27FC236}">
                    <a16:creationId xmlns:a16="http://schemas.microsoft.com/office/drawing/2014/main" id="{87803593-0BCE-4EE7-9B46-F88D7C920F9B}"/>
                  </a:ext>
                </a:extLst>
              </p:cNvPr>
              <p:cNvSpPr>
                <a:spLocks/>
              </p:cNvSpPr>
              <p:nvPr/>
            </p:nvSpPr>
            <p:spPr bwMode="auto">
              <a:xfrm>
                <a:off x="3531" y="123"/>
                <a:ext cx="61" cy="92"/>
              </a:xfrm>
              <a:custGeom>
                <a:avLst/>
                <a:gdLst>
                  <a:gd name="T0" fmla="*/ 21 w 61"/>
                  <a:gd name="T1" fmla="*/ 90 h 92"/>
                  <a:gd name="T2" fmla="*/ 21 w 61"/>
                  <a:gd name="T3" fmla="*/ 90 h 92"/>
                  <a:gd name="T4" fmla="*/ 19 w 61"/>
                  <a:gd name="T5" fmla="*/ 80 h 92"/>
                  <a:gd name="T6" fmla="*/ 21 w 61"/>
                  <a:gd name="T7" fmla="*/ 60 h 92"/>
                  <a:gd name="T8" fmla="*/ 33 w 61"/>
                  <a:gd name="T9" fmla="*/ 34 h 92"/>
                  <a:gd name="T10" fmla="*/ 61 w 61"/>
                  <a:gd name="T11" fmla="*/ 7 h 92"/>
                  <a:gd name="T12" fmla="*/ 45 w 61"/>
                  <a:gd name="T13" fmla="*/ 0 h 92"/>
                  <a:gd name="T14" fmla="*/ 13 w 61"/>
                  <a:gd name="T15" fmla="*/ 30 h 92"/>
                  <a:gd name="T16" fmla="*/ 1 w 61"/>
                  <a:gd name="T17" fmla="*/ 60 h 92"/>
                  <a:gd name="T18" fmla="*/ 0 w 61"/>
                  <a:gd name="T19" fmla="*/ 80 h 92"/>
                  <a:gd name="T20" fmla="*/ 1 w 61"/>
                  <a:gd name="T21" fmla="*/ 92 h 92"/>
                  <a:gd name="T22" fmla="*/ 1 w 61"/>
                  <a:gd name="T23" fmla="*/ 92 h 92"/>
                  <a:gd name="T24" fmla="*/ 21 w 61"/>
                  <a:gd name="T25" fmla="*/ 9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2">
                    <a:moveTo>
                      <a:pt x="21" y="90"/>
                    </a:moveTo>
                    <a:lnTo>
                      <a:pt x="21" y="90"/>
                    </a:lnTo>
                    <a:lnTo>
                      <a:pt x="19" y="80"/>
                    </a:lnTo>
                    <a:lnTo>
                      <a:pt x="21" y="60"/>
                    </a:lnTo>
                    <a:lnTo>
                      <a:pt x="33" y="34"/>
                    </a:lnTo>
                    <a:lnTo>
                      <a:pt x="61" y="7"/>
                    </a:lnTo>
                    <a:lnTo>
                      <a:pt x="45" y="0"/>
                    </a:lnTo>
                    <a:lnTo>
                      <a:pt x="13" y="30"/>
                    </a:lnTo>
                    <a:lnTo>
                      <a:pt x="1" y="60"/>
                    </a:lnTo>
                    <a:lnTo>
                      <a:pt x="0" y="80"/>
                    </a:lnTo>
                    <a:lnTo>
                      <a:pt x="1" y="92"/>
                    </a:lnTo>
                    <a:lnTo>
                      <a:pt x="1" y="92"/>
                    </a:lnTo>
                    <a:lnTo>
                      <a:pt x="21"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53" name="Freeform 189">
                <a:extLst>
                  <a:ext uri="{FF2B5EF4-FFF2-40B4-BE49-F238E27FC236}">
                    <a16:creationId xmlns:a16="http://schemas.microsoft.com/office/drawing/2014/main" id="{31D565C7-8FC1-4931-8BDC-56D12C220EE6}"/>
                  </a:ext>
                </a:extLst>
              </p:cNvPr>
              <p:cNvSpPr>
                <a:spLocks/>
              </p:cNvSpPr>
              <p:nvPr/>
            </p:nvSpPr>
            <p:spPr bwMode="auto">
              <a:xfrm>
                <a:off x="3532" y="213"/>
                <a:ext cx="48" cy="58"/>
              </a:xfrm>
              <a:custGeom>
                <a:avLst/>
                <a:gdLst>
                  <a:gd name="T0" fmla="*/ 46 w 48"/>
                  <a:gd name="T1" fmla="*/ 54 h 58"/>
                  <a:gd name="T2" fmla="*/ 48 w 48"/>
                  <a:gd name="T3" fmla="*/ 54 h 58"/>
                  <a:gd name="T4" fmla="*/ 38 w 48"/>
                  <a:gd name="T5" fmla="*/ 40 h 58"/>
                  <a:gd name="T6" fmla="*/ 32 w 48"/>
                  <a:gd name="T7" fmla="*/ 26 h 58"/>
                  <a:gd name="T8" fmla="*/ 26 w 48"/>
                  <a:gd name="T9" fmla="*/ 13 h 58"/>
                  <a:gd name="T10" fmla="*/ 20 w 48"/>
                  <a:gd name="T11" fmla="*/ 0 h 58"/>
                  <a:gd name="T12" fmla="*/ 0 w 48"/>
                  <a:gd name="T13" fmla="*/ 2 h 58"/>
                  <a:gd name="T14" fmla="*/ 6 w 48"/>
                  <a:gd name="T15" fmla="*/ 16 h 58"/>
                  <a:gd name="T16" fmla="*/ 12 w 48"/>
                  <a:gd name="T17" fmla="*/ 28 h 58"/>
                  <a:gd name="T18" fmla="*/ 18 w 48"/>
                  <a:gd name="T19" fmla="*/ 42 h 58"/>
                  <a:gd name="T20" fmla="*/ 28 w 48"/>
                  <a:gd name="T21" fmla="*/ 58 h 58"/>
                  <a:gd name="T22" fmla="*/ 30 w 48"/>
                  <a:gd name="T23" fmla="*/ 58 h 58"/>
                  <a:gd name="T24" fmla="*/ 46 w 48"/>
                  <a:gd name="T25" fmla="*/ 5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58">
                    <a:moveTo>
                      <a:pt x="46" y="54"/>
                    </a:moveTo>
                    <a:lnTo>
                      <a:pt x="48" y="54"/>
                    </a:lnTo>
                    <a:lnTo>
                      <a:pt x="38" y="40"/>
                    </a:lnTo>
                    <a:lnTo>
                      <a:pt x="32" y="26"/>
                    </a:lnTo>
                    <a:lnTo>
                      <a:pt x="26" y="13"/>
                    </a:lnTo>
                    <a:lnTo>
                      <a:pt x="20" y="0"/>
                    </a:lnTo>
                    <a:lnTo>
                      <a:pt x="0" y="2"/>
                    </a:lnTo>
                    <a:lnTo>
                      <a:pt x="6" y="16"/>
                    </a:lnTo>
                    <a:lnTo>
                      <a:pt x="12" y="28"/>
                    </a:lnTo>
                    <a:lnTo>
                      <a:pt x="18" y="42"/>
                    </a:lnTo>
                    <a:lnTo>
                      <a:pt x="28" y="58"/>
                    </a:lnTo>
                    <a:lnTo>
                      <a:pt x="30" y="58"/>
                    </a:lnTo>
                    <a:lnTo>
                      <a:pt x="46"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54" name="Freeform 190">
                <a:extLst>
                  <a:ext uri="{FF2B5EF4-FFF2-40B4-BE49-F238E27FC236}">
                    <a16:creationId xmlns:a16="http://schemas.microsoft.com/office/drawing/2014/main" id="{CC1B8F0A-EBC3-4908-8E95-A9D9B586E9B4}"/>
                  </a:ext>
                </a:extLst>
              </p:cNvPr>
              <p:cNvSpPr>
                <a:spLocks/>
              </p:cNvSpPr>
              <p:nvPr/>
            </p:nvSpPr>
            <p:spPr bwMode="auto">
              <a:xfrm>
                <a:off x="3562" y="267"/>
                <a:ext cx="58" cy="38"/>
              </a:xfrm>
              <a:custGeom>
                <a:avLst/>
                <a:gdLst>
                  <a:gd name="T0" fmla="*/ 54 w 58"/>
                  <a:gd name="T1" fmla="*/ 27 h 38"/>
                  <a:gd name="T2" fmla="*/ 54 w 58"/>
                  <a:gd name="T3" fmla="*/ 27 h 38"/>
                  <a:gd name="T4" fmla="*/ 44 w 58"/>
                  <a:gd name="T5" fmla="*/ 23 h 38"/>
                  <a:gd name="T6" fmla="*/ 34 w 58"/>
                  <a:gd name="T7" fmla="*/ 15 h 38"/>
                  <a:gd name="T8" fmla="*/ 24 w 58"/>
                  <a:gd name="T9" fmla="*/ 8 h 38"/>
                  <a:gd name="T10" fmla="*/ 16 w 58"/>
                  <a:gd name="T11" fmla="*/ 0 h 38"/>
                  <a:gd name="T12" fmla="*/ 0 w 58"/>
                  <a:gd name="T13" fmla="*/ 4 h 38"/>
                  <a:gd name="T14" fmla="*/ 8 w 58"/>
                  <a:gd name="T15" fmla="*/ 12 h 38"/>
                  <a:gd name="T16" fmla="*/ 18 w 58"/>
                  <a:gd name="T17" fmla="*/ 21 h 38"/>
                  <a:gd name="T18" fmla="*/ 28 w 58"/>
                  <a:gd name="T19" fmla="*/ 30 h 38"/>
                  <a:gd name="T20" fmla="*/ 42 w 58"/>
                  <a:gd name="T21" fmla="*/ 36 h 38"/>
                  <a:gd name="T22" fmla="*/ 42 w 58"/>
                  <a:gd name="T23" fmla="*/ 36 h 38"/>
                  <a:gd name="T24" fmla="*/ 42 w 58"/>
                  <a:gd name="T25" fmla="*/ 36 h 38"/>
                  <a:gd name="T26" fmla="*/ 50 w 58"/>
                  <a:gd name="T27" fmla="*/ 38 h 38"/>
                  <a:gd name="T28" fmla="*/ 56 w 58"/>
                  <a:gd name="T29" fmla="*/ 35 h 38"/>
                  <a:gd name="T30" fmla="*/ 58 w 58"/>
                  <a:gd name="T31" fmla="*/ 31 h 38"/>
                  <a:gd name="T32" fmla="*/ 54 w 58"/>
                  <a:gd name="T33"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38">
                    <a:moveTo>
                      <a:pt x="54" y="27"/>
                    </a:moveTo>
                    <a:lnTo>
                      <a:pt x="54" y="27"/>
                    </a:lnTo>
                    <a:lnTo>
                      <a:pt x="44" y="23"/>
                    </a:lnTo>
                    <a:lnTo>
                      <a:pt x="34" y="15"/>
                    </a:lnTo>
                    <a:lnTo>
                      <a:pt x="24" y="8"/>
                    </a:lnTo>
                    <a:lnTo>
                      <a:pt x="16" y="0"/>
                    </a:lnTo>
                    <a:lnTo>
                      <a:pt x="0" y="4"/>
                    </a:lnTo>
                    <a:lnTo>
                      <a:pt x="8" y="12"/>
                    </a:lnTo>
                    <a:lnTo>
                      <a:pt x="18" y="21"/>
                    </a:lnTo>
                    <a:lnTo>
                      <a:pt x="28" y="30"/>
                    </a:lnTo>
                    <a:lnTo>
                      <a:pt x="42" y="36"/>
                    </a:lnTo>
                    <a:lnTo>
                      <a:pt x="42" y="36"/>
                    </a:lnTo>
                    <a:lnTo>
                      <a:pt x="42" y="36"/>
                    </a:lnTo>
                    <a:lnTo>
                      <a:pt x="50" y="38"/>
                    </a:lnTo>
                    <a:lnTo>
                      <a:pt x="56" y="35"/>
                    </a:lnTo>
                    <a:lnTo>
                      <a:pt x="58" y="31"/>
                    </a:lnTo>
                    <a:lnTo>
                      <a:pt x="54"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55" name="Freeform 191">
                <a:extLst>
                  <a:ext uri="{FF2B5EF4-FFF2-40B4-BE49-F238E27FC236}">
                    <a16:creationId xmlns:a16="http://schemas.microsoft.com/office/drawing/2014/main" id="{AAE2B573-ABF6-4466-8237-313D3DCF6A41}"/>
                  </a:ext>
                </a:extLst>
              </p:cNvPr>
              <p:cNvSpPr>
                <a:spLocks/>
              </p:cNvSpPr>
              <p:nvPr/>
            </p:nvSpPr>
            <p:spPr bwMode="auto">
              <a:xfrm>
                <a:off x="3748" y="70"/>
                <a:ext cx="248" cy="270"/>
              </a:xfrm>
              <a:custGeom>
                <a:avLst/>
                <a:gdLst>
                  <a:gd name="T0" fmla="*/ 161 w 248"/>
                  <a:gd name="T1" fmla="*/ 235 h 270"/>
                  <a:gd name="T2" fmla="*/ 190 w 248"/>
                  <a:gd name="T3" fmla="*/ 238 h 270"/>
                  <a:gd name="T4" fmla="*/ 204 w 248"/>
                  <a:gd name="T5" fmla="*/ 230 h 270"/>
                  <a:gd name="T6" fmla="*/ 210 w 248"/>
                  <a:gd name="T7" fmla="*/ 220 h 270"/>
                  <a:gd name="T8" fmla="*/ 214 w 248"/>
                  <a:gd name="T9" fmla="*/ 214 h 270"/>
                  <a:gd name="T10" fmla="*/ 234 w 248"/>
                  <a:gd name="T11" fmla="*/ 222 h 270"/>
                  <a:gd name="T12" fmla="*/ 248 w 248"/>
                  <a:gd name="T13" fmla="*/ 236 h 270"/>
                  <a:gd name="T14" fmla="*/ 242 w 248"/>
                  <a:gd name="T15" fmla="*/ 251 h 270"/>
                  <a:gd name="T16" fmla="*/ 226 w 248"/>
                  <a:gd name="T17" fmla="*/ 263 h 270"/>
                  <a:gd name="T18" fmla="*/ 196 w 248"/>
                  <a:gd name="T19" fmla="*/ 270 h 270"/>
                  <a:gd name="T20" fmla="*/ 161 w 248"/>
                  <a:gd name="T21" fmla="*/ 267 h 270"/>
                  <a:gd name="T22" fmla="*/ 129 w 248"/>
                  <a:gd name="T23" fmla="*/ 261 h 270"/>
                  <a:gd name="T24" fmla="*/ 111 w 248"/>
                  <a:gd name="T25" fmla="*/ 255 h 270"/>
                  <a:gd name="T26" fmla="*/ 101 w 248"/>
                  <a:gd name="T27" fmla="*/ 252 h 270"/>
                  <a:gd name="T28" fmla="*/ 58 w 248"/>
                  <a:gd name="T29" fmla="*/ 223 h 270"/>
                  <a:gd name="T30" fmla="*/ 10 w 248"/>
                  <a:gd name="T31" fmla="*/ 167 h 270"/>
                  <a:gd name="T32" fmla="*/ 0 w 248"/>
                  <a:gd name="T33" fmla="*/ 113 h 270"/>
                  <a:gd name="T34" fmla="*/ 20 w 248"/>
                  <a:gd name="T35" fmla="*/ 64 h 270"/>
                  <a:gd name="T36" fmla="*/ 60 w 248"/>
                  <a:gd name="T37" fmla="*/ 27 h 270"/>
                  <a:gd name="T38" fmla="*/ 113 w 248"/>
                  <a:gd name="T39" fmla="*/ 4 h 270"/>
                  <a:gd name="T40" fmla="*/ 168 w 248"/>
                  <a:gd name="T41" fmla="*/ 1 h 270"/>
                  <a:gd name="T42" fmla="*/ 222 w 248"/>
                  <a:gd name="T43" fmla="*/ 21 h 270"/>
                  <a:gd name="T44" fmla="*/ 244 w 248"/>
                  <a:gd name="T45" fmla="*/ 42 h 270"/>
                  <a:gd name="T46" fmla="*/ 238 w 248"/>
                  <a:gd name="T47" fmla="*/ 49 h 270"/>
                  <a:gd name="T48" fmla="*/ 220 w 248"/>
                  <a:gd name="T49" fmla="*/ 52 h 270"/>
                  <a:gd name="T50" fmla="*/ 208 w 248"/>
                  <a:gd name="T51" fmla="*/ 51 h 270"/>
                  <a:gd name="T52" fmla="*/ 184 w 248"/>
                  <a:gd name="T53" fmla="*/ 44 h 270"/>
                  <a:gd name="T54" fmla="*/ 151 w 248"/>
                  <a:gd name="T55" fmla="*/ 40 h 270"/>
                  <a:gd name="T56" fmla="*/ 127 w 248"/>
                  <a:gd name="T57" fmla="*/ 46 h 270"/>
                  <a:gd name="T58" fmla="*/ 115 w 248"/>
                  <a:gd name="T59" fmla="*/ 53 h 270"/>
                  <a:gd name="T60" fmla="*/ 85 w 248"/>
                  <a:gd name="T61" fmla="*/ 83 h 270"/>
                  <a:gd name="T62" fmla="*/ 71 w 248"/>
                  <a:gd name="T63" fmla="*/ 131 h 270"/>
                  <a:gd name="T64" fmla="*/ 79 w 248"/>
                  <a:gd name="T65" fmla="*/ 155 h 270"/>
                  <a:gd name="T66" fmla="*/ 89 w 248"/>
                  <a:gd name="T67" fmla="*/ 182 h 270"/>
                  <a:gd name="T68" fmla="*/ 107 w 248"/>
                  <a:gd name="T69" fmla="*/ 203 h 270"/>
                  <a:gd name="T70" fmla="*/ 127 w 248"/>
                  <a:gd name="T71" fmla="*/ 22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8" h="270">
                    <a:moveTo>
                      <a:pt x="139" y="227"/>
                    </a:moveTo>
                    <a:lnTo>
                      <a:pt x="161" y="235"/>
                    </a:lnTo>
                    <a:lnTo>
                      <a:pt x="176" y="238"/>
                    </a:lnTo>
                    <a:lnTo>
                      <a:pt x="190" y="238"/>
                    </a:lnTo>
                    <a:lnTo>
                      <a:pt x="198" y="235"/>
                    </a:lnTo>
                    <a:lnTo>
                      <a:pt x="204" y="230"/>
                    </a:lnTo>
                    <a:lnTo>
                      <a:pt x="208" y="225"/>
                    </a:lnTo>
                    <a:lnTo>
                      <a:pt x="210" y="220"/>
                    </a:lnTo>
                    <a:lnTo>
                      <a:pt x="210" y="215"/>
                    </a:lnTo>
                    <a:lnTo>
                      <a:pt x="214" y="214"/>
                    </a:lnTo>
                    <a:lnTo>
                      <a:pt x="224" y="216"/>
                    </a:lnTo>
                    <a:lnTo>
                      <a:pt x="234" y="222"/>
                    </a:lnTo>
                    <a:lnTo>
                      <a:pt x="244" y="229"/>
                    </a:lnTo>
                    <a:lnTo>
                      <a:pt x="248" y="236"/>
                    </a:lnTo>
                    <a:lnTo>
                      <a:pt x="246" y="243"/>
                    </a:lnTo>
                    <a:lnTo>
                      <a:pt x="242" y="251"/>
                    </a:lnTo>
                    <a:lnTo>
                      <a:pt x="236" y="258"/>
                    </a:lnTo>
                    <a:lnTo>
                      <a:pt x="226" y="263"/>
                    </a:lnTo>
                    <a:lnTo>
                      <a:pt x="212" y="268"/>
                    </a:lnTo>
                    <a:lnTo>
                      <a:pt x="196" y="270"/>
                    </a:lnTo>
                    <a:lnTo>
                      <a:pt x="178" y="269"/>
                    </a:lnTo>
                    <a:lnTo>
                      <a:pt x="161" y="267"/>
                    </a:lnTo>
                    <a:lnTo>
                      <a:pt x="143" y="264"/>
                    </a:lnTo>
                    <a:lnTo>
                      <a:pt x="129" y="261"/>
                    </a:lnTo>
                    <a:lnTo>
                      <a:pt x="119" y="258"/>
                    </a:lnTo>
                    <a:lnTo>
                      <a:pt x="111" y="255"/>
                    </a:lnTo>
                    <a:lnTo>
                      <a:pt x="103" y="253"/>
                    </a:lnTo>
                    <a:lnTo>
                      <a:pt x="101" y="252"/>
                    </a:lnTo>
                    <a:lnTo>
                      <a:pt x="99" y="251"/>
                    </a:lnTo>
                    <a:lnTo>
                      <a:pt x="58" y="223"/>
                    </a:lnTo>
                    <a:lnTo>
                      <a:pt x="30" y="195"/>
                    </a:lnTo>
                    <a:lnTo>
                      <a:pt x="10" y="167"/>
                    </a:lnTo>
                    <a:lnTo>
                      <a:pt x="2" y="139"/>
                    </a:lnTo>
                    <a:lnTo>
                      <a:pt x="0" y="113"/>
                    </a:lnTo>
                    <a:lnTo>
                      <a:pt x="6" y="87"/>
                    </a:lnTo>
                    <a:lnTo>
                      <a:pt x="20" y="64"/>
                    </a:lnTo>
                    <a:lnTo>
                      <a:pt x="38" y="45"/>
                    </a:lnTo>
                    <a:lnTo>
                      <a:pt x="60" y="27"/>
                    </a:lnTo>
                    <a:lnTo>
                      <a:pt x="85" y="14"/>
                    </a:lnTo>
                    <a:lnTo>
                      <a:pt x="113" y="4"/>
                    </a:lnTo>
                    <a:lnTo>
                      <a:pt x="141" y="0"/>
                    </a:lnTo>
                    <a:lnTo>
                      <a:pt x="168" y="1"/>
                    </a:lnTo>
                    <a:lnTo>
                      <a:pt x="196" y="8"/>
                    </a:lnTo>
                    <a:lnTo>
                      <a:pt x="222" y="21"/>
                    </a:lnTo>
                    <a:lnTo>
                      <a:pt x="244" y="40"/>
                    </a:lnTo>
                    <a:lnTo>
                      <a:pt x="244" y="42"/>
                    </a:lnTo>
                    <a:lnTo>
                      <a:pt x="240" y="46"/>
                    </a:lnTo>
                    <a:lnTo>
                      <a:pt x="238" y="49"/>
                    </a:lnTo>
                    <a:lnTo>
                      <a:pt x="236" y="51"/>
                    </a:lnTo>
                    <a:lnTo>
                      <a:pt x="220" y="52"/>
                    </a:lnTo>
                    <a:lnTo>
                      <a:pt x="212" y="52"/>
                    </a:lnTo>
                    <a:lnTo>
                      <a:pt x="208" y="51"/>
                    </a:lnTo>
                    <a:lnTo>
                      <a:pt x="206" y="51"/>
                    </a:lnTo>
                    <a:lnTo>
                      <a:pt x="184" y="44"/>
                    </a:lnTo>
                    <a:lnTo>
                      <a:pt x="166" y="40"/>
                    </a:lnTo>
                    <a:lnTo>
                      <a:pt x="151" y="40"/>
                    </a:lnTo>
                    <a:lnTo>
                      <a:pt x="137" y="42"/>
                    </a:lnTo>
                    <a:lnTo>
                      <a:pt x="127" y="46"/>
                    </a:lnTo>
                    <a:lnTo>
                      <a:pt x="119" y="49"/>
                    </a:lnTo>
                    <a:lnTo>
                      <a:pt x="115" y="53"/>
                    </a:lnTo>
                    <a:lnTo>
                      <a:pt x="113" y="54"/>
                    </a:lnTo>
                    <a:lnTo>
                      <a:pt x="85" y="83"/>
                    </a:lnTo>
                    <a:lnTo>
                      <a:pt x="73" y="110"/>
                    </a:lnTo>
                    <a:lnTo>
                      <a:pt x="71" y="131"/>
                    </a:lnTo>
                    <a:lnTo>
                      <a:pt x="73" y="141"/>
                    </a:lnTo>
                    <a:lnTo>
                      <a:pt x="79" y="155"/>
                    </a:lnTo>
                    <a:lnTo>
                      <a:pt x="83" y="168"/>
                    </a:lnTo>
                    <a:lnTo>
                      <a:pt x="89" y="182"/>
                    </a:lnTo>
                    <a:lnTo>
                      <a:pt x="99" y="197"/>
                    </a:lnTo>
                    <a:lnTo>
                      <a:pt x="107" y="203"/>
                    </a:lnTo>
                    <a:lnTo>
                      <a:pt x="117" y="212"/>
                    </a:lnTo>
                    <a:lnTo>
                      <a:pt x="127" y="220"/>
                    </a:lnTo>
                    <a:lnTo>
                      <a:pt x="139" y="227"/>
                    </a:lnTo>
                    <a:close/>
                  </a:path>
                </a:pathLst>
              </a:custGeom>
              <a:solidFill>
                <a:srgbClr val="667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56" name="Freeform 192">
                <a:extLst>
                  <a:ext uri="{FF2B5EF4-FFF2-40B4-BE49-F238E27FC236}">
                    <a16:creationId xmlns:a16="http://schemas.microsoft.com/office/drawing/2014/main" id="{B919D8B8-6E8E-40B1-8F30-8A03F68CEAA4}"/>
                  </a:ext>
                </a:extLst>
              </p:cNvPr>
              <p:cNvSpPr>
                <a:spLocks/>
              </p:cNvSpPr>
              <p:nvPr/>
            </p:nvSpPr>
            <p:spPr bwMode="auto">
              <a:xfrm>
                <a:off x="3881" y="284"/>
                <a:ext cx="87" cy="30"/>
              </a:xfrm>
              <a:custGeom>
                <a:avLst/>
                <a:gdLst>
                  <a:gd name="T0" fmla="*/ 67 w 87"/>
                  <a:gd name="T1" fmla="*/ 0 h 30"/>
                  <a:gd name="T2" fmla="*/ 67 w 87"/>
                  <a:gd name="T3" fmla="*/ 1 h 30"/>
                  <a:gd name="T4" fmla="*/ 67 w 87"/>
                  <a:gd name="T5" fmla="*/ 6 h 30"/>
                  <a:gd name="T6" fmla="*/ 65 w 87"/>
                  <a:gd name="T7" fmla="*/ 10 h 30"/>
                  <a:gd name="T8" fmla="*/ 63 w 87"/>
                  <a:gd name="T9" fmla="*/ 14 h 30"/>
                  <a:gd name="T10" fmla="*/ 59 w 87"/>
                  <a:gd name="T11" fmla="*/ 17 h 30"/>
                  <a:gd name="T12" fmla="*/ 55 w 87"/>
                  <a:gd name="T13" fmla="*/ 18 h 30"/>
                  <a:gd name="T14" fmla="*/ 45 w 87"/>
                  <a:gd name="T15" fmla="*/ 18 h 30"/>
                  <a:gd name="T16" fmla="*/ 31 w 87"/>
                  <a:gd name="T17" fmla="*/ 16 h 30"/>
                  <a:gd name="T18" fmla="*/ 12 w 87"/>
                  <a:gd name="T19" fmla="*/ 8 h 30"/>
                  <a:gd name="T20" fmla="*/ 0 w 87"/>
                  <a:gd name="T21" fmla="*/ 17 h 30"/>
                  <a:gd name="T22" fmla="*/ 24 w 87"/>
                  <a:gd name="T23" fmla="*/ 25 h 30"/>
                  <a:gd name="T24" fmla="*/ 41 w 87"/>
                  <a:gd name="T25" fmla="*/ 30 h 30"/>
                  <a:gd name="T26" fmla="*/ 59 w 87"/>
                  <a:gd name="T27" fmla="*/ 30 h 30"/>
                  <a:gd name="T28" fmla="*/ 71 w 87"/>
                  <a:gd name="T29" fmla="*/ 24 h 30"/>
                  <a:gd name="T30" fmla="*/ 79 w 87"/>
                  <a:gd name="T31" fmla="*/ 18 h 30"/>
                  <a:gd name="T32" fmla="*/ 85 w 87"/>
                  <a:gd name="T33" fmla="*/ 13 h 30"/>
                  <a:gd name="T34" fmla="*/ 87 w 87"/>
                  <a:gd name="T35" fmla="*/ 6 h 30"/>
                  <a:gd name="T36" fmla="*/ 87 w 87"/>
                  <a:gd name="T37" fmla="*/ 1 h 30"/>
                  <a:gd name="T38" fmla="*/ 87 w 87"/>
                  <a:gd name="T39" fmla="*/ 2 h 30"/>
                  <a:gd name="T40" fmla="*/ 67 w 87"/>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30">
                    <a:moveTo>
                      <a:pt x="67" y="0"/>
                    </a:moveTo>
                    <a:lnTo>
                      <a:pt x="67" y="1"/>
                    </a:lnTo>
                    <a:lnTo>
                      <a:pt x="67" y="6"/>
                    </a:lnTo>
                    <a:lnTo>
                      <a:pt x="65" y="10"/>
                    </a:lnTo>
                    <a:lnTo>
                      <a:pt x="63" y="14"/>
                    </a:lnTo>
                    <a:lnTo>
                      <a:pt x="59" y="17"/>
                    </a:lnTo>
                    <a:lnTo>
                      <a:pt x="55" y="18"/>
                    </a:lnTo>
                    <a:lnTo>
                      <a:pt x="45" y="18"/>
                    </a:lnTo>
                    <a:lnTo>
                      <a:pt x="31" y="16"/>
                    </a:lnTo>
                    <a:lnTo>
                      <a:pt x="12" y="8"/>
                    </a:lnTo>
                    <a:lnTo>
                      <a:pt x="0" y="17"/>
                    </a:lnTo>
                    <a:lnTo>
                      <a:pt x="24" y="25"/>
                    </a:lnTo>
                    <a:lnTo>
                      <a:pt x="41" y="30"/>
                    </a:lnTo>
                    <a:lnTo>
                      <a:pt x="59" y="30"/>
                    </a:lnTo>
                    <a:lnTo>
                      <a:pt x="71" y="24"/>
                    </a:lnTo>
                    <a:lnTo>
                      <a:pt x="79" y="18"/>
                    </a:lnTo>
                    <a:lnTo>
                      <a:pt x="85" y="13"/>
                    </a:lnTo>
                    <a:lnTo>
                      <a:pt x="87" y="6"/>
                    </a:lnTo>
                    <a:lnTo>
                      <a:pt x="87" y="1"/>
                    </a:lnTo>
                    <a:lnTo>
                      <a:pt x="87" y="2"/>
                    </a:lnTo>
                    <a:lnTo>
                      <a:pt x="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57" name="Freeform 193">
                <a:extLst>
                  <a:ext uri="{FF2B5EF4-FFF2-40B4-BE49-F238E27FC236}">
                    <a16:creationId xmlns:a16="http://schemas.microsoft.com/office/drawing/2014/main" id="{9664115D-3451-4254-A777-F41B81321D45}"/>
                  </a:ext>
                </a:extLst>
              </p:cNvPr>
              <p:cNvSpPr>
                <a:spLocks/>
              </p:cNvSpPr>
              <p:nvPr/>
            </p:nvSpPr>
            <p:spPr bwMode="auto">
              <a:xfrm>
                <a:off x="3948" y="278"/>
                <a:ext cx="52" cy="23"/>
              </a:xfrm>
              <a:custGeom>
                <a:avLst/>
                <a:gdLst>
                  <a:gd name="T0" fmla="*/ 52 w 52"/>
                  <a:gd name="T1" fmla="*/ 19 h 23"/>
                  <a:gd name="T2" fmla="*/ 52 w 52"/>
                  <a:gd name="T3" fmla="*/ 19 h 23"/>
                  <a:gd name="T4" fmla="*/ 42 w 52"/>
                  <a:gd name="T5" fmla="*/ 10 h 23"/>
                  <a:gd name="T6" fmla="*/ 30 w 52"/>
                  <a:gd name="T7" fmla="*/ 4 h 23"/>
                  <a:gd name="T8" fmla="*/ 14 w 52"/>
                  <a:gd name="T9" fmla="*/ 0 h 23"/>
                  <a:gd name="T10" fmla="*/ 0 w 52"/>
                  <a:gd name="T11" fmla="*/ 6 h 23"/>
                  <a:gd name="T12" fmla="*/ 20 w 52"/>
                  <a:gd name="T13" fmla="*/ 8 h 23"/>
                  <a:gd name="T14" fmla="*/ 14 w 52"/>
                  <a:gd name="T15" fmla="*/ 12 h 23"/>
                  <a:gd name="T16" fmla="*/ 18 w 52"/>
                  <a:gd name="T17" fmla="*/ 13 h 23"/>
                  <a:gd name="T18" fmla="*/ 26 w 52"/>
                  <a:gd name="T19" fmla="*/ 17 h 23"/>
                  <a:gd name="T20" fmla="*/ 36 w 52"/>
                  <a:gd name="T21" fmla="*/ 23 h 23"/>
                  <a:gd name="T22" fmla="*/ 36 w 52"/>
                  <a:gd name="T23" fmla="*/ 23 h 23"/>
                  <a:gd name="T24" fmla="*/ 52 w 52"/>
                  <a:gd name="T25"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23">
                    <a:moveTo>
                      <a:pt x="52" y="19"/>
                    </a:moveTo>
                    <a:lnTo>
                      <a:pt x="52" y="19"/>
                    </a:lnTo>
                    <a:lnTo>
                      <a:pt x="42" y="10"/>
                    </a:lnTo>
                    <a:lnTo>
                      <a:pt x="30" y="4"/>
                    </a:lnTo>
                    <a:lnTo>
                      <a:pt x="14" y="0"/>
                    </a:lnTo>
                    <a:lnTo>
                      <a:pt x="0" y="6"/>
                    </a:lnTo>
                    <a:lnTo>
                      <a:pt x="20" y="8"/>
                    </a:lnTo>
                    <a:lnTo>
                      <a:pt x="14" y="12"/>
                    </a:lnTo>
                    <a:lnTo>
                      <a:pt x="18" y="13"/>
                    </a:lnTo>
                    <a:lnTo>
                      <a:pt x="26" y="17"/>
                    </a:lnTo>
                    <a:lnTo>
                      <a:pt x="36" y="23"/>
                    </a:lnTo>
                    <a:lnTo>
                      <a:pt x="36" y="23"/>
                    </a:lnTo>
                    <a:lnTo>
                      <a:pt x="52"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58" name="Freeform 194">
                <a:extLst>
                  <a:ext uri="{FF2B5EF4-FFF2-40B4-BE49-F238E27FC236}">
                    <a16:creationId xmlns:a16="http://schemas.microsoft.com/office/drawing/2014/main" id="{5C6093BB-B1B5-4B31-85F2-21CD4EACE8A2}"/>
                  </a:ext>
                </a:extLst>
              </p:cNvPr>
              <p:cNvSpPr>
                <a:spLocks/>
              </p:cNvSpPr>
              <p:nvPr/>
            </p:nvSpPr>
            <p:spPr bwMode="auto">
              <a:xfrm>
                <a:off x="3924" y="297"/>
                <a:ext cx="82" cy="49"/>
              </a:xfrm>
              <a:custGeom>
                <a:avLst/>
                <a:gdLst>
                  <a:gd name="T0" fmla="*/ 2 w 82"/>
                  <a:gd name="T1" fmla="*/ 48 h 49"/>
                  <a:gd name="T2" fmla="*/ 0 w 82"/>
                  <a:gd name="T3" fmla="*/ 48 h 49"/>
                  <a:gd name="T4" fmla="*/ 20 w 82"/>
                  <a:gd name="T5" fmla="*/ 49 h 49"/>
                  <a:gd name="T6" fmla="*/ 40 w 82"/>
                  <a:gd name="T7" fmla="*/ 47 h 49"/>
                  <a:gd name="T8" fmla="*/ 56 w 82"/>
                  <a:gd name="T9" fmla="*/ 41 h 49"/>
                  <a:gd name="T10" fmla="*/ 68 w 82"/>
                  <a:gd name="T11" fmla="*/ 34 h 49"/>
                  <a:gd name="T12" fmla="*/ 76 w 82"/>
                  <a:gd name="T13" fmla="*/ 25 h 49"/>
                  <a:gd name="T14" fmla="*/ 80 w 82"/>
                  <a:gd name="T15" fmla="*/ 17 h 49"/>
                  <a:gd name="T16" fmla="*/ 82 w 82"/>
                  <a:gd name="T17" fmla="*/ 9 h 49"/>
                  <a:gd name="T18" fmla="*/ 76 w 82"/>
                  <a:gd name="T19" fmla="*/ 0 h 49"/>
                  <a:gd name="T20" fmla="*/ 60 w 82"/>
                  <a:gd name="T21" fmla="*/ 4 h 49"/>
                  <a:gd name="T22" fmla="*/ 62 w 82"/>
                  <a:gd name="T23" fmla="*/ 9 h 49"/>
                  <a:gd name="T24" fmla="*/ 60 w 82"/>
                  <a:gd name="T25" fmla="*/ 14 h 49"/>
                  <a:gd name="T26" fmla="*/ 56 w 82"/>
                  <a:gd name="T27" fmla="*/ 23 h 49"/>
                  <a:gd name="T28" fmla="*/ 52 w 82"/>
                  <a:gd name="T29" fmla="*/ 27 h 49"/>
                  <a:gd name="T30" fmla="*/ 44 w 82"/>
                  <a:gd name="T31" fmla="*/ 32 h 49"/>
                  <a:gd name="T32" fmla="*/ 32 w 82"/>
                  <a:gd name="T33" fmla="*/ 35 h 49"/>
                  <a:gd name="T34" fmla="*/ 20 w 82"/>
                  <a:gd name="T35" fmla="*/ 37 h 49"/>
                  <a:gd name="T36" fmla="*/ 4 w 82"/>
                  <a:gd name="T37" fmla="*/ 36 h 49"/>
                  <a:gd name="T38" fmla="*/ 2 w 82"/>
                  <a:gd name="T39" fmla="*/ 36 h 49"/>
                  <a:gd name="T40" fmla="*/ 2 w 82"/>
                  <a:gd name="T4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49">
                    <a:moveTo>
                      <a:pt x="2" y="48"/>
                    </a:moveTo>
                    <a:lnTo>
                      <a:pt x="0" y="48"/>
                    </a:lnTo>
                    <a:lnTo>
                      <a:pt x="20" y="49"/>
                    </a:lnTo>
                    <a:lnTo>
                      <a:pt x="40" y="47"/>
                    </a:lnTo>
                    <a:lnTo>
                      <a:pt x="56" y="41"/>
                    </a:lnTo>
                    <a:lnTo>
                      <a:pt x="68" y="34"/>
                    </a:lnTo>
                    <a:lnTo>
                      <a:pt x="76" y="25"/>
                    </a:lnTo>
                    <a:lnTo>
                      <a:pt x="80" y="17"/>
                    </a:lnTo>
                    <a:lnTo>
                      <a:pt x="82" y="9"/>
                    </a:lnTo>
                    <a:lnTo>
                      <a:pt x="76" y="0"/>
                    </a:lnTo>
                    <a:lnTo>
                      <a:pt x="60" y="4"/>
                    </a:lnTo>
                    <a:lnTo>
                      <a:pt x="62" y="9"/>
                    </a:lnTo>
                    <a:lnTo>
                      <a:pt x="60" y="14"/>
                    </a:lnTo>
                    <a:lnTo>
                      <a:pt x="56" y="23"/>
                    </a:lnTo>
                    <a:lnTo>
                      <a:pt x="52" y="27"/>
                    </a:lnTo>
                    <a:lnTo>
                      <a:pt x="44" y="32"/>
                    </a:lnTo>
                    <a:lnTo>
                      <a:pt x="32" y="35"/>
                    </a:lnTo>
                    <a:lnTo>
                      <a:pt x="20" y="37"/>
                    </a:lnTo>
                    <a:lnTo>
                      <a:pt x="4" y="36"/>
                    </a:lnTo>
                    <a:lnTo>
                      <a:pt x="2" y="36"/>
                    </a:lnTo>
                    <a:lnTo>
                      <a:pt x="2"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59" name="Freeform 195">
                <a:extLst>
                  <a:ext uri="{FF2B5EF4-FFF2-40B4-BE49-F238E27FC236}">
                    <a16:creationId xmlns:a16="http://schemas.microsoft.com/office/drawing/2014/main" id="{E0C470F5-7DA0-4188-8E6D-1C6CB2C6C351}"/>
                  </a:ext>
                </a:extLst>
              </p:cNvPr>
              <p:cNvSpPr>
                <a:spLocks/>
              </p:cNvSpPr>
              <p:nvPr/>
            </p:nvSpPr>
            <p:spPr bwMode="auto">
              <a:xfrm>
                <a:off x="3837" y="315"/>
                <a:ext cx="89" cy="30"/>
              </a:xfrm>
              <a:custGeom>
                <a:avLst/>
                <a:gdLst>
                  <a:gd name="T0" fmla="*/ 4 w 89"/>
                  <a:gd name="T1" fmla="*/ 9 h 30"/>
                  <a:gd name="T2" fmla="*/ 4 w 89"/>
                  <a:gd name="T3" fmla="*/ 10 h 30"/>
                  <a:gd name="T4" fmla="*/ 6 w 89"/>
                  <a:gd name="T5" fmla="*/ 10 h 30"/>
                  <a:gd name="T6" fmla="*/ 10 w 89"/>
                  <a:gd name="T7" fmla="*/ 13 h 30"/>
                  <a:gd name="T8" fmla="*/ 18 w 89"/>
                  <a:gd name="T9" fmla="*/ 15 h 30"/>
                  <a:gd name="T10" fmla="*/ 26 w 89"/>
                  <a:gd name="T11" fmla="*/ 17 h 30"/>
                  <a:gd name="T12" fmla="*/ 36 w 89"/>
                  <a:gd name="T13" fmla="*/ 21 h 30"/>
                  <a:gd name="T14" fmla="*/ 52 w 89"/>
                  <a:gd name="T15" fmla="*/ 25 h 30"/>
                  <a:gd name="T16" fmla="*/ 70 w 89"/>
                  <a:gd name="T17" fmla="*/ 28 h 30"/>
                  <a:gd name="T18" fmla="*/ 89 w 89"/>
                  <a:gd name="T19" fmla="*/ 30 h 30"/>
                  <a:gd name="T20" fmla="*/ 89 w 89"/>
                  <a:gd name="T21" fmla="*/ 18 h 30"/>
                  <a:gd name="T22" fmla="*/ 74 w 89"/>
                  <a:gd name="T23" fmla="*/ 16 h 30"/>
                  <a:gd name="T24" fmla="*/ 56 w 89"/>
                  <a:gd name="T25" fmla="*/ 14 h 30"/>
                  <a:gd name="T26" fmla="*/ 44 w 89"/>
                  <a:gd name="T27" fmla="*/ 11 h 30"/>
                  <a:gd name="T28" fmla="*/ 34 w 89"/>
                  <a:gd name="T29" fmla="*/ 8 h 30"/>
                  <a:gd name="T30" fmla="*/ 26 w 89"/>
                  <a:gd name="T31" fmla="*/ 6 h 30"/>
                  <a:gd name="T32" fmla="*/ 18 w 89"/>
                  <a:gd name="T33" fmla="*/ 3 h 30"/>
                  <a:gd name="T34" fmla="*/ 18 w 89"/>
                  <a:gd name="T35" fmla="*/ 3 h 30"/>
                  <a:gd name="T36" fmla="*/ 16 w 89"/>
                  <a:gd name="T37" fmla="*/ 1 h 30"/>
                  <a:gd name="T38" fmla="*/ 16 w 89"/>
                  <a:gd name="T39" fmla="*/ 2 h 30"/>
                  <a:gd name="T40" fmla="*/ 16 w 89"/>
                  <a:gd name="T41" fmla="*/ 1 h 30"/>
                  <a:gd name="T42" fmla="*/ 8 w 89"/>
                  <a:gd name="T43" fmla="*/ 0 h 30"/>
                  <a:gd name="T44" fmla="*/ 2 w 89"/>
                  <a:gd name="T45" fmla="*/ 2 h 30"/>
                  <a:gd name="T46" fmla="*/ 0 w 89"/>
                  <a:gd name="T47" fmla="*/ 6 h 30"/>
                  <a:gd name="T48" fmla="*/ 4 w 89"/>
                  <a:gd name="T49" fmla="*/ 10 h 30"/>
                  <a:gd name="T50" fmla="*/ 4 w 89"/>
                  <a:gd name="T51"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30">
                    <a:moveTo>
                      <a:pt x="4" y="9"/>
                    </a:moveTo>
                    <a:lnTo>
                      <a:pt x="4" y="10"/>
                    </a:lnTo>
                    <a:lnTo>
                      <a:pt x="6" y="10"/>
                    </a:lnTo>
                    <a:lnTo>
                      <a:pt x="10" y="13"/>
                    </a:lnTo>
                    <a:lnTo>
                      <a:pt x="18" y="15"/>
                    </a:lnTo>
                    <a:lnTo>
                      <a:pt x="26" y="17"/>
                    </a:lnTo>
                    <a:lnTo>
                      <a:pt x="36" y="21"/>
                    </a:lnTo>
                    <a:lnTo>
                      <a:pt x="52" y="25"/>
                    </a:lnTo>
                    <a:lnTo>
                      <a:pt x="70" y="28"/>
                    </a:lnTo>
                    <a:lnTo>
                      <a:pt x="89" y="30"/>
                    </a:lnTo>
                    <a:lnTo>
                      <a:pt x="89" y="18"/>
                    </a:lnTo>
                    <a:lnTo>
                      <a:pt x="74" y="16"/>
                    </a:lnTo>
                    <a:lnTo>
                      <a:pt x="56" y="14"/>
                    </a:lnTo>
                    <a:lnTo>
                      <a:pt x="44" y="11"/>
                    </a:lnTo>
                    <a:lnTo>
                      <a:pt x="34" y="8"/>
                    </a:lnTo>
                    <a:lnTo>
                      <a:pt x="26" y="6"/>
                    </a:lnTo>
                    <a:lnTo>
                      <a:pt x="18" y="3"/>
                    </a:lnTo>
                    <a:lnTo>
                      <a:pt x="18" y="3"/>
                    </a:lnTo>
                    <a:lnTo>
                      <a:pt x="16" y="1"/>
                    </a:lnTo>
                    <a:lnTo>
                      <a:pt x="16" y="2"/>
                    </a:lnTo>
                    <a:lnTo>
                      <a:pt x="16" y="1"/>
                    </a:lnTo>
                    <a:lnTo>
                      <a:pt x="8" y="0"/>
                    </a:lnTo>
                    <a:lnTo>
                      <a:pt x="2" y="2"/>
                    </a:lnTo>
                    <a:lnTo>
                      <a:pt x="0" y="6"/>
                    </a:lnTo>
                    <a:lnTo>
                      <a:pt x="4" y="10"/>
                    </a:lnTo>
                    <a:lnTo>
                      <a:pt x="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60" name="Freeform 196">
                <a:extLst>
                  <a:ext uri="{FF2B5EF4-FFF2-40B4-BE49-F238E27FC236}">
                    <a16:creationId xmlns:a16="http://schemas.microsoft.com/office/drawing/2014/main" id="{3FD1BBEF-3388-4DA9-8C75-A203A13EB642}"/>
                  </a:ext>
                </a:extLst>
              </p:cNvPr>
              <p:cNvSpPr>
                <a:spLocks/>
              </p:cNvSpPr>
              <p:nvPr/>
            </p:nvSpPr>
            <p:spPr bwMode="auto">
              <a:xfrm>
                <a:off x="3738" y="64"/>
                <a:ext cx="262" cy="260"/>
              </a:xfrm>
              <a:custGeom>
                <a:avLst/>
                <a:gdLst>
                  <a:gd name="T0" fmla="*/ 262 w 262"/>
                  <a:gd name="T1" fmla="*/ 44 h 260"/>
                  <a:gd name="T2" fmla="*/ 262 w 262"/>
                  <a:gd name="T3" fmla="*/ 44 h 260"/>
                  <a:gd name="T4" fmla="*/ 240 w 262"/>
                  <a:gd name="T5" fmla="*/ 23 h 260"/>
                  <a:gd name="T6" fmla="*/ 210 w 262"/>
                  <a:gd name="T7" fmla="*/ 9 h 260"/>
                  <a:gd name="T8" fmla="*/ 180 w 262"/>
                  <a:gd name="T9" fmla="*/ 1 h 260"/>
                  <a:gd name="T10" fmla="*/ 151 w 262"/>
                  <a:gd name="T11" fmla="*/ 0 h 260"/>
                  <a:gd name="T12" fmla="*/ 119 w 262"/>
                  <a:gd name="T13" fmla="*/ 5 h 260"/>
                  <a:gd name="T14" fmla="*/ 89 w 262"/>
                  <a:gd name="T15" fmla="*/ 15 h 260"/>
                  <a:gd name="T16" fmla="*/ 62 w 262"/>
                  <a:gd name="T17" fmla="*/ 30 h 260"/>
                  <a:gd name="T18" fmla="*/ 40 w 262"/>
                  <a:gd name="T19" fmla="*/ 48 h 260"/>
                  <a:gd name="T20" fmla="*/ 20 w 262"/>
                  <a:gd name="T21" fmla="*/ 68 h 260"/>
                  <a:gd name="T22" fmla="*/ 6 w 262"/>
                  <a:gd name="T23" fmla="*/ 92 h 260"/>
                  <a:gd name="T24" fmla="*/ 0 w 262"/>
                  <a:gd name="T25" fmla="*/ 119 h 260"/>
                  <a:gd name="T26" fmla="*/ 2 w 262"/>
                  <a:gd name="T27" fmla="*/ 145 h 260"/>
                  <a:gd name="T28" fmla="*/ 10 w 262"/>
                  <a:gd name="T29" fmla="*/ 174 h 260"/>
                  <a:gd name="T30" fmla="*/ 32 w 262"/>
                  <a:gd name="T31" fmla="*/ 204 h 260"/>
                  <a:gd name="T32" fmla="*/ 60 w 262"/>
                  <a:gd name="T33" fmla="*/ 233 h 260"/>
                  <a:gd name="T34" fmla="*/ 103 w 262"/>
                  <a:gd name="T35" fmla="*/ 260 h 260"/>
                  <a:gd name="T36" fmla="*/ 115 w 262"/>
                  <a:gd name="T37" fmla="*/ 253 h 260"/>
                  <a:gd name="T38" fmla="*/ 76 w 262"/>
                  <a:gd name="T39" fmla="*/ 226 h 260"/>
                  <a:gd name="T40" fmla="*/ 48 w 262"/>
                  <a:gd name="T41" fmla="*/ 199 h 260"/>
                  <a:gd name="T42" fmla="*/ 30 w 262"/>
                  <a:gd name="T43" fmla="*/ 172 h 260"/>
                  <a:gd name="T44" fmla="*/ 22 w 262"/>
                  <a:gd name="T45" fmla="*/ 145 h 260"/>
                  <a:gd name="T46" fmla="*/ 20 w 262"/>
                  <a:gd name="T47" fmla="*/ 119 h 260"/>
                  <a:gd name="T48" fmla="*/ 26 w 262"/>
                  <a:gd name="T49" fmla="*/ 94 h 260"/>
                  <a:gd name="T50" fmla="*/ 40 w 262"/>
                  <a:gd name="T51" fmla="*/ 73 h 260"/>
                  <a:gd name="T52" fmla="*/ 56 w 262"/>
                  <a:gd name="T53" fmla="*/ 53 h 260"/>
                  <a:gd name="T54" fmla="*/ 78 w 262"/>
                  <a:gd name="T55" fmla="*/ 37 h 260"/>
                  <a:gd name="T56" fmla="*/ 101 w 262"/>
                  <a:gd name="T57" fmla="*/ 24 h 260"/>
                  <a:gd name="T58" fmla="*/ 127 w 262"/>
                  <a:gd name="T59" fmla="*/ 16 h 260"/>
                  <a:gd name="T60" fmla="*/ 151 w 262"/>
                  <a:gd name="T61" fmla="*/ 12 h 260"/>
                  <a:gd name="T62" fmla="*/ 176 w 262"/>
                  <a:gd name="T63" fmla="*/ 13 h 260"/>
                  <a:gd name="T64" fmla="*/ 202 w 262"/>
                  <a:gd name="T65" fmla="*/ 19 h 260"/>
                  <a:gd name="T66" fmla="*/ 224 w 262"/>
                  <a:gd name="T67" fmla="*/ 30 h 260"/>
                  <a:gd name="T68" fmla="*/ 246 w 262"/>
                  <a:gd name="T69" fmla="*/ 48 h 260"/>
                  <a:gd name="T70" fmla="*/ 246 w 262"/>
                  <a:gd name="T71" fmla="*/ 48 h 260"/>
                  <a:gd name="T72" fmla="*/ 262 w 262"/>
                  <a:gd name="T73" fmla="*/ 4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2" h="260">
                    <a:moveTo>
                      <a:pt x="262" y="44"/>
                    </a:moveTo>
                    <a:lnTo>
                      <a:pt x="262" y="44"/>
                    </a:lnTo>
                    <a:lnTo>
                      <a:pt x="240" y="23"/>
                    </a:lnTo>
                    <a:lnTo>
                      <a:pt x="210" y="9"/>
                    </a:lnTo>
                    <a:lnTo>
                      <a:pt x="180" y="1"/>
                    </a:lnTo>
                    <a:lnTo>
                      <a:pt x="151" y="0"/>
                    </a:lnTo>
                    <a:lnTo>
                      <a:pt x="119" y="5"/>
                    </a:lnTo>
                    <a:lnTo>
                      <a:pt x="89" y="15"/>
                    </a:lnTo>
                    <a:lnTo>
                      <a:pt x="62" y="30"/>
                    </a:lnTo>
                    <a:lnTo>
                      <a:pt x="40" y="48"/>
                    </a:lnTo>
                    <a:lnTo>
                      <a:pt x="20" y="68"/>
                    </a:lnTo>
                    <a:lnTo>
                      <a:pt x="6" y="92"/>
                    </a:lnTo>
                    <a:lnTo>
                      <a:pt x="0" y="119"/>
                    </a:lnTo>
                    <a:lnTo>
                      <a:pt x="2" y="145"/>
                    </a:lnTo>
                    <a:lnTo>
                      <a:pt x="10" y="174"/>
                    </a:lnTo>
                    <a:lnTo>
                      <a:pt x="32" y="204"/>
                    </a:lnTo>
                    <a:lnTo>
                      <a:pt x="60" y="233"/>
                    </a:lnTo>
                    <a:lnTo>
                      <a:pt x="103" y="260"/>
                    </a:lnTo>
                    <a:lnTo>
                      <a:pt x="115" y="253"/>
                    </a:lnTo>
                    <a:lnTo>
                      <a:pt x="76" y="226"/>
                    </a:lnTo>
                    <a:lnTo>
                      <a:pt x="48" y="199"/>
                    </a:lnTo>
                    <a:lnTo>
                      <a:pt x="30" y="172"/>
                    </a:lnTo>
                    <a:lnTo>
                      <a:pt x="22" y="145"/>
                    </a:lnTo>
                    <a:lnTo>
                      <a:pt x="20" y="119"/>
                    </a:lnTo>
                    <a:lnTo>
                      <a:pt x="26" y="94"/>
                    </a:lnTo>
                    <a:lnTo>
                      <a:pt x="40" y="73"/>
                    </a:lnTo>
                    <a:lnTo>
                      <a:pt x="56" y="53"/>
                    </a:lnTo>
                    <a:lnTo>
                      <a:pt x="78" y="37"/>
                    </a:lnTo>
                    <a:lnTo>
                      <a:pt x="101" y="24"/>
                    </a:lnTo>
                    <a:lnTo>
                      <a:pt x="127" y="16"/>
                    </a:lnTo>
                    <a:lnTo>
                      <a:pt x="151" y="12"/>
                    </a:lnTo>
                    <a:lnTo>
                      <a:pt x="176" y="13"/>
                    </a:lnTo>
                    <a:lnTo>
                      <a:pt x="202" y="19"/>
                    </a:lnTo>
                    <a:lnTo>
                      <a:pt x="224" y="30"/>
                    </a:lnTo>
                    <a:lnTo>
                      <a:pt x="246" y="48"/>
                    </a:lnTo>
                    <a:lnTo>
                      <a:pt x="246" y="48"/>
                    </a:lnTo>
                    <a:lnTo>
                      <a:pt x="262"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61" name="Freeform 197">
                <a:extLst>
                  <a:ext uri="{FF2B5EF4-FFF2-40B4-BE49-F238E27FC236}">
                    <a16:creationId xmlns:a16="http://schemas.microsoft.com/office/drawing/2014/main" id="{4B46AE53-BAC2-477C-B0B2-F60D31421A62}"/>
                  </a:ext>
                </a:extLst>
              </p:cNvPr>
              <p:cNvSpPr>
                <a:spLocks/>
              </p:cNvSpPr>
              <p:nvPr/>
            </p:nvSpPr>
            <p:spPr bwMode="auto">
              <a:xfrm>
                <a:off x="3974" y="108"/>
                <a:ext cx="28" cy="18"/>
              </a:xfrm>
              <a:custGeom>
                <a:avLst/>
                <a:gdLst>
                  <a:gd name="T0" fmla="*/ 12 w 28"/>
                  <a:gd name="T1" fmla="*/ 18 h 18"/>
                  <a:gd name="T2" fmla="*/ 18 w 28"/>
                  <a:gd name="T3" fmla="*/ 16 h 18"/>
                  <a:gd name="T4" fmla="*/ 20 w 28"/>
                  <a:gd name="T5" fmla="*/ 14 h 18"/>
                  <a:gd name="T6" fmla="*/ 22 w 28"/>
                  <a:gd name="T7" fmla="*/ 10 h 18"/>
                  <a:gd name="T8" fmla="*/ 28 w 28"/>
                  <a:gd name="T9" fmla="*/ 7 h 18"/>
                  <a:gd name="T10" fmla="*/ 26 w 28"/>
                  <a:gd name="T11" fmla="*/ 0 h 18"/>
                  <a:gd name="T12" fmla="*/ 10 w 28"/>
                  <a:gd name="T13" fmla="*/ 4 h 18"/>
                  <a:gd name="T14" fmla="*/ 8 w 28"/>
                  <a:gd name="T15" fmla="*/ 2 h 18"/>
                  <a:gd name="T16" fmla="*/ 6 w 28"/>
                  <a:gd name="T17" fmla="*/ 6 h 18"/>
                  <a:gd name="T18" fmla="*/ 4 w 28"/>
                  <a:gd name="T19" fmla="*/ 9 h 18"/>
                  <a:gd name="T20" fmla="*/ 2 w 28"/>
                  <a:gd name="T21" fmla="*/ 9 h 18"/>
                  <a:gd name="T22" fmla="*/ 8 w 28"/>
                  <a:gd name="T23" fmla="*/ 7 h 18"/>
                  <a:gd name="T24" fmla="*/ 2 w 28"/>
                  <a:gd name="T25" fmla="*/ 9 h 18"/>
                  <a:gd name="T26" fmla="*/ 0 w 28"/>
                  <a:gd name="T27" fmla="*/ 14 h 18"/>
                  <a:gd name="T28" fmla="*/ 4 w 28"/>
                  <a:gd name="T29" fmla="*/ 17 h 18"/>
                  <a:gd name="T30" fmla="*/ 12 w 28"/>
                  <a:gd name="T31" fmla="*/ 18 h 18"/>
                  <a:gd name="T32" fmla="*/ 18 w 28"/>
                  <a:gd name="T33" fmla="*/ 16 h 18"/>
                  <a:gd name="T34" fmla="*/ 12 w 28"/>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18">
                    <a:moveTo>
                      <a:pt x="12" y="18"/>
                    </a:moveTo>
                    <a:lnTo>
                      <a:pt x="18" y="16"/>
                    </a:lnTo>
                    <a:lnTo>
                      <a:pt x="20" y="14"/>
                    </a:lnTo>
                    <a:lnTo>
                      <a:pt x="22" y="10"/>
                    </a:lnTo>
                    <a:lnTo>
                      <a:pt x="28" y="7"/>
                    </a:lnTo>
                    <a:lnTo>
                      <a:pt x="26" y="0"/>
                    </a:lnTo>
                    <a:lnTo>
                      <a:pt x="10" y="4"/>
                    </a:lnTo>
                    <a:lnTo>
                      <a:pt x="8" y="2"/>
                    </a:lnTo>
                    <a:lnTo>
                      <a:pt x="6" y="6"/>
                    </a:lnTo>
                    <a:lnTo>
                      <a:pt x="4" y="9"/>
                    </a:lnTo>
                    <a:lnTo>
                      <a:pt x="2" y="9"/>
                    </a:lnTo>
                    <a:lnTo>
                      <a:pt x="8" y="7"/>
                    </a:lnTo>
                    <a:lnTo>
                      <a:pt x="2" y="9"/>
                    </a:lnTo>
                    <a:lnTo>
                      <a:pt x="0" y="14"/>
                    </a:lnTo>
                    <a:lnTo>
                      <a:pt x="4" y="17"/>
                    </a:lnTo>
                    <a:lnTo>
                      <a:pt x="12" y="18"/>
                    </a:lnTo>
                    <a:lnTo>
                      <a:pt x="18" y="16"/>
                    </a:lnTo>
                    <a:lnTo>
                      <a:pt x="1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62" name="Freeform 198">
                <a:extLst>
                  <a:ext uri="{FF2B5EF4-FFF2-40B4-BE49-F238E27FC236}">
                    <a16:creationId xmlns:a16="http://schemas.microsoft.com/office/drawing/2014/main" id="{98D9565C-20B7-4478-9C87-00C5900F5812}"/>
                  </a:ext>
                </a:extLst>
              </p:cNvPr>
              <p:cNvSpPr>
                <a:spLocks/>
              </p:cNvSpPr>
              <p:nvPr/>
            </p:nvSpPr>
            <p:spPr bwMode="auto">
              <a:xfrm>
                <a:off x="3944" y="115"/>
                <a:ext cx="42" cy="12"/>
              </a:xfrm>
              <a:custGeom>
                <a:avLst/>
                <a:gdLst>
                  <a:gd name="T0" fmla="*/ 4 w 42"/>
                  <a:gd name="T1" fmla="*/ 10 h 12"/>
                  <a:gd name="T2" fmla="*/ 2 w 42"/>
                  <a:gd name="T3" fmla="*/ 9 h 12"/>
                  <a:gd name="T4" fmla="*/ 10 w 42"/>
                  <a:gd name="T5" fmla="*/ 11 h 12"/>
                  <a:gd name="T6" fmla="*/ 16 w 42"/>
                  <a:gd name="T7" fmla="*/ 12 h 12"/>
                  <a:gd name="T8" fmla="*/ 24 w 42"/>
                  <a:gd name="T9" fmla="*/ 12 h 12"/>
                  <a:gd name="T10" fmla="*/ 42 w 42"/>
                  <a:gd name="T11" fmla="*/ 11 h 12"/>
                  <a:gd name="T12" fmla="*/ 38 w 42"/>
                  <a:gd name="T13" fmla="*/ 0 h 12"/>
                  <a:gd name="T14" fmla="*/ 24 w 42"/>
                  <a:gd name="T15" fmla="*/ 1 h 12"/>
                  <a:gd name="T16" fmla="*/ 16 w 42"/>
                  <a:gd name="T17" fmla="*/ 1 h 12"/>
                  <a:gd name="T18" fmla="*/ 14 w 42"/>
                  <a:gd name="T19" fmla="*/ 0 h 12"/>
                  <a:gd name="T20" fmla="*/ 18 w 42"/>
                  <a:gd name="T21" fmla="*/ 2 h 12"/>
                  <a:gd name="T22" fmla="*/ 16 w 42"/>
                  <a:gd name="T23" fmla="*/ 1 h 12"/>
                  <a:gd name="T24" fmla="*/ 18 w 42"/>
                  <a:gd name="T25" fmla="*/ 2 h 12"/>
                  <a:gd name="T26" fmla="*/ 12 w 42"/>
                  <a:gd name="T27" fmla="*/ 0 h 12"/>
                  <a:gd name="T28" fmla="*/ 4 w 42"/>
                  <a:gd name="T29" fmla="*/ 1 h 12"/>
                  <a:gd name="T30" fmla="*/ 0 w 42"/>
                  <a:gd name="T31" fmla="*/ 4 h 12"/>
                  <a:gd name="T32" fmla="*/ 2 w 42"/>
                  <a:gd name="T33" fmla="*/ 9 h 12"/>
                  <a:gd name="T34" fmla="*/ 4 w 42"/>
                  <a:gd name="T35"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12">
                    <a:moveTo>
                      <a:pt x="4" y="10"/>
                    </a:moveTo>
                    <a:lnTo>
                      <a:pt x="2" y="9"/>
                    </a:lnTo>
                    <a:lnTo>
                      <a:pt x="10" y="11"/>
                    </a:lnTo>
                    <a:lnTo>
                      <a:pt x="16" y="12"/>
                    </a:lnTo>
                    <a:lnTo>
                      <a:pt x="24" y="12"/>
                    </a:lnTo>
                    <a:lnTo>
                      <a:pt x="42" y="11"/>
                    </a:lnTo>
                    <a:lnTo>
                      <a:pt x="38" y="0"/>
                    </a:lnTo>
                    <a:lnTo>
                      <a:pt x="24" y="1"/>
                    </a:lnTo>
                    <a:lnTo>
                      <a:pt x="16" y="1"/>
                    </a:lnTo>
                    <a:lnTo>
                      <a:pt x="14" y="0"/>
                    </a:lnTo>
                    <a:lnTo>
                      <a:pt x="18" y="2"/>
                    </a:lnTo>
                    <a:lnTo>
                      <a:pt x="16" y="1"/>
                    </a:lnTo>
                    <a:lnTo>
                      <a:pt x="18" y="2"/>
                    </a:lnTo>
                    <a:lnTo>
                      <a:pt x="12" y="0"/>
                    </a:lnTo>
                    <a:lnTo>
                      <a:pt x="4" y="1"/>
                    </a:lnTo>
                    <a:lnTo>
                      <a:pt x="0" y="4"/>
                    </a:lnTo>
                    <a:lnTo>
                      <a:pt x="2" y="9"/>
                    </a:lnTo>
                    <a:lnTo>
                      <a:pt x="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63" name="Freeform 199">
                <a:extLst>
                  <a:ext uri="{FF2B5EF4-FFF2-40B4-BE49-F238E27FC236}">
                    <a16:creationId xmlns:a16="http://schemas.microsoft.com/office/drawing/2014/main" id="{B1673058-230D-44C4-8AAA-B123C575DDA9}"/>
                  </a:ext>
                </a:extLst>
              </p:cNvPr>
              <p:cNvSpPr>
                <a:spLocks/>
              </p:cNvSpPr>
              <p:nvPr/>
            </p:nvSpPr>
            <p:spPr bwMode="auto">
              <a:xfrm>
                <a:off x="3853" y="104"/>
                <a:ext cx="107" cy="25"/>
              </a:xfrm>
              <a:custGeom>
                <a:avLst/>
                <a:gdLst>
                  <a:gd name="T0" fmla="*/ 16 w 107"/>
                  <a:gd name="T1" fmla="*/ 23 h 25"/>
                  <a:gd name="T2" fmla="*/ 16 w 107"/>
                  <a:gd name="T3" fmla="*/ 22 h 25"/>
                  <a:gd name="T4" fmla="*/ 18 w 107"/>
                  <a:gd name="T5" fmla="*/ 22 h 25"/>
                  <a:gd name="T6" fmla="*/ 20 w 107"/>
                  <a:gd name="T7" fmla="*/ 19 h 25"/>
                  <a:gd name="T8" fmla="*/ 28 w 107"/>
                  <a:gd name="T9" fmla="*/ 17 h 25"/>
                  <a:gd name="T10" fmla="*/ 36 w 107"/>
                  <a:gd name="T11" fmla="*/ 14 h 25"/>
                  <a:gd name="T12" fmla="*/ 46 w 107"/>
                  <a:gd name="T13" fmla="*/ 12 h 25"/>
                  <a:gd name="T14" fmla="*/ 61 w 107"/>
                  <a:gd name="T15" fmla="*/ 12 h 25"/>
                  <a:gd name="T16" fmla="*/ 75 w 107"/>
                  <a:gd name="T17" fmla="*/ 15 h 25"/>
                  <a:gd name="T18" fmla="*/ 95 w 107"/>
                  <a:gd name="T19" fmla="*/ 21 h 25"/>
                  <a:gd name="T20" fmla="*/ 107 w 107"/>
                  <a:gd name="T21" fmla="*/ 12 h 25"/>
                  <a:gd name="T22" fmla="*/ 83 w 107"/>
                  <a:gd name="T23" fmla="*/ 4 h 25"/>
                  <a:gd name="T24" fmla="*/ 61 w 107"/>
                  <a:gd name="T25" fmla="*/ 0 h 25"/>
                  <a:gd name="T26" fmla="*/ 46 w 107"/>
                  <a:gd name="T27" fmla="*/ 0 h 25"/>
                  <a:gd name="T28" fmla="*/ 28 w 107"/>
                  <a:gd name="T29" fmla="*/ 3 h 25"/>
                  <a:gd name="T30" fmla="*/ 16 w 107"/>
                  <a:gd name="T31" fmla="*/ 7 h 25"/>
                  <a:gd name="T32" fmla="*/ 8 w 107"/>
                  <a:gd name="T33" fmla="*/ 12 h 25"/>
                  <a:gd name="T34" fmla="*/ 2 w 107"/>
                  <a:gd name="T35" fmla="*/ 15 h 25"/>
                  <a:gd name="T36" fmla="*/ 0 w 107"/>
                  <a:gd name="T37" fmla="*/ 18 h 25"/>
                  <a:gd name="T38" fmla="*/ 0 w 107"/>
                  <a:gd name="T39" fmla="*/ 17 h 25"/>
                  <a:gd name="T40" fmla="*/ 0 w 107"/>
                  <a:gd name="T41" fmla="*/ 18 h 25"/>
                  <a:gd name="T42" fmla="*/ 0 w 107"/>
                  <a:gd name="T43" fmla="*/ 21 h 25"/>
                  <a:gd name="T44" fmla="*/ 6 w 107"/>
                  <a:gd name="T45" fmla="*/ 25 h 25"/>
                  <a:gd name="T46" fmla="*/ 12 w 107"/>
                  <a:gd name="T47" fmla="*/ 25 h 25"/>
                  <a:gd name="T48" fmla="*/ 16 w 107"/>
                  <a:gd name="T49" fmla="*/ 22 h 25"/>
                  <a:gd name="T50" fmla="*/ 16 w 107"/>
                  <a:gd name="T51"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25">
                    <a:moveTo>
                      <a:pt x="16" y="23"/>
                    </a:moveTo>
                    <a:lnTo>
                      <a:pt x="16" y="22"/>
                    </a:lnTo>
                    <a:lnTo>
                      <a:pt x="18" y="22"/>
                    </a:lnTo>
                    <a:lnTo>
                      <a:pt x="20" y="19"/>
                    </a:lnTo>
                    <a:lnTo>
                      <a:pt x="28" y="17"/>
                    </a:lnTo>
                    <a:lnTo>
                      <a:pt x="36" y="14"/>
                    </a:lnTo>
                    <a:lnTo>
                      <a:pt x="46" y="12"/>
                    </a:lnTo>
                    <a:lnTo>
                      <a:pt x="61" y="12"/>
                    </a:lnTo>
                    <a:lnTo>
                      <a:pt x="75" y="15"/>
                    </a:lnTo>
                    <a:lnTo>
                      <a:pt x="95" y="21"/>
                    </a:lnTo>
                    <a:lnTo>
                      <a:pt x="107" y="12"/>
                    </a:lnTo>
                    <a:lnTo>
                      <a:pt x="83" y="4"/>
                    </a:lnTo>
                    <a:lnTo>
                      <a:pt x="61" y="0"/>
                    </a:lnTo>
                    <a:lnTo>
                      <a:pt x="46" y="0"/>
                    </a:lnTo>
                    <a:lnTo>
                      <a:pt x="28" y="3"/>
                    </a:lnTo>
                    <a:lnTo>
                      <a:pt x="16" y="7"/>
                    </a:lnTo>
                    <a:lnTo>
                      <a:pt x="8" y="12"/>
                    </a:lnTo>
                    <a:lnTo>
                      <a:pt x="2" y="15"/>
                    </a:lnTo>
                    <a:lnTo>
                      <a:pt x="0" y="18"/>
                    </a:lnTo>
                    <a:lnTo>
                      <a:pt x="0" y="17"/>
                    </a:lnTo>
                    <a:lnTo>
                      <a:pt x="0" y="18"/>
                    </a:lnTo>
                    <a:lnTo>
                      <a:pt x="0" y="21"/>
                    </a:lnTo>
                    <a:lnTo>
                      <a:pt x="6" y="25"/>
                    </a:lnTo>
                    <a:lnTo>
                      <a:pt x="12" y="25"/>
                    </a:lnTo>
                    <a:lnTo>
                      <a:pt x="16" y="22"/>
                    </a:lnTo>
                    <a:lnTo>
                      <a:pt x="1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64" name="Freeform 200">
                <a:extLst>
                  <a:ext uri="{FF2B5EF4-FFF2-40B4-BE49-F238E27FC236}">
                    <a16:creationId xmlns:a16="http://schemas.microsoft.com/office/drawing/2014/main" id="{C62CACE1-84C5-4C36-8F3A-1C6964E5467C}"/>
                  </a:ext>
                </a:extLst>
              </p:cNvPr>
              <p:cNvSpPr>
                <a:spLocks/>
              </p:cNvSpPr>
              <p:nvPr/>
            </p:nvSpPr>
            <p:spPr bwMode="auto">
              <a:xfrm>
                <a:off x="3810" y="121"/>
                <a:ext cx="59" cy="92"/>
              </a:xfrm>
              <a:custGeom>
                <a:avLst/>
                <a:gdLst>
                  <a:gd name="T0" fmla="*/ 21 w 59"/>
                  <a:gd name="T1" fmla="*/ 89 h 92"/>
                  <a:gd name="T2" fmla="*/ 21 w 59"/>
                  <a:gd name="T3" fmla="*/ 89 h 92"/>
                  <a:gd name="T4" fmla="*/ 19 w 59"/>
                  <a:gd name="T5" fmla="*/ 80 h 92"/>
                  <a:gd name="T6" fmla="*/ 21 w 59"/>
                  <a:gd name="T7" fmla="*/ 59 h 92"/>
                  <a:gd name="T8" fmla="*/ 33 w 59"/>
                  <a:gd name="T9" fmla="*/ 34 h 92"/>
                  <a:gd name="T10" fmla="*/ 59 w 59"/>
                  <a:gd name="T11" fmla="*/ 6 h 92"/>
                  <a:gd name="T12" fmla="*/ 43 w 59"/>
                  <a:gd name="T13" fmla="*/ 0 h 92"/>
                  <a:gd name="T14" fmla="*/ 13 w 59"/>
                  <a:gd name="T15" fmla="*/ 29 h 92"/>
                  <a:gd name="T16" fmla="*/ 2 w 59"/>
                  <a:gd name="T17" fmla="*/ 59 h 92"/>
                  <a:gd name="T18" fmla="*/ 0 w 59"/>
                  <a:gd name="T19" fmla="*/ 80 h 92"/>
                  <a:gd name="T20" fmla="*/ 2 w 59"/>
                  <a:gd name="T21" fmla="*/ 92 h 92"/>
                  <a:gd name="T22" fmla="*/ 2 w 59"/>
                  <a:gd name="T23" fmla="*/ 92 h 92"/>
                  <a:gd name="T24" fmla="*/ 21 w 59"/>
                  <a:gd name="T25" fmla="*/ 8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92">
                    <a:moveTo>
                      <a:pt x="21" y="89"/>
                    </a:moveTo>
                    <a:lnTo>
                      <a:pt x="21" y="89"/>
                    </a:lnTo>
                    <a:lnTo>
                      <a:pt x="19" y="80"/>
                    </a:lnTo>
                    <a:lnTo>
                      <a:pt x="21" y="59"/>
                    </a:lnTo>
                    <a:lnTo>
                      <a:pt x="33" y="34"/>
                    </a:lnTo>
                    <a:lnTo>
                      <a:pt x="59" y="6"/>
                    </a:lnTo>
                    <a:lnTo>
                      <a:pt x="43" y="0"/>
                    </a:lnTo>
                    <a:lnTo>
                      <a:pt x="13" y="29"/>
                    </a:lnTo>
                    <a:lnTo>
                      <a:pt x="2" y="59"/>
                    </a:lnTo>
                    <a:lnTo>
                      <a:pt x="0" y="80"/>
                    </a:lnTo>
                    <a:lnTo>
                      <a:pt x="2" y="92"/>
                    </a:lnTo>
                    <a:lnTo>
                      <a:pt x="2" y="92"/>
                    </a:lnTo>
                    <a:lnTo>
                      <a:pt x="21"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65" name="Freeform 201">
                <a:extLst>
                  <a:ext uri="{FF2B5EF4-FFF2-40B4-BE49-F238E27FC236}">
                    <a16:creationId xmlns:a16="http://schemas.microsoft.com/office/drawing/2014/main" id="{0E753937-F403-499E-8149-0CF2BC5ECA34}"/>
                  </a:ext>
                </a:extLst>
              </p:cNvPr>
              <p:cNvSpPr>
                <a:spLocks/>
              </p:cNvSpPr>
              <p:nvPr/>
            </p:nvSpPr>
            <p:spPr bwMode="auto">
              <a:xfrm>
                <a:off x="3812" y="210"/>
                <a:ext cx="45" cy="59"/>
              </a:xfrm>
              <a:custGeom>
                <a:avLst/>
                <a:gdLst>
                  <a:gd name="T0" fmla="*/ 43 w 45"/>
                  <a:gd name="T1" fmla="*/ 54 h 59"/>
                  <a:gd name="T2" fmla="*/ 45 w 45"/>
                  <a:gd name="T3" fmla="*/ 54 h 59"/>
                  <a:gd name="T4" fmla="*/ 35 w 45"/>
                  <a:gd name="T5" fmla="*/ 40 h 59"/>
                  <a:gd name="T6" fmla="*/ 29 w 45"/>
                  <a:gd name="T7" fmla="*/ 27 h 59"/>
                  <a:gd name="T8" fmla="*/ 25 w 45"/>
                  <a:gd name="T9" fmla="*/ 14 h 59"/>
                  <a:gd name="T10" fmla="*/ 19 w 45"/>
                  <a:gd name="T11" fmla="*/ 0 h 59"/>
                  <a:gd name="T12" fmla="*/ 0 w 45"/>
                  <a:gd name="T13" fmla="*/ 3 h 59"/>
                  <a:gd name="T14" fmla="*/ 5 w 45"/>
                  <a:gd name="T15" fmla="*/ 16 h 59"/>
                  <a:gd name="T16" fmla="*/ 9 w 45"/>
                  <a:gd name="T17" fmla="*/ 29 h 59"/>
                  <a:gd name="T18" fmla="*/ 15 w 45"/>
                  <a:gd name="T19" fmla="*/ 43 h 59"/>
                  <a:gd name="T20" fmla="*/ 25 w 45"/>
                  <a:gd name="T21" fmla="*/ 59 h 59"/>
                  <a:gd name="T22" fmla="*/ 27 w 45"/>
                  <a:gd name="T23" fmla="*/ 59 h 59"/>
                  <a:gd name="T24" fmla="*/ 43 w 45"/>
                  <a:gd name="T25" fmla="*/ 5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59">
                    <a:moveTo>
                      <a:pt x="43" y="54"/>
                    </a:moveTo>
                    <a:lnTo>
                      <a:pt x="45" y="54"/>
                    </a:lnTo>
                    <a:lnTo>
                      <a:pt x="35" y="40"/>
                    </a:lnTo>
                    <a:lnTo>
                      <a:pt x="29" y="27"/>
                    </a:lnTo>
                    <a:lnTo>
                      <a:pt x="25" y="14"/>
                    </a:lnTo>
                    <a:lnTo>
                      <a:pt x="19" y="0"/>
                    </a:lnTo>
                    <a:lnTo>
                      <a:pt x="0" y="3"/>
                    </a:lnTo>
                    <a:lnTo>
                      <a:pt x="5" y="16"/>
                    </a:lnTo>
                    <a:lnTo>
                      <a:pt x="9" y="29"/>
                    </a:lnTo>
                    <a:lnTo>
                      <a:pt x="15" y="43"/>
                    </a:lnTo>
                    <a:lnTo>
                      <a:pt x="25" y="59"/>
                    </a:lnTo>
                    <a:lnTo>
                      <a:pt x="27" y="59"/>
                    </a:lnTo>
                    <a:lnTo>
                      <a:pt x="43"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66" name="Freeform 202">
                <a:extLst>
                  <a:ext uri="{FF2B5EF4-FFF2-40B4-BE49-F238E27FC236}">
                    <a16:creationId xmlns:a16="http://schemas.microsoft.com/office/drawing/2014/main" id="{D63AA26B-5C04-4834-A778-ECE595325383}"/>
                  </a:ext>
                </a:extLst>
              </p:cNvPr>
              <p:cNvSpPr>
                <a:spLocks/>
              </p:cNvSpPr>
              <p:nvPr/>
            </p:nvSpPr>
            <p:spPr bwMode="auto">
              <a:xfrm>
                <a:off x="3839" y="264"/>
                <a:ext cx="58" cy="38"/>
              </a:xfrm>
              <a:custGeom>
                <a:avLst/>
                <a:gdLst>
                  <a:gd name="T0" fmla="*/ 54 w 58"/>
                  <a:gd name="T1" fmla="*/ 28 h 38"/>
                  <a:gd name="T2" fmla="*/ 54 w 58"/>
                  <a:gd name="T3" fmla="*/ 28 h 38"/>
                  <a:gd name="T4" fmla="*/ 44 w 58"/>
                  <a:gd name="T5" fmla="*/ 22 h 38"/>
                  <a:gd name="T6" fmla="*/ 34 w 58"/>
                  <a:gd name="T7" fmla="*/ 14 h 38"/>
                  <a:gd name="T8" fmla="*/ 24 w 58"/>
                  <a:gd name="T9" fmla="*/ 6 h 38"/>
                  <a:gd name="T10" fmla="*/ 16 w 58"/>
                  <a:gd name="T11" fmla="*/ 0 h 38"/>
                  <a:gd name="T12" fmla="*/ 0 w 58"/>
                  <a:gd name="T13" fmla="*/ 5 h 38"/>
                  <a:gd name="T14" fmla="*/ 8 w 58"/>
                  <a:gd name="T15" fmla="*/ 13 h 38"/>
                  <a:gd name="T16" fmla="*/ 18 w 58"/>
                  <a:gd name="T17" fmla="*/ 21 h 38"/>
                  <a:gd name="T18" fmla="*/ 28 w 58"/>
                  <a:gd name="T19" fmla="*/ 29 h 38"/>
                  <a:gd name="T20" fmla="*/ 42 w 58"/>
                  <a:gd name="T21" fmla="*/ 37 h 38"/>
                  <a:gd name="T22" fmla="*/ 42 w 58"/>
                  <a:gd name="T23" fmla="*/ 37 h 38"/>
                  <a:gd name="T24" fmla="*/ 42 w 58"/>
                  <a:gd name="T25" fmla="*/ 37 h 38"/>
                  <a:gd name="T26" fmla="*/ 50 w 58"/>
                  <a:gd name="T27" fmla="*/ 38 h 38"/>
                  <a:gd name="T28" fmla="*/ 56 w 58"/>
                  <a:gd name="T29" fmla="*/ 36 h 38"/>
                  <a:gd name="T30" fmla="*/ 58 w 58"/>
                  <a:gd name="T31" fmla="*/ 31 h 38"/>
                  <a:gd name="T32" fmla="*/ 54 w 58"/>
                  <a:gd name="T33"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38">
                    <a:moveTo>
                      <a:pt x="54" y="28"/>
                    </a:moveTo>
                    <a:lnTo>
                      <a:pt x="54" y="28"/>
                    </a:lnTo>
                    <a:lnTo>
                      <a:pt x="44" y="22"/>
                    </a:lnTo>
                    <a:lnTo>
                      <a:pt x="34" y="14"/>
                    </a:lnTo>
                    <a:lnTo>
                      <a:pt x="24" y="6"/>
                    </a:lnTo>
                    <a:lnTo>
                      <a:pt x="16" y="0"/>
                    </a:lnTo>
                    <a:lnTo>
                      <a:pt x="0" y="5"/>
                    </a:lnTo>
                    <a:lnTo>
                      <a:pt x="8" y="13"/>
                    </a:lnTo>
                    <a:lnTo>
                      <a:pt x="18" y="21"/>
                    </a:lnTo>
                    <a:lnTo>
                      <a:pt x="28" y="29"/>
                    </a:lnTo>
                    <a:lnTo>
                      <a:pt x="42" y="37"/>
                    </a:lnTo>
                    <a:lnTo>
                      <a:pt x="42" y="37"/>
                    </a:lnTo>
                    <a:lnTo>
                      <a:pt x="42" y="37"/>
                    </a:lnTo>
                    <a:lnTo>
                      <a:pt x="50" y="38"/>
                    </a:lnTo>
                    <a:lnTo>
                      <a:pt x="56" y="36"/>
                    </a:lnTo>
                    <a:lnTo>
                      <a:pt x="58" y="31"/>
                    </a:lnTo>
                    <a:lnTo>
                      <a:pt x="54"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67" name="Freeform 203">
                <a:extLst>
                  <a:ext uri="{FF2B5EF4-FFF2-40B4-BE49-F238E27FC236}">
                    <a16:creationId xmlns:a16="http://schemas.microsoft.com/office/drawing/2014/main" id="{E24F6FB3-2F14-4951-9291-4B26F17A6F2D}"/>
                  </a:ext>
                </a:extLst>
              </p:cNvPr>
              <p:cNvSpPr>
                <a:spLocks/>
              </p:cNvSpPr>
              <p:nvPr/>
            </p:nvSpPr>
            <p:spPr bwMode="auto">
              <a:xfrm>
                <a:off x="4041" y="70"/>
                <a:ext cx="246" cy="270"/>
              </a:xfrm>
              <a:custGeom>
                <a:avLst/>
                <a:gdLst>
                  <a:gd name="T0" fmla="*/ 160 w 246"/>
                  <a:gd name="T1" fmla="*/ 235 h 270"/>
                  <a:gd name="T2" fmla="*/ 188 w 246"/>
                  <a:gd name="T3" fmla="*/ 238 h 270"/>
                  <a:gd name="T4" fmla="*/ 204 w 246"/>
                  <a:gd name="T5" fmla="*/ 230 h 270"/>
                  <a:gd name="T6" fmla="*/ 208 w 246"/>
                  <a:gd name="T7" fmla="*/ 220 h 270"/>
                  <a:gd name="T8" fmla="*/ 214 w 246"/>
                  <a:gd name="T9" fmla="*/ 214 h 270"/>
                  <a:gd name="T10" fmla="*/ 234 w 246"/>
                  <a:gd name="T11" fmla="*/ 222 h 270"/>
                  <a:gd name="T12" fmla="*/ 246 w 246"/>
                  <a:gd name="T13" fmla="*/ 236 h 270"/>
                  <a:gd name="T14" fmla="*/ 242 w 246"/>
                  <a:gd name="T15" fmla="*/ 251 h 270"/>
                  <a:gd name="T16" fmla="*/ 224 w 246"/>
                  <a:gd name="T17" fmla="*/ 263 h 270"/>
                  <a:gd name="T18" fmla="*/ 194 w 246"/>
                  <a:gd name="T19" fmla="*/ 270 h 270"/>
                  <a:gd name="T20" fmla="*/ 158 w 246"/>
                  <a:gd name="T21" fmla="*/ 267 h 270"/>
                  <a:gd name="T22" fmla="*/ 129 w 246"/>
                  <a:gd name="T23" fmla="*/ 261 h 270"/>
                  <a:gd name="T24" fmla="*/ 109 w 246"/>
                  <a:gd name="T25" fmla="*/ 255 h 270"/>
                  <a:gd name="T26" fmla="*/ 101 w 246"/>
                  <a:gd name="T27" fmla="*/ 252 h 270"/>
                  <a:gd name="T28" fmla="*/ 58 w 246"/>
                  <a:gd name="T29" fmla="*/ 223 h 270"/>
                  <a:gd name="T30" fmla="*/ 10 w 246"/>
                  <a:gd name="T31" fmla="*/ 167 h 270"/>
                  <a:gd name="T32" fmla="*/ 0 w 246"/>
                  <a:gd name="T33" fmla="*/ 113 h 270"/>
                  <a:gd name="T34" fmla="*/ 18 w 246"/>
                  <a:gd name="T35" fmla="*/ 64 h 270"/>
                  <a:gd name="T36" fmla="*/ 58 w 246"/>
                  <a:gd name="T37" fmla="*/ 27 h 270"/>
                  <a:gd name="T38" fmla="*/ 111 w 246"/>
                  <a:gd name="T39" fmla="*/ 4 h 270"/>
                  <a:gd name="T40" fmla="*/ 166 w 246"/>
                  <a:gd name="T41" fmla="*/ 1 h 270"/>
                  <a:gd name="T42" fmla="*/ 220 w 246"/>
                  <a:gd name="T43" fmla="*/ 21 h 270"/>
                  <a:gd name="T44" fmla="*/ 242 w 246"/>
                  <a:gd name="T45" fmla="*/ 42 h 270"/>
                  <a:gd name="T46" fmla="*/ 238 w 246"/>
                  <a:gd name="T47" fmla="*/ 49 h 270"/>
                  <a:gd name="T48" fmla="*/ 220 w 246"/>
                  <a:gd name="T49" fmla="*/ 52 h 270"/>
                  <a:gd name="T50" fmla="*/ 208 w 246"/>
                  <a:gd name="T51" fmla="*/ 51 h 270"/>
                  <a:gd name="T52" fmla="*/ 184 w 246"/>
                  <a:gd name="T53" fmla="*/ 44 h 270"/>
                  <a:gd name="T54" fmla="*/ 151 w 246"/>
                  <a:gd name="T55" fmla="*/ 40 h 270"/>
                  <a:gd name="T56" fmla="*/ 127 w 246"/>
                  <a:gd name="T57" fmla="*/ 46 h 270"/>
                  <a:gd name="T58" fmla="*/ 115 w 246"/>
                  <a:gd name="T59" fmla="*/ 53 h 270"/>
                  <a:gd name="T60" fmla="*/ 83 w 246"/>
                  <a:gd name="T61" fmla="*/ 83 h 270"/>
                  <a:gd name="T62" fmla="*/ 69 w 246"/>
                  <a:gd name="T63" fmla="*/ 131 h 270"/>
                  <a:gd name="T64" fmla="*/ 75 w 246"/>
                  <a:gd name="T65" fmla="*/ 155 h 270"/>
                  <a:gd name="T66" fmla="*/ 87 w 246"/>
                  <a:gd name="T67" fmla="*/ 182 h 270"/>
                  <a:gd name="T68" fmla="*/ 105 w 246"/>
                  <a:gd name="T69" fmla="*/ 203 h 270"/>
                  <a:gd name="T70" fmla="*/ 127 w 246"/>
                  <a:gd name="T71" fmla="*/ 22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 h="270">
                    <a:moveTo>
                      <a:pt x="139" y="227"/>
                    </a:moveTo>
                    <a:lnTo>
                      <a:pt x="160" y="235"/>
                    </a:lnTo>
                    <a:lnTo>
                      <a:pt x="176" y="238"/>
                    </a:lnTo>
                    <a:lnTo>
                      <a:pt x="188" y="238"/>
                    </a:lnTo>
                    <a:lnTo>
                      <a:pt x="198" y="235"/>
                    </a:lnTo>
                    <a:lnTo>
                      <a:pt x="204" y="230"/>
                    </a:lnTo>
                    <a:lnTo>
                      <a:pt x="206" y="225"/>
                    </a:lnTo>
                    <a:lnTo>
                      <a:pt x="208" y="220"/>
                    </a:lnTo>
                    <a:lnTo>
                      <a:pt x="210" y="215"/>
                    </a:lnTo>
                    <a:lnTo>
                      <a:pt x="214" y="214"/>
                    </a:lnTo>
                    <a:lnTo>
                      <a:pt x="224" y="216"/>
                    </a:lnTo>
                    <a:lnTo>
                      <a:pt x="234" y="222"/>
                    </a:lnTo>
                    <a:lnTo>
                      <a:pt x="242" y="229"/>
                    </a:lnTo>
                    <a:lnTo>
                      <a:pt x="246" y="236"/>
                    </a:lnTo>
                    <a:lnTo>
                      <a:pt x="246" y="243"/>
                    </a:lnTo>
                    <a:lnTo>
                      <a:pt x="242" y="251"/>
                    </a:lnTo>
                    <a:lnTo>
                      <a:pt x="234" y="258"/>
                    </a:lnTo>
                    <a:lnTo>
                      <a:pt x="224" y="263"/>
                    </a:lnTo>
                    <a:lnTo>
                      <a:pt x="210" y="268"/>
                    </a:lnTo>
                    <a:lnTo>
                      <a:pt x="194" y="270"/>
                    </a:lnTo>
                    <a:lnTo>
                      <a:pt x="176" y="269"/>
                    </a:lnTo>
                    <a:lnTo>
                      <a:pt x="158" y="267"/>
                    </a:lnTo>
                    <a:lnTo>
                      <a:pt x="143" y="264"/>
                    </a:lnTo>
                    <a:lnTo>
                      <a:pt x="129" y="261"/>
                    </a:lnTo>
                    <a:lnTo>
                      <a:pt x="117" y="258"/>
                    </a:lnTo>
                    <a:lnTo>
                      <a:pt x="109" y="255"/>
                    </a:lnTo>
                    <a:lnTo>
                      <a:pt x="103" y="253"/>
                    </a:lnTo>
                    <a:lnTo>
                      <a:pt x="101" y="252"/>
                    </a:lnTo>
                    <a:lnTo>
                      <a:pt x="99" y="251"/>
                    </a:lnTo>
                    <a:lnTo>
                      <a:pt x="58" y="223"/>
                    </a:lnTo>
                    <a:lnTo>
                      <a:pt x="28" y="195"/>
                    </a:lnTo>
                    <a:lnTo>
                      <a:pt x="10" y="167"/>
                    </a:lnTo>
                    <a:lnTo>
                      <a:pt x="0" y="139"/>
                    </a:lnTo>
                    <a:lnTo>
                      <a:pt x="0" y="113"/>
                    </a:lnTo>
                    <a:lnTo>
                      <a:pt x="6" y="87"/>
                    </a:lnTo>
                    <a:lnTo>
                      <a:pt x="18" y="64"/>
                    </a:lnTo>
                    <a:lnTo>
                      <a:pt x="36" y="45"/>
                    </a:lnTo>
                    <a:lnTo>
                      <a:pt x="58" y="27"/>
                    </a:lnTo>
                    <a:lnTo>
                      <a:pt x="83" y="14"/>
                    </a:lnTo>
                    <a:lnTo>
                      <a:pt x="111" y="4"/>
                    </a:lnTo>
                    <a:lnTo>
                      <a:pt x="139" y="0"/>
                    </a:lnTo>
                    <a:lnTo>
                      <a:pt x="166" y="1"/>
                    </a:lnTo>
                    <a:lnTo>
                      <a:pt x="194" y="8"/>
                    </a:lnTo>
                    <a:lnTo>
                      <a:pt x="220" y="21"/>
                    </a:lnTo>
                    <a:lnTo>
                      <a:pt x="242" y="40"/>
                    </a:lnTo>
                    <a:lnTo>
                      <a:pt x="242" y="42"/>
                    </a:lnTo>
                    <a:lnTo>
                      <a:pt x="240" y="46"/>
                    </a:lnTo>
                    <a:lnTo>
                      <a:pt x="238" y="49"/>
                    </a:lnTo>
                    <a:lnTo>
                      <a:pt x="236" y="51"/>
                    </a:lnTo>
                    <a:lnTo>
                      <a:pt x="220" y="52"/>
                    </a:lnTo>
                    <a:lnTo>
                      <a:pt x="212" y="52"/>
                    </a:lnTo>
                    <a:lnTo>
                      <a:pt x="208" y="51"/>
                    </a:lnTo>
                    <a:lnTo>
                      <a:pt x="206" y="51"/>
                    </a:lnTo>
                    <a:lnTo>
                      <a:pt x="184" y="44"/>
                    </a:lnTo>
                    <a:lnTo>
                      <a:pt x="166" y="40"/>
                    </a:lnTo>
                    <a:lnTo>
                      <a:pt x="151" y="40"/>
                    </a:lnTo>
                    <a:lnTo>
                      <a:pt x="137" y="42"/>
                    </a:lnTo>
                    <a:lnTo>
                      <a:pt x="127" y="46"/>
                    </a:lnTo>
                    <a:lnTo>
                      <a:pt x="119" y="49"/>
                    </a:lnTo>
                    <a:lnTo>
                      <a:pt x="115" y="53"/>
                    </a:lnTo>
                    <a:lnTo>
                      <a:pt x="113" y="54"/>
                    </a:lnTo>
                    <a:lnTo>
                      <a:pt x="83" y="83"/>
                    </a:lnTo>
                    <a:lnTo>
                      <a:pt x="71" y="110"/>
                    </a:lnTo>
                    <a:lnTo>
                      <a:pt x="69" y="131"/>
                    </a:lnTo>
                    <a:lnTo>
                      <a:pt x="71" y="141"/>
                    </a:lnTo>
                    <a:lnTo>
                      <a:pt x="75" y="155"/>
                    </a:lnTo>
                    <a:lnTo>
                      <a:pt x="81" y="168"/>
                    </a:lnTo>
                    <a:lnTo>
                      <a:pt x="87" y="182"/>
                    </a:lnTo>
                    <a:lnTo>
                      <a:pt x="99" y="197"/>
                    </a:lnTo>
                    <a:lnTo>
                      <a:pt x="105" y="203"/>
                    </a:lnTo>
                    <a:lnTo>
                      <a:pt x="115" y="212"/>
                    </a:lnTo>
                    <a:lnTo>
                      <a:pt x="127" y="220"/>
                    </a:lnTo>
                    <a:lnTo>
                      <a:pt x="139" y="227"/>
                    </a:lnTo>
                    <a:close/>
                  </a:path>
                </a:pathLst>
              </a:custGeom>
              <a:solidFill>
                <a:srgbClr val="667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68" name="Freeform 204">
                <a:extLst>
                  <a:ext uri="{FF2B5EF4-FFF2-40B4-BE49-F238E27FC236}">
                    <a16:creationId xmlns:a16="http://schemas.microsoft.com/office/drawing/2014/main" id="{38CD2A80-A201-4821-B5E0-5CC4337A4F7E}"/>
                  </a:ext>
                </a:extLst>
              </p:cNvPr>
              <p:cNvSpPr>
                <a:spLocks/>
              </p:cNvSpPr>
              <p:nvPr/>
            </p:nvSpPr>
            <p:spPr bwMode="auto">
              <a:xfrm>
                <a:off x="4174" y="285"/>
                <a:ext cx="87" cy="29"/>
              </a:xfrm>
              <a:custGeom>
                <a:avLst/>
                <a:gdLst>
                  <a:gd name="T0" fmla="*/ 67 w 87"/>
                  <a:gd name="T1" fmla="*/ 0 h 29"/>
                  <a:gd name="T2" fmla="*/ 67 w 87"/>
                  <a:gd name="T3" fmla="*/ 0 h 29"/>
                  <a:gd name="T4" fmla="*/ 65 w 87"/>
                  <a:gd name="T5" fmla="*/ 3 h 29"/>
                  <a:gd name="T6" fmla="*/ 63 w 87"/>
                  <a:gd name="T7" fmla="*/ 9 h 29"/>
                  <a:gd name="T8" fmla="*/ 63 w 87"/>
                  <a:gd name="T9" fmla="*/ 13 h 29"/>
                  <a:gd name="T10" fmla="*/ 59 w 87"/>
                  <a:gd name="T11" fmla="*/ 15 h 29"/>
                  <a:gd name="T12" fmla="*/ 53 w 87"/>
                  <a:gd name="T13" fmla="*/ 17 h 29"/>
                  <a:gd name="T14" fmla="*/ 45 w 87"/>
                  <a:gd name="T15" fmla="*/ 17 h 29"/>
                  <a:gd name="T16" fmla="*/ 31 w 87"/>
                  <a:gd name="T17" fmla="*/ 15 h 29"/>
                  <a:gd name="T18" fmla="*/ 12 w 87"/>
                  <a:gd name="T19" fmla="*/ 7 h 29"/>
                  <a:gd name="T20" fmla="*/ 0 w 87"/>
                  <a:gd name="T21" fmla="*/ 16 h 29"/>
                  <a:gd name="T22" fmla="*/ 23 w 87"/>
                  <a:gd name="T23" fmla="*/ 24 h 29"/>
                  <a:gd name="T24" fmla="*/ 41 w 87"/>
                  <a:gd name="T25" fmla="*/ 29 h 29"/>
                  <a:gd name="T26" fmla="*/ 57 w 87"/>
                  <a:gd name="T27" fmla="*/ 29 h 29"/>
                  <a:gd name="T28" fmla="*/ 71 w 87"/>
                  <a:gd name="T29" fmla="*/ 24 h 29"/>
                  <a:gd name="T30" fmla="*/ 79 w 87"/>
                  <a:gd name="T31" fmla="*/ 17 h 29"/>
                  <a:gd name="T32" fmla="*/ 83 w 87"/>
                  <a:gd name="T33" fmla="*/ 12 h 29"/>
                  <a:gd name="T34" fmla="*/ 85 w 87"/>
                  <a:gd name="T35" fmla="*/ 6 h 29"/>
                  <a:gd name="T36" fmla="*/ 87 w 87"/>
                  <a:gd name="T37" fmla="*/ 0 h 29"/>
                  <a:gd name="T38" fmla="*/ 87 w 87"/>
                  <a:gd name="T39" fmla="*/ 0 h 29"/>
                  <a:gd name="T40" fmla="*/ 67 w 87"/>
                  <a:gd name="T4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29">
                    <a:moveTo>
                      <a:pt x="67" y="0"/>
                    </a:moveTo>
                    <a:lnTo>
                      <a:pt x="67" y="0"/>
                    </a:lnTo>
                    <a:lnTo>
                      <a:pt x="65" y="3"/>
                    </a:lnTo>
                    <a:lnTo>
                      <a:pt x="63" y="9"/>
                    </a:lnTo>
                    <a:lnTo>
                      <a:pt x="63" y="13"/>
                    </a:lnTo>
                    <a:lnTo>
                      <a:pt x="59" y="15"/>
                    </a:lnTo>
                    <a:lnTo>
                      <a:pt x="53" y="17"/>
                    </a:lnTo>
                    <a:lnTo>
                      <a:pt x="45" y="17"/>
                    </a:lnTo>
                    <a:lnTo>
                      <a:pt x="31" y="15"/>
                    </a:lnTo>
                    <a:lnTo>
                      <a:pt x="12" y="7"/>
                    </a:lnTo>
                    <a:lnTo>
                      <a:pt x="0" y="16"/>
                    </a:lnTo>
                    <a:lnTo>
                      <a:pt x="23" y="24"/>
                    </a:lnTo>
                    <a:lnTo>
                      <a:pt x="41" y="29"/>
                    </a:lnTo>
                    <a:lnTo>
                      <a:pt x="57" y="29"/>
                    </a:lnTo>
                    <a:lnTo>
                      <a:pt x="71" y="24"/>
                    </a:lnTo>
                    <a:lnTo>
                      <a:pt x="79" y="17"/>
                    </a:lnTo>
                    <a:lnTo>
                      <a:pt x="83" y="12"/>
                    </a:lnTo>
                    <a:lnTo>
                      <a:pt x="85" y="6"/>
                    </a:lnTo>
                    <a:lnTo>
                      <a:pt x="87" y="0"/>
                    </a:lnTo>
                    <a:lnTo>
                      <a:pt x="87" y="0"/>
                    </a:lnTo>
                    <a:lnTo>
                      <a:pt x="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2669" name="Freeform 205">
              <a:extLst>
                <a:ext uri="{FF2B5EF4-FFF2-40B4-BE49-F238E27FC236}">
                  <a16:creationId xmlns:a16="http://schemas.microsoft.com/office/drawing/2014/main" id="{373E5F12-476A-4CBE-9DD6-9C1F90ECB0CE}"/>
                </a:ext>
              </a:extLst>
            </p:cNvPr>
            <p:cNvSpPr>
              <a:spLocks/>
            </p:cNvSpPr>
            <p:nvPr/>
          </p:nvSpPr>
          <p:spPr bwMode="auto">
            <a:xfrm>
              <a:off x="4241" y="278"/>
              <a:ext cx="51" cy="23"/>
            </a:xfrm>
            <a:custGeom>
              <a:avLst/>
              <a:gdLst>
                <a:gd name="T0" fmla="*/ 50 w 51"/>
                <a:gd name="T1" fmla="*/ 19 h 23"/>
                <a:gd name="T2" fmla="*/ 51 w 51"/>
                <a:gd name="T3" fmla="*/ 19 h 23"/>
                <a:gd name="T4" fmla="*/ 42 w 51"/>
                <a:gd name="T5" fmla="*/ 10 h 23"/>
                <a:gd name="T6" fmla="*/ 30 w 51"/>
                <a:gd name="T7" fmla="*/ 4 h 23"/>
                <a:gd name="T8" fmla="*/ 14 w 51"/>
                <a:gd name="T9" fmla="*/ 0 h 23"/>
                <a:gd name="T10" fmla="*/ 0 w 51"/>
                <a:gd name="T11" fmla="*/ 7 h 23"/>
                <a:gd name="T12" fmla="*/ 20 w 51"/>
                <a:gd name="T13" fmla="*/ 7 h 23"/>
                <a:gd name="T14" fmla="*/ 14 w 51"/>
                <a:gd name="T15" fmla="*/ 12 h 23"/>
                <a:gd name="T16" fmla="*/ 18 w 51"/>
                <a:gd name="T17" fmla="*/ 13 h 23"/>
                <a:gd name="T18" fmla="*/ 26 w 51"/>
                <a:gd name="T19" fmla="*/ 17 h 23"/>
                <a:gd name="T20" fmla="*/ 32 w 51"/>
                <a:gd name="T21" fmla="*/ 23 h 23"/>
                <a:gd name="T22" fmla="*/ 34 w 51"/>
                <a:gd name="T23" fmla="*/ 23 h 23"/>
                <a:gd name="T24" fmla="*/ 50 w 51"/>
                <a:gd name="T25"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23">
                  <a:moveTo>
                    <a:pt x="50" y="19"/>
                  </a:moveTo>
                  <a:lnTo>
                    <a:pt x="51" y="19"/>
                  </a:lnTo>
                  <a:lnTo>
                    <a:pt x="42" y="10"/>
                  </a:lnTo>
                  <a:lnTo>
                    <a:pt x="30" y="4"/>
                  </a:lnTo>
                  <a:lnTo>
                    <a:pt x="14" y="0"/>
                  </a:lnTo>
                  <a:lnTo>
                    <a:pt x="0" y="7"/>
                  </a:lnTo>
                  <a:lnTo>
                    <a:pt x="20" y="7"/>
                  </a:lnTo>
                  <a:lnTo>
                    <a:pt x="14" y="12"/>
                  </a:lnTo>
                  <a:lnTo>
                    <a:pt x="18" y="13"/>
                  </a:lnTo>
                  <a:lnTo>
                    <a:pt x="26" y="17"/>
                  </a:lnTo>
                  <a:lnTo>
                    <a:pt x="32" y="23"/>
                  </a:lnTo>
                  <a:lnTo>
                    <a:pt x="34" y="23"/>
                  </a:lnTo>
                  <a:lnTo>
                    <a:pt x="5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70" name="Freeform 206">
              <a:extLst>
                <a:ext uri="{FF2B5EF4-FFF2-40B4-BE49-F238E27FC236}">
                  <a16:creationId xmlns:a16="http://schemas.microsoft.com/office/drawing/2014/main" id="{05853A66-0856-4DA9-917B-A530806B33B0}"/>
                </a:ext>
              </a:extLst>
            </p:cNvPr>
            <p:cNvSpPr>
              <a:spLocks/>
            </p:cNvSpPr>
            <p:nvPr/>
          </p:nvSpPr>
          <p:spPr bwMode="auto">
            <a:xfrm>
              <a:off x="4215" y="297"/>
              <a:ext cx="81" cy="49"/>
            </a:xfrm>
            <a:custGeom>
              <a:avLst/>
              <a:gdLst>
                <a:gd name="T0" fmla="*/ 2 w 81"/>
                <a:gd name="T1" fmla="*/ 48 h 49"/>
                <a:gd name="T2" fmla="*/ 0 w 81"/>
                <a:gd name="T3" fmla="*/ 48 h 49"/>
                <a:gd name="T4" fmla="*/ 20 w 81"/>
                <a:gd name="T5" fmla="*/ 49 h 49"/>
                <a:gd name="T6" fmla="*/ 40 w 81"/>
                <a:gd name="T7" fmla="*/ 47 h 49"/>
                <a:gd name="T8" fmla="*/ 56 w 81"/>
                <a:gd name="T9" fmla="*/ 41 h 49"/>
                <a:gd name="T10" fmla="*/ 68 w 81"/>
                <a:gd name="T11" fmla="*/ 34 h 49"/>
                <a:gd name="T12" fmla="*/ 76 w 81"/>
                <a:gd name="T13" fmla="*/ 26 h 49"/>
                <a:gd name="T14" fmla="*/ 81 w 81"/>
                <a:gd name="T15" fmla="*/ 16 h 49"/>
                <a:gd name="T16" fmla="*/ 81 w 81"/>
                <a:gd name="T17" fmla="*/ 9 h 49"/>
                <a:gd name="T18" fmla="*/ 76 w 81"/>
                <a:gd name="T19" fmla="*/ 0 h 49"/>
                <a:gd name="T20" fmla="*/ 60 w 81"/>
                <a:gd name="T21" fmla="*/ 4 h 49"/>
                <a:gd name="T22" fmla="*/ 62 w 81"/>
                <a:gd name="T23" fmla="*/ 9 h 49"/>
                <a:gd name="T24" fmla="*/ 62 w 81"/>
                <a:gd name="T25" fmla="*/ 16 h 49"/>
                <a:gd name="T26" fmla="*/ 60 w 81"/>
                <a:gd name="T27" fmla="*/ 21 h 49"/>
                <a:gd name="T28" fmla="*/ 52 w 81"/>
                <a:gd name="T29" fmla="*/ 27 h 49"/>
                <a:gd name="T30" fmla="*/ 44 w 81"/>
                <a:gd name="T31" fmla="*/ 32 h 49"/>
                <a:gd name="T32" fmla="*/ 32 w 81"/>
                <a:gd name="T33" fmla="*/ 35 h 49"/>
                <a:gd name="T34" fmla="*/ 20 w 81"/>
                <a:gd name="T35" fmla="*/ 37 h 49"/>
                <a:gd name="T36" fmla="*/ 4 w 81"/>
                <a:gd name="T37" fmla="*/ 36 h 49"/>
                <a:gd name="T38" fmla="*/ 2 w 81"/>
                <a:gd name="T39" fmla="*/ 36 h 49"/>
                <a:gd name="T40" fmla="*/ 2 w 81"/>
                <a:gd name="T4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49">
                  <a:moveTo>
                    <a:pt x="2" y="48"/>
                  </a:moveTo>
                  <a:lnTo>
                    <a:pt x="0" y="48"/>
                  </a:lnTo>
                  <a:lnTo>
                    <a:pt x="20" y="49"/>
                  </a:lnTo>
                  <a:lnTo>
                    <a:pt x="40" y="47"/>
                  </a:lnTo>
                  <a:lnTo>
                    <a:pt x="56" y="41"/>
                  </a:lnTo>
                  <a:lnTo>
                    <a:pt x="68" y="34"/>
                  </a:lnTo>
                  <a:lnTo>
                    <a:pt x="76" y="26"/>
                  </a:lnTo>
                  <a:lnTo>
                    <a:pt x="81" y="16"/>
                  </a:lnTo>
                  <a:lnTo>
                    <a:pt x="81" y="9"/>
                  </a:lnTo>
                  <a:lnTo>
                    <a:pt x="76" y="0"/>
                  </a:lnTo>
                  <a:lnTo>
                    <a:pt x="60" y="4"/>
                  </a:lnTo>
                  <a:lnTo>
                    <a:pt x="62" y="9"/>
                  </a:lnTo>
                  <a:lnTo>
                    <a:pt x="62" y="16"/>
                  </a:lnTo>
                  <a:lnTo>
                    <a:pt x="60" y="21"/>
                  </a:lnTo>
                  <a:lnTo>
                    <a:pt x="52" y="27"/>
                  </a:lnTo>
                  <a:lnTo>
                    <a:pt x="44" y="32"/>
                  </a:lnTo>
                  <a:lnTo>
                    <a:pt x="32" y="35"/>
                  </a:lnTo>
                  <a:lnTo>
                    <a:pt x="20" y="37"/>
                  </a:lnTo>
                  <a:lnTo>
                    <a:pt x="4" y="36"/>
                  </a:lnTo>
                  <a:lnTo>
                    <a:pt x="2" y="36"/>
                  </a:lnTo>
                  <a:lnTo>
                    <a:pt x="2"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71" name="Freeform 207">
              <a:extLst>
                <a:ext uri="{FF2B5EF4-FFF2-40B4-BE49-F238E27FC236}">
                  <a16:creationId xmlns:a16="http://schemas.microsoft.com/office/drawing/2014/main" id="{8A722B15-E1B6-4EAC-B1D5-1218E0E45AD4}"/>
                </a:ext>
              </a:extLst>
            </p:cNvPr>
            <p:cNvSpPr>
              <a:spLocks/>
            </p:cNvSpPr>
            <p:nvPr/>
          </p:nvSpPr>
          <p:spPr bwMode="auto">
            <a:xfrm>
              <a:off x="4132" y="316"/>
              <a:ext cx="85" cy="29"/>
            </a:xfrm>
            <a:custGeom>
              <a:avLst/>
              <a:gdLst>
                <a:gd name="T0" fmla="*/ 2 w 85"/>
                <a:gd name="T1" fmla="*/ 8 h 29"/>
                <a:gd name="T2" fmla="*/ 2 w 85"/>
                <a:gd name="T3" fmla="*/ 8 h 29"/>
                <a:gd name="T4" fmla="*/ 4 w 85"/>
                <a:gd name="T5" fmla="*/ 9 h 29"/>
                <a:gd name="T6" fmla="*/ 6 w 85"/>
                <a:gd name="T7" fmla="*/ 12 h 29"/>
                <a:gd name="T8" fmla="*/ 14 w 85"/>
                <a:gd name="T9" fmla="*/ 14 h 29"/>
                <a:gd name="T10" fmla="*/ 22 w 85"/>
                <a:gd name="T11" fmla="*/ 16 h 29"/>
                <a:gd name="T12" fmla="*/ 34 w 85"/>
                <a:gd name="T13" fmla="*/ 20 h 29"/>
                <a:gd name="T14" fmla="*/ 50 w 85"/>
                <a:gd name="T15" fmla="*/ 24 h 29"/>
                <a:gd name="T16" fmla="*/ 65 w 85"/>
                <a:gd name="T17" fmla="*/ 27 h 29"/>
                <a:gd name="T18" fmla="*/ 85 w 85"/>
                <a:gd name="T19" fmla="*/ 29 h 29"/>
                <a:gd name="T20" fmla="*/ 85 w 85"/>
                <a:gd name="T21" fmla="*/ 17 h 29"/>
                <a:gd name="T22" fmla="*/ 69 w 85"/>
                <a:gd name="T23" fmla="*/ 15 h 29"/>
                <a:gd name="T24" fmla="*/ 54 w 85"/>
                <a:gd name="T25" fmla="*/ 13 h 29"/>
                <a:gd name="T26" fmla="*/ 42 w 85"/>
                <a:gd name="T27" fmla="*/ 10 h 29"/>
                <a:gd name="T28" fmla="*/ 30 w 85"/>
                <a:gd name="T29" fmla="*/ 7 h 29"/>
                <a:gd name="T30" fmla="*/ 22 w 85"/>
                <a:gd name="T31" fmla="*/ 5 h 29"/>
                <a:gd name="T32" fmla="*/ 18 w 85"/>
                <a:gd name="T33" fmla="*/ 2 h 29"/>
                <a:gd name="T34" fmla="*/ 16 w 85"/>
                <a:gd name="T35" fmla="*/ 2 h 29"/>
                <a:gd name="T36" fmla="*/ 14 w 85"/>
                <a:gd name="T37" fmla="*/ 1 h 29"/>
                <a:gd name="T38" fmla="*/ 14 w 85"/>
                <a:gd name="T39" fmla="*/ 1 h 29"/>
                <a:gd name="T40" fmla="*/ 14 w 85"/>
                <a:gd name="T41" fmla="*/ 1 h 29"/>
                <a:gd name="T42" fmla="*/ 8 w 85"/>
                <a:gd name="T43" fmla="*/ 0 h 29"/>
                <a:gd name="T44" fmla="*/ 2 w 85"/>
                <a:gd name="T45" fmla="*/ 1 h 29"/>
                <a:gd name="T46" fmla="*/ 0 w 85"/>
                <a:gd name="T47" fmla="*/ 5 h 29"/>
                <a:gd name="T48" fmla="*/ 2 w 85"/>
                <a:gd name="T49"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 h="29">
                  <a:moveTo>
                    <a:pt x="2" y="8"/>
                  </a:moveTo>
                  <a:lnTo>
                    <a:pt x="2" y="8"/>
                  </a:lnTo>
                  <a:lnTo>
                    <a:pt x="4" y="9"/>
                  </a:lnTo>
                  <a:lnTo>
                    <a:pt x="6" y="12"/>
                  </a:lnTo>
                  <a:lnTo>
                    <a:pt x="14" y="14"/>
                  </a:lnTo>
                  <a:lnTo>
                    <a:pt x="22" y="16"/>
                  </a:lnTo>
                  <a:lnTo>
                    <a:pt x="34" y="20"/>
                  </a:lnTo>
                  <a:lnTo>
                    <a:pt x="50" y="24"/>
                  </a:lnTo>
                  <a:lnTo>
                    <a:pt x="65" y="27"/>
                  </a:lnTo>
                  <a:lnTo>
                    <a:pt x="85" y="29"/>
                  </a:lnTo>
                  <a:lnTo>
                    <a:pt x="85" y="17"/>
                  </a:lnTo>
                  <a:lnTo>
                    <a:pt x="69" y="15"/>
                  </a:lnTo>
                  <a:lnTo>
                    <a:pt x="54" y="13"/>
                  </a:lnTo>
                  <a:lnTo>
                    <a:pt x="42" y="10"/>
                  </a:lnTo>
                  <a:lnTo>
                    <a:pt x="30" y="7"/>
                  </a:lnTo>
                  <a:lnTo>
                    <a:pt x="22" y="5"/>
                  </a:lnTo>
                  <a:lnTo>
                    <a:pt x="18" y="2"/>
                  </a:lnTo>
                  <a:lnTo>
                    <a:pt x="16" y="2"/>
                  </a:lnTo>
                  <a:lnTo>
                    <a:pt x="14" y="1"/>
                  </a:lnTo>
                  <a:lnTo>
                    <a:pt x="14" y="1"/>
                  </a:lnTo>
                  <a:lnTo>
                    <a:pt x="14" y="1"/>
                  </a:lnTo>
                  <a:lnTo>
                    <a:pt x="8" y="0"/>
                  </a:lnTo>
                  <a:lnTo>
                    <a:pt x="2" y="1"/>
                  </a:lnTo>
                  <a:lnTo>
                    <a:pt x="0" y="5"/>
                  </a:lnTo>
                  <a:lnTo>
                    <a:pt x="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72" name="Freeform 208">
              <a:extLst>
                <a:ext uri="{FF2B5EF4-FFF2-40B4-BE49-F238E27FC236}">
                  <a16:creationId xmlns:a16="http://schemas.microsoft.com/office/drawing/2014/main" id="{0E0463D9-B034-469E-99C7-DDE17D146E54}"/>
                </a:ext>
              </a:extLst>
            </p:cNvPr>
            <p:cNvSpPr>
              <a:spLocks/>
            </p:cNvSpPr>
            <p:nvPr/>
          </p:nvSpPr>
          <p:spPr bwMode="auto">
            <a:xfrm>
              <a:off x="4031" y="64"/>
              <a:ext cx="260" cy="260"/>
            </a:xfrm>
            <a:custGeom>
              <a:avLst/>
              <a:gdLst>
                <a:gd name="T0" fmla="*/ 260 w 260"/>
                <a:gd name="T1" fmla="*/ 44 h 260"/>
                <a:gd name="T2" fmla="*/ 260 w 260"/>
                <a:gd name="T3" fmla="*/ 44 h 260"/>
                <a:gd name="T4" fmla="*/ 238 w 260"/>
                <a:gd name="T5" fmla="*/ 23 h 260"/>
                <a:gd name="T6" fmla="*/ 208 w 260"/>
                <a:gd name="T7" fmla="*/ 9 h 260"/>
                <a:gd name="T8" fmla="*/ 178 w 260"/>
                <a:gd name="T9" fmla="*/ 1 h 260"/>
                <a:gd name="T10" fmla="*/ 149 w 260"/>
                <a:gd name="T11" fmla="*/ 0 h 260"/>
                <a:gd name="T12" fmla="*/ 117 w 260"/>
                <a:gd name="T13" fmla="*/ 5 h 260"/>
                <a:gd name="T14" fmla="*/ 87 w 260"/>
                <a:gd name="T15" fmla="*/ 15 h 260"/>
                <a:gd name="T16" fmla="*/ 60 w 260"/>
                <a:gd name="T17" fmla="*/ 30 h 260"/>
                <a:gd name="T18" fmla="*/ 38 w 260"/>
                <a:gd name="T19" fmla="*/ 48 h 260"/>
                <a:gd name="T20" fmla="*/ 18 w 260"/>
                <a:gd name="T21" fmla="*/ 68 h 260"/>
                <a:gd name="T22" fmla="*/ 6 w 260"/>
                <a:gd name="T23" fmla="*/ 92 h 260"/>
                <a:gd name="T24" fmla="*/ 0 w 260"/>
                <a:gd name="T25" fmla="*/ 119 h 260"/>
                <a:gd name="T26" fmla="*/ 0 w 260"/>
                <a:gd name="T27" fmla="*/ 145 h 260"/>
                <a:gd name="T28" fmla="*/ 10 w 260"/>
                <a:gd name="T29" fmla="*/ 174 h 260"/>
                <a:gd name="T30" fmla="*/ 30 w 260"/>
                <a:gd name="T31" fmla="*/ 204 h 260"/>
                <a:gd name="T32" fmla="*/ 60 w 260"/>
                <a:gd name="T33" fmla="*/ 233 h 260"/>
                <a:gd name="T34" fmla="*/ 103 w 260"/>
                <a:gd name="T35" fmla="*/ 260 h 260"/>
                <a:gd name="T36" fmla="*/ 115 w 260"/>
                <a:gd name="T37" fmla="*/ 253 h 260"/>
                <a:gd name="T38" fmla="*/ 75 w 260"/>
                <a:gd name="T39" fmla="*/ 226 h 260"/>
                <a:gd name="T40" fmla="*/ 46 w 260"/>
                <a:gd name="T41" fmla="*/ 199 h 260"/>
                <a:gd name="T42" fmla="*/ 30 w 260"/>
                <a:gd name="T43" fmla="*/ 172 h 260"/>
                <a:gd name="T44" fmla="*/ 20 w 260"/>
                <a:gd name="T45" fmla="*/ 145 h 260"/>
                <a:gd name="T46" fmla="*/ 20 w 260"/>
                <a:gd name="T47" fmla="*/ 119 h 260"/>
                <a:gd name="T48" fmla="*/ 26 w 260"/>
                <a:gd name="T49" fmla="*/ 94 h 260"/>
                <a:gd name="T50" fmla="*/ 38 w 260"/>
                <a:gd name="T51" fmla="*/ 73 h 260"/>
                <a:gd name="T52" fmla="*/ 54 w 260"/>
                <a:gd name="T53" fmla="*/ 53 h 260"/>
                <a:gd name="T54" fmla="*/ 75 w 260"/>
                <a:gd name="T55" fmla="*/ 37 h 260"/>
                <a:gd name="T56" fmla="*/ 99 w 260"/>
                <a:gd name="T57" fmla="*/ 24 h 260"/>
                <a:gd name="T58" fmla="*/ 125 w 260"/>
                <a:gd name="T59" fmla="*/ 16 h 260"/>
                <a:gd name="T60" fmla="*/ 149 w 260"/>
                <a:gd name="T61" fmla="*/ 12 h 260"/>
                <a:gd name="T62" fmla="*/ 174 w 260"/>
                <a:gd name="T63" fmla="*/ 13 h 260"/>
                <a:gd name="T64" fmla="*/ 200 w 260"/>
                <a:gd name="T65" fmla="*/ 19 h 260"/>
                <a:gd name="T66" fmla="*/ 222 w 260"/>
                <a:gd name="T67" fmla="*/ 30 h 260"/>
                <a:gd name="T68" fmla="*/ 244 w 260"/>
                <a:gd name="T69" fmla="*/ 48 h 260"/>
                <a:gd name="T70" fmla="*/ 244 w 260"/>
                <a:gd name="T71" fmla="*/ 48 h 260"/>
                <a:gd name="T72" fmla="*/ 260 w 260"/>
                <a:gd name="T73" fmla="*/ 4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0" h="260">
                  <a:moveTo>
                    <a:pt x="260" y="44"/>
                  </a:moveTo>
                  <a:lnTo>
                    <a:pt x="260" y="44"/>
                  </a:lnTo>
                  <a:lnTo>
                    <a:pt x="238" y="23"/>
                  </a:lnTo>
                  <a:lnTo>
                    <a:pt x="208" y="9"/>
                  </a:lnTo>
                  <a:lnTo>
                    <a:pt x="178" y="1"/>
                  </a:lnTo>
                  <a:lnTo>
                    <a:pt x="149" y="0"/>
                  </a:lnTo>
                  <a:lnTo>
                    <a:pt x="117" y="5"/>
                  </a:lnTo>
                  <a:lnTo>
                    <a:pt x="87" y="15"/>
                  </a:lnTo>
                  <a:lnTo>
                    <a:pt x="60" y="30"/>
                  </a:lnTo>
                  <a:lnTo>
                    <a:pt x="38" y="48"/>
                  </a:lnTo>
                  <a:lnTo>
                    <a:pt x="18" y="68"/>
                  </a:lnTo>
                  <a:lnTo>
                    <a:pt x="6" y="92"/>
                  </a:lnTo>
                  <a:lnTo>
                    <a:pt x="0" y="119"/>
                  </a:lnTo>
                  <a:lnTo>
                    <a:pt x="0" y="145"/>
                  </a:lnTo>
                  <a:lnTo>
                    <a:pt x="10" y="174"/>
                  </a:lnTo>
                  <a:lnTo>
                    <a:pt x="30" y="204"/>
                  </a:lnTo>
                  <a:lnTo>
                    <a:pt x="60" y="233"/>
                  </a:lnTo>
                  <a:lnTo>
                    <a:pt x="103" y="260"/>
                  </a:lnTo>
                  <a:lnTo>
                    <a:pt x="115" y="253"/>
                  </a:lnTo>
                  <a:lnTo>
                    <a:pt x="75" y="226"/>
                  </a:lnTo>
                  <a:lnTo>
                    <a:pt x="46" y="199"/>
                  </a:lnTo>
                  <a:lnTo>
                    <a:pt x="30" y="172"/>
                  </a:lnTo>
                  <a:lnTo>
                    <a:pt x="20" y="145"/>
                  </a:lnTo>
                  <a:lnTo>
                    <a:pt x="20" y="119"/>
                  </a:lnTo>
                  <a:lnTo>
                    <a:pt x="26" y="94"/>
                  </a:lnTo>
                  <a:lnTo>
                    <a:pt x="38" y="73"/>
                  </a:lnTo>
                  <a:lnTo>
                    <a:pt x="54" y="53"/>
                  </a:lnTo>
                  <a:lnTo>
                    <a:pt x="75" y="37"/>
                  </a:lnTo>
                  <a:lnTo>
                    <a:pt x="99" y="24"/>
                  </a:lnTo>
                  <a:lnTo>
                    <a:pt x="125" y="16"/>
                  </a:lnTo>
                  <a:lnTo>
                    <a:pt x="149" y="12"/>
                  </a:lnTo>
                  <a:lnTo>
                    <a:pt x="174" y="13"/>
                  </a:lnTo>
                  <a:lnTo>
                    <a:pt x="200" y="19"/>
                  </a:lnTo>
                  <a:lnTo>
                    <a:pt x="222" y="30"/>
                  </a:lnTo>
                  <a:lnTo>
                    <a:pt x="244" y="48"/>
                  </a:lnTo>
                  <a:lnTo>
                    <a:pt x="244" y="48"/>
                  </a:lnTo>
                  <a:lnTo>
                    <a:pt x="26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73" name="Freeform 209">
              <a:extLst>
                <a:ext uri="{FF2B5EF4-FFF2-40B4-BE49-F238E27FC236}">
                  <a16:creationId xmlns:a16="http://schemas.microsoft.com/office/drawing/2014/main" id="{C3C34E3F-9A5F-4BEA-AA47-04FFC077F719}"/>
                </a:ext>
              </a:extLst>
            </p:cNvPr>
            <p:cNvSpPr>
              <a:spLocks/>
            </p:cNvSpPr>
            <p:nvPr/>
          </p:nvSpPr>
          <p:spPr bwMode="auto">
            <a:xfrm>
              <a:off x="4269" y="108"/>
              <a:ext cx="23" cy="18"/>
            </a:xfrm>
            <a:custGeom>
              <a:avLst/>
              <a:gdLst>
                <a:gd name="T0" fmla="*/ 10 w 23"/>
                <a:gd name="T1" fmla="*/ 18 h 18"/>
                <a:gd name="T2" fmla="*/ 16 w 23"/>
                <a:gd name="T3" fmla="*/ 15 h 18"/>
                <a:gd name="T4" fmla="*/ 18 w 23"/>
                <a:gd name="T5" fmla="*/ 14 h 18"/>
                <a:gd name="T6" fmla="*/ 22 w 23"/>
                <a:gd name="T7" fmla="*/ 9 h 18"/>
                <a:gd name="T8" fmla="*/ 23 w 23"/>
                <a:gd name="T9" fmla="*/ 6 h 18"/>
                <a:gd name="T10" fmla="*/ 22 w 23"/>
                <a:gd name="T11" fmla="*/ 0 h 18"/>
                <a:gd name="T12" fmla="*/ 6 w 23"/>
                <a:gd name="T13" fmla="*/ 4 h 18"/>
                <a:gd name="T14" fmla="*/ 4 w 23"/>
                <a:gd name="T15" fmla="*/ 3 h 18"/>
                <a:gd name="T16" fmla="*/ 2 w 23"/>
                <a:gd name="T17" fmla="*/ 7 h 18"/>
                <a:gd name="T18" fmla="*/ 2 w 23"/>
                <a:gd name="T19" fmla="*/ 9 h 18"/>
                <a:gd name="T20" fmla="*/ 0 w 23"/>
                <a:gd name="T21" fmla="*/ 10 h 18"/>
                <a:gd name="T22" fmla="*/ 6 w 23"/>
                <a:gd name="T23" fmla="*/ 7 h 18"/>
                <a:gd name="T24" fmla="*/ 0 w 23"/>
                <a:gd name="T25" fmla="*/ 10 h 18"/>
                <a:gd name="T26" fmla="*/ 0 w 23"/>
                <a:gd name="T27" fmla="*/ 14 h 18"/>
                <a:gd name="T28" fmla="*/ 6 w 23"/>
                <a:gd name="T29" fmla="*/ 17 h 18"/>
                <a:gd name="T30" fmla="*/ 12 w 23"/>
                <a:gd name="T31" fmla="*/ 17 h 18"/>
                <a:gd name="T32" fmla="*/ 16 w 23"/>
                <a:gd name="T33" fmla="*/ 15 h 18"/>
                <a:gd name="T34" fmla="*/ 10 w 23"/>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18">
                  <a:moveTo>
                    <a:pt x="10" y="18"/>
                  </a:moveTo>
                  <a:lnTo>
                    <a:pt x="16" y="15"/>
                  </a:lnTo>
                  <a:lnTo>
                    <a:pt x="18" y="14"/>
                  </a:lnTo>
                  <a:lnTo>
                    <a:pt x="22" y="9"/>
                  </a:lnTo>
                  <a:lnTo>
                    <a:pt x="23" y="6"/>
                  </a:lnTo>
                  <a:lnTo>
                    <a:pt x="22" y="0"/>
                  </a:lnTo>
                  <a:lnTo>
                    <a:pt x="6" y="4"/>
                  </a:lnTo>
                  <a:lnTo>
                    <a:pt x="4" y="3"/>
                  </a:lnTo>
                  <a:lnTo>
                    <a:pt x="2" y="7"/>
                  </a:lnTo>
                  <a:lnTo>
                    <a:pt x="2" y="9"/>
                  </a:lnTo>
                  <a:lnTo>
                    <a:pt x="0" y="10"/>
                  </a:lnTo>
                  <a:lnTo>
                    <a:pt x="6" y="7"/>
                  </a:lnTo>
                  <a:lnTo>
                    <a:pt x="0" y="10"/>
                  </a:lnTo>
                  <a:lnTo>
                    <a:pt x="0" y="14"/>
                  </a:lnTo>
                  <a:lnTo>
                    <a:pt x="6" y="17"/>
                  </a:lnTo>
                  <a:lnTo>
                    <a:pt x="12" y="17"/>
                  </a:lnTo>
                  <a:lnTo>
                    <a:pt x="16" y="15"/>
                  </a:lnTo>
                  <a:lnTo>
                    <a:pt x="1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74" name="Freeform 210">
              <a:extLst>
                <a:ext uri="{FF2B5EF4-FFF2-40B4-BE49-F238E27FC236}">
                  <a16:creationId xmlns:a16="http://schemas.microsoft.com/office/drawing/2014/main" id="{B11F25ED-F3BB-40E4-AC79-9D7E133DE1CF}"/>
                </a:ext>
              </a:extLst>
            </p:cNvPr>
            <p:cNvSpPr>
              <a:spLocks/>
            </p:cNvSpPr>
            <p:nvPr/>
          </p:nvSpPr>
          <p:spPr bwMode="auto">
            <a:xfrm>
              <a:off x="4237" y="115"/>
              <a:ext cx="42" cy="12"/>
            </a:xfrm>
            <a:custGeom>
              <a:avLst/>
              <a:gdLst>
                <a:gd name="T0" fmla="*/ 4 w 42"/>
                <a:gd name="T1" fmla="*/ 10 h 12"/>
                <a:gd name="T2" fmla="*/ 2 w 42"/>
                <a:gd name="T3" fmla="*/ 9 h 12"/>
                <a:gd name="T4" fmla="*/ 10 w 42"/>
                <a:gd name="T5" fmla="*/ 11 h 12"/>
                <a:gd name="T6" fmla="*/ 16 w 42"/>
                <a:gd name="T7" fmla="*/ 12 h 12"/>
                <a:gd name="T8" fmla="*/ 24 w 42"/>
                <a:gd name="T9" fmla="*/ 12 h 12"/>
                <a:gd name="T10" fmla="*/ 42 w 42"/>
                <a:gd name="T11" fmla="*/ 11 h 12"/>
                <a:gd name="T12" fmla="*/ 38 w 42"/>
                <a:gd name="T13" fmla="*/ 0 h 12"/>
                <a:gd name="T14" fmla="*/ 24 w 42"/>
                <a:gd name="T15" fmla="*/ 1 h 12"/>
                <a:gd name="T16" fmla="*/ 16 w 42"/>
                <a:gd name="T17" fmla="*/ 1 h 12"/>
                <a:gd name="T18" fmla="*/ 14 w 42"/>
                <a:gd name="T19" fmla="*/ 0 h 12"/>
                <a:gd name="T20" fmla="*/ 18 w 42"/>
                <a:gd name="T21" fmla="*/ 2 h 12"/>
                <a:gd name="T22" fmla="*/ 16 w 42"/>
                <a:gd name="T23" fmla="*/ 1 h 12"/>
                <a:gd name="T24" fmla="*/ 18 w 42"/>
                <a:gd name="T25" fmla="*/ 2 h 12"/>
                <a:gd name="T26" fmla="*/ 12 w 42"/>
                <a:gd name="T27" fmla="*/ 0 h 12"/>
                <a:gd name="T28" fmla="*/ 4 w 42"/>
                <a:gd name="T29" fmla="*/ 1 h 12"/>
                <a:gd name="T30" fmla="*/ 0 w 42"/>
                <a:gd name="T31" fmla="*/ 4 h 12"/>
                <a:gd name="T32" fmla="*/ 2 w 42"/>
                <a:gd name="T33" fmla="*/ 9 h 12"/>
                <a:gd name="T34" fmla="*/ 4 w 42"/>
                <a:gd name="T35"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12">
                  <a:moveTo>
                    <a:pt x="4" y="10"/>
                  </a:moveTo>
                  <a:lnTo>
                    <a:pt x="2" y="9"/>
                  </a:lnTo>
                  <a:lnTo>
                    <a:pt x="10" y="11"/>
                  </a:lnTo>
                  <a:lnTo>
                    <a:pt x="16" y="12"/>
                  </a:lnTo>
                  <a:lnTo>
                    <a:pt x="24" y="12"/>
                  </a:lnTo>
                  <a:lnTo>
                    <a:pt x="42" y="11"/>
                  </a:lnTo>
                  <a:lnTo>
                    <a:pt x="38" y="0"/>
                  </a:lnTo>
                  <a:lnTo>
                    <a:pt x="24" y="1"/>
                  </a:lnTo>
                  <a:lnTo>
                    <a:pt x="16" y="1"/>
                  </a:lnTo>
                  <a:lnTo>
                    <a:pt x="14" y="0"/>
                  </a:lnTo>
                  <a:lnTo>
                    <a:pt x="18" y="2"/>
                  </a:lnTo>
                  <a:lnTo>
                    <a:pt x="16" y="1"/>
                  </a:lnTo>
                  <a:lnTo>
                    <a:pt x="18" y="2"/>
                  </a:lnTo>
                  <a:lnTo>
                    <a:pt x="12" y="0"/>
                  </a:lnTo>
                  <a:lnTo>
                    <a:pt x="4" y="1"/>
                  </a:lnTo>
                  <a:lnTo>
                    <a:pt x="0" y="4"/>
                  </a:lnTo>
                  <a:lnTo>
                    <a:pt x="2" y="9"/>
                  </a:lnTo>
                  <a:lnTo>
                    <a:pt x="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75" name="Freeform 211">
              <a:extLst>
                <a:ext uri="{FF2B5EF4-FFF2-40B4-BE49-F238E27FC236}">
                  <a16:creationId xmlns:a16="http://schemas.microsoft.com/office/drawing/2014/main" id="{1D739967-0B8B-4850-87E5-0D5B18D04F2F}"/>
                </a:ext>
              </a:extLst>
            </p:cNvPr>
            <p:cNvSpPr>
              <a:spLocks/>
            </p:cNvSpPr>
            <p:nvPr/>
          </p:nvSpPr>
          <p:spPr bwMode="auto">
            <a:xfrm>
              <a:off x="4146" y="104"/>
              <a:ext cx="107" cy="25"/>
            </a:xfrm>
            <a:custGeom>
              <a:avLst/>
              <a:gdLst>
                <a:gd name="T0" fmla="*/ 16 w 107"/>
                <a:gd name="T1" fmla="*/ 23 h 25"/>
                <a:gd name="T2" fmla="*/ 16 w 107"/>
                <a:gd name="T3" fmla="*/ 22 h 25"/>
                <a:gd name="T4" fmla="*/ 18 w 107"/>
                <a:gd name="T5" fmla="*/ 22 h 25"/>
                <a:gd name="T6" fmla="*/ 20 w 107"/>
                <a:gd name="T7" fmla="*/ 19 h 25"/>
                <a:gd name="T8" fmla="*/ 28 w 107"/>
                <a:gd name="T9" fmla="*/ 17 h 25"/>
                <a:gd name="T10" fmla="*/ 36 w 107"/>
                <a:gd name="T11" fmla="*/ 14 h 25"/>
                <a:gd name="T12" fmla="*/ 46 w 107"/>
                <a:gd name="T13" fmla="*/ 12 h 25"/>
                <a:gd name="T14" fmla="*/ 61 w 107"/>
                <a:gd name="T15" fmla="*/ 12 h 25"/>
                <a:gd name="T16" fmla="*/ 75 w 107"/>
                <a:gd name="T17" fmla="*/ 15 h 25"/>
                <a:gd name="T18" fmla="*/ 95 w 107"/>
                <a:gd name="T19" fmla="*/ 21 h 25"/>
                <a:gd name="T20" fmla="*/ 107 w 107"/>
                <a:gd name="T21" fmla="*/ 12 h 25"/>
                <a:gd name="T22" fmla="*/ 83 w 107"/>
                <a:gd name="T23" fmla="*/ 4 h 25"/>
                <a:gd name="T24" fmla="*/ 61 w 107"/>
                <a:gd name="T25" fmla="*/ 0 h 25"/>
                <a:gd name="T26" fmla="*/ 46 w 107"/>
                <a:gd name="T27" fmla="*/ 0 h 25"/>
                <a:gd name="T28" fmla="*/ 28 w 107"/>
                <a:gd name="T29" fmla="*/ 3 h 25"/>
                <a:gd name="T30" fmla="*/ 16 w 107"/>
                <a:gd name="T31" fmla="*/ 7 h 25"/>
                <a:gd name="T32" fmla="*/ 8 w 107"/>
                <a:gd name="T33" fmla="*/ 12 h 25"/>
                <a:gd name="T34" fmla="*/ 2 w 107"/>
                <a:gd name="T35" fmla="*/ 15 h 25"/>
                <a:gd name="T36" fmla="*/ 0 w 107"/>
                <a:gd name="T37" fmla="*/ 18 h 25"/>
                <a:gd name="T38" fmla="*/ 0 w 107"/>
                <a:gd name="T39" fmla="*/ 17 h 25"/>
                <a:gd name="T40" fmla="*/ 0 w 107"/>
                <a:gd name="T41" fmla="*/ 18 h 25"/>
                <a:gd name="T42" fmla="*/ 0 w 107"/>
                <a:gd name="T43" fmla="*/ 21 h 25"/>
                <a:gd name="T44" fmla="*/ 6 w 107"/>
                <a:gd name="T45" fmla="*/ 25 h 25"/>
                <a:gd name="T46" fmla="*/ 12 w 107"/>
                <a:gd name="T47" fmla="*/ 25 h 25"/>
                <a:gd name="T48" fmla="*/ 16 w 107"/>
                <a:gd name="T49" fmla="*/ 22 h 25"/>
                <a:gd name="T50" fmla="*/ 16 w 107"/>
                <a:gd name="T51"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25">
                  <a:moveTo>
                    <a:pt x="16" y="23"/>
                  </a:moveTo>
                  <a:lnTo>
                    <a:pt x="16" y="22"/>
                  </a:lnTo>
                  <a:lnTo>
                    <a:pt x="18" y="22"/>
                  </a:lnTo>
                  <a:lnTo>
                    <a:pt x="20" y="19"/>
                  </a:lnTo>
                  <a:lnTo>
                    <a:pt x="28" y="17"/>
                  </a:lnTo>
                  <a:lnTo>
                    <a:pt x="36" y="14"/>
                  </a:lnTo>
                  <a:lnTo>
                    <a:pt x="46" y="12"/>
                  </a:lnTo>
                  <a:lnTo>
                    <a:pt x="61" y="12"/>
                  </a:lnTo>
                  <a:lnTo>
                    <a:pt x="75" y="15"/>
                  </a:lnTo>
                  <a:lnTo>
                    <a:pt x="95" y="21"/>
                  </a:lnTo>
                  <a:lnTo>
                    <a:pt x="107" y="12"/>
                  </a:lnTo>
                  <a:lnTo>
                    <a:pt x="83" y="4"/>
                  </a:lnTo>
                  <a:lnTo>
                    <a:pt x="61" y="0"/>
                  </a:lnTo>
                  <a:lnTo>
                    <a:pt x="46" y="0"/>
                  </a:lnTo>
                  <a:lnTo>
                    <a:pt x="28" y="3"/>
                  </a:lnTo>
                  <a:lnTo>
                    <a:pt x="16" y="7"/>
                  </a:lnTo>
                  <a:lnTo>
                    <a:pt x="8" y="12"/>
                  </a:lnTo>
                  <a:lnTo>
                    <a:pt x="2" y="15"/>
                  </a:lnTo>
                  <a:lnTo>
                    <a:pt x="0" y="18"/>
                  </a:lnTo>
                  <a:lnTo>
                    <a:pt x="0" y="17"/>
                  </a:lnTo>
                  <a:lnTo>
                    <a:pt x="0" y="18"/>
                  </a:lnTo>
                  <a:lnTo>
                    <a:pt x="0" y="21"/>
                  </a:lnTo>
                  <a:lnTo>
                    <a:pt x="6" y="25"/>
                  </a:lnTo>
                  <a:lnTo>
                    <a:pt x="12" y="25"/>
                  </a:lnTo>
                  <a:lnTo>
                    <a:pt x="16" y="22"/>
                  </a:lnTo>
                  <a:lnTo>
                    <a:pt x="1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76" name="Freeform 212">
              <a:extLst>
                <a:ext uri="{FF2B5EF4-FFF2-40B4-BE49-F238E27FC236}">
                  <a16:creationId xmlns:a16="http://schemas.microsoft.com/office/drawing/2014/main" id="{1EA86384-034E-486C-AC6A-68DDC40B3F3E}"/>
                </a:ext>
              </a:extLst>
            </p:cNvPr>
            <p:cNvSpPr>
              <a:spLocks/>
            </p:cNvSpPr>
            <p:nvPr/>
          </p:nvSpPr>
          <p:spPr bwMode="auto">
            <a:xfrm>
              <a:off x="4101" y="121"/>
              <a:ext cx="61" cy="92"/>
            </a:xfrm>
            <a:custGeom>
              <a:avLst/>
              <a:gdLst>
                <a:gd name="T0" fmla="*/ 21 w 61"/>
                <a:gd name="T1" fmla="*/ 90 h 92"/>
                <a:gd name="T2" fmla="*/ 21 w 61"/>
                <a:gd name="T3" fmla="*/ 89 h 92"/>
                <a:gd name="T4" fmla="*/ 19 w 61"/>
                <a:gd name="T5" fmla="*/ 80 h 92"/>
                <a:gd name="T6" fmla="*/ 21 w 61"/>
                <a:gd name="T7" fmla="*/ 59 h 92"/>
                <a:gd name="T8" fmla="*/ 33 w 61"/>
                <a:gd name="T9" fmla="*/ 34 h 92"/>
                <a:gd name="T10" fmla="*/ 61 w 61"/>
                <a:gd name="T11" fmla="*/ 6 h 92"/>
                <a:gd name="T12" fmla="*/ 45 w 61"/>
                <a:gd name="T13" fmla="*/ 0 h 92"/>
                <a:gd name="T14" fmla="*/ 13 w 61"/>
                <a:gd name="T15" fmla="*/ 29 h 92"/>
                <a:gd name="T16" fmla="*/ 1 w 61"/>
                <a:gd name="T17" fmla="*/ 59 h 92"/>
                <a:gd name="T18" fmla="*/ 0 w 61"/>
                <a:gd name="T19" fmla="*/ 80 h 92"/>
                <a:gd name="T20" fmla="*/ 1 w 61"/>
                <a:gd name="T21" fmla="*/ 92 h 92"/>
                <a:gd name="T22" fmla="*/ 1 w 61"/>
                <a:gd name="T23" fmla="*/ 90 h 92"/>
                <a:gd name="T24" fmla="*/ 21 w 61"/>
                <a:gd name="T25" fmla="*/ 9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2">
                  <a:moveTo>
                    <a:pt x="21" y="90"/>
                  </a:moveTo>
                  <a:lnTo>
                    <a:pt x="21" y="89"/>
                  </a:lnTo>
                  <a:lnTo>
                    <a:pt x="19" y="80"/>
                  </a:lnTo>
                  <a:lnTo>
                    <a:pt x="21" y="59"/>
                  </a:lnTo>
                  <a:lnTo>
                    <a:pt x="33" y="34"/>
                  </a:lnTo>
                  <a:lnTo>
                    <a:pt x="61" y="6"/>
                  </a:lnTo>
                  <a:lnTo>
                    <a:pt x="45" y="0"/>
                  </a:lnTo>
                  <a:lnTo>
                    <a:pt x="13" y="29"/>
                  </a:lnTo>
                  <a:lnTo>
                    <a:pt x="1" y="59"/>
                  </a:lnTo>
                  <a:lnTo>
                    <a:pt x="0" y="80"/>
                  </a:lnTo>
                  <a:lnTo>
                    <a:pt x="1" y="92"/>
                  </a:lnTo>
                  <a:lnTo>
                    <a:pt x="1" y="90"/>
                  </a:lnTo>
                  <a:lnTo>
                    <a:pt x="21"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77" name="Freeform 213">
              <a:extLst>
                <a:ext uri="{FF2B5EF4-FFF2-40B4-BE49-F238E27FC236}">
                  <a16:creationId xmlns:a16="http://schemas.microsoft.com/office/drawing/2014/main" id="{1F44A7C9-C23A-4E17-9D83-BA964FBF7BB8}"/>
                </a:ext>
              </a:extLst>
            </p:cNvPr>
            <p:cNvSpPr>
              <a:spLocks/>
            </p:cNvSpPr>
            <p:nvPr/>
          </p:nvSpPr>
          <p:spPr bwMode="auto">
            <a:xfrm>
              <a:off x="4102" y="211"/>
              <a:ext cx="48" cy="58"/>
            </a:xfrm>
            <a:custGeom>
              <a:avLst/>
              <a:gdLst>
                <a:gd name="T0" fmla="*/ 48 w 48"/>
                <a:gd name="T1" fmla="*/ 53 h 58"/>
                <a:gd name="T2" fmla="*/ 46 w 48"/>
                <a:gd name="T3" fmla="*/ 53 h 58"/>
                <a:gd name="T4" fmla="*/ 36 w 48"/>
                <a:gd name="T5" fmla="*/ 39 h 58"/>
                <a:gd name="T6" fmla="*/ 30 w 48"/>
                <a:gd name="T7" fmla="*/ 26 h 58"/>
                <a:gd name="T8" fmla="*/ 24 w 48"/>
                <a:gd name="T9" fmla="*/ 13 h 58"/>
                <a:gd name="T10" fmla="*/ 20 w 48"/>
                <a:gd name="T11" fmla="*/ 0 h 58"/>
                <a:gd name="T12" fmla="*/ 0 w 48"/>
                <a:gd name="T13" fmla="*/ 0 h 58"/>
                <a:gd name="T14" fmla="*/ 4 w 48"/>
                <a:gd name="T15" fmla="*/ 15 h 58"/>
                <a:gd name="T16" fmla="*/ 10 w 48"/>
                <a:gd name="T17" fmla="*/ 28 h 58"/>
                <a:gd name="T18" fmla="*/ 16 w 48"/>
                <a:gd name="T19" fmla="*/ 42 h 58"/>
                <a:gd name="T20" fmla="*/ 30 w 48"/>
                <a:gd name="T21" fmla="*/ 58 h 58"/>
                <a:gd name="T22" fmla="*/ 28 w 48"/>
                <a:gd name="T23" fmla="*/ 58 h 58"/>
                <a:gd name="T24" fmla="*/ 48 w 48"/>
                <a:gd name="T25" fmla="*/ 5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58">
                  <a:moveTo>
                    <a:pt x="48" y="53"/>
                  </a:moveTo>
                  <a:lnTo>
                    <a:pt x="46" y="53"/>
                  </a:lnTo>
                  <a:lnTo>
                    <a:pt x="36" y="39"/>
                  </a:lnTo>
                  <a:lnTo>
                    <a:pt x="30" y="26"/>
                  </a:lnTo>
                  <a:lnTo>
                    <a:pt x="24" y="13"/>
                  </a:lnTo>
                  <a:lnTo>
                    <a:pt x="20" y="0"/>
                  </a:lnTo>
                  <a:lnTo>
                    <a:pt x="0" y="0"/>
                  </a:lnTo>
                  <a:lnTo>
                    <a:pt x="4" y="15"/>
                  </a:lnTo>
                  <a:lnTo>
                    <a:pt x="10" y="28"/>
                  </a:lnTo>
                  <a:lnTo>
                    <a:pt x="16" y="42"/>
                  </a:lnTo>
                  <a:lnTo>
                    <a:pt x="30" y="58"/>
                  </a:lnTo>
                  <a:lnTo>
                    <a:pt x="28" y="58"/>
                  </a:lnTo>
                  <a:lnTo>
                    <a:pt x="48"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78" name="Freeform 214">
              <a:extLst>
                <a:ext uri="{FF2B5EF4-FFF2-40B4-BE49-F238E27FC236}">
                  <a16:creationId xmlns:a16="http://schemas.microsoft.com/office/drawing/2014/main" id="{99CBD515-0690-46F2-A3E1-FE9FEEBCA4A5}"/>
                </a:ext>
              </a:extLst>
            </p:cNvPr>
            <p:cNvSpPr>
              <a:spLocks/>
            </p:cNvSpPr>
            <p:nvPr/>
          </p:nvSpPr>
          <p:spPr bwMode="auto">
            <a:xfrm>
              <a:off x="4130" y="264"/>
              <a:ext cx="60" cy="38"/>
            </a:xfrm>
            <a:custGeom>
              <a:avLst/>
              <a:gdLst>
                <a:gd name="T0" fmla="*/ 56 w 60"/>
                <a:gd name="T1" fmla="*/ 28 h 38"/>
                <a:gd name="T2" fmla="*/ 56 w 60"/>
                <a:gd name="T3" fmla="*/ 28 h 38"/>
                <a:gd name="T4" fmla="*/ 46 w 60"/>
                <a:gd name="T5" fmla="*/ 22 h 38"/>
                <a:gd name="T6" fmla="*/ 34 w 60"/>
                <a:gd name="T7" fmla="*/ 14 h 38"/>
                <a:gd name="T8" fmla="*/ 24 w 60"/>
                <a:gd name="T9" fmla="*/ 7 h 38"/>
                <a:gd name="T10" fmla="*/ 20 w 60"/>
                <a:gd name="T11" fmla="*/ 0 h 38"/>
                <a:gd name="T12" fmla="*/ 0 w 60"/>
                <a:gd name="T13" fmla="*/ 5 h 38"/>
                <a:gd name="T14" fmla="*/ 8 w 60"/>
                <a:gd name="T15" fmla="*/ 12 h 38"/>
                <a:gd name="T16" fmla="*/ 18 w 60"/>
                <a:gd name="T17" fmla="*/ 21 h 38"/>
                <a:gd name="T18" fmla="*/ 30 w 60"/>
                <a:gd name="T19" fmla="*/ 29 h 38"/>
                <a:gd name="T20" fmla="*/ 44 w 60"/>
                <a:gd name="T21" fmla="*/ 37 h 38"/>
                <a:gd name="T22" fmla="*/ 44 w 60"/>
                <a:gd name="T23" fmla="*/ 37 h 38"/>
                <a:gd name="T24" fmla="*/ 44 w 60"/>
                <a:gd name="T25" fmla="*/ 37 h 38"/>
                <a:gd name="T26" fmla="*/ 52 w 60"/>
                <a:gd name="T27" fmla="*/ 38 h 38"/>
                <a:gd name="T28" fmla="*/ 58 w 60"/>
                <a:gd name="T29" fmla="*/ 36 h 38"/>
                <a:gd name="T30" fmla="*/ 60 w 60"/>
                <a:gd name="T31" fmla="*/ 31 h 38"/>
                <a:gd name="T32" fmla="*/ 56 w 60"/>
                <a:gd name="T33"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38">
                  <a:moveTo>
                    <a:pt x="56" y="28"/>
                  </a:moveTo>
                  <a:lnTo>
                    <a:pt x="56" y="28"/>
                  </a:lnTo>
                  <a:lnTo>
                    <a:pt x="46" y="22"/>
                  </a:lnTo>
                  <a:lnTo>
                    <a:pt x="34" y="14"/>
                  </a:lnTo>
                  <a:lnTo>
                    <a:pt x="24" y="7"/>
                  </a:lnTo>
                  <a:lnTo>
                    <a:pt x="20" y="0"/>
                  </a:lnTo>
                  <a:lnTo>
                    <a:pt x="0" y="5"/>
                  </a:lnTo>
                  <a:lnTo>
                    <a:pt x="8" y="12"/>
                  </a:lnTo>
                  <a:lnTo>
                    <a:pt x="18" y="21"/>
                  </a:lnTo>
                  <a:lnTo>
                    <a:pt x="30" y="29"/>
                  </a:lnTo>
                  <a:lnTo>
                    <a:pt x="44" y="37"/>
                  </a:lnTo>
                  <a:lnTo>
                    <a:pt x="44" y="37"/>
                  </a:lnTo>
                  <a:lnTo>
                    <a:pt x="44" y="37"/>
                  </a:lnTo>
                  <a:lnTo>
                    <a:pt x="52" y="38"/>
                  </a:lnTo>
                  <a:lnTo>
                    <a:pt x="58" y="36"/>
                  </a:lnTo>
                  <a:lnTo>
                    <a:pt x="60" y="31"/>
                  </a:lnTo>
                  <a:lnTo>
                    <a:pt x="56"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79" name="Freeform 215">
              <a:extLst>
                <a:ext uri="{FF2B5EF4-FFF2-40B4-BE49-F238E27FC236}">
                  <a16:creationId xmlns:a16="http://schemas.microsoft.com/office/drawing/2014/main" id="{0D58891F-FCEB-4EA4-BD9E-39A30EC577C6}"/>
                </a:ext>
              </a:extLst>
            </p:cNvPr>
            <p:cNvSpPr>
              <a:spLocks/>
            </p:cNvSpPr>
            <p:nvPr/>
          </p:nvSpPr>
          <p:spPr bwMode="auto">
            <a:xfrm>
              <a:off x="4332" y="68"/>
              <a:ext cx="247" cy="269"/>
            </a:xfrm>
            <a:custGeom>
              <a:avLst/>
              <a:gdLst>
                <a:gd name="T0" fmla="*/ 160 w 247"/>
                <a:gd name="T1" fmla="*/ 233 h 269"/>
                <a:gd name="T2" fmla="*/ 190 w 247"/>
                <a:gd name="T3" fmla="*/ 238 h 269"/>
                <a:gd name="T4" fmla="*/ 204 w 247"/>
                <a:gd name="T5" fmla="*/ 230 h 269"/>
                <a:gd name="T6" fmla="*/ 210 w 247"/>
                <a:gd name="T7" fmla="*/ 219 h 269"/>
                <a:gd name="T8" fmla="*/ 214 w 247"/>
                <a:gd name="T9" fmla="*/ 214 h 269"/>
                <a:gd name="T10" fmla="*/ 234 w 247"/>
                <a:gd name="T11" fmla="*/ 220 h 269"/>
                <a:gd name="T12" fmla="*/ 247 w 247"/>
                <a:gd name="T13" fmla="*/ 235 h 269"/>
                <a:gd name="T14" fmla="*/ 242 w 247"/>
                <a:gd name="T15" fmla="*/ 250 h 269"/>
                <a:gd name="T16" fmla="*/ 226 w 247"/>
                <a:gd name="T17" fmla="*/ 263 h 269"/>
                <a:gd name="T18" fmla="*/ 196 w 247"/>
                <a:gd name="T19" fmla="*/ 269 h 269"/>
                <a:gd name="T20" fmla="*/ 160 w 247"/>
                <a:gd name="T21" fmla="*/ 266 h 269"/>
                <a:gd name="T22" fmla="*/ 129 w 247"/>
                <a:gd name="T23" fmla="*/ 260 h 269"/>
                <a:gd name="T24" fmla="*/ 111 w 247"/>
                <a:gd name="T25" fmla="*/ 254 h 269"/>
                <a:gd name="T26" fmla="*/ 101 w 247"/>
                <a:gd name="T27" fmla="*/ 250 h 269"/>
                <a:gd name="T28" fmla="*/ 57 w 247"/>
                <a:gd name="T29" fmla="*/ 222 h 269"/>
                <a:gd name="T30" fmla="*/ 10 w 247"/>
                <a:gd name="T31" fmla="*/ 166 h 269"/>
                <a:gd name="T32" fmla="*/ 0 w 247"/>
                <a:gd name="T33" fmla="*/ 112 h 269"/>
                <a:gd name="T34" fmla="*/ 20 w 247"/>
                <a:gd name="T35" fmla="*/ 64 h 269"/>
                <a:gd name="T36" fmla="*/ 59 w 247"/>
                <a:gd name="T37" fmla="*/ 27 h 269"/>
                <a:gd name="T38" fmla="*/ 113 w 247"/>
                <a:gd name="T39" fmla="*/ 4 h 269"/>
                <a:gd name="T40" fmla="*/ 168 w 247"/>
                <a:gd name="T41" fmla="*/ 1 h 269"/>
                <a:gd name="T42" fmla="*/ 222 w 247"/>
                <a:gd name="T43" fmla="*/ 20 h 269"/>
                <a:gd name="T44" fmla="*/ 244 w 247"/>
                <a:gd name="T45" fmla="*/ 42 h 269"/>
                <a:gd name="T46" fmla="*/ 238 w 247"/>
                <a:gd name="T47" fmla="*/ 49 h 269"/>
                <a:gd name="T48" fmla="*/ 220 w 247"/>
                <a:gd name="T49" fmla="*/ 51 h 269"/>
                <a:gd name="T50" fmla="*/ 208 w 247"/>
                <a:gd name="T51" fmla="*/ 50 h 269"/>
                <a:gd name="T52" fmla="*/ 184 w 247"/>
                <a:gd name="T53" fmla="*/ 42 h 269"/>
                <a:gd name="T54" fmla="*/ 150 w 247"/>
                <a:gd name="T55" fmla="*/ 40 h 269"/>
                <a:gd name="T56" fmla="*/ 127 w 247"/>
                <a:gd name="T57" fmla="*/ 44 h 269"/>
                <a:gd name="T58" fmla="*/ 115 w 247"/>
                <a:gd name="T59" fmla="*/ 51 h 269"/>
                <a:gd name="T60" fmla="*/ 83 w 247"/>
                <a:gd name="T61" fmla="*/ 81 h 269"/>
                <a:gd name="T62" fmla="*/ 69 w 247"/>
                <a:gd name="T63" fmla="*/ 131 h 269"/>
                <a:gd name="T64" fmla="*/ 77 w 247"/>
                <a:gd name="T65" fmla="*/ 154 h 269"/>
                <a:gd name="T66" fmla="*/ 89 w 247"/>
                <a:gd name="T67" fmla="*/ 181 h 269"/>
                <a:gd name="T68" fmla="*/ 107 w 247"/>
                <a:gd name="T69" fmla="*/ 203 h 269"/>
                <a:gd name="T70" fmla="*/ 127 w 247"/>
                <a:gd name="T71" fmla="*/ 21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7" h="269">
                  <a:moveTo>
                    <a:pt x="139" y="225"/>
                  </a:moveTo>
                  <a:lnTo>
                    <a:pt x="160" y="233"/>
                  </a:lnTo>
                  <a:lnTo>
                    <a:pt x="178" y="237"/>
                  </a:lnTo>
                  <a:lnTo>
                    <a:pt x="190" y="238"/>
                  </a:lnTo>
                  <a:lnTo>
                    <a:pt x="198" y="234"/>
                  </a:lnTo>
                  <a:lnTo>
                    <a:pt x="204" y="230"/>
                  </a:lnTo>
                  <a:lnTo>
                    <a:pt x="208" y="225"/>
                  </a:lnTo>
                  <a:lnTo>
                    <a:pt x="210" y="219"/>
                  </a:lnTo>
                  <a:lnTo>
                    <a:pt x="210" y="215"/>
                  </a:lnTo>
                  <a:lnTo>
                    <a:pt x="214" y="214"/>
                  </a:lnTo>
                  <a:lnTo>
                    <a:pt x="224" y="216"/>
                  </a:lnTo>
                  <a:lnTo>
                    <a:pt x="234" y="220"/>
                  </a:lnTo>
                  <a:lnTo>
                    <a:pt x="244" y="229"/>
                  </a:lnTo>
                  <a:lnTo>
                    <a:pt x="247" y="235"/>
                  </a:lnTo>
                  <a:lnTo>
                    <a:pt x="245" y="242"/>
                  </a:lnTo>
                  <a:lnTo>
                    <a:pt x="242" y="250"/>
                  </a:lnTo>
                  <a:lnTo>
                    <a:pt x="236" y="257"/>
                  </a:lnTo>
                  <a:lnTo>
                    <a:pt x="226" y="263"/>
                  </a:lnTo>
                  <a:lnTo>
                    <a:pt x="212" y="266"/>
                  </a:lnTo>
                  <a:lnTo>
                    <a:pt x="196" y="269"/>
                  </a:lnTo>
                  <a:lnTo>
                    <a:pt x="178" y="269"/>
                  </a:lnTo>
                  <a:lnTo>
                    <a:pt x="160" y="266"/>
                  </a:lnTo>
                  <a:lnTo>
                    <a:pt x="143" y="263"/>
                  </a:lnTo>
                  <a:lnTo>
                    <a:pt x="129" y="260"/>
                  </a:lnTo>
                  <a:lnTo>
                    <a:pt x="119" y="257"/>
                  </a:lnTo>
                  <a:lnTo>
                    <a:pt x="111" y="254"/>
                  </a:lnTo>
                  <a:lnTo>
                    <a:pt x="103" y="252"/>
                  </a:lnTo>
                  <a:lnTo>
                    <a:pt x="101" y="250"/>
                  </a:lnTo>
                  <a:lnTo>
                    <a:pt x="99" y="249"/>
                  </a:lnTo>
                  <a:lnTo>
                    <a:pt x="57" y="222"/>
                  </a:lnTo>
                  <a:lnTo>
                    <a:pt x="30" y="194"/>
                  </a:lnTo>
                  <a:lnTo>
                    <a:pt x="10" y="166"/>
                  </a:lnTo>
                  <a:lnTo>
                    <a:pt x="2" y="139"/>
                  </a:lnTo>
                  <a:lnTo>
                    <a:pt x="0" y="112"/>
                  </a:lnTo>
                  <a:lnTo>
                    <a:pt x="6" y="87"/>
                  </a:lnTo>
                  <a:lnTo>
                    <a:pt x="20" y="64"/>
                  </a:lnTo>
                  <a:lnTo>
                    <a:pt x="38" y="44"/>
                  </a:lnTo>
                  <a:lnTo>
                    <a:pt x="59" y="27"/>
                  </a:lnTo>
                  <a:lnTo>
                    <a:pt x="85" y="13"/>
                  </a:lnTo>
                  <a:lnTo>
                    <a:pt x="113" y="4"/>
                  </a:lnTo>
                  <a:lnTo>
                    <a:pt x="141" y="0"/>
                  </a:lnTo>
                  <a:lnTo>
                    <a:pt x="168" y="1"/>
                  </a:lnTo>
                  <a:lnTo>
                    <a:pt x="196" y="8"/>
                  </a:lnTo>
                  <a:lnTo>
                    <a:pt x="222" y="20"/>
                  </a:lnTo>
                  <a:lnTo>
                    <a:pt x="244" y="40"/>
                  </a:lnTo>
                  <a:lnTo>
                    <a:pt x="244" y="42"/>
                  </a:lnTo>
                  <a:lnTo>
                    <a:pt x="240" y="46"/>
                  </a:lnTo>
                  <a:lnTo>
                    <a:pt x="238" y="49"/>
                  </a:lnTo>
                  <a:lnTo>
                    <a:pt x="236" y="50"/>
                  </a:lnTo>
                  <a:lnTo>
                    <a:pt x="220" y="51"/>
                  </a:lnTo>
                  <a:lnTo>
                    <a:pt x="212" y="51"/>
                  </a:lnTo>
                  <a:lnTo>
                    <a:pt x="208" y="50"/>
                  </a:lnTo>
                  <a:lnTo>
                    <a:pt x="206" y="50"/>
                  </a:lnTo>
                  <a:lnTo>
                    <a:pt x="184" y="42"/>
                  </a:lnTo>
                  <a:lnTo>
                    <a:pt x="166" y="40"/>
                  </a:lnTo>
                  <a:lnTo>
                    <a:pt x="150" y="40"/>
                  </a:lnTo>
                  <a:lnTo>
                    <a:pt x="137" y="41"/>
                  </a:lnTo>
                  <a:lnTo>
                    <a:pt x="127" y="44"/>
                  </a:lnTo>
                  <a:lnTo>
                    <a:pt x="119" y="48"/>
                  </a:lnTo>
                  <a:lnTo>
                    <a:pt x="115" y="51"/>
                  </a:lnTo>
                  <a:lnTo>
                    <a:pt x="113" y="53"/>
                  </a:lnTo>
                  <a:lnTo>
                    <a:pt x="83" y="81"/>
                  </a:lnTo>
                  <a:lnTo>
                    <a:pt x="71" y="109"/>
                  </a:lnTo>
                  <a:lnTo>
                    <a:pt x="69" y="131"/>
                  </a:lnTo>
                  <a:lnTo>
                    <a:pt x="71" y="141"/>
                  </a:lnTo>
                  <a:lnTo>
                    <a:pt x="77" y="154"/>
                  </a:lnTo>
                  <a:lnTo>
                    <a:pt x="83" y="168"/>
                  </a:lnTo>
                  <a:lnTo>
                    <a:pt x="89" y="181"/>
                  </a:lnTo>
                  <a:lnTo>
                    <a:pt x="99" y="196"/>
                  </a:lnTo>
                  <a:lnTo>
                    <a:pt x="107" y="203"/>
                  </a:lnTo>
                  <a:lnTo>
                    <a:pt x="117" y="211"/>
                  </a:lnTo>
                  <a:lnTo>
                    <a:pt x="127" y="219"/>
                  </a:lnTo>
                  <a:lnTo>
                    <a:pt x="139" y="225"/>
                  </a:lnTo>
                  <a:close/>
                </a:path>
              </a:pathLst>
            </a:custGeom>
            <a:solidFill>
              <a:srgbClr val="667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80" name="Freeform 216">
              <a:extLst>
                <a:ext uri="{FF2B5EF4-FFF2-40B4-BE49-F238E27FC236}">
                  <a16:creationId xmlns:a16="http://schemas.microsoft.com/office/drawing/2014/main" id="{666B7C7A-0E6E-4E28-B7C3-28833FE35001}"/>
                </a:ext>
              </a:extLst>
            </p:cNvPr>
            <p:cNvSpPr>
              <a:spLocks/>
            </p:cNvSpPr>
            <p:nvPr/>
          </p:nvSpPr>
          <p:spPr bwMode="auto">
            <a:xfrm>
              <a:off x="4465" y="282"/>
              <a:ext cx="87" cy="29"/>
            </a:xfrm>
            <a:custGeom>
              <a:avLst/>
              <a:gdLst>
                <a:gd name="T0" fmla="*/ 67 w 87"/>
                <a:gd name="T1" fmla="*/ 0 h 29"/>
                <a:gd name="T2" fmla="*/ 67 w 87"/>
                <a:gd name="T3" fmla="*/ 1 h 29"/>
                <a:gd name="T4" fmla="*/ 67 w 87"/>
                <a:gd name="T5" fmla="*/ 5 h 29"/>
                <a:gd name="T6" fmla="*/ 65 w 87"/>
                <a:gd name="T7" fmla="*/ 10 h 29"/>
                <a:gd name="T8" fmla="*/ 63 w 87"/>
                <a:gd name="T9" fmla="*/ 13 h 29"/>
                <a:gd name="T10" fmla="*/ 59 w 87"/>
                <a:gd name="T11" fmla="*/ 17 h 29"/>
                <a:gd name="T12" fmla="*/ 55 w 87"/>
                <a:gd name="T13" fmla="*/ 18 h 29"/>
                <a:gd name="T14" fmla="*/ 47 w 87"/>
                <a:gd name="T15" fmla="*/ 17 h 29"/>
                <a:gd name="T16" fmla="*/ 31 w 87"/>
                <a:gd name="T17" fmla="*/ 15 h 29"/>
                <a:gd name="T18" fmla="*/ 12 w 87"/>
                <a:gd name="T19" fmla="*/ 6 h 29"/>
                <a:gd name="T20" fmla="*/ 0 w 87"/>
                <a:gd name="T21" fmla="*/ 16 h 29"/>
                <a:gd name="T22" fmla="*/ 23 w 87"/>
                <a:gd name="T23" fmla="*/ 24 h 29"/>
                <a:gd name="T24" fmla="*/ 43 w 87"/>
                <a:gd name="T25" fmla="*/ 28 h 29"/>
                <a:gd name="T26" fmla="*/ 59 w 87"/>
                <a:gd name="T27" fmla="*/ 29 h 29"/>
                <a:gd name="T28" fmla="*/ 71 w 87"/>
                <a:gd name="T29" fmla="*/ 24 h 29"/>
                <a:gd name="T30" fmla="*/ 79 w 87"/>
                <a:gd name="T31" fmla="*/ 18 h 29"/>
                <a:gd name="T32" fmla="*/ 85 w 87"/>
                <a:gd name="T33" fmla="*/ 12 h 29"/>
                <a:gd name="T34" fmla="*/ 87 w 87"/>
                <a:gd name="T35" fmla="*/ 5 h 29"/>
                <a:gd name="T36" fmla="*/ 87 w 87"/>
                <a:gd name="T37" fmla="*/ 1 h 29"/>
                <a:gd name="T38" fmla="*/ 87 w 87"/>
                <a:gd name="T39" fmla="*/ 2 h 29"/>
                <a:gd name="T40" fmla="*/ 67 w 87"/>
                <a:gd name="T4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29">
                  <a:moveTo>
                    <a:pt x="67" y="0"/>
                  </a:moveTo>
                  <a:lnTo>
                    <a:pt x="67" y="1"/>
                  </a:lnTo>
                  <a:lnTo>
                    <a:pt x="67" y="5"/>
                  </a:lnTo>
                  <a:lnTo>
                    <a:pt x="65" y="10"/>
                  </a:lnTo>
                  <a:lnTo>
                    <a:pt x="63" y="13"/>
                  </a:lnTo>
                  <a:lnTo>
                    <a:pt x="59" y="17"/>
                  </a:lnTo>
                  <a:lnTo>
                    <a:pt x="55" y="18"/>
                  </a:lnTo>
                  <a:lnTo>
                    <a:pt x="47" y="17"/>
                  </a:lnTo>
                  <a:lnTo>
                    <a:pt x="31" y="15"/>
                  </a:lnTo>
                  <a:lnTo>
                    <a:pt x="12" y="6"/>
                  </a:lnTo>
                  <a:lnTo>
                    <a:pt x="0" y="16"/>
                  </a:lnTo>
                  <a:lnTo>
                    <a:pt x="23" y="24"/>
                  </a:lnTo>
                  <a:lnTo>
                    <a:pt x="43" y="28"/>
                  </a:lnTo>
                  <a:lnTo>
                    <a:pt x="59" y="29"/>
                  </a:lnTo>
                  <a:lnTo>
                    <a:pt x="71" y="24"/>
                  </a:lnTo>
                  <a:lnTo>
                    <a:pt x="79" y="18"/>
                  </a:lnTo>
                  <a:lnTo>
                    <a:pt x="85" y="12"/>
                  </a:lnTo>
                  <a:lnTo>
                    <a:pt x="87" y="5"/>
                  </a:lnTo>
                  <a:lnTo>
                    <a:pt x="87" y="1"/>
                  </a:lnTo>
                  <a:lnTo>
                    <a:pt x="87" y="2"/>
                  </a:lnTo>
                  <a:lnTo>
                    <a:pt x="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81" name="Freeform 217">
              <a:extLst>
                <a:ext uri="{FF2B5EF4-FFF2-40B4-BE49-F238E27FC236}">
                  <a16:creationId xmlns:a16="http://schemas.microsoft.com/office/drawing/2014/main" id="{EBC11B1D-7A19-4C31-AFC9-A556B810E441}"/>
                </a:ext>
              </a:extLst>
            </p:cNvPr>
            <p:cNvSpPr>
              <a:spLocks/>
            </p:cNvSpPr>
            <p:nvPr/>
          </p:nvSpPr>
          <p:spPr bwMode="auto">
            <a:xfrm>
              <a:off x="4532" y="276"/>
              <a:ext cx="51" cy="23"/>
            </a:xfrm>
            <a:custGeom>
              <a:avLst/>
              <a:gdLst>
                <a:gd name="T0" fmla="*/ 51 w 51"/>
                <a:gd name="T1" fmla="*/ 18 h 23"/>
                <a:gd name="T2" fmla="*/ 51 w 51"/>
                <a:gd name="T3" fmla="*/ 18 h 23"/>
                <a:gd name="T4" fmla="*/ 42 w 51"/>
                <a:gd name="T5" fmla="*/ 9 h 23"/>
                <a:gd name="T6" fmla="*/ 28 w 51"/>
                <a:gd name="T7" fmla="*/ 3 h 23"/>
                <a:gd name="T8" fmla="*/ 14 w 51"/>
                <a:gd name="T9" fmla="*/ 0 h 23"/>
                <a:gd name="T10" fmla="*/ 0 w 51"/>
                <a:gd name="T11" fmla="*/ 6 h 23"/>
                <a:gd name="T12" fmla="*/ 20 w 51"/>
                <a:gd name="T13" fmla="*/ 8 h 23"/>
                <a:gd name="T14" fmla="*/ 14 w 51"/>
                <a:gd name="T15" fmla="*/ 11 h 23"/>
                <a:gd name="T16" fmla="*/ 20 w 51"/>
                <a:gd name="T17" fmla="*/ 12 h 23"/>
                <a:gd name="T18" fmla="*/ 26 w 51"/>
                <a:gd name="T19" fmla="*/ 16 h 23"/>
                <a:gd name="T20" fmla="*/ 36 w 51"/>
                <a:gd name="T21" fmla="*/ 23 h 23"/>
                <a:gd name="T22" fmla="*/ 36 w 51"/>
                <a:gd name="T23" fmla="*/ 23 h 23"/>
                <a:gd name="T24" fmla="*/ 51 w 51"/>
                <a:gd name="T25"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23">
                  <a:moveTo>
                    <a:pt x="51" y="18"/>
                  </a:moveTo>
                  <a:lnTo>
                    <a:pt x="51" y="18"/>
                  </a:lnTo>
                  <a:lnTo>
                    <a:pt x="42" y="9"/>
                  </a:lnTo>
                  <a:lnTo>
                    <a:pt x="28" y="3"/>
                  </a:lnTo>
                  <a:lnTo>
                    <a:pt x="14" y="0"/>
                  </a:lnTo>
                  <a:lnTo>
                    <a:pt x="0" y="6"/>
                  </a:lnTo>
                  <a:lnTo>
                    <a:pt x="20" y="8"/>
                  </a:lnTo>
                  <a:lnTo>
                    <a:pt x="14" y="11"/>
                  </a:lnTo>
                  <a:lnTo>
                    <a:pt x="20" y="12"/>
                  </a:lnTo>
                  <a:lnTo>
                    <a:pt x="26" y="16"/>
                  </a:lnTo>
                  <a:lnTo>
                    <a:pt x="36" y="23"/>
                  </a:lnTo>
                  <a:lnTo>
                    <a:pt x="36" y="23"/>
                  </a:lnTo>
                  <a:lnTo>
                    <a:pt x="51"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82" name="Freeform 218">
              <a:extLst>
                <a:ext uri="{FF2B5EF4-FFF2-40B4-BE49-F238E27FC236}">
                  <a16:creationId xmlns:a16="http://schemas.microsoft.com/office/drawing/2014/main" id="{9575FF82-1621-4114-863D-7D5439C86DCE}"/>
                </a:ext>
              </a:extLst>
            </p:cNvPr>
            <p:cNvSpPr>
              <a:spLocks/>
            </p:cNvSpPr>
            <p:nvPr/>
          </p:nvSpPr>
          <p:spPr bwMode="auto">
            <a:xfrm>
              <a:off x="4510" y="294"/>
              <a:ext cx="79" cy="49"/>
            </a:xfrm>
            <a:custGeom>
              <a:avLst/>
              <a:gdLst>
                <a:gd name="T0" fmla="*/ 0 w 79"/>
                <a:gd name="T1" fmla="*/ 49 h 49"/>
                <a:gd name="T2" fmla="*/ 0 w 79"/>
                <a:gd name="T3" fmla="*/ 49 h 49"/>
                <a:gd name="T4" fmla="*/ 18 w 79"/>
                <a:gd name="T5" fmla="*/ 49 h 49"/>
                <a:gd name="T6" fmla="*/ 36 w 79"/>
                <a:gd name="T7" fmla="*/ 46 h 49"/>
                <a:gd name="T8" fmla="*/ 54 w 79"/>
                <a:gd name="T9" fmla="*/ 42 h 49"/>
                <a:gd name="T10" fmla="*/ 66 w 79"/>
                <a:gd name="T11" fmla="*/ 35 h 49"/>
                <a:gd name="T12" fmla="*/ 73 w 79"/>
                <a:gd name="T13" fmla="*/ 26 h 49"/>
                <a:gd name="T14" fmla="*/ 77 w 79"/>
                <a:gd name="T15" fmla="*/ 17 h 49"/>
                <a:gd name="T16" fmla="*/ 79 w 79"/>
                <a:gd name="T17" fmla="*/ 9 h 49"/>
                <a:gd name="T18" fmla="*/ 73 w 79"/>
                <a:gd name="T19" fmla="*/ 0 h 49"/>
                <a:gd name="T20" fmla="*/ 58 w 79"/>
                <a:gd name="T21" fmla="*/ 5 h 49"/>
                <a:gd name="T22" fmla="*/ 60 w 79"/>
                <a:gd name="T23" fmla="*/ 9 h 49"/>
                <a:gd name="T24" fmla="*/ 58 w 79"/>
                <a:gd name="T25" fmla="*/ 15 h 49"/>
                <a:gd name="T26" fmla="*/ 54 w 79"/>
                <a:gd name="T27" fmla="*/ 23 h 49"/>
                <a:gd name="T28" fmla="*/ 50 w 79"/>
                <a:gd name="T29" fmla="*/ 28 h 49"/>
                <a:gd name="T30" fmla="*/ 42 w 79"/>
                <a:gd name="T31" fmla="*/ 32 h 49"/>
                <a:gd name="T32" fmla="*/ 32 w 79"/>
                <a:gd name="T33" fmla="*/ 35 h 49"/>
                <a:gd name="T34" fmla="*/ 18 w 79"/>
                <a:gd name="T35" fmla="*/ 37 h 49"/>
                <a:gd name="T36" fmla="*/ 0 w 79"/>
                <a:gd name="T37" fmla="*/ 37 h 49"/>
                <a:gd name="T38" fmla="*/ 0 w 79"/>
                <a:gd name="T39" fmla="*/ 37 h 49"/>
                <a:gd name="T40" fmla="*/ 0 w 79"/>
                <a:gd name="T4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49">
                  <a:moveTo>
                    <a:pt x="0" y="49"/>
                  </a:moveTo>
                  <a:lnTo>
                    <a:pt x="0" y="49"/>
                  </a:lnTo>
                  <a:lnTo>
                    <a:pt x="18" y="49"/>
                  </a:lnTo>
                  <a:lnTo>
                    <a:pt x="36" y="46"/>
                  </a:lnTo>
                  <a:lnTo>
                    <a:pt x="54" y="42"/>
                  </a:lnTo>
                  <a:lnTo>
                    <a:pt x="66" y="35"/>
                  </a:lnTo>
                  <a:lnTo>
                    <a:pt x="73" y="26"/>
                  </a:lnTo>
                  <a:lnTo>
                    <a:pt x="77" y="17"/>
                  </a:lnTo>
                  <a:lnTo>
                    <a:pt x="79" y="9"/>
                  </a:lnTo>
                  <a:lnTo>
                    <a:pt x="73" y="0"/>
                  </a:lnTo>
                  <a:lnTo>
                    <a:pt x="58" y="5"/>
                  </a:lnTo>
                  <a:lnTo>
                    <a:pt x="60" y="9"/>
                  </a:lnTo>
                  <a:lnTo>
                    <a:pt x="58" y="15"/>
                  </a:lnTo>
                  <a:lnTo>
                    <a:pt x="54" y="23"/>
                  </a:lnTo>
                  <a:lnTo>
                    <a:pt x="50" y="28"/>
                  </a:lnTo>
                  <a:lnTo>
                    <a:pt x="42" y="32"/>
                  </a:lnTo>
                  <a:lnTo>
                    <a:pt x="32" y="35"/>
                  </a:lnTo>
                  <a:lnTo>
                    <a:pt x="18" y="37"/>
                  </a:lnTo>
                  <a:lnTo>
                    <a:pt x="0" y="37"/>
                  </a:lnTo>
                  <a:lnTo>
                    <a:pt x="0" y="37"/>
                  </a:lnTo>
                  <a:lnTo>
                    <a:pt x="0"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83" name="Freeform 219">
              <a:extLst>
                <a:ext uri="{FF2B5EF4-FFF2-40B4-BE49-F238E27FC236}">
                  <a16:creationId xmlns:a16="http://schemas.microsoft.com/office/drawing/2014/main" id="{413C3D7D-5BE8-4D07-B93F-5348E883FBF6}"/>
                </a:ext>
              </a:extLst>
            </p:cNvPr>
            <p:cNvSpPr>
              <a:spLocks/>
            </p:cNvSpPr>
            <p:nvPr/>
          </p:nvSpPr>
          <p:spPr bwMode="auto">
            <a:xfrm>
              <a:off x="4421" y="311"/>
              <a:ext cx="89" cy="32"/>
            </a:xfrm>
            <a:custGeom>
              <a:avLst/>
              <a:gdLst>
                <a:gd name="T0" fmla="*/ 4 w 89"/>
                <a:gd name="T1" fmla="*/ 10 h 32"/>
                <a:gd name="T2" fmla="*/ 4 w 89"/>
                <a:gd name="T3" fmla="*/ 11 h 32"/>
                <a:gd name="T4" fmla="*/ 6 w 89"/>
                <a:gd name="T5" fmla="*/ 11 h 32"/>
                <a:gd name="T6" fmla="*/ 10 w 89"/>
                <a:gd name="T7" fmla="*/ 13 h 32"/>
                <a:gd name="T8" fmla="*/ 18 w 89"/>
                <a:gd name="T9" fmla="*/ 15 h 32"/>
                <a:gd name="T10" fmla="*/ 26 w 89"/>
                <a:gd name="T11" fmla="*/ 19 h 32"/>
                <a:gd name="T12" fmla="*/ 36 w 89"/>
                <a:gd name="T13" fmla="*/ 22 h 32"/>
                <a:gd name="T14" fmla="*/ 52 w 89"/>
                <a:gd name="T15" fmla="*/ 26 h 32"/>
                <a:gd name="T16" fmla="*/ 69 w 89"/>
                <a:gd name="T17" fmla="*/ 29 h 32"/>
                <a:gd name="T18" fmla="*/ 89 w 89"/>
                <a:gd name="T19" fmla="*/ 32 h 32"/>
                <a:gd name="T20" fmla="*/ 89 w 89"/>
                <a:gd name="T21" fmla="*/ 20 h 32"/>
                <a:gd name="T22" fmla="*/ 73 w 89"/>
                <a:gd name="T23" fmla="*/ 18 h 32"/>
                <a:gd name="T24" fmla="*/ 56 w 89"/>
                <a:gd name="T25" fmla="*/ 14 h 32"/>
                <a:gd name="T26" fmla="*/ 44 w 89"/>
                <a:gd name="T27" fmla="*/ 11 h 32"/>
                <a:gd name="T28" fmla="*/ 34 w 89"/>
                <a:gd name="T29" fmla="*/ 10 h 32"/>
                <a:gd name="T30" fmla="*/ 26 w 89"/>
                <a:gd name="T31" fmla="*/ 6 h 32"/>
                <a:gd name="T32" fmla="*/ 18 w 89"/>
                <a:gd name="T33" fmla="*/ 4 h 32"/>
                <a:gd name="T34" fmla="*/ 18 w 89"/>
                <a:gd name="T35" fmla="*/ 4 h 32"/>
                <a:gd name="T36" fmla="*/ 16 w 89"/>
                <a:gd name="T37" fmla="*/ 2 h 32"/>
                <a:gd name="T38" fmla="*/ 16 w 89"/>
                <a:gd name="T39" fmla="*/ 3 h 32"/>
                <a:gd name="T40" fmla="*/ 16 w 89"/>
                <a:gd name="T41" fmla="*/ 2 h 32"/>
                <a:gd name="T42" fmla="*/ 8 w 89"/>
                <a:gd name="T43" fmla="*/ 0 h 32"/>
                <a:gd name="T44" fmla="*/ 2 w 89"/>
                <a:gd name="T45" fmla="*/ 3 h 32"/>
                <a:gd name="T46" fmla="*/ 0 w 89"/>
                <a:gd name="T47" fmla="*/ 6 h 32"/>
                <a:gd name="T48" fmla="*/ 4 w 89"/>
                <a:gd name="T49" fmla="*/ 11 h 32"/>
                <a:gd name="T50" fmla="*/ 4 w 89"/>
                <a:gd name="T51"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32">
                  <a:moveTo>
                    <a:pt x="4" y="10"/>
                  </a:moveTo>
                  <a:lnTo>
                    <a:pt x="4" y="11"/>
                  </a:lnTo>
                  <a:lnTo>
                    <a:pt x="6" y="11"/>
                  </a:lnTo>
                  <a:lnTo>
                    <a:pt x="10" y="13"/>
                  </a:lnTo>
                  <a:lnTo>
                    <a:pt x="18" y="15"/>
                  </a:lnTo>
                  <a:lnTo>
                    <a:pt x="26" y="19"/>
                  </a:lnTo>
                  <a:lnTo>
                    <a:pt x="36" y="22"/>
                  </a:lnTo>
                  <a:lnTo>
                    <a:pt x="52" y="26"/>
                  </a:lnTo>
                  <a:lnTo>
                    <a:pt x="69" y="29"/>
                  </a:lnTo>
                  <a:lnTo>
                    <a:pt x="89" y="32"/>
                  </a:lnTo>
                  <a:lnTo>
                    <a:pt x="89" y="20"/>
                  </a:lnTo>
                  <a:lnTo>
                    <a:pt x="73" y="18"/>
                  </a:lnTo>
                  <a:lnTo>
                    <a:pt x="56" y="14"/>
                  </a:lnTo>
                  <a:lnTo>
                    <a:pt x="44" y="11"/>
                  </a:lnTo>
                  <a:lnTo>
                    <a:pt x="34" y="10"/>
                  </a:lnTo>
                  <a:lnTo>
                    <a:pt x="26" y="6"/>
                  </a:lnTo>
                  <a:lnTo>
                    <a:pt x="18" y="4"/>
                  </a:lnTo>
                  <a:lnTo>
                    <a:pt x="18" y="4"/>
                  </a:lnTo>
                  <a:lnTo>
                    <a:pt x="16" y="2"/>
                  </a:lnTo>
                  <a:lnTo>
                    <a:pt x="16" y="3"/>
                  </a:lnTo>
                  <a:lnTo>
                    <a:pt x="16" y="2"/>
                  </a:lnTo>
                  <a:lnTo>
                    <a:pt x="8" y="0"/>
                  </a:lnTo>
                  <a:lnTo>
                    <a:pt x="2" y="3"/>
                  </a:lnTo>
                  <a:lnTo>
                    <a:pt x="0" y="6"/>
                  </a:lnTo>
                  <a:lnTo>
                    <a:pt x="4" y="11"/>
                  </a:lnTo>
                  <a:lnTo>
                    <a:pt x="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84" name="Freeform 220">
              <a:extLst>
                <a:ext uri="{FF2B5EF4-FFF2-40B4-BE49-F238E27FC236}">
                  <a16:creationId xmlns:a16="http://schemas.microsoft.com/office/drawing/2014/main" id="{9489F098-D8E8-413C-A2C0-20617AA81812}"/>
                </a:ext>
              </a:extLst>
            </p:cNvPr>
            <p:cNvSpPr>
              <a:spLocks/>
            </p:cNvSpPr>
            <p:nvPr/>
          </p:nvSpPr>
          <p:spPr bwMode="auto">
            <a:xfrm>
              <a:off x="4322" y="62"/>
              <a:ext cx="261" cy="259"/>
            </a:xfrm>
            <a:custGeom>
              <a:avLst/>
              <a:gdLst>
                <a:gd name="T0" fmla="*/ 261 w 261"/>
                <a:gd name="T1" fmla="*/ 44 h 259"/>
                <a:gd name="T2" fmla="*/ 261 w 261"/>
                <a:gd name="T3" fmla="*/ 44 h 259"/>
                <a:gd name="T4" fmla="*/ 240 w 261"/>
                <a:gd name="T5" fmla="*/ 23 h 259"/>
                <a:gd name="T6" fmla="*/ 210 w 261"/>
                <a:gd name="T7" fmla="*/ 9 h 259"/>
                <a:gd name="T8" fmla="*/ 180 w 261"/>
                <a:gd name="T9" fmla="*/ 1 h 259"/>
                <a:gd name="T10" fmla="*/ 151 w 261"/>
                <a:gd name="T11" fmla="*/ 0 h 259"/>
                <a:gd name="T12" fmla="*/ 119 w 261"/>
                <a:gd name="T13" fmla="*/ 4 h 259"/>
                <a:gd name="T14" fmla="*/ 89 w 261"/>
                <a:gd name="T15" fmla="*/ 15 h 259"/>
                <a:gd name="T16" fmla="*/ 62 w 261"/>
                <a:gd name="T17" fmla="*/ 30 h 259"/>
                <a:gd name="T18" fmla="*/ 40 w 261"/>
                <a:gd name="T19" fmla="*/ 48 h 259"/>
                <a:gd name="T20" fmla="*/ 20 w 261"/>
                <a:gd name="T21" fmla="*/ 68 h 259"/>
                <a:gd name="T22" fmla="*/ 6 w 261"/>
                <a:gd name="T23" fmla="*/ 92 h 259"/>
                <a:gd name="T24" fmla="*/ 0 w 261"/>
                <a:gd name="T25" fmla="*/ 118 h 259"/>
                <a:gd name="T26" fmla="*/ 2 w 261"/>
                <a:gd name="T27" fmla="*/ 145 h 259"/>
                <a:gd name="T28" fmla="*/ 10 w 261"/>
                <a:gd name="T29" fmla="*/ 174 h 259"/>
                <a:gd name="T30" fmla="*/ 32 w 261"/>
                <a:gd name="T31" fmla="*/ 202 h 259"/>
                <a:gd name="T32" fmla="*/ 60 w 261"/>
                <a:gd name="T33" fmla="*/ 231 h 259"/>
                <a:gd name="T34" fmla="*/ 103 w 261"/>
                <a:gd name="T35" fmla="*/ 259 h 259"/>
                <a:gd name="T36" fmla="*/ 115 w 261"/>
                <a:gd name="T37" fmla="*/ 252 h 259"/>
                <a:gd name="T38" fmla="*/ 75 w 261"/>
                <a:gd name="T39" fmla="*/ 224 h 259"/>
                <a:gd name="T40" fmla="*/ 48 w 261"/>
                <a:gd name="T41" fmla="*/ 198 h 259"/>
                <a:gd name="T42" fmla="*/ 30 w 261"/>
                <a:gd name="T43" fmla="*/ 171 h 259"/>
                <a:gd name="T44" fmla="*/ 22 w 261"/>
                <a:gd name="T45" fmla="*/ 145 h 259"/>
                <a:gd name="T46" fmla="*/ 20 w 261"/>
                <a:gd name="T47" fmla="*/ 118 h 259"/>
                <a:gd name="T48" fmla="*/ 26 w 261"/>
                <a:gd name="T49" fmla="*/ 94 h 259"/>
                <a:gd name="T50" fmla="*/ 40 w 261"/>
                <a:gd name="T51" fmla="*/ 72 h 259"/>
                <a:gd name="T52" fmla="*/ 56 w 261"/>
                <a:gd name="T53" fmla="*/ 53 h 259"/>
                <a:gd name="T54" fmla="*/ 77 w 261"/>
                <a:gd name="T55" fmla="*/ 37 h 259"/>
                <a:gd name="T56" fmla="*/ 101 w 261"/>
                <a:gd name="T57" fmla="*/ 24 h 259"/>
                <a:gd name="T58" fmla="*/ 127 w 261"/>
                <a:gd name="T59" fmla="*/ 16 h 259"/>
                <a:gd name="T60" fmla="*/ 151 w 261"/>
                <a:gd name="T61" fmla="*/ 11 h 259"/>
                <a:gd name="T62" fmla="*/ 176 w 261"/>
                <a:gd name="T63" fmla="*/ 12 h 259"/>
                <a:gd name="T64" fmla="*/ 202 w 261"/>
                <a:gd name="T65" fmla="*/ 18 h 259"/>
                <a:gd name="T66" fmla="*/ 224 w 261"/>
                <a:gd name="T67" fmla="*/ 30 h 259"/>
                <a:gd name="T68" fmla="*/ 246 w 261"/>
                <a:gd name="T69" fmla="*/ 48 h 259"/>
                <a:gd name="T70" fmla="*/ 246 w 261"/>
                <a:gd name="T71" fmla="*/ 48 h 259"/>
                <a:gd name="T72" fmla="*/ 261 w 261"/>
                <a:gd name="T73" fmla="*/ 44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1" h="259">
                  <a:moveTo>
                    <a:pt x="261" y="44"/>
                  </a:moveTo>
                  <a:lnTo>
                    <a:pt x="261" y="44"/>
                  </a:lnTo>
                  <a:lnTo>
                    <a:pt x="240" y="23"/>
                  </a:lnTo>
                  <a:lnTo>
                    <a:pt x="210" y="9"/>
                  </a:lnTo>
                  <a:lnTo>
                    <a:pt x="180" y="1"/>
                  </a:lnTo>
                  <a:lnTo>
                    <a:pt x="151" y="0"/>
                  </a:lnTo>
                  <a:lnTo>
                    <a:pt x="119" y="4"/>
                  </a:lnTo>
                  <a:lnTo>
                    <a:pt x="89" y="15"/>
                  </a:lnTo>
                  <a:lnTo>
                    <a:pt x="62" y="30"/>
                  </a:lnTo>
                  <a:lnTo>
                    <a:pt x="40" y="48"/>
                  </a:lnTo>
                  <a:lnTo>
                    <a:pt x="20" y="68"/>
                  </a:lnTo>
                  <a:lnTo>
                    <a:pt x="6" y="92"/>
                  </a:lnTo>
                  <a:lnTo>
                    <a:pt x="0" y="118"/>
                  </a:lnTo>
                  <a:lnTo>
                    <a:pt x="2" y="145"/>
                  </a:lnTo>
                  <a:lnTo>
                    <a:pt x="10" y="174"/>
                  </a:lnTo>
                  <a:lnTo>
                    <a:pt x="32" y="202"/>
                  </a:lnTo>
                  <a:lnTo>
                    <a:pt x="60" y="231"/>
                  </a:lnTo>
                  <a:lnTo>
                    <a:pt x="103" y="259"/>
                  </a:lnTo>
                  <a:lnTo>
                    <a:pt x="115" y="252"/>
                  </a:lnTo>
                  <a:lnTo>
                    <a:pt x="75" y="224"/>
                  </a:lnTo>
                  <a:lnTo>
                    <a:pt x="48" y="198"/>
                  </a:lnTo>
                  <a:lnTo>
                    <a:pt x="30" y="171"/>
                  </a:lnTo>
                  <a:lnTo>
                    <a:pt x="22" y="145"/>
                  </a:lnTo>
                  <a:lnTo>
                    <a:pt x="20" y="118"/>
                  </a:lnTo>
                  <a:lnTo>
                    <a:pt x="26" y="94"/>
                  </a:lnTo>
                  <a:lnTo>
                    <a:pt x="40" y="72"/>
                  </a:lnTo>
                  <a:lnTo>
                    <a:pt x="56" y="53"/>
                  </a:lnTo>
                  <a:lnTo>
                    <a:pt x="77" y="37"/>
                  </a:lnTo>
                  <a:lnTo>
                    <a:pt x="101" y="24"/>
                  </a:lnTo>
                  <a:lnTo>
                    <a:pt x="127" y="16"/>
                  </a:lnTo>
                  <a:lnTo>
                    <a:pt x="151" y="11"/>
                  </a:lnTo>
                  <a:lnTo>
                    <a:pt x="176" y="12"/>
                  </a:lnTo>
                  <a:lnTo>
                    <a:pt x="202" y="18"/>
                  </a:lnTo>
                  <a:lnTo>
                    <a:pt x="224" y="30"/>
                  </a:lnTo>
                  <a:lnTo>
                    <a:pt x="246" y="48"/>
                  </a:lnTo>
                  <a:lnTo>
                    <a:pt x="246" y="48"/>
                  </a:lnTo>
                  <a:lnTo>
                    <a:pt x="261"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85" name="Freeform 221">
              <a:extLst>
                <a:ext uri="{FF2B5EF4-FFF2-40B4-BE49-F238E27FC236}">
                  <a16:creationId xmlns:a16="http://schemas.microsoft.com/office/drawing/2014/main" id="{660C1EC5-9A79-43E7-AE18-AF0CF8B13CFD}"/>
                </a:ext>
              </a:extLst>
            </p:cNvPr>
            <p:cNvSpPr>
              <a:spLocks/>
            </p:cNvSpPr>
            <p:nvPr/>
          </p:nvSpPr>
          <p:spPr bwMode="auto">
            <a:xfrm>
              <a:off x="4558" y="106"/>
              <a:ext cx="27" cy="18"/>
            </a:xfrm>
            <a:custGeom>
              <a:avLst/>
              <a:gdLst>
                <a:gd name="T0" fmla="*/ 10 w 27"/>
                <a:gd name="T1" fmla="*/ 18 h 18"/>
                <a:gd name="T2" fmla="*/ 18 w 27"/>
                <a:gd name="T3" fmla="*/ 16 h 18"/>
                <a:gd name="T4" fmla="*/ 19 w 27"/>
                <a:gd name="T5" fmla="*/ 13 h 18"/>
                <a:gd name="T6" fmla="*/ 21 w 27"/>
                <a:gd name="T7" fmla="*/ 10 h 18"/>
                <a:gd name="T8" fmla="*/ 27 w 27"/>
                <a:gd name="T9" fmla="*/ 6 h 18"/>
                <a:gd name="T10" fmla="*/ 25 w 27"/>
                <a:gd name="T11" fmla="*/ 0 h 18"/>
                <a:gd name="T12" fmla="*/ 10 w 27"/>
                <a:gd name="T13" fmla="*/ 4 h 18"/>
                <a:gd name="T14" fmla="*/ 8 w 27"/>
                <a:gd name="T15" fmla="*/ 2 h 18"/>
                <a:gd name="T16" fmla="*/ 6 w 27"/>
                <a:gd name="T17" fmla="*/ 5 h 18"/>
                <a:gd name="T18" fmla="*/ 4 w 27"/>
                <a:gd name="T19" fmla="*/ 9 h 18"/>
                <a:gd name="T20" fmla="*/ 2 w 27"/>
                <a:gd name="T21" fmla="*/ 9 h 18"/>
                <a:gd name="T22" fmla="*/ 10 w 27"/>
                <a:gd name="T23" fmla="*/ 6 h 18"/>
                <a:gd name="T24" fmla="*/ 2 w 27"/>
                <a:gd name="T25" fmla="*/ 9 h 18"/>
                <a:gd name="T26" fmla="*/ 0 w 27"/>
                <a:gd name="T27" fmla="*/ 13 h 18"/>
                <a:gd name="T28" fmla="*/ 4 w 27"/>
                <a:gd name="T29" fmla="*/ 17 h 18"/>
                <a:gd name="T30" fmla="*/ 12 w 27"/>
                <a:gd name="T31" fmla="*/ 18 h 18"/>
                <a:gd name="T32" fmla="*/ 18 w 27"/>
                <a:gd name="T33" fmla="*/ 16 h 18"/>
                <a:gd name="T34" fmla="*/ 10 w 27"/>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18">
                  <a:moveTo>
                    <a:pt x="10" y="18"/>
                  </a:moveTo>
                  <a:lnTo>
                    <a:pt x="18" y="16"/>
                  </a:lnTo>
                  <a:lnTo>
                    <a:pt x="19" y="13"/>
                  </a:lnTo>
                  <a:lnTo>
                    <a:pt x="21" y="10"/>
                  </a:lnTo>
                  <a:lnTo>
                    <a:pt x="27" y="6"/>
                  </a:lnTo>
                  <a:lnTo>
                    <a:pt x="25" y="0"/>
                  </a:lnTo>
                  <a:lnTo>
                    <a:pt x="10" y="4"/>
                  </a:lnTo>
                  <a:lnTo>
                    <a:pt x="8" y="2"/>
                  </a:lnTo>
                  <a:lnTo>
                    <a:pt x="6" y="5"/>
                  </a:lnTo>
                  <a:lnTo>
                    <a:pt x="4" y="9"/>
                  </a:lnTo>
                  <a:lnTo>
                    <a:pt x="2" y="9"/>
                  </a:lnTo>
                  <a:lnTo>
                    <a:pt x="10" y="6"/>
                  </a:lnTo>
                  <a:lnTo>
                    <a:pt x="2" y="9"/>
                  </a:lnTo>
                  <a:lnTo>
                    <a:pt x="0" y="13"/>
                  </a:lnTo>
                  <a:lnTo>
                    <a:pt x="4" y="17"/>
                  </a:lnTo>
                  <a:lnTo>
                    <a:pt x="12" y="18"/>
                  </a:lnTo>
                  <a:lnTo>
                    <a:pt x="18" y="16"/>
                  </a:lnTo>
                  <a:lnTo>
                    <a:pt x="1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86" name="Freeform 222">
              <a:extLst>
                <a:ext uri="{FF2B5EF4-FFF2-40B4-BE49-F238E27FC236}">
                  <a16:creationId xmlns:a16="http://schemas.microsoft.com/office/drawing/2014/main" id="{E970C8C6-7304-4084-B656-8F354B25BACD}"/>
                </a:ext>
              </a:extLst>
            </p:cNvPr>
            <p:cNvSpPr>
              <a:spLocks/>
            </p:cNvSpPr>
            <p:nvPr/>
          </p:nvSpPr>
          <p:spPr bwMode="auto">
            <a:xfrm>
              <a:off x="4530" y="112"/>
              <a:ext cx="38" cy="13"/>
            </a:xfrm>
            <a:custGeom>
              <a:avLst/>
              <a:gdLst>
                <a:gd name="T0" fmla="*/ 2 w 38"/>
                <a:gd name="T1" fmla="*/ 11 h 13"/>
                <a:gd name="T2" fmla="*/ 2 w 38"/>
                <a:gd name="T3" fmla="*/ 10 h 13"/>
                <a:gd name="T4" fmla="*/ 8 w 38"/>
                <a:gd name="T5" fmla="*/ 12 h 13"/>
                <a:gd name="T6" fmla="*/ 14 w 38"/>
                <a:gd name="T7" fmla="*/ 13 h 13"/>
                <a:gd name="T8" fmla="*/ 22 w 38"/>
                <a:gd name="T9" fmla="*/ 13 h 13"/>
                <a:gd name="T10" fmla="*/ 38 w 38"/>
                <a:gd name="T11" fmla="*/ 12 h 13"/>
                <a:gd name="T12" fmla="*/ 38 w 38"/>
                <a:gd name="T13" fmla="*/ 0 h 13"/>
                <a:gd name="T14" fmla="*/ 22 w 38"/>
                <a:gd name="T15" fmla="*/ 2 h 13"/>
                <a:gd name="T16" fmla="*/ 14 w 38"/>
                <a:gd name="T17" fmla="*/ 2 h 13"/>
                <a:gd name="T18" fmla="*/ 12 w 38"/>
                <a:gd name="T19" fmla="*/ 0 h 13"/>
                <a:gd name="T20" fmla="*/ 14 w 38"/>
                <a:gd name="T21" fmla="*/ 3 h 13"/>
                <a:gd name="T22" fmla="*/ 14 w 38"/>
                <a:gd name="T23" fmla="*/ 2 h 13"/>
                <a:gd name="T24" fmla="*/ 14 w 38"/>
                <a:gd name="T25" fmla="*/ 3 h 13"/>
                <a:gd name="T26" fmla="*/ 8 w 38"/>
                <a:gd name="T27" fmla="*/ 2 h 13"/>
                <a:gd name="T28" fmla="*/ 2 w 38"/>
                <a:gd name="T29" fmla="*/ 3 h 13"/>
                <a:gd name="T30" fmla="*/ 0 w 38"/>
                <a:gd name="T31" fmla="*/ 6 h 13"/>
                <a:gd name="T32" fmla="*/ 2 w 38"/>
                <a:gd name="T33" fmla="*/ 10 h 13"/>
                <a:gd name="T34" fmla="*/ 2 w 38"/>
                <a:gd name="T35"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13">
                  <a:moveTo>
                    <a:pt x="2" y="11"/>
                  </a:moveTo>
                  <a:lnTo>
                    <a:pt x="2" y="10"/>
                  </a:lnTo>
                  <a:lnTo>
                    <a:pt x="8" y="12"/>
                  </a:lnTo>
                  <a:lnTo>
                    <a:pt x="14" y="13"/>
                  </a:lnTo>
                  <a:lnTo>
                    <a:pt x="22" y="13"/>
                  </a:lnTo>
                  <a:lnTo>
                    <a:pt x="38" y="12"/>
                  </a:lnTo>
                  <a:lnTo>
                    <a:pt x="38" y="0"/>
                  </a:lnTo>
                  <a:lnTo>
                    <a:pt x="22" y="2"/>
                  </a:lnTo>
                  <a:lnTo>
                    <a:pt x="14" y="2"/>
                  </a:lnTo>
                  <a:lnTo>
                    <a:pt x="12" y="0"/>
                  </a:lnTo>
                  <a:lnTo>
                    <a:pt x="14" y="3"/>
                  </a:lnTo>
                  <a:lnTo>
                    <a:pt x="14" y="2"/>
                  </a:lnTo>
                  <a:lnTo>
                    <a:pt x="14" y="3"/>
                  </a:lnTo>
                  <a:lnTo>
                    <a:pt x="8" y="2"/>
                  </a:lnTo>
                  <a:lnTo>
                    <a:pt x="2" y="3"/>
                  </a:lnTo>
                  <a:lnTo>
                    <a:pt x="0" y="6"/>
                  </a:lnTo>
                  <a:lnTo>
                    <a:pt x="2" y="10"/>
                  </a:lnTo>
                  <a:lnTo>
                    <a:pt x="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87" name="Freeform 223">
              <a:extLst>
                <a:ext uri="{FF2B5EF4-FFF2-40B4-BE49-F238E27FC236}">
                  <a16:creationId xmlns:a16="http://schemas.microsoft.com/office/drawing/2014/main" id="{5D0DF1D5-D375-49C4-A5DA-EC188C8C4FFC}"/>
                </a:ext>
              </a:extLst>
            </p:cNvPr>
            <p:cNvSpPr>
              <a:spLocks/>
            </p:cNvSpPr>
            <p:nvPr/>
          </p:nvSpPr>
          <p:spPr bwMode="auto">
            <a:xfrm>
              <a:off x="4435" y="102"/>
              <a:ext cx="109" cy="24"/>
            </a:xfrm>
            <a:custGeom>
              <a:avLst/>
              <a:gdLst>
                <a:gd name="T0" fmla="*/ 18 w 109"/>
                <a:gd name="T1" fmla="*/ 22 h 24"/>
                <a:gd name="T2" fmla="*/ 18 w 109"/>
                <a:gd name="T3" fmla="*/ 22 h 24"/>
                <a:gd name="T4" fmla="*/ 20 w 109"/>
                <a:gd name="T5" fmla="*/ 21 h 24"/>
                <a:gd name="T6" fmla="*/ 22 w 109"/>
                <a:gd name="T7" fmla="*/ 17 h 24"/>
                <a:gd name="T8" fmla="*/ 30 w 109"/>
                <a:gd name="T9" fmla="*/ 15 h 24"/>
                <a:gd name="T10" fmla="*/ 36 w 109"/>
                <a:gd name="T11" fmla="*/ 13 h 24"/>
                <a:gd name="T12" fmla="*/ 47 w 109"/>
                <a:gd name="T13" fmla="*/ 12 h 24"/>
                <a:gd name="T14" fmla="*/ 63 w 109"/>
                <a:gd name="T15" fmla="*/ 12 h 24"/>
                <a:gd name="T16" fmla="*/ 77 w 109"/>
                <a:gd name="T17" fmla="*/ 14 h 24"/>
                <a:gd name="T18" fmla="*/ 97 w 109"/>
                <a:gd name="T19" fmla="*/ 21 h 24"/>
                <a:gd name="T20" fmla="*/ 109 w 109"/>
                <a:gd name="T21" fmla="*/ 12 h 24"/>
                <a:gd name="T22" fmla="*/ 85 w 109"/>
                <a:gd name="T23" fmla="*/ 2 h 24"/>
                <a:gd name="T24" fmla="*/ 63 w 109"/>
                <a:gd name="T25" fmla="*/ 0 h 24"/>
                <a:gd name="T26" fmla="*/ 47 w 109"/>
                <a:gd name="T27" fmla="*/ 0 h 24"/>
                <a:gd name="T28" fmla="*/ 32 w 109"/>
                <a:gd name="T29" fmla="*/ 1 h 24"/>
                <a:gd name="T30" fmla="*/ 18 w 109"/>
                <a:gd name="T31" fmla="*/ 6 h 24"/>
                <a:gd name="T32" fmla="*/ 10 w 109"/>
                <a:gd name="T33" fmla="*/ 10 h 24"/>
                <a:gd name="T34" fmla="*/ 4 w 109"/>
                <a:gd name="T35" fmla="*/ 14 h 24"/>
                <a:gd name="T36" fmla="*/ 2 w 109"/>
                <a:gd name="T37" fmla="*/ 15 h 24"/>
                <a:gd name="T38" fmla="*/ 2 w 109"/>
                <a:gd name="T39" fmla="*/ 15 h 24"/>
                <a:gd name="T40" fmla="*/ 2 w 109"/>
                <a:gd name="T41" fmla="*/ 15 h 24"/>
                <a:gd name="T42" fmla="*/ 0 w 109"/>
                <a:gd name="T43" fmla="*/ 20 h 24"/>
                <a:gd name="T44" fmla="*/ 4 w 109"/>
                <a:gd name="T45" fmla="*/ 23 h 24"/>
                <a:gd name="T46" fmla="*/ 12 w 109"/>
                <a:gd name="T47" fmla="*/ 24 h 24"/>
                <a:gd name="T48" fmla="*/ 18 w 109"/>
                <a:gd name="T49"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 h="24">
                  <a:moveTo>
                    <a:pt x="18" y="22"/>
                  </a:moveTo>
                  <a:lnTo>
                    <a:pt x="18" y="22"/>
                  </a:lnTo>
                  <a:lnTo>
                    <a:pt x="20" y="21"/>
                  </a:lnTo>
                  <a:lnTo>
                    <a:pt x="22" y="17"/>
                  </a:lnTo>
                  <a:lnTo>
                    <a:pt x="30" y="15"/>
                  </a:lnTo>
                  <a:lnTo>
                    <a:pt x="36" y="13"/>
                  </a:lnTo>
                  <a:lnTo>
                    <a:pt x="47" y="12"/>
                  </a:lnTo>
                  <a:lnTo>
                    <a:pt x="63" y="12"/>
                  </a:lnTo>
                  <a:lnTo>
                    <a:pt x="77" y="14"/>
                  </a:lnTo>
                  <a:lnTo>
                    <a:pt x="97" y="21"/>
                  </a:lnTo>
                  <a:lnTo>
                    <a:pt x="109" y="12"/>
                  </a:lnTo>
                  <a:lnTo>
                    <a:pt x="85" y="2"/>
                  </a:lnTo>
                  <a:lnTo>
                    <a:pt x="63" y="0"/>
                  </a:lnTo>
                  <a:lnTo>
                    <a:pt x="47" y="0"/>
                  </a:lnTo>
                  <a:lnTo>
                    <a:pt x="32" y="1"/>
                  </a:lnTo>
                  <a:lnTo>
                    <a:pt x="18" y="6"/>
                  </a:lnTo>
                  <a:lnTo>
                    <a:pt x="10" y="10"/>
                  </a:lnTo>
                  <a:lnTo>
                    <a:pt x="4" y="14"/>
                  </a:lnTo>
                  <a:lnTo>
                    <a:pt x="2" y="15"/>
                  </a:lnTo>
                  <a:lnTo>
                    <a:pt x="2" y="15"/>
                  </a:lnTo>
                  <a:lnTo>
                    <a:pt x="2" y="15"/>
                  </a:lnTo>
                  <a:lnTo>
                    <a:pt x="0" y="20"/>
                  </a:lnTo>
                  <a:lnTo>
                    <a:pt x="4" y="23"/>
                  </a:lnTo>
                  <a:lnTo>
                    <a:pt x="12" y="24"/>
                  </a:lnTo>
                  <a:lnTo>
                    <a:pt x="1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88" name="Freeform 224">
              <a:extLst>
                <a:ext uri="{FF2B5EF4-FFF2-40B4-BE49-F238E27FC236}">
                  <a16:creationId xmlns:a16="http://schemas.microsoft.com/office/drawing/2014/main" id="{0A533447-DC52-4257-9F1D-A067BA871A3D}"/>
                </a:ext>
              </a:extLst>
            </p:cNvPr>
            <p:cNvSpPr>
              <a:spLocks/>
            </p:cNvSpPr>
            <p:nvPr/>
          </p:nvSpPr>
          <p:spPr bwMode="auto">
            <a:xfrm>
              <a:off x="4391" y="117"/>
              <a:ext cx="62" cy="93"/>
            </a:xfrm>
            <a:custGeom>
              <a:avLst/>
              <a:gdLst>
                <a:gd name="T0" fmla="*/ 22 w 62"/>
                <a:gd name="T1" fmla="*/ 91 h 93"/>
                <a:gd name="T2" fmla="*/ 22 w 62"/>
                <a:gd name="T3" fmla="*/ 91 h 93"/>
                <a:gd name="T4" fmla="*/ 20 w 62"/>
                <a:gd name="T5" fmla="*/ 82 h 93"/>
                <a:gd name="T6" fmla="*/ 22 w 62"/>
                <a:gd name="T7" fmla="*/ 60 h 93"/>
                <a:gd name="T8" fmla="*/ 34 w 62"/>
                <a:gd name="T9" fmla="*/ 35 h 93"/>
                <a:gd name="T10" fmla="*/ 62 w 62"/>
                <a:gd name="T11" fmla="*/ 7 h 93"/>
                <a:gd name="T12" fmla="*/ 46 w 62"/>
                <a:gd name="T13" fmla="*/ 0 h 93"/>
                <a:gd name="T14" fmla="*/ 14 w 62"/>
                <a:gd name="T15" fmla="*/ 30 h 93"/>
                <a:gd name="T16" fmla="*/ 2 w 62"/>
                <a:gd name="T17" fmla="*/ 60 h 93"/>
                <a:gd name="T18" fmla="*/ 0 w 62"/>
                <a:gd name="T19" fmla="*/ 82 h 93"/>
                <a:gd name="T20" fmla="*/ 2 w 62"/>
                <a:gd name="T21" fmla="*/ 93 h 93"/>
                <a:gd name="T22" fmla="*/ 2 w 62"/>
                <a:gd name="T23" fmla="*/ 93 h 93"/>
                <a:gd name="T24" fmla="*/ 22 w 62"/>
                <a:gd name="T25" fmla="*/ 9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93">
                  <a:moveTo>
                    <a:pt x="22" y="91"/>
                  </a:moveTo>
                  <a:lnTo>
                    <a:pt x="22" y="91"/>
                  </a:lnTo>
                  <a:lnTo>
                    <a:pt x="20" y="82"/>
                  </a:lnTo>
                  <a:lnTo>
                    <a:pt x="22" y="60"/>
                  </a:lnTo>
                  <a:lnTo>
                    <a:pt x="34" y="35"/>
                  </a:lnTo>
                  <a:lnTo>
                    <a:pt x="62" y="7"/>
                  </a:lnTo>
                  <a:lnTo>
                    <a:pt x="46" y="0"/>
                  </a:lnTo>
                  <a:lnTo>
                    <a:pt x="14" y="30"/>
                  </a:lnTo>
                  <a:lnTo>
                    <a:pt x="2" y="60"/>
                  </a:lnTo>
                  <a:lnTo>
                    <a:pt x="0" y="82"/>
                  </a:lnTo>
                  <a:lnTo>
                    <a:pt x="2" y="93"/>
                  </a:lnTo>
                  <a:lnTo>
                    <a:pt x="2" y="93"/>
                  </a:lnTo>
                  <a:lnTo>
                    <a:pt x="22"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89" name="Freeform 225">
              <a:extLst>
                <a:ext uri="{FF2B5EF4-FFF2-40B4-BE49-F238E27FC236}">
                  <a16:creationId xmlns:a16="http://schemas.microsoft.com/office/drawing/2014/main" id="{B6B306E5-3453-460B-8384-CC93DF0BCC63}"/>
                </a:ext>
              </a:extLst>
            </p:cNvPr>
            <p:cNvSpPr>
              <a:spLocks/>
            </p:cNvSpPr>
            <p:nvPr/>
          </p:nvSpPr>
          <p:spPr bwMode="auto">
            <a:xfrm>
              <a:off x="4393" y="208"/>
              <a:ext cx="48" cy="59"/>
            </a:xfrm>
            <a:custGeom>
              <a:avLst/>
              <a:gdLst>
                <a:gd name="T0" fmla="*/ 46 w 48"/>
                <a:gd name="T1" fmla="*/ 54 h 59"/>
                <a:gd name="T2" fmla="*/ 48 w 48"/>
                <a:gd name="T3" fmla="*/ 54 h 59"/>
                <a:gd name="T4" fmla="*/ 38 w 48"/>
                <a:gd name="T5" fmla="*/ 40 h 59"/>
                <a:gd name="T6" fmla="*/ 32 w 48"/>
                <a:gd name="T7" fmla="*/ 26 h 59"/>
                <a:gd name="T8" fmla="*/ 26 w 48"/>
                <a:gd name="T9" fmla="*/ 13 h 59"/>
                <a:gd name="T10" fmla="*/ 20 w 48"/>
                <a:gd name="T11" fmla="*/ 0 h 59"/>
                <a:gd name="T12" fmla="*/ 0 w 48"/>
                <a:gd name="T13" fmla="*/ 2 h 59"/>
                <a:gd name="T14" fmla="*/ 6 w 48"/>
                <a:gd name="T15" fmla="*/ 15 h 59"/>
                <a:gd name="T16" fmla="*/ 12 w 48"/>
                <a:gd name="T17" fmla="*/ 29 h 59"/>
                <a:gd name="T18" fmla="*/ 18 w 48"/>
                <a:gd name="T19" fmla="*/ 42 h 59"/>
                <a:gd name="T20" fmla="*/ 28 w 48"/>
                <a:gd name="T21" fmla="*/ 59 h 59"/>
                <a:gd name="T22" fmla="*/ 30 w 48"/>
                <a:gd name="T23" fmla="*/ 59 h 59"/>
                <a:gd name="T24" fmla="*/ 46 w 48"/>
                <a:gd name="T25" fmla="*/ 5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59">
                  <a:moveTo>
                    <a:pt x="46" y="54"/>
                  </a:moveTo>
                  <a:lnTo>
                    <a:pt x="48" y="54"/>
                  </a:lnTo>
                  <a:lnTo>
                    <a:pt x="38" y="40"/>
                  </a:lnTo>
                  <a:lnTo>
                    <a:pt x="32" y="26"/>
                  </a:lnTo>
                  <a:lnTo>
                    <a:pt x="26" y="13"/>
                  </a:lnTo>
                  <a:lnTo>
                    <a:pt x="20" y="0"/>
                  </a:lnTo>
                  <a:lnTo>
                    <a:pt x="0" y="2"/>
                  </a:lnTo>
                  <a:lnTo>
                    <a:pt x="6" y="15"/>
                  </a:lnTo>
                  <a:lnTo>
                    <a:pt x="12" y="29"/>
                  </a:lnTo>
                  <a:lnTo>
                    <a:pt x="18" y="42"/>
                  </a:lnTo>
                  <a:lnTo>
                    <a:pt x="28" y="59"/>
                  </a:lnTo>
                  <a:lnTo>
                    <a:pt x="30" y="59"/>
                  </a:lnTo>
                  <a:lnTo>
                    <a:pt x="46"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90" name="Freeform 226">
              <a:extLst>
                <a:ext uri="{FF2B5EF4-FFF2-40B4-BE49-F238E27FC236}">
                  <a16:creationId xmlns:a16="http://schemas.microsoft.com/office/drawing/2014/main" id="{9796B344-8A07-44CD-9621-1407F26F77E0}"/>
                </a:ext>
              </a:extLst>
            </p:cNvPr>
            <p:cNvSpPr>
              <a:spLocks/>
            </p:cNvSpPr>
            <p:nvPr/>
          </p:nvSpPr>
          <p:spPr bwMode="auto">
            <a:xfrm>
              <a:off x="4423" y="262"/>
              <a:ext cx="58" cy="37"/>
            </a:xfrm>
            <a:custGeom>
              <a:avLst/>
              <a:gdLst>
                <a:gd name="T0" fmla="*/ 54 w 58"/>
                <a:gd name="T1" fmla="*/ 26 h 37"/>
                <a:gd name="T2" fmla="*/ 54 w 58"/>
                <a:gd name="T3" fmla="*/ 26 h 37"/>
                <a:gd name="T4" fmla="*/ 44 w 58"/>
                <a:gd name="T5" fmla="*/ 22 h 37"/>
                <a:gd name="T6" fmla="*/ 34 w 58"/>
                <a:gd name="T7" fmla="*/ 14 h 37"/>
                <a:gd name="T8" fmla="*/ 24 w 58"/>
                <a:gd name="T9" fmla="*/ 6 h 37"/>
                <a:gd name="T10" fmla="*/ 16 w 58"/>
                <a:gd name="T11" fmla="*/ 0 h 37"/>
                <a:gd name="T12" fmla="*/ 0 w 58"/>
                <a:gd name="T13" fmla="*/ 5 h 37"/>
                <a:gd name="T14" fmla="*/ 8 w 58"/>
                <a:gd name="T15" fmla="*/ 13 h 37"/>
                <a:gd name="T16" fmla="*/ 18 w 58"/>
                <a:gd name="T17" fmla="*/ 21 h 37"/>
                <a:gd name="T18" fmla="*/ 28 w 58"/>
                <a:gd name="T19" fmla="*/ 29 h 37"/>
                <a:gd name="T20" fmla="*/ 42 w 58"/>
                <a:gd name="T21" fmla="*/ 36 h 37"/>
                <a:gd name="T22" fmla="*/ 42 w 58"/>
                <a:gd name="T23" fmla="*/ 36 h 37"/>
                <a:gd name="T24" fmla="*/ 42 w 58"/>
                <a:gd name="T25" fmla="*/ 36 h 37"/>
                <a:gd name="T26" fmla="*/ 50 w 58"/>
                <a:gd name="T27" fmla="*/ 37 h 37"/>
                <a:gd name="T28" fmla="*/ 56 w 58"/>
                <a:gd name="T29" fmla="*/ 35 h 37"/>
                <a:gd name="T30" fmla="*/ 58 w 58"/>
                <a:gd name="T31" fmla="*/ 30 h 37"/>
                <a:gd name="T32" fmla="*/ 54 w 58"/>
                <a:gd name="T33"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37">
                  <a:moveTo>
                    <a:pt x="54" y="26"/>
                  </a:moveTo>
                  <a:lnTo>
                    <a:pt x="54" y="26"/>
                  </a:lnTo>
                  <a:lnTo>
                    <a:pt x="44" y="22"/>
                  </a:lnTo>
                  <a:lnTo>
                    <a:pt x="34" y="14"/>
                  </a:lnTo>
                  <a:lnTo>
                    <a:pt x="24" y="6"/>
                  </a:lnTo>
                  <a:lnTo>
                    <a:pt x="16" y="0"/>
                  </a:lnTo>
                  <a:lnTo>
                    <a:pt x="0" y="5"/>
                  </a:lnTo>
                  <a:lnTo>
                    <a:pt x="8" y="13"/>
                  </a:lnTo>
                  <a:lnTo>
                    <a:pt x="18" y="21"/>
                  </a:lnTo>
                  <a:lnTo>
                    <a:pt x="28" y="29"/>
                  </a:lnTo>
                  <a:lnTo>
                    <a:pt x="42" y="36"/>
                  </a:lnTo>
                  <a:lnTo>
                    <a:pt x="42" y="36"/>
                  </a:lnTo>
                  <a:lnTo>
                    <a:pt x="42" y="36"/>
                  </a:lnTo>
                  <a:lnTo>
                    <a:pt x="50" y="37"/>
                  </a:lnTo>
                  <a:lnTo>
                    <a:pt x="56" y="35"/>
                  </a:lnTo>
                  <a:lnTo>
                    <a:pt x="58" y="30"/>
                  </a:lnTo>
                  <a:lnTo>
                    <a:pt x="54"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91" name="Freeform 227">
              <a:extLst>
                <a:ext uri="{FF2B5EF4-FFF2-40B4-BE49-F238E27FC236}">
                  <a16:creationId xmlns:a16="http://schemas.microsoft.com/office/drawing/2014/main" id="{5F9C834C-2E6A-40DD-9F13-1C47AA174E9F}"/>
                </a:ext>
              </a:extLst>
            </p:cNvPr>
            <p:cNvSpPr>
              <a:spLocks/>
            </p:cNvSpPr>
            <p:nvPr/>
          </p:nvSpPr>
          <p:spPr bwMode="auto">
            <a:xfrm>
              <a:off x="4649" y="70"/>
              <a:ext cx="245" cy="270"/>
            </a:xfrm>
            <a:custGeom>
              <a:avLst/>
              <a:gdLst>
                <a:gd name="T0" fmla="*/ 160 w 245"/>
                <a:gd name="T1" fmla="*/ 235 h 270"/>
                <a:gd name="T2" fmla="*/ 188 w 245"/>
                <a:gd name="T3" fmla="*/ 238 h 270"/>
                <a:gd name="T4" fmla="*/ 204 w 245"/>
                <a:gd name="T5" fmla="*/ 230 h 270"/>
                <a:gd name="T6" fmla="*/ 208 w 245"/>
                <a:gd name="T7" fmla="*/ 220 h 270"/>
                <a:gd name="T8" fmla="*/ 213 w 245"/>
                <a:gd name="T9" fmla="*/ 214 h 270"/>
                <a:gd name="T10" fmla="*/ 233 w 245"/>
                <a:gd name="T11" fmla="*/ 222 h 270"/>
                <a:gd name="T12" fmla="*/ 245 w 245"/>
                <a:gd name="T13" fmla="*/ 236 h 270"/>
                <a:gd name="T14" fmla="*/ 241 w 245"/>
                <a:gd name="T15" fmla="*/ 251 h 270"/>
                <a:gd name="T16" fmla="*/ 223 w 245"/>
                <a:gd name="T17" fmla="*/ 263 h 270"/>
                <a:gd name="T18" fmla="*/ 194 w 245"/>
                <a:gd name="T19" fmla="*/ 270 h 270"/>
                <a:gd name="T20" fmla="*/ 158 w 245"/>
                <a:gd name="T21" fmla="*/ 267 h 270"/>
                <a:gd name="T22" fmla="*/ 128 w 245"/>
                <a:gd name="T23" fmla="*/ 261 h 270"/>
                <a:gd name="T24" fmla="*/ 109 w 245"/>
                <a:gd name="T25" fmla="*/ 255 h 270"/>
                <a:gd name="T26" fmla="*/ 101 w 245"/>
                <a:gd name="T27" fmla="*/ 252 h 270"/>
                <a:gd name="T28" fmla="*/ 57 w 245"/>
                <a:gd name="T29" fmla="*/ 223 h 270"/>
                <a:gd name="T30" fmla="*/ 10 w 245"/>
                <a:gd name="T31" fmla="*/ 167 h 270"/>
                <a:gd name="T32" fmla="*/ 0 w 245"/>
                <a:gd name="T33" fmla="*/ 113 h 270"/>
                <a:gd name="T34" fmla="*/ 18 w 245"/>
                <a:gd name="T35" fmla="*/ 64 h 270"/>
                <a:gd name="T36" fmla="*/ 57 w 245"/>
                <a:gd name="T37" fmla="*/ 27 h 270"/>
                <a:gd name="T38" fmla="*/ 111 w 245"/>
                <a:gd name="T39" fmla="*/ 4 h 270"/>
                <a:gd name="T40" fmla="*/ 166 w 245"/>
                <a:gd name="T41" fmla="*/ 1 h 270"/>
                <a:gd name="T42" fmla="*/ 219 w 245"/>
                <a:gd name="T43" fmla="*/ 21 h 270"/>
                <a:gd name="T44" fmla="*/ 241 w 245"/>
                <a:gd name="T45" fmla="*/ 42 h 270"/>
                <a:gd name="T46" fmla="*/ 237 w 245"/>
                <a:gd name="T47" fmla="*/ 49 h 270"/>
                <a:gd name="T48" fmla="*/ 219 w 245"/>
                <a:gd name="T49" fmla="*/ 52 h 270"/>
                <a:gd name="T50" fmla="*/ 206 w 245"/>
                <a:gd name="T51" fmla="*/ 51 h 270"/>
                <a:gd name="T52" fmla="*/ 182 w 245"/>
                <a:gd name="T53" fmla="*/ 44 h 270"/>
                <a:gd name="T54" fmla="*/ 148 w 245"/>
                <a:gd name="T55" fmla="*/ 40 h 270"/>
                <a:gd name="T56" fmla="*/ 126 w 245"/>
                <a:gd name="T57" fmla="*/ 46 h 270"/>
                <a:gd name="T58" fmla="*/ 115 w 245"/>
                <a:gd name="T59" fmla="*/ 53 h 270"/>
                <a:gd name="T60" fmla="*/ 83 w 245"/>
                <a:gd name="T61" fmla="*/ 83 h 270"/>
                <a:gd name="T62" fmla="*/ 69 w 245"/>
                <a:gd name="T63" fmla="*/ 131 h 270"/>
                <a:gd name="T64" fmla="*/ 75 w 245"/>
                <a:gd name="T65" fmla="*/ 155 h 270"/>
                <a:gd name="T66" fmla="*/ 87 w 245"/>
                <a:gd name="T67" fmla="*/ 182 h 270"/>
                <a:gd name="T68" fmla="*/ 105 w 245"/>
                <a:gd name="T69" fmla="*/ 203 h 270"/>
                <a:gd name="T70" fmla="*/ 126 w 245"/>
                <a:gd name="T71" fmla="*/ 22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5" h="270">
                  <a:moveTo>
                    <a:pt x="138" y="227"/>
                  </a:moveTo>
                  <a:lnTo>
                    <a:pt x="160" y="235"/>
                  </a:lnTo>
                  <a:lnTo>
                    <a:pt x="176" y="238"/>
                  </a:lnTo>
                  <a:lnTo>
                    <a:pt x="188" y="238"/>
                  </a:lnTo>
                  <a:lnTo>
                    <a:pt x="198" y="235"/>
                  </a:lnTo>
                  <a:lnTo>
                    <a:pt x="204" y="230"/>
                  </a:lnTo>
                  <a:lnTo>
                    <a:pt x="206" y="225"/>
                  </a:lnTo>
                  <a:lnTo>
                    <a:pt x="208" y="220"/>
                  </a:lnTo>
                  <a:lnTo>
                    <a:pt x="210" y="215"/>
                  </a:lnTo>
                  <a:lnTo>
                    <a:pt x="213" y="214"/>
                  </a:lnTo>
                  <a:lnTo>
                    <a:pt x="223" y="216"/>
                  </a:lnTo>
                  <a:lnTo>
                    <a:pt x="233" y="222"/>
                  </a:lnTo>
                  <a:lnTo>
                    <a:pt x="241" y="229"/>
                  </a:lnTo>
                  <a:lnTo>
                    <a:pt x="245" y="236"/>
                  </a:lnTo>
                  <a:lnTo>
                    <a:pt x="245" y="243"/>
                  </a:lnTo>
                  <a:lnTo>
                    <a:pt x="241" y="251"/>
                  </a:lnTo>
                  <a:lnTo>
                    <a:pt x="233" y="258"/>
                  </a:lnTo>
                  <a:lnTo>
                    <a:pt x="223" y="263"/>
                  </a:lnTo>
                  <a:lnTo>
                    <a:pt x="210" y="268"/>
                  </a:lnTo>
                  <a:lnTo>
                    <a:pt x="194" y="270"/>
                  </a:lnTo>
                  <a:lnTo>
                    <a:pt x="176" y="269"/>
                  </a:lnTo>
                  <a:lnTo>
                    <a:pt x="158" y="267"/>
                  </a:lnTo>
                  <a:lnTo>
                    <a:pt x="142" y="264"/>
                  </a:lnTo>
                  <a:lnTo>
                    <a:pt x="128" y="261"/>
                  </a:lnTo>
                  <a:lnTo>
                    <a:pt x="117" y="258"/>
                  </a:lnTo>
                  <a:lnTo>
                    <a:pt x="109" y="255"/>
                  </a:lnTo>
                  <a:lnTo>
                    <a:pt x="103" y="253"/>
                  </a:lnTo>
                  <a:lnTo>
                    <a:pt x="101" y="252"/>
                  </a:lnTo>
                  <a:lnTo>
                    <a:pt x="99" y="251"/>
                  </a:lnTo>
                  <a:lnTo>
                    <a:pt x="57" y="223"/>
                  </a:lnTo>
                  <a:lnTo>
                    <a:pt x="27" y="195"/>
                  </a:lnTo>
                  <a:lnTo>
                    <a:pt x="10" y="167"/>
                  </a:lnTo>
                  <a:lnTo>
                    <a:pt x="0" y="139"/>
                  </a:lnTo>
                  <a:lnTo>
                    <a:pt x="0" y="113"/>
                  </a:lnTo>
                  <a:lnTo>
                    <a:pt x="6" y="87"/>
                  </a:lnTo>
                  <a:lnTo>
                    <a:pt x="18" y="64"/>
                  </a:lnTo>
                  <a:lnTo>
                    <a:pt x="35" y="45"/>
                  </a:lnTo>
                  <a:lnTo>
                    <a:pt x="57" y="27"/>
                  </a:lnTo>
                  <a:lnTo>
                    <a:pt x="83" y="14"/>
                  </a:lnTo>
                  <a:lnTo>
                    <a:pt x="111" y="4"/>
                  </a:lnTo>
                  <a:lnTo>
                    <a:pt x="138" y="0"/>
                  </a:lnTo>
                  <a:lnTo>
                    <a:pt x="166" y="1"/>
                  </a:lnTo>
                  <a:lnTo>
                    <a:pt x="194" y="8"/>
                  </a:lnTo>
                  <a:lnTo>
                    <a:pt x="219" y="21"/>
                  </a:lnTo>
                  <a:lnTo>
                    <a:pt x="241" y="40"/>
                  </a:lnTo>
                  <a:lnTo>
                    <a:pt x="241" y="42"/>
                  </a:lnTo>
                  <a:lnTo>
                    <a:pt x="239" y="46"/>
                  </a:lnTo>
                  <a:lnTo>
                    <a:pt x="237" y="49"/>
                  </a:lnTo>
                  <a:lnTo>
                    <a:pt x="235" y="51"/>
                  </a:lnTo>
                  <a:lnTo>
                    <a:pt x="219" y="52"/>
                  </a:lnTo>
                  <a:lnTo>
                    <a:pt x="210" y="52"/>
                  </a:lnTo>
                  <a:lnTo>
                    <a:pt x="206" y="51"/>
                  </a:lnTo>
                  <a:lnTo>
                    <a:pt x="204" y="51"/>
                  </a:lnTo>
                  <a:lnTo>
                    <a:pt x="182" y="44"/>
                  </a:lnTo>
                  <a:lnTo>
                    <a:pt x="164" y="40"/>
                  </a:lnTo>
                  <a:lnTo>
                    <a:pt x="148" y="40"/>
                  </a:lnTo>
                  <a:lnTo>
                    <a:pt x="136" y="42"/>
                  </a:lnTo>
                  <a:lnTo>
                    <a:pt x="126" y="46"/>
                  </a:lnTo>
                  <a:lnTo>
                    <a:pt x="118" y="49"/>
                  </a:lnTo>
                  <a:lnTo>
                    <a:pt x="115" y="53"/>
                  </a:lnTo>
                  <a:lnTo>
                    <a:pt x="113" y="54"/>
                  </a:lnTo>
                  <a:lnTo>
                    <a:pt x="83" y="83"/>
                  </a:lnTo>
                  <a:lnTo>
                    <a:pt x="71" y="110"/>
                  </a:lnTo>
                  <a:lnTo>
                    <a:pt x="69" y="131"/>
                  </a:lnTo>
                  <a:lnTo>
                    <a:pt x="71" y="141"/>
                  </a:lnTo>
                  <a:lnTo>
                    <a:pt x="75" y="155"/>
                  </a:lnTo>
                  <a:lnTo>
                    <a:pt x="81" y="168"/>
                  </a:lnTo>
                  <a:lnTo>
                    <a:pt x="87" y="182"/>
                  </a:lnTo>
                  <a:lnTo>
                    <a:pt x="99" y="197"/>
                  </a:lnTo>
                  <a:lnTo>
                    <a:pt x="105" y="203"/>
                  </a:lnTo>
                  <a:lnTo>
                    <a:pt x="115" y="212"/>
                  </a:lnTo>
                  <a:lnTo>
                    <a:pt x="126" y="220"/>
                  </a:lnTo>
                  <a:lnTo>
                    <a:pt x="138" y="227"/>
                  </a:lnTo>
                  <a:close/>
                </a:path>
              </a:pathLst>
            </a:custGeom>
            <a:solidFill>
              <a:srgbClr val="667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92" name="Freeform 228">
              <a:extLst>
                <a:ext uri="{FF2B5EF4-FFF2-40B4-BE49-F238E27FC236}">
                  <a16:creationId xmlns:a16="http://schemas.microsoft.com/office/drawing/2014/main" id="{FFF53F8F-977B-4C3E-B98A-330DCC7DFF4E}"/>
                </a:ext>
              </a:extLst>
            </p:cNvPr>
            <p:cNvSpPr>
              <a:spLocks/>
            </p:cNvSpPr>
            <p:nvPr/>
          </p:nvSpPr>
          <p:spPr bwMode="auto">
            <a:xfrm>
              <a:off x="4781" y="285"/>
              <a:ext cx="87" cy="29"/>
            </a:xfrm>
            <a:custGeom>
              <a:avLst/>
              <a:gdLst>
                <a:gd name="T0" fmla="*/ 68 w 87"/>
                <a:gd name="T1" fmla="*/ 0 h 29"/>
                <a:gd name="T2" fmla="*/ 68 w 87"/>
                <a:gd name="T3" fmla="*/ 0 h 29"/>
                <a:gd name="T4" fmla="*/ 66 w 87"/>
                <a:gd name="T5" fmla="*/ 3 h 29"/>
                <a:gd name="T6" fmla="*/ 64 w 87"/>
                <a:gd name="T7" fmla="*/ 9 h 29"/>
                <a:gd name="T8" fmla="*/ 64 w 87"/>
                <a:gd name="T9" fmla="*/ 13 h 29"/>
                <a:gd name="T10" fmla="*/ 60 w 87"/>
                <a:gd name="T11" fmla="*/ 15 h 29"/>
                <a:gd name="T12" fmla="*/ 54 w 87"/>
                <a:gd name="T13" fmla="*/ 17 h 29"/>
                <a:gd name="T14" fmla="*/ 46 w 87"/>
                <a:gd name="T15" fmla="*/ 17 h 29"/>
                <a:gd name="T16" fmla="*/ 32 w 87"/>
                <a:gd name="T17" fmla="*/ 15 h 29"/>
                <a:gd name="T18" fmla="*/ 12 w 87"/>
                <a:gd name="T19" fmla="*/ 7 h 29"/>
                <a:gd name="T20" fmla="*/ 0 w 87"/>
                <a:gd name="T21" fmla="*/ 16 h 29"/>
                <a:gd name="T22" fmla="*/ 24 w 87"/>
                <a:gd name="T23" fmla="*/ 24 h 29"/>
                <a:gd name="T24" fmla="*/ 42 w 87"/>
                <a:gd name="T25" fmla="*/ 29 h 29"/>
                <a:gd name="T26" fmla="*/ 58 w 87"/>
                <a:gd name="T27" fmla="*/ 29 h 29"/>
                <a:gd name="T28" fmla="*/ 72 w 87"/>
                <a:gd name="T29" fmla="*/ 24 h 29"/>
                <a:gd name="T30" fmla="*/ 80 w 87"/>
                <a:gd name="T31" fmla="*/ 17 h 29"/>
                <a:gd name="T32" fmla="*/ 83 w 87"/>
                <a:gd name="T33" fmla="*/ 12 h 29"/>
                <a:gd name="T34" fmla="*/ 85 w 87"/>
                <a:gd name="T35" fmla="*/ 6 h 29"/>
                <a:gd name="T36" fmla="*/ 87 w 87"/>
                <a:gd name="T37" fmla="*/ 0 h 29"/>
                <a:gd name="T38" fmla="*/ 87 w 87"/>
                <a:gd name="T39" fmla="*/ 0 h 29"/>
                <a:gd name="T40" fmla="*/ 68 w 87"/>
                <a:gd name="T4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29">
                  <a:moveTo>
                    <a:pt x="68" y="0"/>
                  </a:moveTo>
                  <a:lnTo>
                    <a:pt x="68" y="0"/>
                  </a:lnTo>
                  <a:lnTo>
                    <a:pt x="66" y="3"/>
                  </a:lnTo>
                  <a:lnTo>
                    <a:pt x="64" y="9"/>
                  </a:lnTo>
                  <a:lnTo>
                    <a:pt x="64" y="13"/>
                  </a:lnTo>
                  <a:lnTo>
                    <a:pt x="60" y="15"/>
                  </a:lnTo>
                  <a:lnTo>
                    <a:pt x="54" y="17"/>
                  </a:lnTo>
                  <a:lnTo>
                    <a:pt x="46" y="17"/>
                  </a:lnTo>
                  <a:lnTo>
                    <a:pt x="32" y="15"/>
                  </a:lnTo>
                  <a:lnTo>
                    <a:pt x="12" y="7"/>
                  </a:lnTo>
                  <a:lnTo>
                    <a:pt x="0" y="16"/>
                  </a:lnTo>
                  <a:lnTo>
                    <a:pt x="24" y="24"/>
                  </a:lnTo>
                  <a:lnTo>
                    <a:pt x="42" y="29"/>
                  </a:lnTo>
                  <a:lnTo>
                    <a:pt x="58" y="29"/>
                  </a:lnTo>
                  <a:lnTo>
                    <a:pt x="72" y="24"/>
                  </a:lnTo>
                  <a:lnTo>
                    <a:pt x="80" y="17"/>
                  </a:lnTo>
                  <a:lnTo>
                    <a:pt x="83" y="12"/>
                  </a:lnTo>
                  <a:lnTo>
                    <a:pt x="85" y="6"/>
                  </a:lnTo>
                  <a:lnTo>
                    <a:pt x="87" y="0"/>
                  </a:lnTo>
                  <a:lnTo>
                    <a:pt x="87" y="0"/>
                  </a:lnTo>
                  <a:lnTo>
                    <a:pt x="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93" name="Freeform 229">
              <a:extLst>
                <a:ext uri="{FF2B5EF4-FFF2-40B4-BE49-F238E27FC236}">
                  <a16:creationId xmlns:a16="http://schemas.microsoft.com/office/drawing/2014/main" id="{09F3342E-DD85-4001-80E7-F1A396C530C6}"/>
                </a:ext>
              </a:extLst>
            </p:cNvPr>
            <p:cNvSpPr>
              <a:spLocks/>
            </p:cNvSpPr>
            <p:nvPr/>
          </p:nvSpPr>
          <p:spPr bwMode="auto">
            <a:xfrm>
              <a:off x="4849" y="278"/>
              <a:ext cx="51" cy="23"/>
            </a:xfrm>
            <a:custGeom>
              <a:avLst/>
              <a:gdLst>
                <a:gd name="T0" fmla="*/ 49 w 51"/>
                <a:gd name="T1" fmla="*/ 19 h 23"/>
                <a:gd name="T2" fmla="*/ 51 w 51"/>
                <a:gd name="T3" fmla="*/ 19 h 23"/>
                <a:gd name="T4" fmla="*/ 41 w 51"/>
                <a:gd name="T5" fmla="*/ 10 h 23"/>
                <a:gd name="T6" fmla="*/ 29 w 51"/>
                <a:gd name="T7" fmla="*/ 4 h 23"/>
                <a:gd name="T8" fmla="*/ 13 w 51"/>
                <a:gd name="T9" fmla="*/ 0 h 23"/>
                <a:gd name="T10" fmla="*/ 0 w 51"/>
                <a:gd name="T11" fmla="*/ 7 h 23"/>
                <a:gd name="T12" fmla="*/ 19 w 51"/>
                <a:gd name="T13" fmla="*/ 7 h 23"/>
                <a:gd name="T14" fmla="*/ 13 w 51"/>
                <a:gd name="T15" fmla="*/ 12 h 23"/>
                <a:gd name="T16" fmla="*/ 17 w 51"/>
                <a:gd name="T17" fmla="*/ 13 h 23"/>
                <a:gd name="T18" fmla="*/ 25 w 51"/>
                <a:gd name="T19" fmla="*/ 17 h 23"/>
                <a:gd name="T20" fmla="*/ 31 w 51"/>
                <a:gd name="T21" fmla="*/ 23 h 23"/>
                <a:gd name="T22" fmla="*/ 33 w 51"/>
                <a:gd name="T23" fmla="*/ 23 h 23"/>
                <a:gd name="T24" fmla="*/ 49 w 51"/>
                <a:gd name="T25"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23">
                  <a:moveTo>
                    <a:pt x="49" y="19"/>
                  </a:moveTo>
                  <a:lnTo>
                    <a:pt x="51" y="19"/>
                  </a:lnTo>
                  <a:lnTo>
                    <a:pt x="41" y="10"/>
                  </a:lnTo>
                  <a:lnTo>
                    <a:pt x="29" y="4"/>
                  </a:lnTo>
                  <a:lnTo>
                    <a:pt x="13" y="0"/>
                  </a:lnTo>
                  <a:lnTo>
                    <a:pt x="0" y="7"/>
                  </a:lnTo>
                  <a:lnTo>
                    <a:pt x="19" y="7"/>
                  </a:lnTo>
                  <a:lnTo>
                    <a:pt x="13" y="12"/>
                  </a:lnTo>
                  <a:lnTo>
                    <a:pt x="17" y="13"/>
                  </a:lnTo>
                  <a:lnTo>
                    <a:pt x="25" y="17"/>
                  </a:lnTo>
                  <a:lnTo>
                    <a:pt x="31" y="23"/>
                  </a:lnTo>
                  <a:lnTo>
                    <a:pt x="33" y="23"/>
                  </a:lnTo>
                  <a:lnTo>
                    <a:pt x="49"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94" name="Freeform 230">
              <a:extLst>
                <a:ext uri="{FF2B5EF4-FFF2-40B4-BE49-F238E27FC236}">
                  <a16:creationId xmlns:a16="http://schemas.microsoft.com/office/drawing/2014/main" id="{C59169CD-A091-4ADC-8057-FFB722F13488}"/>
                </a:ext>
              </a:extLst>
            </p:cNvPr>
            <p:cNvSpPr>
              <a:spLocks/>
            </p:cNvSpPr>
            <p:nvPr/>
          </p:nvSpPr>
          <p:spPr bwMode="auto">
            <a:xfrm>
              <a:off x="4823" y="297"/>
              <a:ext cx="81" cy="49"/>
            </a:xfrm>
            <a:custGeom>
              <a:avLst/>
              <a:gdLst>
                <a:gd name="T0" fmla="*/ 2 w 81"/>
                <a:gd name="T1" fmla="*/ 48 h 49"/>
                <a:gd name="T2" fmla="*/ 0 w 81"/>
                <a:gd name="T3" fmla="*/ 48 h 49"/>
                <a:gd name="T4" fmla="*/ 20 w 81"/>
                <a:gd name="T5" fmla="*/ 49 h 49"/>
                <a:gd name="T6" fmla="*/ 39 w 81"/>
                <a:gd name="T7" fmla="*/ 47 h 49"/>
                <a:gd name="T8" fmla="*/ 55 w 81"/>
                <a:gd name="T9" fmla="*/ 41 h 49"/>
                <a:gd name="T10" fmla="*/ 67 w 81"/>
                <a:gd name="T11" fmla="*/ 34 h 49"/>
                <a:gd name="T12" fmla="*/ 75 w 81"/>
                <a:gd name="T13" fmla="*/ 26 h 49"/>
                <a:gd name="T14" fmla="*/ 81 w 81"/>
                <a:gd name="T15" fmla="*/ 16 h 49"/>
                <a:gd name="T16" fmla="*/ 81 w 81"/>
                <a:gd name="T17" fmla="*/ 9 h 49"/>
                <a:gd name="T18" fmla="*/ 75 w 81"/>
                <a:gd name="T19" fmla="*/ 0 h 49"/>
                <a:gd name="T20" fmla="*/ 59 w 81"/>
                <a:gd name="T21" fmla="*/ 4 h 49"/>
                <a:gd name="T22" fmla="*/ 61 w 81"/>
                <a:gd name="T23" fmla="*/ 9 h 49"/>
                <a:gd name="T24" fmla="*/ 61 w 81"/>
                <a:gd name="T25" fmla="*/ 16 h 49"/>
                <a:gd name="T26" fmla="*/ 59 w 81"/>
                <a:gd name="T27" fmla="*/ 21 h 49"/>
                <a:gd name="T28" fmla="*/ 51 w 81"/>
                <a:gd name="T29" fmla="*/ 27 h 49"/>
                <a:gd name="T30" fmla="*/ 43 w 81"/>
                <a:gd name="T31" fmla="*/ 32 h 49"/>
                <a:gd name="T32" fmla="*/ 32 w 81"/>
                <a:gd name="T33" fmla="*/ 35 h 49"/>
                <a:gd name="T34" fmla="*/ 20 w 81"/>
                <a:gd name="T35" fmla="*/ 37 h 49"/>
                <a:gd name="T36" fmla="*/ 4 w 81"/>
                <a:gd name="T37" fmla="*/ 36 h 49"/>
                <a:gd name="T38" fmla="*/ 2 w 81"/>
                <a:gd name="T39" fmla="*/ 36 h 49"/>
                <a:gd name="T40" fmla="*/ 2 w 81"/>
                <a:gd name="T4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49">
                  <a:moveTo>
                    <a:pt x="2" y="48"/>
                  </a:moveTo>
                  <a:lnTo>
                    <a:pt x="0" y="48"/>
                  </a:lnTo>
                  <a:lnTo>
                    <a:pt x="20" y="49"/>
                  </a:lnTo>
                  <a:lnTo>
                    <a:pt x="39" y="47"/>
                  </a:lnTo>
                  <a:lnTo>
                    <a:pt x="55" y="41"/>
                  </a:lnTo>
                  <a:lnTo>
                    <a:pt x="67" y="34"/>
                  </a:lnTo>
                  <a:lnTo>
                    <a:pt x="75" y="26"/>
                  </a:lnTo>
                  <a:lnTo>
                    <a:pt x="81" y="16"/>
                  </a:lnTo>
                  <a:lnTo>
                    <a:pt x="81" y="9"/>
                  </a:lnTo>
                  <a:lnTo>
                    <a:pt x="75" y="0"/>
                  </a:lnTo>
                  <a:lnTo>
                    <a:pt x="59" y="4"/>
                  </a:lnTo>
                  <a:lnTo>
                    <a:pt x="61" y="9"/>
                  </a:lnTo>
                  <a:lnTo>
                    <a:pt x="61" y="16"/>
                  </a:lnTo>
                  <a:lnTo>
                    <a:pt x="59" y="21"/>
                  </a:lnTo>
                  <a:lnTo>
                    <a:pt x="51" y="27"/>
                  </a:lnTo>
                  <a:lnTo>
                    <a:pt x="43" y="32"/>
                  </a:lnTo>
                  <a:lnTo>
                    <a:pt x="32" y="35"/>
                  </a:lnTo>
                  <a:lnTo>
                    <a:pt x="20" y="37"/>
                  </a:lnTo>
                  <a:lnTo>
                    <a:pt x="4" y="36"/>
                  </a:lnTo>
                  <a:lnTo>
                    <a:pt x="2" y="36"/>
                  </a:lnTo>
                  <a:lnTo>
                    <a:pt x="2"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95" name="Freeform 231">
              <a:extLst>
                <a:ext uri="{FF2B5EF4-FFF2-40B4-BE49-F238E27FC236}">
                  <a16:creationId xmlns:a16="http://schemas.microsoft.com/office/drawing/2014/main" id="{CB8380B2-FE55-4337-9590-17207F5E95F4}"/>
                </a:ext>
              </a:extLst>
            </p:cNvPr>
            <p:cNvSpPr>
              <a:spLocks/>
            </p:cNvSpPr>
            <p:nvPr/>
          </p:nvSpPr>
          <p:spPr bwMode="auto">
            <a:xfrm>
              <a:off x="4740" y="316"/>
              <a:ext cx="85" cy="29"/>
            </a:xfrm>
            <a:custGeom>
              <a:avLst/>
              <a:gdLst>
                <a:gd name="T0" fmla="*/ 2 w 85"/>
                <a:gd name="T1" fmla="*/ 8 h 29"/>
                <a:gd name="T2" fmla="*/ 2 w 85"/>
                <a:gd name="T3" fmla="*/ 8 h 29"/>
                <a:gd name="T4" fmla="*/ 4 w 85"/>
                <a:gd name="T5" fmla="*/ 9 h 29"/>
                <a:gd name="T6" fmla="*/ 6 w 85"/>
                <a:gd name="T7" fmla="*/ 12 h 29"/>
                <a:gd name="T8" fmla="*/ 14 w 85"/>
                <a:gd name="T9" fmla="*/ 14 h 29"/>
                <a:gd name="T10" fmla="*/ 22 w 85"/>
                <a:gd name="T11" fmla="*/ 16 h 29"/>
                <a:gd name="T12" fmla="*/ 33 w 85"/>
                <a:gd name="T13" fmla="*/ 20 h 29"/>
                <a:gd name="T14" fmla="*/ 49 w 85"/>
                <a:gd name="T15" fmla="*/ 24 h 29"/>
                <a:gd name="T16" fmla="*/ 65 w 85"/>
                <a:gd name="T17" fmla="*/ 27 h 29"/>
                <a:gd name="T18" fmla="*/ 85 w 85"/>
                <a:gd name="T19" fmla="*/ 29 h 29"/>
                <a:gd name="T20" fmla="*/ 85 w 85"/>
                <a:gd name="T21" fmla="*/ 17 h 29"/>
                <a:gd name="T22" fmla="*/ 69 w 85"/>
                <a:gd name="T23" fmla="*/ 15 h 29"/>
                <a:gd name="T24" fmla="*/ 53 w 85"/>
                <a:gd name="T25" fmla="*/ 13 h 29"/>
                <a:gd name="T26" fmla="*/ 41 w 85"/>
                <a:gd name="T27" fmla="*/ 10 h 29"/>
                <a:gd name="T28" fmla="*/ 29 w 85"/>
                <a:gd name="T29" fmla="*/ 7 h 29"/>
                <a:gd name="T30" fmla="*/ 22 w 85"/>
                <a:gd name="T31" fmla="*/ 5 h 29"/>
                <a:gd name="T32" fmla="*/ 18 w 85"/>
                <a:gd name="T33" fmla="*/ 2 h 29"/>
                <a:gd name="T34" fmla="*/ 16 w 85"/>
                <a:gd name="T35" fmla="*/ 2 h 29"/>
                <a:gd name="T36" fmla="*/ 14 w 85"/>
                <a:gd name="T37" fmla="*/ 1 h 29"/>
                <a:gd name="T38" fmla="*/ 14 w 85"/>
                <a:gd name="T39" fmla="*/ 1 h 29"/>
                <a:gd name="T40" fmla="*/ 14 w 85"/>
                <a:gd name="T41" fmla="*/ 1 h 29"/>
                <a:gd name="T42" fmla="*/ 8 w 85"/>
                <a:gd name="T43" fmla="*/ 0 h 29"/>
                <a:gd name="T44" fmla="*/ 2 w 85"/>
                <a:gd name="T45" fmla="*/ 1 h 29"/>
                <a:gd name="T46" fmla="*/ 0 w 85"/>
                <a:gd name="T47" fmla="*/ 5 h 29"/>
                <a:gd name="T48" fmla="*/ 2 w 85"/>
                <a:gd name="T49"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 h="29">
                  <a:moveTo>
                    <a:pt x="2" y="8"/>
                  </a:moveTo>
                  <a:lnTo>
                    <a:pt x="2" y="8"/>
                  </a:lnTo>
                  <a:lnTo>
                    <a:pt x="4" y="9"/>
                  </a:lnTo>
                  <a:lnTo>
                    <a:pt x="6" y="12"/>
                  </a:lnTo>
                  <a:lnTo>
                    <a:pt x="14" y="14"/>
                  </a:lnTo>
                  <a:lnTo>
                    <a:pt x="22" y="16"/>
                  </a:lnTo>
                  <a:lnTo>
                    <a:pt x="33" y="20"/>
                  </a:lnTo>
                  <a:lnTo>
                    <a:pt x="49" y="24"/>
                  </a:lnTo>
                  <a:lnTo>
                    <a:pt x="65" y="27"/>
                  </a:lnTo>
                  <a:lnTo>
                    <a:pt x="85" y="29"/>
                  </a:lnTo>
                  <a:lnTo>
                    <a:pt x="85" y="17"/>
                  </a:lnTo>
                  <a:lnTo>
                    <a:pt x="69" y="15"/>
                  </a:lnTo>
                  <a:lnTo>
                    <a:pt x="53" y="13"/>
                  </a:lnTo>
                  <a:lnTo>
                    <a:pt x="41" y="10"/>
                  </a:lnTo>
                  <a:lnTo>
                    <a:pt x="29" y="7"/>
                  </a:lnTo>
                  <a:lnTo>
                    <a:pt x="22" y="5"/>
                  </a:lnTo>
                  <a:lnTo>
                    <a:pt x="18" y="2"/>
                  </a:lnTo>
                  <a:lnTo>
                    <a:pt x="16" y="2"/>
                  </a:lnTo>
                  <a:lnTo>
                    <a:pt x="14" y="1"/>
                  </a:lnTo>
                  <a:lnTo>
                    <a:pt x="14" y="1"/>
                  </a:lnTo>
                  <a:lnTo>
                    <a:pt x="14" y="1"/>
                  </a:lnTo>
                  <a:lnTo>
                    <a:pt x="8" y="0"/>
                  </a:lnTo>
                  <a:lnTo>
                    <a:pt x="2" y="1"/>
                  </a:lnTo>
                  <a:lnTo>
                    <a:pt x="0" y="5"/>
                  </a:lnTo>
                  <a:lnTo>
                    <a:pt x="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96" name="Freeform 232">
              <a:extLst>
                <a:ext uri="{FF2B5EF4-FFF2-40B4-BE49-F238E27FC236}">
                  <a16:creationId xmlns:a16="http://schemas.microsoft.com/office/drawing/2014/main" id="{689D66F1-056C-4CC3-87AC-2606E1ABD01E}"/>
                </a:ext>
              </a:extLst>
            </p:cNvPr>
            <p:cNvSpPr>
              <a:spLocks/>
            </p:cNvSpPr>
            <p:nvPr/>
          </p:nvSpPr>
          <p:spPr bwMode="auto">
            <a:xfrm>
              <a:off x="4639" y="64"/>
              <a:ext cx="259" cy="260"/>
            </a:xfrm>
            <a:custGeom>
              <a:avLst/>
              <a:gdLst>
                <a:gd name="T0" fmla="*/ 259 w 259"/>
                <a:gd name="T1" fmla="*/ 44 h 260"/>
                <a:gd name="T2" fmla="*/ 259 w 259"/>
                <a:gd name="T3" fmla="*/ 44 h 260"/>
                <a:gd name="T4" fmla="*/ 237 w 259"/>
                <a:gd name="T5" fmla="*/ 23 h 260"/>
                <a:gd name="T6" fmla="*/ 208 w 259"/>
                <a:gd name="T7" fmla="*/ 9 h 260"/>
                <a:gd name="T8" fmla="*/ 178 w 259"/>
                <a:gd name="T9" fmla="*/ 1 h 260"/>
                <a:gd name="T10" fmla="*/ 148 w 259"/>
                <a:gd name="T11" fmla="*/ 0 h 260"/>
                <a:gd name="T12" fmla="*/ 117 w 259"/>
                <a:gd name="T13" fmla="*/ 5 h 260"/>
                <a:gd name="T14" fmla="*/ 87 w 259"/>
                <a:gd name="T15" fmla="*/ 15 h 260"/>
                <a:gd name="T16" fmla="*/ 59 w 259"/>
                <a:gd name="T17" fmla="*/ 30 h 260"/>
                <a:gd name="T18" fmla="*/ 37 w 259"/>
                <a:gd name="T19" fmla="*/ 48 h 260"/>
                <a:gd name="T20" fmla="*/ 18 w 259"/>
                <a:gd name="T21" fmla="*/ 68 h 260"/>
                <a:gd name="T22" fmla="*/ 6 w 259"/>
                <a:gd name="T23" fmla="*/ 92 h 260"/>
                <a:gd name="T24" fmla="*/ 0 w 259"/>
                <a:gd name="T25" fmla="*/ 119 h 260"/>
                <a:gd name="T26" fmla="*/ 0 w 259"/>
                <a:gd name="T27" fmla="*/ 145 h 260"/>
                <a:gd name="T28" fmla="*/ 10 w 259"/>
                <a:gd name="T29" fmla="*/ 174 h 260"/>
                <a:gd name="T30" fmla="*/ 30 w 259"/>
                <a:gd name="T31" fmla="*/ 204 h 260"/>
                <a:gd name="T32" fmla="*/ 59 w 259"/>
                <a:gd name="T33" fmla="*/ 233 h 260"/>
                <a:gd name="T34" fmla="*/ 103 w 259"/>
                <a:gd name="T35" fmla="*/ 260 h 260"/>
                <a:gd name="T36" fmla="*/ 115 w 259"/>
                <a:gd name="T37" fmla="*/ 253 h 260"/>
                <a:gd name="T38" fmla="*/ 75 w 259"/>
                <a:gd name="T39" fmla="*/ 226 h 260"/>
                <a:gd name="T40" fmla="*/ 45 w 259"/>
                <a:gd name="T41" fmla="*/ 199 h 260"/>
                <a:gd name="T42" fmla="*/ 30 w 259"/>
                <a:gd name="T43" fmla="*/ 172 h 260"/>
                <a:gd name="T44" fmla="*/ 20 w 259"/>
                <a:gd name="T45" fmla="*/ 145 h 260"/>
                <a:gd name="T46" fmla="*/ 20 w 259"/>
                <a:gd name="T47" fmla="*/ 119 h 260"/>
                <a:gd name="T48" fmla="*/ 26 w 259"/>
                <a:gd name="T49" fmla="*/ 94 h 260"/>
                <a:gd name="T50" fmla="*/ 37 w 259"/>
                <a:gd name="T51" fmla="*/ 73 h 260"/>
                <a:gd name="T52" fmla="*/ 53 w 259"/>
                <a:gd name="T53" fmla="*/ 53 h 260"/>
                <a:gd name="T54" fmla="*/ 75 w 259"/>
                <a:gd name="T55" fmla="*/ 37 h 260"/>
                <a:gd name="T56" fmla="*/ 99 w 259"/>
                <a:gd name="T57" fmla="*/ 24 h 260"/>
                <a:gd name="T58" fmla="*/ 125 w 259"/>
                <a:gd name="T59" fmla="*/ 16 h 260"/>
                <a:gd name="T60" fmla="*/ 148 w 259"/>
                <a:gd name="T61" fmla="*/ 12 h 260"/>
                <a:gd name="T62" fmla="*/ 174 w 259"/>
                <a:gd name="T63" fmla="*/ 13 h 260"/>
                <a:gd name="T64" fmla="*/ 200 w 259"/>
                <a:gd name="T65" fmla="*/ 19 h 260"/>
                <a:gd name="T66" fmla="*/ 222 w 259"/>
                <a:gd name="T67" fmla="*/ 30 h 260"/>
                <a:gd name="T68" fmla="*/ 243 w 259"/>
                <a:gd name="T69" fmla="*/ 48 h 260"/>
                <a:gd name="T70" fmla="*/ 243 w 259"/>
                <a:gd name="T71" fmla="*/ 48 h 260"/>
                <a:gd name="T72" fmla="*/ 259 w 259"/>
                <a:gd name="T73" fmla="*/ 4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9" h="260">
                  <a:moveTo>
                    <a:pt x="259" y="44"/>
                  </a:moveTo>
                  <a:lnTo>
                    <a:pt x="259" y="44"/>
                  </a:lnTo>
                  <a:lnTo>
                    <a:pt x="237" y="23"/>
                  </a:lnTo>
                  <a:lnTo>
                    <a:pt x="208" y="9"/>
                  </a:lnTo>
                  <a:lnTo>
                    <a:pt x="178" y="1"/>
                  </a:lnTo>
                  <a:lnTo>
                    <a:pt x="148" y="0"/>
                  </a:lnTo>
                  <a:lnTo>
                    <a:pt x="117" y="5"/>
                  </a:lnTo>
                  <a:lnTo>
                    <a:pt x="87" y="15"/>
                  </a:lnTo>
                  <a:lnTo>
                    <a:pt x="59" y="30"/>
                  </a:lnTo>
                  <a:lnTo>
                    <a:pt x="37" y="48"/>
                  </a:lnTo>
                  <a:lnTo>
                    <a:pt x="18" y="68"/>
                  </a:lnTo>
                  <a:lnTo>
                    <a:pt x="6" y="92"/>
                  </a:lnTo>
                  <a:lnTo>
                    <a:pt x="0" y="119"/>
                  </a:lnTo>
                  <a:lnTo>
                    <a:pt x="0" y="145"/>
                  </a:lnTo>
                  <a:lnTo>
                    <a:pt x="10" y="174"/>
                  </a:lnTo>
                  <a:lnTo>
                    <a:pt x="30" y="204"/>
                  </a:lnTo>
                  <a:lnTo>
                    <a:pt x="59" y="233"/>
                  </a:lnTo>
                  <a:lnTo>
                    <a:pt x="103" y="260"/>
                  </a:lnTo>
                  <a:lnTo>
                    <a:pt x="115" y="253"/>
                  </a:lnTo>
                  <a:lnTo>
                    <a:pt x="75" y="226"/>
                  </a:lnTo>
                  <a:lnTo>
                    <a:pt x="45" y="199"/>
                  </a:lnTo>
                  <a:lnTo>
                    <a:pt x="30" y="172"/>
                  </a:lnTo>
                  <a:lnTo>
                    <a:pt x="20" y="145"/>
                  </a:lnTo>
                  <a:lnTo>
                    <a:pt x="20" y="119"/>
                  </a:lnTo>
                  <a:lnTo>
                    <a:pt x="26" y="94"/>
                  </a:lnTo>
                  <a:lnTo>
                    <a:pt x="37" y="73"/>
                  </a:lnTo>
                  <a:lnTo>
                    <a:pt x="53" y="53"/>
                  </a:lnTo>
                  <a:lnTo>
                    <a:pt x="75" y="37"/>
                  </a:lnTo>
                  <a:lnTo>
                    <a:pt x="99" y="24"/>
                  </a:lnTo>
                  <a:lnTo>
                    <a:pt x="125" y="16"/>
                  </a:lnTo>
                  <a:lnTo>
                    <a:pt x="148" y="12"/>
                  </a:lnTo>
                  <a:lnTo>
                    <a:pt x="174" y="13"/>
                  </a:lnTo>
                  <a:lnTo>
                    <a:pt x="200" y="19"/>
                  </a:lnTo>
                  <a:lnTo>
                    <a:pt x="222" y="30"/>
                  </a:lnTo>
                  <a:lnTo>
                    <a:pt x="243" y="48"/>
                  </a:lnTo>
                  <a:lnTo>
                    <a:pt x="243" y="48"/>
                  </a:lnTo>
                  <a:lnTo>
                    <a:pt x="259"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97" name="Freeform 233">
              <a:extLst>
                <a:ext uri="{FF2B5EF4-FFF2-40B4-BE49-F238E27FC236}">
                  <a16:creationId xmlns:a16="http://schemas.microsoft.com/office/drawing/2014/main" id="{A52F8E4E-B57C-4D14-AD6D-D6825B813CE6}"/>
                </a:ext>
              </a:extLst>
            </p:cNvPr>
            <p:cNvSpPr>
              <a:spLocks/>
            </p:cNvSpPr>
            <p:nvPr/>
          </p:nvSpPr>
          <p:spPr bwMode="auto">
            <a:xfrm>
              <a:off x="4876" y="108"/>
              <a:ext cx="24" cy="18"/>
            </a:xfrm>
            <a:custGeom>
              <a:avLst/>
              <a:gdLst>
                <a:gd name="T0" fmla="*/ 10 w 24"/>
                <a:gd name="T1" fmla="*/ 18 h 18"/>
                <a:gd name="T2" fmla="*/ 16 w 24"/>
                <a:gd name="T3" fmla="*/ 15 h 18"/>
                <a:gd name="T4" fmla="*/ 18 w 24"/>
                <a:gd name="T5" fmla="*/ 14 h 18"/>
                <a:gd name="T6" fmla="*/ 22 w 24"/>
                <a:gd name="T7" fmla="*/ 9 h 18"/>
                <a:gd name="T8" fmla="*/ 24 w 24"/>
                <a:gd name="T9" fmla="*/ 6 h 18"/>
                <a:gd name="T10" fmla="*/ 22 w 24"/>
                <a:gd name="T11" fmla="*/ 0 h 18"/>
                <a:gd name="T12" fmla="*/ 6 w 24"/>
                <a:gd name="T13" fmla="*/ 4 h 18"/>
                <a:gd name="T14" fmla="*/ 4 w 24"/>
                <a:gd name="T15" fmla="*/ 3 h 18"/>
                <a:gd name="T16" fmla="*/ 2 w 24"/>
                <a:gd name="T17" fmla="*/ 7 h 18"/>
                <a:gd name="T18" fmla="*/ 2 w 24"/>
                <a:gd name="T19" fmla="*/ 9 h 18"/>
                <a:gd name="T20" fmla="*/ 0 w 24"/>
                <a:gd name="T21" fmla="*/ 10 h 18"/>
                <a:gd name="T22" fmla="*/ 6 w 24"/>
                <a:gd name="T23" fmla="*/ 7 h 18"/>
                <a:gd name="T24" fmla="*/ 0 w 24"/>
                <a:gd name="T25" fmla="*/ 10 h 18"/>
                <a:gd name="T26" fmla="*/ 0 w 24"/>
                <a:gd name="T27" fmla="*/ 14 h 18"/>
                <a:gd name="T28" fmla="*/ 6 w 24"/>
                <a:gd name="T29" fmla="*/ 17 h 18"/>
                <a:gd name="T30" fmla="*/ 12 w 24"/>
                <a:gd name="T31" fmla="*/ 17 h 18"/>
                <a:gd name="T32" fmla="*/ 16 w 24"/>
                <a:gd name="T33" fmla="*/ 15 h 18"/>
                <a:gd name="T34" fmla="*/ 10 w 2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18">
                  <a:moveTo>
                    <a:pt x="10" y="18"/>
                  </a:moveTo>
                  <a:lnTo>
                    <a:pt x="16" y="15"/>
                  </a:lnTo>
                  <a:lnTo>
                    <a:pt x="18" y="14"/>
                  </a:lnTo>
                  <a:lnTo>
                    <a:pt x="22" y="9"/>
                  </a:lnTo>
                  <a:lnTo>
                    <a:pt x="24" y="6"/>
                  </a:lnTo>
                  <a:lnTo>
                    <a:pt x="22" y="0"/>
                  </a:lnTo>
                  <a:lnTo>
                    <a:pt x="6" y="4"/>
                  </a:lnTo>
                  <a:lnTo>
                    <a:pt x="4" y="3"/>
                  </a:lnTo>
                  <a:lnTo>
                    <a:pt x="2" y="7"/>
                  </a:lnTo>
                  <a:lnTo>
                    <a:pt x="2" y="9"/>
                  </a:lnTo>
                  <a:lnTo>
                    <a:pt x="0" y="10"/>
                  </a:lnTo>
                  <a:lnTo>
                    <a:pt x="6" y="7"/>
                  </a:lnTo>
                  <a:lnTo>
                    <a:pt x="0" y="10"/>
                  </a:lnTo>
                  <a:lnTo>
                    <a:pt x="0" y="14"/>
                  </a:lnTo>
                  <a:lnTo>
                    <a:pt x="6" y="17"/>
                  </a:lnTo>
                  <a:lnTo>
                    <a:pt x="12" y="17"/>
                  </a:lnTo>
                  <a:lnTo>
                    <a:pt x="16" y="15"/>
                  </a:lnTo>
                  <a:lnTo>
                    <a:pt x="1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98" name="Freeform 234">
              <a:extLst>
                <a:ext uri="{FF2B5EF4-FFF2-40B4-BE49-F238E27FC236}">
                  <a16:creationId xmlns:a16="http://schemas.microsoft.com/office/drawing/2014/main" id="{74D08F2E-7828-4D71-BA2E-87431B86045F}"/>
                </a:ext>
              </a:extLst>
            </p:cNvPr>
            <p:cNvSpPr>
              <a:spLocks/>
            </p:cNvSpPr>
            <p:nvPr/>
          </p:nvSpPr>
          <p:spPr bwMode="auto">
            <a:xfrm>
              <a:off x="4845" y="115"/>
              <a:ext cx="41" cy="12"/>
            </a:xfrm>
            <a:custGeom>
              <a:avLst/>
              <a:gdLst>
                <a:gd name="T0" fmla="*/ 2 w 41"/>
                <a:gd name="T1" fmla="*/ 10 h 12"/>
                <a:gd name="T2" fmla="*/ 2 w 41"/>
                <a:gd name="T3" fmla="*/ 9 h 12"/>
                <a:gd name="T4" fmla="*/ 8 w 41"/>
                <a:gd name="T5" fmla="*/ 11 h 12"/>
                <a:gd name="T6" fmla="*/ 14 w 41"/>
                <a:gd name="T7" fmla="*/ 12 h 12"/>
                <a:gd name="T8" fmla="*/ 23 w 41"/>
                <a:gd name="T9" fmla="*/ 12 h 12"/>
                <a:gd name="T10" fmla="*/ 41 w 41"/>
                <a:gd name="T11" fmla="*/ 11 h 12"/>
                <a:gd name="T12" fmla="*/ 37 w 41"/>
                <a:gd name="T13" fmla="*/ 0 h 12"/>
                <a:gd name="T14" fmla="*/ 23 w 41"/>
                <a:gd name="T15" fmla="*/ 1 h 12"/>
                <a:gd name="T16" fmla="*/ 14 w 41"/>
                <a:gd name="T17" fmla="*/ 1 h 12"/>
                <a:gd name="T18" fmla="*/ 12 w 41"/>
                <a:gd name="T19" fmla="*/ 0 h 12"/>
                <a:gd name="T20" fmla="*/ 14 w 41"/>
                <a:gd name="T21" fmla="*/ 2 h 12"/>
                <a:gd name="T22" fmla="*/ 14 w 41"/>
                <a:gd name="T23" fmla="*/ 1 h 12"/>
                <a:gd name="T24" fmla="*/ 14 w 41"/>
                <a:gd name="T25" fmla="*/ 2 h 12"/>
                <a:gd name="T26" fmla="*/ 8 w 41"/>
                <a:gd name="T27" fmla="*/ 1 h 12"/>
                <a:gd name="T28" fmla="*/ 2 w 41"/>
                <a:gd name="T29" fmla="*/ 2 h 12"/>
                <a:gd name="T30" fmla="*/ 0 w 41"/>
                <a:gd name="T31" fmla="*/ 6 h 12"/>
                <a:gd name="T32" fmla="*/ 2 w 41"/>
                <a:gd name="T33" fmla="*/ 9 h 12"/>
                <a:gd name="T34" fmla="*/ 2 w 41"/>
                <a:gd name="T35"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12">
                  <a:moveTo>
                    <a:pt x="2" y="10"/>
                  </a:moveTo>
                  <a:lnTo>
                    <a:pt x="2" y="9"/>
                  </a:lnTo>
                  <a:lnTo>
                    <a:pt x="8" y="11"/>
                  </a:lnTo>
                  <a:lnTo>
                    <a:pt x="14" y="12"/>
                  </a:lnTo>
                  <a:lnTo>
                    <a:pt x="23" y="12"/>
                  </a:lnTo>
                  <a:lnTo>
                    <a:pt x="41" y="11"/>
                  </a:lnTo>
                  <a:lnTo>
                    <a:pt x="37" y="0"/>
                  </a:lnTo>
                  <a:lnTo>
                    <a:pt x="23" y="1"/>
                  </a:lnTo>
                  <a:lnTo>
                    <a:pt x="14" y="1"/>
                  </a:lnTo>
                  <a:lnTo>
                    <a:pt x="12" y="0"/>
                  </a:lnTo>
                  <a:lnTo>
                    <a:pt x="14" y="2"/>
                  </a:lnTo>
                  <a:lnTo>
                    <a:pt x="14" y="1"/>
                  </a:lnTo>
                  <a:lnTo>
                    <a:pt x="14" y="2"/>
                  </a:lnTo>
                  <a:lnTo>
                    <a:pt x="8" y="1"/>
                  </a:lnTo>
                  <a:lnTo>
                    <a:pt x="2" y="2"/>
                  </a:lnTo>
                  <a:lnTo>
                    <a:pt x="0" y="6"/>
                  </a:lnTo>
                  <a:lnTo>
                    <a:pt x="2" y="9"/>
                  </a:lnTo>
                  <a:lnTo>
                    <a:pt x="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99" name="Freeform 235">
              <a:extLst>
                <a:ext uri="{FF2B5EF4-FFF2-40B4-BE49-F238E27FC236}">
                  <a16:creationId xmlns:a16="http://schemas.microsoft.com/office/drawing/2014/main" id="{5073F5F1-8D20-45F2-B434-D4E8E0C38C92}"/>
                </a:ext>
              </a:extLst>
            </p:cNvPr>
            <p:cNvSpPr>
              <a:spLocks/>
            </p:cNvSpPr>
            <p:nvPr/>
          </p:nvSpPr>
          <p:spPr bwMode="auto">
            <a:xfrm>
              <a:off x="4754" y="104"/>
              <a:ext cx="105" cy="25"/>
            </a:xfrm>
            <a:custGeom>
              <a:avLst/>
              <a:gdLst>
                <a:gd name="T0" fmla="*/ 15 w 105"/>
                <a:gd name="T1" fmla="*/ 23 h 25"/>
                <a:gd name="T2" fmla="*/ 15 w 105"/>
                <a:gd name="T3" fmla="*/ 22 h 25"/>
                <a:gd name="T4" fmla="*/ 17 w 105"/>
                <a:gd name="T5" fmla="*/ 22 h 25"/>
                <a:gd name="T6" fmla="*/ 19 w 105"/>
                <a:gd name="T7" fmla="*/ 19 h 25"/>
                <a:gd name="T8" fmla="*/ 27 w 105"/>
                <a:gd name="T9" fmla="*/ 17 h 25"/>
                <a:gd name="T10" fmla="*/ 35 w 105"/>
                <a:gd name="T11" fmla="*/ 14 h 25"/>
                <a:gd name="T12" fmla="*/ 43 w 105"/>
                <a:gd name="T13" fmla="*/ 12 h 25"/>
                <a:gd name="T14" fmla="*/ 59 w 105"/>
                <a:gd name="T15" fmla="*/ 12 h 25"/>
                <a:gd name="T16" fmla="*/ 73 w 105"/>
                <a:gd name="T17" fmla="*/ 15 h 25"/>
                <a:gd name="T18" fmla="*/ 93 w 105"/>
                <a:gd name="T19" fmla="*/ 21 h 25"/>
                <a:gd name="T20" fmla="*/ 105 w 105"/>
                <a:gd name="T21" fmla="*/ 12 h 25"/>
                <a:gd name="T22" fmla="*/ 81 w 105"/>
                <a:gd name="T23" fmla="*/ 4 h 25"/>
                <a:gd name="T24" fmla="*/ 59 w 105"/>
                <a:gd name="T25" fmla="*/ 0 h 25"/>
                <a:gd name="T26" fmla="*/ 43 w 105"/>
                <a:gd name="T27" fmla="*/ 0 h 25"/>
                <a:gd name="T28" fmla="*/ 27 w 105"/>
                <a:gd name="T29" fmla="*/ 3 h 25"/>
                <a:gd name="T30" fmla="*/ 15 w 105"/>
                <a:gd name="T31" fmla="*/ 7 h 25"/>
                <a:gd name="T32" fmla="*/ 8 w 105"/>
                <a:gd name="T33" fmla="*/ 12 h 25"/>
                <a:gd name="T34" fmla="*/ 2 w 105"/>
                <a:gd name="T35" fmla="*/ 15 h 25"/>
                <a:gd name="T36" fmla="*/ 0 w 105"/>
                <a:gd name="T37" fmla="*/ 18 h 25"/>
                <a:gd name="T38" fmla="*/ 0 w 105"/>
                <a:gd name="T39" fmla="*/ 17 h 25"/>
                <a:gd name="T40" fmla="*/ 0 w 105"/>
                <a:gd name="T41" fmla="*/ 18 h 25"/>
                <a:gd name="T42" fmla="*/ 0 w 105"/>
                <a:gd name="T43" fmla="*/ 21 h 25"/>
                <a:gd name="T44" fmla="*/ 6 w 105"/>
                <a:gd name="T45" fmla="*/ 25 h 25"/>
                <a:gd name="T46" fmla="*/ 12 w 105"/>
                <a:gd name="T47" fmla="*/ 25 h 25"/>
                <a:gd name="T48" fmla="*/ 15 w 105"/>
                <a:gd name="T49" fmla="*/ 22 h 25"/>
                <a:gd name="T50" fmla="*/ 15 w 105"/>
                <a:gd name="T51"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25">
                  <a:moveTo>
                    <a:pt x="15" y="23"/>
                  </a:moveTo>
                  <a:lnTo>
                    <a:pt x="15" y="22"/>
                  </a:lnTo>
                  <a:lnTo>
                    <a:pt x="17" y="22"/>
                  </a:lnTo>
                  <a:lnTo>
                    <a:pt x="19" y="19"/>
                  </a:lnTo>
                  <a:lnTo>
                    <a:pt x="27" y="17"/>
                  </a:lnTo>
                  <a:lnTo>
                    <a:pt x="35" y="14"/>
                  </a:lnTo>
                  <a:lnTo>
                    <a:pt x="43" y="12"/>
                  </a:lnTo>
                  <a:lnTo>
                    <a:pt x="59" y="12"/>
                  </a:lnTo>
                  <a:lnTo>
                    <a:pt x="73" y="15"/>
                  </a:lnTo>
                  <a:lnTo>
                    <a:pt x="93" y="21"/>
                  </a:lnTo>
                  <a:lnTo>
                    <a:pt x="105" y="12"/>
                  </a:lnTo>
                  <a:lnTo>
                    <a:pt x="81" y="4"/>
                  </a:lnTo>
                  <a:lnTo>
                    <a:pt x="59" y="0"/>
                  </a:lnTo>
                  <a:lnTo>
                    <a:pt x="43" y="0"/>
                  </a:lnTo>
                  <a:lnTo>
                    <a:pt x="27" y="3"/>
                  </a:lnTo>
                  <a:lnTo>
                    <a:pt x="15" y="7"/>
                  </a:lnTo>
                  <a:lnTo>
                    <a:pt x="8" y="12"/>
                  </a:lnTo>
                  <a:lnTo>
                    <a:pt x="2" y="15"/>
                  </a:lnTo>
                  <a:lnTo>
                    <a:pt x="0" y="18"/>
                  </a:lnTo>
                  <a:lnTo>
                    <a:pt x="0" y="17"/>
                  </a:lnTo>
                  <a:lnTo>
                    <a:pt x="0" y="18"/>
                  </a:lnTo>
                  <a:lnTo>
                    <a:pt x="0" y="21"/>
                  </a:lnTo>
                  <a:lnTo>
                    <a:pt x="6" y="25"/>
                  </a:lnTo>
                  <a:lnTo>
                    <a:pt x="12" y="25"/>
                  </a:lnTo>
                  <a:lnTo>
                    <a:pt x="15" y="22"/>
                  </a:lnTo>
                  <a:lnTo>
                    <a:pt x="15"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00" name="Freeform 236">
              <a:extLst>
                <a:ext uri="{FF2B5EF4-FFF2-40B4-BE49-F238E27FC236}">
                  <a16:creationId xmlns:a16="http://schemas.microsoft.com/office/drawing/2014/main" id="{AB1511CF-3C4F-429E-88A5-973E276A818A}"/>
                </a:ext>
              </a:extLst>
            </p:cNvPr>
            <p:cNvSpPr>
              <a:spLocks/>
            </p:cNvSpPr>
            <p:nvPr/>
          </p:nvSpPr>
          <p:spPr bwMode="auto">
            <a:xfrm>
              <a:off x="4708" y="121"/>
              <a:ext cx="61" cy="92"/>
            </a:xfrm>
            <a:custGeom>
              <a:avLst/>
              <a:gdLst>
                <a:gd name="T0" fmla="*/ 22 w 61"/>
                <a:gd name="T1" fmla="*/ 90 h 92"/>
                <a:gd name="T2" fmla="*/ 22 w 61"/>
                <a:gd name="T3" fmla="*/ 89 h 92"/>
                <a:gd name="T4" fmla="*/ 20 w 61"/>
                <a:gd name="T5" fmla="*/ 80 h 92"/>
                <a:gd name="T6" fmla="*/ 22 w 61"/>
                <a:gd name="T7" fmla="*/ 59 h 92"/>
                <a:gd name="T8" fmla="*/ 34 w 61"/>
                <a:gd name="T9" fmla="*/ 34 h 92"/>
                <a:gd name="T10" fmla="*/ 61 w 61"/>
                <a:gd name="T11" fmla="*/ 6 h 92"/>
                <a:gd name="T12" fmla="*/ 46 w 61"/>
                <a:gd name="T13" fmla="*/ 0 h 92"/>
                <a:gd name="T14" fmla="*/ 14 w 61"/>
                <a:gd name="T15" fmla="*/ 29 h 92"/>
                <a:gd name="T16" fmla="*/ 2 w 61"/>
                <a:gd name="T17" fmla="*/ 59 h 92"/>
                <a:gd name="T18" fmla="*/ 0 w 61"/>
                <a:gd name="T19" fmla="*/ 80 h 92"/>
                <a:gd name="T20" fmla="*/ 2 w 61"/>
                <a:gd name="T21" fmla="*/ 92 h 92"/>
                <a:gd name="T22" fmla="*/ 2 w 61"/>
                <a:gd name="T23" fmla="*/ 90 h 92"/>
                <a:gd name="T24" fmla="*/ 22 w 61"/>
                <a:gd name="T25" fmla="*/ 9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2">
                  <a:moveTo>
                    <a:pt x="22" y="90"/>
                  </a:moveTo>
                  <a:lnTo>
                    <a:pt x="22" y="89"/>
                  </a:lnTo>
                  <a:lnTo>
                    <a:pt x="20" y="80"/>
                  </a:lnTo>
                  <a:lnTo>
                    <a:pt x="22" y="59"/>
                  </a:lnTo>
                  <a:lnTo>
                    <a:pt x="34" y="34"/>
                  </a:lnTo>
                  <a:lnTo>
                    <a:pt x="61" y="6"/>
                  </a:lnTo>
                  <a:lnTo>
                    <a:pt x="46" y="0"/>
                  </a:lnTo>
                  <a:lnTo>
                    <a:pt x="14" y="29"/>
                  </a:lnTo>
                  <a:lnTo>
                    <a:pt x="2" y="59"/>
                  </a:lnTo>
                  <a:lnTo>
                    <a:pt x="0" y="80"/>
                  </a:lnTo>
                  <a:lnTo>
                    <a:pt x="2" y="92"/>
                  </a:lnTo>
                  <a:lnTo>
                    <a:pt x="2" y="90"/>
                  </a:lnTo>
                  <a:lnTo>
                    <a:pt x="22"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01" name="Freeform 237">
              <a:extLst>
                <a:ext uri="{FF2B5EF4-FFF2-40B4-BE49-F238E27FC236}">
                  <a16:creationId xmlns:a16="http://schemas.microsoft.com/office/drawing/2014/main" id="{8C4A4614-1CC0-4F7E-AA11-AE8ACAA71210}"/>
                </a:ext>
              </a:extLst>
            </p:cNvPr>
            <p:cNvSpPr>
              <a:spLocks/>
            </p:cNvSpPr>
            <p:nvPr/>
          </p:nvSpPr>
          <p:spPr bwMode="auto">
            <a:xfrm>
              <a:off x="4710" y="211"/>
              <a:ext cx="48" cy="58"/>
            </a:xfrm>
            <a:custGeom>
              <a:avLst/>
              <a:gdLst>
                <a:gd name="T0" fmla="*/ 48 w 48"/>
                <a:gd name="T1" fmla="*/ 53 h 58"/>
                <a:gd name="T2" fmla="*/ 46 w 48"/>
                <a:gd name="T3" fmla="*/ 53 h 58"/>
                <a:gd name="T4" fmla="*/ 36 w 48"/>
                <a:gd name="T5" fmla="*/ 39 h 58"/>
                <a:gd name="T6" fmla="*/ 30 w 48"/>
                <a:gd name="T7" fmla="*/ 26 h 58"/>
                <a:gd name="T8" fmla="*/ 24 w 48"/>
                <a:gd name="T9" fmla="*/ 13 h 58"/>
                <a:gd name="T10" fmla="*/ 20 w 48"/>
                <a:gd name="T11" fmla="*/ 0 h 58"/>
                <a:gd name="T12" fmla="*/ 0 w 48"/>
                <a:gd name="T13" fmla="*/ 0 h 58"/>
                <a:gd name="T14" fmla="*/ 4 w 48"/>
                <a:gd name="T15" fmla="*/ 15 h 58"/>
                <a:gd name="T16" fmla="*/ 10 w 48"/>
                <a:gd name="T17" fmla="*/ 28 h 58"/>
                <a:gd name="T18" fmla="*/ 16 w 48"/>
                <a:gd name="T19" fmla="*/ 42 h 58"/>
                <a:gd name="T20" fmla="*/ 30 w 48"/>
                <a:gd name="T21" fmla="*/ 58 h 58"/>
                <a:gd name="T22" fmla="*/ 28 w 48"/>
                <a:gd name="T23" fmla="*/ 58 h 58"/>
                <a:gd name="T24" fmla="*/ 48 w 48"/>
                <a:gd name="T25" fmla="*/ 5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58">
                  <a:moveTo>
                    <a:pt x="48" y="53"/>
                  </a:moveTo>
                  <a:lnTo>
                    <a:pt x="46" y="53"/>
                  </a:lnTo>
                  <a:lnTo>
                    <a:pt x="36" y="39"/>
                  </a:lnTo>
                  <a:lnTo>
                    <a:pt x="30" y="26"/>
                  </a:lnTo>
                  <a:lnTo>
                    <a:pt x="24" y="13"/>
                  </a:lnTo>
                  <a:lnTo>
                    <a:pt x="20" y="0"/>
                  </a:lnTo>
                  <a:lnTo>
                    <a:pt x="0" y="0"/>
                  </a:lnTo>
                  <a:lnTo>
                    <a:pt x="4" y="15"/>
                  </a:lnTo>
                  <a:lnTo>
                    <a:pt x="10" y="28"/>
                  </a:lnTo>
                  <a:lnTo>
                    <a:pt x="16" y="42"/>
                  </a:lnTo>
                  <a:lnTo>
                    <a:pt x="30" y="58"/>
                  </a:lnTo>
                  <a:lnTo>
                    <a:pt x="28" y="58"/>
                  </a:lnTo>
                  <a:lnTo>
                    <a:pt x="48"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02" name="Freeform 238">
              <a:extLst>
                <a:ext uri="{FF2B5EF4-FFF2-40B4-BE49-F238E27FC236}">
                  <a16:creationId xmlns:a16="http://schemas.microsoft.com/office/drawing/2014/main" id="{61584526-A0A7-4BCF-BDF4-01098C6E5F45}"/>
                </a:ext>
              </a:extLst>
            </p:cNvPr>
            <p:cNvSpPr>
              <a:spLocks/>
            </p:cNvSpPr>
            <p:nvPr/>
          </p:nvSpPr>
          <p:spPr bwMode="auto">
            <a:xfrm>
              <a:off x="4738" y="264"/>
              <a:ext cx="59" cy="38"/>
            </a:xfrm>
            <a:custGeom>
              <a:avLst/>
              <a:gdLst>
                <a:gd name="T0" fmla="*/ 55 w 59"/>
                <a:gd name="T1" fmla="*/ 28 h 38"/>
                <a:gd name="T2" fmla="*/ 55 w 59"/>
                <a:gd name="T3" fmla="*/ 28 h 38"/>
                <a:gd name="T4" fmla="*/ 45 w 59"/>
                <a:gd name="T5" fmla="*/ 22 h 38"/>
                <a:gd name="T6" fmla="*/ 33 w 59"/>
                <a:gd name="T7" fmla="*/ 14 h 38"/>
                <a:gd name="T8" fmla="*/ 24 w 59"/>
                <a:gd name="T9" fmla="*/ 7 h 38"/>
                <a:gd name="T10" fmla="*/ 20 w 59"/>
                <a:gd name="T11" fmla="*/ 0 h 38"/>
                <a:gd name="T12" fmla="*/ 0 w 59"/>
                <a:gd name="T13" fmla="*/ 5 h 38"/>
                <a:gd name="T14" fmla="*/ 8 w 59"/>
                <a:gd name="T15" fmla="*/ 12 h 38"/>
                <a:gd name="T16" fmla="*/ 18 w 59"/>
                <a:gd name="T17" fmla="*/ 21 h 38"/>
                <a:gd name="T18" fmla="*/ 29 w 59"/>
                <a:gd name="T19" fmla="*/ 29 h 38"/>
                <a:gd name="T20" fmla="*/ 43 w 59"/>
                <a:gd name="T21" fmla="*/ 37 h 38"/>
                <a:gd name="T22" fmla="*/ 43 w 59"/>
                <a:gd name="T23" fmla="*/ 37 h 38"/>
                <a:gd name="T24" fmla="*/ 43 w 59"/>
                <a:gd name="T25" fmla="*/ 37 h 38"/>
                <a:gd name="T26" fmla="*/ 51 w 59"/>
                <a:gd name="T27" fmla="*/ 38 h 38"/>
                <a:gd name="T28" fmla="*/ 57 w 59"/>
                <a:gd name="T29" fmla="*/ 36 h 38"/>
                <a:gd name="T30" fmla="*/ 59 w 59"/>
                <a:gd name="T31" fmla="*/ 31 h 38"/>
                <a:gd name="T32" fmla="*/ 55 w 59"/>
                <a:gd name="T33"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38">
                  <a:moveTo>
                    <a:pt x="55" y="28"/>
                  </a:moveTo>
                  <a:lnTo>
                    <a:pt x="55" y="28"/>
                  </a:lnTo>
                  <a:lnTo>
                    <a:pt x="45" y="22"/>
                  </a:lnTo>
                  <a:lnTo>
                    <a:pt x="33" y="14"/>
                  </a:lnTo>
                  <a:lnTo>
                    <a:pt x="24" y="7"/>
                  </a:lnTo>
                  <a:lnTo>
                    <a:pt x="20" y="0"/>
                  </a:lnTo>
                  <a:lnTo>
                    <a:pt x="0" y="5"/>
                  </a:lnTo>
                  <a:lnTo>
                    <a:pt x="8" y="12"/>
                  </a:lnTo>
                  <a:lnTo>
                    <a:pt x="18" y="21"/>
                  </a:lnTo>
                  <a:lnTo>
                    <a:pt x="29" y="29"/>
                  </a:lnTo>
                  <a:lnTo>
                    <a:pt x="43" y="37"/>
                  </a:lnTo>
                  <a:lnTo>
                    <a:pt x="43" y="37"/>
                  </a:lnTo>
                  <a:lnTo>
                    <a:pt x="43" y="37"/>
                  </a:lnTo>
                  <a:lnTo>
                    <a:pt x="51" y="38"/>
                  </a:lnTo>
                  <a:lnTo>
                    <a:pt x="57" y="36"/>
                  </a:lnTo>
                  <a:lnTo>
                    <a:pt x="59" y="31"/>
                  </a:lnTo>
                  <a:lnTo>
                    <a:pt x="5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03" name="Freeform 239">
              <a:extLst>
                <a:ext uri="{FF2B5EF4-FFF2-40B4-BE49-F238E27FC236}">
                  <a16:creationId xmlns:a16="http://schemas.microsoft.com/office/drawing/2014/main" id="{79CF6AAD-DE73-4228-9A86-01F5EE836431}"/>
                </a:ext>
              </a:extLst>
            </p:cNvPr>
            <p:cNvSpPr>
              <a:spLocks/>
            </p:cNvSpPr>
            <p:nvPr/>
          </p:nvSpPr>
          <p:spPr bwMode="auto">
            <a:xfrm>
              <a:off x="1787" y="573"/>
              <a:ext cx="3036" cy="17"/>
            </a:xfrm>
            <a:custGeom>
              <a:avLst/>
              <a:gdLst>
                <a:gd name="T0" fmla="*/ 16 w 3036"/>
                <a:gd name="T1" fmla="*/ 17 h 17"/>
                <a:gd name="T2" fmla="*/ 3020 w 3036"/>
                <a:gd name="T3" fmla="*/ 17 h 17"/>
                <a:gd name="T4" fmla="*/ 3020 w 3036"/>
                <a:gd name="T5" fmla="*/ 17 h 17"/>
                <a:gd name="T6" fmla="*/ 3026 w 3036"/>
                <a:gd name="T7" fmla="*/ 16 h 17"/>
                <a:gd name="T8" fmla="*/ 3032 w 3036"/>
                <a:gd name="T9" fmla="*/ 13 h 17"/>
                <a:gd name="T10" fmla="*/ 3034 w 3036"/>
                <a:gd name="T11" fmla="*/ 11 h 17"/>
                <a:gd name="T12" fmla="*/ 3036 w 3036"/>
                <a:gd name="T13" fmla="*/ 8 h 17"/>
                <a:gd name="T14" fmla="*/ 3034 w 3036"/>
                <a:gd name="T15" fmla="*/ 4 h 17"/>
                <a:gd name="T16" fmla="*/ 3032 w 3036"/>
                <a:gd name="T17" fmla="*/ 2 h 17"/>
                <a:gd name="T18" fmla="*/ 3026 w 3036"/>
                <a:gd name="T19" fmla="*/ 1 h 17"/>
                <a:gd name="T20" fmla="*/ 3020 w 3036"/>
                <a:gd name="T21" fmla="*/ 0 h 17"/>
                <a:gd name="T22" fmla="*/ 3020 w 3036"/>
                <a:gd name="T23" fmla="*/ 0 h 17"/>
                <a:gd name="T24" fmla="*/ 16 w 3036"/>
                <a:gd name="T25" fmla="*/ 0 h 17"/>
                <a:gd name="T26" fmla="*/ 16 w 3036"/>
                <a:gd name="T27" fmla="*/ 0 h 17"/>
                <a:gd name="T28" fmla="*/ 10 w 3036"/>
                <a:gd name="T29" fmla="*/ 1 h 17"/>
                <a:gd name="T30" fmla="*/ 6 w 3036"/>
                <a:gd name="T31" fmla="*/ 2 h 17"/>
                <a:gd name="T32" fmla="*/ 2 w 3036"/>
                <a:gd name="T33" fmla="*/ 4 h 17"/>
                <a:gd name="T34" fmla="*/ 0 w 3036"/>
                <a:gd name="T35" fmla="*/ 8 h 17"/>
                <a:gd name="T36" fmla="*/ 2 w 3036"/>
                <a:gd name="T37" fmla="*/ 11 h 17"/>
                <a:gd name="T38" fmla="*/ 6 w 3036"/>
                <a:gd name="T39" fmla="*/ 13 h 17"/>
                <a:gd name="T40" fmla="*/ 10 w 3036"/>
                <a:gd name="T41" fmla="*/ 16 h 17"/>
                <a:gd name="T42" fmla="*/ 16 w 3036"/>
                <a:gd name="T43" fmla="*/ 17 h 17"/>
                <a:gd name="T44" fmla="*/ 16 w 3036"/>
                <a:gd name="T4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36" h="17">
                  <a:moveTo>
                    <a:pt x="16" y="17"/>
                  </a:moveTo>
                  <a:lnTo>
                    <a:pt x="3020" y="17"/>
                  </a:lnTo>
                  <a:lnTo>
                    <a:pt x="3020" y="17"/>
                  </a:lnTo>
                  <a:lnTo>
                    <a:pt x="3026" y="16"/>
                  </a:lnTo>
                  <a:lnTo>
                    <a:pt x="3032" y="13"/>
                  </a:lnTo>
                  <a:lnTo>
                    <a:pt x="3034" y="11"/>
                  </a:lnTo>
                  <a:lnTo>
                    <a:pt x="3036" y="8"/>
                  </a:lnTo>
                  <a:lnTo>
                    <a:pt x="3034" y="4"/>
                  </a:lnTo>
                  <a:lnTo>
                    <a:pt x="3032" y="2"/>
                  </a:lnTo>
                  <a:lnTo>
                    <a:pt x="3026" y="1"/>
                  </a:lnTo>
                  <a:lnTo>
                    <a:pt x="3020" y="0"/>
                  </a:lnTo>
                  <a:lnTo>
                    <a:pt x="3020" y="0"/>
                  </a:lnTo>
                  <a:lnTo>
                    <a:pt x="16" y="0"/>
                  </a:lnTo>
                  <a:lnTo>
                    <a:pt x="16" y="0"/>
                  </a:lnTo>
                  <a:lnTo>
                    <a:pt x="10" y="1"/>
                  </a:lnTo>
                  <a:lnTo>
                    <a:pt x="6" y="2"/>
                  </a:lnTo>
                  <a:lnTo>
                    <a:pt x="2" y="4"/>
                  </a:lnTo>
                  <a:lnTo>
                    <a:pt x="0" y="8"/>
                  </a:lnTo>
                  <a:lnTo>
                    <a:pt x="2" y="11"/>
                  </a:lnTo>
                  <a:lnTo>
                    <a:pt x="6" y="13"/>
                  </a:lnTo>
                  <a:lnTo>
                    <a:pt x="10" y="16"/>
                  </a:lnTo>
                  <a:lnTo>
                    <a:pt x="16" y="17"/>
                  </a:lnTo>
                  <a:lnTo>
                    <a:pt x="16" y="17"/>
                  </a:lnTo>
                  <a:close/>
                </a:path>
              </a:pathLst>
            </a:custGeom>
            <a:solidFill>
              <a:srgbClr val="99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04" name="Freeform 240">
              <a:extLst>
                <a:ext uri="{FF2B5EF4-FFF2-40B4-BE49-F238E27FC236}">
                  <a16:creationId xmlns:a16="http://schemas.microsoft.com/office/drawing/2014/main" id="{BACE095B-40B4-4A66-A33F-DE8CE5CA1C0F}"/>
                </a:ext>
              </a:extLst>
            </p:cNvPr>
            <p:cNvSpPr>
              <a:spLocks/>
            </p:cNvSpPr>
            <p:nvPr/>
          </p:nvSpPr>
          <p:spPr bwMode="auto">
            <a:xfrm>
              <a:off x="1787" y="735"/>
              <a:ext cx="3036" cy="17"/>
            </a:xfrm>
            <a:custGeom>
              <a:avLst/>
              <a:gdLst>
                <a:gd name="T0" fmla="*/ 16 w 3036"/>
                <a:gd name="T1" fmla="*/ 17 h 17"/>
                <a:gd name="T2" fmla="*/ 3020 w 3036"/>
                <a:gd name="T3" fmla="*/ 17 h 17"/>
                <a:gd name="T4" fmla="*/ 3020 w 3036"/>
                <a:gd name="T5" fmla="*/ 17 h 17"/>
                <a:gd name="T6" fmla="*/ 3026 w 3036"/>
                <a:gd name="T7" fmla="*/ 16 h 17"/>
                <a:gd name="T8" fmla="*/ 3032 w 3036"/>
                <a:gd name="T9" fmla="*/ 14 h 17"/>
                <a:gd name="T10" fmla="*/ 3034 w 3036"/>
                <a:gd name="T11" fmla="*/ 11 h 17"/>
                <a:gd name="T12" fmla="*/ 3036 w 3036"/>
                <a:gd name="T13" fmla="*/ 8 h 17"/>
                <a:gd name="T14" fmla="*/ 3034 w 3036"/>
                <a:gd name="T15" fmla="*/ 4 h 17"/>
                <a:gd name="T16" fmla="*/ 3032 w 3036"/>
                <a:gd name="T17" fmla="*/ 2 h 17"/>
                <a:gd name="T18" fmla="*/ 3026 w 3036"/>
                <a:gd name="T19" fmla="*/ 1 h 17"/>
                <a:gd name="T20" fmla="*/ 3020 w 3036"/>
                <a:gd name="T21" fmla="*/ 0 h 17"/>
                <a:gd name="T22" fmla="*/ 3020 w 3036"/>
                <a:gd name="T23" fmla="*/ 0 h 17"/>
                <a:gd name="T24" fmla="*/ 16 w 3036"/>
                <a:gd name="T25" fmla="*/ 0 h 17"/>
                <a:gd name="T26" fmla="*/ 16 w 3036"/>
                <a:gd name="T27" fmla="*/ 0 h 17"/>
                <a:gd name="T28" fmla="*/ 10 w 3036"/>
                <a:gd name="T29" fmla="*/ 1 h 17"/>
                <a:gd name="T30" fmla="*/ 6 w 3036"/>
                <a:gd name="T31" fmla="*/ 2 h 17"/>
                <a:gd name="T32" fmla="*/ 2 w 3036"/>
                <a:gd name="T33" fmla="*/ 4 h 17"/>
                <a:gd name="T34" fmla="*/ 0 w 3036"/>
                <a:gd name="T35" fmla="*/ 8 h 17"/>
                <a:gd name="T36" fmla="*/ 2 w 3036"/>
                <a:gd name="T37" fmla="*/ 11 h 17"/>
                <a:gd name="T38" fmla="*/ 6 w 3036"/>
                <a:gd name="T39" fmla="*/ 14 h 17"/>
                <a:gd name="T40" fmla="*/ 10 w 3036"/>
                <a:gd name="T41" fmla="*/ 16 h 17"/>
                <a:gd name="T42" fmla="*/ 16 w 3036"/>
                <a:gd name="T43" fmla="*/ 17 h 17"/>
                <a:gd name="T44" fmla="*/ 16 w 3036"/>
                <a:gd name="T4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36" h="17">
                  <a:moveTo>
                    <a:pt x="16" y="17"/>
                  </a:moveTo>
                  <a:lnTo>
                    <a:pt x="3020" y="17"/>
                  </a:lnTo>
                  <a:lnTo>
                    <a:pt x="3020" y="17"/>
                  </a:lnTo>
                  <a:lnTo>
                    <a:pt x="3026" y="16"/>
                  </a:lnTo>
                  <a:lnTo>
                    <a:pt x="3032" y="14"/>
                  </a:lnTo>
                  <a:lnTo>
                    <a:pt x="3034" y="11"/>
                  </a:lnTo>
                  <a:lnTo>
                    <a:pt x="3036" y="8"/>
                  </a:lnTo>
                  <a:lnTo>
                    <a:pt x="3034" y="4"/>
                  </a:lnTo>
                  <a:lnTo>
                    <a:pt x="3032" y="2"/>
                  </a:lnTo>
                  <a:lnTo>
                    <a:pt x="3026" y="1"/>
                  </a:lnTo>
                  <a:lnTo>
                    <a:pt x="3020" y="0"/>
                  </a:lnTo>
                  <a:lnTo>
                    <a:pt x="3020" y="0"/>
                  </a:lnTo>
                  <a:lnTo>
                    <a:pt x="16" y="0"/>
                  </a:lnTo>
                  <a:lnTo>
                    <a:pt x="16" y="0"/>
                  </a:lnTo>
                  <a:lnTo>
                    <a:pt x="10" y="1"/>
                  </a:lnTo>
                  <a:lnTo>
                    <a:pt x="6" y="2"/>
                  </a:lnTo>
                  <a:lnTo>
                    <a:pt x="2" y="4"/>
                  </a:lnTo>
                  <a:lnTo>
                    <a:pt x="0" y="8"/>
                  </a:lnTo>
                  <a:lnTo>
                    <a:pt x="2" y="11"/>
                  </a:lnTo>
                  <a:lnTo>
                    <a:pt x="6" y="14"/>
                  </a:lnTo>
                  <a:lnTo>
                    <a:pt x="10" y="16"/>
                  </a:lnTo>
                  <a:lnTo>
                    <a:pt x="16" y="17"/>
                  </a:lnTo>
                  <a:lnTo>
                    <a:pt x="16" y="17"/>
                  </a:lnTo>
                  <a:close/>
                </a:path>
              </a:pathLst>
            </a:custGeom>
            <a:solidFill>
              <a:srgbClr val="99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05" name="Freeform 241">
              <a:extLst>
                <a:ext uri="{FF2B5EF4-FFF2-40B4-BE49-F238E27FC236}">
                  <a16:creationId xmlns:a16="http://schemas.microsoft.com/office/drawing/2014/main" id="{C178A634-0677-424F-8966-CC86ADD1CF85}"/>
                </a:ext>
              </a:extLst>
            </p:cNvPr>
            <p:cNvSpPr>
              <a:spLocks/>
            </p:cNvSpPr>
            <p:nvPr/>
          </p:nvSpPr>
          <p:spPr bwMode="auto">
            <a:xfrm>
              <a:off x="1787" y="897"/>
              <a:ext cx="3036" cy="17"/>
            </a:xfrm>
            <a:custGeom>
              <a:avLst/>
              <a:gdLst>
                <a:gd name="T0" fmla="*/ 16 w 3036"/>
                <a:gd name="T1" fmla="*/ 17 h 17"/>
                <a:gd name="T2" fmla="*/ 3020 w 3036"/>
                <a:gd name="T3" fmla="*/ 17 h 17"/>
                <a:gd name="T4" fmla="*/ 3020 w 3036"/>
                <a:gd name="T5" fmla="*/ 17 h 17"/>
                <a:gd name="T6" fmla="*/ 3026 w 3036"/>
                <a:gd name="T7" fmla="*/ 16 h 17"/>
                <a:gd name="T8" fmla="*/ 3032 w 3036"/>
                <a:gd name="T9" fmla="*/ 14 h 17"/>
                <a:gd name="T10" fmla="*/ 3034 w 3036"/>
                <a:gd name="T11" fmla="*/ 11 h 17"/>
                <a:gd name="T12" fmla="*/ 3036 w 3036"/>
                <a:gd name="T13" fmla="*/ 8 h 17"/>
                <a:gd name="T14" fmla="*/ 3034 w 3036"/>
                <a:gd name="T15" fmla="*/ 5 h 17"/>
                <a:gd name="T16" fmla="*/ 3032 w 3036"/>
                <a:gd name="T17" fmla="*/ 2 h 17"/>
                <a:gd name="T18" fmla="*/ 3026 w 3036"/>
                <a:gd name="T19" fmla="*/ 1 h 17"/>
                <a:gd name="T20" fmla="*/ 3020 w 3036"/>
                <a:gd name="T21" fmla="*/ 0 h 17"/>
                <a:gd name="T22" fmla="*/ 3020 w 3036"/>
                <a:gd name="T23" fmla="*/ 0 h 17"/>
                <a:gd name="T24" fmla="*/ 16 w 3036"/>
                <a:gd name="T25" fmla="*/ 0 h 17"/>
                <a:gd name="T26" fmla="*/ 16 w 3036"/>
                <a:gd name="T27" fmla="*/ 0 h 17"/>
                <a:gd name="T28" fmla="*/ 10 w 3036"/>
                <a:gd name="T29" fmla="*/ 1 h 17"/>
                <a:gd name="T30" fmla="*/ 6 w 3036"/>
                <a:gd name="T31" fmla="*/ 2 h 17"/>
                <a:gd name="T32" fmla="*/ 2 w 3036"/>
                <a:gd name="T33" fmla="*/ 5 h 17"/>
                <a:gd name="T34" fmla="*/ 0 w 3036"/>
                <a:gd name="T35" fmla="*/ 8 h 17"/>
                <a:gd name="T36" fmla="*/ 2 w 3036"/>
                <a:gd name="T37" fmla="*/ 11 h 17"/>
                <a:gd name="T38" fmla="*/ 6 w 3036"/>
                <a:gd name="T39" fmla="*/ 14 h 17"/>
                <a:gd name="T40" fmla="*/ 10 w 3036"/>
                <a:gd name="T41" fmla="*/ 16 h 17"/>
                <a:gd name="T42" fmla="*/ 16 w 3036"/>
                <a:gd name="T43" fmla="*/ 17 h 17"/>
                <a:gd name="T44" fmla="*/ 16 w 3036"/>
                <a:gd name="T4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36" h="17">
                  <a:moveTo>
                    <a:pt x="16" y="17"/>
                  </a:moveTo>
                  <a:lnTo>
                    <a:pt x="3020" y="17"/>
                  </a:lnTo>
                  <a:lnTo>
                    <a:pt x="3020" y="17"/>
                  </a:lnTo>
                  <a:lnTo>
                    <a:pt x="3026" y="16"/>
                  </a:lnTo>
                  <a:lnTo>
                    <a:pt x="3032" y="14"/>
                  </a:lnTo>
                  <a:lnTo>
                    <a:pt x="3034" y="11"/>
                  </a:lnTo>
                  <a:lnTo>
                    <a:pt x="3036" y="8"/>
                  </a:lnTo>
                  <a:lnTo>
                    <a:pt x="3034" y="5"/>
                  </a:lnTo>
                  <a:lnTo>
                    <a:pt x="3032" y="2"/>
                  </a:lnTo>
                  <a:lnTo>
                    <a:pt x="3026" y="1"/>
                  </a:lnTo>
                  <a:lnTo>
                    <a:pt x="3020" y="0"/>
                  </a:lnTo>
                  <a:lnTo>
                    <a:pt x="3020" y="0"/>
                  </a:lnTo>
                  <a:lnTo>
                    <a:pt x="16" y="0"/>
                  </a:lnTo>
                  <a:lnTo>
                    <a:pt x="16" y="0"/>
                  </a:lnTo>
                  <a:lnTo>
                    <a:pt x="10" y="1"/>
                  </a:lnTo>
                  <a:lnTo>
                    <a:pt x="6" y="2"/>
                  </a:lnTo>
                  <a:lnTo>
                    <a:pt x="2" y="5"/>
                  </a:lnTo>
                  <a:lnTo>
                    <a:pt x="0" y="8"/>
                  </a:lnTo>
                  <a:lnTo>
                    <a:pt x="2" y="11"/>
                  </a:lnTo>
                  <a:lnTo>
                    <a:pt x="6" y="14"/>
                  </a:lnTo>
                  <a:lnTo>
                    <a:pt x="10" y="16"/>
                  </a:lnTo>
                  <a:lnTo>
                    <a:pt x="16" y="17"/>
                  </a:lnTo>
                  <a:lnTo>
                    <a:pt x="16" y="17"/>
                  </a:lnTo>
                  <a:close/>
                </a:path>
              </a:pathLst>
            </a:custGeom>
            <a:solidFill>
              <a:srgbClr val="99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06" name="Freeform 242">
              <a:extLst>
                <a:ext uri="{FF2B5EF4-FFF2-40B4-BE49-F238E27FC236}">
                  <a16:creationId xmlns:a16="http://schemas.microsoft.com/office/drawing/2014/main" id="{C81F254A-F69B-46FD-9952-7B19AACAAB9A}"/>
                </a:ext>
              </a:extLst>
            </p:cNvPr>
            <p:cNvSpPr>
              <a:spLocks/>
            </p:cNvSpPr>
            <p:nvPr/>
          </p:nvSpPr>
          <p:spPr bwMode="auto">
            <a:xfrm>
              <a:off x="1787" y="1059"/>
              <a:ext cx="3036" cy="17"/>
            </a:xfrm>
            <a:custGeom>
              <a:avLst/>
              <a:gdLst>
                <a:gd name="T0" fmla="*/ 16 w 3036"/>
                <a:gd name="T1" fmla="*/ 17 h 17"/>
                <a:gd name="T2" fmla="*/ 3020 w 3036"/>
                <a:gd name="T3" fmla="*/ 17 h 17"/>
                <a:gd name="T4" fmla="*/ 3020 w 3036"/>
                <a:gd name="T5" fmla="*/ 17 h 17"/>
                <a:gd name="T6" fmla="*/ 3026 w 3036"/>
                <a:gd name="T7" fmla="*/ 16 h 17"/>
                <a:gd name="T8" fmla="*/ 3032 w 3036"/>
                <a:gd name="T9" fmla="*/ 15 h 17"/>
                <a:gd name="T10" fmla="*/ 3034 w 3036"/>
                <a:gd name="T11" fmla="*/ 12 h 17"/>
                <a:gd name="T12" fmla="*/ 3036 w 3036"/>
                <a:gd name="T13" fmla="*/ 8 h 17"/>
                <a:gd name="T14" fmla="*/ 3034 w 3036"/>
                <a:gd name="T15" fmla="*/ 5 h 17"/>
                <a:gd name="T16" fmla="*/ 3032 w 3036"/>
                <a:gd name="T17" fmla="*/ 2 h 17"/>
                <a:gd name="T18" fmla="*/ 3026 w 3036"/>
                <a:gd name="T19" fmla="*/ 1 h 17"/>
                <a:gd name="T20" fmla="*/ 3020 w 3036"/>
                <a:gd name="T21" fmla="*/ 0 h 17"/>
                <a:gd name="T22" fmla="*/ 3020 w 3036"/>
                <a:gd name="T23" fmla="*/ 0 h 17"/>
                <a:gd name="T24" fmla="*/ 16 w 3036"/>
                <a:gd name="T25" fmla="*/ 0 h 17"/>
                <a:gd name="T26" fmla="*/ 16 w 3036"/>
                <a:gd name="T27" fmla="*/ 0 h 17"/>
                <a:gd name="T28" fmla="*/ 10 w 3036"/>
                <a:gd name="T29" fmla="*/ 1 h 17"/>
                <a:gd name="T30" fmla="*/ 6 w 3036"/>
                <a:gd name="T31" fmla="*/ 2 h 17"/>
                <a:gd name="T32" fmla="*/ 2 w 3036"/>
                <a:gd name="T33" fmla="*/ 5 h 17"/>
                <a:gd name="T34" fmla="*/ 0 w 3036"/>
                <a:gd name="T35" fmla="*/ 8 h 17"/>
                <a:gd name="T36" fmla="*/ 2 w 3036"/>
                <a:gd name="T37" fmla="*/ 12 h 17"/>
                <a:gd name="T38" fmla="*/ 6 w 3036"/>
                <a:gd name="T39" fmla="*/ 15 h 17"/>
                <a:gd name="T40" fmla="*/ 10 w 3036"/>
                <a:gd name="T41" fmla="*/ 16 h 17"/>
                <a:gd name="T42" fmla="*/ 16 w 3036"/>
                <a:gd name="T43" fmla="*/ 17 h 17"/>
                <a:gd name="T44" fmla="*/ 16 w 3036"/>
                <a:gd name="T4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36" h="17">
                  <a:moveTo>
                    <a:pt x="16" y="17"/>
                  </a:moveTo>
                  <a:lnTo>
                    <a:pt x="3020" y="17"/>
                  </a:lnTo>
                  <a:lnTo>
                    <a:pt x="3020" y="17"/>
                  </a:lnTo>
                  <a:lnTo>
                    <a:pt x="3026" y="16"/>
                  </a:lnTo>
                  <a:lnTo>
                    <a:pt x="3032" y="15"/>
                  </a:lnTo>
                  <a:lnTo>
                    <a:pt x="3034" y="12"/>
                  </a:lnTo>
                  <a:lnTo>
                    <a:pt x="3036" y="8"/>
                  </a:lnTo>
                  <a:lnTo>
                    <a:pt x="3034" y="5"/>
                  </a:lnTo>
                  <a:lnTo>
                    <a:pt x="3032" y="2"/>
                  </a:lnTo>
                  <a:lnTo>
                    <a:pt x="3026" y="1"/>
                  </a:lnTo>
                  <a:lnTo>
                    <a:pt x="3020" y="0"/>
                  </a:lnTo>
                  <a:lnTo>
                    <a:pt x="3020" y="0"/>
                  </a:lnTo>
                  <a:lnTo>
                    <a:pt x="16" y="0"/>
                  </a:lnTo>
                  <a:lnTo>
                    <a:pt x="16" y="0"/>
                  </a:lnTo>
                  <a:lnTo>
                    <a:pt x="10" y="1"/>
                  </a:lnTo>
                  <a:lnTo>
                    <a:pt x="6" y="2"/>
                  </a:lnTo>
                  <a:lnTo>
                    <a:pt x="2" y="5"/>
                  </a:lnTo>
                  <a:lnTo>
                    <a:pt x="0" y="8"/>
                  </a:lnTo>
                  <a:lnTo>
                    <a:pt x="2" y="12"/>
                  </a:lnTo>
                  <a:lnTo>
                    <a:pt x="6" y="15"/>
                  </a:lnTo>
                  <a:lnTo>
                    <a:pt x="10" y="16"/>
                  </a:lnTo>
                  <a:lnTo>
                    <a:pt x="16" y="17"/>
                  </a:lnTo>
                  <a:lnTo>
                    <a:pt x="16" y="17"/>
                  </a:lnTo>
                  <a:close/>
                </a:path>
              </a:pathLst>
            </a:custGeom>
            <a:solidFill>
              <a:srgbClr val="99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07" name="Freeform 243">
              <a:extLst>
                <a:ext uri="{FF2B5EF4-FFF2-40B4-BE49-F238E27FC236}">
                  <a16:creationId xmlns:a16="http://schemas.microsoft.com/office/drawing/2014/main" id="{7911637B-EAE6-437F-8768-2BC3C7998EB7}"/>
                </a:ext>
              </a:extLst>
            </p:cNvPr>
            <p:cNvSpPr>
              <a:spLocks/>
            </p:cNvSpPr>
            <p:nvPr/>
          </p:nvSpPr>
          <p:spPr bwMode="auto">
            <a:xfrm>
              <a:off x="1787" y="1221"/>
              <a:ext cx="3036" cy="18"/>
            </a:xfrm>
            <a:custGeom>
              <a:avLst/>
              <a:gdLst>
                <a:gd name="T0" fmla="*/ 16 w 3036"/>
                <a:gd name="T1" fmla="*/ 18 h 18"/>
                <a:gd name="T2" fmla="*/ 3020 w 3036"/>
                <a:gd name="T3" fmla="*/ 18 h 18"/>
                <a:gd name="T4" fmla="*/ 3020 w 3036"/>
                <a:gd name="T5" fmla="*/ 18 h 18"/>
                <a:gd name="T6" fmla="*/ 3026 w 3036"/>
                <a:gd name="T7" fmla="*/ 16 h 18"/>
                <a:gd name="T8" fmla="*/ 3032 w 3036"/>
                <a:gd name="T9" fmla="*/ 15 h 18"/>
                <a:gd name="T10" fmla="*/ 3034 w 3036"/>
                <a:gd name="T11" fmla="*/ 12 h 18"/>
                <a:gd name="T12" fmla="*/ 3036 w 3036"/>
                <a:gd name="T13" fmla="*/ 8 h 18"/>
                <a:gd name="T14" fmla="*/ 3034 w 3036"/>
                <a:gd name="T15" fmla="*/ 5 h 18"/>
                <a:gd name="T16" fmla="*/ 3032 w 3036"/>
                <a:gd name="T17" fmla="*/ 3 h 18"/>
                <a:gd name="T18" fmla="*/ 3026 w 3036"/>
                <a:gd name="T19" fmla="*/ 2 h 18"/>
                <a:gd name="T20" fmla="*/ 3020 w 3036"/>
                <a:gd name="T21" fmla="*/ 0 h 18"/>
                <a:gd name="T22" fmla="*/ 3020 w 3036"/>
                <a:gd name="T23" fmla="*/ 0 h 18"/>
                <a:gd name="T24" fmla="*/ 16 w 3036"/>
                <a:gd name="T25" fmla="*/ 0 h 18"/>
                <a:gd name="T26" fmla="*/ 16 w 3036"/>
                <a:gd name="T27" fmla="*/ 0 h 18"/>
                <a:gd name="T28" fmla="*/ 10 w 3036"/>
                <a:gd name="T29" fmla="*/ 2 h 18"/>
                <a:gd name="T30" fmla="*/ 6 w 3036"/>
                <a:gd name="T31" fmla="*/ 3 h 18"/>
                <a:gd name="T32" fmla="*/ 2 w 3036"/>
                <a:gd name="T33" fmla="*/ 5 h 18"/>
                <a:gd name="T34" fmla="*/ 0 w 3036"/>
                <a:gd name="T35" fmla="*/ 8 h 18"/>
                <a:gd name="T36" fmla="*/ 2 w 3036"/>
                <a:gd name="T37" fmla="*/ 12 h 18"/>
                <a:gd name="T38" fmla="*/ 6 w 3036"/>
                <a:gd name="T39" fmla="*/ 15 h 18"/>
                <a:gd name="T40" fmla="*/ 10 w 3036"/>
                <a:gd name="T41" fmla="*/ 16 h 18"/>
                <a:gd name="T42" fmla="*/ 16 w 3036"/>
                <a:gd name="T43" fmla="*/ 18 h 18"/>
                <a:gd name="T44" fmla="*/ 16 w 3036"/>
                <a:gd name="T4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36" h="18">
                  <a:moveTo>
                    <a:pt x="16" y="18"/>
                  </a:moveTo>
                  <a:lnTo>
                    <a:pt x="3020" y="18"/>
                  </a:lnTo>
                  <a:lnTo>
                    <a:pt x="3020" y="18"/>
                  </a:lnTo>
                  <a:lnTo>
                    <a:pt x="3026" y="16"/>
                  </a:lnTo>
                  <a:lnTo>
                    <a:pt x="3032" y="15"/>
                  </a:lnTo>
                  <a:lnTo>
                    <a:pt x="3034" y="12"/>
                  </a:lnTo>
                  <a:lnTo>
                    <a:pt x="3036" y="8"/>
                  </a:lnTo>
                  <a:lnTo>
                    <a:pt x="3034" y="5"/>
                  </a:lnTo>
                  <a:lnTo>
                    <a:pt x="3032" y="3"/>
                  </a:lnTo>
                  <a:lnTo>
                    <a:pt x="3026" y="2"/>
                  </a:lnTo>
                  <a:lnTo>
                    <a:pt x="3020" y="0"/>
                  </a:lnTo>
                  <a:lnTo>
                    <a:pt x="3020" y="0"/>
                  </a:lnTo>
                  <a:lnTo>
                    <a:pt x="16" y="0"/>
                  </a:lnTo>
                  <a:lnTo>
                    <a:pt x="16" y="0"/>
                  </a:lnTo>
                  <a:lnTo>
                    <a:pt x="10" y="2"/>
                  </a:lnTo>
                  <a:lnTo>
                    <a:pt x="6" y="3"/>
                  </a:lnTo>
                  <a:lnTo>
                    <a:pt x="2" y="5"/>
                  </a:lnTo>
                  <a:lnTo>
                    <a:pt x="0" y="8"/>
                  </a:lnTo>
                  <a:lnTo>
                    <a:pt x="2" y="12"/>
                  </a:lnTo>
                  <a:lnTo>
                    <a:pt x="6" y="15"/>
                  </a:lnTo>
                  <a:lnTo>
                    <a:pt x="10" y="16"/>
                  </a:lnTo>
                  <a:lnTo>
                    <a:pt x="16" y="18"/>
                  </a:lnTo>
                  <a:lnTo>
                    <a:pt x="16" y="18"/>
                  </a:lnTo>
                  <a:close/>
                </a:path>
              </a:pathLst>
            </a:custGeom>
            <a:solidFill>
              <a:srgbClr val="99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08" name="Freeform 244">
              <a:extLst>
                <a:ext uri="{FF2B5EF4-FFF2-40B4-BE49-F238E27FC236}">
                  <a16:creationId xmlns:a16="http://schemas.microsoft.com/office/drawing/2014/main" id="{89DDD756-07F5-489D-A58E-48775219D813}"/>
                </a:ext>
              </a:extLst>
            </p:cNvPr>
            <p:cNvSpPr>
              <a:spLocks/>
            </p:cNvSpPr>
            <p:nvPr/>
          </p:nvSpPr>
          <p:spPr bwMode="auto">
            <a:xfrm>
              <a:off x="1787" y="1384"/>
              <a:ext cx="3036" cy="17"/>
            </a:xfrm>
            <a:custGeom>
              <a:avLst/>
              <a:gdLst>
                <a:gd name="T0" fmla="*/ 16 w 3036"/>
                <a:gd name="T1" fmla="*/ 17 h 17"/>
                <a:gd name="T2" fmla="*/ 3020 w 3036"/>
                <a:gd name="T3" fmla="*/ 17 h 17"/>
                <a:gd name="T4" fmla="*/ 3020 w 3036"/>
                <a:gd name="T5" fmla="*/ 17 h 17"/>
                <a:gd name="T6" fmla="*/ 3026 w 3036"/>
                <a:gd name="T7" fmla="*/ 16 h 17"/>
                <a:gd name="T8" fmla="*/ 3032 w 3036"/>
                <a:gd name="T9" fmla="*/ 15 h 17"/>
                <a:gd name="T10" fmla="*/ 3034 w 3036"/>
                <a:gd name="T11" fmla="*/ 11 h 17"/>
                <a:gd name="T12" fmla="*/ 3036 w 3036"/>
                <a:gd name="T13" fmla="*/ 8 h 17"/>
                <a:gd name="T14" fmla="*/ 3034 w 3036"/>
                <a:gd name="T15" fmla="*/ 4 h 17"/>
                <a:gd name="T16" fmla="*/ 3032 w 3036"/>
                <a:gd name="T17" fmla="*/ 2 h 17"/>
                <a:gd name="T18" fmla="*/ 3026 w 3036"/>
                <a:gd name="T19" fmla="*/ 1 h 17"/>
                <a:gd name="T20" fmla="*/ 3020 w 3036"/>
                <a:gd name="T21" fmla="*/ 0 h 17"/>
                <a:gd name="T22" fmla="*/ 3020 w 3036"/>
                <a:gd name="T23" fmla="*/ 0 h 17"/>
                <a:gd name="T24" fmla="*/ 16 w 3036"/>
                <a:gd name="T25" fmla="*/ 0 h 17"/>
                <a:gd name="T26" fmla="*/ 16 w 3036"/>
                <a:gd name="T27" fmla="*/ 0 h 17"/>
                <a:gd name="T28" fmla="*/ 10 w 3036"/>
                <a:gd name="T29" fmla="*/ 1 h 17"/>
                <a:gd name="T30" fmla="*/ 6 w 3036"/>
                <a:gd name="T31" fmla="*/ 2 h 17"/>
                <a:gd name="T32" fmla="*/ 2 w 3036"/>
                <a:gd name="T33" fmla="*/ 4 h 17"/>
                <a:gd name="T34" fmla="*/ 0 w 3036"/>
                <a:gd name="T35" fmla="*/ 8 h 17"/>
                <a:gd name="T36" fmla="*/ 2 w 3036"/>
                <a:gd name="T37" fmla="*/ 11 h 17"/>
                <a:gd name="T38" fmla="*/ 6 w 3036"/>
                <a:gd name="T39" fmla="*/ 15 h 17"/>
                <a:gd name="T40" fmla="*/ 10 w 3036"/>
                <a:gd name="T41" fmla="*/ 16 h 17"/>
                <a:gd name="T42" fmla="*/ 16 w 3036"/>
                <a:gd name="T43" fmla="*/ 17 h 17"/>
                <a:gd name="T44" fmla="*/ 16 w 3036"/>
                <a:gd name="T4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36" h="17">
                  <a:moveTo>
                    <a:pt x="16" y="17"/>
                  </a:moveTo>
                  <a:lnTo>
                    <a:pt x="3020" y="17"/>
                  </a:lnTo>
                  <a:lnTo>
                    <a:pt x="3020" y="17"/>
                  </a:lnTo>
                  <a:lnTo>
                    <a:pt x="3026" y="16"/>
                  </a:lnTo>
                  <a:lnTo>
                    <a:pt x="3032" y="15"/>
                  </a:lnTo>
                  <a:lnTo>
                    <a:pt x="3034" y="11"/>
                  </a:lnTo>
                  <a:lnTo>
                    <a:pt x="3036" y="8"/>
                  </a:lnTo>
                  <a:lnTo>
                    <a:pt x="3034" y="4"/>
                  </a:lnTo>
                  <a:lnTo>
                    <a:pt x="3032" y="2"/>
                  </a:lnTo>
                  <a:lnTo>
                    <a:pt x="3026" y="1"/>
                  </a:lnTo>
                  <a:lnTo>
                    <a:pt x="3020" y="0"/>
                  </a:lnTo>
                  <a:lnTo>
                    <a:pt x="3020" y="0"/>
                  </a:lnTo>
                  <a:lnTo>
                    <a:pt x="16" y="0"/>
                  </a:lnTo>
                  <a:lnTo>
                    <a:pt x="16" y="0"/>
                  </a:lnTo>
                  <a:lnTo>
                    <a:pt x="10" y="1"/>
                  </a:lnTo>
                  <a:lnTo>
                    <a:pt x="6" y="2"/>
                  </a:lnTo>
                  <a:lnTo>
                    <a:pt x="2" y="4"/>
                  </a:lnTo>
                  <a:lnTo>
                    <a:pt x="0" y="8"/>
                  </a:lnTo>
                  <a:lnTo>
                    <a:pt x="2" y="11"/>
                  </a:lnTo>
                  <a:lnTo>
                    <a:pt x="6" y="15"/>
                  </a:lnTo>
                  <a:lnTo>
                    <a:pt x="10" y="16"/>
                  </a:lnTo>
                  <a:lnTo>
                    <a:pt x="16" y="17"/>
                  </a:lnTo>
                  <a:lnTo>
                    <a:pt x="16" y="17"/>
                  </a:lnTo>
                  <a:close/>
                </a:path>
              </a:pathLst>
            </a:custGeom>
            <a:solidFill>
              <a:srgbClr val="99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09" name="Freeform 245">
              <a:extLst>
                <a:ext uri="{FF2B5EF4-FFF2-40B4-BE49-F238E27FC236}">
                  <a16:creationId xmlns:a16="http://schemas.microsoft.com/office/drawing/2014/main" id="{C8DA8F76-E7E4-4191-AA07-7B35C204D26E}"/>
                </a:ext>
              </a:extLst>
            </p:cNvPr>
            <p:cNvSpPr>
              <a:spLocks/>
            </p:cNvSpPr>
            <p:nvPr/>
          </p:nvSpPr>
          <p:spPr bwMode="auto">
            <a:xfrm>
              <a:off x="1787" y="1546"/>
              <a:ext cx="3036" cy="17"/>
            </a:xfrm>
            <a:custGeom>
              <a:avLst/>
              <a:gdLst>
                <a:gd name="T0" fmla="*/ 16 w 3036"/>
                <a:gd name="T1" fmla="*/ 17 h 17"/>
                <a:gd name="T2" fmla="*/ 3020 w 3036"/>
                <a:gd name="T3" fmla="*/ 17 h 17"/>
                <a:gd name="T4" fmla="*/ 3020 w 3036"/>
                <a:gd name="T5" fmla="*/ 17 h 17"/>
                <a:gd name="T6" fmla="*/ 3026 w 3036"/>
                <a:gd name="T7" fmla="*/ 16 h 17"/>
                <a:gd name="T8" fmla="*/ 3032 w 3036"/>
                <a:gd name="T9" fmla="*/ 15 h 17"/>
                <a:gd name="T10" fmla="*/ 3034 w 3036"/>
                <a:gd name="T11" fmla="*/ 12 h 17"/>
                <a:gd name="T12" fmla="*/ 3036 w 3036"/>
                <a:gd name="T13" fmla="*/ 9 h 17"/>
                <a:gd name="T14" fmla="*/ 3034 w 3036"/>
                <a:gd name="T15" fmla="*/ 6 h 17"/>
                <a:gd name="T16" fmla="*/ 3032 w 3036"/>
                <a:gd name="T17" fmla="*/ 2 h 17"/>
                <a:gd name="T18" fmla="*/ 3026 w 3036"/>
                <a:gd name="T19" fmla="*/ 1 h 17"/>
                <a:gd name="T20" fmla="*/ 3020 w 3036"/>
                <a:gd name="T21" fmla="*/ 0 h 17"/>
                <a:gd name="T22" fmla="*/ 3020 w 3036"/>
                <a:gd name="T23" fmla="*/ 0 h 17"/>
                <a:gd name="T24" fmla="*/ 16 w 3036"/>
                <a:gd name="T25" fmla="*/ 0 h 17"/>
                <a:gd name="T26" fmla="*/ 16 w 3036"/>
                <a:gd name="T27" fmla="*/ 0 h 17"/>
                <a:gd name="T28" fmla="*/ 10 w 3036"/>
                <a:gd name="T29" fmla="*/ 1 h 17"/>
                <a:gd name="T30" fmla="*/ 6 w 3036"/>
                <a:gd name="T31" fmla="*/ 2 h 17"/>
                <a:gd name="T32" fmla="*/ 2 w 3036"/>
                <a:gd name="T33" fmla="*/ 6 h 17"/>
                <a:gd name="T34" fmla="*/ 0 w 3036"/>
                <a:gd name="T35" fmla="*/ 9 h 17"/>
                <a:gd name="T36" fmla="*/ 2 w 3036"/>
                <a:gd name="T37" fmla="*/ 12 h 17"/>
                <a:gd name="T38" fmla="*/ 6 w 3036"/>
                <a:gd name="T39" fmla="*/ 15 h 17"/>
                <a:gd name="T40" fmla="*/ 10 w 3036"/>
                <a:gd name="T41" fmla="*/ 16 h 17"/>
                <a:gd name="T42" fmla="*/ 16 w 3036"/>
                <a:gd name="T43" fmla="*/ 17 h 17"/>
                <a:gd name="T44" fmla="*/ 16 w 3036"/>
                <a:gd name="T4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36" h="17">
                  <a:moveTo>
                    <a:pt x="16" y="17"/>
                  </a:moveTo>
                  <a:lnTo>
                    <a:pt x="3020" y="17"/>
                  </a:lnTo>
                  <a:lnTo>
                    <a:pt x="3020" y="17"/>
                  </a:lnTo>
                  <a:lnTo>
                    <a:pt x="3026" y="16"/>
                  </a:lnTo>
                  <a:lnTo>
                    <a:pt x="3032" y="15"/>
                  </a:lnTo>
                  <a:lnTo>
                    <a:pt x="3034" y="12"/>
                  </a:lnTo>
                  <a:lnTo>
                    <a:pt x="3036" y="9"/>
                  </a:lnTo>
                  <a:lnTo>
                    <a:pt x="3034" y="6"/>
                  </a:lnTo>
                  <a:lnTo>
                    <a:pt x="3032" y="2"/>
                  </a:lnTo>
                  <a:lnTo>
                    <a:pt x="3026" y="1"/>
                  </a:lnTo>
                  <a:lnTo>
                    <a:pt x="3020" y="0"/>
                  </a:lnTo>
                  <a:lnTo>
                    <a:pt x="3020" y="0"/>
                  </a:lnTo>
                  <a:lnTo>
                    <a:pt x="16" y="0"/>
                  </a:lnTo>
                  <a:lnTo>
                    <a:pt x="16" y="0"/>
                  </a:lnTo>
                  <a:lnTo>
                    <a:pt x="10" y="1"/>
                  </a:lnTo>
                  <a:lnTo>
                    <a:pt x="6" y="2"/>
                  </a:lnTo>
                  <a:lnTo>
                    <a:pt x="2" y="6"/>
                  </a:lnTo>
                  <a:lnTo>
                    <a:pt x="0" y="9"/>
                  </a:lnTo>
                  <a:lnTo>
                    <a:pt x="2" y="12"/>
                  </a:lnTo>
                  <a:lnTo>
                    <a:pt x="6" y="15"/>
                  </a:lnTo>
                  <a:lnTo>
                    <a:pt x="10" y="16"/>
                  </a:lnTo>
                  <a:lnTo>
                    <a:pt x="16" y="17"/>
                  </a:lnTo>
                  <a:lnTo>
                    <a:pt x="16" y="17"/>
                  </a:lnTo>
                  <a:close/>
                </a:path>
              </a:pathLst>
            </a:custGeom>
            <a:solidFill>
              <a:srgbClr val="99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10" name="Freeform 246">
              <a:extLst>
                <a:ext uri="{FF2B5EF4-FFF2-40B4-BE49-F238E27FC236}">
                  <a16:creationId xmlns:a16="http://schemas.microsoft.com/office/drawing/2014/main" id="{8409DD88-F2C7-4AB3-992F-E7BFAD076BE1}"/>
                </a:ext>
              </a:extLst>
            </p:cNvPr>
            <p:cNvSpPr>
              <a:spLocks/>
            </p:cNvSpPr>
            <p:nvPr/>
          </p:nvSpPr>
          <p:spPr bwMode="auto">
            <a:xfrm>
              <a:off x="1787" y="1707"/>
              <a:ext cx="3036" cy="17"/>
            </a:xfrm>
            <a:custGeom>
              <a:avLst/>
              <a:gdLst>
                <a:gd name="T0" fmla="*/ 16 w 3036"/>
                <a:gd name="T1" fmla="*/ 17 h 17"/>
                <a:gd name="T2" fmla="*/ 3020 w 3036"/>
                <a:gd name="T3" fmla="*/ 17 h 17"/>
                <a:gd name="T4" fmla="*/ 3020 w 3036"/>
                <a:gd name="T5" fmla="*/ 17 h 17"/>
                <a:gd name="T6" fmla="*/ 3026 w 3036"/>
                <a:gd name="T7" fmla="*/ 16 h 17"/>
                <a:gd name="T8" fmla="*/ 3032 w 3036"/>
                <a:gd name="T9" fmla="*/ 15 h 17"/>
                <a:gd name="T10" fmla="*/ 3034 w 3036"/>
                <a:gd name="T11" fmla="*/ 12 h 17"/>
                <a:gd name="T12" fmla="*/ 3036 w 3036"/>
                <a:gd name="T13" fmla="*/ 9 h 17"/>
                <a:gd name="T14" fmla="*/ 3034 w 3036"/>
                <a:gd name="T15" fmla="*/ 6 h 17"/>
                <a:gd name="T16" fmla="*/ 3032 w 3036"/>
                <a:gd name="T17" fmla="*/ 2 h 17"/>
                <a:gd name="T18" fmla="*/ 3026 w 3036"/>
                <a:gd name="T19" fmla="*/ 1 h 17"/>
                <a:gd name="T20" fmla="*/ 3020 w 3036"/>
                <a:gd name="T21" fmla="*/ 0 h 17"/>
                <a:gd name="T22" fmla="*/ 3020 w 3036"/>
                <a:gd name="T23" fmla="*/ 0 h 17"/>
                <a:gd name="T24" fmla="*/ 16 w 3036"/>
                <a:gd name="T25" fmla="*/ 0 h 17"/>
                <a:gd name="T26" fmla="*/ 16 w 3036"/>
                <a:gd name="T27" fmla="*/ 0 h 17"/>
                <a:gd name="T28" fmla="*/ 10 w 3036"/>
                <a:gd name="T29" fmla="*/ 1 h 17"/>
                <a:gd name="T30" fmla="*/ 6 w 3036"/>
                <a:gd name="T31" fmla="*/ 2 h 17"/>
                <a:gd name="T32" fmla="*/ 2 w 3036"/>
                <a:gd name="T33" fmla="*/ 6 h 17"/>
                <a:gd name="T34" fmla="*/ 0 w 3036"/>
                <a:gd name="T35" fmla="*/ 9 h 17"/>
                <a:gd name="T36" fmla="*/ 2 w 3036"/>
                <a:gd name="T37" fmla="*/ 12 h 17"/>
                <a:gd name="T38" fmla="*/ 6 w 3036"/>
                <a:gd name="T39" fmla="*/ 15 h 17"/>
                <a:gd name="T40" fmla="*/ 10 w 3036"/>
                <a:gd name="T41" fmla="*/ 16 h 17"/>
                <a:gd name="T42" fmla="*/ 16 w 3036"/>
                <a:gd name="T43" fmla="*/ 17 h 17"/>
                <a:gd name="T44" fmla="*/ 16 w 3036"/>
                <a:gd name="T4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36" h="17">
                  <a:moveTo>
                    <a:pt x="16" y="17"/>
                  </a:moveTo>
                  <a:lnTo>
                    <a:pt x="3020" y="17"/>
                  </a:lnTo>
                  <a:lnTo>
                    <a:pt x="3020" y="17"/>
                  </a:lnTo>
                  <a:lnTo>
                    <a:pt x="3026" y="16"/>
                  </a:lnTo>
                  <a:lnTo>
                    <a:pt x="3032" y="15"/>
                  </a:lnTo>
                  <a:lnTo>
                    <a:pt x="3034" y="12"/>
                  </a:lnTo>
                  <a:lnTo>
                    <a:pt x="3036" y="9"/>
                  </a:lnTo>
                  <a:lnTo>
                    <a:pt x="3034" y="6"/>
                  </a:lnTo>
                  <a:lnTo>
                    <a:pt x="3032" y="2"/>
                  </a:lnTo>
                  <a:lnTo>
                    <a:pt x="3026" y="1"/>
                  </a:lnTo>
                  <a:lnTo>
                    <a:pt x="3020" y="0"/>
                  </a:lnTo>
                  <a:lnTo>
                    <a:pt x="3020" y="0"/>
                  </a:lnTo>
                  <a:lnTo>
                    <a:pt x="16" y="0"/>
                  </a:lnTo>
                  <a:lnTo>
                    <a:pt x="16" y="0"/>
                  </a:lnTo>
                  <a:lnTo>
                    <a:pt x="10" y="1"/>
                  </a:lnTo>
                  <a:lnTo>
                    <a:pt x="6" y="2"/>
                  </a:lnTo>
                  <a:lnTo>
                    <a:pt x="2" y="6"/>
                  </a:lnTo>
                  <a:lnTo>
                    <a:pt x="0" y="9"/>
                  </a:lnTo>
                  <a:lnTo>
                    <a:pt x="2" y="12"/>
                  </a:lnTo>
                  <a:lnTo>
                    <a:pt x="6" y="15"/>
                  </a:lnTo>
                  <a:lnTo>
                    <a:pt x="10" y="16"/>
                  </a:lnTo>
                  <a:lnTo>
                    <a:pt x="16" y="17"/>
                  </a:lnTo>
                  <a:lnTo>
                    <a:pt x="16" y="17"/>
                  </a:lnTo>
                  <a:close/>
                </a:path>
              </a:pathLst>
            </a:custGeom>
            <a:solidFill>
              <a:srgbClr val="99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11" name="Freeform 247">
              <a:extLst>
                <a:ext uri="{FF2B5EF4-FFF2-40B4-BE49-F238E27FC236}">
                  <a16:creationId xmlns:a16="http://schemas.microsoft.com/office/drawing/2014/main" id="{4F57B461-F004-4746-8FE8-00F01979C0BB}"/>
                </a:ext>
              </a:extLst>
            </p:cNvPr>
            <p:cNvSpPr>
              <a:spLocks/>
            </p:cNvSpPr>
            <p:nvPr/>
          </p:nvSpPr>
          <p:spPr bwMode="auto">
            <a:xfrm>
              <a:off x="1787" y="1869"/>
              <a:ext cx="3036" cy="17"/>
            </a:xfrm>
            <a:custGeom>
              <a:avLst/>
              <a:gdLst>
                <a:gd name="T0" fmla="*/ 16 w 3036"/>
                <a:gd name="T1" fmla="*/ 17 h 17"/>
                <a:gd name="T2" fmla="*/ 3020 w 3036"/>
                <a:gd name="T3" fmla="*/ 17 h 17"/>
                <a:gd name="T4" fmla="*/ 3020 w 3036"/>
                <a:gd name="T5" fmla="*/ 17 h 17"/>
                <a:gd name="T6" fmla="*/ 3026 w 3036"/>
                <a:gd name="T7" fmla="*/ 16 h 17"/>
                <a:gd name="T8" fmla="*/ 3032 w 3036"/>
                <a:gd name="T9" fmla="*/ 15 h 17"/>
                <a:gd name="T10" fmla="*/ 3034 w 3036"/>
                <a:gd name="T11" fmla="*/ 13 h 17"/>
                <a:gd name="T12" fmla="*/ 3036 w 3036"/>
                <a:gd name="T13" fmla="*/ 9 h 17"/>
                <a:gd name="T14" fmla="*/ 3034 w 3036"/>
                <a:gd name="T15" fmla="*/ 6 h 17"/>
                <a:gd name="T16" fmla="*/ 3032 w 3036"/>
                <a:gd name="T17" fmla="*/ 2 h 17"/>
                <a:gd name="T18" fmla="*/ 3026 w 3036"/>
                <a:gd name="T19" fmla="*/ 1 h 17"/>
                <a:gd name="T20" fmla="*/ 3020 w 3036"/>
                <a:gd name="T21" fmla="*/ 0 h 17"/>
                <a:gd name="T22" fmla="*/ 3020 w 3036"/>
                <a:gd name="T23" fmla="*/ 0 h 17"/>
                <a:gd name="T24" fmla="*/ 16 w 3036"/>
                <a:gd name="T25" fmla="*/ 0 h 17"/>
                <a:gd name="T26" fmla="*/ 16 w 3036"/>
                <a:gd name="T27" fmla="*/ 0 h 17"/>
                <a:gd name="T28" fmla="*/ 10 w 3036"/>
                <a:gd name="T29" fmla="*/ 1 h 17"/>
                <a:gd name="T30" fmla="*/ 6 w 3036"/>
                <a:gd name="T31" fmla="*/ 2 h 17"/>
                <a:gd name="T32" fmla="*/ 2 w 3036"/>
                <a:gd name="T33" fmla="*/ 6 h 17"/>
                <a:gd name="T34" fmla="*/ 0 w 3036"/>
                <a:gd name="T35" fmla="*/ 9 h 17"/>
                <a:gd name="T36" fmla="*/ 2 w 3036"/>
                <a:gd name="T37" fmla="*/ 13 h 17"/>
                <a:gd name="T38" fmla="*/ 6 w 3036"/>
                <a:gd name="T39" fmla="*/ 15 h 17"/>
                <a:gd name="T40" fmla="*/ 10 w 3036"/>
                <a:gd name="T41" fmla="*/ 16 h 17"/>
                <a:gd name="T42" fmla="*/ 16 w 3036"/>
                <a:gd name="T43" fmla="*/ 17 h 17"/>
                <a:gd name="T44" fmla="*/ 16 w 3036"/>
                <a:gd name="T4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36" h="17">
                  <a:moveTo>
                    <a:pt x="16" y="17"/>
                  </a:moveTo>
                  <a:lnTo>
                    <a:pt x="3020" y="17"/>
                  </a:lnTo>
                  <a:lnTo>
                    <a:pt x="3020" y="17"/>
                  </a:lnTo>
                  <a:lnTo>
                    <a:pt x="3026" y="16"/>
                  </a:lnTo>
                  <a:lnTo>
                    <a:pt x="3032" y="15"/>
                  </a:lnTo>
                  <a:lnTo>
                    <a:pt x="3034" y="13"/>
                  </a:lnTo>
                  <a:lnTo>
                    <a:pt x="3036" y="9"/>
                  </a:lnTo>
                  <a:lnTo>
                    <a:pt x="3034" y="6"/>
                  </a:lnTo>
                  <a:lnTo>
                    <a:pt x="3032" y="2"/>
                  </a:lnTo>
                  <a:lnTo>
                    <a:pt x="3026" y="1"/>
                  </a:lnTo>
                  <a:lnTo>
                    <a:pt x="3020" y="0"/>
                  </a:lnTo>
                  <a:lnTo>
                    <a:pt x="3020" y="0"/>
                  </a:lnTo>
                  <a:lnTo>
                    <a:pt x="16" y="0"/>
                  </a:lnTo>
                  <a:lnTo>
                    <a:pt x="16" y="0"/>
                  </a:lnTo>
                  <a:lnTo>
                    <a:pt x="10" y="1"/>
                  </a:lnTo>
                  <a:lnTo>
                    <a:pt x="6" y="2"/>
                  </a:lnTo>
                  <a:lnTo>
                    <a:pt x="2" y="6"/>
                  </a:lnTo>
                  <a:lnTo>
                    <a:pt x="0" y="9"/>
                  </a:lnTo>
                  <a:lnTo>
                    <a:pt x="2" y="13"/>
                  </a:lnTo>
                  <a:lnTo>
                    <a:pt x="6" y="15"/>
                  </a:lnTo>
                  <a:lnTo>
                    <a:pt x="10" y="16"/>
                  </a:lnTo>
                  <a:lnTo>
                    <a:pt x="16" y="17"/>
                  </a:lnTo>
                  <a:lnTo>
                    <a:pt x="16" y="17"/>
                  </a:lnTo>
                  <a:close/>
                </a:path>
              </a:pathLst>
            </a:custGeom>
            <a:solidFill>
              <a:srgbClr val="99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12" name="Freeform 248">
              <a:extLst>
                <a:ext uri="{FF2B5EF4-FFF2-40B4-BE49-F238E27FC236}">
                  <a16:creationId xmlns:a16="http://schemas.microsoft.com/office/drawing/2014/main" id="{658C09DE-D585-4ABE-A7BC-0D86A3FC9C43}"/>
                </a:ext>
              </a:extLst>
            </p:cNvPr>
            <p:cNvSpPr>
              <a:spLocks/>
            </p:cNvSpPr>
            <p:nvPr/>
          </p:nvSpPr>
          <p:spPr bwMode="auto">
            <a:xfrm>
              <a:off x="1787" y="2031"/>
              <a:ext cx="3036" cy="17"/>
            </a:xfrm>
            <a:custGeom>
              <a:avLst/>
              <a:gdLst>
                <a:gd name="T0" fmla="*/ 16 w 3036"/>
                <a:gd name="T1" fmla="*/ 17 h 17"/>
                <a:gd name="T2" fmla="*/ 3020 w 3036"/>
                <a:gd name="T3" fmla="*/ 17 h 17"/>
                <a:gd name="T4" fmla="*/ 3020 w 3036"/>
                <a:gd name="T5" fmla="*/ 17 h 17"/>
                <a:gd name="T6" fmla="*/ 3026 w 3036"/>
                <a:gd name="T7" fmla="*/ 16 h 17"/>
                <a:gd name="T8" fmla="*/ 3032 w 3036"/>
                <a:gd name="T9" fmla="*/ 15 h 17"/>
                <a:gd name="T10" fmla="*/ 3034 w 3036"/>
                <a:gd name="T11" fmla="*/ 13 h 17"/>
                <a:gd name="T12" fmla="*/ 3036 w 3036"/>
                <a:gd name="T13" fmla="*/ 9 h 17"/>
                <a:gd name="T14" fmla="*/ 3034 w 3036"/>
                <a:gd name="T15" fmla="*/ 6 h 17"/>
                <a:gd name="T16" fmla="*/ 3032 w 3036"/>
                <a:gd name="T17" fmla="*/ 3 h 17"/>
                <a:gd name="T18" fmla="*/ 3026 w 3036"/>
                <a:gd name="T19" fmla="*/ 1 h 17"/>
                <a:gd name="T20" fmla="*/ 3020 w 3036"/>
                <a:gd name="T21" fmla="*/ 0 h 17"/>
                <a:gd name="T22" fmla="*/ 3020 w 3036"/>
                <a:gd name="T23" fmla="*/ 0 h 17"/>
                <a:gd name="T24" fmla="*/ 16 w 3036"/>
                <a:gd name="T25" fmla="*/ 0 h 17"/>
                <a:gd name="T26" fmla="*/ 16 w 3036"/>
                <a:gd name="T27" fmla="*/ 0 h 17"/>
                <a:gd name="T28" fmla="*/ 10 w 3036"/>
                <a:gd name="T29" fmla="*/ 1 h 17"/>
                <a:gd name="T30" fmla="*/ 6 w 3036"/>
                <a:gd name="T31" fmla="*/ 3 h 17"/>
                <a:gd name="T32" fmla="*/ 2 w 3036"/>
                <a:gd name="T33" fmla="*/ 6 h 17"/>
                <a:gd name="T34" fmla="*/ 0 w 3036"/>
                <a:gd name="T35" fmla="*/ 9 h 17"/>
                <a:gd name="T36" fmla="*/ 2 w 3036"/>
                <a:gd name="T37" fmla="*/ 13 h 17"/>
                <a:gd name="T38" fmla="*/ 6 w 3036"/>
                <a:gd name="T39" fmla="*/ 15 h 17"/>
                <a:gd name="T40" fmla="*/ 10 w 3036"/>
                <a:gd name="T41" fmla="*/ 16 h 17"/>
                <a:gd name="T42" fmla="*/ 16 w 3036"/>
                <a:gd name="T43" fmla="*/ 17 h 17"/>
                <a:gd name="T44" fmla="*/ 16 w 3036"/>
                <a:gd name="T4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36" h="17">
                  <a:moveTo>
                    <a:pt x="16" y="17"/>
                  </a:moveTo>
                  <a:lnTo>
                    <a:pt x="3020" y="17"/>
                  </a:lnTo>
                  <a:lnTo>
                    <a:pt x="3020" y="17"/>
                  </a:lnTo>
                  <a:lnTo>
                    <a:pt x="3026" y="16"/>
                  </a:lnTo>
                  <a:lnTo>
                    <a:pt x="3032" y="15"/>
                  </a:lnTo>
                  <a:lnTo>
                    <a:pt x="3034" y="13"/>
                  </a:lnTo>
                  <a:lnTo>
                    <a:pt x="3036" y="9"/>
                  </a:lnTo>
                  <a:lnTo>
                    <a:pt x="3034" y="6"/>
                  </a:lnTo>
                  <a:lnTo>
                    <a:pt x="3032" y="3"/>
                  </a:lnTo>
                  <a:lnTo>
                    <a:pt x="3026" y="1"/>
                  </a:lnTo>
                  <a:lnTo>
                    <a:pt x="3020" y="0"/>
                  </a:lnTo>
                  <a:lnTo>
                    <a:pt x="3020" y="0"/>
                  </a:lnTo>
                  <a:lnTo>
                    <a:pt x="16" y="0"/>
                  </a:lnTo>
                  <a:lnTo>
                    <a:pt x="16" y="0"/>
                  </a:lnTo>
                  <a:lnTo>
                    <a:pt x="10" y="1"/>
                  </a:lnTo>
                  <a:lnTo>
                    <a:pt x="6" y="3"/>
                  </a:lnTo>
                  <a:lnTo>
                    <a:pt x="2" y="6"/>
                  </a:lnTo>
                  <a:lnTo>
                    <a:pt x="0" y="9"/>
                  </a:lnTo>
                  <a:lnTo>
                    <a:pt x="2" y="13"/>
                  </a:lnTo>
                  <a:lnTo>
                    <a:pt x="6" y="15"/>
                  </a:lnTo>
                  <a:lnTo>
                    <a:pt x="10" y="16"/>
                  </a:lnTo>
                  <a:lnTo>
                    <a:pt x="16" y="17"/>
                  </a:lnTo>
                  <a:lnTo>
                    <a:pt x="16" y="17"/>
                  </a:lnTo>
                  <a:close/>
                </a:path>
              </a:pathLst>
            </a:custGeom>
            <a:solidFill>
              <a:srgbClr val="99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13" name="Freeform 249">
              <a:extLst>
                <a:ext uri="{FF2B5EF4-FFF2-40B4-BE49-F238E27FC236}">
                  <a16:creationId xmlns:a16="http://schemas.microsoft.com/office/drawing/2014/main" id="{909370FB-6722-4167-929C-ACE5B9C2E89D}"/>
                </a:ext>
              </a:extLst>
            </p:cNvPr>
            <p:cNvSpPr>
              <a:spLocks/>
            </p:cNvSpPr>
            <p:nvPr/>
          </p:nvSpPr>
          <p:spPr bwMode="auto">
            <a:xfrm>
              <a:off x="1787" y="2193"/>
              <a:ext cx="3036" cy="18"/>
            </a:xfrm>
            <a:custGeom>
              <a:avLst/>
              <a:gdLst>
                <a:gd name="T0" fmla="*/ 16 w 3036"/>
                <a:gd name="T1" fmla="*/ 18 h 18"/>
                <a:gd name="T2" fmla="*/ 3020 w 3036"/>
                <a:gd name="T3" fmla="*/ 18 h 18"/>
                <a:gd name="T4" fmla="*/ 3020 w 3036"/>
                <a:gd name="T5" fmla="*/ 18 h 18"/>
                <a:gd name="T6" fmla="*/ 3026 w 3036"/>
                <a:gd name="T7" fmla="*/ 17 h 18"/>
                <a:gd name="T8" fmla="*/ 3032 w 3036"/>
                <a:gd name="T9" fmla="*/ 15 h 18"/>
                <a:gd name="T10" fmla="*/ 3034 w 3036"/>
                <a:gd name="T11" fmla="*/ 13 h 18"/>
                <a:gd name="T12" fmla="*/ 3036 w 3036"/>
                <a:gd name="T13" fmla="*/ 10 h 18"/>
                <a:gd name="T14" fmla="*/ 3034 w 3036"/>
                <a:gd name="T15" fmla="*/ 6 h 18"/>
                <a:gd name="T16" fmla="*/ 3032 w 3036"/>
                <a:gd name="T17" fmla="*/ 3 h 18"/>
                <a:gd name="T18" fmla="*/ 3026 w 3036"/>
                <a:gd name="T19" fmla="*/ 2 h 18"/>
                <a:gd name="T20" fmla="*/ 3020 w 3036"/>
                <a:gd name="T21" fmla="*/ 0 h 18"/>
                <a:gd name="T22" fmla="*/ 3020 w 3036"/>
                <a:gd name="T23" fmla="*/ 0 h 18"/>
                <a:gd name="T24" fmla="*/ 16 w 3036"/>
                <a:gd name="T25" fmla="*/ 0 h 18"/>
                <a:gd name="T26" fmla="*/ 16 w 3036"/>
                <a:gd name="T27" fmla="*/ 0 h 18"/>
                <a:gd name="T28" fmla="*/ 10 w 3036"/>
                <a:gd name="T29" fmla="*/ 2 h 18"/>
                <a:gd name="T30" fmla="*/ 6 w 3036"/>
                <a:gd name="T31" fmla="*/ 3 h 18"/>
                <a:gd name="T32" fmla="*/ 2 w 3036"/>
                <a:gd name="T33" fmla="*/ 6 h 18"/>
                <a:gd name="T34" fmla="*/ 0 w 3036"/>
                <a:gd name="T35" fmla="*/ 10 h 18"/>
                <a:gd name="T36" fmla="*/ 2 w 3036"/>
                <a:gd name="T37" fmla="*/ 13 h 18"/>
                <a:gd name="T38" fmla="*/ 6 w 3036"/>
                <a:gd name="T39" fmla="*/ 15 h 18"/>
                <a:gd name="T40" fmla="*/ 10 w 3036"/>
                <a:gd name="T41" fmla="*/ 17 h 18"/>
                <a:gd name="T42" fmla="*/ 16 w 3036"/>
                <a:gd name="T43" fmla="*/ 18 h 18"/>
                <a:gd name="T44" fmla="*/ 16 w 3036"/>
                <a:gd name="T4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36" h="18">
                  <a:moveTo>
                    <a:pt x="16" y="18"/>
                  </a:moveTo>
                  <a:lnTo>
                    <a:pt x="3020" y="18"/>
                  </a:lnTo>
                  <a:lnTo>
                    <a:pt x="3020" y="18"/>
                  </a:lnTo>
                  <a:lnTo>
                    <a:pt x="3026" y="17"/>
                  </a:lnTo>
                  <a:lnTo>
                    <a:pt x="3032" y="15"/>
                  </a:lnTo>
                  <a:lnTo>
                    <a:pt x="3034" y="13"/>
                  </a:lnTo>
                  <a:lnTo>
                    <a:pt x="3036" y="10"/>
                  </a:lnTo>
                  <a:lnTo>
                    <a:pt x="3034" y="6"/>
                  </a:lnTo>
                  <a:lnTo>
                    <a:pt x="3032" y="3"/>
                  </a:lnTo>
                  <a:lnTo>
                    <a:pt x="3026" y="2"/>
                  </a:lnTo>
                  <a:lnTo>
                    <a:pt x="3020" y="0"/>
                  </a:lnTo>
                  <a:lnTo>
                    <a:pt x="3020" y="0"/>
                  </a:lnTo>
                  <a:lnTo>
                    <a:pt x="16" y="0"/>
                  </a:lnTo>
                  <a:lnTo>
                    <a:pt x="16" y="0"/>
                  </a:lnTo>
                  <a:lnTo>
                    <a:pt x="10" y="2"/>
                  </a:lnTo>
                  <a:lnTo>
                    <a:pt x="6" y="3"/>
                  </a:lnTo>
                  <a:lnTo>
                    <a:pt x="2" y="6"/>
                  </a:lnTo>
                  <a:lnTo>
                    <a:pt x="0" y="10"/>
                  </a:lnTo>
                  <a:lnTo>
                    <a:pt x="2" y="13"/>
                  </a:lnTo>
                  <a:lnTo>
                    <a:pt x="6" y="15"/>
                  </a:lnTo>
                  <a:lnTo>
                    <a:pt x="10" y="17"/>
                  </a:lnTo>
                  <a:lnTo>
                    <a:pt x="16" y="18"/>
                  </a:lnTo>
                  <a:lnTo>
                    <a:pt x="16" y="18"/>
                  </a:lnTo>
                  <a:close/>
                </a:path>
              </a:pathLst>
            </a:custGeom>
            <a:solidFill>
              <a:srgbClr val="99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14" name="Freeform 250">
              <a:extLst>
                <a:ext uri="{FF2B5EF4-FFF2-40B4-BE49-F238E27FC236}">
                  <a16:creationId xmlns:a16="http://schemas.microsoft.com/office/drawing/2014/main" id="{7BD0A143-F94C-4FCB-AE97-B233A859C40C}"/>
                </a:ext>
              </a:extLst>
            </p:cNvPr>
            <p:cNvSpPr>
              <a:spLocks/>
            </p:cNvSpPr>
            <p:nvPr/>
          </p:nvSpPr>
          <p:spPr bwMode="auto">
            <a:xfrm>
              <a:off x="1787" y="2356"/>
              <a:ext cx="3036" cy="17"/>
            </a:xfrm>
            <a:custGeom>
              <a:avLst/>
              <a:gdLst>
                <a:gd name="T0" fmla="*/ 16 w 3036"/>
                <a:gd name="T1" fmla="*/ 17 h 17"/>
                <a:gd name="T2" fmla="*/ 3020 w 3036"/>
                <a:gd name="T3" fmla="*/ 17 h 17"/>
                <a:gd name="T4" fmla="*/ 3020 w 3036"/>
                <a:gd name="T5" fmla="*/ 17 h 17"/>
                <a:gd name="T6" fmla="*/ 3026 w 3036"/>
                <a:gd name="T7" fmla="*/ 16 h 17"/>
                <a:gd name="T8" fmla="*/ 3032 w 3036"/>
                <a:gd name="T9" fmla="*/ 15 h 17"/>
                <a:gd name="T10" fmla="*/ 3034 w 3036"/>
                <a:gd name="T11" fmla="*/ 12 h 17"/>
                <a:gd name="T12" fmla="*/ 3036 w 3036"/>
                <a:gd name="T13" fmla="*/ 9 h 17"/>
                <a:gd name="T14" fmla="*/ 3034 w 3036"/>
                <a:gd name="T15" fmla="*/ 5 h 17"/>
                <a:gd name="T16" fmla="*/ 3032 w 3036"/>
                <a:gd name="T17" fmla="*/ 2 h 17"/>
                <a:gd name="T18" fmla="*/ 3026 w 3036"/>
                <a:gd name="T19" fmla="*/ 1 h 17"/>
                <a:gd name="T20" fmla="*/ 3020 w 3036"/>
                <a:gd name="T21" fmla="*/ 0 h 17"/>
                <a:gd name="T22" fmla="*/ 3020 w 3036"/>
                <a:gd name="T23" fmla="*/ 0 h 17"/>
                <a:gd name="T24" fmla="*/ 16 w 3036"/>
                <a:gd name="T25" fmla="*/ 0 h 17"/>
                <a:gd name="T26" fmla="*/ 16 w 3036"/>
                <a:gd name="T27" fmla="*/ 0 h 17"/>
                <a:gd name="T28" fmla="*/ 10 w 3036"/>
                <a:gd name="T29" fmla="*/ 1 h 17"/>
                <a:gd name="T30" fmla="*/ 6 w 3036"/>
                <a:gd name="T31" fmla="*/ 2 h 17"/>
                <a:gd name="T32" fmla="*/ 2 w 3036"/>
                <a:gd name="T33" fmla="*/ 5 h 17"/>
                <a:gd name="T34" fmla="*/ 0 w 3036"/>
                <a:gd name="T35" fmla="*/ 9 h 17"/>
                <a:gd name="T36" fmla="*/ 2 w 3036"/>
                <a:gd name="T37" fmla="*/ 12 h 17"/>
                <a:gd name="T38" fmla="*/ 6 w 3036"/>
                <a:gd name="T39" fmla="*/ 15 h 17"/>
                <a:gd name="T40" fmla="*/ 10 w 3036"/>
                <a:gd name="T41" fmla="*/ 16 h 17"/>
                <a:gd name="T42" fmla="*/ 16 w 3036"/>
                <a:gd name="T43" fmla="*/ 17 h 17"/>
                <a:gd name="T44" fmla="*/ 16 w 3036"/>
                <a:gd name="T4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36" h="17">
                  <a:moveTo>
                    <a:pt x="16" y="17"/>
                  </a:moveTo>
                  <a:lnTo>
                    <a:pt x="3020" y="17"/>
                  </a:lnTo>
                  <a:lnTo>
                    <a:pt x="3020" y="17"/>
                  </a:lnTo>
                  <a:lnTo>
                    <a:pt x="3026" y="16"/>
                  </a:lnTo>
                  <a:lnTo>
                    <a:pt x="3032" y="15"/>
                  </a:lnTo>
                  <a:lnTo>
                    <a:pt x="3034" y="12"/>
                  </a:lnTo>
                  <a:lnTo>
                    <a:pt x="3036" y="9"/>
                  </a:lnTo>
                  <a:lnTo>
                    <a:pt x="3034" y="5"/>
                  </a:lnTo>
                  <a:lnTo>
                    <a:pt x="3032" y="2"/>
                  </a:lnTo>
                  <a:lnTo>
                    <a:pt x="3026" y="1"/>
                  </a:lnTo>
                  <a:lnTo>
                    <a:pt x="3020" y="0"/>
                  </a:lnTo>
                  <a:lnTo>
                    <a:pt x="3020" y="0"/>
                  </a:lnTo>
                  <a:lnTo>
                    <a:pt x="16" y="0"/>
                  </a:lnTo>
                  <a:lnTo>
                    <a:pt x="16" y="0"/>
                  </a:lnTo>
                  <a:lnTo>
                    <a:pt x="10" y="1"/>
                  </a:lnTo>
                  <a:lnTo>
                    <a:pt x="6" y="2"/>
                  </a:lnTo>
                  <a:lnTo>
                    <a:pt x="2" y="5"/>
                  </a:lnTo>
                  <a:lnTo>
                    <a:pt x="0" y="9"/>
                  </a:lnTo>
                  <a:lnTo>
                    <a:pt x="2" y="12"/>
                  </a:lnTo>
                  <a:lnTo>
                    <a:pt x="6" y="15"/>
                  </a:lnTo>
                  <a:lnTo>
                    <a:pt x="10" y="16"/>
                  </a:lnTo>
                  <a:lnTo>
                    <a:pt x="16" y="17"/>
                  </a:lnTo>
                  <a:lnTo>
                    <a:pt x="16" y="17"/>
                  </a:lnTo>
                  <a:close/>
                </a:path>
              </a:pathLst>
            </a:custGeom>
            <a:solidFill>
              <a:srgbClr val="99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15" name="Freeform 251">
              <a:extLst>
                <a:ext uri="{FF2B5EF4-FFF2-40B4-BE49-F238E27FC236}">
                  <a16:creationId xmlns:a16="http://schemas.microsoft.com/office/drawing/2014/main" id="{DC74ECA8-F274-4E64-8778-E32805581F1A}"/>
                </a:ext>
              </a:extLst>
            </p:cNvPr>
            <p:cNvSpPr>
              <a:spLocks/>
            </p:cNvSpPr>
            <p:nvPr/>
          </p:nvSpPr>
          <p:spPr bwMode="auto">
            <a:xfrm>
              <a:off x="1787" y="2518"/>
              <a:ext cx="3036" cy="17"/>
            </a:xfrm>
            <a:custGeom>
              <a:avLst/>
              <a:gdLst>
                <a:gd name="T0" fmla="*/ 16 w 3036"/>
                <a:gd name="T1" fmla="*/ 17 h 17"/>
                <a:gd name="T2" fmla="*/ 3020 w 3036"/>
                <a:gd name="T3" fmla="*/ 17 h 17"/>
                <a:gd name="T4" fmla="*/ 3020 w 3036"/>
                <a:gd name="T5" fmla="*/ 17 h 17"/>
                <a:gd name="T6" fmla="*/ 3026 w 3036"/>
                <a:gd name="T7" fmla="*/ 16 h 17"/>
                <a:gd name="T8" fmla="*/ 3032 w 3036"/>
                <a:gd name="T9" fmla="*/ 15 h 17"/>
                <a:gd name="T10" fmla="*/ 3034 w 3036"/>
                <a:gd name="T11" fmla="*/ 12 h 17"/>
                <a:gd name="T12" fmla="*/ 3036 w 3036"/>
                <a:gd name="T13" fmla="*/ 9 h 17"/>
                <a:gd name="T14" fmla="*/ 3034 w 3036"/>
                <a:gd name="T15" fmla="*/ 6 h 17"/>
                <a:gd name="T16" fmla="*/ 3032 w 3036"/>
                <a:gd name="T17" fmla="*/ 2 h 17"/>
                <a:gd name="T18" fmla="*/ 3026 w 3036"/>
                <a:gd name="T19" fmla="*/ 1 h 17"/>
                <a:gd name="T20" fmla="*/ 3020 w 3036"/>
                <a:gd name="T21" fmla="*/ 0 h 17"/>
                <a:gd name="T22" fmla="*/ 3020 w 3036"/>
                <a:gd name="T23" fmla="*/ 0 h 17"/>
                <a:gd name="T24" fmla="*/ 16 w 3036"/>
                <a:gd name="T25" fmla="*/ 0 h 17"/>
                <a:gd name="T26" fmla="*/ 16 w 3036"/>
                <a:gd name="T27" fmla="*/ 0 h 17"/>
                <a:gd name="T28" fmla="*/ 10 w 3036"/>
                <a:gd name="T29" fmla="*/ 1 h 17"/>
                <a:gd name="T30" fmla="*/ 6 w 3036"/>
                <a:gd name="T31" fmla="*/ 2 h 17"/>
                <a:gd name="T32" fmla="*/ 2 w 3036"/>
                <a:gd name="T33" fmla="*/ 6 h 17"/>
                <a:gd name="T34" fmla="*/ 0 w 3036"/>
                <a:gd name="T35" fmla="*/ 9 h 17"/>
                <a:gd name="T36" fmla="*/ 2 w 3036"/>
                <a:gd name="T37" fmla="*/ 12 h 17"/>
                <a:gd name="T38" fmla="*/ 6 w 3036"/>
                <a:gd name="T39" fmla="*/ 15 h 17"/>
                <a:gd name="T40" fmla="*/ 10 w 3036"/>
                <a:gd name="T41" fmla="*/ 16 h 17"/>
                <a:gd name="T42" fmla="*/ 16 w 3036"/>
                <a:gd name="T43" fmla="*/ 17 h 17"/>
                <a:gd name="T44" fmla="*/ 16 w 3036"/>
                <a:gd name="T4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36" h="17">
                  <a:moveTo>
                    <a:pt x="16" y="17"/>
                  </a:moveTo>
                  <a:lnTo>
                    <a:pt x="3020" y="17"/>
                  </a:lnTo>
                  <a:lnTo>
                    <a:pt x="3020" y="17"/>
                  </a:lnTo>
                  <a:lnTo>
                    <a:pt x="3026" y="16"/>
                  </a:lnTo>
                  <a:lnTo>
                    <a:pt x="3032" y="15"/>
                  </a:lnTo>
                  <a:lnTo>
                    <a:pt x="3034" y="12"/>
                  </a:lnTo>
                  <a:lnTo>
                    <a:pt x="3036" y="9"/>
                  </a:lnTo>
                  <a:lnTo>
                    <a:pt x="3034" y="6"/>
                  </a:lnTo>
                  <a:lnTo>
                    <a:pt x="3032" y="2"/>
                  </a:lnTo>
                  <a:lnTo>
                    <a:pt x="3026" y="1"/>
                  </a:lnTo>
                  <a:lnTo>
                    <a:pt x="3020" y="0"/>
                  </a:lnTo>
                  <a:lnTo>
                    <a:pt x="3020" y="0"/>
                  </a:lnTo>
                  <a:lnTo>
                    <a:pt x="16" y="0"/>
                  </a:lnTo>
                  <a:lnTo>
                    <a:pt x="16" y="0"/>
                  </a:lnTo>
                  <a:lnTo>
                    <a:pt x="10" y="1"/>
                  </a:lnTo>
                  <a:lnTo>
                    <a:pt x="6" y="2"/>
                  </a:lnTo>
                  <a:lnTo>
                    <a:pt x="2" y="6"/>
                  </a:lnTo>
                  <a:lnTo>
                    <a:pt x="0" y="9"/>
                  </a:lnTo>
                  <a:lnTo>
                    <a:pt x="2" y="12"/>
                  </a:lnTo>
                  <a:lnTo>
                    <a:pt x="6" y="15"/>
                  </a:lnTo>
                  <a:lnTo>
                    <a:pt x="10" y="16"/>
                  </a:lnTo>
                  <a:lnTo>
                    <a:pt x="16" y="17"/>
                  </a:lnTo>
                  <a:lnTo>
                    <a:pt x="16" y="17"/>
                  </a:lnTo>
                  <a:close/>
                </a:path>
              </a:pathLst>
            </a:custGeom>
            <a:solidFill>
              <a:srgbClr val="99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16" name="Freeform 252">
              <a:extLst>
                <a:ext uri="{FF2B5EF4-FFF2-40B4-BE49-F238E27FC236}">
                  <a16:creationId xmlns:a16="http://schemas.microsoft.com/office/drawing/2014/main" id="{3502BCE5-EF1C-4B57-A117-D5C96EE415D5}"/>
                </a:ext>
              </a:extLst>
            </p:cNvPr>
            <p:cNvSpPr>
              <a:spLocks/>
            </p:cNvSpPr>
            <p:nvPr/>
          </p:nvSpPr>
          <p:spPr bwMode="auto">
            <a:xfrm>
              <a:off x="1787" y="2680"/>
              <a:ext cx="3036" cy="18"/>
            </a:xfrm>
            <a:custGeom>
              <a:avLst/>
              <a:gdLst>
                <a:gd name="T0" fmla="*/ 16 w 3036"/>
                <a:gd name="T1" fmla="*/ 18 h 18"/>
                <a:gd name="T2" fmla="*/ 3020 w 3036"/>
                <a:gd name="T3" fmla="*/ 18 h 18"/>
                <a:gd name="T4" fmla="*/ 3020 w 3036"/>
                <a:gd name="T5" fmla="*/ 18 h 18"/>
                <a:gd name="T6" fmla="*/ 3026 w 3036"/>
                <a:gd name="T7" fmla="*/ 17 h 18"/>
                <a:gd name="T8" fmla="*/ 3032 w 3036"/>
                <a:gd name="T9" fmla="*/ 15 h 18"/>
                <a:gd name="T10" fmla="*/ 3034 w 3036"/>
                <a:gd name="T11" fmla="*/ 13 h 18"/>
                <a:gd name="T12" fmla="*/ 3036 w 3036"/>
                <a:gd name="T13" fmla="*/ 9 h 18"/>
                <a:gd name="T14" fmla="*/ 3034 w 3036"/>
                <a:gd name="T15" fmla="*/ 6 h 18"/>
                <a:gd name="T16" fmla="*/ 3032 w 3036"/>
                <a:gd name="T17" fmla="*/ 2 h 18"/>
                <a:gd name="T18" fmla="*/ 3026 w 3036"/>
                <a:gd name="T19" fmla="*/ 1 h 18"/>
                <a:gd name="T20" fmla="*/ 3020 w 3036"/>
                <a:gd name="T21" fmla="*/ 0 h 18"/>
                <a:gd name="T22" fmla="*/ 3020 w 3036"/>
                <a:gd name="T23" fmla="*/ 0 h 18"/>
                <a:gd name="T24" fmla="*/ 16 w 3036"/>
                <a:gd name="T25" fmla="*/ 0 h 18"/>
                <a:gd name="T26" fmla="*/ 16 w 3036"/>
                <a:gd name="T27" fmla="*/ 0 h 18"/>
                <a:gd name="T28" fmla="*/ 10 w 3036"/>
                <a:gd name="T29" fmla="*/ 1 h 18"/>
                <a:gd name="T30" fmla="*/ 6 w 3036"/>
                <a:gd name="T31" fmla="*/ 2 h 18"/>
                <a:gd name="T32" fmla="*/ 2 w 3036"/>
                <a:gd name="T33" fmla="*/ 6 h 18"/>
                <a:gd name="T34" fmla="*/ 0 w 3036"/>
                <a:gd name="T35" fmla="*/ 9 h 18"/>
                <a:gd name="T36" fmla="*/ 2 w 3036"/>
                <a:gd name="T37" fmla="*/ 13 h 18"/>
                <a:gd name="T38" fmla="*/ 6 w 3036"/>
                <a:gd name="T39" fmla="*/ 15 h 18"/>
                <a:gd name="T40" fmla="*/ 10 w 3036"/>
                <a:gd name="T41" fmla="*/ 17 h 18"/>
                <a:gd name="T42" fmla="*/ 16 w 3036"/>
                <a:gd name="T43" fmla="*/ 18 h 18"/>
                <a:gd name="T44" fmla="*/ 16 w 3036"/>
                <a:gd name="T4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36" h="18">
                  <a:moveTo>
                    <a:pt x="16" y="18"/>
                  </a:moveTo>
                  <a:lnTo>
                    <a:pt x="3020" y="18"/>
                  </a:lnTo>
                  <a:lnTo>
                    <a:pt x="3020" y="18"/>
                  </a:lnTo>
                  <a:lnTo>
                    <a:pt x="3026" y="17"/>
                  </a:lnTo>
                  <a:lnTo>
                    <a:pt x="3032" y="15"/>
                  </a:lnTo>
                  <a:lnTo>
                    <a:pt x="3034" y="13"/>
                  </a:lnTo>
                  <a:lnTo>
                    <a:pt x="3036" y="9"/>
                  </a:lnTo>
                  <a:lnTo>
                    <a:pt x="3034" y="6"/>
                  </a:lnTo>
                  <a:lnTo>
                    <a:pt x="3032" y="2"/>
                  </a:lnTo>
                  <a:lnTo>
                    <a:pt x="3026" y="1"/>
                  </a:lnTo>
                  <a:lnTo>
                    <a:pt x="3020" y="0"/>
                  </a:lnTo>
                  <a:lnTo>
                    <a:pt x="3020" y="0"/>
                  </a:lnTo>
                  <a:lnTo>
                    <a:pt x="16" y="0"/>
                  </a:lnTo>
                  <a:lnTo>
                    <a:pt x="16" y="0"/>
                  </a:lnTo>
                  <a:lnTo>
                    <a:pt x="10" y="1"/>
                  </a:lnTo>
                  <a:lnTo>
                    <a:pt x="6" y="2"/>
                  </a:lnTo>
                  <a:lnTo>
                    <a:pt x="2" y="6"/>
                  </a:lnTo>
                  <a:lnTo>
                    <a:pt x="0" y="9"/>
                  </a:lnTo>
                  <a:lnTo>
                    <a:pt x="2" y="13"/>
                  </a:lnTo>
                  <a:lnTo>
                    <a:pt x="6" y="15"/>
                  </a:lnTo>
                  <a:lnTo>
                    <a:pt x="10" y="17"/>
                  </a:lnTo>
                  <a:lnTo>
                    <a:pt x="16" y="18"/>
                  </a:lnTo>
                  <a:lnTo>
                    <a:pt x="16" y="18"/>
                  </a:lnTo>
                  <a:close/>
                </a:path>
              </a:pathLst>
            </a:custGeom>
            <a:solidFill>
              <a:srgbClr val="99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2717" name="Rectangle 253">
            <a:extLst>
              <a:ext uri="{FF2B5EF4-FFF2-40B4-BE49-F238E27FC236}">
                <a16:creationId xmlns:a16="http://schemas.microsoft.com/office/drawing/2014/main" id="{0EFC8401-AB86-4CAF-979D-0CB1A34D552F}"/>
              </a:ext>
            </a:extLst>
          </p:cNvPr>
          <p:cNvSpPr>
            <a:spLocks noGrp="1" noChangeArrowheads="1"/>
          </p:cNvSpPr>
          <p:nvPr>
            <p:ph type="title"/>
          </p:nvPr>
        </p:nvSpPr>
        <p:spPr/>
        <p:txBody>
          <a:bodyPr/>
          <a:lstStyle/>
          <a:p>
            <a:endParaRPr lang="vi-VN" altLang="en-US"/>
          </a:p>
        </p:txBody>
      </p:sp>
      <p:sp>
        <p:nvSpPr>
          <p:cNvPr id="62718" name="Rectangle 254">
            <a:extLst>
              <a:ext uri="{FF2B5EF4-FFF2-40B4-BE49-F238E27FC236}">
                <a16:creationId xmlns:a16="http://schemas.microsoft.com/office/drawing/2014/main" id="{7647F6C7-F3A0-421F-9F9F-2C5541CE7B4E}"/>
              </a:ext>
            </a:extLst>
          </p:cNvPr>
          <p:cNvSpPr>
            <a:spLocks noChangeArrowheads="1"/>
          </p:cNvSpPr>
          <p:nvPr/>
        </p:nvSpPr>
        <p:spPr bwMode="auto">
          <a:xfrm>
            <a:off x="2209800" y="1371600"/>
            <a:ext cx="6477000" cy="4267200"/>
          </a:xfrm>
          <a:prstGeom prst="rect">
            <a:avLst/>
          </a:prstGeom>
          <a:blipFill dpi="0" rotWithShape="1">
            <a:blip r:embed="rId2"/>
            <a:srcRect/>
            <a:tile tx="0" ty="0" sx="100000" sy="100000" flip="none" algn="tl"/>
          </a:blipFill>
          <a:ln w="38100">
            <a:solidFill>
              <a:srgbClr val="99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a:latin typeface="Arial" panose="020B0604020202020204" pitchFamily="34" charset="0"/>
            </a:endParaRPr>
          </a:p>
        </p:txBody>
      </p:sp>
      <p:sp>
        <p:nvSpPr>
          <p:cNvPr id="62719" name="Text Box 255">
            <a:extLst>
              <a:ext uri="{FF2B5EF4-FFF2-40B4-BE49-F238E27FC236}">
                <a16:creationId xmlns:a16="http://schemas.microsoft.com/office/drawing/2014/main" id="{E2E2B13E-38F6-4433-9C74-7199A1A19BA1}"/>
              </a:ext>
            </a:extLst>
          </p:cNvPr>
          <p:cNvSpPr txBox="1">
            <a:spLocks noChangeArrowheads="1"/>
          </p:cNvSpPr>
          <p:nvPr/>
        </p:nvSpPr>
        <p:spPr bwMode="auto">
          <a:xfrm>
            <a:off x="3418037" y="1655193"/>
            <a:ext cx="4119614"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vi-VN" sz="2800" b="0" i="0" u="none" strike="noStrike" kern="1200" baseline="0" dirty="0">
                <a:solidFill>
                  <a:srgbClr val="FF0000"/>
                </a:solidFill>
                <a:latin typeface="Arial" panose="020B0604020202020204" pitchFamily="34" charset="0"/>
              </a:rPr>
              <a:t> </a:t>
            </a:r>
            <a:r>
              <a:rPr lang="vi-VN" sz="2800" b="0" i="0" u="none" strike="noStrike" kern="1200" baseline="0" dirty="0">
                <a:solidFill>
                  <a:srgbClr val="FF0000"/>
                </a:solidFill>
                <a:latin typeface="Tahoma" panose="020B0604030504040204" pitchFamily="34" charset="0"/>
              </a:rPr>
              <a:t>Vũ Nương là hiện thân của người phụ nữ Việt Nam dưói chế độ phong kiến nam quyền thối nát.</a:t>
            </a:r>
            <a:endParaRPr lang="en-US" altLang="en-US" sz="2800" dirty="0">
              <a:solidFill>
                <a:srgbClr val="FF3300"/>
              </a:solidFill>
              <a:latin typeface=".VnLinus" pitchFamily="34" charset="0"/>
            </a:endParaRPr>
          </a:p>
        </p:txBody>
      </p:sp>
    </p:spTree>
  </p:cSld>
  <p:clrMapOvr>
    <a:masterClrMapping/>
  </p:clrMapOvr>
  <p:transition>
    <p:wheel spokes="8"/>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a:extLst>
              <a:ext uri="{FF2B5EF4-FFF2-40B4-BE49-F238E27FC236}">
                <a16:creationId xmlns:a16="http://schemas.microsoft.com/office/drawing/2014/main" id="{E232F0BF-871F-4924-92E6-A45FD6D8D7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Rectangle 3">
            <a:extLst>
              <a:ext uri="{FF2B5EF4-FFF2-40B4-BE49-F238E27FC236}">
                <a16:creationId xmlns:a16="http://schemas.microsoft.com/office/drawing/2014/main" id="{1C5D2F4C-75A7-4561-82F8-9A37E4D0608B}"/>
              </a:ext>
            </a:extLst>
          </p:cNvPr>
          <p:cNvSpPr>
            <a:spLocks noChangeArrowheads="1"/>
          </p:cNvSpPr>
          <p:nvPr/>
        </p:nvSpPr>
        <p:spPr bwMode="auto">
          <a:xfrm>
            <a:off x="3352800" y="0"/>
            <a:ext cx="7239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r>
              <a:rPr lang="vi-VN" dirty="0"/>
              <a:t> </a:t>
            </a:r>
            <a:r>
              <a:rPr lang="vi-VN" b="1" dirty="0"/>
              <a:t>Nhận định nào nói không đúng về nhân vật Trương Sinh ?</a:t>
            </a:r>
          </a:p>
          <a:p>
            <a:r>
              <a:rPr lang="vi-VN" dirty="0"/>
              <a:t>       </a:t>
            </a:r>
            <a:r>
              <a:rPr lang="vi-VN" b="1" dirty="0"/>
              <a:t>A. Con nhà giàu nhưng không có học.</a:t>
            </a:r>
          </a:p>
          <a:p>
            <a:r>
              <a:rPr lang="en-US" b="1" dirty="0"/>
              <a:t>      </a:t>
            </a:r>
            <a:r>
              <a:rPr lang="en-US" b="1" dirty="0" err="1"/>
              <a:t>B.Có</a:t>
            </a:r>
            <a:r>
              <a:rPr lang="en-US" b="1" dirty="0"/>
              <a:t> </a:t>
            </a:r>
            <a:r>
              <a:rPr lang="en-US" b="1" dirty="0" err="1"/>
              <a:t>tính</a:t>
            </a:r>
            <a:r>
              <a:rPr lang="en-US" b="1" dirty="0"/>
              <a:t> </a:t>
            </a:r>
            <a:r>
              <a:rPr lang="en-US" b="1" dirty="0" err="1"/>
              <a:t>đa</a:t>
            </a:r>
            <a:r>
              <a:rPr lang="en-US" b="1" dirty="0"/>
              <a:t> </a:t>
            </a:r>
            <a:r>
              <a:rPr lang="en-US" b="1" dirty="0" err="1"/>
              <a:t>nghi</a:t>
            </a:r>
            <a:r>
              <a:rPr lang="en-US" b="1" dirty="0"/>
              <a:t>, </a:t>
            </a:r>
            <a:r>
              <a:rPr lang="en-US" b="1" dirty="0" err="1"/>
              <a:t>đối</a:t>
            </a:r>
            <a:r>
              <a:rPr lang="en-US" b="1" dirty="0"/>
              <a:t> </a:t>
            </a:r>
            <a:r>
              <a:rPr lang="en-US" b="1" dirty="0" err="1"/>
              <a:t>với</a:t>
            </a:r>
            <a:r>
              <a:rPr lang="en-US" b="1" dirty="0"/>
              <a:t> </a:t>
            </a:r>
            <a:r>
              <a:rPr lang="en-US" b="1" dirty="0" err="1"/>
              <a:t>vợ</a:t>
            </a:r>
            <a:r>
              <a:rPr lang="en-US" b="1" dirty="0"/>
              <a:t> </a:t>
            </a:r>
            <a:r>
              <a:rPr lang="en-US" b="1" dirty="0" err="1"/>
              <a:t>phòng</a:t>
            </a:r>
            <a:r>
              <a:rPr lang="en-US" b="1" dirty="0"/>
              <a:t> </a:t>
            </a:r>
            <a:r>
              <a:rPr lang="en-US" b="1" dirty="0" err="1"/>
              <a:t>ngừa</a:t>
            </a:r>
            <a:r>
              <a:rPr lang="en-US" b="1" dirty="0"/>
              <a:t> </a:t>
            </a:r>
            <a:r>
              <a:rPr lang="en-US" b="1" dirty="0" err="1"/>
              <a:t>quá</a:t>
            </a:r>
            <a:r>
              <a:rPr lang="en-US" b="1" dirty="0"/>
              <a:t> </a:t>
            </a:r>
            <a:r>
              <a:rPr lang="en-US" b="1" dirty="0" err="1"/>
              <a:t>mức</a:t>
            </a:r>
            <a:r>
              <a:rPr lang="en-US" b="1" dirty="0"/>
              <a:t>.</a:t>
            </a:r>
          </a:p>
          <a:p>
            <a:r>
              <a:rPr lang="vi-VN" b="1" dirty="0"/>
              <a:t>      C. Có cách cư xử hồ đồ, độc đoán, thô bạo với vợ.</a:t>
            </a:r>
          </a:p>
          <a:p>
            <a:r>
              <a:rPr lang="vi-VN" b="1" dirty="0"/>
              <a:t>      D. Một người chồng bao dung, độ lượng yêu thương vợ con hết mực.</a:t>
            </a:r>
          </a:p>
          <a:p>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p:cTn id="7" dur="1000" fill="hold"/>
                                        <p:tgtEl>
                                          <p:spTgt spid="7782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782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7827">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77827">
                                            <p:txEl>
                                              <p:pRg st="1" end="1"/>
                                            </p:txEl>
                                          </p:spTgt>
                                        </p:tgtEl>
                                        <p:attrNameLst>
                                          <p:attrName>style.visibility</p:attrName>
                                        </p:attrNameLst>
                                      </p:cBhvr>
                                      <p:to>
                                        <p:strVal val="visible"/>
                                      </p:to>
                                    </p:set>
                                    <p:anim calcmode="lin" valueType="num">
                                      <p:cBhvr>
                                        <p:cTn id="13" dur="1000" fill="hold"/>
                                        <p:tgtEl>
                                          <p:spTgt spid="77827">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77827">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77827">
                                            <p:txEl>
                                              <p:pRg st="1" end="1"/>
                                            </p:txEl>
                                          </p:spTgt>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77827">
                                            <p:txEl>
                                              <p:pRg st="2" end="2"/>
                                            </p:txEl>
                                          </p:spTgt>
                                        </p:tgtEl>
                                        <p:attrNameLst>
                                          <p:attrName>style.visibility</p:attrName>
                                        </p:attrNameLst>
                                      </p:cBhvr>
                                      <p:to>
                                        <p:strVal val="visible"/>
                                      </p:to>
                                    </p:set>
                                    <p:anim calcmode="lin" valueType="num">
                                      <p:cBhvr>
                                        <p:cTn id="19" dur="1000" fill="hold"/>
                                        <p:tgtEl>
                                          <p:spTgt spid="77827">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77827">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77827">
                                            <p:txEl>
                                              <p:pRg st="2" end="2"/>
                                            </p:txEl>
                                          </p:spTgt>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77827">
                                            <p:txEl>
                                              <p:pRg st="3" end="3"/>
                                            </p:txEl>
                                          </p:spTgt>
                                        </p:tgtEl>
                                        <p:attrNameLst>
                                          <p:attrName>style.visibility</p:attrName>
                                        </p:attrNameLst>
                                      </p:cBhvr>
                                      <p:to>
                                        <p:strVal val="visible"/>
                                      </p:to>
                                    </p:set>
                                    <p:anim calcmode="lin" valueType="num">
                                      <p:cBhvr>
                                        <p:cTn id="25" dur="1000" fill="hold"/>
                                        <p:tgtEl>
                                          <p:spTgt spid="77827">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77827">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77827">
                                            <p:txEl>
                                              <p:pRg st="3" end="3"/>
                                            </p:txEl>
                                          </p:spTgt>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77827">
                                            <p:txEl>
                                              <p:pRg st="4" end="4"/>
                                            </p:txEl>
                                          </p:spTgt>
                                        </p:tgtEl>
                                        <p:attrNameLst>
                                          <p:attrName>style.visibility</p:attrName>
                                        </p:attrNameLst>
                                      </p:cBhvr>
                                      <p:to>
                                        <p:strVal val="visible"/>
                                      </p:to>
                                    </p:set>
                                    <p:anim calcmode="lin" valueType="num">
                                      <p:cBhvr>
                                        <p:cTn id="31" dur="1000" fill="hold"/>
                                        <p:tgtEl>
                                          <p:spTgt spid="77827">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77827">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77827">
                                            <p:txEl>
                                              <p:pRg st="4" end="4"/>
                                            </p:txEl>
                                          </p:spTgt>
                                        </p:tgtEl>
                                      </p:cBhvr>
                                    </p:animEffect>
                                  </p:childTnLst>
                                </p:cTn>
                              </p:par>
                            </p:childTnLst>
                          </p:cTn>
                        </p:par>
                        <p:par>
                          <p:cTn id="34" fill="hold">
                            <p:stCondLst>
                              <p:cond delay="5000"/>
                            </p:stCondLst>
                            <p:childTnLst>
                              <p:par>
                                <p:cTn id="35" presetID="55" presetClass="entr" presetSubtype="0" fill="hold" nodeType="afterEffect">
                                  <p:stCondLst>
                                    <p:cond delay="0"/>
                                  </p:stCondLst>
                                  <p:childTnLst>
                                    <p:set>
                                      <p:cBhvr>
                                        <p:cTn id="36" dur="1" fill="hold">
                                          <p:stCondLst>
                                            <p:cond delay="0"/>
                                          </p:stCondLst>
                                        </p:cTn>
                                        <p:tgtEl>
                                          <p:spTgt spid="77827">
                                            <p:txEl>
                                              <p:pRg st="5" end="5"/>
                                            </p:txEl>
                                          </p:spTgt>
                                        </p:tgtEl>
                                        <p:attrNameLst>
                                          <p:attrName>style.visibility</p:attrName>
                                        </p:attrNameLst>
                                      </p:cBhvr>
                                      <p:to>
                                        <p:strVal val="visible"/>
                                      </p:to>
                                    </p:set>
                                    <p:anim calcmode="lin" valueType="num">
                                      <p:cBhvr>
                                        <p:cTn id="37" dur="1000" fill="hold"/>
                                        <p:tgtEl>
                                          <p:spTgt spid="77827">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77827">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778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33FFD5B4-2BF7-4FB5-8D4E-37B0E4423906}"/>
              </a:ext>
            </a:extLst>
          </p:cNvPr>
          <p:cNvSpPr>
            <a:spLocks noGrp="1" noChangeArrowheads="1"/>
          </p:cNvSpPr>
          <p:nvPr>
            <p:ph type="body" idx="1"/>
          </p:nvPr>
        </p:nvSpPr>
        <p:spPr>
          <a:xfrm>
            <a:off x="2438400" y="762000"/>
            <a:ext cx="7467600" cy="5715000"/>
          </a:xfrm>
        </p:spPr>
        <p:txBody>
          <a:bodyPr/>
          <a:lstStyle/>
          <a:p>
            <a:r>
              <a:rPr lang="vi-VN" b="1" dirty="0"/>
              <a:t>Là con nhà hào phú nhưng ít học.</a:t>
            </a:r>
          </a:p>
          <a:p>
            <a:r>
              <a:rPr lang="vi-VN" b="1" dirty="0"/>
              <a:t>Một người chồng độc đoán, ghen tuông</a:t>
            </a:r>
          </a:p>
          <a:p>
            <a:r>
              <a:rPr lang="vi-VN" b="1" dirty="0"/>
              <a:t>Một kẻ vũ phu thô bạo đã buộc người vợ đáng thương  của mình phải chết thê thảm.</a:t>
            </a:r>
          </a:p>
          <a:p>
            <a:endParaRPr lang="en-US" b="1" dirty="0"/>
          </a:p>
        </p:txBody>
      </p:sp>
      <p:sp>
        <p:nvSpPr>
          <p:cNvPr id="65539" name="WordArt 3">
            <a:extLst>
              <a:ext uri="{FF2B5EF4-FFF2-40B4-BE49-F238E27FC236}">
                <a16:creationId xmlns:a16="http://schemas.microsoft.com/office/drawing/2014/main" id="{292F2F42-8186-45E8-9BC0-E8B0E1688D39}"/>
              </a:ext>
            </a:extLst>
          </p:cNvPr>
          <p:cNvSpPr>
            <a:spLocks noChangeArrowheads="1" noChangeShapeType="1" noTextEdit="1"/>
          </p:cNvSpPr>
          <p:nvPr/>
        </p:nvSpPr>
        <p:spPr bwMode="auto">
          <a:xfrm>
            <a:off x="3352800" y="0"/>
            <a:ext cx="3467100" cy="838200"/>
          </a:xfrm>
          <a:prstGeom prst="rect">
            <a:avLst/>
          </a:prstGeom>
        </p:spPr>
        <p:txBody>
          <a:bodyPr wrap="none" fromWordArt="1">
            <a:prstTxWarp prst="textPlain">
              <a:avLst>
                <a:gd name="adj" fmla="val 50000"/>
              </a:avLst>
            </a:prstTxWarp>
          </a:bodyPr>
          <a:lstStyle/>
          <a:p>
            <a:r>
              <a:rPr lang="vi-VN" dirty="0"/>
              <a:t>2. Nhân vật  trương sinh</a:t>
            </a:r>
            <a:endParaRPr lang="en-US" dirty="0"/>
          </a:p>
        </p:txBody>
      </p:sp>
      <p:pic>
        <p:nvPicPr>
          <p:cNvPr id="65541" name="Picture 5">
            <a:extLst>
              <a:ext uri="{FF2B5EF4-FFF2-40B4-BE49-F238E27FC236}">
                <a16:creationId xmlns:a16="http://schemas.microsoft.com/office/drawing/2014/main" id="{422576C9-28FA-4CEC-A30F-A59CF9A149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1148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6">
            <a:extLst>
              <a:ext uri="{FF2B5EF4-FFF2-40B4-BE49-F238E27FC236}">
                <a16:creationId xmlns:a16="http://schemas.microsoft.com/office/drawing/2014/main" id="{F2F617B8-42F3-4EE2-8413-257B88CF8F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1148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5539"/>
                                        </p:tgtEl>
                                        <p:attrNameLst>
                                          <p:attrName>style.visibility</p:attrName>
                                        </p:attrNameLst>
                                      </p:cBhvr>
                                      <p:to>
                                        <p:strVal val="visible"/>
                                      </p:to>
                                    </p:set>
                                    <p:anim calcmode="lin" valueType="num">
                                      <p:cBhvr additive="base">
                                        <p:cTn id="7" dur="500" fill="hold"/>
                                        <p:tgtEl>
                                          <p:spTgt spid="65539"/>
                                        </p:tgtEl>
                                        <p:attrNameLst>
                                          <p:attrName>ppt_x</p:attrName>
                                        </p:attrNameLst>
                                      </p:cBhvr>
                                      <p:tavLst>
                                        <p:tav tm="0">
                                          <p:val>
                                            <p:strVal val="#ppt_x"/>
                                          </p:val>
                                        </p:tav>
                                        <p:tav tm="100000">
                                          <p:val>
                                            <p:strVal val="#ppt_x"/>
                                          </p:val>
                                        </p:tav>
                                      </p:tavLst>
                                    </p:anim>
                                    <p:anim calcmode="lin" valueType="num">
                                      <p:cBhvr additive="base">
                                        <p:cTn id="8" dur="500" fill="hold"/>
                                        <p:tgtEl>
                                          <p:spTgt spid="6553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5538">
                                            <p:txEl>
                                              <p:pRg st="0" end="0"/>
                                            </p:txEl>
                                          </p:spTgt>
                                        </p:tgtEl>
                                        <p:attrNameLst>
                                          <p:attrName>style.visibility</p:attrName>
                                        </p:attrNameLst>
                                      </p:cBhvr>
                                      <p:to>
                                        <p:strVal val="visible"/>
                                      </p:to>
                                    </p:set>
                                    <p:anim calcmode="lin" valueType="num">
                                      <p:cBhvr additive="base">
                                        <p:cTn id="11" dur="500" fill="hold"/>
                                        <p:tgtEl>
                                          <p:spTgt spid="6553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553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5538">
                                            <p:txEl>
                                              <p:pRg st="1" end="1"/>
                                            </p:txEl>
                                          </p:spTgt>
                                        </p:tgtEl>
                                        <p:attrNameLst>
                                          <p:attrName>style.visibility</p:attrName>
                                        </p:attrNameLst>
                                      </p:cBhvr>
                                      <p:to>
                                        <p:strVal val="visible"/>
                                      </p:to>
                                    </p:set>
                                    <p:anim calcmode="lin" valueType="num">
                                      <p:cBhvr additive="base">
                                        <p:cTn id="15" dur="500" fill="hold"/>
                                        <p:tgtEl>
                                          <p:spTgt spid="65538">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5538">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5538">
                                            <p:txEl>
                                              <p:pRg st="2" end="2"/>
                                            </p:txEl>
                                          </p:spTgt>
                                        </p:tgtEl>
                                        <p:attrNameLst>
                                          <p:attrName>style.visibility</p:attrName>
                                        </p:attrNameLst>
                                      </p:cBhvr>
                                      <p:to>
                                        <p:strVal val="visible"/>
                                      </p:to>
                                    </p:set>
                                    <p:anim calcmode="lin" valueType="num">
                                      <p:cBhvr additive="base">
                                        <p:cTn id="19" dur="500" fill="hold"/>
                                        <p:tgtEl>
                                          <p:spTgt spid="6553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53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Group 2">
            <a:extLst>
              <a:ext uri="{FF2B5EF4-FFF2-40B4-BE49-F238E27FC236}">
                <a16:creationId xmlns:a16="http://schemas.microsoft.com/office/drawing/2014/main" id="{545C3146-90DD-4E52-80A7-40B0A325C1D8}"/>
              </a:ext>
            </a:extLst>
          </p:cNvPr>
          <p:cNvGrpSpPr>
            <a:grpSpLocks noChangeAspect="1"/>
          </p:cNvGrpSpPr>
          <p:nvPr/>
        </p:nvGrpSpPr>
        <p:grpSpPr bwMode="auto">
          <a:xfrm>
            <a:off x="1524000" y="0"/>
            <a:ext cx="9753600" cy="6400800"/>
            <a:chOff x="1488" y="-44"/>
            <a:chExt cx="4560" cy="3068"/>
          </a:xfrm>
        </p:grpSpPr>
        <p:sp>
          <p:nvSpPr>
            <p:cNvPr id="63491" name="AutoShape 3">
              <a:extLst>
                <a:ext uri="{FF2B5EF4-FFF2-40B4-BE49-F238E27FC236}">
                  <a16:creationId xmlns:a16="http://schemas.microsoft.com/office/drawing/2014/main" id="{E5614432-0346-4AF7-9501-A509624AB5DA}"/>
                </a:ext>
              </a:extLst>
            </p:cNvPr>
            <p:cNvSpPr>
              <a:spLocks noChangeAspect="1" noChangeArrowheads="1" noTextEdit="1"/>
            </p:cNvSpPr>
            <p:nvPr/>
          </p:nvSpPr>
          <p:spPr bwMode="auto">
            <a:xfrm>
              <a:off x="1488" y="-44"/>
              <a:ext cx="4560"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63492" name="Group 4">
              <a:extLst>
                <a:ext uri="{FF2B5EF4-FFF2-40B4-BE49-F238E27FC236}">
                  <a16:creationId xmlns:a16="http://schemas.microsoft.com/office/drawing/2014/main" id="{97AE5841-3D19-474A-B2EB-9918547CB46E}"/>
                </a:ext>
              </a:extLst>
            </p:cNvPr>
            <p:cNvGrpSpPr>
              <a:grpSpLocks/>
            </p:cNvGrpSpPr>
            <p:nvPr/>
          </p:nvGrpSpPr>
          <p:grpSpPr bwMode="auto">
            <a:xfrm>
              <a:off x="1617" y="56"/>
              <a:ext cx="4431" cy="2968"/>
              <a:chOff x="1617" y="56"/>
              <a:chExt cx="4431" cy="2968"/>
            </a:xfrm>
          </p:grpSpPr>
          <p:sp>
            <p:nvSpPr>
              <p:cNvPr id="63493" name="Freeform 5">
                <a:extLst>
                  <a:ext uri="{FF2B5EF4-FFF2-40B4-BE49-F238E27FC236}">
                    <a16:creationId xmlns:a16="http://schemas.microsoft.com/office/drawing/2014/main" id="{F60681CF-0ED6-40B3-A0EF-80D16C4C74E1}"/>
                  </a:ext>
                </a:extLst>
              </p:cNvPr>
              <p:cNvSpPr>
                <a:spLocks/>
              </p:cNvSpPr>
              <p:nvPr/>
            </p:nvSpPr>
            <p:spPr bwMode="auto">
              <a:xfrm>
                <a:off x="1842" y="139"/>
                <a:ext cx="4206" cy="2885"/>
              </a:xfrm>
              <a:custGeom>
                <a:avLst/>
                <a:gdLst>
                  <a:gd name="T0" fmla="*/ 3428 w 4206"/>
                  <a:gd name="T1" fmla="*/ 2579 h 2885"/>
                  <a:gd name="T2" fmla="*/ 3371 w 4206"/>
                  <a:gd name="T3" fmla="*/ 2844 h 2885"/>
                  <a:gd name="T4" fmla="*/ 14 w 4206"/>
                  <a:gd name="T5" fmla="*/ 103 h 2885"/>
                  <a:gd name="T6" fmla="*/ 115 w 4206"/>
                  <a:gd name="T7" fmla="*/ 7 h 2885"/>
                  <a:gd name="T8" fmla="*/ 256 w 4206"/>
                  <a:gd name="T9" fmla="*/ 39 h 2885"/>
                  <a:gd name="T10" fmla="*/ 295 w 4206"/>
                  <a:gd name="T11" fmla="*/ 39 h 2885"/>
                  <a:gd name="T12" fmla="*/ 351 w 4206"/>
                  <a:gd name="T13" fmla="*/ 39 h 2885"/>
                  <a:gd name="T14" fmla="*/ 446 w 4206"/>
                  <a:gd name="T15" fmla="*/ 5 h 2885"/>
                  <a:gd name="T16" fmla="*/ 539 w 4206"/>
                  <a:gd name="T17" fmla="*/ 39 h 2885"/>
                  <a:gd name="T18" fmla="*/ 588 w 4206"/>
                  <a:gd name="T19" fmla="*/ 39 h 2885"/>
                  <a:gd name="T20" fmla="*/ 642 w 4206"/>
                  <a:gd name="T21" fmla="*/ 39 h 2885"/>
                  <a:gd name="T22" fmla="*/ 737 w 4206"/>
                  <a:gd name="T23" fmla="*/ 5 h 2885"/>
                  <a:gd name="T24" fmla="*/ 832 w 4206"/>
                  <a:gd name="T25" fmla="*/ 39 h 2885"/>
                  <a:gd name="T26" fmla="*/ 895 w 4206"/>
                  <a:gd name="T27" fmla="*/ 39 h 2885"/>
                  <a:gd name="T28" fmla="*/ 962 w 4206"/>
                  <a:gd name="T29" fmla="*/ 39 h 2885"/>
                  <a:gd name="T30" fmla="*/ 1053 w 4206"/>
                  <a:gd name="T31" fmla="*/ 7 h 2885"/>
                  <a:gd name="T32" fmla="*/ 1144 w 4206"/>
                  <a:gd name="T33" fmla="*/ 39 h 2885"/>
                  <a:gd name="T34" fmla="*/ 1210 w 4206"/>
                  <a:gd name="T35" fmla="*/ 39 h 2885"/>
                  <a:gd name="T36" fmla="*/ 1277 w 4206"/>
                  <a:gd name="T37" fmla="*/ 39 h 2885"/>
                  <a:gd name="T38" fmla="*/ 1370 w 4206"/>
                  <a:gd name="T39" fmla="*/ 7 h 2885"/>
                  <a:gd name="T40" fmla="*/ 1459 w 4206"/>
                  <a:gd name="T41" fmla="*/ 39 h 2885"/>
                  <a:gd name="T42" fmla="*/ 1516 w 4206"/>
                  <a:gd name="T43" fmla="*/ 39 h 2885"/>
                  <a:gd name="T44" fmla="*/ 1574 w 4206"/>
                  <a:gd name="T45" fmla="*/ 39 h 2885"/>
                  <a:gd name="T46" fmla="*/ 1667 w 4206"/>
                  <a:gd name="T47" fmla="*/ 7 h 2885"/>
                  <a:gd name="T48" fmla="*/ 1756 w 4206"/>
                  <a:gd name="T49" fmla="*/ 39 h 2885"/>
                  <a:gd name="T50" fmla="*/ 1829 w 4206"/>
                  <a:gd name="T51" fmla="*/ 39 h 2885"/>
                  <a:gd name="T52" fmla="*/ 1902 w 4206"/>
                  <a:gd name="T53" fmla="*/ 39 h 2885"/>
                  <a:gd name="T54" fmla="*/ 1989 w 4206"/>
                  <a:gd name="T55" fmla="*/ 9 h 2885"/>
                  <a:gd name="T56" fmla="*/ 2076 w 4206"/>
                  <a:gd name="T57" fmla="*/ 39 h 2885"/>
                  <a:gd name="T58" fmla="*/ 2126 w 4206"/>
                  <a:gd name="T59" fmla="*/ 39 h 2885"/>
                  <a:gd name="T60" fmla="*/ 2175 w 4206"/>
                  <a:gd name="T61" fmla="*/ 39 h 2885"/>
                  <a:gd name="T62" fmla="*/ 2266 w 4206"/>
                  <a:gd name="T63" fmla="*/ 7 h 2885"/>
                  <a:gd name="T64" fmla="*/ 2357 w 4206"/>
                  <a:gd name="T65" fmla="*/ 39 h 2885"/>
                  <a:gd name="T66" fmla="*/ 2413 w 4206"/>
                  <a:gd name="T67" fmla="*/ 39 h 2885"/>
                  <a:gd name="T68" fmla="*/ 2466 w 4206"/>
                  <a:gd name="T69" fmla="*/ 39 h 2885"/>
                  <a:gd name="T70" fmla="*/ 2559 w 4206"/>
                  <a:gd name="T71" fmla="*/ 7 h 2885"/>
                  <a:gd name="T72" fmla="*/ 2648 w 4206"/>
                  <a:gd name="T73" fmla="*/ 39 h 2885"/>
                  <a:gd name="T74" fmla="*/ 2702 w 4206"/>
                  <a:gd name="T75" fmla="*/ 39 h 2885"/>
                  <a:gd name="T76" fmla="*/ 2755 w 4206"/>
                  <a:gd name="T77" fmla="*/ 39 h 2885"/>
                  <a:gd name="T78" fmla="*/ 2850 w 4206"/>
                  <a:gd name="T79" fmla="*/ 5 h 2885"/>
                  <a:gd name="T80" fmla="*/ 2943 w 4206"/>
                  <a:gd name="T81" fmla="*/ 39 h 2885"/>
                  <a:gd name="T82" fmla="*/ 3011 w 4206"/>
                  <a:gd name="T83" fmla="*/ 39 h 2885"/>
                  <a:gd name="T84" fmla="*/ 3074 w 4206"/>
                  <a:gd name="T85" fmla="*/ 39 h 2885"/>
                  <a:gd name="T86" fmla="*/ 3167 w 4206"/>
                  <a:gd name="T87" fmla="*/ 7 h 2885"/>
                  <a:gd name="T88" fmla="*/ 3256 w 4206"/>
                  <a:gd name="T89" fmla="*/ 39 h 2885"/>
                  <a:gd name="T90" fmla="*/ 3699 w 4206"/>
                  <a:gd name="T91" fmla="*/ 124 h 2885"/>
                  <a:gd name="T92" fmla="*/ 3765 w 4206"/>
                  <a:gd name="T93" fmla="*/ 665 h 2885"/>
                  <a:gd name="T94" fmla="*/ 3790 w 4206"/>
                  <a:gd name="T95" fmla="*/ 958 h 2885"/>
                  <a:gd name="T96" fmla="*/ 3866 w 4206"/>
                  <a:gd name="T97" fmla="*/ 1304 h 2885"/>
                  <a:gd name="T98" fmla="*/ 3992 w 4206"/>
                  <a:gd name="T99" fmla="*/ 1739 h 2885"/>
                  <a:gd name="T100" fmla="*/ 4159 w 4206"/>
                  <a:gd name="T101" fmla="*/ 2089 h 2885"/>
                  <a:gd name="T102" fmla="*/ 3988 w 4206"/>
                  <a:gd name="T103" fmla="*/ 2207 h 2885"/>
                  <a:gd name="T104" fmla="*/ 4024 w 4206"/>
                  <a:gd name="T105" fmla="*/ 2272 h 2885"/>
                  <a:gd name="T106" fmla="*/ 3895 w 4206"/>
                  <a:gd name="T107" fmla="*/ 2489 h 2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06" h="2885">
                    <a:moveTo>
                      <a:pt x="3895" y="2489"/>
                    </a:moveTo>
                    <a:lnTo>
                      <a:pt x="3814" y="2493"/>
                    </a:lnTo>
                    <a:lnTo>
                      <a:pt x="3828" y="2568"/>
                    </a:lnTo>
                    <a:lnTo>
                      <a:pt x="3428" y="2579"/>
                    </a:lnTo>
                    <a:lnTo>
                      <a:pt x="3428" y="2818"/>
                    </a:lnTo>
                    <a:lnTo>
                      <a:pt x="3406" y="2818"/>
                    </a:lnTo>
                    <a:lnTo>
                      <a:pt x="3406" y="2844"/>
                    </a:lnTo>
                    <a:lnTo>
                      <a:pt x="3371" y="2844"/>
                    </a:lnTo>
                    <a:lnTo>
                      <a:pt x="3371" y="2885"/>
                    </a:lnTo>
                    <a:lnTo>
                      <a:pt x="0" y="2885"/>
                    </a:lnTo>
                    <a:lnTo>
                      <a:pt x="0" y="103"/>
                    </a:lnTo>
                    <a:lnTo>
                      <a:pt x="14" y="103"/>
                    </a:lnTo>
                    <a:lnTo>
                      <a:pt x="28" y="71"/>
                    </a:lnTo>
                    <a:lnTo>
                      <a:pt x="50" y="44"/>
                    </a:lnTo>
                    <a:lnTo>
                      <a:pt x="81" y="22"/>
                    </a:lnTo>
                    <a:lnTo>
                      <a:pt x="115" y="7"/>
                    </a:lnTo>
                    <a:lnTo>
                      <a:pt x="153" y="0"/>
                    </a:lnTo>
                    <a:lnTo>
                      <a:pt x="190" y="1"/>
                    </a:lnTo>
                    <a:lnTo>
                      <a:pt x="226" y="15"/>
                    </a:lnTo>
                    <a:lnTo>
                      <a:pt x="256" y="39"/>
                    </a:lnTo>
                    <a:lnTo>
                      <a:pt x="264" y="39"/>
                    </a:lnTo>
                    <a:lnTo>
                      <a:pt x="273" y="39"/>
                    </a:lnTo>
                    <a:lnTo>
                      <a:pt x="283" y="39"/>
                    </a:lnTo>
                    <a:lnTo>
                      <a:pt x="295" y="39"/>
                    </a:lnTo>
                    <a:lnTo>
                      <a:pt x="307" y="39"/>
                    </a:lnTo>
                    <a:lnTo>
                      <a:pt x="321" y="39"/>
                    </a:lnTo>
                    <a:lnTo>
                      <a:pt x="335" y="39"/>
                    </a:lnTo>
                    <a:lnTo>
                      <a:pt x="351" y="39"/>
                    </a:lnTo>
                    <a:lnTo>
                      <a:pt x="372" y="25"/>
                    </a:lnTo>
                    <a:lnTo>
                      <a:pt x="396" y="15"/>
                    </a:lnTo>
                    <a:lnTo>
                      <a:pt x="420" y="8"/>
                    </a:lnTo>
                    <a:lnTo>
                      <a:pt x="446" y="5"/>
                    </a:lnTo>
                    <a:lnTo>
                      <a:pt x="471" y="6"/>
                    </a:lnTo>
                    <a:lnTo>
                      <a:pt x="495" y="11"/>
                    </a:lnTo>
                    <a:lnTo>
                      <a:pt x="519" y="23"/>
                    </a:lnTo>
                    <a:lnTo>
                      <a:pt x="539" y="39"/>
                    </a:lnTo>
                    <a:lnTo>
                      <a:pt x="550" y="39"/>
                    </a:lnTo>
                    <a:lnTo>
                      <a:pt x="562" y="39"/>
                    </a:lnTo>
                    <a:lnTo>
                      <a:pt x="576" y="39"/>
                    </a:lnTo>
                    <a:lnTo>
                      <a:pt x="588" y="39"/>
                    </a:lnTo>
                    <a:lnTo>
                      <a:pt x="602" y="39"/>
                    </a:lnTo>
                    <a:lnTo>
                      <a:pt x="616" y="39"/>
                    </a:lnTo>
                    <a:lnTo>
                      <a:pt x="628" y="39"/>
                    </a:lnTo>
                    <a:lnTo>
                      <a:pt x="642" y="39"/>
                    </a:lnTo>
                    <a:lnTo>
                      <a:pt x="663" y="25"/>
                    </a:lnTo>
                    <a:lnTo>
                      <a:pt x="687" y="15"/>
                    </a:lnTo>
                    <a:lnTo>
                      <a:pt x="711" y="8"/>
                    </a:lnTo>
                    <a:lnTo>
                      <a:pt x="737" y="5"/>
                    </a:lnTo>
                    <a:lnTo>
                      <a:pt x="762" y="6"/>
                    </a:lnTo>
                    <a:lnTo>
                      <a:pt x="788" y="11"/>
                    </a:lnTo>
                    <a:lnTo>
                      <a:pt x="812" y="23"/>
                    </a:lnTo>
                    <a:lnTo>
                      <a:pt x="832" y="39"/>
                    </a:lnTo>
                    <a:lnTo>
                      <a:pt x="847" y="39"/>
                    </a:lnTo>
                    <a:lnTo>
                      <a:pt x="863" y="39"/>
                    </a:lnTo>
                    <a:lnTo>
                      <a:pt x="879" y="39"/>
                    </a:lnTo>
                    <a:lnTo>
                      <a:pt x="895" y="39"/>
                    </a:lnTo>
                    <a:lnTo>
                      <a:pt x="913" y="39"/>
                    </a:lnTo>
                    <a:lnTo>
                      <a:pt x="929" y="39"/>
                    </a:lnTo>
                    <a:lnTo>
                      <a:pt x="944" y="39"/>
                    </a:lnTo>
                    <a:lnTo>
                      <a:pt x="962" y="39"/>
                    </a:lnTo>
                    <a:lnTo>
                      <a:pt x="982" y="26"/>
                    </a:lnTo>
                    <a:lnTo>
                      <a:pt x="1006" y="16"/>
                    </a:lnTo>
                    <a:lnTo>
                      <a:pt x="1029" y="10"/>
                    </a:lnTo>
                    <a:lnTo>
                      <a:pt x="1053" y="7"/>
                    </a:lnTo>
                    <a:lnTo>
                      <a:pt x="1079" y="8"/>
                    </a:lnTo>
                    <a:lnTo>
                      <a:pt x="1103" y="14"/>
                    </a:lnTo>
                    <a:lnTo>
                      <a:pt x="1124" y="24"/>
                    </a:lnTo>
                    <a:lnTo>
                      <a:pt x="1144" y="39"/>
                    </a:lnTo>
                    <a:lnTo>
                      <a:pt x="1160" y="39"/>
                    </a:lnTo>
                    <a:lnTo>
                      <a:pt x="1178" y="39"/>
                    </a:lnTo>
                    <a:lnTo>
                      <a:pt x="1194" y="39"/>
                    </a:lnTo>
                    <a:lnTo>
                      <a:pt x="1210" y="39"/>
                    </a:lnTo>
                    <a:lnTo>
                      <a:pt x="1225" y="39"/>
                    </a:lnTo>
                    <a:lnTo>
                      <a:pt x="1243" y="39"/>
                    </a:lnTo>
                    <a:lnTo>
                      <a:pt x="1259" y="39"/>
                    </a:lnTo>
                    <a:lnTo>
                      <a:pt x="1277" y="39"/>
                    </a:lnTo>
                    <a:lnTo>
                      <a:pt x="1299" y="26"/>
                    </a:lnTo>
                    <a:lnTo>
                      <a:pt x="1320" y="16"/>
                    </a:lnTo>
                    <a:lnTo>
                      <a:pt x="1344" y="10"/>
                    </a:lnTo>
                    <a:lnTo>
                      <a:pt x="1370" y="7"/>
                    </a:lnTo>
                    <a:lnTo>
                      <a:pt x="1394" y="8"/>
                    </a:lnTo>
                    <a:lnTo>
                      <a:pt x="1417" y="14"/>
                    </a:lnTo>
                    <a:lnTo>
                      <a:pt x="1439" y="24"/>
                    </a:lnTo>
                    <a:lnTo>
                      <a:pt x="1459" y="39"/>
                    </a:lnTo>
                    <a:lnTo>
                      <a:pt x="1473" y="39"/>
                    </a:lnTo>
                    <a:lnTo>
                      <a:pt x="1487" y="39"/>
                    </a:lnTo>
                    <a:lnTo>
                      <a:pt x="1500" y="39"/>
                    </a:lnTo>
                    <a:lnTo>
                      <a:pt x="1516" y="39"/>
                    </a:lnTo>
                    <a:lnTo>
                      <a:pt x="1530" y="39"/>
                    </a:lnTo>
                    <a:lnTo>
                      <a:pt x="1544" y="39"/>
                    </a:lnTo>
                    <a:lnTo>
                      <a:pt x="1560" y="39"/>
                    </a:lnTo>
                    <a:lnTo>
                      <a:pt x="1574" y="39"/>
                    </a:lnTo>
                    <a:lnTo>
                      <a:pt x="1595" y="26"/>
                    </a:lnTo>
                    <a:lnTo>
                      <a:pt x="1617" y="16"/>
                    </a:lnTo>
                    <a:lnTo>
                      <a:pt x="1641" y="10"/>
                    </a:lnTo>
                    <a:lnTo>
                      <a:pt x="1667" y="7"/>
                    </a:lnTo>
                    <a:lnTo>
                      <a:pt x="1690" y="8"/>
                    </a:lnTo>
                    <a:lnTo>
                      <a:pt x="1714" y="14"/>
                    </a:lnTo>
                    <a:lnTo>
                      <a:pt x="1736" y="24"/>
                    </a:lnTo>
                    <a:lnTo>
                      <a:pt x="1756" y="39"/>
                    </a:lnTo>
                    <a:lnTo>
                      <a:pt x="1774" y="39"/>
                    </a:lnTo>
                    <a:lnTo>
                      <a:pt x="1793" y="39"/>
                    </a:lnTo>
                    <a:lnTo>
                      <a:pt x="1811" y="39"/>
                    </a:lnTo>
                    <a:lnTo>
                      <a:pt x="1829" y="39"/>
                    </a:lnTo>
                    <a:lnTo>
                      <a:pt x="1847" y="39"/>
                    </a:lnTo>
                    <a:lnTo>
                      <a:pt x="1865" y="39"/>
                    </a:lnTo>
                    <a:lnTo>
                      <a:pt x="1884" y="39"/>
                    </a:lnTo>
                    <a:lnTo>
                      <a:pt x="1902" y="39"/>
                    </a:lnTo>
                    <a:lnTo>
                      <a:pt x="1922" y="28"/>
                    </a:lnTo>
                    <a:lnTo>
                      <a:pt x="1944" y="18"/>
                    </a:lnTo>
                    <a:lnTo>
                      <a:pt x="1968" y="13"/>
                    </a:lnTo>
                    <a:lnTo>
                      <a:pt x="1989" y="9"/>
                    </a:lnTo>
                    <a:lnTo>
                      <a:pt x="2013" y="10"/>
                    </a:lnTo>
                    <a:lnTo>
                      <a:pt x="2035" y="16"/>
                    </a:lnTo>
                    <a:lnTo>
                      <a:pt x="2057" y="25"/>
                    </a:lnTo>
                    <a:lnTo>
                      <a:pt x="2076" y="39"/>
                    </a:lnTo>
                    <a:lnTo>
                      <a:pt x="2088" y="39"/>
                    </a:lnTo>
                    <a:lnTo>
                      <a:pt x="2100" y="39"/>
                    </a:lnTo>
                    <a:lnTo>
                      <a:pt x="2112" y="39"/>
                    </a:lnTo>
                    <a:lnTo>
                      <a:pt x="2126" y="39"/>
                    </a:lnTo>
                    <a:lnTo>
                      <a:pt x="2138" y="39"/>
                    </a:lnTo>
                    <a:lnTo>
                      <a:pt x="2150" y="39"/>
                    </a:lnTo>
                    <a:lnTo>
                      <a:pt x="2164" y="39"/>
                    </a:lnTo>
                    <a:lnTo>
                      <a:pt x="2175" y="39"/>
                    </a:lnTo>
                    <a:lnTo>
                      <a:pt x="2195" y="26"/>
                    </a:lnTo>
                    <a:lnTo>
                      <a:pt x="2219" y="16"/>
                    </a:lnTo>
                    <a:lnTo>
                      <a:pt x="2243" y="10"/>
                    </a:lnTo>
                    <a:lnTo>
                      <a:pt x="2266" y="7"/>
                    </a:lnTo>
                    <a:lnTo>
                      <a:pt x="2292" y="8"/>
                    </a:lnTo>
                    <a:lnTo>
                      <a:pt x="2316" y="14"/>
                    </a:lnTo>
                    <a:lnTo>
                      <a:pt x="2338" y="24"/>
                    </a:lnTo>
                    <a:lnTo>
                      <a:pt x="2357" y="39"/>
                    </a:lnTo>
                    <a:lnTo>
                      <a:pt x="2371" y="39"/>
                    </a:lnTo>
                    <a:lnTo>
                      <a:pt x="2385" y="39"/>
                    </a:lnTo>
                    <a:lnTo>
                      <a:pt x="2399" y="39"/>
                    </a:lnTo>
                    <a:lnTo>
                      <a:pt x="2413" y="39"/>
                    </a:lnTo>
                    <a:lnTo>
                      <a:pt x="2425" y="39"/>
                    </a:lnTo>
                    <a:lnTo>
                      <a:pt x="2439" y="39"/>
                    </a:lnTo>
                    <a:lnTo>
                      <a:pt x="2452" y="39"/>
                    </a:lnTo>
                    <a:lnTo>
                      <a:pt x="2466" y="39"/>
                    </a:lnTo>
                    <a:lnTo>
                      <a:pt x="2488" y="26"/>
                    </a:lnTo>
                    <a:lnTo>
                      <a:pt x="2510" y="16"/>
                    </a:lnTo>
                    <a:lnTo>
                      <a:pt x="2534" y="10"/>
                    </a:lnTo>
                    <a:lnTo>
                      <a:pt x="2559" y="7"/>
                    </a:lnTo>
                    <a:lnTo>
                      <a:pt x="2583" y="8"/>
                    </a:lnTo>
                    <a:lnTo>
                      <a:pt x="2607" y="14"/>
                    </a:lnTo>
                    <a:lnTo>
                      <a:pt x="2629" y="24"/>
                    </a:lnTo>
                    <a:lnTo>
                      <a:pt x="2648" y="39"/>
                    </a:lnTo>
                    <a:lnTo>
                      <a:pt x="2662" y="39"/>
                    </a:lnTo>
                    <a:lnTo>
                      <a:pt x="2676" y="39"/>
                    </a:lnTo>
                    <a:lnTo>
                      <a:pt x="2688" y="39"/>
                    </a:lnTo>
                    <a:lnTo>
                      <a:pt x="2702" y="39"/>
                    </a:lnTo>
                    <a:lnTo>
                      <a:pt x="2716" y="39"/>
                    </a:lnTo>
                    <a:lnTo>
                      <a:pt x="2730" y="39"/>
                    </a:lnTo>
                    <a:lnTo>
                      <a:pt x="2741" y="39"/>
                    </a:lnTo>
                    <a:lnTo>
                      <a:pt x="2755" y="39"/>
                    </a:lnTo>
                    <a:lnTo>
                      <a:pt x="2777" y="25"/>
                    </a:lnTo>
                    <a:lnTo>
                      <a:pt x="2801" y="15"/>
                    </a:lnTo>
                    <a:lnTo>
                      <a:pt x="2825" y="8"/>
                    </a:lnTo>
                    <a:lnTo>
                      <a:pt x="2850" y="5"/>
                    </a:lnTo>
                    <a:lnTo>
                      <a:pt x="2876" y="6"/>
                    </a:lnTo>
                    <a:lnTo>
                      <a:pt x="2900" y="11"/>
                    </a:lnTo>
                    <a:lnTo>
                      <a:pt x="2924" y="23"/>
                    </a:lnTo>
                    <a:lnTo>
                      <a:pt x="2943" y="39"/>
                    </a:lnTo>
                    <a:lnTo>
                      <a:pt x="2961" y="39"/>
                    </a:lnTo>
                    <a:lnTo>
                      <a:pt x="2977" y="39"/>
                    </a:lnTo>
                    <a:lnTo>
                      <a:pt x="2993" y="39"/>
                    </a:lnTo>
                    <a:lnTo>
                      <a:pt x="3011" y="39"/>
                    </a:lnTo>
                    <a:lnTo>
                      <a:pt x="3026" y="39"/>
                    </a:lnTo>
                    <a:lnTo>
                      <a:pt x="3042" y="39"/>
                    </a:lnTo>
                    <a:lnTo>
                      <a:pt x="3058" y="39"/>
                    </a:lnTo>
                    <a:lnTo>
                      <a:pt x="3074" y="39"/>
                    </a:lnTo>
                    <a:lnTo>
                      <a:pt x="3096" y="26"/>
                    </a:lnTo>
                    <a:lnTo>
                      <a:pt x="3117" y="16"/>
                    </a:lnTo>
                    <a:lnTo>
                      <a:pt x="3141" y="10"/>
                    </a:lnTo>
                    <a:lnTo>
                      <a:pt x="3167" y="7"/>
                    </a:lnTo>
                    <a:lnTo>
                      <a:pt x="3191" y="8"/>
                    </a:lnTo>
                    <a:lnTo>
                      <a:pt x="3214" y="14"/>
                    </a:lnTo>
                    <a:lnTo>
                      <a:pt x="3236" y="24"/>
                    </a:lnTo>
                    <a:lnTo>
                      <a:pt x="3256" y="39"/>
                    </a:lnTo>
                    <a:lnTo>
                      <a:pt x="3523" y="37"/>
                    </a:lnTo>
                    <a:lnTo>
                      <a:pt x="3600" y="31"/>
                    </a:lnTo>
                    <a:lnTo>
                      <a:pt x="3658" y="61"/>
                    </a:lnTo>
                    <a:lnTo>
                      <a:pt x="3699" y="124"/>
                    </a:lnTo>
                    <a:lnTo>
                      <a:pt x="3729" y="218"/>
                    </a:lnTo>
                    <a:lnTo>
                      <a:pt x="3747" y="342"/>
                    </a:lnTo>
                    <a:lnTo>
                      <a:pt x="3757" y="491"/>
                    </a:lnTo>
                    <a:lnTo>
                      <a:pt x="3765" y="665"/>
                    </a:lnTo>
                    <a:lnTo>
                      <a:pt x="3773" y="860"/>
                    </a:lnTo>
                    <a:lnTo>
                      <a:pt x="3775" y="872"/>
                    </a:lnTo>
                    <a:lnTo>
                      <a:pt x="3780" y="905"/>
                    </a:lnTo>
                    <a:lnTo>
                      <a:pt x="3790" y="958"/>
                    </a:lnTo>
                    <a:lnTo>
                      <a:pt x="3804" y="1027"/>
                    </a:lnTo>
                    <a:lnTo>
                      <a:pt x="3822" y="1110"/>
                    </a:lnTo>
                    <a:lnTo>
                      <a:pt x="3842" y="1203"/>
                    </a:lnTo>
                    <a:lnTo>
                      <a:pt x="3866" y="1304"/>
                    </a:lnTo>
                    <a:lnTo>
                      <a:pt x="3893" y="1411"/>
                    </a:lnTo>
                    <a:lnTo>
                      <a:pt x="3923" y="1522"/>
                    </a:lnTo>
                    <a:lnTo>
                      <a:pt x="3957" y="1632"/>
                    </a:lnTo>
                    <a:lnTo>
                      <a:pt x="3992" y="1739"/>
                    </a:lnTo>
                    <a:lnTo>
                      <a:pt x="4030" y="1842"/>
                    </a:lnTo>
                    <a:lnTo>
                      <a:pt x="4071" y="1936"/>
                    </a:lnTo>
                    <a:lnTo>
                      <a:pt x="4113" y="2019"/>
                    </a:lnTo>
                    <a:lnTo>
                      <a:pt x="4159" y="2089"/>
                    </a:lnTo>
                    <a:lnTo>
                      <a:pt x="4206" y="2143"/>
                    </a:lnTo>
                    <a:lnTo>
                      <a:pt x="3972" y="2172"/>
                    </a:lnTo>
                    <a:lnTo>
                      <a:pt x="3980" y="2190"/>
                    </a:lnTo>
                    <a:lnTo>
                      <a:pt x="3988" y="2207"/>
                    </a:lnTo>
                    <a:lnTo>
                      <a:pt x="3998" y="2225"/>
                    </a:lnTo>
                    <a:lnTo>
                      <a:pt x="4006" y="2241"/>
                    </a:lnTo>
                    <a:lnTo>
                      <a:pt x="4016" y="2257"/>
                    </a:lnTo>
                    <a:lnTo>
                      <a:pt x="4024" y="2272"/>
                    </a:lnTo>
                    <a:lnTo>
                      <a:pt x="4034" y="2286"/>
                    </a:lnTo>
                    <a:lnTo>
                      <a:pt x="4042" y="2299"/>
                    </a:lnTo>
                    <a:lnTo>
                      <a:pt x="3870" y="2319"/>
                    </a:lnTo>
                    <a:lnTo>
                      <a:pt x="3895" y="2489"/>
                    </a:lnTo>
                    <a:close/>
                  </a:path>
                </a:pathLst>
              </a:custGeom>
              <a:solidFill>
                <a:srgbClr val="D1D1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94" name="Freeform 6">
                <a:extLst>
                  <a:ext uri="{FF2B5EF4-FFF2-40B4-BE49-F238E27FC236}">
                    <a16:creationId xmlns:a16="http://schemas.microsoft.com/office/drawing/2014/main" id="{5A82DAF2-46BB-49B5-84DC-FAEE238BCE40}"/>
                  </a:ext>
                </a:extLst>
              </p:cNvPr>
              <p:cNvSpPr>
                <a:spLocks/>
              </p:cNvSpPr>
              <p:nvPr/>
            </p:nvSpPr>
            <p:spPr bwMode="auto">
              <a:xfrm>
                <a:off x="5054" y="92"/>
                <a:ext cx="778" cy="2143"/>
              </a:xfrm>
              <a:custGeom>
                <a:avLst/>
                <a:gdLst>
                  <a:gd name="T0" fmla="*/ 0 w 778"/>
                  <a:gd name="T1" fmla="*/ 48 h 2143"/>
                  <a:gd name="T2" fmla="*/ 60 w 778"/>
                  <a:gd name="T3" fmla="*/ 19 h 2143"/>
                  <a:gd name="T4" fmla="*/ 109 w 778"/>
                  <a:gd name="T5" fmla="*/ 3 h 2143"/>
                  <a:gd name="T6" fmla="*/ 153 w 778"/>
                  <a:gd name="T7" fmla="*/ 0 h 2143"/>
                  <a:gd name="T8" fmla="*/ 190 w 778"/>
                  <a:gd name="T9" fmla="*/ 7 h 2143"/>
                  <a:gd name="T10" fmla="*/ 222 w 778"/>
                  <a:gd name="T11" fmla="*/ 25 h 2143"/>
                  <a:gd name="T12" fmla="*/ 250 w 778"/>
                  <a:gd name="T13" fmla="*/ 54 h 2143"/>
                  <a:gd name="T14" fmla="*/ 272 w 778"/>
                  <a:gd name="T15" fmla="*/ 92 h 2143"/>
                  <a:gd name="T16" fmla="*/ 289 w 778"/>
                  <a:gd name="T17" fmla="*/ 141 h 2143"/>
                  <a:gd name="T18" fmla="*/ 303 w 778"/>
                  <a:gd name="T19" fmla="*/ 199 h 2143"/>
                  <a:gd name="T20" fmla="*/ 313 w 778"/>
                  <a:gd name="T21" fmla="*/ 265 h 2143"/>
                  <a:gd name="T22" fmla="*/ 321 w 778"/>
                  <a:gd name="T23" fmla="*/ 341 h 2143"/>
                  <a:gd name="T24" fmla="*/ 327 w 778"/>
                  <a:gd name="T25" fmla="*/ 424 h 2143"/>
                  <a:gd name="T26" fmla="*/ 333 w 778"/>
                  <a:gd name="T27" fmla="*/ 516 h 2143"/>
                  <a:gd name="T28" fmla="*/ 337 w 778"/>
                  <a:gd name="T29" fmla="*/ 614 h 2143"/>
                  <a:gd name="T30" fmla="*/ 341 w 778"/>
                  <a:gd name="T31" fmla="*/ 720 h 2143"/>
                  <a:gd name="T32" fmla="*/ 345 w 778"/>
                  <a:gd name="T33" fmla="*/ 831 h 2143"/>
                  <a:gd name="T34" fmla="*/ 347 w 778"/>
                  <a:gd name="T35" fmla="*/ 843 h 2143"/>
                  <a:gd name="T36" fmla="*/ 353 w 778"/>
                  <a:gd name="T37" fmla="*/ 876 h 2143"/>
                  <a:gd name="T38" fmla="*/ 363 w 778"/>
                  <a:gd name="T39" fmla="*/ 929 h 2143"/>
                  <a:gd name="T40" fmla="*/ 377 w 778"/>
                  <a:gd name="T41" fmla="*/ 998 h 2143"/>
                  <a:gd name="T42" fmla="*/ 394 w 778"/>
                  <a:gd name="T43" fmla="*/ 1081 h 2143"/>
                  <a:gd name="T44" fmla="*/ 414 w 778"/>
                  <a:gd name="T45" fmla="*/ 1174 h 2143"/>
                  <a:gd name="T46" fmla="*/ 438 w 778"/>
                  <a:gd name="T47" fmla="*/ 1275 h 2143"/>
                  <a:gd name="T48" fmla="*/ 466 w 778"/>
                  <a:gd name="T49" fmla="*/ 1382 h 2143"/>
                  <a:gd name="T50" fmla="*/ 495 w 778"/>
                  <a:gd name="T51" fmla="*/ 1493 h 2143"/>
                  <a:gd name="T52" fmla="*/ 529 w 778"/>
                  <a:gd name="T53" fmla="*/ 1603 h 2143"/>
                  <a:gd name="T54" fmla="*/ 565 w 778"/>
                  <a:gd name="T55" fmla="*/ 1710 h 2143"/>
                  <a:gd name="T56" fmla="*/ 602 w 778"/>
                  <a:gd name="T57" fmla="*/ 1813 h 2143"/>
                  <a:gd name="T58" fmla="*/ 644 w 778"/>
                  <a:gd name="T59" fmla="*/ 1907 h 2143"/>
                  <a:gd name="T60" fmla="*/ 685 w 778"/>
                  <a:gd name="T61" fmla="*/ 1990 h 2143"/>
                  <a:gd name="T62" fmla="*/ 731 w 778"/>
                  <a:gd name="T63" fmla="*/ 2060 h 2143"/>
                  <a:gd name="T64" fmla="*/ 778 w 778"/>
                  <a:gd name="T65" fmla="*/ 2114 h 2143"/>
                  <a:gd name="T66" fmla="*/ 541 w 778"/>
                  <a:gd name="T67" fmla="*/ 2143 h 2143"/>
                  <a:gd name="T68" fmla="*/ 0 w 778"/>
                  <a:gd name="T69" fmla="*/ 48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8" h="2143">
                    <a:moveTo>
                      <a:pt x="0" y="48"/>
                    </a:moveTo>
                    <a:lnTo>
                      <a:pt x="60" y="19"/>
                    </a:lnTo>
                    <a:lnTo>
                      <a:pt x="109" y="3"/>
                    </a:lnTo>
                    <a:lnTo>
                      <a:pt x="153" y="0"/>
                    </a:lnTo>
                    <a:lnTo>
                      <a:pt x="190" y="7"/>
                    </a:lnTo>
                    <a:lnTo>
                      <a:pt x="222" y="25"/>
                    </a:lnTo>
                    <a:lnTo>
                      <a:pt x="250" y="54"/>
                    </a:lnTo>
                    <a:lnTo>
                      <a:pt x="272" y="92"/>
                    </a:lnTo>
                    <a:lnTo>
                      <a:pt x="289" y="141"/>
                    </a:lnTo>
                    <a:lnTo>
                      <a:pt x="303" y="199"/>
                    </a:lnTo>
                    <a:lnTo>
                      <a:pt x="313" y="265"/>
                    </a:lnTo>
                    <a:lnTo>
                      <a:pt x="321" y="341"/>
                    </a:lnTo>
                    <a:lnTo>
                      <a:pt x="327" y="424"/>
                    </a:lnTo>
                    <a:lnTo>
                      <a:pt x="333" y="516"/>
                    </a:lnTo>
                    <a:lnTo>
                      <a:pt x="337" y="614"/>
                    </a:lnTo>
                    <a:lnTo>
                      <a:pt x="341" y="720"/>
                    </a:lnTo>
                    <a:lnTo>
                      <a:pt x="345" y="831"/>
                    </a:lnTo>
                    <a:lnTo>
                      <a:pt x="347" y="843"/>
                    </a:lnTo>
                    <a:lnTo>
                      <a:pt x="353" y="876"/>
                    </a:lnTo>
                    <a:lnTo>
                      <a:pt x="363" y="929"/>
                    </a:lnTo>
                    <a:lnTo>
                      <a:pt x="377" y="998"/>
                    </a:lnTo>
                    <a:lnTo>
                      <a:pt x="394" y="1081"/>
                    </a:lnTo>
                    <a:lnTo>
                      <a:pt x="414" y="1174"/>
                    </a:lnTo>
                    <a:lnTo>
                      <a:pt x="438" y="1275"/>
                    </a:lnTo>
                    <a:lnTo>
                      <a:pt x="466" y="1382"/>
                    </a:lnTo>
                    <a:lnTo>
                      <a:pt x="495" y="1493"/>
                    </a:lnTo>
                    <a:lnTo>
                      <a:pt x="529" y="1603"/>
                    </a:lnTo>
                    <a:lnTo>
                      <a:pt x="565" y="1710"/>
                    </a:lnTo>
                    <a:lnTo>
                      <a:pt x="602" y="1813"/>
                    </a:lnTo>
                    <a:lnTo>
                      <a:pt x="644" y="1907"/>
                    </a:lnTo>
                    <a:lnTo>
                      <a:pt x="685" y="1990"/>
                    </a:lnTo>
                    <a:lnTo>
                      <a:pt x="731" y="2060"/>
                    </a:lnTo>
                    <a:lnTo>
                      <a:pt x="778" y="2114"/>
                    </a:lnTo>
                    <a:lnTo>
                      <a:pt x="541" y="2143"/>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95" name="Freeform 7">
                <a:extLst>
                  <a:ext uri="{FF2B5EF4-FFF2-40B4-BE49-F238E27FC236}">
                    <a16:creationId xmlns:a16="http://schemas.microsoft.com/office/drawing/2014/main" id="{25D16B69-6774-4E6A-AE35-BB6E6C1A53DA}"/>
                  </a:ext>
                </a:extLst>
              </p:cNvPr>
              <p:cNvSpPr>
                <a:spLocks/>
              </p:cNvSpPr>
              <p:nvPr/>
            </p:nvSpPr>
            <p:spPr bwMode="auto">
              <a:xfrm>
                <a:off x="5047" y="137"/>
                <a:ext cx="13" cy="8"/>
              </a:xfrm>
              <a:custGeom>
                <a:avLst/>
                <a:gdLst>
                  <a:gd name="T0" fmla="*/ 2 w 13"/>
                  <a:gd name="T1" fmla="*/ 0 h 8"/>
                  <a:gd name="T2" fmla="*/ 0 w 13"/>
                  <a:gd name="T3" fmla="*/ 3 h 8"/>
                  <a:gd name="T4" fmla="*/ 2 w 13"/>
                  <a:gd name="T5" fmla="*/ 7 h 8"/>
                  <a:gd name="T6" fmla="*/ 7 w 13"/>
                  <a:gd name="T7" fmla="*/ 8 h 8"/>
                  <a:gd name="T8" fmla="*/ 13 w 13"/>
                  <a:gd name="T9" fmla="*/ 7 h 8"/>
                  <a:gd name="T10" fmla="*/ 2 w 13"/>
                  <a:gd name="T11" fmla="*/ 0 h 8"/>
                </a:gdLst>
                <a:ahLst/>
                <a:cxnLst>
                  <a:cxn ang="0">
                    <a:pos x="T0" y="T1"/>
                  </a:cxn>
                  <a:cxn ang="0">
                    <a:pos x="T2" y="T3"/>
                  </a:cxn>
                  <a:cxn ang="0">
                    <a:pos x="T4" y="T5"/>
                  </a:cxn>
                  <a:cxn ang="0">
                    <a:pos x="T6" y="T7"/>
                  </a:cxn>
                  <a:cxn ang="0">
                    <a:pos x="T8" y="T9"/>
                  </a:cxn>
                  <a:cxn ang="0">
                    <a:pos x="T10" y="T11"/>
                  </a:cxn>
                </a:cxnLst>
                <a:rect l="0" t="0" r="r" b="b"/>
                <a:pathLst>
                  <a:path w="13" h="8">
                    <a:moveTo>
                      <a:pt x="2" y="0"/>
                    </a:moveTo>
                    <a:lnTo>
                      <a:pt x="0" y="3"/>
                    </a:lnTo>
                    <a:lnTo>
                      <a:pt x="2" y="7"/>
                    </a:lnTo>
                    <a:lnTo>
                      <a:pt x="7" y="8"/>
                    </a:lnTo>
                    <a:lnTo>
                      <a:pt x="13" y="7"/>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96" name="Freeform 8">
                <a:extLst>
                  <a:ext uri="{FF2B5EF4-FFF2-40B4-BE49-F238E27FC236}">
                    <a16:creationId xmlns:a16="http://schemas.microsoft.com/office/drawing/2014/main" id="{EC253977-CA84-4D3D-83B4-C629A6882E01}"/>
                  </a:ext>
                </a:extLst>
              </p:cNvPr>
              <p:cNvSpPr>
                <a:spLocks/>
              </p:cNvSpPr>
              <p:nvPr/>
            </p:nvSpPr>
            <p:spPr bwMode="auto">
              <a:xfrm>
                <a:off x="5049" y="86"/>
                <a:ext cx="360" cy="842"/>
              </a:xfrm>
              <a:custGeom>
                <a:avLst/>
                <a:gdLst>
                  <a:gd name="T0" fmla="*/ 360 w 360"/>
                  <a:gd name="T1" fmla="*/ 837 h 842"/>
                  <a:gd name="T2" fmla="*/ 360 w 360"/>
                  <a:gd name="T3" fmla="*/ 837 h 842"/>
                  <a:gd name="T4" fmla="*/ 356 w 360"/>
                  <a:gd name="T5" fmla="*/ 726 h 842"/>
                  <a:gd name="T6" fmla="*/ 352 w 360"/>
                  <a:gd name="T7" fmla="*/ 620 h 842"/>
                  <a:gd name="T8" fmla="*/ 348 w 360"/>
                  <a:gd name="T9" fmla="*/ 522 h 842"/>
                  <a:gd name="T10" fmla="*/ 342 w 360"/>
                  <a:gd name="T11" fmla="*/ 430 h 842"/>
                  <a:gd name="T12" fmla="*/ 336 w 360"/>
                  <a:gd name="T13" fmla="*/ 347 h 842"/>
                  <a:gd name="T14" fmla="*/ 328 w 360"/>
                  <a:gd name="T15" fmla="*/ 271 h 842"/>
                  <a:gd name="T16" fmla="*/ 318 w 360"/>
                  <a:gd name="T17" fmla="*/ 205 h 842"/>
                  <a:gd name="T18" fmla="*/ 304 w 360"/>
                  <a:gd name="T19" fmla="*/ 147 h 842"/>
                  <a:gd name="T20" fmla="*/ 287 w 360"/>
                  <a:gd name="T21" fmla="*/ 97 h 842"/>
                  <a:gd name="T22" fmla="*/ 265 w 360"/>
                  <a:gd name="T23" fmla="*/ 58 h 842"/>
                  <a:gd name="T24" fmla="*/ 235 w 360"/>
                  <a:gd name="T25" fmla="*/ 28 h 842"/>
                  <a:gd name="T26" fmla="*/ 199 w 360"/>
                  <a:gd name="T27" fmla="*/ 8 h 842"/>
                  <a:gd name="T28" fmla="*/ 158 w 360"/>
                  <a:gd name="T29" fmla="*/ 0 h 842"/>
                  <a:gd name="T30" fmla="*/ 112 w 360"/>
                  <a:gd name="T31" fmla="*/ 3 h 842"/>
                  <a:gd name="T32" fmla="*/ 59 w 360"/>
                  <a:gd name="T33" fmla="*/ 21 h 842"/>
                  <a:gd name="T34" fmla="*/ 0 w 360"/>
                  <a:gd name="T35" fmla="*/ 51 h 842"/>
                  <a:gd name="T36" fmla="*/ 11 w 360"/>
                  <a:gd name="T37" fmla="*/ 58 h 842"/>
                  <a:gd name="T38" fmla="*/ 71 w 360"/>
                  <a:gd name="T39" fmla="*/ 30 h 842"/>
                  <a:gd name="T40" fmla="*/ 116 w 360"/>
                  <a:gd name="T41" fmla="*/ 15 h 842"/>
                  <a:gd name="T42" fmla="*/ 158 w 360"/>
                  <a:gd name="T43" fmla="*/ 11 h 842"/>
                  <a:gd name="T44" fmla="*/ 192 w 360"/>
                  <a:gd name="T45" fmla="*/ 17 h 842"/>
                  <a:gd name="T46" fmla="*/ 219 w 360"/>
                  <a:gd name="T47" fmla="*/ 35 h 842"/>
                  <a:gd name="T48" fmla="*/ 245 w 360"/>
                  <a:gd name="T49" fmla="*/ 62 h 842"/>
                  <a:gd name="T50" fmla="*/ 267 w 360"/>
                  <a:gd name="T51" fmla="*/ 99 h 842"/>
                  <a:gd name="T52" fmla="*/ 285 w 360"/>
                  <a:gd name="T53" fmla="*/ 147 h 842"/>
                  <a:gd name="T54" fmla="*/ 298 w 360"/>
                  <a:gd name="T55" fmla="*/ 205 h 842"/>
                  <a:gd name="T56" fmla="*/ 308 w 360"/>
                  <a:gd name="T57" fmla="*/ 271 h 842"/>
                  <a:gd name="T58" fmla="*/ 316 w 360"/>
                  <a:gd name="T59" fmla="*/ 347 h 842"/>
                  <a:gd name="T60" fmla="*/ 322 w 360"/>
                  <a:gd name="T61" fmla="*/ 430 h 842"/>
                  <a:gd name="T62" fmla="*/ 328 w 360"/>
                  <a:gd name="T63" fmla="*/ 522 h 842"/>
                  <a:gd name="T64" fmla="*/ 332 w 360"/>
                  <a:gd name="T65" fmla="*/ 620 h 842"/>
                  <a:gd name="T66" fmla="*/ 336 w 360"/>
                  <a:gd name="T67" fmla="*/ 726 h 842"/>
                  <a:gd name="T68" fmla="*/ 340 w 360"/>
                  <a:gd name="T69" fmla="*/ 837 h 842"/>
                  <a:gd name="T70" fmla="*/ 340 w 360"/>
                  <a:gd name="T71" fmla="*/ 837 h 842"/>
                  <a:gd name="T72" fmla="*/ 340 w 360"/>
                  <a:gd name="T73" fmla="*/ 837 h 842"/>
                  <a:gd name="T74" fmla="*/ 344 w 360"/>
                  <a:gd name="T75" fmla="*/ 841 h 842"/>
                  <a:gd name="T76" fmla="*/ 350 w 360"/>
                  <a:gd name="T77" fmla="*/ 842 h 842"/>
                  <a:gd name="T78" fmla="*/ 356 w 360"/>
                  <a:gd name="T79" fmla="*/ 841 h 842"/>
                  <a:gd name="T80" fmla="*/ 360 w 360"/>
                  <a:gd name="T81" fmla="*/ 837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0" h="842">
                    <a:moveTo>
                      <a:pt x="360" y="837"/>
                    </a:moveTo>
                    <a:lnTo>
                      <a:pt x="360" y="837"/>
                    </a:lnTo>
                    <a:lnTo>
                      <a:pt x="356" y="726"/>
                    </a:lnTo>
                    <a:lnTo>
                      <a:pt x="352" y="620"/>
                    </a:lnTo>
                    <a:lnTo>
                      <a:pt x="348" y="522"/>
                    </a:lnTo>
                    <a:lnTo>
                      <a:pt x="342" y="430"/>
                    </a:lnTo>
                    <a:lnTo>
                      <a:pt x="336" y="347"/>
                    </a:lnTo>
                    <a:lnTo>
                      <a:pt x="328" y="271"/>
                    </a:lnTo>
                    <a:lnTo>
                      <a:pt x="318" y="205"/>
                    </a:lnTo>
                    <a:lnTo>
                      <a:pt x="304" y="147"/>
                    </a:lnTo>
                    <a:lnTo>
                      <a:pt x="287" y="97"/>
                    </a:lnTo>
                    <a:lnTo>
                      <a:pt x="265" y="58"/>
                    </a:lnTo>
                    <a:lnTo>
                      <a:pt x="235" y="28"/>
                    </a:lnTo>
                    <a:lnTo>
                      <a:pt x="199" y="8"/>
                    </a:lnTo>
                    <a:lnTo>
                      <a:pt x="158" y="0"/>
                    </a:lnTo>
                    <a:lnTo>
                      <a:pt x="112" y="3"/>
                    </a:lnTo>
                    <a:lnTo>
                      <a:pt x="59" y="21"/>
                    </a:lnTo>
                    <a:lnTo>
                      <a:pt x="0" y="51"/>
                    </a:lnTo>
                    <a:lnTo>
                      <a:pt x="11" y="58"/>
                    </a:lnTo>
                    <a:lnTo>
                      <a:pt x="71" y="30"/>
                    </a:lnTo>
                    <a:lnTo>
                      <a:pt x="116" y="15"/>
                    </a:lnTo>
                    <a:lnTo>
                      <a:pt x="158" y="11"/>
                    </a:lnTo>
                    <a:lnTo>
                      <a:pt x="192" y="17"/>
                    </a:lnTo>
                    <a:lnTo>
                      <a:pt x="219" y="35"/>
                    </a:lnTo>
                    <a:lnTo>
                      <a:pt x="245" y="62"/>
                    </a:lnTo>
                    <a:lnTo>
                      <a:pt x="267" y="99"/>
                    </a:lnTo>
                    <a:lnTo>
                      <a:pt x="285" y="147"/>
                    </a:lnTo>
                    <a:lnTo>
                      <a:pt x="298" y="205"/>
                    </a:lnTo>
                    <a:lnTo>
                      <a:pt x="308" y="271"/>
                    </a:lnTo>
                    <a:lnTo>
                      <a:pt x="316" y="347"/>
                    </a:lnTo>
                    <a:lnTo>
                      <a:pt x="322" y="430"/>
                    </a:lnTo>
                    <a:lnTo>
                      <a:pt x="328" y="522"/>
                    </a:lnTo>
                    <a:lnTo>
                      <a:pt x="332" y="620"/>
                    </a:lnTo>
                    <a:lnTo>
                      <a:pt x="336" y="726"/>
                    </a:lnTo>
                    <a:lnTo>
                      <a:pt x="340" y="837"/>
                    </a:lnTo>
                    <a:lnTo>
                      <a:pt x="340" y="837"/>
                    </a:lnTo>
                    <a:lnTo>
                      <a:pt x="340" y="837"/>
                    </a:lnTo>
                    <a:lnTo>
                      <a:pt x="344" y="841"/>
                    </a:lnTo>
                    <a:lnTo>
                      <a:pt x="350" y="842"/>
                    </a:lnTo>
                    <a:lnTo>
                      <a:pt x="356" y="841"/>
                    </a:lnTo>
                    <a:lnTo>
                      <a:pt x="360" y="8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97" name="Freeform 9">
                <a:extLst>
                  <a:ext uri="{FF2B5EF4-FFF2-40B4-BE49-F238E27FC236}">
                    <a16:creationId xmlns:a16="http://schemas.microsoft.com/office/drawing/2014/main" id="{414494DF-9326-4256-800A-260C1F40A9B4}"/>
                  </a:ext>
                </a:extLst>
              </p:cNvPr>
              <p:cNvSpPr>
                <a:spLocks/>
              </p:cNvSpPr>
              <p:nvPr/>
            </p:nvSpPr>
            <p:spPr bwMode="auto">
              <a:xfrm>
                <a:off x="5389" y="923"/>
                <a:ext cx="451" cy="1289"/>
              </a:xfrm>
              <a:custGeom>
                <a:avLst/>
                <a:gdLst>
                  <a:gd name="T0" fmla="*/ 445 w 451"/>
                  <a:gd name="T1" fmla="*/ 1289 h 1289"/>
                  <a:gd name="T2" fmla="*/ 451 w 451"/>
                  <a:gd name="T3" fmla="*/ 1281 h 1289"/>
                  <a:gd name="T4" fmla="*/ 406 w 451"/>
                  <a:gd name="T5" fmla="*/ 1227 h 1289"/>
                  <a:gd name="T6" fmla="*/ 360 w 451"/>
                  <a:gd name="T7" fmla="*/ 1158 h 1289"/>
                  <a:gd name="T8" fmla="*/ 319 w 451"/>
                  <a:gd name="T9" fmla="*/ 1075 h 1289"/>
                  <a:gd name="T10" fmla="*/ 277 w 451"/>
                  <a:gd name="T11" fmla="*/ 981 h 1289"/>
                  <a:gd name="T12" fmla="*/ 239 w 451"/>
                  <a:gd name="T13" fmla="*/ 878 h 1289"/>
                  <a:gd name="T14" fmla="*/ 204 w 451"/>
                  <a:gd name="T15" fmla="*/ 772 h 1289"/>
                  <a:gd name="T16" fmla="*/ 170 w 451"/>
                  <a:gd name="T17" fmla="*/ 662 h 1289"/>
                  <a:gd name="T18" fmla="*/ 140 w 451"/>
                  <a:gd name="T19" fmla="*/ 551 h 1289"/>
                  <a:gd name="T20" fmla="*/ 113 w 451"/>
                  <a:gd name="T21" fmla="*/ 444 h 1289"/>
                  <a:gd name="T22" fmla="*/ 89 w 451"/>
                  <a:gd name="T23" fmla="*/ 343 h 1289"/>
                  <a:gd name="T24" fmla="*/ 69 w 451"/>
                  <a:gd name="T25" fmla="*/ 250 h 1289"/>
                  <a:gd name="T26" fmla="*/ 51 w 451"/>
                  <a:gd name="T27" fmla="*/ 167 h 1289"/>
                  <a:gd name="T28" fmla="*/ 38 w 451"/>
                  <a:gd name="T29" fmla="*/ 98 h 1289"/>
                  <a:gd name="T30" fmla="*/ 28 w 451"/>
                  <a:gd name="T31" fmla="*/ 45 h 1289"/>
                  <a:gd name="T32" fmla="*/ 22 w 451"/>
                  <a:gd name="T33" fmla="*/ 12 h 1289"/>
                  <a:gd name="T34" fmla="*/ 20 w 451"/>
                  <a:gd name="T35" fmla="*/ 0 h 1289"/>
                  <a:gd name="T36" fmla="*/ 0 w 451"/>
                  <a:gd name="T37" fmla="*/ 0 h 1289"/>
                  <a:gd name="T38" fmla="*/ 2 w 451"/>
                  <a:gd name="T39" fmla="*/ 12 h 1289"/>
                  <a:gd name="T40" fmla="*/ 8 w 451"/>
                  <a:gd name="T41" fmla="*/ 45 h 1289"/>
                  <a:gd name="T42" fmla="*/ 18 w 451"/>
                  <a:gd name="T43" fmla="*/ 98 h 1289"/>
                  <a:gd name="T44" fmla="*/ 32 w 451"/>
                  <a:gd name="T45" fmla="*/ 167 h 1289"/>
                  <a:gd name="T46" fmla="*/ 49 w 451"/>
                  <a:gd name="T47" fmla="*/ 250 h 1289"/>
                  <a:gd name="T48" fmla="*/ 69 w 451"/>
                  <a:gd name="T49" fmla="*/ 343 h 1289"/>
                  <a:gd name="T50" fmla="*/ 93 w 451"/>
                  <a:gd name="T51" fmla="*/ 444 h 1289"/>
                  <a:gd name="T52" fmla="*/ 121 w 451"/>
                  <a:gd name="T53" fmla="*/ 551 h 1289"/>
                  <a:gd name="T54" fmla="*/ 150 w 451"/>
                  <a:gd name="T55" fmla="*/ 662 h 1289"/>
                  <a:gd name="T56" fmla="*/ 184 w 451"/>
                  <a:gd name="T57" fmla="*/ 772 h 1289"/>
                  <a:gd name="T58" fmla="*/ 220 w 451"/>
                  <a:gd name="T59" fmla="*/ 880 h 1289"/>
                  <a:gd name="T60" fmla="*/ 257 w 451"/>
                  <a:gd name="T61" fmla="*/ 983 h 1289"/>
                  <a:gd name="T62" fmla="*/ 299 w 451"/>
                  <a:gd name="T63" fmla="*/ 1077 h 1289"/>
                  <a:gd name="T64" fmla="*/ 340 w 451"/>
                  <a:gd name="T65" fmla="*/ 1160 h 1289"/>
                  <a:gd name="T66" fmla="*/ 386 w 451"/>
                  <a:gd name="T67" fmla="*/ 1231 h 1289"/>
                  <a:gd name="T68" fmla="*/ 435 w 451"/>
                  <a:gd name="T69" fmla="*/ 1285 h 1289"/>
                  <a:gd name="T70" fmla="*/ 441 w 451"/>
                  <a:gd name="T71" fmla="*/ 1277 h 1289"/>
                  <a:gd name="T72" fmla="*/ 445 w 451"/>
                  <a:gd name="T73" fmla="*/ 1289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1" h="1289">
                    <a:moveTo>
                      <a:pt x="445" y="1289"/>
                    </a:moveTo>
                    <a:lnTo>
                      <a:pt x="451" y="1281"/>
                    </a:lnTo>
                    <a:lnTo>
                      <a:pt x="406" y="1227"/>
                    </a:lnTo>
                    <a:lnTo>
                      <a:pt x="360" y="1158"/>
                    </a:lnTo>
                    <a:lnTo>
                      <a:pt x="319" y="1075"/>
                    </a:lnTo>
                    <a:lnTo>
                      <a:pt x="277" y="981"/>
                    </a:lnTo>
                    <a:lnTo>
                      <a:pt x="239" y="878"/>
                    </a:lnTo>
                    <a:lnTo>
                      <a:pt x="204" y="772"/>
                    </a:lnTo>
                    <a:lnTo>
                      <a:pt x="170" y="662"/>
                    </a:lnTo>
                    <a:lnTo>
                      <a:pt x="140" y="551"/>
                    </a:lnTo>
                    <a:lnTo>
                      <a:pt x="113" y="444"/>
                    </a:lnTo>
                    <a:lnTo>
                      <a:pt x="89" y="343"/>
                    </a:lnTo>
                    <a:lnTo>
                      <a:pt x="69" y="250"/>
                    </a:lnTo>
                    <a:lnTo>
                      <a:pt x="51" y="167"/>
                    </a:lnTo>
                    <a:lnTo>
                      <a:pt x="38" y="98"/>
                    </a:lnTo>
                    <a:lnTo>
                      <a:pt x="28" y="45"/>
                    </a:lnTo>
                    <a:lnTo>
                      <a:pt x="22" y="12"/>
                    </a:lnTo>
                    <a:lnTo>
                      <a:pt x="20" y="0"/>
                    </a:lnTo>
                    <a:lnTo>
                      <a:pt x="0" y="0"/>
                    </a:lnTo>
                    <a:lnTo>
                      <a:pt x="2" y="12"/>
                    </a:lnTo>
                    <a:lnTo>
                      <a:pt x="8" y="45"/>
                    </a:lnTo>
                    <a:lnTo>
                      <a:pt x="18" y="98"/>
                    </a:lnTo>
                    <a:lnTo>
                      <a:pt x="32" y="167"/>
                    </a:lnTo>
                    <a:lnTo>
                      <a:pt x="49" y="250"/>
                    </a:lnTo>
                    <a:lnTo>
                      <a:pt x="69" y="343"/>
                    </a:lnTo>
                    <a:lnTo>
                      <a:pt x="93" y="444"/>
                    </a:lnTo>
                    <a:lnTo>
                      <a:pt x="121" y="551"/>
                    </a:lnTo>
                    <a:lnTo>
                      <a:pt x="150" y="662"/>
                    </a:lnTo>
                    <a:lnTo>
                      <a:pt x="184" y="772"/>
                    </a:lnTo>
                    <a:lnTo>
                      <a:pt x="220" y="880"/>
                    </a:lnTo>
                    <a:lnTo>
                      <a:pt x="257" y="983"/>
                    </a:lnTo>
                    <a:lnTo>
                      <a:pt x="299" y="1077"/>
                    </a:lnTo>
                    <a:lnTo>
                      <a:pt x="340" y="1160"/>
                    </a:lnTo>
                    <a:lnTo>
                      <a:pt x="386" y="1231"/>
                    </a:lnTo>
                    <a:lnTo>
                      <a:pt x="435" y="1285"/>
                    </a:lnTo>
                    <a:lnTo>
                      <a:pt x="441" y="1277"/>
                    </a:lnTo>
                    <a:lnTo>
                      <a:pt x="445" y="12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98" name="Freeform 10">
                <a:extLst>
                  <a:ext uri="{FF2B5EF4-FFF2-40B4-BE49-F238E27FC236}">
                    <a16:creationId xmlns:a16="http://schemas.microsoft.com/office/drawing/2014/main" id="{D88933EC-FC98-41E2-979A-AF2F1BF517AF}"/>
                  </a:ext>
                </a:extLst>
              </p:cNvPr>
              <p:cNvSpPr>
                <a:spLocks/>
              </p:cNvSpPr>
              <p:nvPr/>
            </p:nvSpPr>
            <p:spPr bwMode="auto">
              <a:xfrm>
                <a:off x="5593" y="2200"/>
                <a:ext cx="241" cy="41"/>
              </a:xfrm>
              <a:custGeom>
                <a:avLst/>
                <a:gdLst>
                  <a:gd name="T0" fmla="*/ 2 w 241"/>
                  <a:gd name="T1" fmla="*/ 35 h 41"/>
                  <a:gd name="T2" fmla="*/ 4 w 241"/>
                  <a:gd name="T3" fmla="*/ 41 h 41"/>
                  <a:gd name="T4" fmla="*/ 241 w 241"/>
                  <a:gd name="T5" fmla="*/ 12 h 41"/>
                  <a:gd name="T6" fmla="*/ 237 w 241"/>
                  <a:gd name="T7" fmla="*/ 0 h 41"/>
                  <a:gd name="T8" fmla="*/ 0 w 241"/>
                  <a:gd name="T9" fmla="*/ 29 h 41"/>
                  <a:gd name="T10" fmla="*/ 2 w 241"/>
                  <a:gd name="T11" fmla="*/ 35 h 41"/>
                </a:gdLst>
                <a:ahLst/>
                <a:cxnLst>
                  <a:cxn ang="0">
                    <a:pos x="T0" y="T1"/>
                  </a:cxn>
                  <a:cxn ang="0">
                    <a:pos x="T2" y="T3"/>
                  </a:cxn>
                  <a:cxn ang="0">
                    <a:pos x="T4" y="T5"/>
                  </a:cxn>
                  <a:cxn ang="0">
                    <a:pos x="T6" y="T7"/>
                  </a:cxn>
                  <a:cxn ang="0">
                    <a:pos x="T8" y="T9"/>
                  </a:cxn>
                  <a:cxn ang="0">
                    <a:pos x="T10" y="T11"/>
                  </a:cxn>
                </a:cxnLst>
                <a:rect l="0" t="0" r="r" b="b"/>
                <a:pathLst>
                  <a:path w="241" h="41">
                    <a:moveTo>
                      <a:pt x="2" y="35"/>
                    </a:moveTo>
                    <a:lnTo>
                      <a:pt x="4" y="41"/>
                    </a:lnTo>
                    <a:lnTo>
                      <a:pt x="241" y="12"/>
                    </a:lnTo>
                    <a:lnTo>
                      <a:pt x="237" y="0"/>
                    </a:lnTo>
                    <a:lnTo>
                      <a:pt x="0" y="29"/>
                    </a:lnTo>
                    <a:lnTo>
                      <a:pt x="2"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499" name="Freeform 11">
                <a:extLst>
                  <a:ext uri="{FF2B5EF4-FFF2-40B4-BE49-F238E27FC236}">
                    <a16:creationId xmlns:a16="http://schemas.microsoft.com/office/drawing/2014/main" id="{052931FF-0C2D-4BD2-A31C-B988A1899FB3}"/>
                  </a:ext>
                </a:extLst>
              </p:cNvPr>
              <p:cNvSpPr>
                <a:spLocks/>
              </p:cNvSpPr>
              <p:nvPr/>
            </p:nvSpPr>
            <p:spPr bwMode="auto">
              <a:xfrm>
                <a:off x="5587" y="2229"/>
                <a:ext cx="10" cy="12"/>
              </a:xfrm>
              <a:custGeom>
                <a:avLst/>
                <a:gdLst>
                  <a:gd name="T0" fmla="*/ 6 w 10"/>
                  <a:gd name="T1" fmla="*/ 0 h 12"/>
                  <a:gd name="T2" fmla="*/ 0 w 10"/>
                  <a:gd name="T3" fmla="*/ 2 h 12"/>
                  <a:gd name="T4" fmla="*/ 0 w 10"/>
                  <a:gd name="T5" fmla="*/ 7 h 12"/>
                  <a:gd name="T6" fmla="*/ 2 w 10"/>
                  <a:gd name="T7" fmla="*/ 10 h 12"/>
                  <a:gd name="T8" fmla="*/ 10 w 10"/>
                  <a:gd name="T9" fmla="*/ 12 h 12"/>
                  <a:gd name="T10" fmla="*/ 6 w 10"/>
                  <a:gd name="T11" fmla="*/ 0 h 12"/>
                </a:gdLst>
                <a:ahLst/>
                <a:cxnLst>
                  <a:cxn ang="0">
                    <a:pos x="T0" y="T1"/>
                  </a:cxn>
                  <a:cxn ang="0">
                    <a:pos x="T2" y="T3"/>
                  </a:cxn>
                  <a:cxn ang="0">
                    <a:pos x="T4" y="T5"/>
                  </a:cxn>
                  <a:cxn ang="0">
                    <a:pos x="T6" y="T7"/>
                  </a:cxn>
                  <a:cxn ang="0">
                    <a:pos x="T8" y="T9"/>
                  </a:cxn>
                  <a:cxn ang="0">
                    <a:pos x="T10" y="T11"/>
                  </a:cxn>
                </a:cxnLst>
                <a:rect l="0" t="0" r="r" b="b"/>
                <a:pathLst>
                  <a:path w="10" h="12">
                    <a:moveTo>
                      <a:pt x="6" y="0"/>
                    </a:moveTo>
                    <a:lnTo>
                      <a:pt x="0" y="2"/>
                    </a:lnTo>
                    <a:lnTo>
                      <a:pt x="0" y="7"/>
                    </a:lnTo>
                    <a:lnTo>
                      <a:pt x="2" y="10"/>
                    </a:lnTo>
                    <a:lnTo>
                      <a:pt x="10" y="12"/>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00" name="Freeform 12">
                <a:extLst>
                  <a:ext uri="{FF2B5EF4-FFF2-40B4-BE49-F238E27FC236}">
                    <a16:creationId xmlns:a16="http://schemas.microsoft.com/office/drawing/2014/main" id="{A42EDD27-2AF1-4C4E-AA6D-8CD0656C82E3}"/>
                  </a:ext>
                </a:extLst>
              </p:cNvPr>
              <p:cNvSpPr>
                <a:spLocks/>
              </p:cNvSpPr>
              <p:nvPr/>
            </p:nvSpPr>
            <p:spPr bwMode="auto">
              <a:xfrm>
                <a:off x="5064" y="133"/>
                <a:ext cx="604" cy="2249"/>
              </a:xfrm>
              <a:custGeom>
                <a:avLst/>
                <a:gdLst>
                  <a:gd name="T0" fmla="*/ 0 w 604"/>
                  <a:gd name="T1" fmla="*/ 21 h 2249"/>
                  <a:gd name="T2" fmla="*/ 99 w 604"/>
                  <a:gd name="T3" fmla="*/ 0 h 2249"/>
                  <a:gd name="T4" fmla="*/ 171 w 604"/>
                  <a:gd name="T5" fmla="*/ 28 h 2249"/>
                  <a:gd name="T6" fmla="*/ 218 w 604"/>
                  <a:gd name="T7" fmla="*/ 99 h 2249"/>
                  <a:gd name="T8" fmla="*/ 248 w 604"/>
                  <a:gd name="T9" fmla="*/ 210 h 2249"/>
                  <a:gd name="T10" fmla="*/ 264 w 604"/>
                  <a:gd name="T11" fmla="*/ 353 h 2249"/>
                  <a:gd name="T12" fmla="*/ 270 w 604"/>
                  <a:gd name="T13" fmla="*/ 527 h 2249"/>
                  <a:gd name="T14" fmla="*/ 273 w 604"/>
                  <a:gd name="T15" fmla="*/ 724 h 2249"/>
                  <a:gd name="T16" fmla="*/ 277 w 604"/>
                  <a:gd name="T17" fmla="*/ 940 h 2249"/>
                  <a:gd name="T18" fmla="*/ 279 w 604"/>
                  <a:gd name="T19" fmla="*/ 951 h 2249"/>
                  <a:gd name="T20" fmla="*/ 283 w 604"/>
                  <a:gd name="T21" fmla="*/ 984 h 2249"/>
                  <a:gd name="T22" fmla="*/ 289 w 604"/>
                  <a:gd name="T23" fmla="*/ 1034 h 2249"/>
                  <a:gd name="T24" fmla="*/ 299 w 604"/>
                  <a:gd name="T25" fmla="*/ 1101 h 2249"/>
                  <a:gd name="T26" fmla="*/ 313 w 604"/>
                  <a:gd name="T27" fmla="*/ 1180 h 2249"/>
                  <a:gd name="T28" fmla="*/ 327 w 604"/>
                  <a:gd name="T29" fmla="*/ 1271 h 2249"/>
                  <a:gd name="T30" fmla="*/ 345 w 604"/>
                  <a:gd name="T31" fmla="*/ 1370 h 2249"/>
                  <a:gd name="T32" fmla="*/ 365 w 604"/>
                  <a:gd name="T33" fmla="*/ 1476 h 2249"/>
                  <a:gd name="T34" fmla="*/ 386 w 604"/>
                  <a:gd name="T35" fmla="*/ 1584 h 2249"/>
                  <a:gd name="T36" fmla="*/ 412 w 604"/>
                  <a:gd name="T37" fmla="*/ 1693 h 2249"/>
                  <a:gd name="T38" fmla="*/ 438 w 604"/>
                  <a:gd name="T39" fmla="*/ 1802 h 2249"/>
                  <a:gd name="T40" fmla="*/ 467 w 604"/>
                  <a:gd name="T41" fmla="*/ 1905 h 2249"/>
                  <a:gd name="T42" fmla="*/ 499 w 604"/>
                  <a:gd name="T43" fmla="*/ 2003 h 2249"/>
                  <a:gd name="T44" fmla="*/ 531 w 604"/>
                  <a:gd name="T45" fmla="*/ 2090 h 2249"/>
                  <a:gd name="T46" fmla="*/ 566 w 604"/>
                  <a:gd name="T47" fmla="*/ 2167 h 2249"/>
                  <a:gd name="T48" fmla="*/ 604 w 604"/>
                  <a:gd name="T49" fmla="*/ 2230 h 2249"/>
                  <a:gd name="T50" fmla="*/ 432 w 604"/>
                  <a:gd name="T51" fmla="*/ 2249 h 2249"/>
                  <a:gd name="T52" fmla="*/ 0 w 604"/>
                  <a:gd name="T53" fmla="*/ 21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4" h="2249">
                    <a:moveTo>
                      <a:pt x="0" y="21"/>
                    </a:moveTo>
                    <a:lnTo>
                      <a:pt x="99" y="0"/>
                    </a:lnTo>
                    <a:lnTo>
                      <a:pt x="171" y="28"/>
                    </a:lnTo>
                    <a:lnTo>
                      <a:pt x="218" y="99"/>
                    </a:lnTo>
                    <a:lnTo>
                      <a:pt x="248" y="210"/>
                    </a:lnTo>
                    <a:lnTo>
                      <a:pt x="264" y="353"/>
                    </a:lnTo>
                    <a:lnTo>
                      <a:pt x="270" y="527"/>
                    </a:lnTo>
                    <a:lnTo>
                      <a:pt x="273" y="724"/>
                    </a:lnTo>
                    <a:lnTo>
                      <a:pt x="277" y="940"/>
                    </a:lnTo>
                    <a:lnTo>
                      <a:pt x="279" y="951"/>
                    </a:lnTo>
                    <a:lnTo>
                      <a:pt x="283" y="984"/>
                    </a:lnTo>
                    <a:lnTo>
                      <a:pt x="289" y="1034"/>
                    </a:lnTo>
                    <a:lnTo>
                      <a:pt x="299" y="1101"/>
                    </a:lnTo>
                    <a:lnTo>
                      <a:pt x="313" y="1180"/>
                    </a:lnTo>
                    <a:lnTo>
                      <a:pt x="327" y="1271"/>
                    </a:lnTo>
                    <a:lnTo>
                      <a:pt x="345" y="1370"/>
                    </a:lnTo>
                    <a:lnTo>
                      <a:pt x="365" y="1476"/>
                    </a:lnTo>
                    <a:lnTo>
                      <a:pt x="386" y="1584"/>
                    </a:lnTo>
                    <a:lnTo>
                      <a:pt x="412" y="1693"/>
                    </a:lnTo>
                    <a:lnTo>
                      <a:pt x="438" y="1802"/>
                    </a:lnTo>
                    <a:lnTo>
                      <a:pt x="467" y="1905"/>
                    </a:lnTo>
                    <a:lnTo>
                      <a:pt x="499" y="2003"/>
                    </a:lnTo>
                    <a:lnTo>
                      <a:pt x="531" y="2090"/>
                    </a:lnTo>
                    <a:lnTo>
                      <a:pt x="566" y="2167"/>
                    </a:lnTo>
                    <a:lnTo>
                      <a:pt x="604" y="2230"/>
                    </a:lnTo>
                    <a:lnTo>
                      <a:pt x="432" y="2249"/>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01" name="Freeform 13">
                <a:extLst>
                  <a:ext uri="{FF2B5EF4-FFF2-40B4-BE49-F238E27FC236}">
                    <a16:creationId xmlns:a16="http://schemas.microsoft.com/office/drawing/2014/main" id="{BEB0A3BA-9EE8-498B-90A6-893218AEC114}"/>
                  </a:ext>
                </a:extLst>
              </p:cNvPr>
              <p:cNvSpPr>
                <a:spLocks/>
              </p:cNvSpPr>
              <p:nvPr/>
            </p:nvSpPr>
            <p:spPr bwMode="auto">
              <a:xfrm>
                <a:off x="5054" y="149"/>
                <a:ext cx="16" cy="11"/>
              </a:xfrm>
              <a:custGeom>
                <a:avLst/>
                <a:gdLst>
                  <a:gd name="T0" fmla="*/ 4 w 16"/>
                  <a:gd name="T1" fmla="*/ 0 h 11"/>
                  <a:gd name="T2" fmla="*/ 0 w 16"/>
                  <a:gd name="T3" fmla="*/ 4 h 11"/>
                  <a:gd name="T4" fmla="*/ 2 w 16"/>
                  <a:gd name="T5" fmla="*/ 8 h 11"/>
                  <a:gd name="T6" fmla="*/ 8 w 16"/>
                  <a:gd name="T7" fmla="*/ 11 h 11"/>
                  <a:gd name="T8" fmla="*/ 16 w 16"/>
                  <a:gd name="T9" fmla="*/ 9 h 11"/>
                  <a:gd name="T10" fmla="*/ 4 w 16"/>
                  <a:gd name="T11" fmla="*/ 0 h 11"/>
                </a:gdLst>
                <a:ahLst/>
                <a:cxnLst>
                  <a:cxn ang="0">
                    <a:pos x="T0" y="T1"/>
                  </a:cxn>
                  <a:cxn ang="0">
                    <a:pos x="T2" y="T3"/>
                  </a:cxn>
                  <a:cxn ang="0">
                    <a:pos x="T4" y="T5"/>
                  </a:cxn>
                  <a:cxn ang="0">
                    <a:pos x="T6" y="T7"/>
                  </a:cxn>
                  <a:cxn ang="0">
                    <a:pos x="T8" y="T9"/>
                  </a:cxn>
                  <a:cxn ang="0">
                    <a:pos x="T10" y="T11"/>
                  </a:cxn>
                </a:cxnLst>
                <a:rect l="0" t="0" r="r" b="b"/>
                <a:pathLst>
                  <a:path w="16" h="11">
                    <a:moveTo>
                      <a:pt x="4" y="0"/>
                    </a:moveTo>
                    <a:lnTo>
                      <a:pt x="0" y="4"/>
                    </a:lnTo>
                    <a:lnTo>
                      <a:pt x="2" y="8"/>
                    </a:lnTo>
                    <a:lnTo>
                      <a:pt x="8" y="11"/>
                    </a:lnTo>
                    <a:lnTo>
                      <a:pt x="16" y="9"/>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02" name="Freeform 14">
                <a:extLst>
                  <a:ext uri="{FF2B5EF4-FFF2-40B4-BE49-F238E27FC236}">
                    <a16:creationId xmlns:a16="http://schemas.microsoft.com/office/drawing/2014/main" id="{424EC69D-EB62-4272-98CD-4E45CA76F567}"/>
                  </a:ext>
                </a:extLst>
              </p:cNvPr>
              <p:cNvSpPr>
                <a:spLocks/>
              </p:cNvSpPr>
              <p:nvPr/>
            </p:nvSpPr>
            <p:spPr bwMode="auto">
              <a:xfrm>
                <a:off x="5058" y="127"/>
                <a:ext cx="293" cy="946"/>
              </a:xfrm>
              <a:custGeom>
                <a:avLst/>
                <a:gdLst>
                  <a:gd name="T0" fmla="*/ 293 w 293"/>
                  <a:gd name="T1" fmla="*/ 946 h 946"/>
                  <a:gd name="T2" fmla="*/ 293 w 293"/>
                  <a:gd name="T3" fmla="*/ 946 h 946"/>
                  <a:gd name="T4" fmla="*/ 289 w 293"/>
                  <a:gd name="T5" fmla="*/ 730 h 946"/>
                  <a:gd name="T6" fmla="*/ 285 w 293"/>
                  <a:gd name="T7" fmla="*/ 533 h 946"/>
                  <a:gd name="T8" fmla="*/ 279 w 293"/>
                  <a:gd name="T9" fmla="*/ 359 h 946"/>
                  <a:gd name="T10" fmla="*/ 264 w 293"/>
                  <a:gd name="T11" fmla="*/ 216 h 946"/>
                  <a:gd name="T12" fmla="*/ 234 w 293"/>
                  <a:gd name="T13" fmla="*/ 104 h 946"/>
                  <a:gd name="T14" fmla="*/ 184 w 293"/>
                  <a:gd name="T15" fmla="*/ 30 h 946"/>
                  <a:gd name="T16" fmla="*/ 105 w 293"/>
                  <a:gd name="T17" fmla="*/ 0 h 946"/>
                  <a:gd name="T18" fmla="*/ 0 w 293"/>
                  <a:gd name="T19" fmla="*/ 22 h 946"/>
                  <a:gd name="T20" fmla="*/ 12 w 293"/>
                  <a:gd name="T21" fmla="*/ 31 h 946"/>
                  <a:gd name="T22" fmla="*/ 105 w 293"/>
                  <a:gd name="T23" fmla="*/ 12 h 946"/>
                  <a:gd name="T24" fmla="*/ 169 w 293"/>
                  <a:gd name="T25" fmla="*/ 37 h 946"/>
                  <a:gd name="T26" fmla="*/ 214 w 293"/>
                  <a:gd name="T27" fmla="*/ 106 h 946"/>
                  <a:gd name="T28" fmla="*/ 244 w 293"/>
                  <a:gd name="T29" fmla="*/ 216 h 946"/>
                  <a:gd name="T30" fmla="*/ 260 w 293"/>
                  <a:gd name="T31" fmla="*/ 359 h 946"/>
                  <a:gd name="T32" fmla="*/ 266 w 293"/>
                  <a:gd name="T33" fmla="*/ 533 h 946"/>
                  <a:gd name="T34" fmla="*/ 270 w 293"/>
                  <a:gd name="T35" fmla="*/ 730 h 946"/>
                  <a:gd name="T36" fmla="*/ 274 w 293"/>
                  <a:gd name="T37" fmla="*/ 946 h 946"/>
                  <a:gd name="T38" fmla="*/ 274 w 293"/>
                  <a:gd name="T39" fmla="*/ 946 h 946"/>
                  <a:gd name="T40" fmla="*/ 293 w 293"/>
                  <a:gd name="T41" fmla="*/ 946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3" h="946">
                    <a:moveTo>
                      <a:pt x="293" y="946"/>
                    </a:moveTo>
                    <a:lnTo>
                      <a:pt x="293" y="946"/>
                    </a:lnTo>
                    <a:lnTo>
                      <a:pt x="289" y="730"/>
                    </a:lnTo>
                    <a:lnTo>
                      <a:pt x="285" y="533"/>
                    </a:lnTo>
                    <a:lnTo>
                      <a:pt x="279" y="359"/>
                    </a:lnTo>
                    <a:lnTo>
                      <a:pt x="264" y="216"/>
                    </a:lnTo>
                    <a:lnTo>
                      <a:pt x="234" y="104"/>
                    </a:lnTo>
                    <a:lnTo>
                      <a:pt x="184" y="30"/>
                    </a:lnTo>
                    <a:lnTo>
                      <a:pt x="105" y="0"/>
                    </a:lnTo>
                    <a:lnTo>
                      <a:pt x="0" y="22"/>
                    </a:lnTo>
                    <a:lnTo>
                      <a:pt x="12" y="31"/>
                    </a:lnTo>
                    <a:lnTo>
                      <a:pt x="105" y="12"/>
                    </a:lnTo>
                    <a:lnTo>
                      <a:pt x="169" y="37"/>
                    </a:lnTo>
                    <a:lnTo>
                      <a:pt x="214" y="106"/>
                    </a:lnTo>
                    <a:lnTo>
                      <a:pt x="244" y="216"/>
                    </a:lnTo>
                    <a:lnTo>
                      <a:pt x="260" y="359"/>
                    </a:lnTo>
                    <a:lnTo>
                      <a:pt x="266" y="533"/>
                    </a:lnTo>
                    <a:lnTo>
                      <a:pt x="270" y="730"/>
                    </a:lnTo>
                    <a:lnTo>
                      <a:pt x="274" y="946"/>
                    </a:lnTo>
                    <a:lnTo>
                      <a:pt x="274" y="946"/>
                    </a:lnTo>
                    <a:lnTo>
                      <a:pt x="293" y="9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03" name="Freeform 15">
                <a:extLst>
                  <a:ext uri="{FF2B5EF4-FFF2-40B4-BE49-F238E27FC236}">
                    <a16:creationId xmlns:a16="http://schemas.microsoft.com/office/drawing/2014/main" id="{815D7348-0F7D-4CD1-A9AD-A1632EF95104}"/>
                  </a:ext>
                </a:extLst>
              </p:cNvPr>
              <p:cNvSpPr>
                <a:spLocks/>
              </p:cNvSpPr>
              <p:nvPr/>
            </p:nvSpPr>
            <p:spPr bwMode="auto">
              <a:xfrm>
                <a:off x="5332" y="1073"/>
                <a:ext cx="346" cy="1295"/>
              </a:xfrm>
              <a:custGeom>
                <a:avLst/>
                <a:gdLst>
                  <a:gd name="T0" fmla="*/ 338 w 346"/>
                  <a:gd name="T1" fmla="*/ 1295 h 1295"/>
                  <a:gd name="T2" fmla="*/ 346 w 346"/>
                  <a:gd name="T3" fmla="*/ 1287 h 1295"/>
                  <a:gd name="T4" fmla="*/ 308 w 346"/>
                  <a:gd name="T5" fmla="*/ 1226 h 1295"/>
                  <a:gd name="T6" fmla="*/ 273 w 346"/>
                  <a:gd name="T7" fmla="*/ 1149 h 1295"/>
                  <a:gd name="T8" fmla="*/ 241 w 346"/>
                  <a:gd name="T9" fmla="*/ 1062 h 1295"/>
                  <a:gd name="T10" fmla="*/ 209 w 346"/>
                  <a:gd name="T11" fmla="*/ 965 h 1295"/>
                  <a:gd name="T12" fmla="*/ 180 w 346"/>
                  <a:gd name="T13" fmla="*/ 862 h 1295"/>
                  <a:gd name="T14" fmla="*/ 154 w 346"/>
                  <a:gd name="T15" fmla="*/ 753 h 1295"/>
                  <a:gd name="T16" fmla="*/ 128 w 346"/>
                  <a:gd name="T17" fmla="*/ 644 h 1295"/>
                  <a:gd name="T18" fmla="*/ 106 w 346"/>
                  <a:gd name="T19" fmla="*/ 536 h 1295"/>
                  <a:gd name="T20" fmla="*/ 87 w 346"/>
                  <a:gd name="T21" fmla="*/ 430 h 1295"/>
                  <a:gd name="T22" fmla="*/ 69 w 346"/>
                  <a:gd name="T23" fmla="*/ 331 h 1295"/>
                  <a:gd name="T24" fmla="*/ 55 w 346"/>
                  <a:gd name="T25" fmla="*/ 240 h 1295"/>
                  <a:gd name="T26" fmla="*/ 41 w 346"/>
                  <a:gd name="T27" fmla="*/ 161 h 1295"/>
                  <a:gd name="T28" fmla="*/ 31 w 346"/>
                  <a:gd name="T29" fmla="*/ 94 h 1295"/>
                  <a:gd name="T30" fmla="*/ 25 w 346"/>
                  <a:gd name="T31" fmla="*/ 44 h 1295"/>
                  <a:gd name="T32" fmla="*/ 21 w 346"/>
                  <a:gd name="T33" fmla="*/ 11 h 1295"/>
                  <a:gd name="T34" fmla="*/ 19 w 346"/>
                  <a:gd name="T35" fmla="*/ 0 h 1295"/>
                  <a:gd name="T36" fmla="*/ 0 w 346"/>
                  <a:gd name="T37" fmla="*/ 0 h 1295"/>
                  <a:gd name="T38" fmla="*/ 2 w 346"/>
                  <a:gd name="T39" fmla="*/ 11 h 1295"/>
                  <a:gd name="T40" fmla="*/ 5 w 346"/>
                  <a:gd name="T41" fmla="*/ 44 h 1295"/>
                  <a:gd name="T42" fmla="*/ 11 w 346"/>
                  <a:gd name="T43" fmla="*/ 94 h 1295"/>
                  <a:gd name="T44" fmla="*/ 21 w 346"/>
                  <a:gd name="T45" fmla="*/ 161 h 1295"/>
                  <a:gd name="T46" fmla="*/ 35 w 346"/>
                  <a:gd name="T47" fmla="*/ 240 h 1295"/>
                  <a:gd name="T48" fmla="*/ 49 w 346"/>
                  <a:gd name="T49" fmla="*/ 331 h 1295"/>
                  <a:gd name="T50" fmla="*/ 67 w 346"/>
                  <a:gd name="T51" fmla="*/ 430 h 1295"/>
                  <a:gd name="T52" fmla="*/ 87 w 346"/>
                  <a:gd name="T53" fmla="*/ 536 h 1295"/>
                  <a:gd name="T54" fmla="*/ 108 w 346"/>
                  <a:gd name="T55" fmla="*/ 644 h 1295"/>
                  <a:gd name="T56" fmla="*/ 134 w 346"/>
                  <a:gd name="T57" fmla="*/ 753 h 1295"/>
                  <a:gd name="T58" fmla="*/ 160 w 346"/>
                  <a:gd name="T59" fmla="*/ 862 h 1295"/>
                  <a:gd name="T60" fmla="*/ 190 w 346"/>
                  <a:gd name="T61" fmla="*/ 965 h 1295"/>
                  <a:gd name="T62" fmla="*/ 221 w 346"/>
                  <a:gd name="T63" fmla="*/ 1064 h 1295"/>
                  <a:gd name="T64" fmla="*/ 253 w 346"/>
                  <a:gd name="T65" fmla="*/ 1152 h 1295"/>
                  <a:gd name="T66" fmla="*/ 289 w 346"/>
                  <a:gd name="T67" fmla="*/ 1229 h 1295"/>
                  <a:gd name="T68" fmla="*/ 326 w 346"/>
                  <a:gd name="T69" fmla="*/ 1292 h 1295"/>
                  <a:gd name="T70" fmla="*/ 334 w 346"/>
                  <a:gd name="T71" fmla="*/ 1284 h 1295"/>
                  <a:gd name="T72" fmla="*/ 338 w 346"/>
                  <a:gd name="T73" fmla="*/ 1295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6" h="1295">
                    <a:moveTo>
                      <a:pt x="338" y="1295"/>
                    </a:moveTo>
                    <a:lnTo>
                      <a:pt x="346" y="1287"/>
                    </a:lnTo>
                    <a:lnTo>
                      <a:pt x="308" y="1226"/>
                    </a:lnTo>
                    <a:lnTo>
                      <a:pt x="273" y="1149"/>
                    </a:lnTo>
                    <a:lnTo>
                      <a:pt x="241" y="1062"/>
                    </a:lnTo>
                    <a:lnTo>
                      <a:pt x="209" y="965"/>
                    </a:lnTo>
                    <a:lnTo>
                      <a:pt x="180" y="862"/>
                    </a:lnTo>
                    <a:lnTo>
                      <a:pt x="154" y="753"/>
                    </a:lnTo>
                    <a:lnTo>
                      <a:pt x="128" y="644"/>
                    </a:lnTo>
                    <a:lnTo>
                      <a:pt x="106" y="536"/>
                    </a:lnTo>
                    <a:lnTo>
                      <a:pt x="87" y="430"/>
                    </a:lnTo>
                    <a:lnTo>
                      <a:pt x="69" y="331"/>
                    </a:lnTo>
                    <a:lnTo>
                      <a:pt x="55" y="240"/>
                    </a:lnTo>
                    <a:lnTo>
                      <a:pt x="41" y="161"/>
                    </a:lnTo>
                    <a:lnTo>
                      <a:pt x="31" y="94"/>
                    </a:lnTo>
                    <a:lnTo>
                      <a:pt x="25" y="44"/>
                    </a:lnTo>
                    <a:lnTo>
                      <a:pt x="21" y="11"/>
                    </a:lnTo>
                    <a:lnTo>
                      <a:pt x="19" y="0"/>
                    </a:lnTo>
                    <a:lnTo>
                      <a:pt x="0" y="0"/>
                    </a:lnTo>
                    <a:lnTo>
                      <a:pt x="2" y="11"/>
                    </a:lnTo>
                    <a:lnTo>
                      <a:pt x="5" y="44"/>
                    </a:lnTo>
                    <a:lnTo>
                      <a:pt x="11" y="94"/>
                    </a:lnTo>
                    <a:lnTo>
                      <a:pt x="21" y="161"/>
                    </a:lnTo>
                    <a:lnTo>
                      <a:pt x="35" y="240"/>
                    </a:lnTo>
                    <a:lnTo>
                      <a:pt x="49" y="331"/>
                    </a:lnTo>
                    <a:lnTo>
                      <a:pt x="67" y="430"/>
                    </a:lnTo>
                    <a:lnTo>
                      <a:pt x="87" y="536"/>
                    </a:lnTo>
                    <a:lnTo>
                      <a:pt x="108" y="644"/>
                    </a:lnTo>
                    <a:lnTo>
                      <a:pt x="134" y="753"/>
                    </a:lnTo>
                    <a:lnTo>
                      <a:pt x="160" y="862"/>
                    </a:lnTo>
                    <a:lnTo>
                      <a:pt x="190" y="965"/>
                    </a:lnTo>
                    <a:lnTo>
                      <a:pt x="221" y="1064"/>
                    </a:lnTo>
                    <a:lnTo>
                      <a:pt x="253" y="1152"/>
                    </a:lnTo>
                    <a:lnTo>
                      <a:pt x="289" y="1229"/>
                    </a:lnTo>
                    <a:lnTo>
                      <a:pt x="326" y="1292"/>
                    </a:lnTo>
                    <a:lnTo>
                      <a:pt x="334" y="1284"/>
                    </a:lnTo>
                    <a:lnTo>
                      <a:pt x="338" y="12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04" name="Freeform 16">
                <a:extLst>
                  <a:ext uri="{FF2B5EF4-FFF2-40B4-BE49-F238E27FC236}">
                    <a16:creationId xmlns:a16="http://schemas.microsoft.com/office/drawing/2014/main" id="{1CABF5F0-6460-4A7F-9FC1-D9EEED8D66F0}"/>
                  </a:ext>
                </a:extLst>
              </p:cNvPr>
              <p:cNvSpPr>
                <a:spLocks/>
              </p:cNvSpPr>
              <p:nvPr/>
            </p:nvSpPr>
            <p:spPr bwMode="auto">
              <a:xfrm>
                <a:off x="5494" y="2357"/>
                <a:ext cx="176" cy="31"/>
              </a:xfrm>
              <a:custGeom>
                <a:avLst/>
                <a:gdLst>
                  <a:gd name="T0" fmla="*/ 2 w 176"/>
                  <a:gd name="T1" fmla="*/ 25 h 31"/>
                  <a:gd name="T2" fmla="*/ 4 w 176"/>
                  <a:gd name="T3" fmla="*/ 31 h 31"/>
                  <a:gd name="T4" fmla="*/ 176 w 176"/>
                  <a:gd name="T5" fmla="*/ 11 h 31"/>
                  <a:gd name="T6" fmla="*/ 172 w 176"/>
                  <a:gd name="T7" fmla="*/ 0 h 31"/>
                  <a:gd name="T8" fmla="*/ 0 w 176"/>
                  <a:gd name="T9" fmla="*/ 19 h 31"/>
                  <a:gd name="T10" fmla="*/ 2 w 176"/>
                  <a:gd name="T11" fmla="*/ 25 h 31"/>
                </a:gdLst>
                <a:ahLst/>
                <a:cxnLst>
                  <a:cxn ang="0">
                    <a:pos x="T0" y="T1"/>
                  </a:cxn>
                  <a:cxn ang="0">
                    <a:pos x="T2" y="T3"/>
                  </a:cxn>
                  <a:cxn ang="0">
                    <a:pos x="T4" y="T5"/>
                  </a:cxn>
                  <a:cxn ang="0">
                    <a:pos x="T6" y="T7"/>
                  </a:cxn>
                  <a:cxn ang="0">
                    <a:pos x="T8" y="T9"/>
                  </a:cxn>
                  <a:cxn ang="0">
                    <a:pos x="T10" y="T11"/>
                  </a:cxn>
                </a:cxnLst>
                <a:rect l="0" t="0" r="r" b="b"/>
                <a:pathLst>
                  <a:path w="176" h="31">
                    <a:moveTo>
                      <a:pt x="2" y="25"/>
                    </a:moveTo>
                    <a:lnTo>
                      <a:pt x="4" y="31"/>
                    </a:lnTo>
                    <a:lnTo>
                      <a:pt x="176" y="11"/>
                    </a:lnTo>
                    <a:lnTo>
                      <a:pt x="172" y="0"/>
                    </a:lnTo>
                    <a:lnTo>
                      <a:pt x="0" y="19"/>
                    </a:lnTo>
                    <a:lnTo>
                      <a:pt x="2"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05" name="Freeform 17">
                <a:extLst>
                  <a:ext uri="{FF2B5EF4-FFF2-40B4-BE49-F238E27FC236}">
                    <a16:creationId xmlns:a16="http://schemas.microsoft.com/office/drawing/2014/main" id="{B920F0FA-C5FA-4343-9B5D-319C18CC0500}"/>
                  </a:ext>
                </a:extLst>
              </p:cNvPr>
              <p:cNvSpPr>
                <a:spLocks/>
              </p:cNvSpPr>
              <p:nvPr/>
            </p:nvSpPr>
            <p:spPr bwMode="auto">
              <a:xfrm>
                <a:off x="5488" y="2376"/>
                <a:ext cx="10" cy="12"/>
              </a:xfrm>
              <a:custGeom>
                <a:avLst/>
                <a:gdLst>
                  <a:gd name="T0" fmla="*/ 6 w 10"/>
                  <a:gd name="T1" fmla="*/ 0 h 12"/>
                  <a:gd name="T2" fmla="*/ 0 w 10"/>
                  <a:gd name="T3" fmla="*/ 3 h 12"/>
                  <a:gd name="T4" fmla="*/ 0 w 10"/>
                  <a:gd name="T5" fmla="*/ 7 h 12"/>
                  <a:gd name="T6" fmla="*/ 2 w 10"/>
                  <a:gd name="T7" fmla="*/ 11 h 12"/>
                  <a:gd name="T8" fmla="*/ 10 w 10"/>
                  <a:gd name="T9" fmla="*/ 12 h 12"/>
                  <a:gd name="T10" fmla="*/ 6 w 10"/>
                  <a:gd name="T11" fmla="*/ 0 h 12"/>
                </a:gdLst>
                <a:ahLst/>
                <a:cxnLst>
                  <a:cxn ang="0">
                    <a:pos x="T0" y="T1"/>
                  </a:cxn>
                  <a:cxn ang="0">
                    <a:pos x="T2" y="T3"/>
                  </a:cxn>
                  <a:cxn ang="0">
                    <a:pos x="T4" y="T5"/>
                  </a:cxn>
                  <a:cxn ang="0">
                    <a:pos x="T6" y="T7"/>
                  </a:cxn>
                  <a:cxn ang="0">
                    <a:pos x="T8" y="T9"/>
                  </a:cxn>
                  <a:cxn ang="0">
                    <a:pos x="T10" y="T11"/>
                  </a:cxn>
                </a:cxnLst>
                <a:rect l="0" t="0" r="r" b="b"/>
                <a:pathLst>
                  <a:path w="10" h="12">
                    <a:moveTo>
                      <a:pt x="6" y="0"/>
                    </a:moveTo>
                    <a:lnTo>
                      <a:pt x="0" y="3"/>
                    </a:lnTo>
                    <a:lnTo>
                      <a:pt x="0" y="7"/>
                    </a:lnTo>
                    <a:lnTo>
                      <a:pt x="2" y="11"/>
                    </a:lnTo>
                    <a:lnTo>
                      <a:pt x="10" y="12"/>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06" name="Freeform 18">
                <a:extLst>
                  <a:ext uri="{FF2B5EF4-FFF2-40B4-BE49-F238E27FC236}">
                    <a16:creationId xmlns:a16="http://schemas.microsoft.com/office/drawing/2014/main" id="{A9EE4532-654D-4910-975D-1D783DCFD9E2}"/>
                  </a:ext>
                </a:extLst>
              </p:cNvPr>
              <p:cNvSpPr>
                <a:spLocks/>
              </p:cNvSpPr>
              <p:nvPr/>
            </p:nvSpPr>
            <p:spPr bwMode="auto">
              <a:xfrm>
                <a:off x="2139" y="129"/>
                <a:ext cx="3383" cy="2553"/>
              </a:xfrm>
              <a:custGeom>
                <a:avLst/>
                <a:gdLst>
                  <a:gd name="T0" fmla="*/ 2910 w 3383"/>
                  <a:gd name="T1" fmla="*/ 0 h 2553"/>
                  <a:gd name="T2" fmla="*/ 3383 w 3383"/>
                  <a:gd name="T3" fmla="*/ 2423 h 2553"/>
                  <a:gd name="T4" fmla="*/ 0 w 3383"/>
                  <a:gd name="T5" fmla="*/ 2553 h 2553"/>
                  <a:gd name="T6" fmla="*/ 2910 w 3383"/>
                  <a:gd name="T7" fmla="*/ 0 h 2553"/>
                </a:gdLst>
                <a:ahLst/>
                <a:cxnLst>
                  <a:cxn ang="0">
                    <a:pos x="T0" y="T1"/>
                  </a:cxn>
                  <a:cxn ang="0">
                    <a:pos x="T2" y="T3"/>
                  </a:cxn>
                  <a:cxn ang="0">
                    <a:pos x="T4" y="T5"/>
                  </a:cxn>
                  <a:cxn ang="0">
                    <a:pos x="T6" y="T7"/>
                  </a:cxn>
                </a:cxnLst>
                <a:rect l="0" t="0" r="r" b="b"/>
                <a:pathLst>
                  <a:path w="3383" h="2553">
                    <a:moveTo>
                      <a:pt x="2910" y="0"/>
                    </a:moveTo>
                    <a:lnTo>
                      <a:pt x="3383" y="2423"/>
                    </a:lnTo>
                    <a:lnTo>
                      <a:pt x="0" y="2553"/>
                    </a:lnTo>
                    <a:lnTo>
                      <a:pt x="29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07" name="Freeform 19">
                <a:extLst>
                  <a:ext uri="{FF2B5EF4-FFF2-40B4-BE49-F238E27FC236}">
                    <a16:creationId xmlns:a16="http://schemas.microsoft.com/office/drawing/2014/main" id="{B24B47FE-87CD-4AEB-9625-3C26C42F116D}"/>
                  </a:ext>
                </a:extLst>
              </p:cNvPr>
              <p:cNvSpPr>
                <a:spLocks/>
              </p:cNvSpPr>
              <p:nvPr/>
            </p:nvSpPr>
            <p:spPr bwMode="auto">
              <a:xfrm>
                <a:off x="5039" y="123"/>
                <a:ext cx="19" cy="6"/>
              </a:xfrm>
              <a:custGeom>
                <a:avLst/>
                <a:gdLst>
                  <a:gd name="T0" fmla="*/ 19 w 19"/>
                  <a:gd name="T1" fmla="*/ 6 h 6"/>
                  <a:gd name="T2" fmla="*/ 15 w 19"/>
                  <a:gd name="T3" fmla="*/ 2 h 6"/>
                  <a:gd name="T4" fmla="*/ 10 w 19"/>
                  <a:gd name="T5" fmla="*/ 0 h 6"/>
                  <a:gd name="T6" fmla="*/ 4 w 19"/>
                  <a:gd name="T7" fmla="*/ 2 h 6"/>
                  <a:gd name="T8" fmla="*/ 0 w 19"/>
                  <a:gd name="T9" fmla="*/ 6 h 6"/>
                  <a:gd name="T10" fmla="*/ 19 w 19"/>
                  <a:gd name="T11" fmla="*/ 6 h 6"/>
                </a:gdLst>
                <a:ahLst/>
                <a:cxnLst>
                  <a:cxn ang="0">
                    <a:pos x="T0" y="T1"/>
                  </a:cxn>
                  <a:cxn ang="0">
                    <a:pos x="T2" y="T3"/>
                  </a:cxn>
                  <a:cxn ang="0">
                    <a:pos x="T4" y="T5"/>
                  </a:cxn>
                  <a:cxn ang="0">
                    <a:pos x="T6" y="T7"/>
                  </a:cxn>
                  <a:cxn ang="0">
                    <a:pos x="T8" y="T9"/>
                  </a:cxn>
                  <a:cxn ang="0">
                    <a:pos x="T10" y="T11"/>
                  </a:cxn>
                </a:cxnLst>
                <a:rect l="0" t="0" r="r" b="b"/>
                <a:pathLst>
                  <a:path w="19" h="6">
                    <a:moveTo>
                      <a:pt x="19" y="6"/>
                    </a:moveTo>
                    <a:lnTo>
                      <a:pt x="15" y="2"/>
                    </a:lnTo>
                    <a:lnTo>
                      <a:pt x="10" y="0"/>
                    </a:lnTo>
                    <a:lnTo>
                      <a:pt x="4" y="2"/>
                    </a:lnTo>
                    <a:lnTo>
                      <a:pt x="0" y="6"/>
                    </a:lnTo>
                    <a:lnTo>
                      <a:pt x="1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08" name="Freeform 20">
                <a:extLst>
                  <a:ext uri="{FF2B5EF4-FFF2-40B4-BE49-F238E27FC236}">
                    <a16:creationId xmlns:a16="http://schemas.microsoft.com/office/drawing/2014/main" id="{DCEFA84F-CBD8-4CB2-B2D1-79D73E3A425A}"/>
                  </a:ext>
                </a:extLst>
              </p:cNvPr>
              <p:cNvSpPr>
                <a:spLocks/>
              </p:cNvSpPr>
              <p:nvPr/>
            </p:nvSpPr>
            <p:spPr bwMode="auto">
              <a:xfrm>
                <a:off x="5039" y="129"/>
                <a:ext cx="492" cy="2429"/>
              </a:xfrm>
              <a:custGeom>
                <a:avLst/>
                <a:gdLst>
                  <a:gd name="T0" fmla="*/ 483 w 492"/>
                  <a:gd name="T1" fmla="*/ 2429 h 2429"/>
                  <a:gd name="T2" fmla="*/ 492 w 492"/>
                  <a:gd name="T3" fmla="*/ 2423 h 2429"/>
                  <a:gd name="T4" fmla="*/ 19 w 492"/>
                  <a:gd name="T5" fmla="*/ 0 h 2429"/>
                  <a:gd name="T6" fmla="*/ 0 w 492"/>
                  <a:gd name="T7" fmla="*/ 0 h 2429"/>
                  <a:gd name="T8" fmla="*/ 473 w 492"/>
                  <a:gd name="T9" fmla="*/ 2423 h 2429"/>
                  <a:gd name="T10" fmla="*/ 483 w 492"/>
                  <a:gd name="T11" fmla="*/ 2418 h 2429"/>
                  <a:gd name="T12" fmla="*/ 473 w 492"/>
                  <a:gd name="T13" fmla="*/ 2423 h 2429"/>
                  <a:gd name="T14" fmla="*/ 477 w 492"/>
                  <a:gd name="T15" fmla="*/ 2427 h 2429"/>
                  <a:gd name="T16" fmla="*/ 483 w 492"/>
                  <a:gd name="T17" fmla="*/ 2428 h 2429"/>
                  <a:gd name="T18" fmla="*/ 488 w 492"/>
                  <a:gd name="T19" fmla="*/ 2427 h 2429"/>
                  <a:gd name="T20" fmla="*/ 492 w 492"/>
                  <a:gd name="T21" fmla="*/ 2423 h 2429"/>
                  <a:gd name="T22" fmla="*/ 483 w 492"/>
                  <a:gd name="T23" fmla="*/ 2429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2" h="2429">
                    <a:moveTo>
                      <a:pt x="483" y="2429"/>
                    </a:moveTo>
                    <a:lnTo>
                      <a:pt x="492" y="2423"/>
                    </a:lnTo>
                    <a:lnTo>
                      <a:pt x="19" y="0"/>
                    </a:lnTo>
                    <a:lnTo>
                      <a:pt x="0" y="0"/>
                    </a:lnTo>
                    <a:lnTo>
                      <a:pt x="473" y="2423"/>
                    </a:lnTo>
                    <a:lnTo>
                      <a:pt x="483" y="2418"/>
                    </a:lnTo>
                    <a:lnTo>
                      <a:pt x="473" y="2423"/>
                    </a:lnTo>
                    <a:lnTo>
                      <a:pt x="477" y="2427"/>
                    </a:lnTo>
                    <a:lnTo>
                      <a:pt x="483" y="2428"/>
                    </a:lnTo>
                    <a:lnTo>
                      <a:pt x="488" y="2427"/>
                    </a:lnTo>
                    <a:lnTo>
                      <a:pt x="492" y="2423"/>
                    </a:lnTo>
                    <a:lnTo>
                      <a:pt x="483" y="24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09" name="Freeform 21">
                <a:extLst>
                  <a:ext uri="{FF2B5EF4-FFF2-40B4-BE49-F238E27FC236}">
                    <a16:creationId xmlns:a16="http://schemas.microsoft.com/office/drawing/2014/main" id="{64D16D00-36DC-4F4B-B050-0CDAD0AA205C}"/>
                  </a:ext>
                </a:extLst>
              </p:cNvPr>
              <p:cNvSpPr>
                <a:spLocks/>
              </p:cNvSpPr>
              <p:nvPr/>
            </p:nvSpPr>
            <p:spPr bwMode="auto">
              <a:xfrm>
                <a:off x="2139" y="2547"/>
                <a:ext cx="3383" cy="141"/>
              </a:xfrm>
              <a:custGeom>
                <a:avLst/>
                <a:gdLst>
                  <a:gd name="T0" fmla="*/ 0 w 3383"/>
                  <a:gd name="T1" fmla="*/ 135 h 141"/>
                  <a:gd name="T2" fmla="*/ 0 w 3383"/>
                  <a:gd name="T3" fmla="*/ 141 h 141"/>
                  <a:gd name="T4" fmla="*/ 3383 w 3383"/>
                  <a:gd name="T5" fmla="*/ 11 h 141"/>
                  <a:gd name="T6" fmla="*/ 3383 w 3383"/>
                  <a:gd name="T7" fmla="*/ 0 h 141"/>
                  <a:gd name="T8" fmla="*/ 0 w 3383"/>
                  <a:gd name="T9" fmla="*/ 130 h 141"/>
                  <a:gd name="T10" fmla="*/ 0 w 3383"/>
                  <a:gd name="T11" fmla="*/ 135 h 141"/>
                </a:gdLst>
                <a:ahLst/>
                <a:cxnLst>
                  <a:cxn ang="0">
                    <a:pos x="T0" y="T1"/>
                  </a:cxn>
                  <a:cxn ang="0">
                    <a:pos x="T2" y="T3"/>
                  </a:cxn>
                  <a:cxn ang="0">
                    <a:pos x="T4" y="T5"/>
                  </a:cxn>
                  <a:cxn ang="0">
                    <a:pos x="T6" y="T7"/>
                  </a:cxn>
                  <a:cxn ang="0">
                    <a:pos x="T8" y="T9"/>
                  </a:cxn>
                  <a:cxn ang="0">
                    <a:pos x="T10" y="T11"/>
                  </a:cxn>
                </a:cxnLst>
                <a:rect l="0" t="0" r="r" b="b"/>
                <a:pathLst>
                  <a:path w="3383" h="141">
                    <a:moveTo>
                      <a:pt x="0" y="135"/>
                    </a:moveTo>
                    <a:lnTo>
                      <a:pt x="0" y="141"/>
                    </a:lnTo>
                    <a:lnTo>
                      <a:pt x="3383" y="11"/>
                    </a:lnTo>
                    <a:lnTo>
                      <a:pt x="3383" y="0"/>
                    </a:lnTo>
                    <a:lnTo>
                      <a:pt x="0" y="130"/>
                    </a:lnTo>
                    <a:lnTo>
                      <a:pt x="0"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10" name="Freeform 22">
                <a:extLst>
                  <a:ext uri="{FF2B5EF4-FFF2-40B4-BE49-F238E27FC236}">
                    <a16:creationId xmlns:a16="http://schemas.microsoft.com/office/drawing/2014/main" id="{33F71AD3-2BF6-4AFB-8841-23F77A49AA7C}"/>
                  </a:ext>
                </a:extLst>
              </p:cNvPr>
              <p:cNvSpPr>
                <a:spLocks/>
              </p:cNvSpPr>
              <p:nvPr/>
            </p:nvSpPr>
            <p:spPr bwMode="auto">
              <a:xfrm>
                <a:off x="2131" y="2677"/>
                <a:ext cx="8" cy="11"/>
              </a:xfrm>
              <a:custGeom>
                <a:avLst/>
                <a:gdLst>
                  <a:gd name="T0" fmla="*/ 8 w 8"/>
                  <a:gd name="T1" fmla="*/ 0 h 11"/>
                  <a:gd name="T2" fmla="*/ 2 w 8"/>
                  <a:gd name="T3" fmla="*/ 2 h 11"/>
                  <a:gd name="T4" fmla="*/ 0 w 8"/>
                  <a:gd name="T5" fmla="*/ 5 h 11"/>
                  <a:gd name="T6" fmla="*/ 2 w 8"/>
                  <a:gd name="T7" fmla="*/ 9 h 11"/>
                  <a:gd name="T8" fmla="*/ 8 w 8"/>
                  <a:gd name="T9" fmla="*/ 11 h 11"/>
                  <a:gd name="T10" fmla="*/ 8 w 8"/>
                  <a:gd name="T11" fmla="*/ 0 h 11"/>
                </a:gdLst>
                <a:ahLst/>
                <a:cxnLst>
                  <a:cxn ang="0">
                    <a:pos x="T0" y="T1"/>
                  </a:cxn>
                  <a:cxn ang="0">
                    <a:pos x="T2" y="T3"/>
                  </a:cxn>
                  <a:cxn ang="0">
                    <a:pos x="T4" y="T5"/>
                  </a:cxn>
                  <a:cxn ang="0">
                    <a:pos x="T6" y="T7"/>
                  </a:cxn>
                  <a:cxn ang="0">
                    <a:pos x="T8" y="T9"/>
                  </a:cxn>
                  <a:cxn ang="0">
                    <a:pos x="T10" y="T11"/>
                  </a:cxn>
                </a:cxnLst>
                <a:rect l="0" t="0" r="r" b="b"/>
                <a:pathLst>
                  <a:path w="8" h="11">
                    <a:moveTo>
                      <a:pt x="8" y="0"/>
                    </a:moveTo>
                    <a:lnTo>
                      <a:pt x="2" y="2"/>
                    </a:lnTo>
                    <a:lnTo>
                      <a:pt x="0" y="5"/>
                    </a:lnTo>
                    <a:lnTo>
                      <a:pt x="2" y="9"/>
                    </a:lnTo>
                    <a:lnTo>
                      <a:pt x="8" y="11"/>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11" name="Freeform 23">
                <a:extLst>
                  <a:ext uri="{FF2B5EF4-FFF2-40B4-BE49-F238E27FC236}">
                    <a16:creationId xmlns:a16="http://schemas.microsoft.com/office/drawing/2014/main" id="{FCB4BC16-F321-4EEB-89CA-F5458E543316}"/>
                  </a:ext>
                </a:extLst>
              </p:cNvPr>
              <p:cNvSpPr>
                <a:spLocks/>
              </p:cNvSpPr>
              <p:nvPr/>
            </p:nvSpPr>
            <p:spPr bwMode="auto">
              <a:xfrm>
                <a:off x="1771" y="150"/>
                <a:ext cx="3683" cy="2575"/>
              </a:xfrm>
              <a:custGeom>
                <a:avLst/>
                <a:gdLst>
                  <a:gd name="T0" fmla="*/ 3254 w 3683"/>
                  <a:gd name="T1" fmla="*/ 12 h 2575"/>
                  <a:gd name="T2" fmla="*/ 3683 w 3683"/>
                  <a:gd name="T3" fmla="*/ 2481 h 2575"/>
                  <a:gd name="T4" fmla="*/ 321 w 3683"/>
                  <a:gd name="T5" fmla="*/ 2575 h 2575"/>
                  <a:gd name="T6" fmla="*/ 0 w 3683"/>
                  <a:gd name="T7" fmla="*/ 0 h 2575"/>
                  <a:gd name="T8" fmla="*/ 3254 w 3683"/>
                  <a:gd name="T9" fmla="*/ 12 h 2575"/>
                </a:gdLst>
                <a:ahLst/>
                <a:cxnLst>
                  <a:cxn ang="0">
                    <a:pos x="T0" y="T1"/>
                  </a:cxn>
                  <a:cxn ang="0">
                    <a:pos x="T2" y="T3"/>
                  </a:cxn>
                  <a:cxn ang="0">
                    <a:pos x="T4" y="T5"/>
                  </a:cxn>
                  <a:cxn ang="0">
                    <a:pos x="T6" y="T7"/>
                  </a:cxn>
                  <a:cxn ang="0">
                    <a:pos x="T8" y="T9"/>
                  </a:cxn>
                </a:cxnLst>
                <a:rect l="0" t="0" r="r" b="b"/>
                <a:pathLst>
                  <a:path w="3683" h="2575">
                    <a:moveTo>
                      <a:pt x="3254" y="12"/>
                    </a:moveTo>
                    <a:lnTo>
                      <a:pt x="3683" y="2481"/>
                    </a:lnTo>
                    <a:lnTo>
                      <a:pt x="321" y="2575"/>
                    </a:lnTo>
                    <a:lnTo>
                      <a:pt x="0" y="0"/>
                    </a:lnTo>
                    <a:lnTo>
                      <a:pt x="3254" y="12"/>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12" name="Freeform 24">
                <a:extLst>
                  <a:ext uri="{FF2B5EF4-FFF2-40B4-BE49-F238E27FC236}">
                    <a16:creationId xmlns:a16="http://schemas.microsoft.com/office/drawing/2014/main" id="{A0A6E0B7-36FA-476B-AC6A-BDDFCE4F2162}"/>
                  </a:ext>
                </a:extLst>
              </p:cNvPr>
              <p:cNvSpPr>
                <a:spLocks/>
              </p:cNvSpPr>
              <p:nvPr/>
            </p:nvSpPr>
            <p:spPr bwMode="auto">
              <a:xfrm>
                <a:off x="5011" y="154"/>
                <a:ext cx="28" cy="8"/>
              </a:xfrm>
              <a:custGeom>
                <a:avLst/>
                <a:gdLst>
                  <a:gd name="T0" fmla="*/ 28 w 28"/>
                  <a:gd name="T1" fmla="*/ 8 h 8"/>
                  <a:gd name="T2" fmla="*/ 24 w 28"/>
                  <a:gd name="T3" fmla="*/ 2 h 8"/>
                  <a:gd name="T4" fmla="*/ 14 w 28"/>
                  <a:gd name="T5" fmla="*/ 0 h 8"/>
                  <a:gd name="T6" fmla="*/ 4 w 28"/>
                  <a:gd name="T7" fmla="*/ 2 h 8"/>
                  <a:gd name="T8" fmla="*/ 0 w 28"/>
                  <a:gd name="T9" fmla="*/ 8 h 8"/>
                  <a:gd name="T10" fmla="*/ 28 w 28"/>
                  <a:gd name="T11" fmla="*/ 8 h 8"/>
                </a:gdLst>
                <a:ahLst/>
                <a:cxnLst>
                  <a:cxn ang="0">
                    <a:pos x="T0" y="T1"/>
                  </a:cxn>
                  <a:cxn ang="0">
                    <a:pos x="T2" y="T3"/>
                  </a:cxn>
                  <a:cxn ang="0">
                    <a:pos x="T4" y="T5"/>
                  </a:cxn>
                  <a:cxn ang="0">
                    <a:pos x="T6" y="T7"/>
                  </a:cxn>
                  <a:cxn ang="0">
                    <a:pos x="T8" y="T9"/>
                  </a:cxn>
                  <a:cxn ang="0">
                    <a:pos x="T10" y="T11"/>
                  </a:cxn>
                </a:cxnLst>
                <a:rect l="0" t="0" r="r" b="b"/>
                <a:pathLst>
                  <a:path w="28" h="8">
                    <a:moveTo>
                      <a:pt x="28" y="8"/>
                    </a:moveTo>
                    <a:lnTo>
                      <a:pt x="24" y="2"/>
                    </a:lnTo>
                    <a:lnTo>
                      <a:pt x="14" y="0"/>
                    </a:lnTo>
                    <a:lnTo>
                      <a:pt x="4" y="2"/>
                    </a:lnTo>
                    <a:lnTo>
                      <a:pt x="0" y="8"/>
                    </a:lnTo>
                    <a:lnTo>
                      <a:pt x="2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13" name="Freeform 25">
                <a:extLst>
                  <a:ext uri="{FF2B5EF4-FFF2-40B4-BE49-F238E27FC236}">
                    <a16:creationId xmlns:a16="http://schemas.microsoft.com/office/drawing/2014/main" id="{B7347895-BFEE-46A2-B4EB-89A0E41FB39C}"/>
                  </a:ext>
                </a:extLst>
              </p:cNvPr>
              <p:cNvSpPr>
                <a:spLocks/>
              </p:cNvSpPr>
              <p:nvPr/>
            </p:nvSpPr>
            <p:spPr bwMode="auto">
              <a:xfrm>
                <a:off x="5011" y="162"/>
                <a:ext cx="457" cy="2477"/>
              </a:xfrm>
              <a:custGeom>
                <a:avLst/>
                <a:gdLst>
                  <a:gd name="T0" fmla="*/ 443 w 457"/>
                  <a:gd name="T1" fmla="*/ 2477 h 2477"/>
                  <a:gd name="T2" fmla="*/ 457 w 457"/>
                  <a:gd name="T3" fmla="*/ 2469 h 2477"/>
                  <a:gd name="T4" fmla="*/ 28 w 457"/>
                  <a:gd name="T5" fmla="*/ 0 h 2477"/>
                  <a:gd name="T6" fmla="*/ 0 w 457"/>
                  <a:gd name="T7" fmla="*/ 0 h 2477"/>
                  <a:gd name="T8" fmla="*/ 429 w 457"/>
                  <a:gd name="T9" fmla="*/ 2469 h 2477"/>
                  <a:gd name="T10" fmla="*/ 443 w 457"/>
                  <a:gd name="T11" fmla="*/ 2461 h 2477"/>
                  <a:gd name="T12" fmla="*/ 429 w 457"/>
                  <a:gd name="T13" fmla="*/ 2469 h 2477"/>
                  <a:gd name="T14" fmla="*/ 433 w 457"/>
                  <a:gd name="T15" fmla="*/ 2474 h 2477"/>
                  <a:gd name="T16" fmla="*/ 443 w 457"/>
                  <a:gd name="T17" fmla="*/ 2477 h 2477"/>
                  <a:gd name="T18" fmla="*/ 453 w 457"/>
                  <a:gd name="T19" fmla="*/ 2474 h 2477"/>
                  <a:gd name="T20" fmla="*/ 457 w 457"/>
                  <a:gd name="T21" fmla="*/ 2469 h 2477"/>
                  <a:gd name="T22" fmla="*/ 443 w 457"/>
                  <a:gd name="T23" fmla="*/ 2477 h 2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7" h="2477">
                    <a:moveTo>
                      <a:pt x="443" y="2477"/>
                    </a:moveTo>
                    <a:lnTo>
                      <a:pt x="457" y="2469"/>
                    </a:lnTo>
                    <a:lnTo>
                      <a:pt x="28" y="0"/>
                    </a:lnTo>
                    <a:lnTo>
                      <a:pt x="0" y="0"/>
                    </a:lnTo>
                    <a:lnTo>
                      <a:pt x="429" y="2469"/>
                    </a:lnTo>
                    <a:lnTo>
                      <a:pt x="443" y="2461"/>
                    </a:lnTo>
                    <a:lnTo>
                      <a:pt x="429" y="2469"/>
                    </a:lnTo>
                    <a:lnTo>
                      <a:pt x="433" y="2474"/>
                    </a:lnTo>
                    <a:lnTo>
                      <a:pt x="443" y="2477"/>
                    </a:lnTo>
                    <a:lnTo>
                      <a:pt x="453" y="2474"/>
                    </a:lnTo>
                    <a:lnTo>
                      <a:pt x="457" y="2469"/>
                    </a:lnTo>
                    <a:lnTo>
                      <a:pt x="443" y="24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14" name="Freeform 26">
                <a:extLst>
                  <a:ext uri="{FF2B5EF4-FFF2-40B4-BE49-F238E27FC236}">
                    <a16:creationId xmlns:a16="http://schemas.microsoft.com/office/drawing/2014/main" id="{E3E205A2-52D3-419B-8242-5DDC6DD5CED8}"/>
                  </a:ext>
                </a:extLst>
              </p:cNvPr>
              <p:cNvSpPr>
                <a:spLocks/>
              </p:cNvSpPr>
              <p:nvPr/>
            </p:nvSpPr>
            <p:spPr bwMode="auto">
              <a:xfrm>
                <a:off x="2078" y="2623"/>
                <a:ext cx="3376" cy="110"/>
              </a:xfrm>
              <a:custGeom>
                <a:avLst/>
                <a:gdLst>
                  <a:gd name="T0" fmla="*/ 0 w 3376"/>
                  <a:gd name="T1" fmla="*/ 102 h 110"/>
                  <a:gd name="T2" fmla="*/ 14 w 3376"/>
                  <a:gd name="T3" fmla="*/ 110 h 110"/>
                  <a:gd name="T4" fmla="*/ 3376 w 3376"/>
                  <a:gd name="T5" fmla="*/ 16 h 110"/>
                  <a:gd name="T6" fmla="*/ 3376 w 3376"/>
                  <a:gd name="T7" fmla="*/ 0 h 110"/>
                  <a:gd name="T8" fmla="*/ 14 w 3376"/>
                  <a:gd name="T9" fmla="*/ 94 h 110"/>
                  <a:gd name="T10" fmla="*/ 28 w 3376"/>
                  <a:gd name="T11" fmla="*/ 102 h 110"/>
                  <a:gd name="T12" fmla="*/ 14 w 3376"/>
                  <a:gd name="T13" fmla="*/ 94 h 110"/>
                  <a:gd name="T14" fmla="*/ 4 w 3376"/>
                  <a:gd name="T15" fmla="*/ 96 h 110"/>
                  <a:gd name="T16" fmla="*/ 0 w 3376"/>
                  <a:gd name="T17" fmla="*/ 102 h 110"/>
                  <a:gd name="T18" fmla="*/ 4 w 3376"/>
                  <a:gd name="T19" fmla="*/ 108 h 110"/>
                  <a:gd name="T20" fmla="*/ 14 w 3376"/>
                  <a:gd name="T21" fmla="*/ 110 h 110"/>
                  <a:gd name="T22" fmla="*/ 0 w 3376"/>
                  <a:gd name="T23" fmla="*/ 10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76" h="110">
                    <a:moveTo>
                      <a:pt x="0" y="102"/>
                    </a:moveTo>
                    <a:lnTo>
                      <a:pt x="14" y="110"/>
                    </a:lnTo>
                    <a:lnTo>
                      <a:pt x="3376" y="16"/>
                    </a:lnTo>
                    <a:lnTo>
                      <a:pt x="3376" y="0"/>
                    </a:lnTo>
                    <a:lnTo>
                      <a:pt x="14" y="94"/>
                    </a:lnTo>
                    <a:lnTo>
                      <a:pt x="28" y="102"/>
                    </a:lnTo>
                    <a:lnTo>
                      <a:pt x="14" y="94"/>
                    </a:lnTo>
                    <a:lnTo>
                      <a:pt x="4" y="96"/>
                    </a:lnTo>
                    <a:lnTo>
                      <a:pt x="0" y="102"/>
                    </a:lnTo>
                    <a:lnTo>
                      <a:pt x="4" y="108"/>
                    </a:lnTo>
                    <a:lnTo>
                      <a:pt x="14" y="110"/>
                    </a:lnTo>
                    <a:lnTo>
                      <a:pt x="0"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15" name="Freeform 27">
                <a:extLst>
                  <a:ext uri="{FF2B5EF4-FFF2-40B4-BE49-F238E27FC236}">
                    <a16:creationId xmlns:a16="http://schemas.microsoft.com/office/drawing/2014/main" id="{78546657-C6BA-4DC8-B2C6-2994FA929B35}"/>
                  </a:ext>
                </a:extLst>
              </p:cNvPr>
              <p:cNvSpPr>
                <a:spLocks/>
              </p:cNvSpPr>
              <p:nvPr/>
            </p:nvSpPr>
            <p:spPr bwMode="auto">
              <a:xfrm>
                <a:off x="1757" y="142"/>
                <a:ext cx="349" cy="2583"/>
              </a:xfrm>
              <a:custGeom>
                <a:avLst/>
                <a:gdLst>
                  <a:gd name="T0" fmla="*/ 14 w 349"/>
                  <a:gd name="T1" fmla="*/ 0 h 2583"/>
                  <a:gd name="T2" fmla="*/ 0 w 349"/>
                  <a:gd name="T3" fmla="*/ 8 h 2583"/>
                  <a:gd name="T4" fmla="*/ 321 w 349"/>
                  <a:gd name="T5" fmla="*/ 2583 h 2583"/>
                  <a:gd name="T6" fmla="*/ 349 w 349"/>
                  <a:gd name="T7" fmla="*/ 2583 h 2583"/>
                  <a:gd name="T8" fmla="*/ 28 w 349"/>
                  <a:gd name="T9" fmla="*/ 8 h 2583"/>
                  <a:gd name="T10" fmla="*/ 14 w 349"/>
                  <a:gd name="T11" fmla="*/ 16 h 2583"/>
                  <a:gd name="T12" fmla="*/ 28 w 349"/>
                  <a:gd name="T13" fmla="*/ 8 h 2583"/>
                  <a:gd name="T14" fmla="*/ 24 w 349"/>
                  <a:gd name="T15" fmla="*/ 3 h 2583"/>
                  <a:gd name="T16" fmla="*/ 14 w 349"/>
                  <a:gd name="T17" fmla="*/ 0 h 2583"/>
                  <a:gd name="T18" fmla="*/ 4 w 349"/>
                  <a:gd name="T19" fmla="*/ 3 h 2583"/>
                  <a:gd name="T20" fmla="*/ 0 w 349"/>
                  <a:gd name="T21" fmla="*/ 8 h 2583"/>
                  <a:gd name="T22" fmla="*/ 14 w 349"/>
                  <a:gd name="T23" fmla="*/ 0 h 2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9" h="2583">
                    <a:moveTo>
                      <a:pt x="14" y="0"/>
                    </a:moveTo>
                    <a:lnTo>
                      <a:pt x="0" y="8"/>
                    </a:lnTo>
                    <a:lnTo>
                      <a:pt x="321" y="2583"/>
                    </a:lnTo>
                    <a:lnTo>
                      <a:pt x="349" y="2583"/>
                    </a:lnTo>
                    <a:lnTo>
                      <a:pt x="28" y="8"/>
                    </a:lnTo>
                    <a:lnTo>
                      <a:pt x="14" y="16"/>
                    </a:lnTo>
                    <a:lnTo>
                      <a:pt x="28" y="8"/>
                    </a:lnTo>
                    <a:lnTo>
                      <a:pt x="24" y="3"/>
                    </a:lnTo>
                    <a:lnTo>
                      <a:pt x="14" y="0"/>
                    </a:lnTo>
                    <a:lnTo>
                      <a:pt x="4" y="3"/>
                    </a:lnTo>
                    <a:lnTo>
                      <a:pt x="0" y="8"/>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16" name="Freeform 28">
                <a:extLst>
                  <a:ext uri="{FF2B5EF4-FFF2-40B4-BE49-F238E27FC236}">
                    <a16:creationId xmlns:a16="http://schemas.microsoft.com/office/drawing/2014/main" id="{0B8A1721-B69A-4714-A390-10EC07FFFA3C}"/>
                  </a:ext>
                </a:extLst>
              </p:cNvPr>
              <p:cNvSpPr>
                <a:spLocks/>
              </p:cNvSpPr>
              <p:nvPr/>
            </p:nvSpPr>
            <p:spPr bwMode="auto">
              <a:xfrm>
                <a:off x="1771" y="142"/>
                <a:ext cx="3254" cy="28"/>
              </a:xfrm>
              <a:custGeom>
                <a:avLst/>
                <a:gdLst>
                  <a:gd name="T0" fmla="*/ 3254 w 3254"/>
                  <a:gd name="T1" fmla="*/ 20 h 28"/>
                  <a:gd name="T2" fmla="*/ 3254 w 3254"/>
                  <a:gd name="T3" fmla="*/ 12 h 28"/>
                  <a:gd name="T4" fmla="*/ 0 w 3254"/>
                  <a:gd name="T5" fmla="*/ 0 h 28"/>
                  <a:gd name="T6" fmla="*/ 0 w 3254"/>
                  <a:gd name="T7" fmla="*/ 16 h 28"/>
                  <a:gd name="T8" fmla="*/ 3254 w 3254"/>
                  <a:gd name="T9" fmla="*/ 28 h 28"/>
                  <a:gd name="T10" fmla="*/ 3254 w 3254"/>
                  <a:gd name="T11" fmla="*/ 20 h 28"/>
                </a:gdLst>
                <a:ahLst/>
                <a:cxnLst>
                  <a:cxn ang="0">
                    <a:pos x="T0" y="T1"/>
                  </a:cxn>
                  <a:cxn ang="0">
                    <a:pos x="T2" y="T3"/>
                  </a:cxn>
                  <a:cxn ang="0">
                    <a:pos x="T4" y="T5"/>
                  </a:cxn>
                  <a:cxn ang="0">
                    <a:pos x="T6" y="T7"/>
                  </a:cxn>
                  <a:cxn ang="0">
                    <a:pos x="T8" y="T9"/>
                  </a:cxn>
                  <a:cxn ang="0">
                    <a:pos x="T10" y="T11"/>
                  </a:cxn>
                </a:cxnLst>
                <a:rect l="0" t="0" r="r" b="b"/>
                <a:pathLst>
                  <a:path w="3254" h="28">
                    <a:moveTo>
                      <a:pt x="3254" y="20"/>
                    </a:moveTo>
                    <a:lnTo>
                      <a:pt x="3254" y="12"/>
                    </a:lnTo>
                    <a:lnTo>
                      <a:pt x="0" y="0"/>
                    </a:lnTo>
                    <a:lnTo>
                      <a:pt x="0" y="16"/>
                    </a:lnTo>
                    <a:lnTo>
                      <a:pt x="3254" y="28"/>
                    </a:lnTo>
                    <a:lnTo>
                      <a:pt x="325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17" name="Freeform 29">
                <a:extLst>
                  <a:ext uri="{FF2B5EF4-FFF2-40B4-BE49-F238E27FC236}">
                    <a16:creationId xmlns:a16="http://schemas.microsoft.com/office/drawing/2014/main" id="{0766F13F-573D-4EA0-981F-B8A070AF5A3E}"/>
                  </a:ext>
                </a:extLst>
              </p:cNvPr>
              <p:cNvSpPr>
                <a:spLocks/>
              </p:cNvSpPr>
              <p:nvPr/>
            </p:nvSpPr>
            <p:spPr bwMode="auto">
              <a:xfrm>
                <a:off x="5025" y="154"/>
                <a:ext cx="14" cy="16"/>
              </a:xfrm>
              <a:custGeom>
                <a:avLst/>
                <a:gdLst>
                  <a:gd name="T0" fmla="*/ 0 w 14"/>
                  <a:gd name="T1" fmla="*/ 16 h 16"/>
                  <a:gd name="T2" fmla="*/ 10 w 14"/>
                  <a:gd name="T3" fmla="*/ 14 h 16"/>
                  <a:gd name="T4" fmla="*/ 14 w 14"/>
                  <a:gd name="T5" fmla="*/ 8 h 16"/>
                  <a:gd name="T6" fmla="*/ 10 w 14"/>
                  <a:gd name="T7" fmla="*/ 2 h 16"/>
                  <a:gd name="T8" fmla="*/ 0 w 14"/>
                  <a:gd name="T9" fmla="*/ 0 h 16"/>
                  <a:gd name="T10" fmla="*/ 0 w 14"/>
                  <a:gd name="T11" fmla="*/ 16 h 16"/>
                </a:gdLst>
                <a:ahLst/>
                <a:cxnLst>
                  <a:cxn ang="0">
                    <a:pos x="T0" y="T1"/>
                  </a:cxn>
                  <a:cxn ang="0">
                    <a:pos x="T2" y="T3"/>
                  </a:cxn>
                  <a:cxn ang="0">
                    <a:pos x="T4" y="T5"/>
                  </a:cxn>
                  <a:cxn ang="0">
                    <a:pos x="T6" y="T7"/>
                  </a:cxn>
                  <a:cxn ang="0">
                    <a:pos x="T8" y="T9"/>
                  </a:cxn>
                  <a:cxn ang="0">
                    <a:pos x="T10" y="T11"/>
                  </a:cxn>
                </a:cxnLst>
                <a:rect l="0" t="0" r="r" b="b"/>
                <a:pathLst>
                  <a:path w="14" h="16">
                    <a:moveTo>
                      <a:pt x="0" y="16"/>
                    </a:moveTo>
                    <a:lnTo>
                      <a:pt x="10" y="14"/>
                    </a:lnTo>
                    <a:lnTo>
                      <a:pt x="14" y="8"/>
                    </a:lnTo>
                    <a:lnTo>
                      <a:pt x="10" y="2"/>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18" name="Freeform 30">
                <a:extLst>
                  <a:ext uri="{FF2B5EF4-FFF2-40B4-BE49-F238E27FC236}">
                    <a16:creationId xmlns:a16="http://schemas.microsoft.com/office/drawing/2014/main" id="{7A555801-9339-4E7B-83B9-C7B64C05BE05}"/>
                  </a:ext>
                </a:extLst>
              </p:cNvPr>
              <p:cNvSpPr>
                <a:spLocks/>
              </p:cNvSpPr>
              <p:nvPr/>
            </p:nvSpPr>
            <p:spPr bwMode="auto">
              <a:xfrm>
                <a:off x="1702" y="121"/>
                <a:ext cx="22" cy="14"/>
              </a:xfrm>
              <a:custGeom>
                <a:avLst/>
                <a:gdLst>
                  <a:gd name="T0" fmla="*/ 6 w 22"/>
                  <a:gd name="T1" fmla="*/ 0 h 14"/>
                  <a:gd name="T2" fmla="*/ 0 w 22"/>
                  <a:gd name="T3" fmla="*/ 5 h 14"/>
                  <a:gd name="T4" fmla="*/ 2 w 22"/>
                  <a:gd name="T5" fmla="*/ 11 h 14"/>
                  <a:gd name="T6" fmla="*/ 10 w 22"/>
                  <a:gd name="T7" fmla="*/ 14 h 14"/>
                  <a:gd name="T8" fmla="*/ 22 w 22"/>
                  <a:gd name="T9" fmla="*/ 13 h 14"/>
                  <a:gd name="T10" fmla="*/ 6 w 22"/>
                  <a:gd name="T11" fmla="*/ 0 h 14"/>
                </a:gdLst>
                <a:ahLst/>
                <a:cxnLst>
                  <a:cxn ang="0">
                    <a:pos x="T0" y="T1"/>
                  </a:cxn>
                  <a:cxn ang="0">
                    <a:pos x="T2" y="T3"/>
                  </a:cxn>
                  <a:cxn ang="0">
                    <a:pos x="T4" y="T5"/>
                  </a:cxn>
                  <a:cxn ang="0">
                    <a:pos x="T6" y="T7"/>
                  </a:cxn>
                  <a:cxn ang="0">
                    <a:pos x="T8" y="T9"/>
                  </a:cxn>
                  <a:cxn ang="0">
                    <a:pos x="T10" y="T11"/>
                  </a:cxn>
                </a:cxnLst>
                <a:rect l="0" t="0" r="r" b="b"/>
                <a:pathLst>
                  <a:path w="22" h="14">
                    <a:moveTo>
                      <a:pt x="6" y="0"/>
                    </a:moveTo>
                    <a:lnTo>
                      <a:pt x="0" y="5"/>
                    </a:lnTo>
                    <a:lnTo>
                      <a:pt x="2" y="11"/>
                    </a:lnTo>
                    <a:lnTo>
                      <a:pt x="10" y="14"/>
                    </a:lnTo>
                    <a:lnTo>
                      <a:pt x="22" y="13"/>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19" name="Freeform 31">
                <a:extLst>
                  <a:ext uri="{FF2B5EF4-FFF2-40B4-BE49-F238E27FC236}">
                    <a16:creationId xmlns:a16="http://schemas.microsoft.com/office/drawing/2014/main" id="{14C24444-46A8-4BFF-8975-98F201BA7C4F}"/>
                  </a:ext>
                </a:extLst>
              </p:cNvPr>
              <p:cNvSpPr>
                <a:spLocks/>
              </p:cNvSpPr>
              <p:nvPr/>
            </p:nvSpPr>
            <p:spPr bwMode="auto">
              <a:xfrm>
                <a:off x="1708" y="94"/>
                <a:ext cx="156" cy="40"/>
              </a:xfrm>
              <a:custGeom>
                <a:avLst/>
                <a:gdLst>
                  <a:gd name="T0" fmla="*/ 156 w 156"/>
                  <a:gd name="T1" fmla="*/ 0 h 40"/>
                  <a:gd name="T2" fmla="*/ 156 w 156"/>
                  <a:gd name="T3" fmla="*/ 0 h 40"/>
                  <a:gd name="T4" fmla="*/ 140 w 156"/>
                  <a:gd name="T5" fmla="*/ 0 h 40"/>
                  <a:gd name="T6" fmla="*/ 122 w 156"/>
                  <a:gd name="T7" fmla="*/ 0 h 40"/>
                  <a:gd name="T8" fmla="*/ 105 w 156"/>
                  <a:gd name="T9" fmla="*/ 1 h 40"/>
                  <a:gd name="T10" fmla="*/ 87 w 156"/>
                  <a:gd name="T11" fmla="*/ 3 h 40"/>
                  <a:gd name="T12" fmla="*/ 67 w 156"/>
                  <a:gd name="T13" fmla="*/ 6 h 40"/>
                  <a:gd name="T14" fmla="*/ 45 w 156"/>
                  <a:gd name="T15" fmla="*/ 12 h 40"/>
                  <a:gd name="T16" fmla="*/ 25 w 156"/>
                  <a:gd name="T17" fmla="*/ 18 h 40"/>
                  <a:gd name="T18" fmla="*/ 0 w 156"/>
                  <a:gd name="T19" fmla="*/ 27 h 40"/>
                  <a:gd name="T20" fmla="*/ 16 w 156"/>
                  <a:gd name="T21" fmla="*/ 40 h 40"/>
                  <a:gd name="T22" fmla="*/ 37 w 156"/>
                  <a:gd name="T23" fmla="*/ 32 h 40"/>
                  <a:gd name="T24" fmla="*/ 57 w 156"/>
                  <a:gd name="T25" fmla="*/ 25 h 40"/>
                  <a:gd name="T26" fmla="*/ 75 w 156"/>
                  <a:gd name="T27" fmla="*/ 22 h 40"/>
                  <a:gd name="T28" fmla="*/ 91 w 156"/>
                  <a:gd name="T29" fmla="*/ 20 h 40"/>
                  <a:gd name="T30" fmla="*/ 109 w 156"/>
                  <a:gd name="T31" fmla="*/ 17 h 40"/>
                  <a:gd name="T32" fmla="*/ 122 w 156"/>
                  <a:gd name="T33" fmla="*/ 16 h 40"/>
                  <a:gd name="T34" fmla="*/ 140 w 156"/>
                  <a:gd name="T35" fmla="*/ 16 h 40"/>
                  <a:gd name="T36" fmla="*/ 156 w 156"/>
                  <a:gd name="T37" fmla="*/ 16 h 40"/>
                  <a:gd name="T38" fmla="*/ 156 w 156"/>
                  <a:gd name="T39" fmla="*/ 16 h 40"/>
                  <a:gd name="T40" fmla="*/ 156 w 156"/>
                  <a:gd name="T4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6" h="40">
                    <a:moveTo>
                      <a:pt x="156" y="0"/>
                    </a:moveTo>
                    <a:lnTo>
                      <a:pt x="156" y="0"/>
                    </a:lnTo>
                    <a:lnTo>
                      <a:pt x="140" y="0"/>
                    </a:lnTo>
                    <a:lnTo>
                      <a:pt x="122" y="0"/>
                    </a:lnTo>
                    <a:lnTo>
                      <a:pt x="105" y="1"/>
                    </a:lnTo>
                    <a:lnTo>
                      <a:pt x="87" y="3"/>
                    </a:lnTo>
                    <a:lnTo>
                      <a:pt x="67" y="6"/>
                    </a:lnTo>
                    <a:lnTo>
                      <a:pt x="45" y="12"/>
                    </a:lnTo>
                    <a:lnTo>
                      <a:pt x="25" y="18"/>
                    </a:lnTo>
                    <a:lnTo>
                      <a:pt x="0" y="27"/>
                    </a:lnTo>
                    <a:lnTo>
                      <a:pt x="16" y="40"/>
                    </a:lnTo>
                    <a:lnTo>
                      <a:pt x="37" y="32"/>
                    </a:lnTo>
                    <a:lnTo>
                      <a:pt x="57" y="25"/>
                    </a:lnTo>
                    <a:lnTo>
                      <a:pt x="75" y="22"/>
                    </a:lnTo>
                    <a:lnTo>
                      <a:pt x="91" y="20"/>
                    </a:lnTo>
                    <a:lnTo>
                      <a:pt x="109" y="17"/>
                    </a:lnTo>
                    <a:lnTo>
                      <a:pt x="122" y="16"/>
                    </a:lnTo>
                    <a:lnTo>
                      <a:pt x="140" y="16"/>
                    </a:lnTo>
                    <a:lnTo>
                      <a:pt x="156" y="16"/>
                    </a:lnTo>
                    <a:lnTo>
                      <a:pt x="156" y="16"/>
                    </a:lnTo>
                    <a:lnTo>
                      <a:pt x="1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20" name="Freeform 32">
                <a:extLst>
                  <a:ext uri="{FF2B5EF4-FFF2-40B4-BE49-F238E27FC236}">
                    <a16:creationId xmlns:a16="http://schemas.microsoft.com/office/drawing/2014/main" id="{2E4549BD-66D5-46B8-B7CB-332C096ABF59}"/>
                  </a:ext>
                </a:extLst>
              </p:cNvPr>
              <p:cNvSpPr>
                <a:spLocks/>
              </p:cNvSpPr>
              <p:nvPr/>
            </p:nvSpPr>
            <p:spPr bwMode="auto">
              <a:xfrm>
                <a:off x="1864" y="94"/>
                <a:ext cx="3264" cy="16"/>
              </a:xfrm>
              <a:custGeom>
                <a:avLst/>
                <a:gdLst>
                  <a:gd name="T0" fmla="*/ 3254 w 3264"/>
                  <a:gd name="T1" fmla="*/ 0 h 16"/>
                  <a:gd name="T2" fmla="*/ 3185 w 3264"/>
                  <a:gd name="T3" fmla="*/ 0 h 16"/>
                  <a:gd name="T4" fmla="*/ 3052 w 3264"/>
                  <a:gd name="T5" fmla="*/ 0 h 16"/>
                  <a:gd name="T6" fmla="*/ 2868 w 3264"/>
                  <a:gd name="T7" fmla="*/ 0 h 16"/>
                  <a:gd name="T8" fmla="*/ 2642 w 3264"/>
                  <a:gd name="T9" fmla="*/ 0 h 16"/>
                  <a:gd name="T10" fmla="*/ 2383 w 3264"/>
                  <a:gd name="T11" fmla="*/ 0 h 16"/>
                  <a:gd name="T12" fmla="*/ 2098 w 3264"/>
                  <a:gd name="T13" fmla="*/ 0 h 16"/>
                  <a:gd name="T14" fmla="*/ 1801 w 3264"/>
                  <a:gd name="T15" fmla="*/ 0 h 16"/>
                  <a:gd name="T16" fmla="*/ 1496 w 3264"/>
                  <a:gd name="T17" fmla="*/ 0 h 16"/>
                  <a:gd name="T18" fmla="*/ 1197 w 3264"/>
                  <a:gd name="T19" fmla="*/ 0 h 16"/>
                  <a:gd name="T20" fmla="*/ 912 w 3264"/>
                  <a:gd name="T21" fmla="*/ 0 h 16"/>
                  <a:gd name="T22" fmla="*/ 649 w 3264"/>
                  <a:gd name="T23" fmla="*/ 0 h 16"/>
                  <a:gd name="T24" fmla="*/ 418 w 3264"/>
                  <a:gd name="T25" fmla="*/ 0 h 16"/>
                  <a:gd name="T26" fmla="*/ 230 w 3264"/>
                  <a:gd name="T27" fmla="*/ 0 h 16"/>
                  <a:gd name="T28" fmla="*/ 91 w 3264"/>
                  <a:gd name="T29" fmla="*/ 0 h 16"/>
                  <a:gd name="T30" fmla="*/ 14 w 3264"/>
                  <a:gd name="T31" fmla="*/ 0 h 16"/>
                  <a:gd name="T32" fmla="*/ 0 w 3264"/>
                  <a:gd name="T33" fmla="*/ 16 h 16"/>
                  <a:gd name="T34" fmla="*/ 44 w 3264"/>
                  <a:gd name="T35" fmla="*/ 16 h 16"/>
                  <a:gd name="T36" fmla="*/ 152 w 3264"/>
                  <a:gd name="T37" fmla="*/ 16 h 16"/>
                  <a:gd name="T38" fmla="*/ 319 w 3264"/>
                  <a:gd name="T39" fmla="*/ 16 h 16"/>
                  <a:gd name="T40" fmla="*/ 528 w 3264"/>
                  <a:gd name="T41" fmla="*/ 16 h 16"/>
                  <a:gd name="T42" fmla="*/ 778 w 3264"/>
                  <a:gd name="T43" fmla="*/ 16 h 16"/>
                  <a:gd name="T44" fmla="*/ 1053 w 3264"/>
                  <a:gd name="T45" fmla="*/ 16 h 16"/>
                  <a:gd name="T46" fmla="*/ 1346 w 3264"/>
                  <a:gd name="T47" fmla="*/ 16 h 16"/>
                  <a:gd name="T48" fmla="*/ 1649 w 3264"/>
                  <a:gd name="T49" fmla="*/ 16 h 16"/>
                  <a:gd name="T50" fmla="*/ 1952 w 3264"/>
                  <a:gd name="T51" fmla="*/ 16 h 16"/>
                  <a:gd name="T52" fmla="*/ 2242 w 3264"/>
                  <a:gd name="T53" fmla="*/ 16 h 16"/>
                  <a:gd name="T54" fmla="*/ 2516 w 3264"/>
                  <a:gd name="T55" fmla="*/ 16 h 16"/>
                  <a:gd name="T56" fmla="*/ 2761 w 3264"/>
                  <a:gd name="T57" fmla="*/ 16 h 16"/>
                  <a:gd name="T58" fmla="*/ 2967 w 3264"/>
                  <a:gd name="T59" fmla="*/ 16 h 16"/>
                  <a:gd name="T60" fmla="*/ 3125 w 3264"/>
                  <a:gd name="T61" fmla="*/ 16 h 16"/>
                  <a:gd name="T62" fmla="*/ 3228 w 3264"/>
                  <a:gd name="T63" fmla="*/ 16 h 16"/>
                  <a:gd name="T64" fmla="*/ 3264 w 3264"/>
                  <a:gd name="T6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64" h="16">
                    <a:moveTo>
                      <a:pt x="3264" y="0"/>
                    </a:moveTo>
                    <a:lnTo>
                      <a:pt x="3254" y="0"/>
                    </a:lnTo>
                    <a:lnTo>
                      <a:pt x="3228" y="0"/>
                    </a:lnTo>
                    <a:lnTo>
                      <a:pt x="3185" y="0"/>
                    </a:lnTo>
                    <a:lnTo>
                      <a:pt x="3125" y="0"/>
                    </a:lnTo>
                    <a:lnTo>
                      <a:pt x="3052" y="0"/>
                    </a:lnTo>
                    <a:lnTo>
                      <a:pt x="2967" y="0"/>
                    </a:lnTo>
                    <a:lnTo>
                      <a:pt x="2868" y="0"/>
                    </a:lnTo>
                    <a:lnTo>
                      <a:pt x="2761" y="0"/>
                    </a:lnTo>
                    <a:lnTo>
                      <a:pt x="2642" y="0"/>
                    </a:lnTo>
                    <a:lnTo>
                      <a:pt x="2516" y="0"/>
                    </a:lnTo>
                    <a:lnTo>
                      <a:pt x="2383" y="0"/>
                    </a:lnTo>
                    <a:lnTo>
                      <a:pt x="2242" y="0"/>
                    </a:lnTo>
                    <a:lnTo>
                      <a:pt x="2098" y="0"/>
                    </a:lnTo>
                    <a:lnTo>
                      <a:pt x="1952" y="0"/>
                    </a:lnTo>
                    <a:lnTo>
                      <a:pt x="1801" y="0"/>
                    </a:lnTo>
                    <a:lnTo>
                      <a:pt x="1649" y="0"/>
                    </a:lnTo>
                    <a:lnTo>
                      <a:pt x="1496" y="0"/>
                    </a:lnTo>
                    <a:lnTo>
                      <a:pt x="1346" y="0"/>
                    </a:lnTo>
                    <a:lnTo>
                      <a:pt x="1197" y="0"/>
                    </a:lnTo>
                    <a:lnTo>
                      <a:pt x="1053" y="0"/>
                    </a:lnTo>
                    <a:lnTo>
                      <a:pt x="912" y="0"/>
                    </a:lnTo>
                    <a:lnTo>
                      <a:pt x="778" y="0"/>
                    </a:lnTo>
                    <a:lnTo>
                      <a:pt x="649" y="0"/>
                    </a:lnTo>
                    <a:lnTo>
                      <a:pt x="528" y="0"/>
                    </a:lnTo>
                    <a:lnTo>
                      <a:pt x="418" y="0"/>
                    </a:lnTo>
                    <a:lnTo>
                      <a:pt x="319" y="0"/>
                    </a:lnTo>
                    <a:lnTo>
                      <a:pt x="230" y="0"/>
                    </a:lnTo>
                    <a:lnTo>
                      <a:pt x="152" y="0"/>
                    </a:lnTo>
                    <a:lnTo>
                      <a:pt x="91" y="0"/>
                    </a:lnTo>
                    <a:lnTo>
                      <a:pt x="44" y="0"/>
                    </a:lnTo>
                    <a:lnTo>
                      <a:pt x="14" y="0"/>
                    </a:lnTo>
                    <a:lnTo>
                      <a:pt x="0" y="0"/>
                    </a:lnTo>
                    <a:lnTo>
                      <a:pt x="0" y="16"/>
                    </a:lnTo>
                    <a:lnTo>
                      <a:pt x="14" y="16"/>
                    </a:lnTo>
                    <a:lnTo>
                      <a:pt x="44" y="16"/>
                    </a:lnTo>
                    <a:lnTo>
                      <a:pt x="91" y="16"/>
                    </a:lnTo>
                    <a:lnTo>
                      <a:pt x="152" y="16"/>
                    </a:lnTo>
                    <a:lnTo>
                      <a:pt x="230" y="16"/>
                    </a:lnTo>
                    <a:lnTo>
                      <a:pt x="319" y="16"/>
                    </a:lnTo>
                    <a:lnTo>
                      <a:pt x="418" y="16"/>
                    </a:lnTo>
                    <a:lnTo>
                      <a:pt x="528" y="16"/>
                    </a:lnTo>
                    <a:lnTo>
                      <a:pt x="649" y="16"/>
                    </a:lnTo>
                    <a:lnTo>
                      <a:pt x="778" y="16"/>
                    </a:lnTo>
                    <a:lnTo>
                      <a:pt x="912" y="16"/>
                    </a:lnTo>
                    <a:lnTo>
                      <a:pt x="1053" y="16"/>
                    </a:lnTo>
                    <a:lnTo>
                      <a:pt x="1197" y="16"/>
                    </a:lnTo>
                    <a:lnTo>
                      <a:pt x="1346" y="16"/>
                    </a:lnTo>
                    <a:lnTo>
                      <a:pt x="1496" y="16"/>
                    </a:lnTo>
                    <a:lnTo>
                      <a:pt x="1649" y="16"/>
                    </a:lnTo>
                    <a:lnTo>
                      <a:pt x="1801" y="16"/>
                    </a:lnTo>
                    <a:lnTo>
                      <a:pt x="1952" y="16"/>
                    </a:lnTo>
                    <a:lnTo>
                      <a:pt x="2098" y="16"/>
                    </a:lnTo>
                    <a:lnTo>
                      <a:pt x="2242" y="16"/>
                    </a:lnTo>
                    <a:lnTo>
                      <a:pt x="2383" y="16"/>
                    </a:lnTo>
                    <a:lnTo>
                      <a:pt x="2516" y="16"/>
                    </a:lnTo>
                    <a:lnTo>
                      <a:pt x="2642" y="16"/>
                    </a:lnTo>
                    <a:lnTo>
                      <a:pt x="2761" y="16"/>
                    </a:lnTo>
                    <a:lnTo>
                      <a:pt x="2868" y="16"/>
                    </a:lnTo>
                    <a:lnTo>
                      <a:pt x="2967" y="16"/>
                    </a:lnTo>
                    <a:lnTo>
                      <a:pt x="3052" y="16"/>
                    </a:lnTo>
                    <a:lnTo>
                      <a:pt x="3125" y="16"/>
                    </a:lnTo>
                    <a:lnTo>
                      <a:pt x="3185" y="16"/>
                    </a:lnTo>
                    <a:lnTo>
                      <a:pt x="3228" y="16"/>
                    </a:lnTo>
                    <a:lnTo>
                      <a:pt x="3254" y="16"/>
                    </a:lnTo>
                    <a:lnTo>
                      <a:pt x="3264" y="16"/>
                    </a:lnTo>
                    <a:lnTo>
                      <a:pt x="32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21" name="Freeform 33">
                <a:extLst>
                  <a:ext uri="{FF2B5EF4-FFF2-40B4-BE49-F238E27FC236}">
                    <a16:creationId xmlns:a16="http://schemas.microsoft.com/office/drawing/2014/main" id="{FBCECC93-4292-445E-BA8D-1F03F8DC42F4}"/>
                  </a:ext>
                </a:extLst>
              </p:cNvPr>
              <p:cNvSpPr>
                <a:spLocks/>
              </p:cNvSpPr>
              <p:nvPr/>
            </p:nvSpPr>
            <p:spPr bwMode="auto">
              <a:xfrm>
                <a:off x="5128" y="94"/>
                <a:ext cx="14" cy="16"/>
              </a:xfrm>
              <a:custGeom>
                <a:avLst/>
                <a:gdLst>
                  <a:gd name="T0" fmla="*/ 0 w 14"/>
                  <a:gd name="T1" fmla="*/ 16 h 16"/>
                  <a:gd name="T2" fmla="*/ 10 w 14"/>
                  <a:gd name="T3" fmla="*/ 14 h 16"/>
                  <a:gd name="T4" fmla="*/ 14 w 14"/>
                  <a:gd name="T5" fmla="*/ 8 h 16"/>
                  <a:gd name="T6" fmla="*/ 10 w 14"/>
                  <a:gd name="T7" fmla="*/ 2 h 16"/>
                  <a:gd name="T8" fmla="*/ 0 w 14"/>
                  <a:gd name="T9" fmla="*/ 0 h 16"/>
                  <a:gd name="T10" fmla="*/ 0 w 14"/>
                  <a:gd name="T11" fmla="*/ 16 h 16"/>
                </a:gdLst>
                <a:ahLst/>
                <a:cxnLst>
                  <a:cxn ang="0">
                    <a:pos x="T0" y="T1"/>
                  </a:cxn>
                  <a:cxn ang="0">
                    <a:pos x="T2" y="T3"/>
                  </a:cxn>
                  <a:cxn ang="0">
                    <a:pos x="T4" y="T5"/>
                  </a:cxn>
                  <a:cxn ang="0">
                    <a:pos x="T6" y="T7"/>
                  </a:cxn>
                  <a:cxn ang="0">
                    <a:pos x="T8" y="T9"/>
                  </a:cxn>
                  <a:cxn ang="0">
                    <a:pos x="T10" y="T11"/>
                  </a:cxn>
                </a:cxnLst>
                <a:rect l="0" t="0" r="r" b="b"/>
                <a:pathLst>
                  <a:path w="14" h="16">
                    <a:moveTo>
                      <a:pt x="0" y="16"/>
                    </a:moveTo>
                    <a:lnTo>
                      <a:pt x="10" y="14"/>
                    </a:lnTo>
                    <a:lnTo>
                      <a:pt x="14" y="8"/>
                    </a:lnTo>
                    <a:lnTo>
                      <a:pt x="10" y="2"/>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22" name="Freeform 34">
                <a:extLst>
                  <a:ext uri="{FF2B5EF4-FFF2-40B4-BE49-F238E27FC236}">
                    <a16:creationId xmlns:a16="http://schemas.microsoft.com/office/drawing/2014/main" id="{3B022E5D-8AE3-4455-B61E-6BEDC5B4D4D9}"/>
                  </a:ext>
                </a:extLst>
              </p:cNvPr>
              <p:cNvSpPr>
                <a:spLocks/>
              </p:cNvSpPr>
              <p:nvPr/>
            </p:nvSpPr>
            <p:spPr bwMode="auto">
              <a:xfrm>
                <a:off x="5049" y="123"/>
                <a:ext cx="9" cy="11"/>
              </a:xfrm>
              <a:custGeom>
                <a:avLst/>
                <a:gdLst>
                  <a:gd name="T0" fmla="*/ 0 w 9"/>
                  <a:gd name="T1" fmla="*/ 11 h 11"/>
                  <a:gd name="T2" fmla="*/ 5 w 9"/>
                  <a:gd name="T3" fmla="*/ 9 h 11"/>
                  <a:gd name="T4" fmla="*/ 9 w 9"/>
                  <a:gd name="T5" fmla="*/ 6 h 11"/>
                  <a:gd name="T6" fmla="*/ 5 w 9"/>
                  <a:gd name="T7" fmla="*/ 2 h 11"/>
                  <a:gd name="T8" fmla="*/ 0 w 9"/>
                  <a:gd name="T9" fmla="*/ 0 h 11"/>
                  <a:gd name="T10" fmla="*/ 0 w 9"/>
                  <a:gd name="T11" fmla="*/ 11 h 11"/>
                </a:gdLst>
                <a:ahLst/>
                <a:cxnLst>
                  <a:cxn ang="0">
                    <a:pos x="T0" y="T1"/>
                  </a:cxn>
                  <a:cxn ang="0">
                    <a:pos x="T2" y="T3"/>
                  </a:cxn>
                  <a:cxn ang="0">
                    <a:pos x="T4" y="T5"/>
                  </a:cxn>
                  <a:cxn ang="0">
                    <a:pos x="T6" y="T7"/>
                  </a:cxn>
                  <a:cxn ang="0">
                    <a:pos x="T8" y="T9"/>
                  </a:cxn>
                  <a:cxn ang="0">
                    <a:pos x="T10" y="T11"/>
                  </a:cxn>
                </a:cxnLst>
                <a:rect l="0" t="0" r="r" b="b"/>
                <a:pathLst>
                  <a:path w="9" h="11">
                    <a:moveTo>
                      <a:pt x="0" y="11"/>
                    </a:moveTo>
                    <a:lnTo>
                      <a:pt x="5" y="9"/>
                    </a:lnTo>
                    <a:lnTo>
                      <a:pt x="9" y="6"/>
                    </a:lnTo>
                    <a:lnTo>
                      <a:pt x="5" y="2"/>
                    </a:lnTo>
                    <a:lnTo>
                      <a:pt x="0"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23" name="Freeform 35">
                <a:extLst>
                  <a:ext uri="{FF2B5EF4-FFF2-40B4-BE49-F238E27FC236}">
                    <a16:creationId xmlns:a16="http://schemas.microsoft.com/office/drawing/2014/main" id="{43523D20-1709-498E-A215-4CA1C3B2B7EF}"/>
                  </a:ext>
                </a:extLst>
              </p:cNvPr>
              <p:cNvSpPr>
                <a:spLocks/>
              </p:cNvSpPr>
              <p:nvPr/>
            </p:nvSpPr>
            <p:spPr bwMode="auto">
              <a:xfrm>
                <a:off x="1716" y="122"/>
                <a:ext cx="3333" cy="12"/>
              </a:xfrm>
              <a:custGeom>
                <a:avLst/>
                <a:gdLst>
                  <a:gd name="T0" fmla="*/ 0 w 3333"/>
                  <a:gd name="T1" fmla="*/ 5 h 12"/>
                  <a:gd name="T2" fmla="*/ 0 w 3333"/>
                  <a:gd name="T3" fmla="*/ 11 h 12"/>
                  <a:gd name="T4" fmla="*/ 3333 w 3333"/>
                  <a:gd name="T5" fmla="*/ 12 h 12"/>
                  <a:gd name="T6" fmla="*/ 3333 w 3333"/>
                  <a:gd name="T7" fmla="*/ 1 h 12"/>
                  <a:gd name="T8" fmla="*/ 0 w 3333"/>
                  <a:gd name="T9" fmla="*/ 0 h 12"/>
                  <a:gd name="T10" fmla="*/ 0 w 3333"/>
                  <a:gd name="T11" fmla="*/ 5 h 12"/>
                </a:gdLst>
                <a:ahLst/>
                <a:cxnLst>
                  <a:cxn ang="0">
                    <a:pos x="T0" y="T1"/>
                  </a:cxn>
                  <a:cxn ang="0">
                    <a:pos x="T2" y="T3"/>
                  </a:cxn>
                  <a:cxn ang="0">
                    <a:pos x="T4" y="T5"/>
                  </a:cxn>
                  <a:cxn ang="0">
                    <a:pos x="T6" y="T7"/>
                  </a:cxn>
                  <a:cxn ang="0">
                    <a:pos x="T8" y="T9"/>
                  </a:cxn>
                  <a:cxn ang="0">
                    <a:pos x="T10" y="T11"/>
                  </a:cxn>
                </a:cxnLst>
                <a:rect l="0" t="0" r="r" b="b"/>
                <a:pathLst>
                  <a:path w="3333" h="12">
                    <a:moveTo>
                      <a:pt x="0" y="5"/>
                    </a:moveTo>
                    <a:lnTo>
                      <a:pt x="0" y="11"/>
                    </a:lnTo>
                    <a:lnTo>
                      <a:pt x="3333" y="12"/>
                    </a:lnTo>
                    <a:lnTo>
                      <a:pt x="3333" y="1"/>
                    </a:lnTo>
                    <a:lnTo>
                      <a:pt x="0"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24" name="Freeform 36">
                <a:extLst>
                  <a:ext uri="{FF2B5EF4-FFF2-40B4-BE49-F238E27FC236}">
                    <a16:creationId xmlns:a16="http://schemas.microsoft.com/office/drawing/2014/main" id="{62313C68-C64B-4621-B611-CCACD561359A}"/>
                  </a:ext>
                </a:extLst>
              </p:cNvPr>
              <p:cNvSpPr>
                <a:spLocks/>
              </p:cNvSpPr>
              <p:nvPr/>
            </p:nvSpPr>
            <p:spPr bwMode="auto">
              <a:xfrm>
                <a:off x="1708" y="122"/>
                <a:ext cx="8" cy="11"/>
              </a:xfrm>
              <a:custGeom>
                <a:avLst/>
                <a:gdLst>
                  <a:gd name="T0" fmla="*/ 8 w 8"/>
                  <a:gd name="T1" fmla="*/ 0 h 11"/>
                  <a:gd name="T2" fmla="*/ 2 w 8"/>
                  <a:gd name="T3" fmla="*/ 2 h 11"/>
                  <a:gd name="T4" fmla="*/ 0 w 8"/>
                  <a:gd name="T5" fmla="*/ 5 h 11"/>
                  <a:gd name="T6" fmla="*/ 2 w 8"/>
                  <a:gd name="T7" fmla="*/ 9 h 11"/>
                  <a:gd name="T8" fmla="*/ 8 w 8"/>
                  <a:gd name="T9" fmla="*/ 11 h 11"/>
                  <a:gd name="T10" fmla="*/ 8 w 8"/>
                  <a:gd name="T11" fmla="*/ 0 h 11"/>
                </a:gdLst>
                <a:ahLst/>
                <a:cxnLst>
                  <a:cxn ang="0">
                    <a:pos x="T0" y="T1"/>
                  </a:cxn>
                  <a:cxn ang="0">
                    <a:pos x="T2" y="T3"/>
                  </a:cxn>
                  <a:cxn ang="0">
                    <a:pos x="T4" y="T5"/>
                  </a:cxn>
                  <a:cxn ang="0">
                    <a:pos x="T6" y="T7"/>
                  </a:cxn>
                  <a:cxn ang="0">
                    <a:pos x="T8" y="T9"/>
                  </a:cxn>
                  <a:cxn ang="0">
                    <a:pos x="T10" y="T11"/>
                  </a:cxn>
                </a:cxnLst>
                <a:rect l="0" t="0" r="r" b="b"/>
                <a:pathLst>
                  <a:path w="8" h="11">
                    <a:moveTo>
                      <a:pt x="8" y="0"/>
                    </a:moveTo>
                    <a:lnTo>
                      <a:pt x="2" y="2"/>
                    </a:lnTo>
                    <a:lnTo>
                      <a:pt x="0" y="5"/>
                    </a:lnTo>
                    <a:lnTo>
                      <a:pt x="2" y="9"/>
                    </a:lnTo>
                    <a:lnTo>
                      <a:pt x="8" y="11"/>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25" name="Rectangle 37">
                <a:extLst>
                  <a:ext uri="{FF2B5EF4-FFF2-40B4-BE49-F238E27FC236}">
                    <a16:creationId xmlns:a16="http://schemas.microsoft.com/office/drawing/2014/main" id="{9D96A52F-EE9D-4EEC-BCD8-2C3C65091A1D}"/>
                  </a:ext>
                </a:extLst>
              </p:cNvPr>
              <p:cNvSpPr>
                <a:spLocks noChangeArrowheads="1"/>
              </p:cNvSpPr>
              <p:nvPr/>
            </p:nvSpPr>
            <p:spPr bwMode="auto">
              <a:xfrm>
                <a:off x="1706" y="140"/>
                <a:ext cx="3348" cy="27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26" name="Freeform 38">
                <a:extLst>
                  <a:ext uri="{FF2B5EF4-FFF2-40B4-BE49-F238E27FC236}">
                    <a16:creationId xmlns:a16="http://schemas.microsoft.com/office/drawing/2014/main" id="{211812FD-D6BF-418C-A09C-BC4069BEEBC6}"/>
                  </a:ext>
                </a:extLst>
              </p:cNvPr>
              <p:cNvSpPr>
                <a:spLocks/>
              </p:cNvSpPr>
              <p:nvPr/>
            </p:nvSpPr>
            <p:spPr bwMode="auto">
              <a:xfrm>
                <a:off x="5045" y="134"/>
                <a:ext cx="19" cy="2747"/>
              </a:xfrm>
              <a:custGeom>
                <a:avLst/>
                <a:gdLst>
                  <a:gd name="T0" fmla="*/ 9 w 19"/>
                  <a:gd name="T1" fmla="*/ 12 h 2747"/>
                  <a:gd name="T2" fmla="*/ 0 w 19"/>
                  <a:gd name="T3" fmla="*/ 6 h 2747"/>
                  <a:gd name="T4" fmla="*/ 0 w 19"/>
                  <a:gd name="T5" fmla="*/ 2747 h 2747"/>
                  <a:gd name="T6" fmla="*/ 19 w 19"/>
                  <a:gd name="T7" fmla="*/ 2747 h 2747"/>
                  <a:gd name="T8" fmla="*/ 19 w 19"/>
                  <a:gd name="T9" fmla="*/ 6 h 2747"/>
                  <a:gd name="T10" fmla="*/ 9 w 19"/>
                  <a:gd name="T11" fmla="*/ 0 h 2747"/>
                  <a:gd name="T12" fmla="*/ 19 w 19"/>
                  <a:gd name="T13" fmla="*/ 6 h 2747"/>
                  <a:gd name="T14" fmla="*/ 15 w 19"/>
                  <a:gd name="T15" fmla="*/ 3 h 2747"/>
                  <a:gd name="T16" fmla="*/ 9 w 19"/>
                  <a:gd name="T17" fmla="*/ 0 h 2747"/>
                  <a:gd name="T18" fmla="*/ 4 w 19"/>
                  <a:gd name="T19" fmla="*/ 3 h 2747"/>
                  <a:gd name="T20" fmla="*/ 0 w 19"/>
                  <a:gd name="T21" fmla="*/ 6 h 2747"/>
                  <a:gd name="T22" fmla="*/ 9 w 19"/>
                  <a:gd name="T23" fmla="*/ 12 h 2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747">
                    <a:moveTo>
                      <a:pt x="9" y="12"/>
                    </a:moveTo>
                    <a:lnTo>
                      <a:pt x="0" y="6"/>
                    </a:lnTo>
                    <a:lnTo>
                      <a:pt x="0" y="2747"/>
                    </a:lnTo>
                    <a:lnTo>
                      <a:pt x="19" y="2747"/>
                    </a:lnTo>
                    <a:lnTo>
                      <a:pt x="19" y="6"/>
                    </a:lnTo>
                    <a:lnTo>
                      <a:pt x="9" y="0"/>
                    </a:lnTo>
                    <a:lnTo>
                      <a:pt x="19" y="6"/>
                    </a:lnTo>
                    <a:lnTo>
                      <a:pt x="15" y="3"/>
                    </a:lnTo>
                    <a:lnTo>
                      <a:pt x="9" y="0"/>
                    </a:lnTo>
                    <a:lnTo>
                      <a:pt x="4" y="3"/>
                    </a:lnTo>
                    <a:lnTo>
                      <a:pt x="0" y="6"/>
                    </a:lnTo>
                    <a:lnTo>
                      <a:pt x="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27" name="Freeform 39">
                <a:extLst>
                  <a:ext uri="{FF2B5EF4-FFF2-40B4-BE49-F238E27FC236}">
                    <a16:creationId xmlns:a16="http://schemas.microsoft.com/office/drawing/2014/main" id="{CF2E73DE-8A6E-47C9-843B-12EE8B836C1C}"/>
                  </a:ext>
                </a:extLst>
              </p:cNvPr>
              <p:cNvSpPr>
                <a:spLocks/>
              </p:cNvSpPr>
              <p:nvPr/>
            </p:nvSpPr>
            <p:spPr bwMode="auto">
              <a:xfrm>
                <a:off x="1696" y="134"/>
                <a:ext cx="3358" cy="12"/>
              </a:xfrm>
              <a:custGeom>
                <a:avLst/>
                <a:gdLst>
                  <a:gd name="T0" fmla="*/ 20 w 3358"/>
                  <a:gd name="T1" fmla="*/ 6 h 12"/>
                  <a:gd name="T2" fmla="*/ 10 w 3358"/>
                  <a:gd name="T3" fmla="*/ 12 h 12"/>
                  <a:gd name="T4" fmla="*/ 3358 w 3358"/>
                  <a:gd name="T5" fmla="*/ 12 h 12"/>
                  <a:gd name="T6" fmla="*/ 3358 w 3358"/>
                  <a:gd name="T7" fmla="*/ 0 h 12"/>
                  <a:gd name="T8" fmla="*/ 10 w 3358"/>
                  <a:gd name="T9" fmla="*/ 0 h 12"/>
                  <a:gd name="T10" fmla="*/ 0 w 3358"/>
                  <a:gd name="T11" fmla="*/ 6 h 12"/>
                  <a:gd name="T12" fmla="*/ 10 w 3358"/>
                  <a:gd name="T13" fmla="*/ 0 h 12"/>
                  <a:gd name="T14" fmla="*/ 4 w 3358"/>
                  <a:gd name="T15" fmla="*/ 3 h 12"/>
                  <a:gd name="T16" fmla="*/ 2 w 3358"/>
                  <a:gd name="T17" fmla="*/ 6 h 12"/>
                  <a:gd name="T18" fmla="*/ 4 w 3358"/>
                  <a:gd name="T19" fmla="*/ 10 h 12"/>
                  <a:gd name="T20" fmla="*/ 10 w 3358"/>
                  <a:gd name="T21" fmla="*/ 12 h 12"/>
                  <a:gd name="T22" fmla="*/ 20 w 3358"/>
                  <a:gd name="T2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8" h="12">
                    <a:moveTo>
                      <a:pt x="20" y="6"/>
                    </a:moveTo>
                    <a:lnTo>
                      <a:pt x="10" y="12"/>
                    </a:lnTo>
                    <a:lnTo>
                      <a:pt x="3358" y="12"/>
                    </a:lnTo>
                    <a:lnTo>
                      <a:pt x="3358" y="0"/>
                    </a:lnTo>
                    <a:lnTo>
                      <a:pt x="10" y="0"/>
                    </a:lnTo>
                    <a:lnTo>
                      <a:pt x="0" y="6"/>
                    </a:lnTo>
                    <a:lnTo>
                      <a:pt x="10" y="0"/>
                    </a:lnTo>
                    <a:lnTo>
                      <a:pt x="4" y="3"/>
                    </a:lnTo>
                    <a:lnTo>
                      <a:pt x="2" y="6"/>
                    </a:lnTo>
                    <a:lnTo>
                      <a:pt x="4" y="10"/>
                    </a:lnTo>
                    <a:lnTo>
                      <a:pt x="10" y="12"/>
                    </a:lnTo>
                    <a:lnTo>
                      <a:pt x="2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28" name="Freeform 40">
                <a:extLst>
                  <a:ext uri="{FF2B5EF4-FFF2-40B4-BE49-F238E27FC236}">
                    <a16:creationId xmlns:a16="http://schemas.microsoft.com/office/drawing/2014/main" id="{16B5F18D-F7D3-4116-BB26-BD881D3769CD}"/>
                  </a:ext>
                </a:extLst>
              </p:cNvPr>
              <p:cNvSpPr>
                <a:spLocks/>
              </p:cNvSpPr>
              <p:nvPr/>
            </p:nvSpPr>
            <p:spPr bwMode="auto">
              <a:xfrm>
                <a:off x="1696" y="140"/>
                <a:ext cx="20" cy="2747"/>
              </a:xfrm>
              <a:custGeom>
                <a:avLst/>
                <a:gdLst>
                  <a:gd name="T0" fmla="*/ 10 w 20"/>
                  <a:gd name="T1" fmla="*/ 2736 h 2747"/>
                  <a:gd name="T2" fmla="*/ 20 w 20"/>
                  <a:gd name="T3" fmla="*/ 2741 h 2747"/>
                  <a:gd name="T4" fmla="*/ 20 w 20"/>
                  <a:gd name="T5" fmla="*/ 0 h 2747"/>
                  <a:gd name="T6" fmla="*/ 0 w 20"/>
                  <a:gd name="T7" fmla="*/ 0 h 2747"/>
                  <a:gd name="T8" fmla="*/ 0 w 20"/>
                  <a:gd name="T9" fmla="*/ 2741 h 2747"/>
                  <a:gd name="T10" fmla="*/ 10 w 20"/>
                  <a:gd name="T11" fmla="*/ 2747 h 2747"/>
                  <a:gd name="T12" fmla="*/ 0 w 20"/>
                  <a:gd name="T13" fmla="*/ 2741 h 2747"/>
                  <a:gd name="T14" fmla="*/ 4 w 20"/>
                  <a:gd name="T15" fmla="*/ 2745 h 2747"/>
                  <a:gd name="T16" fmla="*/ 10 w 20"/>
                  <a:gd name="T17" fmla="*/ 2746 h 2747"/>
                  <a:gd name="T18" fmla="*/ 16 w 20"/>
                  <a:gd name="T19" fmla="*/ 2745 h 2747"/>
                  <a:gd name="T20" fmla="*/ 20 w 20"/>
                  <a:gd name="T21" fmla="*/ 2741 h 2747"/>
                  <a:gd name="T22" fmla="*/ 10 w 20"/>
                  <a:gd name="T23" fmla="*/ 2736 h 2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2747">
                    <a:moveTo>
                      <a:pt x="10" y="2736"/>
                    </a:moveTo>
                    <a:lnTo>
                      <a:pt x="20" y="2741"/>
                    </a:lnTo>
                    <a:lnTo>
                      <a:pt x="20" y="0"/>
                    </a:lnTo>
                    <a:lnTo>
                      <a:pt x="0" y="0"/>
                    </a:lnTo>
                    <a:lnTo>
                      <a:pt x="0" y="2741"/>
                    </a:lnTo>
                    <a:lnTo>
                      <a:pt x="10" y="2747"/>
                    </a:lnTo>
                    <a:lnTo>
                      <a:pt x="0" y="2741"/>
                    </a:lnTo>
                    <a:lnTo>
                      <a:pt x="4" y="2745"/>
                    </a:lnTo>
                    <a:lnTo>
                      <a:pt x="10" y="2746"/>
                    </a:lnTo>
                    <a:lnTo>
                      <a:pt x="16" y="2745"/>
                    </a:lnTo>
                    <a:lnTo>
                      <a:pt x="20" y="2741"/>
                    </a:lnTo>
                    <a:lnTo>
                      <a:pt x="10" y="27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29" name="Freeform 41">
                <a:extLst>
                  <a:ext uri="{FF2B5EF4-FFF2-40B4-BE49-F238E27FC236}">
                    <a16:creationId xmlns:a16="http://schemas.microsoft.com/office/drawing/2014/main" id="{9559BBC6-57E7-4C2C-99C1-764504FEC829}"/>
                  </a:ext>
                </a:extLst>
              </p:cNvPr>
              <p:cNvSpPr>
                <a:spLocks/>
              </p:cNvSpPr>
              <p:nvPr/>
            </p:nvSpPr>
            <p:spPr bwMode="auto">
              <a:xfrm>
                <a:off x="1706" y="2876"/>
                <a:ext cx="3358" cy="11"/>
              </a:xfrm>
              <a:custGeom>
                <a:avLst/>
                <a:gdLst>
                  <a:gd name="T0" fmla="*/ 3339 w 3358"/>
                  <a:gd name="T1" fmla="*/ 5 h 11"/>
                  <a:gd name="T2" fmla="*/ 3348 w 3358"/>
                  <a:gd name="T3" fmla="*/ 0 h 11"/>
                  <a:gd name="T4" fmla="*/ 0 w 3358"/>
                  <a:gd name="T5" fmla="*/ 0 h 11"/>
                  <a:gd name="T6" fmla="*/ 0 w 3358"/>
                  <a:gd name="T7" fmla="*/ 11 h 11"/>
                  <a:gd name="T8" fmla="*/ 3348 w 3358"/>
                  <a:gd name="T9" fmla="*/ 11 h 11"/>
                  <a:gd name="T10" fmla="*/ 3358 w 3358"/>
                  <a:gd name="T11" fmla="*/ 5 h 11"/>
                  <a:gd name="T12" fmla="*/ 3348 w 3358"/>
                  <a:gd name="T13" fmla="*/ 11 h 11"/>
                  <a:gd name="T14" fmla="*/ 3354 w 3358"/>
                  <a:gd name="T15" fmla="*/ 9 h 11"/>
                  <a:gd name="T16" fmla="*/ 3358 w 3358"/>
                  <a:gd name="T17" fmla="*/ 5 h 11"/>
                  <a:gd name="T18" fmla="*/ 3354 w 3358"/>
                  <a:gd name="T19" fmla="*/ 2 h 11"/>
                  <a:gd name="T20" fmla="*/ 3348 w 3358"/>
                  <a:gd name="T21" fmla="*/ 0 h 11"/>
                  <a:gd name="T22" fmla="*/ 3339 w 3358"/>
                  <a:gd name="T2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8" h="11">
                    <a:moveTo>
                      <a:pt x="3339" y="5"/>
                    </a:moveTo>
                    <a:lnTo>
                      <a:pt x="3348" y="0"/>
                    </a:lnTo>
                    <a:lnTo>
                      <a:pt x="0" y="0"/>
                    </a:lnTo>
                    <a:lnTo>
                      <a:pt x="0" y="11"/>
                    </a:lnTo>
                    <a:lnTo>
                      <a:pt x="3348" y="11"/>
                    </a:lnTo>
                    <a:lnTo>
                      <a:pt x="3358" y="5"/>
                    </a:lnTo>
                    <a:lnTo>
                      <a:pt x="3348" y="11"/>
                    </a:lnTo>
                    <a:lnTo>
                      <a:pt x="3354" y="9"/>
                    </a:lnTo>
                    <a:lnTo>
                      <a:pt x="3358" y="5"/>
                    </a:lnTo>
                    <a:lnTo>
                      <a:pt x="3354" y="2"/>
                    </a:lnTo>
                    <a:lnTo>
                      <a:pt x="3348" y="0"/>
                    </a:lnTo>
                    <a:lnTo>
                      <a:pt x="333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30" name="Rectangle 42">
                <a:extLst>
                  <a:ext uri="{FF2B5EF4-FFF2-40B4-BE49-F238E27FC236}">
                    <a16:creationId xmlns:a16="http://schemas.microsoft.com/office/drawing/2014/main" id="{F35B7E73-3748-4CC9-AE5D-06315B0DAFA4}"/>
                  </a:ext>
                </a:extLst>
              </p:cNvPr>
              <p:cNvSpPr>
                <a:spLocks noChangeArrowheads="1"/>
              </p:cNvSpPr>
              <p:nvPr/>
            </p:nvSpPr>
            <p:spPr bwMode="auto">
              <a:xfrm>
                <a:off x="1650" y="145"/>
                <a:ext cx="3383" cy="2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31" name="Freeform 43">
                <a:extLst>
                  <a:ext uri="{FF2B5EF4-FFF2-40B4-BE49-F238E27FC236}">
                    <a16:creationId xmlns:a16="http://schemas.microsoft.com/office/drawing/2014/main" id="{837EE937-AF37-4AFF-BF71-1FFF6B528976}"/>
                  </a:ext>
                </a:extLst>
              </p:cNvPr>
              <p:cNvSpPr>
                <a:spLocks/>
              </p:cNvSpPr>
              <p:nvPr/>
            </p:nvSpPr>
            <p:spPr bwMode="auto">
              <a:xfrm>
                <a:off x="5023" y="139"/>
                <a:ext cx="20" cy="2768"/>
              </a:xfrm>
              <a:custGeom>
                <a:avLst/>
                <a:gdLst>
                  <a:gd name="T0" fmla="*/ 10 w 20"/>
                  <a:gd name="T1" fmla="*/ 11 h 2768"/>
                  <a:gd name="T2" fmla="*/ 0 w 20"/>
                  <a:gd name="T3" fmla="*/ 6 h 2768"/>
                  <a:gd name="T4" fmla="*/ 0 w 20"/>
                  <a:gd name="T5" fmla="*/ 2768 h 2768"/>
                  <a:gd name="T6" fmla="*/ 20 w 20"/>
                  <a:gd name="T7" fmla="*/ 2768 h 2768"/>
                  <a:gd name="T8" fmla="*/ 20 w 20"/>
                  <a:gd name="T9" fmla="*/ 6 h 2768"/>
                  <a:gd name="T10" fmla="*/ 10 w 20"/>
                  <a:gd name="T11" fmla="*/ 0 h 2768"/>
                  <a:gd name="T12" fmla="*/ 20 w 20"/>
                  <a:gd name="T13" fmla="*/ 6 h 2768"/>
                  <a:gd name="T14" fmla="*/ 16 w 20"/>
                  <a:gd name="T15" fmla="*/ 2 h 2768"/>
                  <a:gd name="T16" fmla="*/ 10 w 20"/>
                  <a:gd name="T17" fmla="*/ 0 h 2768"/>
                  <a:gd name="T18" fmla="*/ 4 w 20"/>
                  <a:gd name="T19" fmla="*/ 2 h 2768"/>
                  <a:gd name="T20" fmla="*/ 0 w 20"/>
                  <a:gd name="T21" fmla="*/ 6 h 2768"/>
                  <a:gd name="T22" fmla="*/ 10 w 20"/>
                  <a:gd name="T23" fmla="*/ 11 h 2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2768">
                    <a:moveTo>
                      <a:pt x="10" y="11"/>
                    </a:moveTo>
                    <a:lnTo>
                      <a:pt x="0" y="6"/>
                    </a:lnTo>
                    <a:lnTo>
                      <a:pt x="0" y="2768"/>
                    </a:lnTo>
                    <a:lnTo>
                      <a:pt x="20" y="2768"/>
                    </a:lnTo>
                    <a:lnTo>
                      <a:pt x="20" y="6"/>
                    </a:lnTo>
                    <a:lnTo>
                      <a:pt x="10" y="0"/>
                    </a:lnTo>
                    <a:lnTo>
                      <a:pt x="20" y="6"/>
                    </a:lnTo>
                    <a:lnTo>
                      <a:pt x="16" y="2"/>
                    </a:lnTo>
                    <a:lnTo>
                      <a:pt x="10" y="0"/>
                    </a:lnTo>
                    <a:lnTo>
                      <a:pt x="4" y="2"/>
                    </a:lnTo>
                    <a:lnTo>
                      <a:pt x="0" y="6"/>
                    </a:lnTo>
                    <a:lnTo>
                      <a:pt x="1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32" name="Freeform 44">
                <a:extLst>
                  <a:ext uri="{FF2B5EF4-FFF2-40B4-BE49-F238E27FC236}">
                    <a16:creationId xmlns:a16="http://schemas.microsoft.com/office/drawing/2014/main" id="{B248BA0E-5F1F-40BC-AC98-8C74BBF1C1FF}"/>
                  </a:ext>
                </a:extLst>
              </p:cNvPr>
              <p:cNvSpPr>
                <a:spLocks/>
              </p:cNvSpPr>
              <p:nvPr/>
            </p:nvSpPr>
            <p:spPr bwMode="auto">
              <a:xfrm>
                <a:off x="1640" y="139"/>
                <a:ext cx="3393" cy="11"/>
              </a:xfrm>
              <a:custGeom>
                <a:avLst/>
                <a:gdLst>
                  <a:gd name="T0" fmla="*/ 20 w 3393"/>
                  <a:gd name="T1" fmla="*/ 6 h 11"/>
                  <a:gd name="T2" fmla="*/ 10 w 3393"/>
                  <a:gd name="T3" fmla="*/ 11 h 11"/>
                  <a:gd name="T4" fmla="*/ 3393 w 3393"/>
                  <a:gd name="T5" fmla="*/ 11 h 11"/>
                  <a:gd name="T6" fmla="*/ 3393 w 3393"/>
                  <a:gd name="T7" fmla="*/ 0 h 11"/>
                  <a:gd name="T8" fmla="*/ 10 w 3393"/>
                  <a:gd name="T9" fmla="*/ 0 h 11"/>
                  <a:gd name="T10" fmla="*/ 0 w 3393"/>
                  <a:gd name="T11" fmla="*/ 6 h 11"/>
                  <a:gd name="T12" fmla="*/ 10 w 3393"/>
                  <a:gd name="T13" fmla="*/ 0 h 11"/>
                  <a:gd name="T14" fmla="*/ 4 w 3393"/>
                  <a:gd name="T15" fmla="*/ 2 h 11"/>
                  <a:gd name="T16" fmla="*/ 2 w 3393"/>
                  <a:gd name="T17" fmla="*/ 6 h 11"/>
                  <a:gd name="T18" fmla="*/ 4 w 3393"/>
                  <a:gd name="T19" fmla="*/ 9 h 11"/>
                  <a:gd name="T20" fmla="*/ 10 w 3393"/>
                  <a:gd name="T21" fmla="*/ 11 h 11"/>
                  <a:gd name="T22" fmla="*/ 20 w 3393"/>
                  <a:gd name="T2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93" h="11">
                    <a:moveTo>
                      <a:pt x="20" y="6"/>
                    </a:moveTo>
                    <a:lnTo>
                      <a:pt x="10" y="11"/>
                    </a:lnTo>
                    <a:lnTo>
                      <a:pt x="3393" y="11"/>
                    </a:lnTo>
                    <a:lnTo>
                      <a:pt x="3393" y="0"/>
                    </a:lnTo>
                    <a:lnTo>
                      <a:pt x="10" y="0"/>
                    </a:lnTo>
                    <a:lnTo>
                      <a:pt x="0" y="6"/>
                    </a:lnTo>
                    <a:lnTo>
                      <a:pt x="10" y="0"/>
                    </a:lnTo>
                    <a:lnTo>
                      <a:pt x="4" y="2"/>
                    </a:lnTo>
                    <a:lnTo>
                      <a:pt x="2" y="6"/>
                    </a:lnTo>
                    <a:lnTo>
                      <a:pt x="4" y="9"/>
                    </a:lnTo>
                    <a:lnTo>
                      <a:pt x="10" y="11"/>
                    </a:lnTo>
                    <a:lnTo>
                      <a:pt x="2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33" name="Freeform 45">
                <a:extLst>
                  <a:ext uri="{FF2B5EF4-FFF2-40B4-BE49-F238E27FC236}">
                    <a16:creationId xmlns:a16="http://schemas.microsoft.com/office/drawing/2014/main" id="{354A7757-1408-4DA2-8177-B2BD40BB2BFE}"/>
                  </a:ext>
                </a:extLst>
              </p:cNvPr>
              <p:cNvSpPr>
                <a:spLocks/>
              </p:cNvSpPr>
              <p:nvPr/>
            </p:nvSpPr>
            <p:spPr bwMode="auto">
              <a:xfrm>
                <a:off x="1640" y="145"/>
                <a:ext cx="20" cy="2767"/>
              </a:xfrm>
              <a:custGeom>
                <a:avLst/>
                <a:gdLst>
                  <a:gd name="T0" fmla="*/ 10 w 20"/>
                  <a:gd name="T1" fmla="*/ 2756 h 2767"/>
                  <a:gd name="T2" fmla="*/ 20 w 20"/>
                  <a:gd name="T3" fmla="*/ 2762 h 2767"/>
                  <a:gd name="T4" fmla="*/ 20 w 20"/>
                  <a:gd name="T5" fmla="*/ 0 h 2767"/>
                  <a:gd name="T6" fmla="*/ 0 w 20"/>
                  <a:gd name="T7" fmla="*/ 0 h 2767"/>
                  <a:gd name="T8" fmla="*/ 0 w 20"/>
                  <a:gd name="T9" fmla="*/ 2762 h 2767"/>
                  <a:gd name="T10" fmla="*/ 10 w 20"/>
                  <a:gd name="T11" fmla="*/ 2767 h 2767"/>
                  <a:gd name="T12" fmla="*/ 0 w 20"/>
                  <a:gd name="T13" fmla="*/ 2762 h 2767"/>
                  <a:gd name="T14" fmla="*/ 4 w 20"/>
                  <a:gd name="T15" fmla="*/ 2765 h 2767"/>
                  <a:gd name="T16" fmla="*/ 10 w 20"/>
                  <a:gd name="T17" fmla="*/ 2766 h 2767"/>
                  <a:gd name="T18" fmla="*/ 16 w 20"/>
                  <a:gd name="T19" fmla="*/ 2765 h 2767"/>
                  <a:gd name="T20" fmla="*/ 20 w 20"/>
                  <a:gd name="T21" fmla="*/ 2762 h 2767"/>
                  <a:gd name="T22" fmla="*/ 10 w 20"/>
                  <a:gd name="T23" fmla="*/ 2756 h 2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2767">
                    <a:moveTo>
                      <a:pt x="10" y="2756"/>
                    </a:moveTo>
                    <a:lnTo>
                      <a:pt x="20" y="2762"/>
                    </a:lnTo>
                    <a:lnTo>
                      <a:pt x="20" y="0"/>
                    </a:lnTo>
                    <a:lnTo>
                      <a:pt x="0" y="0"/>
                    </a:lnTo>
                    <a:lnTo>
                      <a:pt x="0" y="2762"/>
                    </a:lnTo>
                    <a:lnTo>
                      <a:pt x="10" y="2767"/>
                    </a:lnTo>
                    <a:lnTo>
                      <a:pt x="0" y="2762"/>
                    </a:lnTo>
                    <a:lnTo>
                      <a:pt x="4" y="2765"/>
                    </a:lnTo>
                    <a:lnTo>
                      <a:pt x="10" y="2766"/>
                    </a:lnTo>
                    <a:lnTo>
                      <a:pt x="16" y="2765"/>
                    </a:lnTo>
                    <a:lnTo>
                      <a:pt x="20" y="2762"/>
                    </a:lnTo>
                    <a:lnTo>
                      <a:pt x="10" y="27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34" name="Freeform 46">
                <a:extLst>
                  <a:ext uri="{FF2B5EF4-FFF2-40B4-BE49-F238E27FC236}">
                    <a16:creationId xmlns:a16="http://schemas.microsoft.com/office/drawing/2014/main" id="{7D82A019-FAE8-47E5-AE08-4752BEF8E210}"/>
                  </a:ext>
                </a:extLst>
              </p:cNvPr>
              <p:cNvSpPr>
                <a:spLocks/>
              </p:cNvSpPr>
              <p:nvPr/>
            </p:nvSpPr>
            <p:spPr bwMode="auto">
              <a:xfrm>
                <a:off x="1650" y="2901"/>
                <a:ext cx="3393" cy="11"/>
              </a:xfrm>
              <a:custGeom>
                <a:avLst/>
                <a:gdLst>
                  <a:gd name="T0" fmla="*/ 3373 w 3393"/>
                  <a:gd name="T1" fmla="*/ 6 h 11"/>
                  <a:gd name="T2" fmla="*/ 3383 w 3393"/>
                  <a:gd name="T3" fmla="*/ 0 h 11"/>
                  <a:gd name="T4" fmla="*/ 0 w 3393"/>
                  <a:gd name="T5" fmla="*/ 0 h 11"/>
                  <a:gd name="T6" fmla="*/ 0 w 3393"/>
                  <a:gd name="T7" fmla="*/ 11 h 11"/>
                  <a:gd name="T8" fmla="*/ 3383 w 3393"/>
                  <a:gd name="T9" fmla="*/ 11 h 11"/>
                  <a:gd name="T10" fmla="*/ 3393 w 3393"/>
                  <a:gd name="T11" fmla="*/ 6 h 11"/>
                  <a:gd name="T12" fmla="*/ 3383 w 3393"/>
                  <a:gd name="T13" fmla="*/ 11 h 11"/>
                  <a:gd name="T14" fmla="*/ 3389 w 3393"/>
                  <a:gd name="T15" fmla="*/ 9 h 11"/>
                  <a:gd name="T16" fmla="*/ 3393 w 3393"/>
                  <a:gd name="T17" fmla="*/ 6 h 11"/>
                  <a:gd name="T18" fmla="*/ 3389 w 3393"/>
                  <a:gd name="T19" fmla="*/ 2 h 11"/>
                  <a:gd name="T20" fmla="*/ 3383 w 3393"/>
                  <a:gd name="T21" fmla="*/ 0 h 11"/>
                  <a:gd name="T22" fmla="*/ 3373 w 3393"/>
                  <a:gd name="T2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93" h="11">
                    <a:moveTo>
                      <a:pt x="3373" y="6"/>
                    </a:moveTo>
                    <a:lnTo>
                      <a:pt x="3383" y="0"/>
                    </a:lnTo>
                    <a:lnTo>
                      <a:pt x="0" y="0"/>
                    </a:lnTo>
                    <a:lnTo>
                      <a:pt x="0" y="11"/>
                    </a:lnTo>
                    <a:lnTo>
                      <a:pt x="3383" y="11"/>
                    </a:lnTo>
                    <a:lnTo>
                      <a:pt x="3393" y="6"/>
                    </a:lnTo>
                    <a:lnTo>
                      <a:pt x="3383" y="11"/>
                    </a:lnTo>
                    <a:lnTo>
                      <a:pt x="3389" y="9"/>
                    </a:lnTo>
                    <a:lnTo>
                      <a:pt x="3393" y="6"/>
                    </a:lnTo>
                    <a:lnTo>
                      <a:pt x="3389" y="2"/>
                    </a:lnTo>
                    <a:lnTo>
                      <a:pt x="3383" y="0"/>
                    </a:lnTo>
                    <a:lnTo>
                      <a:pt x="337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35" name="Rectangle 47">
                <a:extLst>
                  <a:ext uri="{FF2B5EF4-FFF2-40B4-BE49-F238E27FC236}">
                    <a16:creationId xmlns:a16="http://schemas.microsoft.com/office/drawing/2014/main" id="{03DED99D-3971-4AFB-8E75-1F01B2B98EF5}"/>
                  </a:ext>
                </a:extLst>
              </p:cNvPr>
              <p:cNvSpPr>
                <a:spLocks noChangeArrowheads="1"/>
              </p:cNvSpPr>
              <p:nvPr/>
            </p:nvSpPr>
            <p:spPr bwMode="auto">
              <a:xfrm>
                <a:off x="1627" y="167"/>
                <a:ext cx="3370" cy="2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36" name="Freeform 48">
                <a:extLst>
                  <a:ext uri="{FF2B5EF4-FFF2-40B4-BE49-F238E27FC236}">
                    <a16:creationId xmlns:a16="http://schemas.microsoft.com/office/drawing/2014/main" id="{16FC6CB5-6B0D-4608-92F2-58201652234B}"/>
                  </a:ext>
                </a:extLst>
              </p:cNvPr>
              <p:cNvSpPr>
                <a:spLocks/>
              </p:cNvSpPr>
              <p:nvPr/>
            </p:nvSpPr>
            <p:spPr bwMode="auto">
              <a:xfrm>
                <a:off x="4987" y="161"/>
                <a:ext cx="20" cy="2787"/>
              </a:xfrm>
              <a:custGeom>
                <a:avLst/>
                <a:gdLst>
                  <a:gd name="T0" fmla="*/ 10 w 20"/>
                  <a:gd name="T1" fmla="*/ 11 h 2787"/>
                  <a:gd name="T2" fmla="*/ 0 w 20"/>
                  <a:gd name="T3" fmla="*/ 6 h 2787"/>
                  <a:gd name="T4" fmla="*/ 0 w 20"/>
                  <a:gd name="T5" fmla="*/ 2787 h 2787"/>
                  <a:gd name="T6" fmla="*/ 20 w 20"/>
                  <a:gd name="T7" fmla="*/ 2787 h 2787"/>
                  <a:gd name="T8" fmla="*/ 20 w 20"/>
                  <a:gd name="T9" fmla="*/ 6 h 2787"/>
                  <a:gd name="T10" fmla="*/ 10 w 20"/>
                  <a:gd name="T11" fmla="*/ 0 h 2787"/>
                  <a:gd name="T12" fmla="*/ 20 w 20"/>
                  <a:gd name="T13" fmla="*/ 6 h 2787"/>
                  <a:gd name="T14" fmla="*/ 16 w 20"/>
                  <a:gd name="T15" fmla="*/ 2 h 2787"/>
                  <a:gd name="T16" fmla="*/ 10 w 20"/>
                  <a:gd name="T17" fmla="*/ 0 h 2787"/>
                  <a:gd name="T18" fmla="*/ 4 w 20"/>
                  <a:gd name="T19" fmla="*/ 2 h 2787"/>
                  <a:gd name="T20" fmla="*/ 0 w 20"/>
                  <a:gd name="T21" fmla="*/ 6 h 2787"/>
                  <a:gd name="T22" fmla="*/ 10 w 20"/>
                  <a:gd name="T23" fmla="*/ 11 h 2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2787">
                    <a:moveTo>
                      <a:pt x="10" y="11"/>
                    </a:moveTo>
                    <a:lnTo>
                      <a:pt x="0" y="6"/>
                    </a:lnTo>
                    <a:lnTo>
                      <a:pt x="0" y="2787"/>
                    </a:lnTo>
                    <a:lnTo>
                      <a:pt x="20" y="2787"/>
                    </a:lnTo>
                    <a:lnTo>
                      <a:pt x="20" y="6"/>
                    </a:lnTo>
                    <a:lnTo>
                      <a:pt x="10" y="0"/>
                    </a:lnTo>
                    <a:lnTo>
                      <a:pt x="20" y="6"/>
                    </a:lnTo>
                    <a:lnTo>
                      <a:pt x="16" y="2"/>
                    </a:lnTo>
                    <a:lnTo>
                      <a:pt x="10" y="0"/>
                    </a:lnTo>
                    <a:lnTo>
                      <a:pt x="4" y="2"/>
                    </a:lnTo>
                    <a:lnTo>
                      <a:pt x="0" y="6"/>
                    </a:lnTo>
                    <a:lnTo>
                      <a:pt x="1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37" name="Freeform 49">
                <a:extLst>
                  <a:ext uri="{FF2B5EF4-FFF2-40B4-BE49-F238E27FC236}">
                    <a16:creationId xmlns:a16="http://schemas.microsoft.com/office/drawing/2014/main" id="{299351D7-AC28-4525-BC6D-2593E97761B9}"/>
                  </a:ext>
                </a:extLst>
              </p:cNvPr>
              <p:cNvSpPr>
                <a:spLocks/>
              </p:cNvSpPr>
              <p:nvPr/>
            </p:nvSpPr>
            <p:spPr bwMode="auto">
              <a:xfrm>
                <a:off x="1617" y="161"/>
                <a:ext cx="3380" cy="11"/>
              </a:xfrm>
              <a:custGeom>
                <a:avLst/>
                <a:gdLst>
                  <a:gd name="T0" fmla="*/ 19 w 3380"/>
                  <a:gd name="T1" fmla="*/ 6 h 11"/>
                  <a:gd name="T2" fmla="*/ 10 w 3380"/>
                  <a:gd name="T3" fmla="*/ 11 h 11"/>
                  <a:gd name="T4" fmla="*/ 3380 w 3380"/>
                  <a:gd name="T5" fmla="*/ 11 h 11"/>
                  <a:gd name="T6" fmla="*/ 3380 w 3380"/>
                  <a:gd name="T7" fmla="*/ 0 h 11"/>
                  <a:gd name="T8" fmla="*/ 10 w 3380"/>
                  <a:gd name="T9" fmla="*/ 0 h 11"/>
                  <a:gd name="T10" fmla="*/ 0 w 3380"/>
                  <a:gd name="T11" fmla="*/ 6 h 11"/>
                  <a:gd name="T12" fmla="*/ 10 w 3380"/>
                  <a:gd name="T13" fmla="*/ 0 h 11"/>
                  <a:gd name="T14" fmla="*/ 4 w 3380"/>
                  <a:gd name="T15" fmla="*/ 2 h 11"/>
                  <a:gd name="T16" fmla="*/ 2 w 3380"/>
                  <a:gd name="T17" fmla="*/ 6 h 11"/>
                  <a:gd name="T18" fmla="*/ 4 w 3380"/>
                  <a:gd name="T19" fmla="*/ 9 h 11"/>
                  <a:gd name="T20" fmla="*/ 10 w 3380"/>
                  <a:gd name="T21" fmla="*/ 11 h 11"/>
                  <a:gd name="T22" fmla="*/ 19 w 3380"/>
                  <a:gd name="T2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0" h="11">
                    <a:moveTo>
                      <a:pt x="19" y="6"/>
                    </a:moveTo>
                    <a:lnTo>
                      <a:pt x="10" y="11"/>
                    </a:lnTo>
                    <a:lnTo>
                      <a:pt x="3380" y="11"/>
                    </a:lnTo>
                    <a:lnTo>
                      <a:pt x="3380" y="0"/>
                    </a:lnTo>
                    <a:lnTo>
                      <a:pt x="10" y="0"/>
                    </a:lnTo>
                    <a:lnTo>
                      <a:pt x="0" y="6"/>
                    </a:lnTo>
                    <a:lnTo>
                      <a:pt x="10" y="0"/>
                    </a:lnTo>
                    <a:lnTo>
                      <a:pt x="4" y="2"/>
                    </a:lnTo>
                    <a:lnTo>
                      <a:pt x="2" y="6"/>
                    </a:lnTo>
                    <a:lnTo>
                      <a:pt x="4" y="9"/>
                    </a:lnTo>
                    <a:lnTo>
                      <a:pt x="10" y="11"/>
                    </a:lnTo>
                    <a:lnTo>
                      <a:pt x="1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38" name="Freeform 50">
                <a:extLst>
                  <a:ext uri="{FF2B5EF4-FFF2-40B4-BE49-F238E27FC236}">
                    <a16:creationId xmlns:a16="http://schemas.microsoft.com/office/drawing/2014/main" id="{E50FDA1E-2000-46DF-8C53-2447E079C8E6}"/>
                  </a:ext>
                </a:extLst>
              </p:cNvPr>
              <p:cNvSpPr>
                <a:spLocks/>
              </p:cNvSpPr>
              <p:nvPr/>
            </p:nvSpPr>
            <p:spPr bwMode="auto">
              <a:xfrm>
                <a:off x="1617" y="167"/>
                <a:ext cx="19" cy="2787"/>
              </a:xfrm>
              <a:custGeom>
                <a:avLst/>
                <a:gdLst>
                  <a:gd name="T0" fmla="*/ 10 w 19"/>
                  <a:gd name="T1" fmla="*/ 2775 h 2787"/>
                  <a:gd name="T2" fmla="*/ 19 w 19"/>
                  <a:gd name="T3" fmla="*/ 2781 h 2787"/>
                  <a:gd name="T4" fmla="*/ 19 w 19"/>
                  <a:gd name="T5" fmla="*/ 0 h 2787"/>
                  <a:gd name="T6" fmla="*/ 0 w 19"/>
                  <a:gd name="T7" fmla="*/ 0 h 2787"/>
                  <a:gd name="T8" fmla="*/ 0 w 19"/>
                  <a:gd name="T9" fmla="*/ 2781 h 2787"/>
                  <a:gd name="T10" fmla="*/ 10 w 19"/>
                  <a:gd name="T11" fmla="*/ 2787 h 2787"/>
                  <a:gd name="T12" fmla="*/ 0 w 19"/>
                  <a:gd name="T13" fmla="*/ 2781 h 2787"/>
                  <a:gd name="T14" fmla="*/ 4 w 19"/>
                  <a:gd name="T15" fmla="*/ 2785 h 2787"/>
                  <a:gd name="T16" fmla="*/ 10 w 19"/>
                  <a:gd name="T17" fmla="*/ 2786 h 2787"/>
                  <a:gd name="T18" fmla="*/ 15 w 19"/>
                  <a:gd name="T19" fmla="*/ 2785 h 2787"/>
                  <a:gd name="T20" fmla="*/ 19 w 19"/>
                  <a:gd name="T21" fmla="*/ 2781 h 2787"/>
                  <a:gd name="T22" fmla="*/ 10 w 19"/>
                  <a:gd name="T23" fmla="*/ 2775 h 2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787">
                    <a:moveTo>
                      <a:pt x="10" y="2775"/>
                    </a:moveTo>
                    <a:lnTo>
                      <a:pt x="19" y="2781"/>
                    </a:lnTo>
                    <a:lnTo>
                      <a:pt x="19" y="0"/>
                    </a:lnTo>
                    <a:lnTo>
                      <a:pt x="0" y="0"/>
                    </a:lnTo>
                    <a:lnTo>
                      <a:pt x="0" y="2781"/>
                    </a:lnTo>
                    <a:lnTo>
                      <a:pt x="10" y="2787"/>
                    </a:lnTo>
                    <a:lnTo>
                      <a:pt x="0" y="2781"/>
                    </a:lnTo>
                    <a:lnTo>
                      <a:pt x="4" y="2785"/>
                    </a:lnTo>
                    <a:lnTo>
                      <a:pt x="10" y="2786"/>
                    </a:lnTo>
                    <a:lnTo>
                      <a:pt x="15" y="2785"/>
                    </a:lnTo>
                    <a:lnTo>
                      <a:pt x="19" y="2781"/>
                    </a:lnTo>
                    <a:lnTo>
                      <a:pt x="10" y="27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39" name="Freeform 51">
                <a:extLst>
                  <a:ext uri="{FF2B5EF4-FFF2-40B4-BE49-F238E27FC236}">
                    <a16:creationId xmlns:a16="http://schemas.microsoft.com/office/drawing/2014/main" id="{81FF8CB7-BB73-4809-8F3C-66205A7139CB}"/>
                  </a:ext>
                </a:extLst>
              </p:cNvPr>
              <p:cNvSpPr>
                <a:spLocks/>
              </p:cNvSpPr>
              <p:nvPr/>
            </p:nvSpPr>
            <p:spPr bwMode="auto">
              <a:xfrm>
                <a:off x="1627" y="2942"/>
                <a:ext cx="3380" cy="12"/>
              </a:xfrm>
              <a:custGeom>
                <a:avLst/>
                <a:gdLst>
                  <a:gd name="T0" fmla="*/ 3360 w 3380"/>
                  <a:gd name="T1" fmla="*/ 6 h 12"/>
                  <a:gd name="T2" fmla="*/ 3370 w 3380"/>
                  <a:gd name="T3" fmla="*/ 0 h 12"/>
                  <a:gd name="T4" fmla="*/ 0 w 3380"/>
                  <a:gd name="T5" fmla="*/ 0 h 12"/>
                  <a:gd name="T6" fmla="*/ 0 w 3380"/>
                  <a:gd name="T7" fmla="*/ 12 h 12"/>
                  <a:gd name="T8" fmla="*/ 3370 w 3380"/>
                  <a:gd name="T9" fmla="*/ 12 h 12"/>
                  <a:gd name="T10" fmla="*/ 3380 w 3380"/>
                  <a:gd name="T11" fmla="*/ 6 h 12"/>
                  <a:gd name="T12" fmla="*/ 3370 w 3380"/>
                  <a:gd name="T13" fmla="*/ 12 h 12"/>
                  <a:gd name="T14" fmla="*/ 3376 w 3380"/>
                  <a:gd name="T15" fmla="*/ 10 h 12"/>
                  <a:gd name="T16" fmla="*/ 3380 w 3380"/>
                  <a:gd name="T17" fmla="*/ 6 h 12"/>
                  <a:gd name="T18" fmla="*/ 3376 w 3380"/>
                  <a:gd name="T19" fmla="*/ 3 h 12"/>
                  <a:gd name="T20" fmla="*/ 3370 w 3380"/>
                  <a:gd name="T21" fmla="*/ 0 h 12"/>
                  <a:gd name="T22" fmla="*/ 3360 w 3380"/>
                  <a:gd name="T2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0" h="12">
                    <a:moveTo>
                      <a:pt x="3360" y="6"/>
                    </a:moveTo>
                    <a:lnTo>
                      <a:pt x="3370" y="0"/>
                    </a:lnTo>
                    <a:lnTo>
                      <a:pt x="0" y="0"/>
                    </a:lnTo>
                    <a:lnTo>
                      <a:pt x="0" y="12"/>
                    </a:lnTo>
                    <a:lnTo>
                      <a:pt x="3370" y="12"/>
                    </a:lnTo>
                    <a:lnTo>
                      <a:pt x="3380" y="6"/>
                    </a:lnTo>
                    <a:lnTo>
                      <a:pt x="3370" y="12"/>
                    </a:lnTo>
                    <a:lnTo>
                      <a:pt x="3376" y="10"/>
                    </a:lnTo>
                    <a:lnTo>
                      <a:pt x="3380" y="6"/>
                    </a:lnTo>
                    <a:lnTo>
                      <a:pt x="3376" y="3"/>
                    </a:lnTo>
                    <a:lnTo>
                      <a:pt x="3370" y="0"/>
                    </a:lnTo>
                    <a:lnTo>
                      <a:pt x="336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40" name="Freeform 52">
                <a:extLst>
                  <a:ext uri="{FF2B5EF4-FFF2-40B4-BE49-F238E27FC236}">
                    <a16:creationId xmlns:a16="http://schemas.microsoft.com/office/drawing/2014/main" id="{5F8408C1-8F85-4A95-89A0-7E1B8420E9F1}"/>
                  </a:ext>
                </a:extLst>
              </p:cNvPr>
              <p:cNvSpPr>
                <a:spLocks/>
              </p:cNvSpPr>
              <p:nvPr/>
            </p:nvSpPr>
            <p:spPr bwMode="auto">
              <a:xfrm>
                <a:off x="4742" y="280"/>
                <a:ext cx="166" cy="77"/>
              </a:xfrm>
              <a:custGeom>
                <a:avLst/>
                <a:gdLst>
                  <a:gd name="T0" fmla="*/ 83 w 166"/>
                  <a:gd name="T1" fmla="*/ 77 h 77"/>
                  <a:gd name="T2" fmla="*/ 99 w 166"/>
                  <a:gd name="T3" fmla="*/ 76 h 77"/>
                  <a:gd name="T4" fmla="*/ 115 w 166"/>
                  <a:gd name="T5" fmla="*/ 74 h 77"/>
                  <a:gd name="T6" fmla="*/ 128 w 166"/>
                  <a:gd name="T7" fmla="*/ 71 h 77"/>
                  <a:gd name="T8" fmla="*/ 142 w 166"/>
                  <a:gd name="T9" fmla="*/ 66 h 77"/>
                  <a:gd name="T10" fmla="*/ 152 w 166"/>
                  <a:gd name="T11" fmla="*/ 60 h 77"/>
                  <a:gd name="T12" fmla="*/ 160 w 166"/>
                  <a:gd name="T13" fmla="*/ 53 h 77"/>
                  <a:gd name="T14" fmla="*/ 164 w 166"/>
                  <a:gd name="T15" fmla="*/ 46 h 77"/>
                  <a:gd name="T16" fmla="*/ 166 w 166"/>
                  <a:gd name="T17" fmla="*/ 38 h 77"/>
                  <a:gd name="T18" fmla="*/ 164 w 166"/>
                  <a:gd name="T19" fmla="*/ 30 h 77"/>
                  <a:gd name="T20" fmla="*/ 160 w 166"/>
                  <a:gd name="T21" fmla="*/ 23 h 77"/>
                  <a:gd name="T22" fmla="*/ 152 w 166"/>
                  <a:gd name="T23" fmla="*/ 18 h 77"/>
                  <a:gd name="T24" fmla="*/ 142 w 166"/>
                  <a:gd name="T25" fmla="*/ 12 h 77"/>
                  <a:gd name="T26" fmla="*/ 128 w 166"/>
                  <a:gd name="T27" fmla="*/ 7 h 77"/>
                  <a:gd name="T28" fmla="*/ 115 w 166"/>
                  <a:gd name="T29" fmla="*/ 4 h 77"/>
                  <a:gd name="T30" fmla="*/ 99 w 166"/>
                  <a:gd name="T31" fmla="*/ 2 h 77"/>
                  <a:gd name="T32" fmla="*/ 83 w 166"/>
                  <a:gd name="T33" fmla="*/ 0 h 77"/>
                  <a:gd name="T34" fmla="*/ 67 w 166"/>
                  <a:gd name="T35" fmla="*/ 2 h 77"/>
                  <a:gd name="T36" fmla="*/ 51 w 166"/>
                  <a:gd name="T37" fmla="*/ 4 h 77"/>
                  <a:gd name="T38" fmla="*/ 37 w 166"/>
                  <a:gd name="T39" fmla="*/ 7 h 77"/>
                  <a:gd name="T40" fmla="*/ 24 w 166"/>
                  <a:gd name="T41" fmla="*/ 12 h 77"/>
                  <a:gd name="T42" fmla="*/ 14 w 166"/>
                  <a:gd name="T43" fmla="*/ 18 h 77"/>
                  <a:gd name="T44" fmla="*/ 6 w 166"/>
                  <a:gd name="T45" fmla="*/ 23 h 77"/>
                  <a:gd name="T46" fmla="*/ 2 w 166"/>
                  <a:gd name="T47" fmla="*/ 30 h 77"/>
                  <a:gd name="T48" fmla="*/ 0 w 166"/>
                  <a:gd name="T49" fmla="*/ 38 h 77"/>
                  <a:gd name="T50" fmla="*/ 2 w 166"/>
                  <a:gd name="T51" fmla="*/ 46 h 77"/>
                  <a:gd name="T52" fmla="*/ 6 w 166"/>
                  <a:gd name="T53" fmla="*/ 53 h 77"/>
                  <a:gd name="T54" fmla="*/ 14 w 166"/>
                  <a:gd name="T55" fmla="*/ 60 h 77"/>
                  <a:gd name="T56" fmla="*/ 24 w 166"/>
                  <a:gd name="T57" fmla="*/ 66 h 77"/>
                  <a:gd name="T58" fmla="*/ 37 w 166"/>
                  <a:gd name="T59" fmla="*/ 71 h 77"/>
                  <a:gd name="T60" fmla="*/ 51 w 166"/>
                  <a:gd name="T61" fmla="*/ 74 h 77"/>
                  <a:gd name="T62" fmla="*/ 67 w 166"/>
                  <a:gd name="T63" fmla="*/ 76 h 77"/>
                  <a:gd name="T64" fmla="*/ 83 w 166"/>
                  <a:gd name="T6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6" h="77">
                    <a:moveTo>
                      <a:pt x="83" y="77"/>
                    </a:moveTo>
                    <a:lnTo>
                      <a:pt x="99" y="76"/>
                    </a:lnTo>
                    <a:lnTo>
                      <a:pt x="115" y="74"/>
                    </a:lnTo>
                    <a:lnTo>
                      <a:pt x="128" y="71"/>
                    </a:lnTo>
                    <a:lnTo>
                      <a:pt x="142" y="66"/>
                    </a:lnTo>
                    <a:lnTo>
                      <a:pt x="152" y="60"/>
                    </a:lnTo>
                    <a:lnTo>
                      <a:pt x="160" y="53"/>
                    </a:lnTo>
                    <a:lnTo>
                      <a:pt x="164" y="46"/>
                    </a:lnTo>
                    <a:lnTo>
                      <a:pt x="166" y="38"/>
                    </a:lnTo>
                    <a:lnTo>
                      <a:pt x="164" y="30"/>
                    </a:lnTo>
                    <a:lnTo>
                      <a:pt x="160" y="23"/>
                    </a:lnTo>
                    <a:lnTo>
                      <a:pt x="152" y="18"/>
                    </a:lnTo>
                    <a:lnTo>
                      <a:pt x="142" y="12"/>
                    </a:lnTo>
                    <a:lnTo>
                      <a:pt x="128" y="7"/>
                    </a:lnTo>
                    <a:lnTo>
                      <a:pt x="115" y="4"/>
                    </a:lnTo>
                    <a:lnTo>
                      <a:pt x="99" y="2"/>
                    </a:lnTo>
                    <a:lnTo>
                      <a:pt x="83" y="0"/>
                    </a:lnTo>
                    <a:lnTo>
                      <a:pt x="67" y="2"/>
                    </a:lnTo>
                    <a:lnTo>
                      <a:pt x="51" y="4"/>
                    </a:lnTo>
                    <a:lnTo>
                      <a:pt x="37" y="7"/>
                    </a:lnTo>
                    <a:lnTo>
                      <a:pt x="24" y="12"/>
                    </a:lnTo>
                    <a:lnTo>
                      <a:pt x="14" y="18"/>
                    </a:lnTo>
                    <a:lnTo>
                      <a:pt x="6" y="23"/>
                    </a:lnTo>
                    <a:lnTo>
                      <a:pt x="2" y="30"/>
                    </a:lnTo>
                    <a:lnTo>
                      <a:pt x="0" y="38"/>
                    </a:lnTo>
                    <a:lnTo>
                      <a:pt x="2" y="46"/>
                    </a:lnTo>
                    <a:lnTo>
                      <a:pt x="6" y="53"/>
                    </a:lnTo>
                    <a:lnTo>
                      <a:pt x="14" y="60"/>
                    </a:lnTo>
                    <a:lnTo>
                      <a:pt x="24" y="66"/>
                    </a:lnTo>
                    <a:lnTo>
                      <a:pt x="37" y="71"/>
                    </a:lnTo>
                    <a:lnTo>
                      <a:pt x="51" y="74"/>
                    </a:lnTo>
                    <a:lnTo>
                      <a:pt x="67" y="76"/>
                    </a:lnTo>
                    <a:lnTo>
                      <a:pt x="83" y="77"/>
                    </a:lnTo>
                    <a:close/>
                  </a:path>
                </a:pathLst>
              </a:custGeom>
              <a:solidFill>
                <a:srgbClr val="D8B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41" name="Freeform 53">
                <a:extLst>
                  <a:ext uri="{FF2B5EF4-FFF2-40B4-BE49-F238E27FC236}">
                    <a16:creationId xmlns:a16="http://schemas.microsoft.com/office/drawing/2014/main" id="{89923660-3631-430B-A262-B2ED971F5E2D}"/>
                  </a:ext>
                </a:extLst>
              </p:cNvPr>
              <p:cNvSpPr>
                <a:spLocks/>
              </p:cNvSpPr>
              <p:nvPr/>
            </p:nvSpPr>
            <p:spPr bwMode="auto">
              <a:xfrm>
                <a:off x="4825" y="318"/>
                <a:ext cx="93" cy="45"/>
              </a:xfrm>
              <a:custGeom>
                <a:avLst/>
                <a:gdLst>
                  <a:gd name="T0" fmla="*/ 73 w 93"/>
                  <a:gd name="T1" fmla="*/ 0 h 45"/>
                  <a:gd name="T2" fmla="*/ 73 w 93"/>
                  <a:gd name="T3" fmla="*/ 0 h 45"/>
                  <a:gd name="T4" fmla="*/ 71 w 93"/>
                  <a:gd name="T5" fmla="*/ 7 h 45"/>
                  <a:gd name="T6" fmla="*/ 69 w 93"/>
                  <a:gd name="T7" fmla="*/ 13 h 45"/>
                  <a:gd name="T8" fmla="*/ 61 w 93"/>
                  <a:gd name="T9" fmla="*/ 19 h 45"/>
                  <a:gd name="T10" fmla="*/ 53 w 93"/>
                  <a:gd name="T11" fmla="*/ 23 h 45"/>
                  <a:gd name="T12" fmla="*/ 41 w 93"/>
                  <a:gd name="T13" fmla="*/ 28 h 45"/>
                  <a:gd name="T14" fmla="*/ 30 w 93"/>
                  <a:gd name="T15" fmla="*/ 30 h 45"/>
                  <a:gd name="T16" fmla="*/ 14 w 93"/>
                  <a:gd name="T17" fmla="*/ 33 h 45"/>
                  <a:gd name="T18" fmla="*/ 0 w 93"/>
                  <a:gd name="T19" fmla="*/ 34 h 45"/>
                  <a:gd name="T20" fmla="*/ 0 w 93"/>
                  <a:gd name="T21" fmla="*/ 45 h 45"/>
                  <a:gd name="T22" fmla="*/ 18 w 93"/>
                  <a:gd name="T23" fmla="*/ 44 h 45"/>
                  <a:gd name="T24" fmla="*/ 34 w 93"/>
                  <a:gd name="T25" fmla="*/ 42 h 45"/>
                  <a:gd name="T26" fmla="*/ 49 w 93"/>
                  <a:gd name="T27" fmla="*/ 37 h 45"/>
                  <a:gd name="T28" fmla="*/ 65 w 93"/>
                  <a:gd name="T29" fmla="*/ 33 h 45"/>
                  <a:gd name="T30" fmla="*/ 77 w 93"/>
                  <a:gd name="T31" fmla="*/ 26 h 45"/>
                  <a:gd name="T32" fmla="*/ 85 w 93"/>
                  <a:gd name="T33" fmla="*/ 18 h 45"/>
                  <a:gd name="T34" fmla="*/ 91 w 93"/>
                  <a:gd name="T35" fmla="*/ 10 h 45"/>
                  <a:gd name="T36" fmla="*/ 93 w 93"/>
                  <a:gd name="T37" fmla="*/ 0 h 45"/>
                  <a:gd name="T38" fmla="*/ 93 w 93"/>
                  <a:gd name="T39" fmla="*/ 0 h 45"/>
                  <a:gd name="T40" fmla="*/ 73 w 93"/>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5">
                    <a:moveTo>
                      <a:pt x="73" y="0"/>
                    </a:moveTo>
                    <a:lnTo>
                      <a:pt x="73" y="0"/>
                    </a:lnTo>
                    <a:lnTo>
                      <a:pt x="71" y="7"/>
                    </a:lnTo>
                    <a:lnTo>
                      <a:pt x="69" y="13"/>
                    </a:lnTo>
                    <a:lnTo>
                      <a:pt x="61" y="19"/>
                    </a:lnTo>
                    <a:lnTo>
                      <a:pt x="53" y="23"/>
                    </a:lnTo>
                    <a:lnTo>
                      <a:pt x="41" y="28"/>
                    </a:lnTo>
                    <a:lnTo>
                      <a:pt x="30" y="30"/>
                    </a:lnTo>
                    <a:lnTo>
                      <a:pt x="14" y="33"/>
                    </a:lnTo>
                    <a:lnTo>
                      <a:pt x="0" y="34"/>
                    </a:lnTo>
                    <a:lnTo>
                      <a:pt x="0" y="45"/>
                    </a:lnTo>
                    <a:lnTo>
                      <a:pt x="18" y="44"/>
                    </a:lnTo>
                    <a:lnTo>
                      <a:pt x="34" y="42"/>
                    </a:lnTo>
                    <a:lnTo>
                      <a:pt x="49" y="37"/>
                    </a:lnTo>
                    <a:lnTo>
                      <a:pt x="65" y="33"/>
                    </a:lnTo>
                    <a:lnTo>
                      <a:pt x="77" y="26"/>
                    </a:lnTo>
                    <a:lnTo>
                      <a:pt x="85" y="18"/>
                    </a:lnTo>
                    <a:lnTo>
                      <a:pt x="91" y="10"/>
                    </a:lnTo>
                    <a:lnTo>
                      <a:pt x="93" y="0"/>
                    </a:lnTo>
                    <a:lnTo>
                      <a:pt x="93" y="0"/>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42" name="Freeform 54">
                <a:extLst>
                  <a:ext uri="{FF2B5EF4-FFF2-40B4-BE49-F238E27FC236}">
                    <a16:creationId xmlns:a16="http://schemas.microsoft.com/office/drawing/2014/main" id="{760DE306-D41F-4A1E-AB92-C3597899EDFC}"/>
                  </a:ext>
                </a:extLst>
              </p:cNvPr>
              <p:cNvSpPr>
                <a:spLocks/>
              </p:cNvSpPr>
              <p:nvPr/>
            </p:nvSpPr>
            <p:spPr bwMode="auto">
              <a:xfrm>
                <a:off x="4825" y="275"/>
                <a:ext cx="93" cy="43"/>
              </a:xfrm>
              <a:custGeom>
                <a:avLst/>
                <a:gdLst>
                  <a:gd name="T0" fmla="*/ 0 w 93"/>
                  <a:gd name="T1" fmla="*/ 11 h 43"/>
                  <a:gd name="T2" fmla="*/ 0 w 93"/>
                  <a:gd name="T3" fmla="*/ 11 h 43"/>
                  <a:gd name="T4" fmla="*/ 14 w 93"/>
                  <a:gd name="T5" fmla="*/ 12 h 43"/>
                  <a:gd name="T6" fmla="*/ 30 w 93"/>
                  <a:gd name="T7" fmla="*/ 15 h 43"/>
                  <a:gd name="T8" fmla="*/ 41 w 93"/>
                  <a:gd name="T9" fmla="*/ 17 h 43"/>
                  <a:gd name="T10" fmla="*/ 53 w 93"/>
                  <a:gd name="T11" fmla="*/ 22 h 43"/>
                  <a:gd name="T12" fmla="*/ 61 w 93"/>
                  <a:gd name="T13" fmla="*/ 26 h 43"/>
                  <a:gd name="T14" fmla="*/ 69 w 93"/>
                  <a:gd name="T15" fmla="*/ 31 h 43"/>
                  <a:gd name="T16" fmla="*/ 71 w 93"/>
                  <a:gd name="T17" fmla="*/ 36 h 43"/>
                  <a:gd name="T18" fmla="*/ 73 w 93"/>
                  <a:gd name="T19" fmla="*/ 43 h 43"/>
                  <a:gd name="T20" fmla="*/ 93 w 93"/>
                  <a:gd name="T21" fmla="*/ 43 h 43"/>
                  <a:gd name="T22" fmla="*/ 91 w 93"/>
                  <a:gd name="T23" fmla="*/ 34 h 43"/>
                  <a:gd name="T24" fmla="*/ 85 w 93"/>
                  <a:gd name="T25" fmla="*/ 26 h 43"/>
                  <a:gd name="T26" fmla="*/ 77 w 93"/>
                  <a:gd name="T27" fmla="*/ 19 h 43"/>
                  <a:gd name="T28" fmla="*/ 65 w 93"/>
                  <a:gd name="T29" fmla="*/ 12 h 43"/>
                  <a:gd name="T30" fmla="*/ 49 w 93"/>
                  <a:gd name="T31" fmla="*/ 8 h 43"/>
                  <a:gd name="T32" fmla="*/ 34 w 93"/>
                  <a:gd name="T33" fmla="*/ 3 h 43"/>
                  <a:gd name="T34" fmla="*/ 18 w 93"/>
                  <a:gd name="T35" fmla="*/ 1 h 43"/>
                  <a:gd name="T36" fmla="*/ 0 w 93"/>
                  <a:gd name="T37" fmla="*/ 0 h 43"/>
                  <a:gd name="T38" fmla="*/ 0 w 93"/>
                  <a:gd name="T39" fmla="*/ 0 h 43"/>
                  <a:gd name="T40" fmla="*/ 0 w 93"/>
                  <a:gd name="T41"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3">
                    <a:moveTo>
                      <a:pt x="0" y="11"/>
                    </a:moveTo>
                    <a:lnTo>
                      <a:pt x="0" y="11"/>
                    </a:lnTo>
                    <a:lnTo>
                      <a:pt x="14" y="12"/>
                    </a:lnTo>
                    <a:lnTo>
                      <a:pt x="30" y="15"/>
                    </a:lnTo>
                    <a:lnTo>
                      <a:pt x="41" y="17"/>
                    </a:lnTo>
                    <a:lnTo>
                      <a:pt x="53" y="22"/>
                    </a:lnTo>
                    <a:lnTo>
                      <a:pt x="61" y="26"/>
                    </a:lnTo>
                    <a:lnTo>
                      <a:pt x="69" y="31"/>
                    </a:lnTo>
                    <a:lnTo>
                      <a:pt x="71" y="36"/>
                    </a:lnTo>
                    <a:lnTo>
                      <a:pt x="73" y="43"/>
                    </a:lnTo>
                    <a:lnTo>
                      <a:pt x="93" y="43"/>
                    </a:lnTo>
                    <a:lnTo>
                      <a:pt x="91" y="34"/>
                    </a:lnTo>
                    <a:lnTo>
                      <a:pt x="85" y="26"/>
                    </a:lnTo>
                    <a:lnTo>
                      <a:pt x="77" y="19"/>
                    </a:lnTo>
                    <a:lnTo>
                      <a:pt x="65" y="12"/>
                    </a:lnTo>
                    <a:lnTo>
                      <a:pt x="49" y="8"/>
                    </a:lnTo>
                    <a:lnTo>
                      <a:pt x="34" y="3"/>
                    </a:lnTo>
                    <a:lnTo>
                      <a:pt x="18" y="1"/>
                    </a:lnTo>
                    <a:lnTo>
                      <a:pt x="0" y="0"/>
                    </a:lnTo>
                    <a:lnTo>
                      <a:pt x="0"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43" name="Freeform 55">
                <a:extLst>
                  <a:ext uri="{FF2B5EF4-FFF2-40B4-BE49-F238E27FC236}">
                    <a16:creationId xmlns:a16="http://schemas.microsoft.com/office/drawing/2014/main" id="{B36D851E-E283-45B9-B292-2586E2A91AF7}"/>
                  </a:ext>
                </a:extLst>
              </p:cNvPr>
              <p:cNvSpPr>
                <a:spLocks/>
              </p:cNvSpPr>
              <p:nvPr/>
            </p:nvSpPr>
            <p:spPr bwMode="auto">
              <a:xfrm>
                <a:off x="4732" y="275"/>
                <a:ext cx="93" cy="43"/>
              </a:xfrm>
              <a:custGeom>
                <a:avLst/>
                <a:gdLst>
                  <a:gd name="T0" fmla="*/ 20 w 93"/>
                  <a:gd name="T1" fmla="*/ 43 h 43"/>
                  <a:gd name="T2" fmla="*/ 20 w 93"/>
                  <a:gd name="T3" fmla="*/ 43 h 43"/>
                  <a:gd name="T4" fmla="*/ 22 w 93"/>
                  <a:gd name="T5" fmla="*/ 36 h 43"/>
                  <a:gd name="T6" fmla="*/ 24 w 93"/>
                  <a:gd name="T7" fmla="*/ 31 h 43"/>
                  <a:gd name="T8" fmla="*/ 32 w 93"/>
                  <a:gd name="T9" fmla="*/ 26 h 43"/>
                  <a:gd name="T10" fmla="*/ 39 w 93"/>
                  <a:gd name="T11" fmla="*/ 22 h 43"/>
                  <a:gd name="T12" fmla="*/ 51 w 93"/>
                  <a:gd name="T13" fmla="*/ 17 h 43"/>
                  <a:gd name="T14" fmla="*/ 63 w 93"/>
                  <a:gd name="T15" fmla="*/ 15 h 43"/>
                  <a:gd name="T16" fmla="*/ 79 w 93"/>
                  <a:gd name="T17" fmla="*/ 12 h 43"/>
                  <a:gd name="T18" fmla="*/ 93 w 93"/>
                  <a:gd name="T19" fmla="*/ 11 h 43"/>
                  <a:gd name="T20" fmla="*/ 93 w 93"/>
                  <a:gd name="T21" fmla="*/ 0 h 43"/>
                  <a:gd name="T22" fmla="*/ 75 w 93"/>
                  <a:gd name="T23" fmla="*/ 1 h 43"/>
                  <a:gd name="T24" fmla="*/ 59 w 93"/>
                  <a:gd name="T25" fmla="*/ 3 h 43"/>
                  <a:gd name="T26" fmla="*/ 43 w 93"/>
                  <a:gd name="T27" fmla="*/ 8 h 43"/>
                  <a:gd name="T28" fmla="*/ 28 w 93"/>
                  <a:gd name="T29" fmla="*/ 12 h 43"/>
                  <a:gd name="T30" fmla="*/ 16 w 93"/>
                  <a:gd name="T31" fmla="*/ 19 h 43"/>
                  <a:gd name="T32" fmla="*/ 8 w 93"/>
                  <a:gd name="T33" fmla="*/ 26 h 43"/>
                  <a:gd name="T34" fmla="*/ 2 w 93"/>
                  <a:gd name="T35" fmla="*/ 34 h 43"/>
                  <a:gd name="T36" fmla="*/ 0 w 93"/>
                  <a:gd name="T37" fmla="*/ 43 h 43"/>
                  <a:gd name="T38" fmla="*/ 0 w 93"/>
                  <a:gd name="T39" fmla="*/ 43 h 43"/>
                  <a:gd name="T40" fmla="*/ 20 w 93"/>
                  <a:gd name="T4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3">
                    <a:moveTo>
                      <a:pt x="20" y="43"/>
                    </a:moveTo>
                    <a:lnTo>
                      <a:pt x="20" y="43"/>
                    </a:lnTo>
                    <a:lnTo>
                      <a:pt x="22" y="36"/>
                    </a:lnTo>
                    <a:lnTo>
                      <a:pt x="24" y="31"/>
                    </a:lnTo>
                    <a:lnTo>
                      <a:pt x="32" y="26"/>
                    </a:lnTo>
                    <a:lnTo>
                      <a:pt x="39" y="22"/>
                    </a:lnTo>
                    <a:lnTo>
                      <a:pt x="51" y="17"/>
                    </a:lnTo>
                    <a:lnTo>
                      <a:pt x="63" y="15"/>
                    </a:lnTo>
                    <a:lnTo>
                      <a:pt x="79" y="12"/>
                    </a:lnTo>
                    <a:lnTo>
                      <a:pt x="93" y="11"/>
                    </a:lnTo>
                    <a:lnTo>
                      <a:pt x="93" y="0"/>
                    </a:lnTo>
                    <a:lnTo>
                      <a:pt x="75" y="1"/>
                    </a:lnTo>
                    <a:lnTo>
                      <a:pt x="59" y="3"/>
                    </a:lnTo>
                    <a:lnTo>
                      <a:pt x="43" y="8"/>
                    </a:lnTo>
                    <a:lnTo>
                      <a:pt x="28" y="12"/>
                    </a:lnTo>
                    <a:lnTo>
                      <a:pt x="16" y="19"/>
                    </a:lnTo>
                    <a:lnTo>
                      <a:pt x="8" y="26"/>
                    </a:lnTo>
                    <a:lnTo>
                      <a:pt x="2" y="34"/>
                    </a:lnTo>
                    <a:lnTo>
                      <a:pt x="0" y="43"/>
                    </a:lnTo>
                    <a:lnTo>
                      <a:pt x="0" y="43"/>
                    </a:lnTo>
                    <a:lnTo>
                      <a:pt x="20"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44" name="Freeform 56">
                <a:extLst>
                  <a:ext uri="{FF2B5EF4-FFF2-40B4-BE49-F238E27FC236}">
                    <a16:creationId xmlns:a16="http://schemas.microsoft.com/office/drawing/2014/main" id="{2E6D1DE3-6766-4F40-A860-00C44C692E24}"/>
                  </a:ext>
                </a:extLst>
              </p:cNvPr>
              <p:cNvSpPr>
                <a:spLocks/>
              </p:cNvSpPr>
              <p:nvPr/>
            </p:nvSpPr>
            <p:spPr bwMode="auto">
              <a:xfrm>
                <a:off x="4732" y="318"/>
                <a:ext cx="93" cy="45"/>
              </a:xfrm>
              <a:custGeom>
                <a:avLst/>
                <a:gdLst>
                  <a:gd name="T0" fmla="*/ 93 w 93"/>
                  <a:gd name="T1" fmla="*/ 34 h 45"/>
                  <a:gd name="T2" fmla="*/ 93 w 93"/>
                  <a:gd name="T3" fmla="*/ 34 h 45"/>
                  <a:gd name="T4" fmla="*/ 79 w 93"/>
                  <a:gd name="T5" fmla="*/ 33 h 45"/>
                  <a:gd name="T6" fmla="*/ 63 w 93"/>
                  <a:gd name="T7" fmla="*/ 30 h 45"/>
                  <a:gd name="T8" fmla="*/ 51 w 93"/>
                  <a:gd name="T9" fmla="*/ 28 h 45"/>
                  <a:gd name="T10" fmla="*/ 39 w 93"/>
                  <a:gd name="T11" fmla="*/ 23 h 45"/>
                  <a:gd name="T12" fmla="*/ 32 w 93"/>
                  <a:gd name="T13" fmla="*/ 19 h 45"/>
                  <a:gd name="T14" fmla="*/ 24 w 93"/>
                  <a:gd name="T15" fmla="*/ 13 h 45"/>
                  <a:gd name="T16" fmla="*/ 22 w 93"/>
                  <a:gd name="T17" fmla="*/ 7 h 45"/>
                  <a:gd name="T18" fmla="*/ 20 w 93"/>
                  <a:gd name="T19" fmla="*/ 0 h 45"/>
                  <a:gd name="T20" fmla="*/ 0 w 93"/>
                  <a:gd name="T21" fmla="*/ 0 h 45"/>
                  <a:gd name="T22" fmla="*/ 2 w 93"/>
                  <a:gd name="T23" fmla="*/ 10 h 45"/>
                  <a:gd name="T24" fmla="*/ 8 w 93"/>
                  <a:gd name="T25" fmla="*/ 18 h 45"/>
                  <a:gd name="T26" fmla="*/ 16 w 93"/>
                  <a:gd name="T27" fmla="*/ 26 h 45"/>
                  <a:gd name="T28" fmla="*/ 28 w 93"/>
                  <a:gd name="T29" fmla="*/ 33 h 45"/>
                  <a:gd name="T30" fmla="*/ 43 w 93"/>
                  <a:gd name="T31" fmla="*/ 37 h 45"/>
                  <a:gd name="T32" fmla="*/ 59 w 93"/>
                  <a:gd name="T33" fmla="*/ 42 h 45"/>
                  <a:gd name="T34" fmla="*/ 75 w 93"/>
                  <a:gd name="T35" fmla="*/ 44 h 45"/>
                  <a:gd name="T36" fmla="*/ 93 w 93"/>
                  <a:gd name="T37" fmla="*/ 45 h 45"/>
                  <a:gd name="T38" fmla="*/ 93 w 93"/>
                  <a:gd name="T39" fmla="*/ 45 h 45"/>
                  <a:gd name="T40" fmla="*/ 93 w 93"/>
                  <a:gd name="T41" fmla="*/ 3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5">
                    <a:moveTo>
                      <a:pt x="93" y="34"/>
                    </a:moveTo>
                    <a:lnTo>
                      <a:pt x="93" y="34"/>
                    </a:lnTo>
                    <a:lnTo>
                      <a:pt x="79" y="33"/>
                    </a:lnTo>
                    <a:lnTo>
                      <a:pt x="63" y="30"/>
                    </a:lnTo>
                    <a:lnTo>
                      <a:pt x="51" y="28"/>
                    </a:lnTo>
                    <a:lnTo>
                      <a:pt x="39" y="23"/>
                    </a:lnTo>
                    <a:lnTo>
                      <a:pt x="32" y="19"/>
                    </a:lnTo>
                    <a:lnTo>
                      <a:pt x="24" y="13"/>
                    </a:lnTo>
                    <a:lnTo>
                      <a:pt x="22" y="7"/>
                    </a:lnTo>
                    <a:lnTo>
                      <a:pt x="20" y="0"/>
                    </a:lnTo>
                    <a:lnTo>
                      <a:pt x="0" y="0"/>
                    </a:lnTo>
                    <a:lnTo>
                      <a:pt x="2" y="10"/>
                    </a:lnTo>
                    <a:lnTo>
                      <a:pt x="8" y="18"/>
                    </a:lnTo>
                    <a:lnTo>
                      <a:pt x="16" y="26"/>
                    </a:lnTo>
                    <a:lnTo>
                      <a:pt x="28" y="33"/>
                    </a:lnTo>
                    <a:lnTo>
                      <a:pt x="43" y="37"/>
                    </a:lnTo>
                    <a:lnTo>
                      <a:pt x="59" y="42"/>
                    </a:lnTo>
                    <a:lnTo>
                      <a:pt x="75" y="44"/>
                    </a:lnTo>
                    <a:lnTo>
                      <a:pt x="93" y="45"/>
                    </a:lnTo>
                    <a:lnTo>
                      <a:pt x="93" y="45"/>
                    </a:lnTo>
                    <a:lnTo>
                      <a:pt x="93"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45" name="Freeform 57">
                <a:extLst>
                  <a:ext uri="{FF2B5EF4-FFF2-40B4-BE49-F238E27FC236}">
                    <a16:creationId xmlns:a16="http://schemas.microsoft.com/office/drawing/2014/main" id="{7E47A642-B6CD-42A8-A655-E24635B008FB}"/>
                  </a:ext>
                </a:extLst>
              </p:cNvPr>
              <p:cNvSpPr>
                <a:spLocks/>
              </p:cNvSpPr>
              <p:nvPr/>
            </p:nvSpPr>
            <p:spPr bwMode="auto">
              <a:xfrm>
                <a:off x="4419" y="273"/>
                <a:ext cx="166" cy="79"/>
              </a:xfrm>
              <a:custGeom>
                <a:avLst/>
                <a:gdLst>
                  <a:gd name="T0" fmla="*/ 83 w 166"/>
                  <a:gd name="T1" fmla="*/ 79 h 79"/>
                  <a:gd name="T2" fmla="*/ 99 w 166"/>
                  <a:gd name="T3" fmla="*/ 78 h 79"/>
                  <a:gd name="T4" fmla="*/ 115 w 166"/>
                  <a:gd name="T5" fmla="*/ 75 h 79"/>
                  <a:gd name="T6" fmla="*/ 129 w 166"/>
                  <a:gd name="T7" fmla="*/ 72 h 79"/>
                  <a:gd name="T8" fmla="*/ 143 w 166"/>
                  <a:gd name="T9" fmla="*/ 67 h 79"/>
                  <a:gd name="T10" fmla="*/ 153 w 166"/>
                  <a:gd name="T11" fmla="*/ 61 h 79"/>
                  <a:gd name="T12" fmla="*/ 160 w 166"/>
                  <a:gd name="T13" fmla="*/ 55 h 79"/>
                  <a:gd name="T14" fmla="*/ 164 w 166"/>
                  <a:gd name="T15" fmla="*/ 48 h 79"/>
                  <a:gd name="T16" fmla="*/ 166 w 166"/>
                  <a:gd name="T17" fmla="*/ 40 h 79"/>
                  <a:gd name="T18" fmla="*/ 164 w 166"/>
                  <a:gd name="T19" fmla="*/ 32 h 79"/>
                  <a:gd name="T20" fmla="*/ 160 w 166"/>
                  <a:gd name="T21" fmla="*/ 25 h 79"/>
                  <a:gd name="T22" fmla="*/ 153 w 166"/>
                  <a:gd name="T23" fmla="*/ 18 h 79"/>
                  <a:gd name="T24" fmla="*/ 143 w 166"/>
                  <a:gd name="T25" fmla="*/ 12 h 79"/>
                  <a:gd name="T26" fmla="*/ 129 w 166"/>
                  <a:gd name="T27" fmla="*/ 7 h 79"/>
                  <a:gd name="T28" fmla="*/ 115 w 166"/>
                  <a:gd name="T29" fmla="*/ 4 h 79"/>
                  <a:gd name="T30" fmla="*/ 99 w 166"/>
                  <a:gd name="T31" fmla="*/ 2 h 79"/>
                  <a:gd name="T32" fmla="*/ 83 w 166"/>
                  <a:gd name="T33" fmla="*/ 0 h 79"/>
                  <a:gd name="T34" fmla="*/ 67 w 166"/>
                  <a:gd name="T35" fmla="*/ 2 h 79"/>
                  <a:gd name="T36" fmla="*/ 52 w 166"/>
                  <a:gd name="T37" fmla="*/ 4 h 79"/>
                  <a:gd name="T38" fmla="*/ 38 w 166"/>
                  <a:gd name="T39" fmla="*/ 7 h 79"/>
                  <a:gd name="T40" fmla="*/ 24 w 166"/>
                  <a:gd name="T41" fmla="*/ 12 h 79"/>
                  <a:gd name="T42" fmla="*/ 14 w 166"/>
                  <a:gd name="T43" fmla="*/ 18 h 79"/>
                  <a:gd name="T44" fmla="*/ 6 w 166"/>
                  <a:gd name="T45" fmla="*/ 25 h 79"/>
                  <a:gd name="T46" fmla="*/ 2 w 166"/>
                  <a:gd name="T47" fmla="*/ 32 h 79"/>
                  <a:gd name="T48" fmla="*/ 0 w 166"/>
                  <a:gd name="T49" fmla="*/ 40 h 79"/>
                  <a:gd name="T50" fmla="*/ 2 w 166"/>
                  <a:gd name="T51" fmla="*/ 48 h 79"/>
                  <a:gd name="T52" fmla="*/ 6 w 166"/>
                  <a:gd name="T53" fmla="*/ 55 h 79"/>
                  <a:gd name="T54" fmla="*/ 14 w 166"/>
                  <a:gd name="T55" fmla="*/ 61 h 79"/>
                  <a:gd name="T56" fmla="*/ 24 w 166"/>
                  <a:gd name="T57" fmla="*/ 67 h 79"/>
                  <a:gd name="T58" fmla="*/ 38 w 166"/>
                  <a:gd name="T59" fmla="*/ 72 h 79"/>
                  <a:gd name="T60" fmla="*/ 52 w 166"/>
                  <a:gd name="T61" fmla="*/ 75 h 79"/>
                  <a:gd name="T62" fmla="*/ 67 w 166"/>
                  <a:gd name="T63" fmla="*/ 78 h 79"/>
                  <a:gd name="T64" fmla="*/ 83 w 166"/>
                  <a:gd name="T6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6" h="79">
                    <a:moveTo>
                      <a:pt x="83" y="79"/>
                    </a:moveTo>
                    <a:lnTo>
                      <a:pt x="99" y="78"/>
                    </a:lnTo>
                    <a:lnTo>
                      <a:pt x="115" y="75"/>
                    </a:lnTo>
                    <a:lnTo>
                      <a:pt x="129" y="72"/>
                    </a:lnTo>
                    <a:lnTo>
                      <a:pt x="143" y="67"/>
                    </a:lnTo>
                    <a:lnTo>
                      <a:pt x="153" y="61"/>
                    </a:lnTo>
                    <a:lnTo>
                      <a:pt x="160" y="55"/>
                    </a:lnTo>
                    <a:lnTo>
                      <a:pt x="164" y="48"/>
                    </a:lnTo>
                    <a:lnTo>
                      <a:pt x="166" y="40"/>
                    </a:lnTo>
                    <a:lnTo>
                      <a:pt x="164" y="32"/>
                    </a:lnTo>
                    <a:lnTo>
                      <a:pt x="160" y="25"/>
                    </a:lnTo>
                    <a:lnTo>
                      <a:pt x="153" y="18"/>
                    </a:lnTo>
                    <a:lnTo>
                      <a:pt x="143" y="12"/>
                    </a:lnTo>
                    <a:lnTo>
                      <a:pt x="129" y="7"/>
                    </a:lnTo>
                    <a:lnTo>
                      <a:pt x="115" y="4"/>
                    </a:lnTo>
                    <a:lnTo>
                      <a:pt x="99" y="2"/>
                    </a:lnTo>
                    <a:lnTo>
                      <a:pt x="83" y="0"/>
                    </a:lnTo>
                    <a:lnTo>
                      <a:pt x="67" y="2"/>
                    </a:lnTo>
                    <a:lnTo>
                      <a:pt x="52" y="4"/>
                    </a:lnTo>
                    <a:lnTo>
                      <a:pt x="38" y="7"/>
                    </a:lnTo>
                    <a:lnTo>
                      <a:pt x="24" y="12"/>
                    </a:lnTo>
                    <a:lnTo>
                      <a:pt x="14" y="18"/>
                    </a:lnTo>
                    <a:lnTo>
                      <a:pt x="6" y="25"/>
                    </a:lnTo>
                    <a:lnTo>
                      <a:pt x="2" y="32"/>
                    </a:lnTo>
                    <a:lnTo>
                      <a:pt x="0" y="40"/>
                    </a:lnTo>
                    <a:lnTo>
                      <a:pt x="2" y="48"/>
                    </a:lnTo>
                    <a:lnTo>
                      <a:pt x="6" y="55"/>
                    </a:lnTo>
                    <a:lnTo>
                      <a:pt x="14" y="61"/>
                    </a:lnTo>
                    <a:lnTo>
                      <a:pt x="24" y="67"/>
                    </a:lnTo>
                    <a:lnTo>
                      <a:pt x="38" y="72"/>
                    </a:lnTo>
                    <a:lnTo>
                      <a:pt x="52" y="75"/>
                    </a:lnTo>
                    <a:lnTo>
                      <a:pt x="67" y="78"/>
                    </a:lnTo>
                    <a:lnTo>
                      <a:pt x="83" y="79"/>
                    </a:lnTo>
                    <a:close/>
                  </a:path>
                </a:pathLst>
              </a:custGeom>
              <a:solidFill>
                <a:srgbClr val="D8B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46" name="Freeform 58">
                <a:extLst>
                  <a:ext uri="{FF2B5EF4-FFF2-40B4-BE49-F238E27FC236}">
                    <a16:creationId xmlns:a16="http://schemas.microsoft.com/office/drawing/2014/main" id="{E0BED2BD-AE6E-4732-A9F0-3FB9894ECE19}"/>
                  </a:ext>
                </a:extLst>
              </p:cNvPr>
              <p:cNvSpPr>
                <a:spLocks/>
              </p:cNvSpPr>
              <p:nvPr/>
            </p:nvSpPr>
            <p:spPr bwMode="auto">
              <a:xfrm>
                <a:off x="4502" y="313"/>
                <a:ext cx="93" cy="44"/>
              </a:xfrm>
              <a:custGeom>
                <a:avLst/>
                <a:gdLst>
                  <a:gd name="T0" fmla="*/ 74 w 93"/>
                  <a:gd name="T1" fmla="*/ 0 h 44"/>
                  <a:gd name="T2" fmla="*/ 74 w 93"/>
                  <a:gd name="T3" fmla="*/ 0 h 44"/>
                  <a:gd name="T4" fmla="*/ 72 w 93"/>
                  <a:gd name="T5" fmla="*/ 7 h 44"/>
                  <a:gd name="T6" fmla="*/ 70 w 93"/>
                  <a:gd name="T7" fmla="*/ 12 h 44"/>
                  <a:gd name="T8" fmla="*/ 62 w 93"/>
                  <a:gd name="T9" fmla="*/ 18 h 44"/>
                  <a:gd name="T10" fmla="*/ 54 w 93"/>
                  <a:gd name="T11" fmla="*/ 23 h 44"/>
                  <a:gd name="T12" fmla="*/ 42 w 93"/>
                  <a:gd name="T13" fmla="*/ 27 h 44"/>
                  <a:gd name="T14" fmla="*/ 30 w 93"/>
                  <a:gd name="T15" fmla="*/ 30 h 44"/>
                  <a:gd name="T16" fmla="*/ 14 w 93"/>
                  <a:gd name="T17" fmla="*/ 32 h 44"/>
                  <a:gd name="T18" fmla="*/ 0 w 93"/>
                  <a:gd name="T19" fmla="*/ 33 h 44"/>
                  <a:gd name="T20" fmla="*/ 0 w 93"/>
                  <a:gd name="T21" fmla="*/ 44 h 44"/>
                  <a:gd name="T22" fmla="*/ 18 w 93"/>
                  <a:gd name="T23" fmla="*/ 43 h 44"/>
                  <a:gd name="T24" fmla="*/ 34 w 93"/>
                  <a:gd name="T25" fmla="*/ 41 h 44"/>
                  <a:gd name="T26" fmla="*/ 50 w 93"/>
                  <a:gd name="T27" fmla="*/ 36 h 44"/>
                  <a:gd name="T28" fmla="*/ 66 w 93"/>
                  <a:gd name="T29" fmla="*/ 32 h 44"/>
                  <a:gd name="T30" fmla="*/ 77 w 93"/>
                  <a:gd name="T31" fmla="*/ 25 h 44"/>
                  <a:gd name="T32" fmla="*/ 85 w 93"/>
                  <a:gd name="T33" fmla="*/ 17 h 44"/>
                  <a:gd name="T34" fmla="*/ 91 w 93"/>
                  <a:gd name="T35" fmla="*/ 9 h 44"/>
                  <a:gd name="T36" fmla="*/ 93 w 93"/>
                  <a:gd name="T37" fmla="*/ 0 h 44"/>
                  <a:gd name="T38" fmla="*/ 93 w 93"/>
                  <a:gd name="T39" fmla="*/ 0 h 44"/>
                  <a:gd name="T40" fmla="*/ 74 w 93"/>
                  <a:gd name="T4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4">
                    <a:moveTo>
                      <a:pt x="74" y="0"/>
                    </a:moveTo>
                    <a:lnTo>
                      <a:pt x="74" y="0"/>
                    </a:lnTo>
                    <a:lnTo>
                      <a:pt x="72" y="7"/>
                    </a:lnTo>
                    <a:lnTo>
                      <a:pt x="70" y="12"/>
                    </a:lnTo>
                    <a:lnTo>
                      <a:pt x="62" y="18"/>
                    </a:lnTo>
                    <a:lnTo>
                      <a:pt x="54" y="23"/>
                    </a:lnTo>
                    <a:lnTo>
                      <a:pt x="42" y="27"/>
                    </a:lnTo>
                    <a:lnTo>
                      <a:pt x="30" y="30"/>
                    </a:lnTo>
                    <a:lnTo>
                      <a:pt x="14" y="32"/>
                    </a:lnTo>
                    <a:lnTo>
                      <a:pt x="0" y="33"/>
                    </a:lnTo>
                    <a:lnTo>
                      <a:pt x="0" y="44"/>
                    </a:lnTo>
                    <a:lnTo>
                      <a:pt x="18" y="43"/>
                    </a:lnTo>
                    <a:lnTo>
                      <a:pt x="34" y="41"/>
                    </a:lnTo>
                    <a:lnTo>
                      <a:pt x="50" y="36"/>
                    </a:lnTo>
                    <a:lnTo>
                      <a:pt x="66" y="32"/>
                    </a:lnTo>
                    <a:lnTo>
                      <a:pt x="77" y="25"/>
                    </a:lnTo>
                    <a:lnTo>
                      <a:pt x="85" y="17"/>
                    </a:lnTo>
                    <a:lnTo>
                      <a:pt x="91" y="9"/>
                    </a:lnTo>
                    <a:lnTo>
                      <a:pt x="93" y="0"/>
                    </a:lnTo>
                    <a:lnTo>
                      <a:pt x="93" y="0"/>
                    </a:lnTo>
                    <a:lnTo>
                      <a:pt x="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47" name="Freeform 59">
                <a:extLst>
                  <a:ext uri="{FF2B5EF4-FFF2-40B4-BE49-F238E27FC236}">
                    <a16:creationId xmlns:a16="http://schemas.microsoft.com/office/drawing/2014/main" id="{0170EB10-5F5F-491E-A90F-EADE5F2D0107}"/>
                  </a:ext>
                </a:extLst>
              </p:cNvPr>
              <p:cNvSpPr>
                <a:spLocks/>
              </p:cNvSpPr>
              <p:nvPr/>
            </p:nvSpPr>
            <p:spPr bwMode="auto">
              <a:xfrm>
                <a:off x="4502" y="268"/>
                <a:ext cx="93" cy="45"/>
              </a:xfrm>
              <a:custGeom>
                <a:avLst/>
                <a:gdLst>
                  <a:gd name="T0" fmla="*/ 0 w 93"/>
                  <a:gd name="T1" fmla="*/ 11 h 45"/>
                  <a:gd name="T2" fmla="*/ 0 w 93"/>
                  <a:gd name="T3" fmla="*/ 11 h 45"/>
                  <a:gd name="T4" fmla="*/ 14 w 93"/>
                  <a:gd name="T5" fmla="*/ 12 h 45"/>
                  <a:gd name="T6" fmla="*/ 30 w 93"/>
                  <a:gd name="T7" fmla="*/ 15 h 45"/>
                  <a:gd name="T8" fmla="*/ 42 w 93"/>
                  <a:gd name="T9" fmla="*/ 17 h 45"/>
                  <a:gd name="T10" fmla="*/ 54 w 93"/>
                  <a:gd name="T11" fmla="*/ 22 h 45"/>
                  <a:gd name="T12" fmla="*/ 62 w 93"/>
                  <a:gd name="T13" fmla="*/ 26 h 45"/>
                  <a:gd name="T14" fmla="*/ 70 w 93"/>
                  <a:gd name="T15" fmla="*/ 32 h 45"/>
                  <a:gd name="T16" fmla="*/ 72 w 93"/>
                  <a:gd name="T17" fmla="*/ 38 h 45"/>
                  <a:gd name="T18" fmla="*/ 74 w 93"/>
                  <a:gd name="T19" fmla="*/ 45 h 45"/>
                  <a:gd name="T20" fmla="*/ 93 w 93"/>
                  <a:gd name="T21" fmla="*/ 45 h 45"/>
                  <a:gd name="T22" fmla="*/ 91 w 93"/>
                  <a:gd name="T23" fmla="*/ 35 h 45"/>
                  <a:gd name="T24" fmla="*/ 85 w 93"/>
                  <a:gd name="T25" fmla="*/ 27 h 45"/>
                  <a:gd name="T26" fmla="*/ 77 w 93"/>
                  <a:gd name="T27" fmla="*/ 19 h 45"/>
                  <a:gd name="T28" fmla="*/ 66 w 93"/>
                  <a:gd name="T29" fmla="*/ 12 h 45"/>
                  <a:gd name="T30" fmla="*/ 50 w 93"/>
                  <a:gd name="T31" fmla="*/ 8 h 45"/>
                  <a:gd name="T32" fmla="*/ 34 w 93"/>
                  <a:gd name="T33" fmla="*/ 3 h 45"/>
                  <a:gd name="T34" fmla="*/ 18 w 93"/>
                  <a:gd name="T35" fmla="*/ 1 h 45"/>
                  <a:gd name="T36" fmla="*/ 0 w 93"/>
                  <a:gd name="T37" fmla="*/ 0 h 45"/>
                  <a:gd name="T38" fmla="*/ 0 w 93"/>
                  <a:gd name="T39" fmla="*/ 0 h 45"/>
                  <a:gd name="T40" fmla="*/ 0 w 93"/>
                  <a:gd name="T41"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5">
                    <a:moveTo>
                      <a:pt x="0" y="11"/>
                    </a:moveTo>
                    <a:lnTo>
                      <a:pt x="0" y="11"/>
                    </a:lnTo>
                    <a:lnTo>
                      <a:pt x="14" y="12"/>
                    </a:lnTo>
                    <a:lnTo>
                      <a:pt x="30" y="15"/>
                    </a:lnTo>
                    <a:lnTo>
                      <a:pt x="42" y="17"/>
                    </a:lnTo>
                    <a:lnTo>
                      <a:pt x="54" y="22"/>
                    </a:lnTo>
                    <a:lnTo>
                      <a:pt x="62" y="26"/>
                    </a:lnTo>
                    <a:lnTo>
                      <a:pt x="70" y="32"/>
                    </a:lnTo>
                    <a:lnTo>
                      <a:pt x="72" y="38"/>
                    </a:lnTo>
                    <a:lnTo>
                      <a:pt x="74" y="45"/>
                    </a:lnTo>
                    <a:lnTo>
                      <a:pt x="93" y="45"/>
                    </a:lnTo>
                    <a:lnTo>
                      <a:pt x="91" y="35"/>
                    </a:lnTo>
                    <a:lnTo>
                      <a:pt x="85" y="27"/>
                    </a:lnTo>
                    <a:lnTo>
                      <a:pt x="77" y="19"/>
                    </a:lnTo>
                    <a:lnTo>
                      <a:pt x="66" y="12"/>
                    </a:lnTo>
                    <a:lnTo>
                      <a:pt x="50" y="8"/>
                    </a:lnTo>
                    <a:lnTo>
                      <a:pt x="34" y="3"/>
                    </a:lnTo>
                    <a:lnTo>
                      <a:pt x="18" y="1"/>
                    </a:lnTo>
                    <a:lnTo>
                      <a:pt x="0" y="0"/>
                    </a:lnTo>
                    <a:lnTo>
                      <a:pt x="0"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48" name="Freeform 60">
                <a:extLst>
                  <a:ext uri="{FF2B5EF4-FFF2-40B4-BE49-F238E27FC236}">
                    <a16:creationId xmlns:a16="http://schemas.microsoft.com/office/drawing/2014/main" id="{C0E82C5C-45F6-4B99-807F-CA6F10AEF367}"/>
                  </a:ext>
                </a:extLst>
              </p:cNvPr>
              <p:cNvSpPr>
                <a:spLocks/>
              </p:cNvSpPr>
              <p:nvPr/>
            </p:nvSpPr>
            <p:spPr bwMode="auto">
              <a:xfrm>
                <a:off x="4409" y="268"/>
                <a:ext cx="93" cy="45"/>
              </a:xfrm>
              <a:custGeom>
                <a:avLst/>
                <a:gdLst>
                  <a:gd name="T0" fmla="*/ 20 w 93"/>
                  <a:gd name="T1" fmla="*/ 45 h 45"/>
                  <a:gd name="T2" fmla="*/ 20 w 93"/>
                  <a:gd name="T3" fmla="*/ 45 h 45"/>
                  <a:gd name="T4" fmla="*/ 22 w 93"/>
                  <a:gd name="T5" fmla="*/ 38 h 45"/>
                  <a:gd name="T6" fmla="*/ 24 w 93"/>
                  <a:gd name="T7" fmla="*/ 32 h 45"/>
                  <a:gd name="T8" fmla="*/ 32 w 93"/>
                  <a:gd name="T9" fmla="*/ 26 h 45"/>
                  <a:gd name="T10" fmla="*/ 40 w 93"/>
                  <a:gd name="T11" fmla="*/ 22 h 45"/>
                  <a:gd name="T12" fmla="*/ 52 w 93"/>
                  <a:gd name="T13" fmla="*/ 17 h 45"/>
                  <a:gd name="T14" fmla="*/ 64 w 93"/>
                  <a:gd name="T15" fmla="*/ 15 h 45"/>
                  <a:gd name="T16" fmla="*/ 79 w 93"/>
                  <a:gd name="T17" fmla="*/ 12 h 45"/>
                  <a:gd name="T18" fmla="*/ 93 w 93"/>
                  <a:gd name="T19" fmla="*/ 11 h 45"/>
                  <a:gd name="T20" fmla="*/ 93 w 93"/>
                  <a:gd name="T21" fmla="*/ 0 h 45"/>
                  <a:gd name="T22" fmla="*/ 75 w 93"/>
                  <a:gd name="T23" fmla="*/ 1 h 45"/>
                  <a:gd name="T24" fmla="*/ 60 w 93"/>
                  <a:gd name="T25" fmla="*/ 3 h 45"/>
                  <a:gd name="T26" fmla="*/ 44 w 93"/>
                  <a:gd name="T27" fmla="*/ 8 h 45"/>
                  <a:gd name="T28" fmla="*/ 28 w 93"/>
                  <a:gd name="T29" fmla="*/ 12 h 45"/>
                  <a:gd name="T30" fmla="*/ 16 w 93"/>
                  <a:gd name="T31" fmla="*/ 19 h 45"/>
                  <a:gd name="T32" fmla="*/ 8 w 93"/>
                  <a:gd name="T33" fmla="*/ 27 h 45"/>
                  <a:gd name="T34" fmla="*/ 2 w 93"/>
                  <a:gd name="T35" fmla="*/ 35 h 45"/>
                  <a:gd name="T36" fmla="*/ 0 w 93"/>
                  <a:gd name="T37" fmla="*/ 45 h 45"/>
                  <a:gd name="T38" fmla="*/ 0 w 93"/>
                  <a:gd name="T39" fmla="*/ 45 h 45"/>
                  <a:gd name="T40" fmla="*/ 20 w 93"/>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5">
                    <a:moveTo>
                      <a:pt x="20" y="45"/>
                    </a:moveTo>
                    <a:lnTo>
                      <a:pt x="20" y="45"/>
                    </a:lnTo>
                    <a:lnTo>
                      <a:pt x="22" y="38"/>
                    </a:lnTo>
                    <a:lnTo>
                      <a:pt x="24" y="32"/>
                    </a:lnTo>
                    <a:lnTo>
                      <a:pt x="32" y="26"/>
                    </a:lnTo>
                    <a:lnTo>
                      <a:pt x="40" y="22"/>
                    </a:lnTo>
                    <a:lnTo>
                      <a:pt x="52" y="17"/>
                    </a:lnTo>
                    <a:lnTo>
                      <a:pt x="64" y="15"/>
                    </a:lnTo>
                    <a:lnTo>
                      <a:pt x="79" y="12"/>
                    </a:lnTo>
                    <a:lnTo>
                      <a:pt x="93" y="11"/>
                    </a:lnTo>
                    <a:lnTo>
                      <a:pt x="93" y="0"/>
                    </a:lnTo>
                    <a:lnTo>
                      <a:pt x="75" y="1"/>
                    </a:lnTo>
                    <a:lnTo>
                      <a:pt x="60" y="3"/>
                    </a:lnTo>
                    <a:lnTo>
                      <a:pt x="44" y="8"/>
                    </a:lnTo>
                    <a:lnTo>
                      <a:pt x="28" y="12"/>
                    </a:lnTo>
                    <a:lnTo>
                      <a:pt x="16" y="19"/>
                    </a:lnTo>
                    <a:lnTo>
                      <a:pt x="8" y="27"/>
                    </a:lnTo>
                    <a:lnTo>
                      <a:pt x="2" y="35"/>
                    </a:lnTo>
                    <a:lnTo>
                      <a:pt x="0" y="45"/>
                    </a:lnTo>
                    <a:lnTo>
                      <a:pt x="0" y="45"/>
                    </a:lnTo>
                    <a:lnTo>
                      <a:pt x="2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49" name="Freeform 61">
                <a:extLst>
                  <a:ext uri="{FF2B5EF4-FFF2-40B4-BE49-F238E27FC236}">
                    <a16:creationId xmlns:a16="http://schemas.microsoft.com/office/drawing/2014/main" id="{89191845-A7C5-4170-986D-5A641F421D0D}"/>
                  </a:ext>
                </a:extLst>
              </p:cNvPr>
              <p:cNvSpPr>
                <a:spLocks/>
              </p:cNvSpPr>
              <p:nvPr/>
            </p:nvSpPr>
            <p:spPr bwMode="auto">
              <a:xfrm>
                <a:off x="4409" y="313"/>
                <a:ext cx="93" cy="44"/>
              </a:xfrm>
              <a:custGeom>
                <a:avLst/>
                <a:gdLst>
                  <a:gd name="T0" fmla="*/ 93 w 93"/>
                  <a:gd name="T1" fmla="*/ 33 h 44"/>
                  <a:gd name="T2" fmla="*/ 93 w 93"/>
                  <a:gd name="T3" fmla="*/ 33 h 44"/>
                  <a:gd name="T4" fmla="*/ 79 w 93"/>
                  <a:gd name="T5" fmla="*/ 32 h 44"/>
                  <a:gd name="T6" fmla="*/ 64 w 93"/>
                  <a:gd name="T7" fmla="*/ 30 h 44"/>
                  <a:gd name="T8" fmla="*/ 52 w 93"/>
                  <a:gd name="T9" fmla="*/ 27 h 44"/>
                  <a:gd name="T10" fmla="*/ 40 w 93"/>
                  <a:gd name="T11" fmla="*/ 23 h 44"/>
                  <a:gd name="T12" fmla="*/ 32 w 93"/>
                  <a:gd name="T13" fmla="*/ 18 h 44"/>
                  <a:gd name="T14" fmla="*/ 24 w 93"/>
                  <a:gd name="T15" fmla="*/ 12 h 44"/>
                  <a:gd name="T16" fmla="*/ 22 w 93"/>
                  <a:gd name="T17" fmla="*/ 7 h 44"/>
                  <a:gd name="T18" fmla="*/ 20 w 93"/>
                  <a:gd name="T19" fmla="*/ 0 h 44"/>
                  <a:gd name="T20" fmla="*/ 0 w 93"/>
                  <a:gd name="T21" fmla="*/ 0 h 44"/>
                  <a:gd name="T22" fmla="*/ 2 w 93"/>
                  <a:gd name="T23" fmla="*/ 9 h 44"/>
                  <a:gd name="T24" fmla="*/ 8 w 93"/>
                  <a:gd name="T25" fmla="*/ 17 h 44"/>
                  <a:gd name="T26" fmla="*/ 16 w 93"/>
                  <a:gd name="T27" fmla="*/ 25 h 44"/>
                  <a:gd name="T28" fmla="*/ 28 w 93"/>
                  <a:gd name="T29" fmla="*/ 32 h 44"/>
                  <a:gd name="T30" fmla="*/ 44 w 93"/>
                  <a:gd name="T31" fmla="*/ 36 h 44"/>
                  <a:gd name="T32" fmla="*/ 60 w 93"/>
                  <a:gd name="T33" fmla="*/ 41 h 44"/>
                  <a:gd name="T34" fmla="*/ 75 w 93"/>
                  <a:gd name="T35" fmla="*/ 43 h 44"/>
                  <a:gd name="T36" fmla="*/ 93 w 93"/>
                  <a:gd name="T37" fmla="*/ 44 h 44"/>
                  <a:gd name="T38" fmla="*/ 93 w 93"/>
                  <a:gd name="T39" fmla="*/ 44 h 44"/>
                  <a:gd name="T40" fmla="*/ 93 w 93"/>
                  <a:gd name="T41"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4">
                    <a:moveTo>
                      <a:pt x="93" y="33"/>
                    </a:moveTo>
                    <a:lnTo>
                      <a:pt x="93" y="33"/>
                    </a:lnTo>
                    <a:lnTo>
                      <a:pt x="79" y="32"/>
                    </a:lnTo>
                    <a:lnTo>
                      <a:pt x="64" y="30"/>
                    </a:lnTo>
                    <a:lnTo>
                      <a:pt x="52" y="27"/>
                    </a:lnTo>
                    <a:lnTo>
                      <a:pt x="40" y="23"/>
                    </a:lnTo>
                    <a:lnTo>
                      <a:pt x="32" y="18"/>
                    </a:lnTo>
                    <a:lnTo>
                      <a:pt x="24" y="12"/>
                    </a:lnTo>
                    <a:lnTo>
                      <a:pt x="22" y="7"/>
                    </a:lnTo>
                    <a:lnTo>
                      <a:pt x="20" y="0"/>
                    </a:lnTo>
                    <a:lnTo>
                      <a:pt x="0" y="0"/>
                    </a:lnTo>
                    <a:lnTo>
                      <a:pt x="2" y="9"/>
                    </a:lnTo>
                    <a:lnTo>
                      <a:pt x="8" y="17"/>
                    </a:lnTo>
                    <a:lnTo>
                      <a:pt x="16" y="25"/>
                    </a:lnTo>
                    <a:lnTo>
                      <a:pt x="28" y="32"/>
                    </a:lnTo>
                    <a:lnTo>
                      <a:pt x="44" y="36"/>
                    </a:lnTo>
                    <a:lnTo>
                      <a:pt x="60" y="41"/>
                    </a:lnTo>
                    <a:lnTo>
                      <a:pt x="75" y="43"/>
                    </a:lnTo>
                    <a:lnTo>
                      <a:pt x="93" y="44"/>
                    </a:lnTo>
                    <a:lnTo>
                      <a:pt x="93" y="44"/>
                    </a:lnTo>
                    <a:lnTo>
                      <a:pt x="93"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50" name="Freeform 62">
                <a:extLst>
                  <a:ext uri="{FF2B5EF4-FFF2-40B4-BE49-F238E27FC236}">
                    <a16:creationId xmlns:a16="http://schemas.microsoft.com/office/drawing/2014/main" id="{BD614F14-7F42-4F12-B7A2-221FC6C5AA90}"/>
                  </a:ext>
                </a:extLst>
              </p:cNvPr>
              <p:cNvSpPr>
                <a:spLocks/>
              </p:cNvSpPr>
              <p:nvPr/>
            </p:nvSpPr>
            <p:spPr bwMode="auto">
              <a:xfrm>
                <a:off x="3837" y="277"/>
                <a:ext cx="163" cy="77"/>
              </a:xfrm>
              <a:custGeom>
                <a:avLst/>
                <a:gdLst>
                  <a:gd name="T0" fmla="*/ 81 w 163"/>
                  <a:gd name="T1" fmla="*/ 77 h 77"/>
                  <a:gd name="T2" fmla="*/ 97 w 163"/>
                  <a:gd name="T3" fmla="*/ 76 h 77"/>
                  <a:gd name="T4" fmla="*/ 113 w 163"/>
                  <a:gd name="T5" fmla="*/ 74 h 77"/>
                  <a:gd name="T6" fmla="*/ 127 w 163"/>
                  <a:gd name="T7" fmla="*/ 70 h 77"/>
                  <a:gd name="T8" fmla="*/ 139 w 163"/>
                  <a:gd name="T9" fmla="*/ 66 h 77"/>
                  <a:gd name="T10" fmla="*/ 149 w 163"/>
                  <a:gd name="T11" fmla="*/ 60 h 77"/>
                  <a:gd name="T12" fmla="*/ 157 w 163"/>
                  <a:gd name="T13" fmla="*/ 54 h 77"/>
                  <a:gd name="T14" fmla="*/ 161 w 163"/>
                  <a:gd name="T15" fmla="*/ 47 h 77"/>
                  <a:gd name="T16" fmla="*/ 163 w 163"/>
                  <a:gd name="T17" fmla="*/ 39 h 77"/>
                  <a:gd name="T18" fmla="*/ 161 w 163"/>
                  <a:gd name="T19" fmla="*/ 31 h 77"/>
                  <a:gd name="T20" fmla="*/ 157 w 163"/>
                  <a:gd name="T21" fmla="*/ 24 h 77"/>
                  <a:gd name="T22" fmla="*/ 149 w 163"/>
                  <a:gd name="T23" fmla="*/ 17 h 77"/>
                  <a:gd name="T24" fmla="*/ 139 w 163"/>
                  <a:gd name="T25" fmla="*/ 11 h 77"/>
                  <a:gd name="T26" fmla="*/ 127 w 163"/>
                  <a:gd name="T27" fmla="*/ 7 h 77"/>
                  <a:gd name="T28" fmla="*/ 113 w 163"/>
                  <a:gd name="T29" fmla="*/ 3 h 77"/>
                  <a:gd name="T30" fmla="*/ 97 w 163"/>
                  <a:gd name="T31" fmla="*/ 1 h 77"/>
                  <a:gd name="T32" fmla="*/ 81 w 163"/>
                  <a:gd name="T33" fmla="*/ 0 h 77"/>
                  <a:gd name="T34" fmla="*/ 66 w 163"/>
                  <a:gd name="T35" fmla="*/ 1 h 77"/>
                  <a:gd name="T36" fmla="*/ 50 w 163"/>
                  <a:gd name="T37" fmla="*/ 3 h 77"/>
                  <a:gd name="T38" fmla="*/ 36 w 163"/>
                  <a:gd name="T39" fmla="*/ 7 h 77"/>
                  <a:gd name="T40" fmla="*/ 24 w 163"/>
                  <a:gd name="T41" fmla="*/ 11 h 77"/>
                  <a:gd name="T42" fmla="*/ 14 w 163"/>
                  <a:gd name="T43" fmla="*/ 17 h 77"/>
                  <a:gd name="T44" fmla="*/ 6 w 163"/>
                  <a:gd name="T45" fmla="*/ 24 h 77"/>
                  <a:gd name="T46" fmla="*/ 2 w 163"/>
                  <a:gd name="T47" fmla="*/ 31 h 77"/>
                  <a:gd name="T48" fmla="*/ 0 w 163"/>
                  <a:gd name="T49" fmla="*/ 39 h 77"/>
                  <a:gd name="T50" fmla="*/ 2 w 163"/>
                  <a:gd name="T51" fmla="*/ 47 h 77"/>
                  <a:gd name="T52" fmla="*/ 6 w 163"/>
                  <a:gd name="T53" fmla="*/ 54 h 77"/>
                  <a:gd name="T54" fmla="*/ 14 w 163"/>
                  <a:gd name="T55" fmla="*/ 60 h 77"/>
                  <a:gd name="T56" fmla="*/ 24 w 163"/>
                  <a:gd name="T57" fmla="*/ 66 h 77"/>
                  <a:gd name="T58" fmla="*/ 36 w 163"/>
                  <a:gd name="T59" fmla="*/ 70 h 77"/>
                  <a:gd name="T60" fmla="*/ 50 w 163"/>
                  <a:gd name="T61" fmla="*/ 74 h 77"/>
                  <a:gd name="T62" fmla="*/ 66 w 163"/>
                  <a:gd name="T63" fmla="*/ 76 h 77"/>
                  <a:gd name="T64" fmla="*/ 81 w 163"/>
                  <a:gd name="T6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77">
                    <a:moveTo>
                      <a:pt x="81" y="77"/>
                    </a:moveTo>
                    <a:lnTo>
                      <a:pt x="97" y="76"/>
                    </a:lnTo>
                    <a:lnTo>
                      <a:pt x="113" y="74"/>
                    </a:lnTo>
                    <a:lnTo>
                      <a:pt x="127" y="70"/>
                    </a:lnTo>
                    <a:lnTo>
                      <a:pt x="139" y="66"/>
                    </a:lnTo>
                    <a:lnTo>
                      <a:pt x="149" y="60"/>
                    </a:lnTo>
                    <a:lnTo>
                      <a:pt x="157" y="54"/>
                    </a:lnTo>
                    <a:lnTo>
                      <a:pt x="161" y="47"/>
                    </a:lnTo>
                    <a:lnTo>
                      <a:pt x="163" y="39"/>
                    </a:lnTo>
                    <a:lnTo>
                      <a:pt x="161" y="31"/>
                    </a:lnTo>
                    <a:lnTo>
                      <a:pt x="157" y="24"/>
                    </a:lnTo>
                    <a:lnTo>
                      <a:pt x="149" y="17"/>
                    </a:lnTo>
                    <a:lnTo>
                      <a:pt x="139" y="11"/>
                    </a:lnTo>
                    <a:lnTo>
                      <a:pt x="127" y="7"/>
                    </a:lnTo>
                    <a:lnTo>
                      <a:pt x="113" y="3"/>
                    </a:lnTo>
                    <a:lnTo>
                      <a:pt x="97" y="1"/>
                    </a:lnTo>
                    <a:lnTo>
                      <a:pt x="81" y="0"/>
                    </a:lnTo>
                    <a:lnTo>
                      <a:pt x="66" y="1"/>
                    </a:lnTo>
                    <a:lnTo>
                      <a:pt x="50" y="3"/>
                    </a:lnTo>
                    <a:lnTo>
                      <a:pt x="36" y="7"/>
                    </a:lnTo>
                    <a:lnTo>
                      <a:pt x="24" y="11"/>
                    </a:lnTo>
                    <a:lnTo>
                      <a:pt x="14" y="17"/>
                    </a:lnTo>
                    <a:lnTo>
                      <a:pt x="6" y="24"/>
                    </a:lnTo>
                    <a:lnTo>
                      <a:pt x="2" y="31"/>
                    </a:lnTo>
                    <a:lnTo>
                      <a:pt x="0" y="39"/>
                    </a:lnTo>
                    <a:lnTo>
                      <a:pt x="2" y="47"/>
                    </a:lnTo>
                    <a:lnTo>
                      <a:pt x="6" y="54"/>
                    </a:lnTo>
                    <a:lnTo>
                      <a:pt x="14" y="60"/>
                    </a:lnTo>
                    <a:lnTo>
                      <a:pt x="24" y="66"/>
                    </a:lnTo>
                    <a:lnTo>
                      <a:pt x="36" y="70"/>
                    </a:lnTo>
                    <a:lnTo>
                      <a:pt x="50" y="74"/>
                    </a:lnTo>
                    <a:lnTo>
                      <a:pt x="66" y="76"/>
                    </a:lnTo>
                    <a:lnTo>
                      <a:pt x="81" y="77"/>
                    </a:lnTo>
                    <a:close/>
                  </a:path>
                </a:pathLst>
              </a:custGeom>
              <a:solidFill>
                <a:srgbClr val="D8B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51" name="Freeform 63">
                <a:extLst>
                  <a:ext uri="{FF2B5EF4-FFF2-40B4-BE49-F238E27FC236}">
                    <a16:creationId xmlns:a16="http://schemas.microsoft.com/office/drawing/2014/main" id="{278E5D08-331F-49A3-8B44-ED39D60C5B14}"/>
                  </a:ext>
                </a:extLst>
              </p:cNvPr>
              <p:cNvSpPr>
                <a:spLocks/>
              </p:cNvSpPr>
              <p:nvPr/>
            </p:nvSpPr>
            <p:spPr bwMode="auto">
              <a:xfrm>
                <a:off x="3918" y="316"/>
                <a:ext cx="91" cy="44"/>
              </a:xfrm>
              <a:custGeom>
                <a:avLst/>
                <a:gdLst>
                  <a:gd name="T0" fmla="*/ 72 w 91"/>
                  <a:gd name="T1" fmla="*/ 0 h 44"/>
                  <a:gd name="T2" fmla="*/ 72 w 91"/>
                  <a:gd name="T3" fmla="*/ 0 h 44"/>
                  <a:gd name="T4" fmla="*/ 70 w 91"/>
                  <a:gd name="T5" fmla="*/ 7 h 44"/>
                  <a:gd name="T6" fmla="*/ 68 w 91"/>
                  <a:gd name="T7" fmla="*/ 13 h 44"/>
                  <a:gd name="T8" fmla="*/ 60 w 91"/>
                  <a:gd name="T9" fmla="*/ 17 h 44"/>
                  <a:gd name="T10" fmla="*/ 52 w 91"/>
                  <a:gd name="T11" fmla="*/ 22 h 44"/>
                  <a:gd name="T12" fmla="*/ 42 w 91"/>
                  <a:gd name="T13" fmla="*/ 27 h 44"/>
                  <a:gd name="T14" fmla="*/ 30 w 91"/>
                  <a:gd name="T15" fmla="*/ 29 h 44"/>
                  <a:gd name="T16" fmla="*/ 14 w 91"/>
                  <a:gd name="T17" fmla="*/ 31 h 44"/>
                  <a:gd name="T18" fmla="*/ 0 w 91"/>
                  <a:gd name="T19" fmla="*/ 32 h 44"/>
                  <a:gd name="T20" fmla="*/ 0 w 91"/>
                  <a:gd name="T21" fmla="*/ 44 h 44"/>
                  <a:gd name="T22" fmla="*/ 18 w 91"/>
                  <a:gd name="T23" fmla="*/ 43 h 44"/>
                  <a:gd name="T24" fmla="*/ 34 w 91"/>
                  <a:gd name="T25" fmla="*/ 40 h 44"/>
                  <a:gd name="T26" fmla="*/ 50 w 91"/>
                  <a:gd name="T27" fmla="*/ 36 h 44"/>
                  <a:gd name="T28" fmla="*/ 64 w 91"/>
                  <a:gd name="T29" fmla="*/ 31 h 44"/>
                  <a:gd name="T30" fmla="*/ 76 w 91"/>
                  <a:gd name="T31" fmla="*/ 24 h 44"/>
                  <a:gd name="T32" fmla="*/ 84 w 91"/>
                  <a:gd name="T33" fmla="*/ 17 h 44"/>
                  <a:gd name="T34" fmla="*/ 89 w 91"/>
                  <a:gd name="T35" fmla="*/ 9 h 44"/>
                  <a:gd name="T36" fmla="*/ 91 w 91"/>
                  <a:gd name="T37" fmla="*/ 0 h 44"/>
                  <a:gd name="T38" fmla="*/ 91 w 91"/>
                  <a:gd name="T39" fmla="*/ 0 h 44"/>
                  <a:gd name="T40" fmla="*/ 72 w 91"/>
                  <a:gd name="T4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44">
                    <a:moveTo>
                      <a:pt x="72" y="0"/>
                    </a:moveTo>
                    <a:lnTo>
                      <a:pt x="72" y="0"/>
                    </a:lnTo>
                    <a:lnTo>
                      <a:pt x="70" y="7"/>
                    </a:lnTo>
                    <a:lnTo>
                      <a:pt x="68" y="13"/>
                    </a:lnTo>
                    <a:lnTo>
                      <a:pt x="60" y="17"/>
                    </a:lnTo>
                    <a:lnTo>
                      <a:pt x="52" y="22"/>
                    </a:lnTo>
                    <a:lnTo>
                      <a:pt x="42" y="27"/>
                    </a:lnTo>
                    <a:lnTo>
                      <a:pt x="30" y="29"/>
                    </a:lnTo>
                    <a:lnTo>
                      <a:pt x="14" y="31"/>
                    </a:lnTo>
                    <a:lnTo>
                      <a:pt x="0" y="32"/>
                    </a:lnTo>
                    <a:lnTo>
                      <a:pt x="0" y="44"/>
                    </a:lnTo>
                    <a:lnTo>
                      <a:pt x="18" y="43"/>
                    </a:lnTo>
                    <a:lnTo>
                      <a:pt x="34" y="40"/>
                    </a:lnTo>
                    <a:lnTo>
                      <a:pt x="50" y="36"/>
                    </a:lnTo>
                    <a:lnTo>
                      <a:pt x="64" y="31"/>
                    </a:lnTo>
                    <a:lnTo>
                      <a:pt x="76" y="24"/>
                    </a:lnTo>
                    <a:lnTo>
                      <a:pt x="84" y="17"/>
                    </a:lnTo>
                    <a:lnTo>
                      <a:pt x="89" y="9"/>
                    </a:lnTo>
                    <a:lnTo>
                      <a:pt x="91" y="0"/>
                    </a:lnTo>
                    <a:lnTo>
                      <a:pt x="91" y="0"/>
                    </a:lnTo>
                    <a:lnTo>
                      <a:pt x="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52" name="Freeform 64">
                <a:extLst>
                  <a:ext uri="{FF2B5EF4-FFF2-40B4-BE49-F238E27FC236}">
                    <a16:creationId xmlns:a16="http://schemas.microsoft.com/office/drawing/2014/main" id="{85AC3341-11D6-47FA-BDE6-2377905A2638}"/>
                  </a:ext>
                </a:extLst>
              </p:cNvPr>
              <p:cNvSpPr>
                <a:spLocks/>
              </p:cNvSpPr>
              <p:nvPr/>
            </p:nvSpPr>
            <p:spPr bwMode="auto">
              <a:xfrm>
                <a:off x="3918" y="271"/>
                <a:ext cx="91" cy="45"/>
              </a:xfrm>
              <a:custGeom>
                <a:avLst/>
                <a:gdLst>
                  <a:gd name="T0" fmla="*/ 0 w 91"/>
                  <a:gd name="T1" fmla="*/ 12 h 45"/>
                  <a:gd name="T2" fmla="*/ 0 w 91"/>
                  <a:gd name="T3" fmla="*/ 12 h 45"/>
                  <a:gd name="T4" fmla="*/ 14 w 91"/>
                  <a:gd name="T5" fmla="*/ 13 h 45"/>
                  <a:gd name="T6" fmla="*/ 30 w 91"/>
                  <a:gd name="T7" fmla="*/ 15 h 45"/>
                  <a:gd name="T8" fmla="*/ 42 w 91"/>
                  <a:gd name="T9" fmla="*/ 17 h 45"/>
                  <a:gd name="T10" fmla="*/ 52 w 91"/>
                  <a:gd name="T11" fmla="*/ 22 h 45"/>
                  <a:gd name="T12" fmla="*/ 60 w 91"/>
                  <a:gd name="T13" fmla="*/ 27 h 45"/>
                  <a:gd name="T14" fmla="*/ 68 w 91"/>
                  <a:gd name="T15" fmla="*/ 32 h 45"/>
                  <a:gd name="T16" fmla="*/ 70 w 91"/>
                  <a:gd name="T17" fmla="*/ 38 h 45"/>
                  <a:gd name="T18" fmla="*/ 72 w 91"/>
                  <a:gd name="T19" fmla="*/ 45 h 45"/>
                  <a:gd name="T20" fmla="*/ 91 w 91"/>
                  <a:gd name="T21" fmla="*/ 45 h 45"/>
                  <a:gd name="T22" fmla="*/ 89 w 91"/>
                  <a:gd name="T23" fmla="*/ 36 h 45"/>
                  <a:gd name="T24" fmla="*/ 84 w 91"/>
                  <a:gd name="T25" fmla="*/ 28 h 45"/>
                  <a:gd name="T26" fmla="*/ 76 w 91"/>
                  <a:gd name="T27" fmla="*/ 20 h 45"/>
                  <a:gd name="T28" fmla="*/ 64 w 91"/>
                  <a:gd name="T29" fmla="*/ 13 h 45"/>
                  <a:gd name="T30" fmla="*/ 50 w 91"/>
                  <a:gd name="T31" fmla="*/ 8 h 45"/>
                  <a:gd name="T32" fmla="*/ 34 w 91"/>
                  <a:gd name="T33" fmla="*/ 4 h 45"/>
                  <a:gd name="T34" fmla="*/ 18 w 91"/>
                  <a:gd name="T35" fmla="*/ 1 h 45"/>
                  <a:gd name="T36" fmla="*/ 0 w 91"/>
                  <a:gd name="T37" fmla="*/ 0 h 45"/>
                  <a:gd name="T38" fmla="*/ 0 w 91"/>
                  <a:gd name="T39" fmla="*/ 0 h 45"/>
                  <a:gd name="T40" fmla="*/ 0 w 91"/>
                  <a:gd name="T41"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45">
                    <a:moveTo>
                      <a:pt x="0" y="12"/>
                    </a:moveTo>
                    <a:lnTo>
                      <a:pt x="0" y="12"/>
                    </a:lnTo>
                    <a:lnTo>
                      <a:pt x="14" y="13"/>
                    </a:lnTo>
                    <a:lnTo>
                      <a:pt x="30" y="15"/>
                    </a:lnTo>
                    <a:lnTo>
                      <a:pt x="42" y="17"/>
                    </a:lnTo>
                    <a:lnTo>
                      <a:pt x="52" y="22"/>
                    </a:lnTo>
                    <a:lnTo>
                      <a:pt x="60" y="27"/>
                    </a:lnTo>
                    <a:lnTo>
                      <a:pt x="68" y="32"/>
                    </a:lnTo>
                    <a:lnTo>
                      <a:pt x="70" y="38"/>
                    </a:lnTo>
                    <a:lnTo>
                      <a:pt x="72" y="45"/>
                    </a:lnTo>
                    <a:lnTo>
                      <a:pt x="91" y="45"/>
                    </a:lnTo>
                    <a:lnTo>
                      <a:pt x="89" y="36"/>
                    </a:lnTo>
                    <a:lnTo>
                      <a:pt x="84" y="28"/>
                    </a:lnTo>
                    <a:lnTo>
                      <a:pt x="76" y="20"/>
                    </a:lnTo>
                    <a:lnTo>
                      <a:pt x="64" y="13"/>
                    </a:lnTo>
                    <a:lnTo>
                      <a:pt x="50" y="8"/>
                    </a:lnTo>
                    <a:lnTo>
                      <a:pt x="34" y="4"/>
                    </a:lnTo>
                    <a:lnTo>
                      <a:pt x="18" y="1"/>
                    </a:lnTo>
                    <a:lnTo>
                      <a:pt x="0" y="0"/>
                    </a:lnTo>
                    <a:lnTo>
                      <a:pt x="0"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53" name="Freeform 65">
                <a:extLst>
                  <a:ext uri="{FF2B5EF4-FFF2-40B4-BE49-F238E27FC236}">
                    <a16:creationId xmlns:a16="http://schemas.microsoft.com/office/drawing/2014/main" id="{38F905AD-052B-450E-B70C-545189A55B52}"/>
                  </a:ext>
                </a:extLst>
              </p:cNvPr>
              <p:cNvSpPr>
                <a:spLocks/>
              </p:cNvSpPr>
              <p:nvPr/>
            </p:nvSpPr>
            <p:spPr bwMode="auto">
              <a:xfrm>
                <a:off x="3827" y="271"/>
                <a:ext cx="91" cy="45"/>
              </a:xfrm>
              <a:custGeom>
                <a:avLst/>
                <a:gdLst>
                  <a:gd name="T0" fmla="*/ 20 w 91"/>
                  <a:gd name="T1" fmla="*/ 45 h 45"/>
                  <a:gd name="T2" fmla="*/ 20 w 91"/>
                  <a:gd name="T3" fmla="*/ 45 h 45"/>
                  <a:gd name="T4" fmla="*/ 22 w 91"/>
                  <a:gd name="T5" fmla="*/ 38 h 45"/>
                  <a:gd name="T6" fmla="*/ 24 w 91"/>
                  <a:gd name="T7" fmla="*/ 32 h 45"/>
                  <a:gd name="T8" fmla="*/ 32 w 91"/>
                  <a:gd name="T9" fmla="*/ 27 h 45"/>
                  <a:gd name="T10" fmla="*/ 40 w 91"/>
                  <a:gd name="T11" fmla="*/ 22 h 45"/>
                  <a:gd name="T12" fmla="*/ 50 w 91"/>
                  <a:gd name="T13" fmla="*/ 17 h 45"/>
                  <a:gd name="T14" fmla="*/ 62 w 91"/>
                  <a:gd name="T15" fmla="*/ 15 h 45"/>
                  <a:gd name="T16" fmla="*/ 78 w 91"/>
                  <a:gd name="T17" fmla="*/ 13 h 45"/>
                  <a:gd name="T18" fmla="*/ 91 w 91"/>
                  <a:gd name="T19" fmla="*/ 12 h 45"/>
                  <a:gd name="T20" fmla="*/ 91 w 91"/>
                  <a:gd name="T21" fmla="*/ 0 h 45"/>
                  <a:gd name="T22" fmla="*/ 74 w 91"/>
                  <a:gd name="T23" fmla="*/ 1 h 45"/>
                  <a:gd name="T24" fmla="*/ 58 w 91"/>
                  <a:gd name="T25" fmla="*/ 4 h 45"/>
                  <a:gd name="T26" fmla="*/ 42 w 91"/>
                  <a:gd name="T27" fmla="*/ 8 h 45"/>
                  <a:gd name="T28" fmla="*/ 28 w 91"/>
                  <a:gd name="T29" fmla="*/ 13 h 45"/>
                  <a:gd name="T30" fmla="*/ 16 w 91"/>
                  <a:gd name="T31" fmla="*/ 20 h 45"/>
                  <a:gd name="T32" fmla="*/ 8 w 91"/>
                  <a:gd name="T33" fmla="*/ 28 h 45"/>
                  <a:gd name="T34" fmla="*/ 2 w 91"/>
                  <a:gd name="T35" fmla="*/ 36 h 45"/>
                  <a:gd name="T36" fmla="*/ 0 w 91"/>
                  <a:gd name="T37" fmla="*/ 45 h 45"/>
                  <a:gd name="T38" fmla="*/ 0 w 91"/>
                  <a:gd name="T39" fmla="*/ 45 h 45"/>
                  <a:gd name="T40" fmla="*/ 20 w 91"/>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45">
                    <a:moveTo>
                      <a:pt x="20" y="45"/>
                    </a:moveTo>
                    <a:lnTo>
                      <a:pt x="20" y="45"/>
                    </a:lnTo>
                    <a:lnTo>
                      <a:pt x="22" y="38"/>
                    </a:lnTo>
                    <a:lnTo>
                      <a:pt x="24" y="32"/>
                    </a:lnTo>
                    <a:lnTo>
                      <a:pt x="32" y="27"/>
                    </a:lnTo>
                    <a:lnTo>
                      <a:pt x="40" y="22"/>
                    </a:lnTo>
                    <a:lnTo>
                      <a:pt x="50" y="17"/>
                    </a:lnTo>
                    <a:lnTo>
                      <a:pt x="62" y="15"/>
                    </a:lnTo>
                    <a:lnTo>
                      <a:pt x="78" y="13"/>
                    </a:lnTo>
                    <a:lnTo>
                      <a:pt x="91" y="12"/>
                    </a:lnTo>
                    <a:lnTo>
                      <a:pt x="91" y="0"/>
                    </a:lnTo>
                    <a:lnTo>
                      <a:pt x="74" y="1"/>
                    </a:lnTo>
                    <a:lnTo>
                      <a:pt x="58" y="4"/>
                    </a:lnTo>
                    <a:lnTo>
                      <a:pt x="42" y="8"/>
                    </a:lnTo>
                    <a:lnTo>
                      <a:pt x="28" y="13"/>
                    </a:lnTo>
                    <a:lnTo>
                      <a:pt x="16" y="20"/>
                    </a:lnTo>
                    <a:lnTo>
                      <a:pt x="8" y="28"/>
                    </a:lnTo>
                    <a:lnTo>
                      <a:pt x="2" y="36"/>
                    </a:lnTo>
                    <a:lnTo>
                      <a:pt x="0" y="45"/>
                    </a:lnTo>
                    <a:lnTo>
                      <a:pt x="0" y="45"/>
                    </a:lnTo>
                    <a:lnTo>
                      <a:pt x="2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54" name="Freeform 66">
                <a:extLst>
                  <a:ext uri="{FF2B5EF4-FFF2-40B4-BE49-F238E27FC236}">
                    <a16:creationId xmlns:a16="http://schemas.microsoft.com/office/drawing/2014/main" id="{9F2E42A6-35B8-4E77-AB6D-3FB71A8C7E54}"/>
                  </a:ext>
                </a:extLst>
              </p:cNvPr>
              <p:cNvSpPr>
                <a:spLocks/>
              </p:cNvSpPr>
              <p:nvPr/>
            </p:nvSpPr>
            <p:spPr bwMode="auto">
              <a:xfrm>
                <a:off x="3827" y="316"/>
                <a:ext cx="91" cy="44"/>
              </a:xfrm>
              <a:custGeom>
                <a:avLst/>
                <a:gdLst>
                  <a:gd name="T0" fmla="*/ 91 w 91"/>
                  <a:gd name="T1" fmla="*/ 32 h 44"/>
                  <a:gd name="T2" fmla="*/ 91 w 91"/>
                  <a:gd name="T3" fmla="*/ 32 h 44"/>
                  <a:gd name="T4" fmla="*/ 78 w 91"/>
                  <a:gd name="T5" fmla="*/ 31 h 44"/>
                  <a:gd name="T6" fmla="*/ 62 w 91"/>
                  <a:gd name="T7" fmla="*/ 29 h 44"/>
                  <a:gd name="T8" fmla="*/ 50 w 91"/>
                  <a:gd name="T9" fmla="*/ 27 h 44"/>
                  <a:gd name="T10" fmla="*/ 40 w 91"/>
                  <a:gd name="T11" fmla="*/ 22 h 44"/>
                  <a:gd name="T12" fmla="*/ 32 w 91"/>
                  <a:gd name="T13" fmla="*/ 17 h 44"/>
                  <a:gd name="T14" fmla="*/ 24 w 91"/>
                  <a:gd name="T15" fmla="*/ 13 h 44"/>
                  <a:gd name="T16" fmla="*/ 22 w 91"/>
                  <a:gd name="T17" fmla="*/ 7 h 44"/>
                  <a:gd name="T18" fmla="*/ 20 w 91"/>
                  <a:gd name="T19" fmla="*/ 0 h 44"/>
                  <a:gd name="T20" fmla="*/ 0 w 91"/>
                  <a:gd name="T21" fmla="*/ 0 h 44"/>
                  <a:gd name="T22" fmla="*/ 2 w 91"/>
                  <a:gd name="T23" fmla="*/ 9 h 44"/>
                  <a:gd name="T24" fmla="*/ 8 w 91"/>
                  <a:gd name="T25" fmla="*/ 17 h 44"/>
                  <a:gd name="T26" fmla="*/ 16 w 91"/>
                  <a:gd name="T27" fmla="*/ 24 h 44"/>
                  <a:gd name="T28" fmla="*/ 28 w 91"/>
                  <a:gd name="T29" fmla="*/ 31 h 44"/>
                  <a:gd name="T30" fmla="*/ 42 w 91"/>
                  <a:gd name="T31" fmla="*/ 36 h 44"/>
                  <a:gd name="T32" fmla="*/ 58 w 91"/>
                  <a:gd name="T33" fmla="*/ 40 h 44"/>
                  <a:gd name="T34" fmla="*/ 74 w 91"/>
                  <a:gd name="T35" fmla="*/ 43 h 44"/>
                  <a:gd name="T36" fmla="*/ 91 w 91"/>
                  <a:gd name="T37" fmla="*/ 44 h 44"/>
                  <a:gd name="T38" fmla="*/ 91 w 91"/>
                  <a:gd name="T39" fmla="*/ 44 h 44"/>
                  <a:gd name="T40" fmla="*/ 91 w 91"/>
                  <a:gd name="T41"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44">
                    <a:moveTo>
                      <a:pt x="91" y="32"/>
                    </a:moveTo>
                    <a:lnTo>
                      <a:pt x="91" y="32"/>
                    </a:lnTo>
                    <a:lnTo>
                      <a:pt x="78" y="31"/>
                    </a:lnTo>
                    <a:lnTo>
                      <a:pt x="62" y="29"/>
                    </a:lnTo>
                    <a:lnTo>
                      <a:pt x="50" y="27"/>
                    </a:lnTo>
                    <a:lnTo>
                      <a:pt x="40" y="22"/>
                    </a:lnTo>
                    <a:lnTo>
                      <a:pt x="32" y="17"/>
                    </a:lnTo>
                    <a:lnTo>
                      <a:pt x="24" y="13"/>
                    </a:lnTo>
                    <a:lnTo>
                      <a:pt x="22" y="7"/>
                    </a:lnTo>
                    <a:lnTo>
                      <a:pt x="20" y="0"/>
                    </a:lnTo>
                    <a:lnTo>
                      <a:pt x="0" y="0"/>
                    </a:lnTo>
                    <a:lnTo>
                      <a:pt x="2" y="9"/>
                    </a:lnTo>
                    <a:lnTo>
                      <a:pt x="8" y="17"/>
                    </a:lnTo>
                    <a:lnTo>
                      <a:pt x="16" y="24"/>
                    </a:lnTo>
                    <a:lnTo>
                      <a:pt x="28" y="31"/>
                    </a:lnTo>
                    <a:lnTo>
                      <a:pt x="42" y="36"/>
                    </a:lnTo>
                    <a:lnTo>
                      <a:pt x="58" y="40"/>
                    </a:lnTo>
                    <a:lnTo>
                      <a:pt x="74" y="43"/>
                    </a:lnTo>
                    <a:lnTo>
                      <a:pt x="91" y="44"/>
                    </a:lnTo>
                    <a:lnTo>
                      <a:pt x="91" y="44"/>
                    </a:lnTo>
                    <a:lnTo>
                      <a:pt x="91"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55" name="Freeform 67">
                <a:extLst>
                  <a:ext uri="{FF2B5EF4-FFF2-40B4-BE49-F238E27FC236}">
                    <a16:creationId xmlns:a16="http://schemas.microsoft.com/office/drawing/2014/main" id="{4766B397-65E4-48C0-A1B7-D66A3508C1C3}"/>
                  </a:ext>
                </a:extLst>
              </p:cNvPr>
              <p:cNvSpPr>
                <a:spLocks/>
              </p:cNvSpPr>
              <p:nvPr/>
            </p:nvSpPr>
            <p:spPr bwMode="auto">
              <a:xfrm>
                <a:off x="3558" y="283"/>
                <a:ext cx="166" cy="78"/>
              </a:xfrm>
              <a:custGeom>
                <a:avLst/>
                <a:gdLst>
                  <a:gd name="T0" fmla="*/ 83 w 166"/>
                  <a:gd name="T1" fmla="*/ 78 h 78"/>
                  <a:gd name="T2" fmla="*/ 99 w 166"/>
                  <a:gd name="T3" fmla="*/ 77 h 78"/>
                  <a:gd name="T4" fmla="*/ 115 w 166"/>
                  <a:gd name="T5" fmla="*/ 74 h 78"/>
                  <a:gd name="T6" fmla="*/ 129 w 166"/>
                  <a:gd name="T7" fmla="*/ 71 h 78"/>
                  <a:gd name="T8" fmla="*/ 143 w 166"/>
                  <a:gd name="T9" fmla="*/ 66 h 78"/>
                  <a:gd name="T10" fmla="*/ 153 w 166"/>
                  <a:gd name="T11" fmla="*/ 61 h 78"/>
                  <a:gd name="T12" fmla="*/ 161 w 166"/>
                  <a:gd name="T13" fmla="*/ 54 h 78"/>
                  <a:gd name="T14" fmla="*/ 164 w 166"/>
                  <a:gd name="T15" fmla="*/ 47 h 78"/>
                  <a:gd name="T16" fmla="*/ 166 w 166"/>
                  <a:gd name="T17" fmla="*/ 39 h 78"/>
                  <a:gd name="T18" fmla="*/ 164 w 166"/>
                  <a:gd name="T19" fmla="*/ 31 h 78"/>
                  <a:gd name="T20" fmla="*/ 161 w 166"/>
                  <a:gd name="T21" fmla="*/ 24 h 78"/>
                  <a:gd name="T22" fmla="*/ 153 w 166"/>
                  <a:gd name="T23" fmla="*/ 17 h 78"/>
                  <a:gd name="T24" fmla="*/ 143 w 166"/>
                  <a:gd name="T25" fmla="*/ 11 h 78"/>
                  <a:gd name="T26" fmla="*/ 129 w 166"/>
                  <a:gd name="T27" fmla="*/ 7 h 78"/>
                  <a:gd name="T28" fmla="*/ 115 w 166"/>
                  <a:gd name="T29" fmla="*/ 3 h 78"/>
                  <a:gd name="T30" fmla="*/ 99 w 166"/>
                  <a:gd name="T31" fmla="*/ 1 h 78"/>
                  <a:gd name="T32" fmla="*/ 83 w 166"/>
                  <a:gd name="T33" fmla="*/ 0 h 78"/>
                  <a:gd name="T34" fmla="*/ 68 w 166"/>
                  <a:gd name="T35" fmla="*/ 1 h 78"/>
                  <a:gd name="T36" fmla="*/ 52 w 166"/>
                  <a:gd name="T37" fmla="*/ 3 h 78"/>
                  <a:gd name="T38" fmla="*/ 38 w 166"/>
                  <a:gd name="T39" fmla="*/ 7 h 78"/>
                  <a:gd name="T40" fmla="*/ 24 w 166"/>
                  <a:gd name="T41" fmla="*/ 11 h 78"/>
                  <a:gd name="T42" fmla="*/ 14 w 166"/>
                  <a:gd name="T43" fmla="*/ 17 h 78"/>
                  <a:gd name="T44" fmla="*/ 6 w 166"/>
                  <a:gd name="T45" fmla="*/ 24 h 78"/>
                  <a:gd name="T46" fmla="*/ 2 w 166"/>
                  <a:gd name="T47" fmla="*/ 31 h 78"/>
                  <a:gd name="T48" fmla="*/ 0 w 166"/>
                  <a:gd name="T49" fmla="*/ 39 h 78"/>
                  <a:gd name="T50" fmla="*/ 2 w 166"/>
                  <a:gd name="T51" fmla="*/ 47 h 78"/>
                  <a:gd name="T52" fmla="*/ 6 w 166"/>
                  <a:gd name="T53" fmla="*/ 54 h 78"/>
                  <a:gd name="T54" fmla="*/ 14 w 166"/>
                  <a:gd name="T55" fmla="*/ 61 h 78"/>
                  <a:gd name="T56" fmla="*/ 24 w 166"/>
                  <a:gd name="T57" fmla="*/ 66 h 78"/>
                  <a:gd name="T58" fmla="*/ 38 w 166"/>
                  <a:gd name="T59" fmla="*/ 71 h 78"/>
                  <a:gd name="T60" fmla="*/ 52 w 166"/>
                  <a:gd name="T61" fmla="*/ 74 h 78"/>
                  <a:gd name="T62" fmla="*/ 68 w 166"/>
                  <a:gd name="T63" fmla="*/ 77 h 78"/>
                  <a:gd name="T64" fmla="*/ 83 w 166"/>
                  <a:gd name="T6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6" h="78">
                    <a:moveTo>
                      <a:pt x="83" y="78"/>
                    </a:moveTo>
                    <a:lnTo>
                      <a:pt x="99" y="77"/>
                    </a:lnTo>
                    <a:lnTo>
                      <a:pt x="115" y="74"/>
                    </a:lnTo>
                    <a:lnTo>
                      <a:pt x="129" y="71"/>
                    </a:lnTo>
                    <a:lnTo>
                      <a:pt x="143" y="66"/>
                    </a:lnTo>
                    <a:lnTo>
                      <a:pt x="153" y="61"/>
                    </a:lnTo>
                    <a:lnTo>
                      <a:pt x="161" y="54"/>
                    </a:lnTo>
                    <a:lnTo>
                      <a:pt x="164" y="47"/>
                    </a:lnTo>
                    <a:lnTo>
                      <a:pt x="166" y="39"/>
                    </a:lnTo>
                    <a:lnTo>
                      <a:pt x="164" y="31"/>
                    </a:lnTo>
                    <a:lnTo>
                      <a:pt x="161" y="24"/>
                    </a:lnTo>
                    <a:lnTo>
                      <a:pt x="153" y="17"/>
                    </a:lnTo>
                    <a:lnTo>
                      <a:pt x="143" y="11"/>
                    </a:lnTo>
                    <a:lnTo>
                      <a:pt x="129" y="7"/>
                    </a:lnTo>
                    <a:lnTo>
                      <a:pt x="115" y="3"/>
                    </a:lnTo>
                    <a:lnTo>
                      <a:pt x="99" y="1"/>
                    </a:lnTo>
                    <a:lnTo>
                      <a:pt x="83" y="0"/>
                    </a:lnTo>
                    <a:lnTo>
                      <a:pt x="68" y="1"/>
                    </a:lnTo>
                    <a:lnTo>
                      <a:pt x="52" y="3"/>
                    </a:lnTo>
                    <a:lnTo>
                      <a:pt x="38" y="7"/>
                    </a:lnTo>
                    <a:lnTo>
                      <a:pt x="24" y="11"/>
                    </a:lnTo>
                    <a:lnTo>
                      <a:pt x="14" y="17"/>
                    </a:lnTo>
                    <a:lnTo>
                      <a:pt x="6" y="24"/>
                    </a:lnTo>
                    <a:lnTo>
                      <a:pt x="2" y="31"/>
                    </a:lnTo>
                    <a:lnTo>
                      <a:pt x="0" y="39"/>
                    </a:lnTo>
                    <a:lnTo>
                      <a:pt x="2" y="47"/>
                    </a:lnTo>
                    <a:lnTo>
                      <a:pt x="6" y="54"/>
                    </a:lnTo>
                    <a:lnTo>
                      <a:pt x="14" y="61"/>
                    </a:lnTo>
                    <a:lnTo>
                      <a:pt x="24" y="66"/>
                    </a:lnTo>
                    <a:lnTo>
                      <a:pt x="38" y="71"/>
                    </a:lnTo>
                    <a:lnTo>
                      <a:pt x="52" y="74"/>
                    </a:lnTo>
                    <a:lnTo>
                      <a:pt x="68" y="77"/>
                    </a:lnTo>
                    <a:lnTo>
                      <a:pt x="83" y="78"/>
                    </a:lnTo>
                    <a:close/>
                  </a:path>
                </a:pathLst>
              </a:custGeom>
              <a:solidFill>
                <a:srgbClr val="D8B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56" name="Freeform 68">
                <a:extLst>
                  <a:ext uri="{FF2B5EF4-FFF2-40B4-BE49-F238E27FC236}">
                    <a16:creationId xmlns:a16="http://schemas.microsoft.com/office/drawing/2014/main" id="{6918E6CD-ED0C-4976-9DCE-75EE772EB704}"/>
                  </a:ext>
                </a:extLst>
              </p:cNvPr>
              <p:cNvSpPr>
                <a:spLocks/>
              </p:cNvSpPr>
              <p:nvPr/>
            </p:nvSpPr>
            <p:spPr bwMode="auto">
              <a:xfrm>
                <a:off x="3641" y="322"/>
                <a:ext cx="93" cy="45"/>
              </a:xfrm>
              <a:custGeom>
                <a:avLst/>
                <a:gdLst>
                  <a:gd name="T0" fmla="*/ 74 w 93"/>
                  <a:gd name="T1" fmla="*/ 0 h 45"/>
                  <a:gd name="T2" fmla="*/ 74 w 93"/>
                  <a:gd name="T3" fmla="*/ 0 h 45"/>
                  <a:gd name="T4" fmla="*/ 72 w 93"/>
                  <a:gd name="T5" fmla="*/ 7 h 45"/>
                  <a:gd name="T6" fmla="*/ 70 w 93"/>
                  <a:gd name="T7" fmla="*/ 12 h 45"/>
                  <a:gd name="T8" fmla="*/ 62 w 93"/>
                  <a:gd name="T9" fmla="*/ 18 h 45"/>
                  <a:gd name="T10" fmla="*/ 54 w 93"/>
                  <a:gd name="T11" fmla="*/ 23 h 45"/>
                  <a:gd name="T12" fmla="*/ 42 w 93"/>
                  <a:gd name="T13" fmla="*/ 27 h 45"/>
                  <a:gd name="T14" fmla="*/ 30 w 93"/>
                  <a:gd name="T15" fmla="*/ 30 h 45"/>
                  <a:gd name="T16" fmla="*/ 14 w 93"/>
                  <a:gd name="T17" fmla="*/ 32 h 45"/>
                  <a:gd name="T18" fmla="*/ 0 w 93"/>
                  <a:gd name="T19" fmla="*/ 33 h 45"/>
                  <a:gd name="T20" fmla="*/ 0 w 93"/>
                  <a:gd name="T21" fmla="*/ 45 h 45"/>
                  <a:gd name="T22" fmla="*/ 18 w 93"/>
                  <a:gd name="T23" fmla="*/ 44 h 45"/>
                  <a:gd name="T24" fmla="*/ 34 w 93"/>
                  <a:gd name="T25" fmla="*/ 41 h 45"/>
                  <a:gd name="T26" fmla="*/ 50 w 93"/>
                  <a:gd name="T27" fmla="*/ 37 h 45"/>
                  <a:gd name="T28" fmla="*/ 66 w 93"/>
                  <a:gd name="T29" fmla="*/ 32 h 45"/>
                  <a:gd name="T30" fmla="*/ 78 w 93"/>
                  <a:gd name="T31" fmla="*/ 25 h 45"/>
                  <a:gd name="T32" fmla="*/ 85 w 93"/>
                  <a:gd name="T33" fmla="*/ 17 h 45"/>
                  <a:gd name="T34" fmla="*/ 91 w 93"/>
                  <a:gd name="T35" fmla="*/ 9 h 45"/>
                  <a:gd name="T36" fmla="*/ 93 w 93"/>
                  <a:gd name="T37" fmla="*/ 0 h 45"/>
                  <a:gd name="T38" fmla="*/ 93 w 93"/>
                  <a:gd name="T39" fmla="*/ 0 h 45"/>
                  <a:gd name="T40" fmla="*/ 74 w 93"/>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5">
                    <a:moveTo>
                      <a:pt x="74" y="0"/>
                    </a:moveTo>
                    <a:lnTo>
                      <a:pt x="74" y="0"/>
                    </a:lnTo>
                    <a:lnTo>
                      <a:pt x="72" y="7"/>
                    </a:lnTo>
                    <a:lnTo>
                      <a:pt x="70" y="12"/>
                    </a:lnTo>
                    <a:lnTo>
                      <a:pt x="62" y="18"/>
                    </a:lnTo>
                    <a:lnTo>
                      <a:pt x="54" y="23"/>
                    </a:lnTo>
                    <a:lnTo>
                      <a:pt x="42" y="27"/>
                    </a:lnTo>
                    <a:lnTo>
                      <a:pt x="30" y="30"/>
                    </a:lnTo>
                    <a:lnTo>
                      <a:pt x="14" y="32"/>
                    </a:lnTo>
                    <a:lnTo>
                      <a:pt x="0" y="33"/>
                    </a:lnTo>
                    <a:lnTo>
                      <a:pt x="0" y="45"/>
                    </a:lnTo>
                    <a:lnTo>
                      <a:pt x="18" y="44"/>
                    </a:lnTo>
                    <a:lnTo>
                      <a:pt x="34" y="41"/>
                    </a:lnTo>
                    <a:lnTo>
                      <a:pt x="50" y="37"/>
                    </a:lnTo>
                    <a:lnTo>
                      <a:pt x="66" y="32"/>
                    </a:lnTo>
                    <a:lnTo>
                      <a:pt x="78" y="25"/>
                    </a:lnTo>
                    <a:lnTo>
                      <a:pt x="85" y="17"/>
                    </a:lnTo>
                    <a:lnTo>
                      <a:pt x="91" y="9"/>
                    </a:lnTo>
                    <a:lnTo>
                      <a:pt x="93" y="0"/>
                    </a:lnTo>
                    <a:lnTo>
                      <a:pt x="93" y="0"/>
                    </a:lnTo>
                    <a:lnTo>
                      <a:pt x="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57" name="Freeform 69">
                <a:extLst>
                  <a:ext uri="{FF2B5EF4-FFF2-40B4-BE49-F238E27FC236}">
                    <a16:creationId xmlns:a16="http://schemas.microsoft.com/office/drawing/2014/main" id="{A53E7E55-678D-464E-876E-66AA18089C4C}"/>
                  </a:ext>
                </a:extLst>
              </p:cNvPr>
              <p:cNvSpPr>
                <a:spLocks/>
              </p:cNvSpPr>
              <p:nvPr/>
            </p:nvSpPr>
            <p:spPr bwMode="auto">
              <a:xfrm>
                <a:off x="3641" y="277"/>
                <a:ext cx="93" cy="45"/>
              </a:xfrm>
              <a:custGeom>
                <a:avLst/>
                <a:gdLst>
                  <a:gd name="T0" fmla="*/ 0 w 93"/>
                  <a:gd name="T1" fmla="*/ 11 h 45"/>
                  <a:gd name="T2" fmla="*/ 0 w 93"/>
                  <a:gd name="T3" fmla="*/ 11 h 45"/>
                  <a:gd name="T4" fmla="*/ 14 w 93"/>
                  <a:gd name="T5" fmla="*/ 13 h 45"/>
                  <a:gd name="T6" fmla="*/ 30 w 93"/>
                  <a:gd name="T7" fmla="*/ 15 h 45"/>
                  <a:gd name="T8" fmla="*/ 42 w 93"/>
                  <a:gd name="T9" fmla="*/ 17 h 45"/>
                  <a:gd name="T10" fmla="*/ 54 w 93"/>
                  <a:gd name="T11" fmla="*/ 22 h 45"/>
                  <a:gd name="T12" fmla="*/ 62 w 93"/>
                  <a:gd name="T13" fmla="*/ 26 h 45"/>
                  <a:gd name="T14" fmla="*/ 70 w 93"/>
                  <a:gd name="T15" fmla="*/ 32 h 45"/>
                  <a:gd name="T16" fmla="*/ 72 w 93"/>
                  <a:gd name="T17" fmla="*/ 38 h 45"/>
                  <a:gd name="T18" fmla="*/ 74 w 93"/>
                  <a:gd name="T19" fmla="*/ 45 h 45"/>
                  <a:gd name="T20" fmla="*/ 93 w 93"/>
                  <a:gd name="T21" fmla="*/ 45 h 45"/>
                  <a:gd name="T22" fmla="*/ 91 w 93"/>
                  <a:gd name="T23" fmla="*/ 36 h 45"/>
                  <a:gd name="T24" fmla="*/ 85 w 93"/>
                  <a:gd name="T25" fmla="*/ 28 h 45"/>
                  <a:gd name="T26" fmla="*/ 78 w 93"/>
                  <a:gd name="T27" fmla="*/ 20 h 45"/>
                  <a:gd name="T28" fmla="*/ 66 w 93"/>
                  <a:gd name="T29" fmla="*/ 13 h 45"/>
                  <a:gd name="T30" fmla="*/ 50 w 93"/>
                  <a:gd name="T31" fmla="*/ 8 h 45"/>
                  <a:gd name="T32" fmla="*/ 34 w 93"/>
                  <a:gd name="T33" fmla="*/ 3 h 45"/>
                  <a:gd name="T34" fmla="*/ 18 w 93"/>
                  <a:gd name="T35" fmla="*/ 1 h 45"/>
                  <a:gd name="T36" fmla="*/ 0 w 93"/>
                  <a:gd name="T37" fmla="*/ 0 h 45"/>
                  <a:gd name="T38" fmla="*/ 0 w 93"/>
                  <a:gd name="T39" fmla="*/ 0 h 45"/>
                  <a:gd name="T40" fmla="*/ 0 w 93"/>
                  <a:gd name="T41"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5">
                    <a:moveTo>
                      <a:pt x="0" y="11"/>
                    </a:moveTo>
                    <a:lnTo>
                      <a:pt x="0" y="11"/>
                    </a:lnTo>
                    <a:lnTo>
                      <a:pt x="14" y="13"/>
                    </a:lnTo>
                    <a:lnTo>
                      <a:pt x="30" y="15"/>
                    </a:lnTo>
                    <a:lnTo>
                      <a:pt x="42" y="17"/>
                    </a:lnTo>
                    <a:lnTo>
                      <a:pt x="54" y="22"/>
                    </a:lnTo>
                    <a:lnTo>
                      <a:pt x="62" y="26"/>
                    </a:lnTo>
                    <a:lnTo>
                      <a:pt x="70" y="32"/>
                    </a:lnTo>
                    <a:lnTo>
                      <a:pt x="72" y="38"/>
                    </a:lnTo>
                    <a:lnTo>
                      <a:pt x="74" y="45"/>
                    </a:lnTo>
                    <a:lnTo>
                      <a:pt x="93" y="45"/>
                    </a:lnTo>
                    <a:lnTo>
                      <a:pt x="91" y="36"/>
                    </a:lnTo>
                    <a:lnTo>
                      <a:pt x="85" y="28"/>
                    </a:lnTo>
                    <a:lnTo>
                      <a:pt x="78" y="20"/>
                    </a:lnTo>
                    <a:lnTo>
                      <a:pt x="66" y="13"/>
                    </a:lnTo>
                    <a:lnTo>
                      <a:pt x="50" y="8"/>
                    </a:lnTo>
                    <a:lnTo>
                      <a:pt x="34" y="3"/>
                    </a:lnTo>
                    <a:lnTo>
                      <a:pt x="18" y="1"/>
                    </a:lnTo>
                    <a:lnTo>
                      <a:pt x="0" y="0"/>
                    </a:lnTo>
                    <a:lnTo>
                      <a:pt x="0"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58" name="Freeform 70">
                <a:extLst>
                  <a:ext uri="{FF2B5EF4-FFF2-40B4-BE49-F238E27FC236}">
                    <a16:creationId xmlns:a16="http://schemas.microsoft.com/office/drawing/2014/main" id="{AB4FC478-1E7F-4669-8B09-9589E1A414E9}"/>
                  </a:ext>
                </a:extLst>
              </p:cNvPr>
              <p:cNvSpPr>
                <a:spLocks/>
              </p:cNvSpPr>
              <p:nvPr/>
            </p:nvSpPr>
            <p:spPr bwMode="auto">
              <a:xfrm>
                <a:off x="3548" y="277"/>
                <a:ext cx="93" cy="45"/>
              </a:xfrm>
              <a:custGeom>
                <a:avLst/>
                <a:gdLst>
                  <a:gd name="T0" fmla="*/ 20 w 93"/>
                  <a:gd name="T1" fmla="*/ 45 h 45"/>
                  <a:gd name="T2" fmla="*/ 20 w 93"/>
                  <a:gd name="T3" fmla="*/ 45 h 45"/>
                  <a:gd name="T4" fmla="*/ 22 w 93"/>
                  <a:gd name="T5" fmla="*/ 38 h 45"/>
                  <a:gd name="T6" fmla="*/ 24 w 93"/>
                  <a:gd name="T7" fmla="*/ 32 h 45"/>
                  <a:gd name="T8" fmla="*/ 32 w 93"/>
                  <a:gd name="T9" fmla="*/ 26 h 45"/>
                  <a:gd name="T10" fmla="*/ 40 w 93"/>
                  <a:gd name="T11" fmla="*/ 22 h 45"/>
                  <a:gd name="T12" fmla="*/ 52 w 93"/>
                  <a:gd name="T13" fmla="*/ 17 h 45"/>
                  <a:gd name="T14" fmla="*/ 64 w 93"/>
                  <a:gd name="T15" fmla="*/ 15 h 45"/>
                  <a:gd name="T16" fmla="*/ 79 w 93"/>
                  <a:gd name="T17" fmla="*/ 13 h 45"/>
                  <a:gd name="T18" fmla="*/ 93 w 93"/>
                  <a:gd name="T19" fmla="*/ 11 h 45"/>
                  <a:gd name="T20" fmla="*/ 93 w 93"/>
                  <a:gd name="T21" fmla="*/ 0 h 45"/>
                  <a:gd name="T22" fmla="*/ 76 w 93"/>
                  <a:gd name="T23" fmla="*/ 1 h 45"/>
                  <a:gd name="T24" fmla="*/ 60 w 93"/>
                  <a:gd name="T25" fmla="*/ 3 h 45"/>
                  <a:gd name="T26" fmla="*/ 44 w 93"/>
                  <a:gd name="T27" fmla="*/ 8 h 45"/>
                  <a:gd name="T28" fmla="*/ 28 w 93"/>
                  <a:gd name="T29" fmla="*/ 13 h 45"/>
                  <a:gd name="T30" fmla="*/ 16 w 93"/>
                  <a:gd name="T31" fmla="*/ 20 h 45"/>
                  <a:gd name="T32" fmla="*/ 8 w 93"/>
                  <a:gd name="T33" fmla="*/ 28 h 45"/>
                  <a:gd name="T34" fmla="*/ 2 w 93"/>
                  <a:gd name="T35" fmla="*/ 36 h 45"/>
                  <a:gd name="T36" fmla="*/ 0 w 93"/>
                  <a:gd name="T37" fmla="*/ 45 h 45"/>
                  <a:gd name="T38" fmla="*/ 0 w 93"/>
                  <a:gd name="T39" fmla="*/ 45 h 45"/>
                  <a:gd name="T40" fmla="*/ 20 w 93"/>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5">
                    <a:moveTo>
                      <a:pt x="20" y="45"/>
                    </a:moveTo>
                    <a:lnTo>
                      <a:pt x="20" y="45"/>
                    </a:lnTo>
                    <a:lnTo>
                      <a:pt x="22" y="38"/>
                    </a:lnTo>
                    <a:lnTo>
                      <a:pt x="24" y="32"/>
                    </a:lnTo>
                    <a:lnTo>
                      <a:pt x="32" y="26"/>
                    </a:lnTo>
                    <a:lnTo>
                      <a:pt x="40" y="22"/>
                    </a:lnTo>
                    <a:lnTo>
                      <a:pt x="52" y="17"/>
                    </a:lnTo>
                    <a:lnTo>
                      <a:pt x="64" y="15"/>
                    </a:lnTo>
                    <a:lnTo>
                      <a:pt x="79" y="13"/>
                    </a:lnTo>
                    <a:lnTo>
                      <a:pt x="93" y="11"/>
                    </a:lnTo>
                    <a:lnTo>
                      <a:pt x="93" y="0"/>
                    </a:lnTo>
                    <a:lnTo>
                      <a:pt x="76" y="1"/>
                    </a:lnTo>
                    <a:lnTo>
                      <a:pt x="60" y="3"/>
                    </a:lnTo>
                    <a:lnTo>
                      <a:pt x="44" y="8"/>
                    </a:lnTo>
                    <a:lnTo>
                      <a:pt x="28" y="13"/>
                    </a:lnTo>
                    <a:lnTo>
                      <a:pt x="16" y="20"/>
                    </a:lnTo>
                    <a:lnTo>
                      <a:pt x="8" y="28"/>
                    </a:lnTo>
                    <a:lnTo>
                      <a:pt x="2" y="36"/>
                    </a:lnTo>
                    <a:lnTo>
                      <a:pt x="0" y="45"/>
                    </a:lnTo>
                    <a:lnTo>
                      <a:pt x="0" y="45"/>
                    </a:lnTo>
                    <a:lnTo>
                      <a:pt x="2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59" name="Freeform 71">
                <a:extLst>
                  <a:ext uri="{FF2B5EF4-FFF2-40B4-BE49-F238E27FC236}">
                    <a16:creationId xmlns:a16="http://schemas.microsoft.com/office/drawing/2014/main" id="{F30ECD94-87B1-42A3-9405-3E7DA24FBDBD}"/>
                  </a:ext>
                </a:extLst>
              </p:cNvPr>
              <p:cNvSpPr>
                <a:spLocks/>
              </p:cNvSpPr>
              <p:nvPr/>
            </p:nvSpPr>
            <p:spPr bwMode="auto">
              <a:xfrm>
                <a:off x="3548" y="322"/>
                <a:ext cx="93" cy="45"/>
              </a:xfrm>
              <a:custGeom>
                <a:avLst/>
                <a:gdLst>
                  <a:gd name="T0" fmla="*/ 93 w 93"/>
                  <a:gd name="T1" fmla="*/ 33 h 45"/>
                  <a:gd name="T2" fmla="*/ 93 w 93"/>
                  <a:gd name="T3" fmla="*/ 33 h 45"/>
                  <a:gd name="T4" fmla="*/ 79 w 93"/>
                  <a:gd name="T5" fmla="*/ 32 h 45"/>
                  <a:gd name="T6" fmla="*/ 64 w 93"/>
                  <a:gd name="T7" fmla="*/ 30 h 45"/>
                  <a:gd name="T8" fmla="*/ 52 w 93"/>
                  <a:gd name="T9" fmla="*/ 27 h 45"/>
                  <a:gd name="T10" fmla="*/ 40 w 93"/>
                  <a:gd name="T11" fmla="*/ 23 h 45"/>
                  <a:gd name="T12" fmla="*/ 32 w 93"/>
                  <a:gd name="T13" fmla="*/ 18 h 45"/>
                  <a:gd name="T14" fmla="*/ 24 w 93"/>
                  <a:gd name="T15" fmla="*/ 12 h 45"/>
                  <a:gd name="T16" fmla="*/ 22 w 93"/>
                  <a:gd name="T17" fmla="*/ 7 h 45"/>
                  <a:gd name="T18" fmla="*/ 20 w 93"/>
                  <a:gd name="T19" fmla="*/ 0 h 45"/>
                  <a:gd name="T20" fmla="*/ 0 w 93"/>
                  <a:gd name="T21" fmla="*/ 0 h 45"/>
                  <a:gd name="T22" fmla="*/ 2 w 93"/>
                  <a:gd name="T23" fmla="*/ 9 h 45"/>
                  <a:gd name="T24" fmla="*/ 8 w 93"/>
                  <a:gd name="T25" fmla="*/ 17 h 45"/>
                  <a:gd name="T26" fmla="*/ 16 w 93"/>
                  <a:gd name="T27" fmla="*/ 25 h 45"/>
                  <a:gd name="T28" fmla="*/ 28 w 93"/>
                  <a:gd name="T29" fmla="*/ 32 h 45"/>
                  <a:gd name="T30" fmla="*/ 44 w 93"/>
                  <a:gd name="T31" fmla="*/ 37 h 45"/>
                  <a:gd name="T32" fmla="*/ 60 w 93"/>
                  <a:gd name="T33" fmla="*/ 41 h 45"/>
                  <a:gd name="T34" fmla="*/ 76 w 93"/>
                  <a:gd name="T35" fmla="*/ 44 h 45"/>
                  <a:gd name="T36" fmla="*/ 93 w 93"/>
                  <a:gd name="T37" fmla="*/ 45 h 45"/>
                  <a:gd name="T38" fmla="*/ 93 w 93"/>
                  <a:gd name="T39" fmla="*/ 45 h 45"/>
                  <a:gd name="T40" fmla="*/ 93 w 93"/>
                  <a:gd name="T41" fmla="*/ 3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5">
                    <a:moveTo>
                      <a:pt x="93" y="33"/>
                    </a:moveTo>
                    <a:lnTo>
                      <a:pt x="93" y="33"/>
                    </a:lnTo>
                    <a:lnTo>
                      <a:pt x="79" y="32"/>
                    </a:lnTo>
                    <a:lnTo>
                      <a:pt x="64" y="30"/>
                    </a:lnTo>
                    <a:lnTo>
                      <a:pt x="52" y="27"/>
                    </a:lnTo>
                    <a:lnTo>
                      <a:pt x="40" y="23"/>
                    </a:lnTo>
                    <a:lnTo>
                      <a:pt x="32" y="18"/>
                    </a:lnTo>
                    <a:lnTo>
                      <a:pt x="24" y="12"/>
                    </a:lnTo>
                    <a:lnTo>
                      <a:pt x="22" y="7"/>
                    </a:lnTo>
                    <a:lnTo>
                      <a:pt x="20" y="0"/>
                    </a:lnTo>
                    <a:lnTo>
                      <a:pt x="0" y="0"/>
                    </a:lnTo>
                    <a:lnTo>
                      <a:pt x="2" y="9"/>
                    </a:lnTo>
                    <a:lnTo>
                      <a:pt x="8" y="17"/>
                    </a:lnTo>
                    <a:lnTo>
                      <a:pt x="16" y="25"/>
                    </a:lnTo>
                    <a:lnTo>
                      <a:pt x="28" y="32"/>
                    </a:lnTo>
                    <a:lnTo>
                      <a:pt x="44" y="37"/>
                    </a:lnTo>
                    <a:lnTo>
                      <a:pt x="60" y="41"/>
                    </a:lnTo>
                    <a:lnTo>
                      <a:pt x="76" y="44"/>
                    </a:lnTo>
                    <a:lnTo>
                      <a:pt x="93" y="45"/>
                    </a:lnTo>
                    <a:lnTo>
                      <a:pt x="93" y="45"/>
                    </a:lnTo>
                    <a:lnTo>
                      <a:pt x="93"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60" name="Freeform 72">
                <a:extLst>
                  <a:ext uri="{FF2B5EF4-FFF2-40B4-BE49-F238E27FC236}">
                    <a16:creationId xmlns:a16="http://schemas.microsoft.com/office/drawing/2014/main" id="{E528B8F3-E9DF-4C5D-89BA-8C1E536AD6AE}"/>
                  </a:ext>
                </a:extLst>
              </p:cNvPr>
              <p:cNvSpPr>
                <a:spLocks/>
              </p:cNvSpPr>
              <p:nvPr/>
            </p:nvSpPr>
            <p:spPr bwMode="auto">
              <a:xfrm>
                <a:off x="3236" y="277"/>
                <a:ext cx="166" cy="77"/>
              </a:xfrm>
              <a:custGeom>
                <a:avLst/>
                <a:gdLst>
                  <a:gd name="T0" fmla="*/ 83 w 166"/>
                  <a:gd name="T1" fmla="*/ 77 h 77"/>
                  <a:gd name="T2" fmla="*/ 99 w 166"/>
                  <a:gd name="T3" fmla="*/ 76 h 77"/>
                  <a:gd name="T4" fmla="*/ 114 w 166"/>
                  <a:gd name="T5" fmla="*/ 74 h 77"/>
                  <a:gd name="T6" fmla="*/ 128 w 166"/>
                  <a:gd name="T7" fmla="*/ 70 h 77"/>
                  <a:gd name="T8" fmla="*/ 142 w 166"/>
                  <a:gd name="T9" fmla="*/ 66 h 77"/>
                  <a:gd name="T10" fmla="*/ 152 w 166"/>
                  <a:gd name="T11" fmla="*/ 60 h 77"/>
                  <a:gd name="T12" fmla="*/ 160 w 166"/>
                  <a:gd name="T13" fmla="*/ 54 h 77"/>
                  <a:gd name="T14" fmla="*/ 164 w 166"/>
                  <a:gd name="T15" fmla="*/ 47 h 77"/>
                  <a:gd name="T16" fmla="*/ 166 w 166"/>
                  <a:gd name="T17" fmla="*/ 39 h 77"/>
                  <a:gd name="T18" fmla="*/ 164 w 166"/>
                  <a:gd name="T19" fmla="*/ 31 h 77"/>
                  <a:gd name="T20" fmla="*/ 160 w 166"/>
                  <a:gd name="T21" fmla="*/ 24 h 77"/>
                  <a:gd name="T22" fmla="*/ 152 w 166"/>
                  <a:gd name="T23" fmla="*/ 17 h 77"/>
                  <a:gd name="T24" fmla="*/ 142 w 166"/>
                  <a:gd name="T25" fmla="*/ 11 h 77"/>
                  <a:gd name="T26" fmla="*/ 128 w 166"/>
                  <a:gd name="T27" fmla="*/ 7 h 77"/>
                  <a:gd name="T28" fmla="*/ 114 w 166"/>
                  <a:gd name="T29" fmla="*/ 3 h 77"/>
                  <a:gd name="T30" fmla="*/ 99 w 166"/>
                  <a:gd name="T31" fmla="*/ 1 h 77"/>
                  <a:gd name="T32" fmla="*/ 83 w 166"/>
                  <a:gd name="T33" fmla="*/ 0 h 77"/>
                  <a:gd name="T34" fmla="*/ 67 w 166"/>
                  <a:gd name="T35" fmla="*/ 1 h 77"/>
                  <a:gd name="T36" fmla="*/ 51 w 166"/>
                  <a:gd name="T37" fmla="*/ 3 h 77"/>
                  <a:gd name="T38" fmla="*/ 37 w 166"/>
                  <a:gd name="T39" fmla="*/ 7 h 77"/>
                  <a:gd name="T40" fmla="*/ 23 w 166"/>
                  <a:gd name="T41" fmla="*/ 11 h 77"/>
                  <a:gd name="T42" fmla="*/ 13 w 166"/>
                  <a:gd name="T43" fmla="*/ 17 h 77"/>
                  <a:gd name="T44" fmla="*/ 6 w 166"/>
                  <a:gd name="T45" fmla="*/ 24 h 77"/>
                  <a:gd name="T46" fmla="*/ 2 w 166"/>
                  <a:gd name="T47" fmla="*/ 31 h 77"/>
                  <a:gd name="T48" fmla="*/ 0 w 166"/>
                  <a:gd name="T49" fmla="*/ 39 h 77"/>
                  <a:gd name="T50" fmla="*/ 2 w 166"/>
                  <a:gd name="T51" fmla="*/ 47 h 77"/>
                  <a:gd name="T52" fmla="*/ 6 w 166"/>
                  <a:gd name="T53" fmla="*/ 54 h 77"/>
                  <a:gd name="T54" fmla="*/ 13 w 166"/>
                  <a:gd name="T55" fmla="*/ 60 h 77"/>
                  <a:gd name="T56" fmla="*/ 23 w 166"/>
                  <a:gd name="T57" fmla="*/ 66 h 77"/>
                  <a:gd name="T58" fmla="*/ 37 w 166"/>
                  <a:gd name="T59" fmla="*/ 70 h 77"/>
                  <a:gd name="T60" fmla="*/ 51 w 166"/>
                  <a:gd name="T61" fmla="*/ 74 h 77"/>
                  <a:gd name="T62" fmla="*/ 67 w 166"/>
                  <a:gd name="T63" fmla="*/ 76 h 77"/>
                  <a:gd name="T64" fmla="*/ 83 w 166"/>
                  <a:gd name="T6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6" h="77">
                    <a:moveTo>
                      <a:pt x="83" y="77"/>
                    </a:moveTo>
                    <a:lnTo>
                      <a:pt x="99" y="76"/>
                    </a:lnTo>
                    <a:lnTo>
                      <a:pt x="114" y="74"/>
                    </a:lnTo>
                    <a:lnTo>
                      <a:pt x="128" y="70"/>
                    </a:lnTo>
                    <a:lnTo>
                      <a:pt x="142" y="66"/>
                    </a:lnTo>
                    <a:lnTo>
                      <a:pt x="152" y="60"/>
                    </a:lnTo>
                    <a:lnTo>
                      <a:pt x="160" y="54"/>
                    </a:lnTo>
                    <a:lnTo>
                      <a:pt x="164" y="47"/>
                    </a:lnTo>
                    <a:lnTo>
                      <a:pt x="166" y="39"/>
                    </a:lnTo>
                    <a:lnTo>
                      <a:pt x="164" y="31"/>
                    </a:lnTo>
                    <a:lnTo>
                      <a:pt x="160" y="24"/>
                    </a:lnTo>
                    <a:lnTo>
                      <a:pt x="152" y="17"/>
                    </a:lnTo>
                    <a:lnTo>
                      <a:pt x="142" y="11"/>
                    </a:lnTo>
                    <a:lnTo>
                      <a:pt x="128" y="7"/>
                    </a:lnTo>
                    <a:lnTo>
                      <a:pt x="114" y="3"/>
                    </a:lnTo>
                    <a:lnTo>
                      <a:pt x="99" y="1"/>
                    </a:lnTo>
                    <a:lnTo>
                      <a:pt x="83" y="0"/>
                    </a:lnTo>
                    <a:lnTo>
                      <a:pt x="67" y="1"/>
                    </a:lnTo>
                    <a:lnTo>
                      <a:pt x="51" y="3"/>
                    </a:lnTo>
                    <a:lnTo>
                      <a:pt x="37" y="7"/>
                    </a:lnTo>
                    <a:lnTo>
                      <a:pt x="23" y="11"/>
                    </a:lnTo>
                    <a:lnTo>
                      <a:pt x="13" y="17"/>
                    </a:lnTo>
                    <a:lnTo>
                      <a:pt x="6" y="24"/>
                    </a:lnTo>
                    <a:lnTo>
                      <a:pt x="2" y="31"/>
                    </a:lnTo>
                    <a:lnTo>
                      <a:pt x="0" y="39"/>
                    </a:lnTo>
                    <a:lnTo>
                      <a:pt x="2" y="47"/>
                    </a:lnTo>
                    <a:lnTo>
                      <a:pt x="6" y="54"/>
                    </a:lnTo>
                    <a:lnTo>
                      <a:pt x="13" y="60"/>
                    </a:lnTo>
                    <a:lnTo>
                      <a:pt x="23" y="66"/>
                    </a:lnTo>
                    <a:lnTo>
                      <a:pt x="37" y="70"/>
                    </a:lnTo>
                    <a:lnTo>
                      <a:pt x="51" y="74"/>
                    </a:lnTo>
                    <a:lnTo>
                      <a:pt x="67" y="76"/>
                    </a:lnTo>
                    <a:lnTo>
                      <a:pt x="83" y="77"/>
                    </a:lnTo>
                    <a:close/>
                  </a:path>
                </a:pathLst>
              </a:custGeom>
              <a:solidFill>
                <a:srgbClr val="D8B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61" name="Freeform 73">
                <a:extLst>
                  <a:ext uri="{FF2B5EF4-FFF2-40B4-BE49-F238E27FC236}">
                    <a16:creationId xmlns:a16="http://schemas.microsoft.com/office/drawing/2014/main" id="{6BBBE732-47F7-4FC7-B2FA-C1AD019C939D}"/>
                  </a:ext>
                </a:extLst>
              </p:cNvPr>
              <p:cNvSpPr>
                <a:spLocks/>
              </p:cNvSpPr>
              <p:nvPr/>
            </p:nvSpPr>
            <p:spPr bwMode="auto">
              <a:xfrm>
                <a:off x="3319" y="316"/>
                <a:ext cx="93" cy="44"/>
              </a:xfrm>
              <a:custGeom>
                <a:avLst/>
                <a:gdLst>
                  <a:gd name="T0" fmla="*/ 73 w 93"/>
                  <a:gd name="T1" fmla="*/ 0 h 44"/>
                  <a:gd name="T2" fmla="*/ 73 w 93"/>
                  <a:gd name="T3" fmla="*/ 0 h 44"/>
                  <a:gd name="T4" fmla="*/ 71 w 93"/>
                  <a:gd name="T5" fmla="*/ 7 h 44"/>
                  <a:gd name="T6" fmla="*/ 69 w 93"/>
                  <a:gd name="T7" fmla="*/ 13 h 44"/>
                  <a:gd name="T8" fmla="*/ 61 w 93"/>
                  <a:gd name="T9" fmla="*/ 17 h 44"/>
                  <a:gd name="T10" fmla="*/ 53 w 93"/>
                  <a:gd name="T11" fmla="*/ 22 h 44"/>
                  <a:gd name="T12" fmla="*/ 41 w 93"/>
                  <a:gd name="T13" fmla="*/ 27 h 44"/>
                  <a:gd name="T14" fmla="*/ 29 w 93"/>
                  <a:gd name="T15" fmla="*/ 29 h 44"/>
                  <a:gd name="T16" fmla="*/ 14 w 93"/>
                  <a:gd name="T17" fmla="*/ 31 h 44"/>
                  <a:gd name="T18" fmla="*/ 0 w 93"/>
                  <a:gd name="T19" fmla="*/ 32 h 44"/>
                  <a:gd name="T20" fmla="*/ 0 w 93"/>
                  <a:gd name="T21" fmla="*/ 44 h 44"/>
                  <a:gd name="T22" fmla="*/ 18 w 93"/>
                  <a:gd name="T23" fmla="*/ 43 h 44"/>
                  <a:gd name="T24" fmla="*/ 33 w 93"/>
                  <a:gd name="T25" fmla="*/ 40 h 44"/>
                  <a:gd name="T26" fmla="*/ 49 w 93"/>
                  <a:gd name="T27" fmla="*/ 36 h 44"/>
                  <a:gd name="T28" fmla="*/ 65 w 93"/>
                  <a:gd name="T29" fmla="*/ 31 h 44"/>
                  <a:gd name="T30" fmla="*/ 77 w 93"/>
                  <a:gd name="T31" fmla="*/ 24 h 44"/>
                  <a:gd name="T32" fmla="*/ 85 w 93"/>
                  <a:gd name="T33" fmla="*/ 17 h 44"/>
                  <a:gd name="T34" fmla="*/ 91 w 93"/>
                  <a:gd name="T35" fmla="*/ 9 h 44"/>
                  <a:gd name="T36" fmla="*/ 93 w 93"/>
                  <a:gd name="T37" fmla="*/ 0 h 44"/>
                  <a:gd name="T38" fmla="*/ 93 w 93"/>
                  <a:gd name="T39" fmla="*/ 0 h 44"/>
                  <a:gd name="T40" fmla="*/ 73 w 93"/>
                  <a:gd name="T4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4">
                    <a:moveTo>
                      <a:pt x="73" y="0"/>
                    </a:moveTo>
                    <a:lnTo>
                      <a:pt x="73" y="0"/>
                    </a:lnTo>
                    <a:lnTo>
                      <a:pt x="71" y="7"/>
                    </a:lnTo>
                    <a:lnTo>
                      <a:pt x="69" y="13"/>
                    </a:lnTo>
                    <a:lnTo>
                      <a:pt x="61" y="17"/>
                    </a:lnTo>
                    <a:lnTo>
                      <a:pt x="53" y="22"/>
                    </a:lnTo>
                    <a:lnTo>
                      <a:pt x="41" y="27"/>
                    </a:lnTo>
                    <a:lnTo>
                      <a:pt x="29" y="29"/>
                    </a:lnTo>
                    <a:lnTo>
                      <a:pt x="14" y="31"/>
                    </a:lnTo>
                    <a:lnTo>
                      <a:pt x="0" y="32"/>
                    </a:lnTo>
                    <a:lnTo>
                      <a:pt x="0" y="44"/>
                    </a:lnTo>
                    <a:lnTo>
                      <a:pt x="18" y="43"/>
                    </a:lnTo>
                    <a:lnTo>
                      <a:pt x="33" y="40"/>
                    </a:lnTo>
                    <a:lnTo>
                      <a:pt x="49" y="36"/>
                    </a:lnTo>
                    <a:lnTo>
                      <a:pt x="65" y="31"/>
                    </a:lnTo>
                    <a:lnTo>
                      <a:pt x="77" y="24"/>
                    </a:lnTo>
                    <a:lnTo>
                      <a:pt x="85" y="17"/>
                    </a:lnTo>
                    <a:lnTo>
                      <a:pt x="91" y="9"/>
                    </a:lnTo>
                    <a:lnTo>
                      <a:pt x="93" y="0"/>
                    </a:lnTo>
                    <a:lnTo>
                      <a:pt x="93" y="0"/>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62" name="Freeform 74">
                <a:extLst>
                  <a:ext uri="{FF2B5EF4-FFF2-40B4-BE49-F238E27FC236}">
                    <a16:creationId xmlns:a16="http://schemas.microsoft.com/office/drawing/2014/main" id="{2E2E29D2-2580-49AF-907E-9468434865CF}"/>
                  </a:ext>
                </a:extLst>
              </p:cNvPr>
              <p:cNvSpPr>
                <a:spLocks/>
              </p:cNvSpPr>
              <p:nvPr/>
            </p:nvSpPr>
            <p:spPr bwMode="auto">
              <a:xfrm>
                <a:off x="3319" y="271"/>
                <a:ext cx="93" cy="45"/>
              </a:xfrm>
              <a:custGeom>
                <a:avLst/>
                <a:gdLst>
                  <a:gd name="T0" fmla="*/ 0 w 93"/>
                  <a:gd name="T1" fmla="*/ 12 h 45"/>
                  <a:gd name="T2" fmla="*/ 0 w 93"/>
                  <a:gd name="T3" fmla="*/ 12 h 45"/>
                  <a:gd name="T4" fmla="*/ 14 w 93"/>
                  <a:gd name="T5" fmla="*/ 13 h 45"/>
                  <a:gd name="T6" fmla="*/ 29 w 93"/>
                  <a:gd name="T7" fmla="*/ 15 h 45"/>
                  <a:gd name="T8" fmla="*/ 41 w 93"/>
                  <a:gd name="T9" fmla="*/ 17 h 45"/>
                  <a:gd name="T10" fmla="*/ 53 w 93"/>
                  <a:gd name="T11" fmla="*/ 22 h 45"/>
                  <a:gd name="T12" fmla="*/ 61 w 93"/>
                  <a:gd name="T13" fmla="*/ 27 h 45"/>
                  <a:gd name="T14" fmla="*/ 69 w 93"/>
                  <a:gd name="T15" fmla="*/ 32 h 45"/>
                  <a:gd name="T16" fmla="*/ 71 w 93"/>
                  <a:gd name="T17" fmla="*/ 38 h 45"/>
                  <a:gd name="T18" fmla="*/ 73 w 93"/>
                  <a:gd name="T19" fmla="*/ 45 h 45"/>
                  <a:gd name="T20" fmla="*/ 93 w 93"/>
                  <a:gd name="T21" fmla="*/ 45 h 45"/>
                  <a:gd name="T22" fmla="*/ 91 w 93"/>
                  <a:gd name="T23" fmla="*/ 36 h 45"/>
                  <a:gd name="T24" fmla="*/ 85 w 93"/>
                  <a:gd name="T25" fmla="*/ 28 h 45"/>
                  <a:gd name="T26" fmla="*/ 77 w 93"/>
                  <a:gd name="T27" fmla="*/ 20 h 45"/>
                  <a:gd name="T28" fmla="*/ 65 w 93"/>
                  <a:gd name="T29" fmla="*/ 13 h 45"/>
                  <a:gd name="T30" fmla="*/ 49 w 93"/>
                  <a:gd name="T31" fmla="*/ 8 h 45"/>
                  <a:gd name="T32" fmla="*/ 33 w 93"/>
                  <a:gd name="T33" fmla="*/ 4 h 45"/>
                  <a:gd name="T34" fmla="*/ 18 w 93"/>
                  <a:gd name="T35" fmla="*/ 1 h 45"/>
                  <a:gd name="T36" fmla="*/ 0 w 93"/>
                  <a:gd name="T37" fmla="*/ 0 h 45"/>
                  <a:gd name="T38" fmla="*/ 0 w 93"/>
                  <a:gd name="T39" fmla="*/ 0 h 45"/>
                  <a:gd name="T40" fmla="*/ 0 w 93"/>
                  <a:gd name="T41"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5">
                    <a:moveTo>
                      <a:pt x="0" y="12"/>
                    </a:moveTo>
                    <a:lnTo>
                      <a:pt x="0" y="12"/>
                    </a:lnTo>
                    <a:lnTo>
                      <a:pt x="14" y="13"/>
                    </a:lnTo>
                    <a:lnTo>
                      <a:pt x="29" y="15"/>
                    </a:lnTo>
                    <a:lnTo>
                      <a:pt x="41" y="17"/>
                    </a:lnTo>
                    <a:lnTo>
                      <a:pt x="53" y="22"/>
                    </a:lnTo>
                    <a:lnTo>
                      <a:pt x="61" y="27"/>
                    </a:lnTo>
                    <a:lnTo>
                      <a:pt x="69" y="32"/>
                    </a:lnTo>
                    <a:lnTo>
                      <a:pt x="71" y="38"/>
                    </a:lnTo>
                    <a:lnTo>
                      <a:pt x="73" y="45"/>
                    </a:lnTo>
                    <a:lnTo>
                      <a:pt x="93" y="45"/>
                    </a:lnTo>
                    <a:lnTo>
                      <a:pt x="91" y="36"/>
                    </a:lnTo>
                    <a:lnTo>
                      <a:pt x="85" y="28"/>
                    </a:lnTo>
                    <a:lnTo>
                      <a:pt x="77" y="20"/>
                    </a:lnTo>
                    <a:lnTo>
                      <a:pt x="65" y="13"/>
                    </a:lnTo>
                    <a:lnTo>
                      <a:pt x="49" y="8"/>
                    </a:lnTo>
                    <a:lnTo>
                      <a:pt x="33" y="4"/>
                    </a:lnTo>
                    <a:lnTo>
                      <a:pt x="18" y="1"/>
                    </a:lnTo>
                    <a:lnTo>
                      <a:pt x="0" y="0"/>
                    </a:lnTo>
                    <a:lnTo>
                      <a:pt x="0"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63" name="Freeform 75">
                <a:extLst>
                  <a:ext uri="{FF2B5EF4-FFF2-40B4-BE49-F238E27FC236}">
                    <a16:creationId xmlns:a16="http://schemas.microsoft.com/office/drawing/2014/main" id="{4B1F1857-B906-4FC9-83AE-FF35D0746463}"/>
                  </a:ext>
                </a:extLst>
              </p:cNvPr>
              <p:cNvSpPr>
                <a:spLocks/>
              </p:cNvSpPr>
              <p:nvPr/>
            </p:nvSpPr>
            <p:spPr bwMode="auto">
              <a:xfrm>
                <a:off x="3226" y="271"/>
                <a:ext cx="93" cy="45"/>
              </a:xfrm>
              <a:custGeom>
                <a:avLst/>
                <a:gdLst>
                  <a:gd name="T0" fmla="*/ 20 w 93"/>
                  <a:gd name="T1" fmla="*/ 45 h 45"/>
                  <a:gd name="T2" fmla="*/ 20 w 93"/>
                  <a:gd name="T3" fmla="*/ 45 h 45"/>
                  <a:gd name="T4" fmla="*/ 21 w 93"/>
                  <a:gd name="T5" fmla="*/ 38 h 45"/>
                  <a:gd name="T6" fmla="*/ 23 w 93"/>
                  <a:gd name="T7" fmla="*/ 32 h 45"/>
                  <a:gd name="T8" fmla="*/ 31 w 93"/>
                  <a:gd name="T9" fmla="*/ 27 h 45"/>
                  <a:gd name="T10" fmla="*/ 39 w 93"/>
                  <a:gd name="T11" fmla="*/ 22 h 45"/>
                  <a:gd name="T12" fmla="*/ 51 w 93"/>
                  <a:gd name="T13" fmla="*/ 17 h 45"/>
                  <a:gd name="T14" fmla="*/ 63 w 93"/>
                  <a:gd name="T15" fmla="*/ 15 h 45"/>
                  <a:gd name="T16" fmla="*/ 79 w 93"/>
                  <a:gd name="T17" fmla="*/ 13 h 45"/>
                  <a:gd name="T18" fmla="*/ 93 w 93"/>
                  <a:gd name="T19" fmla="*/ 12 h 45"/>
                  <a:gd name="T20" fmla="*/ 93 w 93"/>
                  <a:gd name="T21" fmla="*/ 0 h 45"/>
                  <a:gd name="T22" fmla="*/ 75 w 93"/>
                  <a:gd name="T23" fmla="*/ 1 h 45"/>
                  <a:gd name="T24" fmla="*/ 59 w 93"/>
                  <a:gd name="T25" fmla="*/ 4 h 45"/>
                  <a:gd name="T26" fmla="*/ 43 w 93"/>
                  <a:gd name="T27" fmla="*/ 8 h 45"/>
                  <a:gd name="T28" fmla="*/ 27 w 93"/>
                  <a:gd name="T29" fmla="*/ 13 h 45"/>
                  <a:gd name="T30" fmla="*/ 16 w 93"/>
                  <a:gd name="T31" fmla="*/ 20 h 45"/>
                  <a:gd name="T32" fmla="*/ 8 w 93"/>
                  <a:gd name="T33" fmla="*/ 28 h 45"/>
                  <a:gd name="T34" fmla="*/ 2 w 93"/>
                  <a:gd name="T35" fmla="*/ 36 h 45"/>
                  <a:gd name="T36" fmla="*/ 0 w 93"/>
                  <a:gd name="T37" fmla="*/ 45 h 45"/>
                  <a:gd name="T38" fmla="*/ 0 w 93"/>
                  <a:gd name="T39" fmla="*/ 45 h 45"/>
                  <a:gd name="T40" fmla="*/ 20 w 93"/>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5">
                    <a:moveTo>
                      <a:pt x="20" y="45"/>
                    </a:moveTo>
                    <a:lnTo>
                      <a:pt x="20" y="45"/>
                    </a:lnTo>
                    <a:lnTo>
                      <a:pt x="21" y="38"/>
                    </a:lnTo>
                    <a:lnTo>
                      <a:pt x="23" y="32"/>
                    </a:lnTo>
                    <a:lnTo>
                      <a:pt x="31" y="27"/>
                    </a:lnTo>
                    <a:lnTo>
                      <a:pt x="39" y="22"/>
                    </a:lnTo>
                    <a:lnTo>
                      <a:pt x="51" y="17"/>
                    </a:lnTo>
                    <a:lnTo>
                      <a:pt x="63" y="15"/>
                    </a:lnTo>
                    <a:lnTo>
                      <a:pt x="79" y="13"/>
                    </a:lnTo>
                    <a:lnTo>
                      <a:pt x="93" y="12"/>
                    </a:lnTo>
                    <a:lnTo>
                      <a:pt x="93" y="0"/>
                    </a:lnTo>
                    <a:lnTo>
                      <a:pt x="75" y="1"/>
                    </a:lnTo>
                    <a:lnTo>
                      <a:pt x="59" y="4"/>
                    </a:lnTo>
                    <a:lnTo>
                      <a:pt x="43" y="8"/>
                    </a:lnTo>
                    <a:lnTo>
                      <a:pt x="27" y="13"/>
                    </a:lnTo>
                    <a:lnTo>
                      <a:pt x="16" y="20"/>
                    </a:lnTo>
                    <a:lnTo>
                      <a:pt x="8" y="28"/>
                    </a:lnTo>
                    <a:lnTo>
                      <a:pt x="2" y="36"/>
                    </a:lnTo>
                    <a:lnTo>
                      <a:pt x="0" y="45"/>
                    </a:lnTo>
                    <a:lnTo>
                      <a:pt x="0" y="45"/>
                    </a:lnTo>
                    <a:lnTo>
                      <a:pt x="2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64" name="Freeform 76">
                <a:extLst>
                  <a:ext uri="{FF2B5EF4-FFF2-40B4-BE49-F238E27FC236}">
                    <a16:creationId xmlns:a16="http://schemas.microsoft.com/office/drawing/2014/main" id="{04102D1D-7B43-4C42-8135-02395147F2D3}"/>
                  </a:ext>
                </a:extLst>
              </p:cNvPr>
              <p:cNvSpPr>
                <a:spLocks/>
              </p:cNvSpPr>
              <p:nvPr/>
            </p:nvSpPr>
            <p:spPr bwMode="auto">
              <a:xfrm>
                <a:off x="3226" y="316"/>
                <a:ext cx="93" cy="44"/>
              </a:xfrm>
              <a:custGeom>
                <a:avLst/>
                <a:gdLst>
                  <a:gd name="T0" fmla="*/ 93 w 93"/>
                  <a:gd name="T1" fmla="*/ 32 h 44"/>
                  <a:gd name="T2" fmla="*/ 93 w 93"/>
                  <a:gd name="T3" fmla="*/ 32 h 44"/>
                  <a:gd name="T4" fmla="*/ 79 w 93"/>
                  <a:gd name="T5" fmla="*/ 31 h 44"/>
                  <a:gd name="T6" fmla="*/ 63 w 93"/>
                  <a:gd name="T7" fmla="*/ 29 h 44"/>
                  <a:gd name="T8" fmla="*/ 51 w 93"/>
                  <a:gd name="T9" fmla="*/ 27 h 44"/>
                  <a:gd name="T10" fmla="*/ 39 w 93"/>
                  <a:gd name="T11" fmla="*/ 22 h 44"/>
                  <a:gd name="T12" fmla="*/ 31 w 93"/>
                  <a:gd name="T13" fmla="*/ 17 h 44"/>
                  <a:gd name="T14" fmla="*/ 23 w 93"/>
                  <a:gd name="T15" fmla="*/ 13 h 44"/>
                  <a:gd name="T16" fmla="*/ 21 w 93"/>
                  <a:gd name="T17" fmla="*/ 7 h 44"/>
                  <a:gd name="T18" fmla="*/ 20 w 93"/>
                  <a:gd name="T19" fmla="*/ 0 h 44"/>
                  <a:gd name="T20" fmla="*/ 0 w 93"/>
                  <a:gd name="T21" fmla="*/ 0 h 44"/>
                  <a:gd name="T22" fmla="*/ 2 w 93"/>
                  <a:gd name="T23" fmla="*/ 9 h 44"/>
                  <a:gd name="T24" fmla="*/ 8 w 93"/>
                  <a:gd name="T25" fmla="*/ 17 h 44"/>
                  <a:gd name="T26" fmla="*/ 16 w 93"/>
                  <a:gd name="T27" fmla="*/ 24 h 44"/>
                  <a:gd name="T28" fmla="*/ 27 w 93"/>
                  <a:gd name="T29" fmla="*/ 31 h 44"/>
                  <a:gd name="T30" fmla="*/ 43 w 93"/>
                  <a:gd name="T31" fmla="*/ 36 h 44"/>
                  <a:gd name="T32" fmla="*/ 59 w 93"/>
                  <a:gd name="T33" fmla="*/ 40 h 44"/>
                  <a:gd name="T34" fmla="*/ 75 w 93"/>
                  <a:gd name="T35" fmla="*/ 43 h 44"/>
                  <a:gd name="T36" fmla="*/ 93 w 93"/>
                  <a:gd name="T37" fmla="*/ 44 h 44"/>
                  <a:gd name="T38" fmla="*/ 93 w 93"/>
                  <a:gd name="T39" fmla="*/ 44 h 44"/>
                  <a:gd name="T40" fmla="*/ 93 w 93"/>
                  <a:gd name="T41"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4">
                    <a:moveTo>
                      <a:pt x="93" y="32"/>
                    </a:moveTo>
                    <a:lnTo>
                      <a:pt x="93" y="32"/>
                    </a:lnTo>
                    <a:lnTo>
                      <a:pt x="79" y="31"/>
                    </a:lnTo>
                    <a:lnTo>
                      <a:pt x="63" y="29"/>
                    </a:lnTo>
                    <a:lnTo>
                      <a:pt x="51" y="27"/>
                    </a:lnTo>
                    <a:lnTo>
                      <a:pt x="39" y="22"/>
                    </a:lnTo>
                    <a:lnTo>
                      <a:pt x="31" y="17"/>
                    </a:lnTo>
                    <a:lnTo>
                      <a:pt x="23" y="13"/>
                    </a:lnTo>
                    <a:lnTo>
                      <a:pt x="21" y="7"/>
                    </a:lnTo>
                    <a:lnTo>
                      <a:pt x="20" y="0"/>
                    </a:lnTo>
                    <a:lnTo>
                      <a:pt x="0" y="0"/>
                    </a:lnTo>
                    <a:lnTo>
                      <a:pt x="2" y="9"/>
                    </a:lnTo>
                    <a:lnTo>
                      <a:pt x="8" y="17"/>
                    </a:lnTo>
                    <a:lnTo>
                      <a:pt x="16" y="24"/>
                    </a:lnTo>
                    <a:lnTo>
                      <a:pt x="27" y="31"/>
                    </a:lnTo>
                    <a:lnTo>
                      <a:pt x="43" y="36"/>
                    </a:lnTo>
                    <a:lnTo>
                      <a:pt x="59" y="40"/>
                    </a:lnTo>
                    <a:lnTo>
                      <a:pt x="75" y="43"/>
                    </a:lnTo>
                    <a:lnTo>
                      <a:pt x="93" y="44"/>
                    </a:lnTo>
                    <a:lnTo>
                      <a:pt x="93" y="44"/>
                    </a:lnTo>
                    <a:lnTo>
                      <a:pt x="93"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65" name="Freeform 77">
                <a:extLst>
                  <a:ext uri="{FF2B5EF4-FFF2-40B4-BE49-F238E27FC236}">
                    <a16:creationId xmlns:a16="http://schemas.microsoft.com/office/drawing/2014/main" id="{1B30A13E-9366-4D03-A571-6F6A8E8B432B}"/>
                  </a:ext>
                </a:extLst>
              </p:cNvPr>
              <p:cNvSpPr>
                <a:spLocks/>
              </p:cNvSpPr>
              <p:nvPr/>
            </p:nvSpPr>
            <p:spPr bwMode="auto">
              <a:xfrm>
                <a:off x="2941" y="277"/>
                <a:ext cx="166" cy="77"/>
              </a:xfrm>
              <a:custGeom>
                <a:avLst/>
                <a:gdLst>
                  <a:gd name="T0" fmla="*/ 83 w 166"/>
                  <a:gd name="T1" fmla="*/ 77 h 77"/>
                  <a:gd name="T2" fmla="*/ 99 w 166"/>
                  <a:gd name="T3" fmla="*/ 76 h 77"/>
                  <a:gd name="T4" fmla="*/ 115 w 166"/>
                  <a:gd name="T5" fmla="*/ 74 h 77"/>
                  <a:gd name="T6" fmla="*/ 128 w 166"/>
                  <a:gd name="T7" fmla="*/ 70 h 77"/>
                  <a:gd name="T8" fmla="*/ 142 w 166"/>
                  <a:gd name="T9" fmla="*/ 66 h 77"/>
                  <a:gd name="T10" fmla="*/ 152 w 166"/>
                  <a:gd name="T11" fmla="*/ 60 h 77"/>
                  <a:gd name="T12" fmla="*/ 160 w 166"/>
                  <a:gd name="T13" fmla="*/ 54 h 77"/>
                  <a:gd name="T14" fmla="*/ 164 w 166"/>
                  <a:gd name="T15" fmla="*/ 47 h 77"/>
                  <a:gd name="T16" fmla="*/ 166 w 166"/>
                  <a:gd name="T17" fmla="*/ 39 h 77"/>
                  <a:gd name="T18" fmla="*/ 164 w 166"/>
                  <a:gd name="T19" fmla="*/ 31 h 77"/>
                  <a:gd name="T20" fmla="*/ 160 w 166"/>
                  <a:gd name="T21" fmla="*/ 24 h 77"/>
                  <a:gd name="T22" fmla="*/ 152 w 166"/>
                  <a:gd name="T23" fmla="*/ 17 h 77"/>
                  <a:gd name="T24" fmla="*/ 142 w 166"/>
                  <a:gd name="T25" fmla="*/ 11 h 77"/>
                  <a:gd name="T26" fmla="*/ 128 w 166"/>
                  <a:gd name="T27" fmla="*/ 7 h 77"/>
                  <a:gd name="T28" fmla="*/ 115 w 166"/>
                  <a:gd name="T29" fmla="*/ 3 h 77"/>
                  <a:gd name="T30" fmla="*/ 99 w 166"/>
                  <a:gd name="T31" fmla="*/ 1 h 77"/>
                  <a:gd name="T32" fmla="*/ 83 w 166"/>
                  <a:gd name="T33" fmla="*/ 0 h 77"/>
                  <a:gd name="T34" fmla="*/ 67 w 166"/>
                  <a:gd name="T35" fmla="*/ 1 h 77"/>
                  <a:gd name="T36" fmla="*/ 51 w 166"/>
                  <a:gd name="T37" fmla="*/ 3 h 77"/>
                  <a:gd name="T38" fmla="*/ 37 w 166"/>
                  <a:gd name="T39" fmla="*/ 7 h 77"/>
                  <a:gd name="T40" fmla="*/ 23 w 166"/>
                  <a:gd name="T41" fmla="*/ 11 h 77"/>
                  <a:gd name="T42" fmla="*/ 14 w 166"/>
                  <a:gd name="T43" fmla="*/ 17 h 77"/>
                  <a:gd name="T44" fmla="*/ 6 w 166"/>
                  <a:gd name="T45" fmla="*/ 24 h 77"/>
                  <a:gd name="T46" fmla="*/ 2 w 166"/>
                  <a:gd name="T47" fmla="*/ 31 h 77"/>
                  <a:gd name="T48" fmla="*/ 0 w 166"/>
                  <a:gd name="T49" fmla="*/ 39 h 77"/>
                  <a:gd name="T50" fmla="*/ 2 w 166"/>
                  <a:gd name="T51" fmla="*/ 47 h 77"/>
                  <a:gd name="T52" fmla="*/ 6 w 166"/>
                  <a:gd name="T53" fmla="*/ 54 h 77"/>
                  <a:gd name="T54" fmla="*/ 14 w 166"/>
                  <a:gd name="T55" fmla="*/ 60 h 77"/>
                  <a:gd name="T56" fmla="*/ 23 w 166"/>
                  <a:gd name="T57" fmla="*/ 66 h 77"/>
                  <a:gd name="T58" fmla="*/ 37 w 166"/>
                  <a:gd name="T59" fmla="*/ 70 h 77"/>
                  <a:gd name="T60" fmla="*/ 51 w 166"/>
                  <a:gd name="T61" fmla="*/ 74 h 77"/>
                  <a:gd name="T62" fmla="*/ 67 w 166"/>
                  <a:gd name="T63" fmla="*/ 76 h 77"/>
                  <a:gd name="T64" fmla="*/ 83 w 166"/>
                  <a:gd name="T6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6" h="77">
                    <a:moveTo>
                      <a:pt x="83" y="77"/>
                    </a:moveTo>
                    <a:lnTo>
                      <a:pt x="99" y="76"/>
                    </a:lnTo>
                    <a:lnTo>
                      <a:pt x="115" y="74"/>
                    </a:lnTo>
                    <a:lnTo>
                      <a:pt x="128" y="70"/>
                    </a:lnTo>
                    <a:lnTo>
                      <a:pt x="142" y="66"/>
                    </a:lnTo>
                    <a:lnTo>
                      <a:pt x="152" y="60"/>
                    </a:lnTo>
                    <a:lnTo>
                      <a:pt x="160" y="54"/>
                    </a:lnTo>
                    <a:lnTo>
                      <a:pt x="164" y="47"/>
                    </a:lnTo>
                    <a:lnTo>
                      <a:pt x="166" y="39"/>
                    </a:lnTo>
                    <a:lnTo>
                      <a:pt x="164" y="31"/>
                    </a:lnTo>
                    <a:lnTo>
                      <a:pt x="160" y="24"/>
                    </a:lnTo>
                    <a:lnTo>
                      <a:pt x="152" y="17"/>
                    </a:lnTo>
                    <a:lnTo>
                      <a:pt x="142" y="11"/>
                    </a:lnTo>
                    <a:lnTo>
                      <a:pt x="128" y="7"/>
                    </a:lnTo>
                    <a:lnTo>
                      <a:pt x="115" y="3"/>
                    </a:lnTo>
                    <a:lnTo>
                      <a:pt x="99" y="1"/>
                    </a:lnTo>
                    <a:lnTo>
                      <a:pt x="83" y="0"/>
                    </a:lnTo>
                    <a:lnTo>
                      <a:pt x="67" y="1"/>
                    </a:lnTo>
                    <a:lnTo>
                      <a:pt x="51" y="3"/>
                    </a:lnTo>
                    <a:lnTo>
                      <a:pt x="37" y="7"/>
                    </a:lnTo>
                    <a:lnTo>
                      <a:pt x="23" y="11"/>
                    </a:lnTo>
                    <a:lnTo>
                      <a:pt x="14" y="17"/>
                    </a:lnTo>
                    <a:lnTo>
                      <a:pt x="6" y="24"/>
                    </a:lnTo>
                    <a:lnTo>
                      <a:pt x="2" y="31"/>
                    </a:lnTo>
                    <a:lnTo>
                      <a:pt x="0" y="39"/>
                    </a:lnTo>
                    <a:lnTo>
                      <a:pt x="2" y="47"/>
                    </a:lnTo>
                    <a:lnTo>
                      <a:pt x="6" y="54"/>
                    </a:lnTo>
                    <a:lnTo>
                      <a:pt x="14" y="60"/>
                    </a:lnTo>
                    <a:lnTo>
                      <a:pt x="23" y="66"/>
                    </a:lnTo>
                    <a:lnTo>
                      <a:pt x="37" y="70"/>
                    </a:lnTo>
                    <a:lnTo>
                      <a:pt x="51" y="74"/>
                    </a:lnTo>
                    <a:lnTo>
                      <a:pt x="67" y="76"/>
                    </a:lnTo>
                    <a:lnTo>
                      <a:pt x="83" y="77"/>
                    </a:lnTo>
                    <a:close/>
                  </a:path>
                </a:pathLst>
              </a:custGeom>
              <a:solidFill>
                <a:srgbClr val="D8B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66" name="Freeform 78">
                <a:extLst>
                  <a:ext uri="{FF2B5EF4-FFF2-40B4-BE49-F238E27FC236}">
                    <a16:creationId xmlns:a16="http://schemas.microsoft.com/office/drawing/2014/main" id="{2900677D-9F99-418C-B55A-FB0FD4578F3D}"/>
                  </a:ext>
                </a:extLst>
              </p:cNvPr>
              <p:cNvSpPr>
                <a:spLocks/>
              </p:cNvSpPr>
              <p:nvPr/>
            </p:nvSpPr>
            <p:spPr bwMode="auto">
              <a:xfrm>
                <a:off x="3024" y="316"/>
                <a:ext cx="93" cy="44"/>
              </a:xfrm>
              <a:custGeom>
                <a:avLst/>
                <a:gdLst>
                  <a:gd name="T0" fmla="*/ 73 w 93"/>
                  <a:gd name="T1" fmla="*/ 0 h 44"/>
                  <a:gd name="T2" fmla="*/ 73 w 93"/>
                  <a:gd name="T3" fmla="*/ 0 h 44"/>
                  <a:gd name="T4" fmla="*/ 71 w 93"/>
                  <a:gd name="T5" fmla="*/ 7 h 44"/>
                  <a:gd name="T6" fmla="*/ 69 w 93"/>
                  <a:gd name="T7" fmla="*/ 13 h 44"/>
                  <a:gd name="T8" fmla="*/ 61 w 93"/>
                  <a:gd name="T9" fmla="*/ 17 h 44"/>
                  <a:gd name="T10" fmla="*/ 53 w 93"/>
                  <a:gd name="T11" fmla="*/ 22 h 44"/>
                  <a:gd name="T12" fmla="*/ 41 w 93"/>
                  <a:gd name="T13" fmla="*/ 27 h 44"/>
                  <a:gd name="T14" fmla="*/ 30 w 93"/>
                  <a:gd name="T15" fmla="*/ 29 h 44"/>
                  <a:gd name="T16" fmla="*/ 14 w 93"/>
                  <a:gd name="T17" fmla="*/ 31 h 44"/>
                  <a:gd name="T18" fmla="*/ 0 w 93"/>
                  <a:gd name="T19" fmla="*/ 32 h 44"/>
                  <a:gd name="T20" fmla="*/ 0 w 93"/>
                  <a:gd name="T21" fmla="*/ 44 h 44"/>
                  <a:gd name="T22" fmla="*/ 18 w 93"/>
                  <a:gd name="T23" fmla="*/ 43 h 44"/>
                  <a:gd name="T24" fmla="*/ 33 w 93"/>
                  <a:gd name="T25" fmla="*/ 40 h 44"/>
                  <a:gd name="T26" fmla="*/ 49 w 93"/>
                  <a:gd name="T27" fmla="*/ 36 h 44"/>
                  <a:gd name="T28" fmla="*/ 65 w 93"/>
                  <a:gd name="T29" fmla="*/ 31 h 44"/>
                  <a:gd name="T30" fmla="*/ 77 w 93"/>
                  <a:gd name="T31" fmla="*/ 24 h 44"/>
                  <a:gd name="T32" fmla="*/ 85 w 93"/>
                  <a:gd name="T33" fmla="*/ 17 h 44"/>
                  <a:gd name="T34" fmla="*/ 91 w 93"/>
                  <a:gd name="T35" fmla="*/ 9 h 44"/>
                  <a:gd name="T36" fmla="*/ 93 w 93"/>
                  <a:gd name="T37" fmla="*/ 0 h 44"/>
                  <a:gd name="T38" fmla="*/ 93 w 93"/>
                  <a:gd name="T39" fmla="*/ 0 h 44"/>
                  <a:gd name="T40" fmla="*/ 73 w 93"/>
                  <a:gd name="T4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4">
                    <a:moveTo>
                      <a:pt x="73" y="0"/>
                    </a:moveTo>
                    <a:lnTo>
                      <a:pt x="73" y="0"/>
                    </a:lnTo>
                    <a:lnTo>
                      <a:pt x="71" y="7"/>
                    </a:lnTo>
                    <a:lnTo>
                      <a:pt x="69" y="13"/>
                    </a:lnTo>
                    <a:lnTo>
                      <a:pt x="61" y="17"/>
                    </a:lnTo>
                    <a:lnTo>
                      <a:pt x="53" y="22"/>
                    </a:lnTo>
                    <a:lnTo>
                      <a:pt x="41" y="27"/>
                    </a:lnTo>
                    <a:lnTo>
                      <a:pt x="30" y="29"/>
                    </a:lnTo>
                    <a:lnTo>
                      <a:pt x="14" y="31"/>
                    </a:lnTo>
                    <a:lnTo>
                      <a:pt x="0" y="32"/>
                    </a:lnTo>
                    <a:lnTo>
                      <a:pt x="0" y="44"/>
                    </a:lnTo>
                    <a:lnTo>
                      <a:pt x="18" y="43"/>
                    </a:lnTo>
                    <a:lnTo>
                      <a:pt x="33" y="40"/>
                    </a:lnTo>
                    <a:lnTo>
                      <a:pt x="49" y="36"/>
                    </a:lnTo>
                    <a:lnTo>
                      <a:pt x="65" y="31"/>
                    </a:lnTo>
                    <a:lnTo>
                      <a:pt x="77" y="24"/>
                    </a:lnTo>
                    <a:lnTo>
                      <a:pt x="85" y="17"/>
                    </a:lnTo>
                    <a:lnTo>
                      <a:pt x="91" y="9"/>
                    </a:lnTo>
                    <a:lnTo>
                      <a:pt x="93" y="0"/>
                    </a:lnTo>
                    <a:lnTo>
                      <a:pt x="93" y="0"/>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67" name="Freeform 79">
                <a:extLst>
                  <a:ext uri="{FF2B5EF4-FFF2-40B4-BE49-F238E27FC236}">
                    <a16:creationId xmlns:a16="http://schemas.microsoft.com/office/drawing/2014/main" id="{1805E972-2230-4AD2-940B-6B9A9C6FD232}"/>
                  </a:ext>
                </a:extLst>
              </p:cNvPr>
              <p:cNvSpPr>
                <a:spLocks/>
              </p:cNvSpPr>
              <p:nvPr/>
            </p:nvSpPr>
            <p:spPr bwMode="auto">
              <a:xfrm>
                <a:off x="3024" y="271"/>
                <a:ext cx="93" cy="45"/>
              </a:xfrm>
              <a:custGeom>
                <a:avLst/>
                <a:gdLst>
                  <a:gd name="T0" fmla="*/ 0 w 93"/>
                  <a:gd name="T1" fmla="*/ 12 h 45"/>
                  <a:gd name="T2" fmla="*/ 0 w 93"/>
                  <a:gd name="T3" fmla="*/ 12 h 45"/>
                  <a:gd name="T4" fmla="*/ 14 w 93"/>
                  <a:gd name="T5" fmla="*/ 13 h 45"/>
                  <a:gd name="T6" fmla="*/ 30 w 93"/>
                  <a:gd name="T7" fmla="*/ 15 h 45"/>
                  <a:gd name="T8" fmla="*/ 41 w 93"/>
                  <a:gd name="T9" fmla="*/ 17 h 45"/>
                  <a:gd name="T10" fmla="*/ 53 w 93"/>
                  <a:gd name="T11" fmla="*/ 22 h 45"/>
                  <a:gd name="T12" fmla="*/ 61 w 93"/>
                  <a:gd name="T13" fmla="*/ 27 h 45"/>
                  <a:gd name="T14" fmla="*/ 69 w 93"/>
                  <a:gd name="T15" fmla="*/ 32 h 45"/>
                  <a:gd name="T16" fmla="*/ 71 w 93"/>
                  <a:gd name="T17" fmla="*/ 38 h 45"/>
                  <a:gd name="T18" fmla="*/ 73 w 93"/>
                  <a:gd name="T19" fmla="*/ 45 h 45"/>
                  <a:gd name="T20" fmla="*/ 93 w 93"/>
                  <a:gd name="T21" fmla="*/ 45 h 45"/>
                  <a:gd name="T22" fmla="*/ 91 w 93"/>
                  <a:gd name="T23" fmla="*/ 36 h 45"/>
                  <a:gd name="T24" fmla="*/ 85 w 93"/>
                  <a:gd name="T25" fmla="*/ 28 h 45"/>
                  <a:gd name="T26" fmla="*/ 77 w 93"/>
                  <a:gd name="T27" fmla="*/ 20 h 45"/>
                  <a:gd name="T28" fmla="*/ 65 w 93"/>
                  <a:gd name="T29" fmla="*/ 13 h 45"/>
                  <a:gd name="T30" fmla="*/ 49 w 93"/>
                  <a:gd name="T31" fmla="*/ 8 h 45"/>
                  <a:gd name="T32" fmla="*/ 33 w 93"/>
                  <a:gd name="T33" fmla="*/ 4 h 45"/>
                  <a:gd name="T34" fmla="*/ 18 w 93"/>
                  <a:gd name="T35" fmla="*/ 1 h 45"/>
                  <a:gd name="T36" fmla="*/ 0 w 93"/>
                  <a:gd name="T37" fmla="*/ 0 h 45"/>
                  <a:gd name="T38" fmla="*/ 0 w 93"/>
                  <a:gd name="T39" fmla="*/ 0 h 45"/>
                  <a:gd name="T40" fmla="*/ 0 w 93"/>
                  <a:gd name="T41"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5">
                    <a:moveTo>
                      <a:pt x="0" y="12"/>
                    </a:moveTo>
                    <a:lnTo>
                      <a:pt x="0" y="12"/>
                    </a:lnTo>
                    <a:lnTo>
                      <a:pt x="14" y="13"/>
                    </a:lnTo>
                    <a:lnTo>
                      <a:pt x="30" y="15"/>
                    </a:lnTo>
                    <a:lnTo>
                      <a:pt x="41" y="17"/>
                    </a:lnTo>
                    <a:lnTo>
                      <a:pt x="53" y="22"/>
                    </a:lnTo>
                    <a:lnTo>
                      <a:pt x="61" y="27"/>
                    </a:lnTo>
                    <a:lnTo>
                      <a:pt x="69" y="32"/>
                    </a:lnTo>
                    <a:lnTo>
                      <a:pt x="71" y="38"/>
                    </a:lnTo>
                    <a:lnTo>
                      <a:pt x="73" y="45"/>
                    </a:lnTo>
                    <a:lnTo>
                      <a:pt x="93" y="45"/>
                    </a:lnTo>
                    <a:lnTo>
                      <a:pt x="91" y="36"/>
                    </a:lnTo>
                    <a:lnTo>
                      <a:pt x="85" y="28"/>
                    </a:lnTo>
                    <a:lnTo>
                      <a:pt x="77" y="20"/>
                    </a:lnTo>
                    <a:lnTo>
                      <a:pt x="65" y="13"/>
                    </a:lnTo>
                    <a:lnTo>
                      <a:pt x="49" y="8"/>
                    </a:lnTo>
                    <a:lnTo>
                      <a:pt x="33" y="4"/>
                    </a:lnTo>
                    <a:lnTo>
                      <a:pt x="18" y="1"/>
                    </a:lnTo>
                    <a:lnTo>
                      <a:pt x="0" y="0"/>
                    </a:lnTo>
                    <a:lnTo>
                      <a:pt x="0"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68" name="Freeform 80">
                <a:extLst>
                  <a:ext uri="{FF2B5EF4-FFF2-40B4-BE49-F238E27FC236}">
                    <a16:creationId xmlns:a16="http://schemas.microsoft.com/office/drawing/2014/main" id="{67DD5C32-836C-4541-8E55-297F4C7D36BE}"/>
                  </a:ext>
                </a:extLst>
              </p:cNvPr>
              <p:cNvSpPr>
                <a:spLocks/>
              </p:cNvSpPr>
              <p:nvPr/>
            </p:nvSpPr>
            <p:spPr bwMode="auto">
              <a:xfrm>
                <a:off x="2931" y="271"/>
                <a:ext cx="93" cy="45"/>
              </a:xfrm>
              <a:custGeom>
                <a:avLst/>
                <a:gdLst>
                  <a:gd name="T0" fmla="*/ 20 w 93"/>
                  <a:gd name="T1" fmla="*/ 45 h 45"/>
                  <a:gd name="T2" fmla="*/ 20 w 93"/>
                  <a:gd name="T3" fmla="*/ 45 h 45"/>
                  <a:gd name="T4" fmla="*/ 22 w 93"/>
                  <a:gd name="T5" fmla="*/ 38 h 45"/>
                  <a:gd name="T6" fmla="*/ 24 w 93"/>
                  <a:gd name="T7" fmla="*/ 32 h 45"/>
                  <a:gd name="T8" fmla="*/ 31 w 93"/>
                  <a:gd name="T9" fmla="*/ 27 h 45"/>
                  <a:gd name="T10" fmla="*/ 39 w 93"/>
                  <a:gd name="T11" fmla="*/ 22 h 45"/>
                  <a:gd name="T12" fmla="*/ 51 w 93"/>
                  <a:gd name="T13" fmla="*/ 17 h 45"/>
                  <a:gd name="T14" fmla="*/ 63 w 93"/>
                  <a:gd name="T15" fmla="*/ 15 h 45"/>
                  <a:gd name="T16" fmla="*/ 79 w 93"/>
                  <a:gd name="T17" fmla="*/ 13 h 45"/>
                  <a:gd name="T18" fmla="*/ 93 w 93"/>
                  <a:gd name="T19" fmla="*/ 12 h 45"/>
                  <a:gd name="T20" fmla="*/ 93 w 93"/>
                  <a:gd name="T21" fmla="*/ 0 h 45"/>
                  <a:gd name="T22" fmla="*/ 75 w 93"/>
                  <a:gd name="T23" fmla="*/ 1 h 45"/>
                  <a:gd name="T24" fmla="*/ 59 w 93"/>
                  <a:gd name="T25" fmla="*/ 4 h 45"/>
                  <a:gd name="T26" fmla="*/ 43 w 93"/>
                  <a:gd name="T27" fmla="*/ 8 h 45"/>
                  <a:gd name="T28" fmla="*/ 28 w 93"/>
                  <a:gd name="T29" fmla="*/ 13 h 45"/>
                  <a:gd name="T30" fmla="*/ 16 w 93"/>
                  <a:gd name="T31" fmla="*/ 20 h 45"/>
                  <a:gd name="T32" fmla="*/ 8 w 93"/>
                  <a:gd name="T33" fmla="*/ 28 h 45"/>
                  <a:gd name="T34" fmla="*/ 2 w 93"/>
                  <a:gd name="T35" fmla="*/ 36 h 45"/>
                  <a:gd name="T36" fmla="*/ 0 w 93"/>
                  <a:gd name="T37" fmla="*/ 45 h 45"/>
                  <a:gd name="T38" fmla="*/ 0 w 93"/>
                  <a:gd name="T39" fmla="*/ 45 h 45"/>
                  <a:gd name="T40" fmla="*/ 20 w 93"/>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5">
                    <a:moveTo>
                      <a:pt x="20" y="45"/>
                    </a:moveTo>
                    <a:lnTo>
                      <a:pt x="20" y="45"/>
                    </a:lnTo>
                    <a:lnTo>
                      <a:pt x="22" y="38"/>
                    </a:lnTo>
                    <a:lnTo>
                      <a:pt x="24" y="32"/>
                    </a:lnTo>
                    <a:lnTo>
                      <a:pt x="31" y="27"/>
                    </a:lnTo>
                    <a:lnTo>
                      <a:pt x="39" y="22"/>
                    </a:lnTo>
                    <a:lnTo>
                      <a:pt x="51" y="17"/>
                    </a:lnTo>
                    <a:lnTo>
                      <a:pt x="63" y="15"/>
                    </a:lnTo>
                    <a:lnTo>
                      <a:pt x="79" y="13"/>
                    </a:lnTo>
                    <a:lnTo>
                      <a:pt x="93" y="12"/>
                    </a:lnTo>
                    <a:lnTo>
                      <a:pt x="93" y="0"/>
                    </a:lnTo>
                    <a:lnTo>
                      <a:pt x="75" y="1"/>
                    </a:lnTo>
                    <a:lnTo>
                      <a:pt x="59" y="4"/>
                    </a:lnTo>
                    <a:lnTo>
                      <a:pt x="43" y="8"/>
                    </a:lnTo>
                    <a:lnTo>
                      <a:pt x="28" y="13"/>
                    </a:lnTo>
                    <a:lnTo>
                      <a:pt x="16" y="20"/>
                    </a:lnTo>
                    <a:lnTo>
                      <a:pt x="8" y="28"/>
                    </a:lnTo>
                    <a:lnTo>
                      <a:pt x="2" y="36"/>
                    </a:lnTo>
                    <a:lnTo>
                      <a:pt x="0" y="45"/>
                    </a:lnTo>
                    <a:lnTo>
                      <a:pt x="0" y="45"/>
                    </a:lnTo>
                    <a:lnTo>
                      <a:pt x="2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69" name="Freeform 81">
                <a:extLst>
                  <a:ext uri="{FF2B5EF4-FFF2-40B4-BE49-F238E27FC236}">
                    <a16:creationId xmlns:a16="http://schemas.microsoft.com/office/drawing/2014/main" id="{3D0EEF34-D5CC-484F-AC25-81B8DB0412A9}"/>
                  </a:ext>
                </a:extLst>
              </p:cNvPr>
              <p:cNvSpPr>
                <a:spLocks/>
              </p:cNvSpPr>
              <p:nvPr/>
            </p:nvSpPr>
            <p:spPr bwMode="auto">
              <a:xfrm>
                <a:off x="2931" y="316"/>
                <a:ext cx="93" cy="44"/>
              </a:xfrm>
              <a:custGeom>
                <a:avLst/>
                <a:gdLst>
                  <a:gd name="T0" fmla="*/ 93 w 93"/>
                  <a:gd name="T1" fmla="*/ 32 h 44"/>
                  <a:gd name="T2" fmla="*/ 93 w 93"/>
                  <a:gd name="T3" fmla="*/ 32 h 44"/>
                  <a:gd name="T4" fmla="*/ 79 w 93"/>
                  <a:gd name="T5" fmla="*/ 31 h 44"/>
                  <a:gd name="T6" fmla="*/ 63 w 93"/>
                  <a:gd name="T7" fmla="*/ 29 h 44"/>
                  <a:gd name="T8" fmla="*/ 51 w 93"/>
                  <a:gd name="T9" fmla="*/ 27 h 44"/>
                  <a:gd name="T10" fmla="*/ 39 w 93"/>
                  <a:gd name="T11" fmla="*/ 22 h 44"/>
                  <a:gd name="T12" fmla="*/ 31 w 93"/>
                  <a:gd name="T13" fmla="*/ 17 h 44"/>
                  <a:gd name="T14" fmla="*/ 24 w 93"/>
                  <a:gd name="T15" fmla="*/ 13 h 44"/>
                  <a:gd name="T16" fmla="*/ 22 w 93"/>
                  <a:gd name="T17" fmla="*/ 7 h 44"/>
                  <a:gd name="T18" fmla="*/ 20 w 93"/>
                  <a:gd name="T19" fmla="*/ 0 h 44"/>
                  <a:gd name="T20" fmla="*/ 0 w 93"/>
                  <a:gd name="T21" fmla="*/ 0 h 44"/>
                  <a:gd name="T22" fmla="*/ 2 w 93"/>
                  <a:gd name="T23" fmla="*/ 9 h 44"/>
                  <a:gd name="T24" fmla="*/ 8 w 93"/>
                  <a:gd name="T25" fmla="*/ 17 h 44"/>
                  <a:gd name="T26" fmla="*/ 16 w 93"/>
                  <a:gd name="T27" fmla="*/ 24 h 44"/>
                  <a:gd name="T28" fmla="*/ 28 w 93"/>
                  <a:gd name="T29" fmla="*/ 31 h 44"/>
                  <a:gd name="T30" fmla="*/ 43 w 93"/>
                  <a:gd name="T31" fmla="*/ 36 h 44"/>
                  <a:gd name="T32" fmla="*/ 59 w 93"/>
                  <a:gd name="T33" fmla="*/ 40 h 44"/>
                  <a:gd name="T34" fmla="*/ 75 w 93"/>
                  <a:gd name="T35" fmla="*/ 43 h 44"/>
                  <a:gd name="T36" fmla="*/ 93 w 93"/>
                  <a:gd name="T37" fmla="*/ 44 h 44"/>
                  <a:gd name="T38" fmla="*/ 93 w 93"/>
                  <a:gd name="T39" fmla="*/ 44 h 44"/>
                  <a:gd name="T40" fmla="*/ 93 w 93"/>
                  <a:gd name="T41"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4">
                    <a:moveTo>
                      <a:pt x="93" y="32"/>
                    </a:moveTo>
                    <a:lnTo>
                      <a:pt x="93" y="32"/>
                    </a:lnTo>
                    <a:lnTo>
                      <a:pt x="79" y="31"/>
                    </a:lnTo>
                    <a:lnTo>
                      <a:pt x="63" y="29"/>
                    </a:lnTo>
                    <a:lnTo>
                      <a:pt x="51" y="27"/>
                    </a:lnTo>
                    <a:lnTo>
                      <a:pt x="39" y="22"/>
                    </a:lnTo>
                    <a:lnTo>
                      <a:pt x="31" y="17"/>
                    </a:lnTo>
                    <a:lnTo>
                      <a:pt x="24" y="13"/>
                    </a:lnTo>
                    <a:lnTo>
                      <a:pt x="22" y="7"/>
                    </a:lnTo>
                    <a:lnTo>
                      <a:pt x="20" y="0"/>
                    </a:lnTo>
                    <a:lnTo>
                      <a:pt x="0" y="0"/>
                    </a:lnTo>
                    <a:lnTo>
                      <a:pt x="2" y="9"/>
                    </a:lnTo>
                    <a:lnTo>
                      <a:pt x="8" y="17"/>
                    </a:lnTo>
                    <a:lnTo>
                      <a:pt x="16" y="24"/>
                    </a:lnTo>
                    <a:lnTo>
                      <a:pt x="28" y="31"/>
                    </a:lnTo>
                    <a:lnTo>
                      <a:pt x="43" y="36"/>
                    </a:lnTo>
                    <a:lnTo>
                      <a:pt x="59" y="40"/>
                    </a:lnTo>
                    <a:lnTo>
                      <a:pt x="75" y="43"/>
                    </a:lnTo>
                    <a:lnTo>
                      <a:pt x="93" y="44"/>
                    </a:lnTo>
                    <a:lnTo>
                      <a:pt x="93" y="44"/>
                    </a:lnTo>
                    <a:lnTo>
                      <a:pt x="93"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70" name="Freeform 82">
                <a:extLst>
                  <a:ext uri="{FF2B5EF4-FFF2-40B4-BE49-F238E27FC236}">
                    <a16:creationId xmlns:a16="http://schemas.microsoft.com/office/drawing/2014/main" id="{2CB996C8-7609-4302-9536-C6B77AD0AC8E}"/>
                  </a:ext>
                </a:extLst>
              </p:cNvPr>
              <p:cNvSpPr>
                <a:spLocks/>
              </p:cNvSpPr>
              <p:nvPr/>
            </p:nvSpPr>
            <p:spPr bwMode="auto">
              <a:xfrm>
                <a:off x="2624" y="277"/>
                <a:ext cx="164" cy="77"/>
              </a:xfrm>
              <a:custGeom>
                <a:avLst/>
                <a:gdLst>
                  <a:gd name="T0" fmla="*/ 83 w 164"/>
                  <a:gd name="T1" fmla="*/ 77 h 77"/>
                  <a:gd name="T2" fmla="*/ 99 w 164"/>
                  <a:gd name="T3" fmla="*/ 76 h 77"/>
                  <a:gd name="T4" fmla="*/ 115 w 164"/>
                  <a:gd name="T5" fmla="*/ 74 h 77"/>
                  <a:gd name="T6" fmla="*/ 129 w 164"/>
                  <a:gd name="T7" fmla="*/ 70 h 77"/>
                  <a:gd name="T8" fmla="*/ 141 w 164"/>
                  <a:gd name="T9" fmla="*/ 66 h 77"/>
                  <a:gd name="T10" fmla="*/ 150 w 164"/>
                  <a:gd name="T11" fmla="*/ 60 h 77"/>
                  <a:gd name="T12" fmla="*/ 158 w 164"/>
                  <a:gd name="T13" fmla="*/ 54 h 77"/>
                  <a:gd name="T14" fmla="*/ 162 w 164"/>
                  <a:gd name="T15" fmla="*/ 47 h 77"/>
                  <a:gd name="T16" fmla="*/ 164 w 164"/>
                  <a:gd name="T17" fmla="*/ 39 h 77"/>
                  <a:gd name="T18" fmla="*/ 162 w 164"/>
                  <a:gd name="T19" fmla="*/ 31 h 77"/>
                  <a:gd name="T20" fmla="*/ 158 w 164"/>
                  <a:gd name="T21" fmla="*/ 24 h 77"/>
                  <a:gd name="T22" fmla="*/ 150 w 164"/>
                  <a:gd name="T23" fmla="*/ 17 h 77"/>
                  <a:gd name="T24" fmla="*/ 141 w 164"/>
                  <a:gd name="T25" fmla="*/ 11 h 77"/>
                  <a:gd name="T26" fmla="*/ 129 w 164"/>
                  <a:gd name="T27" fmla="*/ 7 h 77"/>
                  <a:gd name="T28" fmla="*/ 115 w 164"/>
                  <a:gd name="T29" fmla="*/ 3 h 77"/>
                  <a:gd name="T30" fmla="*/ 99 w 164"/>
                  <a:gd name="T31" fmla="*/ 1 h 77"/>
                  <a:gd name="T32" fmla="*/ 83 w 164"/>
                  <a:gd name="T33" fmla="*/ 0 h 77"/>
                  <a:gd name="T34" fmla="*/ 65 w 164"/>
                  <a:gd name="T35" fmla="*/ 1 h 77"/>
                  <a:gd name="T36" fmla="*/ 50 w 164"/>
                  <a:gd name="T37" fmla="*/ 3 h 77"/>
                  <a:gd name="T38" fmla="*/ 36 w 164"/>
                  <a:gd name="T39" fmla="*/ 7 h 77"/>
                  <a:gd name="T40" fmla="*/ 24 w 164"/>
                  <a:gd name="T41" fmla="*/ 11 h 77"/>
                  <a:gd name="T42" fmla="*/ 14 w 164"/>
                  <a:gd name="T43" fmla="*/ 17 h 77"/>
                  <a:gd name="T44" fmla="*/ 6 w 164"/>
                  <a:gd name="T45" fmla="*/ 24 h 77"/>
                  <a:gd name="T46" fmla="*/ 2 w 164"/>
                  <a:gd name="T47" fmla="*/ 31 h 77"/>
                  <a:gd name="T48" fmla="*/ 0 w 164"/>
                  <a:gd name="T49" fmla="*/ 39 h 77"/>
                  <a:gd name="T50" fmla="*/ 2 w 164"/>
                  <a:gd name="T51" fmla="*/ 47 h 77"/>
                  <a:gd name="T52" fmla="*/ 6 w 164"/>
                  <a:gd name="T53" fmla="*/ 54 h 77"/>
                  <a:gd name="T54" fmla="*/ 14 w 164"/>
                  <a:gd name="T55" fmla="*/ 60 h 77"/>
                  <a:gd name="T56" fmla="*/ 24 w 164"/>
                  <a:gd name="T57" fmla="*/ 66 h 77"/>
                  <a:gd name="T58" fmla="*/ 36 w 164"/>
                  <a:gd name="T59" fmla="*/ 70 h 77"/>
                  <a:gd name="T60" fmla="*/ 50 w 164"/>
                  <a:gd name="T61" fmla="*/ 74 h 77"/>
                  <a:gd name="T62" fmla="*/ 65 w 164"/>
                  <a:gd name="T63" fmla="*/ 76 h 77"/>
                  <a:gd name="T64" fmla="*/ 83 w 164"/>
                  <a:gd name="T6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77">
                    <a:moveTo>
                      <a:pt x="83" y="77"/>
                    </a:moveTo>
                    <a:lnTo>
                      <a:pt x="99" y="76"/>
                    </a:lnTo>
                    <a:lnTo>
                      <a:pt x="115" y="74"/>
                    </a:lnTo>
                    <a:lnTo>
                      <a:pt x="129" y="70"/>
                    </a:lnTo>
                    <a:lnTo>
                      <a:pt x="141" y="66"/>
                    </a:lnTo>
                    <a:lnTo>
                      <a:pt x="150" y="60"/>
                    </a:lnTo>
                    <a:lnTo>
                      <a:pt x="158" y="54"/>
                    </a:lnTo>
                    <a:lnTo>
                      <a:pt x="162" y="47"/>
                    </a:lnTo>
                    <a:lnTo>
                      <a:pt x="164" y="39"/>
                    </a:lnTo>
                    <a:lnTo>
                      <a:pt x="162" y="31"/>
                    </a:lnTo>
                    <a:lnTo>
                      <a:pt x="158" y="24"/>
                    </a:lnTo>
                    <a:lnTo>
                      <a:pt x="150" y="17"/>
                    </a:lnTo>
                    <a:lnTo>
                      <a:pt x="141" y="11"/>
                    </a:lnTo>
                    <a:lnTo>
                      <a:pt x="129" y="7"/>
                    </a:lnTo>
                    <a:lnTo>
                      <a:pt x="115" y="3"/>
                    </a:lnTo>
                    <a:lnTo>
                      <a:pt x="99" y="1"/>
                    </a:lnTo>
                    <a:lnTo>
                      <a:pt x="83" y="0"/>
                    </a:lnTo>
                    <a:lnTo>
                      <a:pt x="65" y="1"/>
                    </a:lnTo>
                    <a:lnTo>
                      <a:pt x="50" y="3"/>
                    </a:lnTo>
                    <a:lnTo>
                      <a:pt x="36" y="7"/>
                    </a:lnTo>
                    <a:lnTo>
                      <a:pt x="24" y="11"/>
                    </a:lnTo>
                    <a:lnTo>
                      <a:pt x="14" y="17"/>
                    </a:lnTo>
                    <a:lnTo>
                      <a:pt x="6" y="24"/>
                    </a:lnTo>
                    <a:lnTo>
                      <a:pt x="2" y="31"/>
                    </a:lnTo>
                    <a:lnTo>
                      <a:pt x="0" y="39"/>
                    </a:lnTo>
                    <a:lnTo>
                      <a:pt x="2" y="47"/>
                    </a:lnTo>
                    <a:lnTo>
                      <a:pt x="6" y="54"/>
                    </a:lnTo>
                    <a:lnTo>
                      <a:pt x="14" y="60"/>
                    </a:lnTo>
                    <a:lnTo>
                      <a:pt x="24" y="66"/>
                    </a:lnTo>
                    <a:lnTo>
                      <a:pt x="36" y="70"/>
                    </a:lnTo>
                    <a:lnTo>
                      <a:pt x="50" y="74"/>
                    </a:lnTo>
                    <a:lnTo>
                      <a:pt x="65" y="76"/>
                    </a:lnTo>
                    <a:lnTo>
                      <a:pt x="83" y="77"/>
                    </a:lnTo>
                    <a:close/>
                  </a:path>
                </a:pathLst>
              </a:custGeom>
              <a:solidFill>
                <a:srgbClr val="D8B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71" name="Freeform 83">
                <a:extLst>
                  <a:ext uri="{FF2B5EF4-FFF2-40B4-BE49-F238E27FC236}">
                    <a16:creationId xmlns:a16="http://schemas.microsoft.com/office/drawing/2014/main" id="{B49C1231-5258-41B1-80C9-C9250E81619B}"/>
                  </a:ext>
                </a:extLst>
              </p:cNvPr>
              <p:cNvSpPr>
                <a:spLocks/>
              </p:cNvSpPr>
              <p:nvPr/>
            </p:nvSpPr>
            <p:spPr bwMode="auto">
              <a:xfrm>
                <a:off x="2707" y="316"/>
                <a:ext cx="91" cy="44"/>
              </a:xfrm>
              <a:custGeom>
                <a:avLst/>
                <a:gdLst>
                  <a:gd name="T0" fmla="*/ 71 w 91"/>
                  <a:gd name="T1" fmla="*/ 0 h 44"/>
                  <a:gd name="T2" fmla="*/ 71 w 91"/>
                  <a:gd name="T3" fmla="*/ 0 h 44"/>
                  <a:gd name="T4" fmla="*/ 69 w 91"/>
                  <a:gd name="T5" fmla="*/ 7 h 44"/>
                  <a:gd name="T6" fmla="*/ 67 w 91"/>
                  <a:gd name="T7" fmla="*/ 13 h 44"/>
                  <a:gd name="T8" fmla="*/ 60 w 91"/>
                  <a:gd name="T9" fmla="*/ 17 h 44"/>
                  <a:gd name="T10" fmla="*/ 52 w 91"/>
                  <a:gd name="T11" fmla="*/ 22 h 44"/>
                  <a:gd name="T12" fmla="*/ 42 w 91"/>
                  <a:gd name="T13" fmla="*/ 27 h 44"/>
                  <a:gd name="T14" fmla="*/ 30 w 91"/>
                  <a:gd name="T15" fmla="*/ 29 h 44"/>
                  <a:gd name="T16" fmla="*/ 14 w 91"/>
                  <a:gd name="T17" fmla="*/ 31 h 44"/>
                  <a:gd name="T18" fmla="*/ 0 w 91"/>
                  <a:gd name="T19" fmla="*/ 32 h 44"/>
                  <a:gd name="T20" fmla="*/ 0 w 91"/>
                  <a:gd name="T21" fmla="*/ 44 h 44"/>
                  <a:gd name="T22" fmla="*/ 18 w 91"/>
                  <a:gd name="T23" fmla="*/ 43 h 44"/>
                  <a:gd name="T24" fmla="*/ 34 w 91"/>
                  <a:gd name="T25" fmla="*/ 40 h 44"/>
                  <a:gd name="T26" fmla="*/ 50 w 91"/>
                  <a:gd name="T27" fmla="*/ 36 h 44"/>
                  <a:gd name="T28" fmla="*/ 64 w 91"/>
                  <a:gd name="T29" fmla="*/ 31 h 44"/>
                  <a:gd name="T30" fmla="*/ 75 w 91"/>
                  <a:gd name="T31" fmla="*/ 24 h 44"/>
                  <a:gd name="T32" fmla="*/ 83 w 91"/>
                  <a:gd name="T33" fmla="*/ 17 h 44"/>
                  <a:gd name="T34" fmla="*/ 89 w 91"/>
                  <a:gd name="T35" fmla="*/ 9 h 44"/>
                  <a:gd name="T36" fmla="*/ 91 w 91"/>
                  <a:gd name="T37" fmla="*/ 0 h 44"/>
                  <a:gd name="T38" fmla="*/ 91 w 91"/>
                  <a:gd name="T39" fmla="*/ 0 h 44"/>
                  <a:gd name="T40" fmla="*/ 71 w 91"/>
                  <a:gd name="T4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44">
                    <a:moveTo>
                      <a:pt x="71" y="0"/>
                    </a:moveTo>
                    <a:lnTo>
                      <a:pt x="71" y="0"/>
                    </a:lnTo>
                    <a:lnTo>
                      <a:pt x="69" y="7"/>
                    </a:lnTo>
                    <a:lnTo>
                      <a:pt x="67" y="13"/>
                    </a:lnTo>
                    <a:lnTo>
                      <a:pt x="60" y="17"/>
                    </a:lnTo>
                    <a:lnTo>
                      <a:pt x="52" y="22"/>
                    </a:lnTo>
                    <a:lnTo>
                      <a:pt x="42" y="27"/>
                    </a:lnTo>
                    <a:lnTo>
                      <a:pt x="30" y="29"/>
                    </a:lnTo>
                    <a:lnTo>
                      <a:pt x="14" y="31"/>
                    </a:lnTo>
                    <a:lnTo>
                      <a:pt x="0" y="32"/>
                    </a:lnTo>
                    <a:lnTo>
                      <a:pt x="0" y="44"/>
                    </a:lnTo>
                    <a:lnTo>
                      <a:pt x="18" y="43"/>
                    </a:lnTo>
                    <a:lnTo>
                      <a:pt x="34" y="40"/>
                    </a:lnTo>
                    <a:lnTo>
                      <a:pt x="50" y="36"/>
                    </a:lnTo>
                    <a:lnTo>
                      <a:pt x="64" y="31"/>
                    </a:lnTo>
                    <a:lnTo>
                      <a:pt x="75" y="24"/>
                    </a:lnTo>
                    <a:lnTo>
                      <a:pt x="83" y="17"/>
                    </a:lnTo>
                    <a:lnTo>
                      <a:pt x="89" y="9"/>
                    </a:lnTo>
                    <a:lnTo>
                      <a:pt x="91" y="0"/>
                    </a:lnTo>
                    <a:lnTo>
                      <a:pt x="91" y="0"/>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72" name="Freeform 84">
                <a:extLst>
                  <a:ext uri="{FF2B5EF4-FFF2-40B4-BE49-F238E27FC236}">
                    <a16:creationId xmlns:a16="http://schemas.microsoft.com/office/drawing/2014/main" id="{46D083C4-2980-471E-A5D2-FF6DE770051C}"/>
                  </a:ext>
                </a:extLst>
              </p:cNvPr>
              <p:cNvSpPr>
                <a:spLocks/>
              </p:cNvSpPr>
              <p:nvPr/>
            </p:nvSpPr>
            <p:spPr bwMode="auto">
              <a:xfrm>
                <a:off x="2707" y="271"/>
                <a:ext cx="91" cy="45"/>
              </a:xfrm>
              <a:custGeom>
                <a:avLst/>
                <a:gdLst>
                  <a:gd name="T0" fmla="*/ 0 w 91"/>
                  <a:gd name="T1" fmla="*/ 12 h 45"/>
                  <a:gd name="T2" fmla="*/ 0 w 91"/>
                  <a:gd name="T3" fmla="*/ 12 h 45"/>
                  <a:gd name="T4" fmla="*/ 14 w 91"/>
                  <a:gd name="T5" fmla="*/ 13 h 45"/>
                  <a:gd name="T6" fmla="*/ 30 w 91"/>
                  <a:gd name="T7" fmla="*/ 15 h 45"/>
                  <a:gd name="T8" fmla="*/ 42 w 91"/>
                  <a:gd name="T9" fmla="*/ 17 h 45"/>
                  <a:gd name="T10" fmla="*/ 52 w 91"/>
                  <a:gd name="T11" fmla="*/ 22 h 45"/>
                  <a:gd name="T12" fmla="*/ 60 w 91"/>
                  <a:gd name="T13" fmla="*/ 27 h 45"/>
                  <a:gd name="T14" fmla="*/ 67 w 91"/>
                  <a:gd name="T15" fmla="*/ 32 h 45"/>
                  <a:gd name="T16" fmla="*/ 69 w 91"/>
                  <a:gd name="T17" fmla="*/ 38 h 45"/>
                  <a:gd name="T18" fmla="*/ 71 w 91"/>
                  <a:gd name="T19" fmla="*/ 45 h 45"/>
                  <a:gd name="T20" fmla="*/ 91 w 91"/>
                  <a:gd name="T21" fmla="*/ 45 h 45"/>
                  <a:gd name="T22" fmla="*/ 89 w 91"/>
                  <a:gd name="T23" fmla="*/ 36 h 45"/>
                  <a:gd name="T24" fmla="*/ 83 w 91"/>
                  <a:gd name="T25" fmla="*/ 28 h 45"/>
                  <a:gd name="T26" fmla="*/ 75 w 91"/>
                  <a:gd name="T27" fmla="*/ 20 h 45"/>
                  <a:gd name="T28" fmla="*/ 64 w 91"/>
                  <a:gd name="T29" fmla="*/ 13 h 45"/>
                  <a:gd name="T30" fmla="*/ 50 w 91"/>
                  <a:gd name="T31" fmla="*/ 8 h 45"/>
                  <a:gd name="T32" fmla="*/ 34 w 91"/>
                  <a:gd name="T33" fmla="*/ 4 h 45"/>
                  <a:gd name="T34" fmla="*/ 18 w 91"/>
                  <a:gd name="T35" fmla="*/ 1 h 45"/>
                  <a:gd name="T36" fmla="*/ 0 w 91"/>
                  <a:gd name="T37" fmla="*/ 0 h 45"/>
                  <a:gd name="T38" fmla="*/ 0 w 91"/>
                  <a:gd name="T39" fmla="*/ 0 h 45"/>
                  <a:gd name="T40" fmla="*/ 0 w 91"/>
                  <a:gd name="T41"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45">
                    <a:moveTo>
                      <a:pt x="0" y="12"/>
                    </a:moveTo>
                    <a:lnTo>
                      <a:pt x="0" y="12"/>
                    </a:lnTo>
                    <a:lnTo>
                      <a:pt x="14" y="13"/>
                    </a:lnTo>
                    <a:lnTo>
                      <a:pt x="30" y="15"/>
                    </a:lnTo>
                    <a:lnTo>
                      <a:pt x="42" y="17"/>
                    </a:lnTo>
                    <a:lnTo>
                      <a:pt x="52" y="22"/>
                    </a:lnTo>
                    <a:lnTo>
                      <a:pt x="60" y="27"/>
                    </a:lnTo>
                    <a:lnTo>
                      <a:pt x="67" y="32"/>
                    </a:lnTo>
                    <a:lnTo>
                      <a:pt x="69" y="38"/>
                    </a:lnTo>
                    <a:lnTo>
                      <a:pt x="71" y="45"/>
                    </a:lnTo>
                    <a:lnTo>
                      <a:pt x="91" y="45"/>
                    </a:lnTo>
                    <a:lnTo>
                      <a:pt x="89" y="36"/>
                    </a:lnTo>
                    <a:lnTo>
                      <a:pt x="83" y="28"/>
                    </a:lnTo>
                    <a:lnTo>
                      <a:pt x="75" y="20"/>
                    </a:lnTo>
                    <a:lnTo>
                      <a:pt x="64" y="13"/>
                    </a:lnTo>
                    <a:lnTo>
                      <a:pt x="50" y="8"/>
                    </a:lnTo>
                    <a:lnTo>
                      <a:pt x="34" y="4"/>
                    </a:lnTo>
                    <a:lnTo>
                      <a:pt x="18" y="1"/>
                    </a:lnTo>
                    <a:lnTo>
                      <a:pt x="0" y="0"/>
                    </a:lnTo>
                    <a:lnTo>
                      <a:pt x="0"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73" name="Freeform 85">
                <a:extLst>
                  <a:ext uri="{FF2B5EF4-FFF2-40B4-BE49-F238E27FC236}">
                    <a16:creationId xmlns:a16="http://schemas.microsoft.com/office/drawing/2014/main" id="{E39FB4DF-A03C-49C3-9B35-206EA6DEB8B4}"/>
                  </a:ext>
                </a:extLst>
              </p:cNvPr>
              <p:cNvSpPr>
                <a:spLocks/>
              </p:cNvSpPr>
              <p:nvPr/>
            </p:nvSpPr>
            <p:spPr bwMode="auto">
              <a:xfrm>
                <a:off x="2614" y="271"/>
                <a:ext cx="93" cy="45"/>
              </a:xfrm>
              <a:custGeom>
                <a:avLst/>
                <a:gdLst>
                  <a:gd name="T0" fmla="*/ 20 w 93"/>
                  <a:gd name="T1" fmla="*/ 45 h 45"/>
                  <a:gd name="T2" fmla="*/ 20 w 93"/>
                  <a:gd name="T3" fmla="*/ 45 h 45"/>
                  <a:gd name="T4" fmla="*/ 22 w 93"/>
                  <a:gd name="T5" fmla="*/ 38 h 45"/>
                  <a:gd name="T6" fmla="*/ 24 w 93"/>
                  <a:gd name="T7" fmla="*/ 32 h 45"/>
                  <a:gd name="T8" fmla="*/ 32 w 93"/>
                  <a:gd name="T9" fmla="*/ 27 h 45"/>
                  <a:gd name="T10" fmla="*/ 40 w 93"/>
                  <a:gd name="T11" fmla="*/ 22 h 45"/>
                  <a:gd name="T12" fmla="*/ 50 w 93"/>
                  <a:gd name="T13" fmla="*/ 17 h 45"/>
                  <a:gd name="T14" fmla="*/ 62 w 93"/>
                  <a:gd name="T15" fmla="*/ 15 h 45"/>
                  <a:gd name="T16" fmla="*/ 75 w 93"/>
                  <a:gd name="T17" fmla="*/ 13 h 45"/>
                  <a:gd name="T18" fmla="*/ 93 w 93"/>
                  <a:gd name="T19" fmla="*/ 12 h 45"/>
                  <a:gd name="T20" fmla="*/ 93 w 93"/>
                  <a:gd name="T21" fmla="*/ 0 h 45"/>
                  <a:gd name="T22" fmla="*/ 75 w 93"/>
                  <a:gd name="T23" fmla="*/ 1 h 45"/>
                  <a:gd name="T24" fmla="*/ 58 w 93"/>
                  <a:gd name="T25" fmla="*/ 4 h 45"/>
                  <a:gd name="T26" fmla="*/ 42 w 93"/>
                  <a:gd name="T27" fmla="*/ 8 h 45"/>
                  <a:gd name="T28" fmla="*/ 28 w 93"/>
                  <a:gd name="T29" fmla="*/ 13 h 45"/>
                  <a:gd name="T30" fmla="*/ 16 w 93"/>
                  <a:gd name="T31" fmla="*/ 20 h 45"/>
                  <a:gd name="T32" fmla="*/ 8 w 93"/>
                  <a:gd name="T33" fmla="*/ 28 h 45"/>
                  <a:gd name="T34" fmla="*/ 2 w 93"/>
                  <a:gd name="T35" fmla="*/ 36 h 45"/>
                  <a:gd name="T36" fmla="*/ 0 w 93"/>
                  <a:gd name="T37" fmla="*/ 45 h 45"/>
                  <a:gd name="T38" fmla="*/ 0 w 93"/>
                  <a:gd name="T39" fmla="*/ 45 h 45"/>
                  <a:gd name="T40" fmla="*/ 20 w 93"/>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5">
                    <a:moveTo>
                      <a:pt x="20" y="45"/>
                    </a:moveTo>
                    <a:lnTo>
                      <a:pt x="20" y="45"/>
                    </a:lnTo>
                    <a:lnTo>
                      <a:pt x="22" y="38"/>
                    </a:lnTo>
                    <a:lnTo>
                      <a:pt x="24" y="32"/>
                    </a:lnTo>
                    <a:lnTo>
                      <a:pt x="32" y="27"/>
                    </a:lnTo>
                    <a:lnTo>
                      <a:pt x="40" y="22"/>
                    </a:lnTo>
                    <a:lnTo>
                      <a:pt x="50" y="17"/>
                    </a:lnTo>
                    <a:lnTo>
                      <a:pt x="62" y="15"/>
                    </a:lnTo>
                    <a:lnTo>
                      <a:pt x="75" y="13"/>
                    </a:lnTo>
                    <a:lnTo>
                      <a:pt x="93" y="12"/>
                    </a:lnTo>
                    <a:lnTo>
                      <a:pt x="93" y="0"/>
                    </a:lnTo>
                    <a:lnTo>
                      <a:pt x="75" y="1"/>
                    </a:lnTo>
                    <a:lnTo>
                      <a:pt x="58" y="4"/>
                    </a:lnTo>
                    <a:lnTo>
                      <a:pt x="42" y="8"/>
                    </a:lnTo>
                    <a:lnTo>
                      <a:pt x="28" y="13"/>
                    </a:lnTo>
                    <a:lnTo>
                      <a:pt x="16" y="20"/>
                    </a:lnTo>
                    <a:lnTo>
                      <a:pt x="8" y="28"/>
                    </a:lnTo>
                    <a:lnTo>
                      <a:pt x="2" y="36"/>
                    </a:lnTo>
                    <a:lnTo>
                      <a:pt x="0" y="45"/>
                    </a:lnTo>
                    <a:lnTo>
                      <a:pt x="0" y="45"/>
                    </a:lnTo>
                    <a:lnTo>
                      <a:pt x="2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74" name="Freeform 86">
                <a:extLst>
                  <a:ext uri="{FF2B5EF4-FFF2-40B4-BE49-F238E27FC236}">
                    <a16:creationId xmlns:a16="http://schemas.microsoft.com/office/drawing/2014/main" id="{78DC54EB-CC16-4EDD-8199-02EEC194A113}"/>
                  </a:ext>
                </a:extLst>
              </p:cNvPr>
              <p:cNvSpPr>
                <a:spLocks/>
              </p:cNvSpPr>
              <p:nvPr/>
            </p:nvSpPr>
            <p:spPr bwMode="auto">
              <a:xfrm>
                <a:off x="2614" y="316"/>
                <a:ext cx="93" cy="44"/>
              </a:xfrm>
              <a:custGeom>
                <a:avLst/>
                <a:gdLst>
                  <a:gd name="T0" fmla="*/ 93 w 93"/>
                  <a:gd name="T1" fmla="*/ 32 h 44"/>
                  <a:gd name="T2" fmla="*/ 93 w 93"/>
                  <a:gd name="T3" fmla="*/ 32 h 44"/>
                  <a:gd name="T4" fmla="*/ 75 w 93"/>
                  <a:gd name="T5" fmla="*/ 31 h 44"/>
                  <a:gd name="T6" fmla="*/ 62 w 93"/>
                  <a:gd name="T7" fmla="*/ 29 h 44"/>
                  <a:gd name="T8" fmla="*/ 50 w 93"/>
                  <a:gd name="T9" fmla="*/ 27 h 44"/>
                  <a:gd name="T10" fmla="*/ 40 w 93"/>
                  <a:gd name="T11" fmla="*/ 22 h 44"/>
                  <a:gd name="T12" fmla="*/ 32 w 93"/>
                  <a:gd name="T13" fmla="*/ 17 h 44"/>
                  <a:gd name="T14" fmla="*/ 24 w 93"/>
                  <a:gd name="T15" fmla="*/ 13 h 44"/>
                  <a:gd name="T16" fmla="*/ 22 w 93"/>
                  <a:gd name="T17" fmla="*/ 7 h 44"/>
                  <a:gd name="T18" fmla="*/ 20 w 93"/>
                  <a:gd name="T19" fmla="*/ 0 h 44"/>
                  <a:gd name="T20" fmla="*/ 0 w 93"/>
                  <a:gd name="T21" fmla="*/ 0 h 44"/>
                  <a:gd name="T22" fmla="*/ 2 w 93"/>
                  <a:gd name="T23" fmla="*/ 9 h 44"/>
                  <a:gd name="T24" fmla="*/ 8 w 93"/>
                  <a:gd name="T25" fmla="*/ 17 h 44"/>
                  <a:gd name="T26" fmla="*/ 16 w 93"/>
                  <a:gd name="T27" fmla="*/ 24 h 44"/>
                  <a:gd name="T28" fmla="*/ 28 w 93"/>
                  <a:gd name="T29" fmla="*/ 31 h 44"/>
                  <a:gd name="T30" fmla="*/ 42 w 93"/>
                  <a:gd name="T31" fmla="*/ 36 h 44"/>
                  <a:gd name="T32" fmla="*/ 58 w 93"/>
                  <a:gd name="T33" fmla="*/ 40 h 44"/>
                  <a:gd name="T34" fmla="*/ 75 w 93"/>
                  <a:gd name="T35" fmla="*/ 43 h 44"/>
                  <a:gd name="T36" fmla="*/ 93 w 93"/>
                  <a:gd name="T37" fmla="*/ 44 h 44"/>
                  <a:gd name="T38" fmla="*/ 93 w 93"/>
                  <a:gd name="T39" fmla="*/ 44 h 44"/>
                  <a:gd name="T40" fmla="*/ 93 w 93"/>
                  <a:gd name="T41"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4">
                    <a:moveTo>
                      <a:pt x="93" y="32"/>
                    </a:moveTo>
                    <a:lnTo>
                      <a:pt x="93" y="32"/>
                    </a:lnTo>
                    <a:lnTo>
                      <a:pt x="75" y="31"/>
                    </a:lnTo>
                    <a:lnTo>
                      <a:pt x="62" y="29"/>
                    </a:lnTo>
                    <a:lnTo>
                      <a:pt x="50" y="27"/>
                    </a:lnTo>
                    <a:lnTo>
                      <a:pt x="40" y="22"/>
                    </a:lnTo>
                    <a:lnTo>
                      <a:pt x="32" y="17"/>
                    </a:lnTo>
                    <a:lnTo>
                      <a:pt x="24" y="13"/>
                    </a:lnTo>
                    <a:lnTo>
                      <a:pt x="22" y="7"/>
                    </a:lnTo>
                    <a:lnTo>
                      <a:pt x="20" y="0"/>
                    </a:lnTo>
                    <a:lnTo>
                      <a:pt x="0" y="0"/>
                    </a:lnTo>
                    <a:lnTo>
                      <a:pt x="2" y="9"/>
                    </a:lnTo>
                    <a:lnTo>
                      <a:pt x="8" y="17"/>
                    </a:lnTo>
                    <a:lnTo>
                      <a:pt x="16" y="24"/>
                    </a:lnTo>
                    <a:lnTo>
                      <a:pt x="28" y="31"/>
                    </a:lnTo>
                    <a:lnTo>
                      <a:pt x="42" y="36"/>
                    </a:lnTo>
                    <a:lnTo>
                      <a:pt x="58" y="40"/>
                    </a:lnTo>
                    <a:lnTo>
                      <a:pt x="75" y="43"/>
                    </a:lnTo>
                    <a:lnTo>
                      <a:pt x="93" y="44"/>
                    </a:lnTo>
                    <a:lnTo>
                      <a:pt x="93" y="44"/>
                    </a:lnTo>
                    <a:lnTo>
                      <a:pt x="93"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75" name="Freeform 87">
                <a:extLst>
                  <a:ext uri="{FF2B5EF4-FFF2-40B4-BE49-F238E27FC236}">
                    <a16:creationId xmlns:a16="http://schemas.microsoft.com/office/drawing/2014/main" id="{9D8BCD57-474E-415C-83FC-D2246092E129}"/>
                  </a:ext>
                </a:extLst>
              </p:cNvPr>
              <p:cNvSpPr>
                <a:spLocks/>
              </p:cNvSpPr>
              <p:nvPr/>
            </p:nvSpPr>
            <p:spPr bwMode="auto">
              <a:xfrm>
                <a:off x="2535" y="70"/>
                <a:ext cx="247" cy="270"/>
              </a:xfrm>
              <a:custGeom>
                <a:avLst/>
                <a:gdLst>
                  <a:gd name="T0" fmla="*/ 160 w 247"/>
                  <a:gd name="T1" fmla="*/ 235 h 270"/>
                  <a:gd name="T2" fmla="*/ 190 w 247"/>
                  <a:gd name="T3" fmla="*/ 238 h 270"/>
                  <a:gd name="T4" fmla="*/ 204 w 247"/>
                  <a:gd name="T5" fmla="*/ 230 h 270"/>
                  <a:gd name="T6" fmla="*/ 210 w 247"/>
                  <a:gd name="T7" fmla="*/ 220 h 270"/>
                  <a:gd name="T8" fmla="*/ 214 w 247"/>
                  <a:gd name="T9" fmla="*/ 214 h 270"/>
                  <a:gd name="T10" fmla="*/ 234 w 247"/>
                  <a:gd name="T11" fmla="*/ 222 h 270"/>
                  <a:gd name="T12" fmla="*/ 247 w 247"/>
                  <a:gd name="T13" fmla="*/ 236 h 270"/>
                  <a:gd name="T14" fmla="*/ 241 w 247"/>
                  <a:gd name="T15" fmla="*/ 251 h 270"/>
                  <a:gd name="T16" fmla="*/ 226 w 247"/>
                  <a:gd name="T17" fmla="*/ 263 h 270"/>
                  <a:gd name="T18" fmla="*/ 196 w 247"/>
                  <a:gd name="T19" fmla="*/ 270 h 270"/>
                  <a:gd name="T20" fmla="*/ 160 w 247"/>
                  <a:gd name="T21" fmla="*/ 267 h 270"/>
                  <a:gd name="T22" fmla="*/ 129 w 247"/>
                  <a:gd name="T23" fmla="*/ 261 h 270"/>
                  <a:gd name="T24" fmla="*/ 111 w 247"/>
                  <a:gd name="T25" fmla="*/ 255 h 270"/>
                  <a:gd name="T26" fmla="*/ 101 w 247"/>
                  <a:gd name="T27" fmla="*/ 252 h 270"/>
                  <a:gd name="T28" fmla="*/ 57 w 247"/>
                  <a:gd name="T29" fmla="*/ 223 h 270"/>
                  <a:gd name="T30" fmla="*/ 10 w 247"/>
                  <a:gd name="T31" fmla="*/ 167 h 270"/>
                  <a:gd name="T32" fmla="*/ 0 w 247"/>
                  <a:gd name="T33" fmla="*/ 113 h 270"/>
                  <a:gd name="T34" fmla="*/ 20 w 247"/>
                  <a:gd name="T35" fmla="*/ 64 h 270"/>
                  <a:gd name="T36" fmla="*/ 59 w 247"/>
                  <a:gd name="T37" fmla="*/ 27 h 270"/>
                  <a:gd name="T38" fmla="*/ 113 w 247"/>
                  <a:gd name="T39" fmla="*/ 4 h 270"/>
                  <a:gd name="T40" fmla="*/ 168 w 247"/>
                  <a:gd name="T41" fmla="*/ 1 h 270"/>
                  <a:gd name="T42" fmla="*/ 222 w 247"/>
                  <a:gd name="T43" fmla="*/ 21 h 270"/>
                  <a:gd name="T44" fmla="*/ 243 w 247"/>
                  <a:gd name="T45" fmla="*/ 42 h 270"/>
                  <a:gd name="T46" fmla="*/ 237 w 247"/>
                  <a:gd name="T47" fmla="*/ 49 h 270"/>
                  <a:gd name="T48" fmla="*/ 220 w 247"/>
                  <a:gd name="T49" fmla="*/ 52 h 270"/>
                  <a:gd name="T50" fmla="*/ 208 w 247"/>
                  <a:gd name="T51" fmla="*/ 51 h 270"/>
                  <a:gd name="T52" fmla="*/ 184 w 247"/>
                  <a:gd name="T53" fmla="*/ 44 h 270"/>
                  <a:gd name="T54" fmla="*/ 150 w 247"/>
                  <a:gd name="T55" fmla="*/ 40 h 270"/>
                  <a:gd name="T56" fmla="*/ 127 w 247"/>
                  <a:gd name="T57" fmla="*/ 46 h 270"/>
                  <a:gd name="T58" fmla="*/ 115 w 247"/>
                  <a:gd name="T59" fmla="*/ 53 h 270"/>
                  <a:gd name="T60" fmla="*/ 83 w 247"/>
                  <a:gd name="T61" fmla="*/ 83 h 270"/>
                  <a:gd name="T62" fmla="*/ 69 w 247"/>
                  <a:gd name="T63" fmla="*/ 131 h 270"/>
                  <a:gd name="T64" fmla="*/ 77 w 247"/>
                  <a:gd name="T65" fmla="*/ 155 h 270"/>
                  <a:gd name="T66" fmla="*/ 89 w 247"/>
                  <a:gd name="T67" fmla="*/ 182 h 270"/>
                  <a:gd name="T68" fmla="*/ 107 w 247"/>
                  <a:gd name="T69" fmla="*/ 203 h 270"/>
                  <a:gd name="T70" fmla="*/ 127 w 247"/>
                  <a:gd name="T71" fmla="*/ 22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7" h="270">
                    <a:moveTo>
                      <a:pt x="139" y="227"/>
                    </a:moveTo>
                    <a:lnTo>
                      <a:pt x="160" y="235"/>
                    </a:lnTo>
                    <a:lnTo>
                      <a:pt x="176" y="238"/>
                    </a:lnTo>
                    <a:lnTo>
                      <a:pt x="190" y="238"/>
                    </a:lnTo>
                    <a:lnTo>
                      <a:pt x="198" y="235"/>
                    </a:lnTo>
                    <a:lnTo>
                      <a:pt x="204" y="230"/>
                    </a:lnTo>
                    <a:lnTo>
                      <a:pt x="208" y="225"/>
                    </a:lnTo>
                    <a:lnTo>
                      <a:pt x="210" y="220"/>
                    </a:lnTo>
                    <a:lnTo>
                      <a:pt x="210" y="215"/>
                    </a:lnTo>
                    <a:lnTo>
                      <a:pt x="214" y="214"/>
                    </a:lnTo>
                    <a:lnTo>
                      <a:pt x="224" y="216"/>
                    </a:lnTo>
                    <a:lnTo>
                      <a:pt x="234" y="222"/>
                    </a:lnTo>
                    <a:lnTo>
                      <a:pt x="243" y="229"/>
                    </a:lnTo>
                    <a:lnTo>
                      <a:pt x="247" y="236"/>
                    </a:lnTo>
                    <a:lnTo>
                      <a:pt x="245" y="243"/>
                    </a:lnTo>
                    <a:lnTo>
                      <a:pt x="241" y="251"/>
                    </a:lnTo>
                    <a:lnTo>
                      <a:pt x="236" y="258"/>
                    </a:lnTo>
                    <a:lnTo>
                      <a:pt x="226" y="263"/>
                    </a:lnTo>
                    <a:lnTo>
                      <a:pt x="212" y="268"/>
                    </a:lnTo>
                    <a:lnTo>
                      <a:pt x="196" y="270"/>
                    </a:lnTo>
                    <a:lnTo>
                      <a:pt x="178" y="269"/>
                    </a:lnTo>
                    <a:lnTo>
                      <a:pt x="160" y="267"/>
                    </a:lnTo>
                    <a:lnTo>
                      <a:pt x="142" y="264"/>
                    </a:lnTo>
                    <a:lnTo>
                      <a:pt x="129" y="261"/>
                    </a:lnTo>
                    <a:lnTo>
                      <a:pt x="119" y="258"/>
                    </a:lnTo>
                    <a:lnTo>
                      <a:pt x="111" y="255"/>
                    </a:lnTo>
                    <a:lnTo>
                      <a:pt x="103" y="253"/>
                    </a:lnTo>
                    <a:lnTo>
                      <a:pt x="101" y="252"/>
                    </a:lnTo>
                    <a:lnTo>
                      <a:pt x="99" y="251"/>
                    </a:lnTo>
                    <a:lnTo>
                      <a:pt x="57" y="223"/>
                    </a:lnTo>
                    <a:lnTo>
                      <a:pt x="28" y="195"/>
                    </a:lnTo>
                    <a:lnTo>
                      <a:pt x="10" y="167"/>
                    </a:lnTo>
                    <a:lnTo>
                      <a:pt x="0" y="139"/>
                    </a:lnTo>
                    <a:lnTo>
                      <a:pt x="0" y="113"/>
                    </a:lnTo>
                    <a:lnTo>
                      <a:pt x="6" y="87"/>
                    </a:lnTo>
                    <a:lnTo>
                      <a:pt x="20" y="64"/>
                    </a:lnTo>
                    <a:lnTo>
                      <a:pt x="38" y="45"/>
                    </a:lnTo>
                    <a:lnTo>
                      <a:pt x="59" y="27"/>
                    </a:lnTo>
                    <a:lnTo>
                      <a:pt x="85" y="14"/>
                    </a:lnTo>
                    <a:lnTo>
                      <a:pt x="113" y="4"/>
                    </a:lnTo>
                    <a:lnTo>
                      <a:pt x="141" y="0"/>
                    </a:lnTo>
                    <a:lnTo>
                      <a:pt x="168" y="1"/>
                    </a:lnTo>
                    <a:lnTo>
                      <a:pt x="196" y="8"/>
                    </a:lnTo>
                    <a:lnTo>
                      <a:pt x="222" y="21"/>
                    </a:lnTo>
                    <a:lnTo>
                      <a:pt x="243" y="40"/>
                    </a:lnTo>
                    <a:lnTo>
                      <a:pt x="243" y="42"/>
                    </a:lnTo>
                    <a:lnTo>
                      <a:pt x="239" y="46"/>
                    </a:lnTo>
                    <a:lnTo>
                      <a:pt x="237" y="49"/>
                    </a:lnTo>
                    <a:lnTo>
                      <a:pt x="236" y="51"/>
                    </a:lnTo>
                    <a:lnTo>
                      <a:pt x="220" y="52"/>
                    </a:lnTo>
                    <a:lnTo>
                      <a:pt x="212" y="52"/>
                    </a:lnTo>
                    <a:lnTo>
                      <a:pt x="208" y="51"/>
                    </a:lnTo>
                    <a:lnTo>
                      <a:pt x="206" y="51"/>
                    </a:lnTo>
                    <a:lnTo>
                      <a:pt x="184" y="44"/>
                    </a:lnTo>
                    <a:lnTo>
                      <a:pt x="166" y="40"/>
                    </a:lnTo>
                    <a:lnTo>
                      <a:pt x="150" y="40"/>
                    </a:lnTo>
                    <a:lnTo>
                      <a:pt x="137" y="42"/>
                    </a:lnTo>
                    <a:lnTo>
                      <a:pt x="127" y="46"/>
                    </a:lnTo>
                    <a:lnTo>
                      <a:pt x="119" y="49"/>
                    </a:lnTo>
                    <a:lnTo>
                      <a:pt x="115" y="53"/>
                    </a:lnTo>
                    <a:lnTo>
                      <a:pt x="113" y="54"/>
                    </a:lnTo>
                    <a:lnTo>
                      <a:pt x="83" y="83"/>
                    </a:lnTo>
                    <a:lnTo>
                      <a:pt x="71" y="110"/>
                    </a:lnTo>
                    <a:lnTo>
                      <a:pt x="69" y="131"/>
                    </a:lnTo>
                    <a:lnTo>
                      <a:pt x="71" y="141"/>
                    </a:lnTo>
                    <a:lnTo>
                      <a:pt x="77" y="155"/>
                    </a:lnTo>
                    <a:lnTo>
                      <a:pt x="81" y="168"/>
                    </a:lnTo>
                    <a:lnTo>
                      <a:pt x="89" y="182"/>
                    </a:lnTo>
                    <a:lnTo>
                      <a:pt x="99" y="197"/>
                    </a:lnTo>
                    <a:lnTo>
                      <a:pt x="107" y="203"/>
                    </a:lnTo>
                    <a:lnTo>
                      <a:pt x="117" y="212"/>
                    </a:lnTo>
                    <a:lnTo>
                      <a:pt x="127" y="220"/>
                    </a:lnTo>
                    <a:lnTo>
                      <a:pt x="139" y="227"/>
                    </a:lnTo>
                    <a:close/>
                  </a:path>
                </a:pathLst>
              </a:custGeom>
              <a:solidFill>
                <a:srgbClr val="667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76" name="Freeform 88">
                <a:extLst>
                  <a:ext uri="{FF2B5EF4-FFF2-40B4-BE49-F238E27FC236}">
                    <a16:creationId xmlns:a16="http://schemas.microsoft.com/office/drawing/2014/main" id="{A339E3FD-EA71-454B-824F-26D9A341BDAD}"/>
                  </a:ext>
                </a:extLst>
              </p:cNvPr>
              <p:cNvSpPr>
                <a:spLocks/>
              </p:cNvSpPr>
              <p:nvPr/>
            </p:nvSpPr>
            <p:spPr bwMode="auto">
              <a:xfrm>
                <a:off x="2668" y="284"/>
                <a:ext cx="87" cy="30"/>
              </a:xfrm>
              <a:custGeom>
                <a:avLst/>
                <a:gdLst>
                  <a:gd name="T0" fmla="*/ 67 w 87"/>
                  <a:gd name="T1" fmla="*/ 0 h 30"/>
                  <a:gd name="T2" fmla="*/ 67 w 87"/>
                  <a:gd name="T3" fmla="*/ 1 h 30"/>
                  <a:gd name="T4" fmla="*/ 67 w 87"/>
                  <a:gd name="T5" fmla="*/ 6 h 30"/>
                  <a:gd name="T6" fmla="*/ 65 w 87"/>
                  <a:gd name="T7" fmla="*/ 10 h 30"/>
                  <a:gd name="T8" fmla="*/ 63 w 87"/>
                  <a:gd name="T9" fmla="*/ 14 h 30"/>
                  <a:gd name="T10" fmla="*/ 59 w 87"/>
                  <a:gd name="T11" fmla="*/ 17 h 30"/>
                  <a:gd name="T12" fmla="*/ 55 w 87"/>
                  <a:gd name="T13" fmla="*/ 18 h 30"/>
                  <a:gd name="T14" fmla="*/ 45 w 87"/>
                  <a:gd name="T15" fmla="*/ 18 h 30"/>
                  <a:gd name="T16" fmla="*/ 31 w 87"/>
                  <a:gd name="T17" fmla="*/ 16 h 30"/>
                  <a:gd name="T18" fmla="*/ 11 w 87"/>
                  <a:gd name="T19" fmla="*/ 8 h 30"/>
                  <a:gd name="T20" fmla="*/ 0 w 87"/>
                  <a:gd name="T21" fmla="*/ 17 h 30"/>
                  <a:gd name="T22" fmla="*/ 23 w 87"/>
                  <a:gd name="T23" fmla="*/ 25 h 30"/>
                  <a:gd name="T24" fmla="*/ 41 w 87"/>
                  <a:gd name="T25" fmla="*/ 30 h 30"/>
                  <a:gd name="T26" fmla="*/ 59 w 87"/>
                  <a:gd name="T27" fmla="*/ 30 h 30"/>
                  <a:gd name="T28" fmla="*/ 71 w 87"/>
                  <a:gd name="T29" fmla="*/ 24 h 30"/>
                  <a:gd name="T30" fmla="*/ 79 w 87"/>
                  <a:gd name="T31" fmla="*/ 18 h 30"/>
                  <a:gd name="T32" fmla="*/ 85 w 87"/>
                  <a:gd name="T33" fmla="*/ 13 h 30"/>
                  <a:gd name="T34" fmla="*/ 87 w 87"/>
                  <a:gd name="T35" fmla="*/ 6 h 30"/>
                  <a:gd name="T36" fmla="*/ 87 w 87"/>
                  <a:gd name="T37" fmla="*/ 1 h 30"/>
                  <a:gd name="T38" fmla="*/ 87 w 87"/>
                  <a:gd name="T39" fmla="*/ 2 h 30"/>
                  <a:gd name="T40" fmla="*/ 67 w 87"/>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30">
                    <a:moveTo>
                      <a:pt x="67" y="0"/>
                    </a:moveTo>
                    <a:lnTo>
                      <a:pt x="67" y="1"/>
                    </a:lnTo>
                    <a:lnTo>
                      <a:pt x="67" y="6"/>
                    </a:lnTo>
                    <a:lnTo>
                      <a:pt x="65" y="10"/>
                    </a:lnTo>
                    <a:lnTo>
                      <a:pt x="63" y="14"/>
                    </a:lnTo>
                    <a:lnTo>
                      <a:pt x="59" y="17"/>
                    </a:lnTo>
                    <a:lnTo>
                      <a:pt x="55" y="18"/>
                    </a:lnTo>
                    <a:lnTo>
                      <a:pt x="45" y="18"/>
                    </a:lnTo>
                    <a:lnTo>
                      <a:pt x="31" y="16"/>
                    </a:lnTo>
                    <a:lnTo>
                      <a:pt x="11" y="8"/>
                    </a:lnTo>
                    <a:lnTo>
                      <a:pt x="0" y="17"/>
                    </a:lnTo>
                    <a:lnTo>
                      <a:pt x="23" y="25"/>
                    </a:lnTo>
                    <a:lnTo>
                      <a:pt x="41" y="30"/>
                    </a:lnTo>
                    <a:lnTo>
                      <a:pt x="59" y="30"/>
                    </a:lnTo>
                    <a:lnTo>
                      <a:pt x="71" y="24"/>
                    </a:lnTo>
                    <a:lnTo>
                      <a:pt x="79" y="18"/>
                    </a:lnTo>
                    <a:lnTo>
                      <a:pt x="85" y="13"/>
                    </a:lnTo>
                    <a:lnTo>
                      <a:pt x="87" y="6"/>
                    </a:lnTo>
                    <a:lnTo>
                      <a:pt x="87" y="1"/>
                    </a:lnTo>
                    <a:lnTo>
                      <a:pt x="87" y="2"/>
                    </a:lnTo>
                    <a:lnTo>
                      <a:pt x="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77" name="Freeform 89">
                <a:extLst>
                  <a:ext uri="{FF2B5EF4-FFF2-40B4-BE49-F238E27FC236}">
                    <a16:creationId xmlns:a16="http://schemas.microsoft.com/office/drawing/2014/main" id="{D746F652-904C-413D-870B-A9F1FE964955}"/>
                  </a:ext>
                </a:extLst>
              </p:cNvPr>
              <p:cNvSpPr>
                <a:spLocks/>
              </p:cNvSpPr>
              <p:nvPr/>
            </p:nvSpPr>
            <p:spPr bwMode="auto">
              <a:xfrm>
                <a:off x="2735" y="278"/>
                <a:ext cx="51" cy="23"/>
              </a:xfrm>
              <a:custGeom>
                <a:avLst/>
                <a:gdLst>
                  <a:gd name="T0" fmla="*/ 51 w 51"/>
                  <a:gd name="T1" fmla="*/ 19 h 23"/>
                  <a:gd name="T2" fmla="*/ 51 w 51"/>
                  <a:gd name="T3" fmla="*/ 19 h 23"/>
                  <a:gd name="T4" fmla="*/ 41 w 51"/>
                  <a:gd name="T5" fmla="*/ 10 h 23"/>
                  <a:gd name="T6" fmla="*/ 30 w 51"/>
                  <a:gd name="T7" fmla="*/ 4 h 23"/>
                  <a:gd name="T8" fmla="*/ 14 w 51"/>
                  <a:gd name="T9" fmla="*/ 0 h 23"/>
                  <a:gd name="T10" fmla="*/ 0 w 51"/>
                  <a:gd name="T11" fmla="*/ 6 h 23"/>
                  <a:gd name="T12" fmla="*/ 20 w 51"/>
                  <a:gd name="T13" fmla="*/ 8 h 23"/>
                  <a:gd name="T14" fmla="*/ 14 w 51"/>
                  <a:gd name="T15" fmla="*/ 12 h 23"/>
                  <a:gd name="T16" fmla="*/ 18 w 51"/>
                  <a:gd name="T17" fmla="*/ 13 h 23"/>
                  <a:gd name="T18" fmla="*/ 26 w 51"/>
                  <a:gd name="T19" fmla="*/ 17 h 23"/>
                  <a:gd name="T20" fmla="*/ 36 w 51"/>
                  <a:gd name="T21" fmla="*/ 23 h 23"/>
                  <a:gd name="T22" fmla="*/ 36 w 51"/>
                  <a:gd name="T23" fmla="*/ 23 h 23"/>
                  <a:gd name="T24" fmla="*/ 51 w 51"/>
                  <a:gd name="T25"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23">
                    <a:moveTo>
                      <a:pt x="51" y="19"/>
                    </a:moveTo>
                    <a:lnTo>
                      <a:pt x="51" y="19"/>
                    </a:lnTo>
                    <a:lnTo>
                      <a:pt x="41" y="10"/>
                    </a:lnTo>
                    <a:lnTo>
                      <a:pt x="30" y="4"/>
                    </a:lnTo>
                    <a:lnTo>
                      <a:pt x="14" y="0"/>
                    </a:lnTo>
                    <a:lnTo>
                      <a:pt x="0" y="6"/>
                    </a:lnTo>
                    <a:lnTo>
                      <a:pt x="20" y="8"/>
                    </a:lnTo>
                    <a:lnTo>
                      <a:pt x="14" y="12"/>
                    </a:lnTo>
                    <a:lnTo>
                      <a:pt x="18" y="13"/>
                    </a:lnTo>
                    <a:lnTo>
                      <a:pt x="26" y="17"/>
                    </a:lnTo>
                    <a:lnTo>
                      <a:pt x="36" y="23"/>
                    </a:lnTo>
                    <a:lnTo>
                      <a:pt x="36" y="23"/>
                    </a:lnTo>
                    <a:lnTo>
                      <a:pt x="51"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78" name="Freeform 90">
                <a:extLst>
                  <a:ext uri="{FF2B5EF4-FFF2-40B4-BE49-F238E27FC236}">
                    <a16:creationId xmlns:a16="http://schemas.microsoft.com/office/drawing/2014/main" id="{5F9CA594-97C5-4165-92C1-94AF18B818E6}"/>
                  </a:ext>
                </a:extLst>
              </p:cNvPr>
              <p:cNvSpPr>
                <a:spLocks/>
              </p:cNvSpPr>
              <p:nvPr/>
            </p:nvSpPr>
            <p:spPr bwMode="auto">
              <a:xfrm>
                <a:off x="2711" y="297"/>
                <a:ext cx="81" cy="49"/>
              </a:xfrm>
              <a:custGeom>
                <a:avLst/>
                <a:gdLst>
                  <a:gd name="T0" fmla="*/ 2 w 81"/>
                  <a:gd name="T1" fmla="*/ 48 h 49"/>
                  <a:gd name="T2" fmla="*/ 0 w 81"/>
                  <a:gd name="T3" fmla="*/ 48 h 49"/>
                  <a:gd name="T4" fmla="*/ 20 w 81"/>
                  <a:gd name="T5" fmla="*/ 49 h 49"/>
                  <a:gd name="T6" fmla="*/ 40 w 81"/>
                  <a:gd name="T7" fmla="*/ 47 h 49"/>
                  <a:gd name="T8" fmla="*/ 56 w 81"/>
                  <a:gd name="T9" fmla="*/ 41 h 49"/>
                  <a:gd name="T10" fmla="*/ 67 w 81"/>
                  <a:gd name="T11" fmla="*/ 34 h 49"/>
                  <a:gd name="T12" fmla="*/ 75 w 81"/>
                  <a:gd name="T13" fmla="*/ 25 h 49"/>
                  <a:gd name="T14" fmla="*/ 79 w 81"/>
                  <a:gd name="T15" fmla="*/ 17 h 49"/>
                  <a:gd name="T16" fmla="*/ 81 w 81"/>
                  <a:gd name="T17" fmla="*/ 9 h 49"/>
                  <a:gd name="T18" fmla="*/ 75 w 81"/>
                  <a:gd name="T19" fmla="*/ 0 h 49"/>
                  <a:gd name="T20" fmla="*/ 60 w 81"/>
                  <a:gd name="T21" fmla="*/ 4 h 49"/>
                  <a:gd name="T22" fmla="*/ 61 w 81"/>
                  <a:gd name="T23" fmla="*/ 9 h 49"/>
                  <a:gd name="T24" fmla="*/ 60 w 81"/>
                  <a:gd name="T25" fmla="*/ 14 h 49"/>
                  <a:gd name="T26" fmla="*/ 56 w 81"/>
                  <a:gd name="T27" fmla="*/ 23 h 49"/>
                  <a:gd name="T28" fmla="*/ 52 w 81"/>
                  <a:gd name="T29" fmla="*/ 27 h 49"/>
                  <a:gd name="T30" fmla="*/ 44 w 81"/>
                  <a:gd name="T31" fmla="*/ 32 h 49"/>
                  <a:gd name="T32" fmla="*/ 32 w 81"/>
                  <a:gd name="T33" fmla="*/ 35 h 49"/>
                  <a:gd name="T34" fmla="*/ 20 w 81"/>
                  <a:gd name="T35" fmla="*/ 37 h 49"/>
                  <a:gd name="T36" fmla="*/ 4 w 81"/>
                  <a:gd name="T37" fmla="*/ 36 h 49"/>
                  <a:gd name="T38" fmla="*/ 2 w 81"/>
                  <a:gd name="T39" fmla="*/ 36 h 49"/>
                  <a:gd name="T40" fmla="*/ 2 w 81"/>
                  <a:gd name="T4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49">
                    <a:moveTo>
                      <a:pt x="2" y="48"/>
                    </a:moveTo>
                    <a:lnTo>
                      <a:pt x="0" y="48"/>
                    </a:lnTo>
                    <a:lnTo>
                      <a:pt x="20" y="49"/>
                    </a:lnTo>
                    <a:lnTo>
                      <a:pt x="40" y="47"/>
                    </a:lnTo>
                    <a:lnTo>
                      <a:pt x="56" y="41"/>
                    </a:lnTo>
                    <a:lnTo>
                      <a:pt x="67" y="34"/>
                    </a:lnTo>
                    <a:lnTo>
                      <a:pt x="75" y="25"/>
                    </a:lnTo>
                    <a:lnTo>
                      <a:pt x="79" y="17"/>
                    </a:lnTo>
                    <a:lnTo>
                      <a:pt x="81" y="9"/>
                    </a:lnTo>
                    <a:lnTo>
                      <a:pt x="75" y="0"/>
                    </a:lnTo>
                    <a:lnTo>
                      <a:pt x="60" y="4"/>
                    </a:lnTo>
                    <a:lnTo>
                      <a:pt x="61" y="9"/>
                    </a:lnTo>
                    <a:lnTo>
                      <a:pt x="60" y="14"/>
                    </a:lnTo>
                    <a:lnTo>
                      <a:pt x="56" y="23"/>
                    </a:lnTo>
                    <a:lnTo>
                      <a:pt x="52" y="27"/>
                    </a:lnTo>
                    <a:lnTo>
                      <a:pt x="44" y="32"/>
                    </a:lnTo>
                    <a:lnTo>
                      <a:pt x="32" y="35"/>
                    </a:lnTo>
                    <a:lnTo>
                      <a:pt x="20" y="37"/>
                    </a:lnTo>
                    <a:lnTo>
                      <a:pt x="4" y="36"/>
                    </a:lnTo>
                    <a:lnTo>
                      <a:pt x="2" y="36"/>
                    </a:lnTo>
                    <a:lnTo>
                      <a:pt x="2"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79" name="Freeform 91">
                <a:extLst>
                  <a:ext uri="{FF2B5EF4-FFF2-40B4-BE49-F238E27FC236}">
                    <a16:creationId xmlns:a16="http://schemas.microsoft.com/office/drawing/2014/main" id="{020FEFA2-210E-4C5A-BFEB-975CB44BFECD}"/>
                  </a:ext>
                </a:extLst>
              </p:cNvPr>
              <p:cNvSpPr>
                <a:spLocks/>
              </p:cNvSpPr>
              <p:nvPr/>
            </p:nvSpPr>
            <p:spPr bwMode="auto">
              <a:xfrm>
                <a:off x="2624" y="315"/>
                <a:ext cx="89" cy="30"/>
              </a:xfrm>
              <a:custGeom>
                <a:avLst/>
                <a:gdLst>
                  <a:gd name="T0" fmla="*/ 4 w 89"/>
                  <a:gd name="T1" fmla="*/ 9 h 30"/>
                  <a:gd name="T2" fmla="*/ 4 w 89"/>
                  <a:gd name="T3" fmla="*/ 10 h 30"/>
                  <a:gd name="T4" fmla="*/ 6 w 89"/>
                  <a:gd name="T5" fmla="*/ 10 h 30"/>
                  <a:gd name="T6" fmla="*/ 10 w 89"/>
                  <a:gd name="T7" fmla="*/ 13 h 30"/>
                  <a:gd name="T8" fmla="*/ 18 w 89"/>
                  <a:gd name="T9" fmla="*/ 15 h 30"/>
                  <a:gd name="T10" fmla="*/ 26 w 89"/>
                  <a:gd name="T11" fmla="*/ 17 h 30"/>
                  <a:gd name="T12" fmla="*/ 36 w 89"/>
                  <a:gd name="T13" fmla="*/ 21 h 30"/>
                  <a:gd name="T14" fmla="*/ 52 w 89"/>
                  <a:gd name="T15" fmla="*/ 25 h 30"/>
                  <a:gd name="T16" fmla="*/ 69 w 89"/>
                  <a:gd name="T17" fmla="*/ 28 h 30"/>
                  <a:gd name="T18" fmla="*/ 89 w 89"/>
                  <a:gd name="T19" fmla="*/ 30 h 30"/>
                  <a:gd name="T20" fmla="*/ 89 w 89"/>
                  <a:gd name="T21" fmla="*/ 18 h 30"/>
                  <a:gd name="T22" fmla="*/ 73 w 89"/>
                  <a:gd name="T23" fmla="*/ 16 h 30"/>
                  <a:gd name="T24" fmla="*/ 55 w 89"/>
                  <a:gd name="T25" fmla="*/ 14 h 30"/>
                  <a:gd name="T26" fmla="*/ 44 w 89"/>
                  <a:gd name="T27" fmla="*/ 11 h 30"/>
                  <a:gd name="T28" fmla="*/ 34 w 89"/>
                  <a:gd name="T29" fmla="*/ 8 h 30"/>
                  <a:gd name="T30" fmla="*/ 26 w 89"/>
                  <a:gd name="T31" fmla="*/ 6 h 30"/>
                  <a:gd name="T32" fmla="*/ 18 w 89"/>
                  <a:gd name="T33" fmla="*/ 3 h 30"/>
                  <a:gd name="T34" fmla="*/ 18 w 89"/>
                  <a:gd name="T35" fmla="*/ 3 h 30"/>
                  <a:gd name="T36" fmla="*/ 16 w 89"/>
                  <a:gd name="T37" fmla="*/ 1 h 30"/>
                  <a:gd name="T38" fmla="*/ 16 w 89"/>
                  <a:gd name="T39" fmla="*/ 2 h 30"/>
                  <a:gd name="T40" fmla="*/ 16 w 89"/>
                  <a:gd name="T41" fmla="*/ 1 h 30"/>
                  <a:gd name="T42" fmla="*/ 8 w 89"/>
                  <a:gd name="T43" fmla="*/ 0 h 30"/>
                  <a:gd name="T44" fmla="*/ 2 w 89"/>
                  <a:gd name="T45" fmla="*/ 2 h 30"/>
                  <a:gd name="T46" fmla="*/ 0 w 89"/>
                  <a:gd name="T47" fmla="*/ 6 h 30"/>
                  <a:gd name="T48" fmla="*/ 4 w 89"/>
                  <a:gd name="T49" fmla="*/ 10 h 30"/>
                  <a:gd name="T50" fmla="*/ 4 w 89"/>
                  <a:gd name="T51"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30">
                    <a:moveTo>
                      <a:pt x="4" y="9"/>
                    </a:moveTo>
                    <a:lnTo>
                      <a:pt x="4" y="10"/>
                    </a:lnTo>
                    <a:lnTo>
                      <a:pt x="6" y="10"/>
                    </a:lnTo>
                    <a:lnTo>
                      <a:pt x="10" y="13"/>
                    </a:lnTo>
                    <a:lnTo>
                      <a:pt x="18" y="15"/>
                    </a:lnTo>
                    <a:lnTo>
                      <a:pt x="26" y="17"/>
                    </a:lnTo>
                    <a:lnTo>
                      <a:pt x="36" y="21"/>
                    </a:lnTo>
                    <a:lnTo>
                      <a:pt x="52" y="25"/>
                    </a:lnTo>
                    <a:lnTo>
                      <a:pt x="69" y="28"/>
                    </a:lnTo>
                    <a:lnTo>
                      <a:pt x="89" y="30"/>
                    </a:lnTo>
                    <a:lnTo>
                      <a:pt x="89" y="18"/>
                    </a:lnTo>
                    <a:lnTo>
                      <a:pt x="73" y="16"/>
                    </a:lnTo>
                    <a:lnTo>
                      <a:pt x="55" y="14"/>
                    </a:lnTo>
                    <a:lnTo>
                      <a:pt x="44" y="11"/>
                    </a:lnTo>
                    <a:lnTo>
                      <a:pt x="34" y="8"/>
                    </a:lnTo>
                    <a:lnTo>
                      <a:pt x="26" y="6"/>
                    </a:lnTo>
                    <a:lnTo>
                      <a:pt x="18" y="3"/>
                    </a:lnTo>
                    <a:lnTo>
                      <a:pt x="18" y="3"/>
                    </a:lnTo>
                    <a:lnTo>
                      <a:pt x="16" y="1"/>
                    </a:lnTo>
                    <a:lnTo>
                      <a:pt x="16" y="2"/>
                    </a:lnTo>
                    <a:lnTo>
                      <a:pt x="16" y="1"/>
                    </a:lnTo>
                    <a:lnTo>
                      <a:pt x="8" y="0"/>
                    </a:lnTo>
                    <a:lnTo>
                      <a:pt x="2" y="2"/>
                    </a:lnTo>
                    <a:lnTo>
                      <a:pt x="0" y="6"/>
                    </a:lnTo>
                    <a:lnTo>
                      <a:pt x="4" y="10"/>
                    </a:lnTo>
                    <a:lnTo>
                      <a:pt x="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80" name="Freeform 92">
                <a:extLst>
                  <a:ext uri="{FF2B5EF4-FFF2-40B4-BE49-F238E27FC236}">
                    <a16:creationId xmlns:a16="http://schemas.microsoft.com/office/drawing/2014/main" id="{E947276E-58CC-4955-8BF7-16AD55527BC7}"/>
                  </a:ext>
                </a:extLst>
              </p:cNvPr>
              <p:cNvSpPr>
                <a:spLocks/>
              </p:cNvSpPr>
              <p:nvPr/>
            </p:nvSpPr>
            <p:spPr bwMode="auto">
              <a:xfrm>
                <a:off x="2525" y="64"/>
                <a:ext cx="261" cy="260"/>
              </a:xfrm>
              <a:custGeom>
                <a:avLst/>
                <a:gdLst>
                  <a:gd name="T0" fmla="*/ 261 w 261"/>
                  <a:gd name="T1" fmla="*/ 44 h 260"/>
                  <a:gd name="T2" fmla="*/ 261 w 261"/>
                  <a:gd name="T3" fmla="*/ 44 h 260"/>
                  <a:gd name="T4" fmla="*/ 240 w 261"/>
                  <a:gd name="T5" fmla="*/ 23 h 260"/>
                  <a:gd name="T6" fmla="*/ 210 w 261"/>
                  <a:gd name="T7" fmla="*/ 9 h 260"/>
                  <a:gd name="T8" fmla="*/ 180 w 261"/>
                  <a:gd name="T9" fmla="*/ 1 h 260"/>
                  <a:gd name="T10" fmla="*/ 151 w 261"/>
                  <a:gd name="T11" fmla="*/ 0 h 260"/>
                  <a:gd name="T12" fmla="*/ 119 w 261"/>
                  <a:gd name="T13" fmla="*/ 5 h 260"/>
                  <a:gd name="T14" fmla="*/ 89 w 261"/>
                  <a:gd name="T15" fmla="*/ 15 h 260"/>
                  <a:gd name="T16" fmla="*/ 61 w 261"/>
                  <a:gd name="T17" fmla="*/ 30 h 260"/>
                  <a:gd name="T18" fmla="*/ 40 w 261"/>
                  <a:gd name="T19" fmla="*/ 48 h 260"/>
                  <a:gd name="T20" fmla="*/ 20 w 261"/>
                  <a:gd name="T21" fmla="*/ 68 h 260"/>
                  <a:gd name="T22" fmla="*/ 6 w 261"/>
                  <a:gd name="T23" fmla="*/ 92 h 260"/>
                  <a:gd name="T24" fmla="*/ 0 w 261"/>
                  <a:gd name="T25" fmla="*/ 119 h 260"/>
                  <a:gd name="T26" fmla="*/ 0 w 261"/>
                  <a:gd name="T27" fmla="*/ 145 h 260"/>
                  <a:gd name="T28" fmla="*/ 10 w 261"/>
                  <a:gd name="T29" fmla="*/ 174 h 260"/>
                  <a:gd name="T30" fmla="*/ 30 w 261"/>
                  <a:gd name="T31" fmla="*/ 204 h 260"/>
                  <a:gd name="T32" fmla="*/ 59 w 261"/>
                  <a:gd name="T33" fmla="*/ 233 h 260"/>
                  <a:gd name="T34" fmla="*/ 103 w 261"/>
                  <a:gd name="T35" fmla="*/ 260 h 260"/>
                  <a:gd name="T36" fmla="*/ 115 w 261"/>
                  <a:gd name="T37" fmla="*/ 253 h 260"/>
                  <a:gd name="T38" fmla="*/ 75 w 261"/>
                  <a:gd name="T39" fmla="*/ 226 h 260"/>
                  <a:gd name="T40" fmla="*/ 46 w 261"/>
                  <a:gd name="T41" fmla="*/ 199 h 260"/>
                  <a:gd name="T42" fmla="*/ 30 w 261"/>
                  <a:gd name="T43" fmla="*/ 172 h 260"/>
                  <a:gd name="T44" fmla="*/ 20 w 261"/>
                  <a:gd name="T45" fmla="*/ 145 h 260"/>
                  <a:gd name="T46" fmla="*/ 20 w 261"/>
                  <a:gd name="T47" fmla="*/ 119 h 260"/>
                  <a:gd name="T48" fmla="*/ 26 w 261"/>
                  <a:gd name="T49" fmla="*/ 94 h 260"/>
                  <a:gd name="T50" fmla="*/ 40 w 261"/>
                  <a:gd name="T51" fmla="*/ 73 h 260"/>
                  <a:gd name="T52" fmla="*/ 56 w 261"/>
                  <a:gd name="T53" fmla="*/ 53 h 260"/>
                  <a:gd name="T54" fmla="*/ 77 w 261"/>
                  <a:gd name="T55" fmla="*/ 37 h 260"/>
                  <a:gd name="T56" fmla="*/ 101 w 261"/>
                  <a:gd name="T57" fmla="*/ 24 h 260"/>
                  <a:gd name="T58" fmla="*/ 127 w 261"/>
                  <a:gd name="T59" fmla="*/ 16 h 260"/>
                  <a:gd name="T60" fmla="*/ 151 w 261"/>
                  <a:gd name="T61" fmla="*/ 12 h 260"/>
                  <a:gd name="T62" fmla="*/ 176 w 261"/>
                  <a:gd name="T63" fmla="*/ 13 h 260"/>
                  <a:gd name="T64" fmla="*/ 202 w 261"/>
                  <a:gd name="T65" fmla="*/ 19 h 260"/>
                  <a:gd name="T66" fmla="*/ 224 w 261"/>
                  <a:gd name="T67" fmla="*/ 30 h 260"/>
                  <a:gd name="T68" fmla="*/ 246 w 261"/>
                  <a:gd name="T69" fmla="*/ 48 h 260"/>
                  <a:gd name="T70" fmla="*/ 246 w 261"/>
                  <a:gd name="T71" fmla="*/ 48 h 260"/>
                  <a:gd name="T72" fmla="*/ 261 w 261"/>
                  <a:gd name="T73" fmla="*/ 4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1" h="260">
                    <a:moveTo>
                      <a:pt x="261" y="44"/>
                    </a:moveTo>
                    <a:lnTo>
                      <a:pt x="261" y="44"/>
                    </a:lnTo>
                    <a:lnTo>
                      <a:pt x="240" y="23"/>
                    </a:lnTo>
                    <a:lnTo>
                      <a:pt x="210" y="9"/>
                    </a:lnTo>
                    <a:lnTo>
                      <a:pt x="180" y="1"/>
                    </a:lnTo>
                    <a:lnTo>
                      <a:pt x="151" y="0"/>
                    </a:lnTo>
                    <a:lnTo>
                      <a:pt x="119" y="5"/>
                    </a:lnTo>
                    <a:lnTo>
                      <a:pt x="89" y="15"/>
                    </a:lnTo>
                    <a:lnTo>
                      <a:pt x="61" y="30"/>
                    </a:lnTo>
                    <a:lnTo>
                      <a:pt x="40" y="48"/>
                    </a:lnTo>
                    <a:lnTo>
                      <a:pt x="20" y="68"/>
                    </a:lnTo>
                    <a:lnTo>
                      <a:pt x="6" y="92"/>
                    </a:lnTo>
                    <a:lnTo>
                      <a:pt x="0" y="119"/>
                    </a:lnTo>
                    <a:lnTo>
                      <a:pt x="0" y="145"/>
                    </a:lnTo>
                    <a:lnTo>
                      <a:pt x="10" y="174"/>
                    </a:lnTo>
                    <a:lnTo>
                      <a:pt x="30" y="204"/>
                    </a:lnTo>
                    <a:lnTo>
                      <a:pt x="59" y="233"/>
                    </a:lnTo>
                    <a:lnTo>
                      <a:pt x="103" y="260"/>
                    </a:lnTo>
                    <a:lnTo>
                      <a:pt x="115" y="253"/>
                    </a:lnTo>
                    <a:lnTo>
                      <a:pt x="75" y="226"/>
                    </a:lnTo>
                    <a:lnTo>
                      <a:pt x="46" y="199"/>
                    </a:lnTo>
                    <a:lnTo>
                      <a:pt x="30" y="172"/>
                    </a:lnTo>
                    <a:lnTo>
                      <a:pt x="20" y="145"/>
                    </a:lnTo>
                    <a:lnTo>
                      <a:pt x="20" y="119"/>
                    </a:lnTo>
                    <a:lnTo>
                      <a:pt x="26" y="94"/>
                    </a:lnTo>
                    <a:lnTo>
                      <a:pt x="40" y="73"/>
                    </a:lnTo>
                    <a:lnTo>
                      <a:pt x="56" y="53"/>
                    </a:lnTo>
                    <a:lnTo>
                      <a:pt x="77" y="37"/>
                    </a:lnTo>
                    <a:lnTo>
                      <a:pt x="101" y="24"/>
                    </a:lnTo>
                    <a:lnTo>
                      <a:pt x="127" y="16"/>
                    </a:lnTo>
                    <a:lnTo>
                      <a:pt x="151" y="12"/>
                    </a:lnTo>
                    <a:lnTo>
                      <a:pt x="176" y="13"/>
                    </a:lnTo>
                    <a:lnTo>
                      <a:pt x="202" y="19"/>
                    </a:lnTo>
                    <a:lnTo>
                      <a:pt x="224" y="30"/>
                    </a:lnTo>
                    <a:lnTo>
                      <a:pt x="246" y="48"/>
                    </a:lnTo>
                    <a:lnTo>
                      <a:pt x="246" y="48"/>
                    </a:lnTo>
                    <a:lnTo>
                      <a:pt x="261"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81" name="Freeform 93">
                <a:extLst>
                  <a:ext uri="{FF2B5EF4-FFF2-40B4-BE49-F238E27FC236}">
                    <a16:creationId xmlns:a16="http://schemas.microsoft.com/office/drawing/2014/main" id="{7400C99B-309B-4837-AA73-5002E5CD5F12}"/>
                  </a:ext>
                </a:extLst>
              </p:cNvPr>
              <p:cNvSpPr>
                <a:spLocks/>
              </p:cNvSpPr>
              <p:nvPr/>
            </p:nvSpPr>
            <p:spPr bwMode="auto">
              <a:xfrm>
                <a:off x="2761" y="108"/>
                <a:ext cx="27" cy="18"/>
              </a:xfrm>
              <a:custGeom>
                <a:avLst/>
                <a:gdLst>
                  <a:gd name="T0" fmla="*/ 11 w 27"/>
                  <a:gd name="T1" fmla="*/ 18 h 18"/>
                  <a:gd name="T2" fmla="*/ 17 w 27"/>
                  <a:gd name="T3" fmla="*/ 16 h 18"/>
                  <a:gd name="T4" fmla="*/ 19 w 27"/>
                  <a:gd name="T5" fmla="*/ 14 h 18"/>
                  <a:gd name="T6" fmla="*/ 21 w 27"/>
                  <a:gd name="T7" fmla="*/ 10 h 18"/>
                  <a:gd name="T8" fmla="*/ 27 w 27"/>
                  <a:gd name="T9" fmla="*/ 7 h 18"/>
                  <a:gd name="T10" fmla="*/ 25 w 27"/>
                  <a:gd name="T11" fmla="*/ 0 h 18"/>
                  <a:gd name="T12" fmla="*/ 10 w 27"/>
                  <a:gd name="T13" fmla="*/ 4 h 18"/>
                  <a:gd name="T14" fmla="*/ 8 w 27"/>
                  <a:gd name="T15" fmla="*/ 2 h 18"/>
                  <a:gd name="T16" fmla="*/ 6 w 27"/>
                  <a:gd name="T17" fmla="*/ 6 h 18"/>
                  <a:gd name="T18" fmla="*/ 4 w 27"/>
                  <a:gd name="T19" fmla="*/ 9 h 18"/>
                  <a:gd name="T20" fmla="*/ 2 w 27"/>
                  <a:gd name="T21" fmla="*/ 9 h 18"/>
                  <a:gd name="T22" fmla="*/ 8 w 27"/>
                  <a:gd name="T23" fmla="*/ 7 h 18"/>
                  <a:gd name="T24" fmla="*/ 2 w 27"/>
                  <a:gd name="T25" fmla="*/ 9 h 18"/>
                  <a:gd name="T26" fmla="*/ 0 w 27"/>
                  <a:gd name="T27" fmla="*/ 14 h 18"/>
                  <a:gd name="T28" fmla="*/ 4 w 27"/>
                  <a:gd name="T29" fmla="*/ 17 h 18"/>
                  <a:gd name="T30" fmla="*/ 11 w 27"/>
                  <a:gd name="T31" fmla="*/ 18 h 18"/>
                  <a:gd name="T32" fmla="*/ 17 w 27"/>
                  <a:gd name="T33" fmla="*/ 16 h 18"/>
                  <a:gd name="T34" fmla="*/ 11 w 27"/>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18">
                    <a:moveTo>
                      <a:pt x="11" y="18"/>
                    </a:moveTo>
                    <a:lnTo>
                      <a:pt x="17" y="16"/>
                    </a:lnTo>
                    <a:lnTo>
                      <a:pt x="19" y="14"/>
                    </a:lnTo>
                    <a:lnTo>
                      <a:pt x="21" y="10"/>
                    </a:lnTo>
                    <a:lnTo>
                      <a:pt x="27" y="7"/>
                    </a:lnTo>
                    <a:lnTo>
                      <a:pt x="25" y="0"/>
                    </a:lnTo>
                    <a:lnTo>
                      <a:pt x="10" y="4"/>
                    </a:lnTo>
                    <a:lnTo>
                      <a:pt x="8" y="2"/>
                    </a:lnTo>
                    <a:lnTo>
                      <a:pt x="6" y="6"/>
                    </a:lnTo>
                    <a:lnTo>
                      <a:pt x="4" y="9"/>
                    </a:lnTo>
                    <a:lnTo>
                      <a:pt x="2" y="9"/>
                    </a:lnTo>
                    <a:lnTo>
                      <a:pt x="8" y="7"/>
                    </a:lnTo>
                    <a:lnTo>
                      <a:pt x="2" y="9"/>
                    </a:lnTo>
                    <a:lnTo>
                      <a:pt x="0" y="14"/>
                    </a:lnTo>
                    <a:lnTo>
                      <a:pt x="4" y="17"/>
                    </a:lnTo>
                    <a:lnTo>
                      <a:pt x="11" y="18"/>
                    </a:lnTo>
                    <a:lnTo>
                      <a:pt x="17" y="16"/>
                    </a:lnTo>
                    <a:lnTo>
                      <a:pt x="11"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82" name="Freeform 94">
                <a:extLst>
                  <a:ext uri="{FF2B5EF4-FFF2-40B4-BE49-F238E27FC236}">
                    <a16:creationId xmlns:a16="http://schemas.microsoft.com/office/drawing/2014/main" id="{7F0AF79C-2C1A-4EFB-8268-D5486B544DD0}"/>
                  </a:ext>
                </a:extLst>
              </p:cNvPr>
              <p:cNvSpPr>
                <a:spLocks/>
              </p:cNvSpPr>
              <p:nvPr/>
            </p:nvSpPr>
            <p:spPr bwMode="auto">
              <a:xfrm>
                <a:off x="2731" y="115"/>
                <a:ext cx="41" cy="12"/>
              </a:xfrm>
              <a:custGeom>
                <a:avLst/>
                <a:gdLst>
                  <a:gd name="T0" fmla="*/ 4 w 41"/>
                  <a:gd name="T1" fmla="*/ 10 h 12"/>
                  <a:gd name="T2" fmla="*/ 2 w 41"/>
                  <a:gd name="T3" fmla="*/ 9 h 12"/>
                  <a:gd name="T4" fmla="*/ 10 w 41"/>
                  <a:gd name="T5" fmla="*/ 11 h 12"/>
                  <a:gd name="T6" fmla="*/ 16 w 41"/>
                  <a:gd name="T7" fmla="*/ 12 h 12"/>
                  <a:gd name="T8" fmla="*/ 24 w 41"/>
                  <a:gd name="T9" fmla="*/ 12 h 12"/>
                  <a:gd name="T10" fmla="*/ 41 w 41"/>
                  <a:gd name="T11" fmla="*/ 11 h 12"/>
                  <a:gd name="T12" fmla="*/ 38 w 41"/>
                  <a:gd name="T13" fmla="*/ 0 h 12"/>
                  <a:gd name="T14" fmla="*/ 24 w 41"/>
                  <a:gd name="T15" fmla="*/ 1 h 12"/>
                  <a:gd name="T16" fmla="*/ 16 w 41"/>
                  <a:gd name="T17" fmla="*/ 1 h 12"/>
                  <a:gd name="T18" fmla="*/ 14 w 41"/>
                  <a:gd name="T19" fmla="*/ 0 h 12"/>
                  <a:gd name="T20" fmla="*/ 18 w 41"/>
                  <a:gd name="T21" fmla="*/ 2 h 12"/>
                  <a:gd name="T22" fmla="*/ 16 w 41"/>
                  <a:gd name="T23" fmla="*/ 1 h 12"/>
                  <a:gd name="T24" fmla="*/ 18 w 41"/>
                  <a:gd name="T25" fmla="*/ 2 h 12"/>
                  <a:gd name="T26" fmla="*/ 12 w 41"/>
                  <a:gd name="T27" fmla="*/ 0 h 12"/>
                  <a:gd name="T28" fmla="*/ 4 w 41"/>
                  <a:gd name="T29" fmla="*/ 1 h 12"/>
                  <a:gd name="T30" fmla="*/ 0 w 41"/>
                  <a:gd name="T31" fmla="*/ 4 h 12"/>
                  <a:gd name="T32" fmla="*/ 2 w 41"/>
                  <a:gd name="T33" fmla="*/ 9 h 12"/>
                  <a:gd name="T34" fmla="*/ 4 w 41"/>
                  <a:gd name="T35"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12">
                    <a:moveTo>
                      <a:pt x="4" y="10"/>
                    </a:moveTo>
                    <a:lnTo>
                      <a:pt x="2" y="9"/>
                    </a:lnTo>
                    <a:lnTo>
                      <a:pt x="10" y="11"/>
                    </a:lnTo>
                    <a:lnTo>
                      <a:pt x="16" y="12"/>
                    </a:lnTo>
                    <a:lnTo>
                      <a:pt x="24" y="12"/>
                    </a:lnTo>
                    <a:lnTo>
                      <a:pt x="41" y="11"/>
                    </a:lnTo>
                    <a:lnTo>
                      <a:pt x="38" y="0"/>
                    </a:lnTo>
                    <a:lnTo>
                      <a:pt x="24" y="1"/>
                    </a:lnTo>
                    <a:lnTo>
                      <a:pt x="16" y="1"/>
                    </a:lnTo>
                    <a:lnTo>
                      <a:pt x="14" y="0"/>
                    </a:lnTo>
                    <a:lnTo>
                      <a:pt x="18" y="2"/>
                    </a:lnTo>
                    <a:lnTo>
                      <a:pt x="16" y="1"/>
                    </a:lnTo>
                    <a:lnTo>
                      <a:pt x="18" y="2"/>
                    </a:lnTo>
                    <a:lnTo>
                      <a:pt x="12" y="0"/>
                    </a:lnTo>
                    <a:lnTo>
                      <a:pt x="4" y="1"/>
                    </a:lnTo>
                    <a:lnTo>
                      <a:pt x="0" y="4"/>
                    </a:lnTo>
                    <a:lnTo>
                      <a:pt x="2" y="9"/>
                    </a:lnTo>
                    <a:lnTo>
                      <a:pt x="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83" name="Freeform 95">
                <a:extLst>
                  <a:ext uri="{FF2B5EF4-FFF2-40B4-BE49-F238E27FC236}">
                    <a16:creationId xmlns:a16="http://schemas.microsoft.com/office/drawing/2014/main" id="{F978F144-C1F7-4BBB-8ABA-FC771594E29F}"/>
                  </a:ext>
                </a:extLst>
              </p:cNvPr>
              <p:cNvSpPr>
                <a:spLocks/>
              </p:cNvSpPr>
              <p:nvPr/>
            </p:nvSpPr>
            <p:spPr bwMode="auto">
              <a:xfrm>
                <a:off x="2640" y="104"/>
                <a:ext cx="107" cy="25"/>
              </a:xfrm>
              <a:custGeom>
                <a:avLst/>
                <a:gdLst>
                  <a:gd name="T0" fmla="*/ 16 w 107"/>
                  <a:gd name="T1" fmla="*/ 23 h 25"/>
                  <a:gd name="T2" fmla="*/ 16 w 107"/>
                  <a:gd name="T3" fmla="*/ 22 h 25"/>
                  <a:gd name="T4" fmla="*/ 18 w 107"/>
                  <a:gd name="T5" fmla="*/ 22 h 25"/>
                  <a:gd name="T6" fmla="*/ 20 w 107"/>
                  <a:gd name="T7" fmla="*/ 19 h 25"/>
                  <a:gd name="T8" fmla="*/ 28 w 107"/>
                  <a:gd name="T9" fmla="*/ 17 h 25"/>
                  <a:gd name="T10" fmla="*/ 36 w 107"/>
                  <a:gd name="T11" fmla="*/ 14 h 25"/>
                  <a:gd name="T12" fmla="*/ 45 w 107"/>
                  <a:gd name="T13" fmla="*/ 12 h 25"/>
                  <a:gd name="T14" fmla="*/ 61 w 107"/>
                  <a:gd name="T15" fmla="*/ 12 h 25"/>
                  <a:gd name="T16" fmla="*/ 75 w 107"/>
                  <a:gd name="T17" fmla="*/ 15 h 25"/>
                  <a:gd name="T18" fmla="*/ 95 w 107"/>
                  <a:gd name="T19" fmla="*/ 21 h 25"/>
                  <a:gd name="T20" fmla="*/ 107 w 107"/>
                  <a:gd name="T21" fmla="*/ 12 h 25"/>
                  <a:gd name="T22" fmla="*/ 83 w 107"/>
                  <a:gd name="T23" fmla="*/ 4 h 25"/>
                  <a:gd name="T24" fmla="*/ 61 w 107"/>
                  <a:gd name="T25" fmla="*/ 0 h 25"/>
                  <a:gd name="T26" fmla="*/ 45 w 107"/>
                  <a:gd name="T27" fmla="*/ 0 h 25"/>
                  <a:gd name="T28" fmla="*/ 28 w 107"/>
                  <a:gd name="T29" fmla="*/ 3 h 25"/>
                  <a:gd name="T30" fmla="*/ 16 w 107"/>
                  <a:gd name="T31" fmla="*/ 7 h 25"/>
                  <a:gd name="T32" fmla="*/ 8 w 107"/>
                  <a:gd name="T33" fmla="*/ 12 h 25"/>
                  <a:gd name="T34" fmla="*/ 2 w 107"/>
                  <a:gd name="T35" fmla="*/ 15 h 25"/>
                  <a:gd name="T36" fmla="*/ 0 w 107"/>
                  <a:gd name="T37" fmla="*/ 18 h 25"/>
                  <a:gd name="T38" fmla="*/ 0 w 107"/>
                  <a:gd name="T39" fmla="*/ 17 h 25"/>
                  <a:gd name="T40" fmla="*/ 0 w 107"/>
                  <a:gd name="T41" fmla="*/ 18 h 25"/>
                  <a:gd name="T42" fmla="*/ 0 w 107"/>
                  <a:gd name="T43" fmla="*/ 21 h 25"/>
                  <a:gd name="T44" fmla="*/ 6 w 107"/>
                  <a:gd name="T45" fmla="*/ 25 h 25"/>
                  <a:gd name="T46" fmla="*/ 12 w 107"/>
                  <a:gd name="T47" fmla="*/ 25 h 25"/>
                  <a:gd name="T48" fmla="*/ 16 w 107"/>
                  <a:gd name="T49" fmla="*/ 22 h 25"/>
                  <a:gd name="T50" fmla="*/ 16 w 107"/>
                  <a:gd name="T51"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25">
                    <a:moveTo>
                      <a:pt x="16" y="23"/>
                    </a:moveTo>
                    <a:lnTo>
                      <a:pt x="16" y="22"/>
                    </a:lnTo>
                    <a:lnTo>
                      <a:pt x="18" y="22"/>
                    </a:lnTo>
                    <a:lnTo>
                      <a:pt x="20" y="19"/>
                    </a:lnTo>
                    <a:lnTo>
                      <a:pt x="28" y="17"/>
                    </a:lnTo>
                    <a:lnTo>
                      <a:pt x="36" y="14"/>
                    </a:lnTo>
                    <a:lnTo>
                      <a:pt x="45" y="12"/>
                    </a:lnTo>
                    <a:lnTo>
                      <a:pt x="61" y="12"/>
                    </a:lnTo>
                    <a:lnTo>
                      <a:pt x="75" y="15"/>
                    </a:lnTo>
                    <a:lnTo>
                      <a:pt x="95" y="21"/>
                    </a:lnTo>
                    <a:lnTo>
                      <a:pt x="107" y="12"/>
                    </a:lnTo>
                    <a:lnTo>
                      <a:pt x="83" y="4"/>
                    </a:lnTo>
                    <a:lnTo>
                      <a:pt x="61" y="0"/>
                    </a:lnTo>
                    <a:lnTo>
                      <a:pt x="45" y="0"/>
                    </a:lnTo>
                    <a:lnTo>
                      <a:pt x="28" y="3"/>
                    </a:lnTo>
                    <a:lnTo>
                      <a:pt x="16" y="7"/>
                    </a:lnTo>
                    <a:lnTo>
                      <a:pt x="8" y="12"/>
                    </a:lnTo>
                    <a:lnTo>
                      <a:pt x="2" y="15"/>
                    </a:lnTo>
                    <a:lnTo>
                      <a:pt x="0" y="18"/>
                    </a:lnTo>
                    <a:lnTo>
                      <a:pt x="0" y="17"/>
                    </a:lnTo>
                    <a:lnTo>
                      <a:pt x="0" y="18"/>
                    </a:lnTo>
                    <a:lnTo>
                      <a:pt x="0" y="21"/>
                    </a:lnTo>
                    <a:lnTo>
                      <a:pt x="6" y="25"/>
                    </a:lnTo>
                    <a:lnTo>
                      <a:pt x="12" y="25"/>
                    </a:lnTo>
                    <a:lnTo>
                      <a:pt x="16" y="22"/>
                    </a:lnTo>
                    <a:lnTo>
                      <a:pt x="1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84" name="Freeform 96">
                <a:extLst>
                  <a:ext uri="{FF2B5EF4-FFF2-40B4-BE49-F238E27FC236}">
                    <a16:creationId xmlns:a16="http://schemas.microsoft.com/office/drawing/2014/main" id="{622520C2-81A9-4F7B-BA0A-F21E08DC0963}"/>
                  </a:ext>
                </a:extLst>
              </p:cNvPr>
              <p:cNvSpPr>
                <a:spLocks/>
              </p:cNvSpPr>
              <p:nvPr/>
            </p:nvSpPr>
            <p:spPr bwMode="auto">
              <a:xfrm>
                <a:off x="2594" y="121"/>
                <a:ext cx="62" cy="92"/>
              </a:xfrm>
              <a:custGeom>
                <a:avLst/>
                <a:gdLst>
                  <a:gd name="T0" fmla="*/ 22 w 62"/>
                  <a:gd name="T1" fmla="*/ 89 h 92"/>
                  <a:gd name="T2" fmla="*/ 22 w 62"/>
                  <a:gd name="T3" fmla="*/ 89 h 92"/>
                  <a:gd name="T4" fmla="*/ 20 w 62"/>
                  <a:gd name="T5" fmla="*/ 80 h 92"/>
                  <a:gd name="T6" fmla="*/ 22 w 62"/>
                  <a:gd name="T7" fmla="*/ 59 h 92"/>
                  <a:gd name="T8" fmla="*/ 34 w 62"/>
                  <a:gd name="T9" fmla="*/ 34 h 92"/>
                  <a:gd name="T10" fmla="*/ 62 w 62"/>
                  <a:gd name="T11" fmla="*/ 6 h 92"/>
                  <a:gd name="T12" fmla="*/ 46 w 62"/>
                  <a:gd name="T13" fmla="*/ 0 h 92"/>
                  <a:gd name="T14" fmla="*/ 14 w 62"/>
                  <a:gd name="T15" fmla="*/ 29 h 92"/>
                  <a:gd name="T16" fmla="*/ 2 w 62"/>
                  <a:gd name="T17" fmla="*/ 59 h 92"/>
                  <a:gd name="T18" fmla="*/ 0 w 62"/>
                  <a:gd name="T19" fmla="*/ 80 h 92"/>
                  <a:gd name="T20" fmla="*/ 2 w 62"/>
                  <a:gd name="T21" fmla="*/ 92 h 92"/>
                  <a:gd name="T22" fmla="*/ 2 w 62"/>
                  <a:gd name="T23" fmla="*/ 92 h 92"/>
                  <a:gd name="T24" fmla="*/ 22 w 62"/>
                  <a:gd name="T25" fmla="*/ 8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92">
                    <a:moveTo>
                      <a:pt x="22" y="89"/>
                    </a:moveTo>
                    <a:lnTo>
                      <a:pt x="22" y="89"/>
                    </a:lnTo>
                    <a:lnTo>
                      <a:pt x="20" y="80"/>
                    </a:lnTo>
                    <a:lnTo>
                      <a:pt x="22" y="59"/>
                    </a:lnTo>
                    <a:lnTo>
                      <a:pt x="34" y="34"/>
                    </a:lnTo>
                    <a:lnTo>
                      <a:pt x="62" y="6"/>
                    </a:lnTo>
                    <a:lnTo>
                      <a:pt x="46" y="0"/>
                    </a:lnTo>
                    <a:lnTo>
                      <a:pt x="14" y="29"/>
                    </a:lnTo>
                    <a:lnTo>
                      <a:pt x="2" y="59"/>
                    </a:lnTo>
                    <a:lnTo>
                      <a:pt x="0" y="80"/>
                    </a:lnTo>
                    <a:lnTo>
                      <a:pt x="2" y="92"/>
                    </a:lnTo>
                    <a:lnTo>
                      <a:pt x="2" y="92"/>
                    </a:lnTo>
                    <a:lnTo>
                      <a:pt x="22"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85" name="Freeform 97">
                <a:extLst>
                  <a:ext uri="{FF2B5EF4-FFF2-40B4-BE49-F238E27FC236}">
                    <a16:creationId xmlns:a16="http://schemas.microsoft.com/office/drawing/2014/main" id="{11877418-9C37-4FDC-A77F-DC607BFBB570}"/>
                  </a:ext>
                </a:extLst>
              </p:cNvPr>
              <p:cNvSpPr>
                <a:spLocks/>
              </p:cNvSpPr>
              <p:nvPr/>
            </p:nvSpPr>
            <p:spPr bwMode="auto">
              <a:xfrm>
                <a:off x="2596" y="210"/>
                <a:ext cx="46" cy="59"/>
              </a:xfrm>
              <a:custGeom>
                <a:avLst/>
                <a:gdLst>
                  <a:gd name="T0" fmla="*/ 46 w 46"/>
                  <a:gd name="T1" fmla="*/ 54 h 59"/>
                  <a:gd name="T2" fmla="*/ 46 w 46"/>
                  <a:gd name="T3" fmla="*/ 54 h 59"/>
                  <a:gd name="T4" fmla="*/ 38 w 46"/>
                  <a:gd name="T5" fmla="*/ 40 h 59"/>
                  <a:gd name="T6" fmla="*/ 30 w 46"/>
                  <a:gd name="T7" fmla="*/ 27 h 59"/>
                  <a:gd name="T8" fmla="*/ 26 w 46"/>
                  <a:gd name="T9" fmla="*/ 14 h 59"/>
                  <a:gd name="T10" fmla="*/ 20 w 46"/>
                  <a:gd name="T11" fmla="*/ 0 h 59"/>
                  <a:gd name="T12" fmla="*/ 0 w 46"/>
                  <a:gd name="T13" fmla="*/ 3 h 59"/>
                  <a:gd name="T14" fmla="*/ 6 w 46"/>
                  <a:gd name="T15" fmla="*/ 16 h 59"/>
                  <a:gd name="T16" fmla="*/ 10 w 46"/>
                  <a:gd name="T17" fmla="*/ 29 h 59"/>
                  <a:gd name="T18" fmla="*/ 18 w 46"/>
                  <a:gd name="T19" fmla="*/ 43 h 59"/>
                  <a:gd name="T20" fmla="*/ 30 w 46"/>
                  <a:gd name="T21" fmla="*/ 59 h 59"/>
                  <a:gd name="T22" fmla="*/ 30 w 46"/>
                  <a:gd name="T23" fmla="*/ 59 h 59"/>
                  <a:gd name="T24" fmla="*/ 46 w 46"/>
                  <a:gd name="T25" fmla="*/ 5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59">
                    <a:moveTo>
                      <a:pt x="46" y="54"/>
                    </a:moveTo>
                    <a:lnTo>
                      <a:pt x="46" y="54"/>
                    </a:lnTo>
                    <a:lnTo>
                      <a:pt x="38" y="40"/>
                    </a:lnTo>
                    <a:lnTo>
                      <a:pt x="30" y="27"/>
                    </a:lnTo>
                    <a:lnTo>
                      <a:pt x="26" y="14"/>
                    </a:lnTo>
                    <a:lnTo>
                      <a:pt x="20" y="0"/>
                    </a:lnTo>
                    <a:lnTo>
                      <a:pt x="0" y="3"/>
                    </a:lnTo>
                    <a:lnTo>
                      <a:pt x="6" y="16"/>
                    </a:lnTo>
                    <a:lnTo>
                      <a:pt x="10" y="29"/>
                    </a:lnTo>
                    <a:lnTo>
                      <a:pt x="18" y="43"/>
                    </a:lnTo>
                    <a:lnTo>
                      <a:pt x="30" y="59"/>
                    </a:lnTo>
                    <a:lnTo>
                      <a:pt x="30" y="59"/>
                    </a:lnTo>
                    <a:lnTo>
                      <a:pt x="46"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86" name="Freeform 98">
                <a:extLst>
                  <a:ext uri="{FF2B5EF4-FFF2-40B4-BE49-F238E27FC236}">
                    <a16:creationId xmlns:a16="http://schemas.microsoft.com/office/drawing/2014/main" id="{ABC0E64D-900C-472C-9A5F-E054310084FD}"/>
                  </a:ext>
                </a:extLst>
              </p:cNvPr>
              <p:cNvSpPr>
                <a:spLocks/>
              </p:cNvSpPr>
              <p:nvPr/>
            </p:nvSpPr>
            <p:spPr bwMode="auto">
              <a:xfrm>
                <a:off x="2626" y="264"/>
                <a:ext cx="57" cy="38"/>
              </a:xfrm>
              <a:custGeom>
                <a:avLst/>
                <a:gdLst>
                  <a:gd name="T0" fmla="*/ 53 w 57"/>
                  <a:gd name="T1" fmla="*/ 28 h 38"/>
                  <a:gd name="T2" fmla="*/ 53 w 57"/>
                  <a:gd name="T3" fmla="*/ 28 h 38"/>
                  <a:gd name="T4" fmla="*/ 44 w 57"/>
                  <a:gd name="T5" fmla="*/ 22 h 38"/>
                  <a:gd name="T6" fmla="*/ 34 w 57"/>
                  <a:gd name="T7" fmla="*/ 14 h 38"/>
                  <a:gd name="T8" fmla="*/ 24 w 57"/>
                  <a:gd name="T9" fmla="*/ 6 h 38"/>
                  <a:gd name="T10" fmla="*/ 16 w 57"/>
                  <a:gd name="T11" fmla="*/ 0 h 38"/>
                  <a:gd name="T12" fmla="*/ 0 w 57"/>
                  <a:gd name="T13" fmla="*/ 5 h 38"/>
                  <a:gd name="T14" fmla="*/ 8 w 57"/>
                  <a:gd name="T15" fmla="*/ 13 h 38"/>
                  <a:gd name="T16" fmla="*/ 18 w 57"/>
                  <a:gd name="T17" fmla="*/ 21 h 38"/>
                  <a:gd name="T18" fmla="*/ 28 w 57"/>
                  <a:gd name="T19" fmla="*/ 29 h 38"/>
                  <a:gd name="T20" fmla="*/ 42 w 57"/>
                  <a:gd name="T21" fmla="*/ 37 h 38"/>
                  <a:gd name="T22" fmla="*/ 42 w 57"/>
                  <a:gd name="T23" fmla="*/ 37 h 38"/>
                  <a:gd name="T24" fmla="*/ 42 w 57"/>
                  <a:gd name="T25" fmla="*/ 37 h 38"/>
                  <a:gd name="T26" fmla="*/ 50 w 57"/>
                  <a:gd name="T27" fmla="*/ 38 h 38"/>
                  <a:gd name="T28" fmla="*/ 55 w 57"/>
                  <a:gd name="T29" fmla="*/ 36 h 38"/>
                  <a:gd name="T30" fmla="*/ 57 w 57"/>
                  <a:gd name="T31" fmla="*/ 31 h 38"/>
                  <a:gd name="T32" fmla="*/ 53 w 57"/>
                  <a:gd name="T33"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8">
                    <a:moveTo>
                      <a:pt x="53" y="28"/>
                    </a:moveTo>
                    <a:lnTo>
                      <a:pt x="53" y="28"/>
                    </a:lnTo>
                    <a:lnTo>
                      <a:pt x="44" y="22"/>
                    </a:lnTo>
                    <a:lnTo>
                      <a:pt x="34" y="14"/>
                    </a:lnTo>
                    <a:lnTo>
                      <a:pt x="24" y="6"/>
                    </a:lnTo>
                    <a:lnTo>
                      <a:pt x="16" y="0"/>
                    </a:lnTo>
                    <a:lnTo>
                      <a:pt x="0" y="5"/>
                    </a:lnTo>
                    <a:lnTo>
                      <a:pt x="8" y="13"/>
                    </a:lnTo>
                    <a:lnTo>
                      <a:pt x="18" y="21"/>
                    </a:lnTo>
                    <a:lnTo>
                      <a:pt x="28" y="29"/>
                    </a:lnTo>
                    <a:lnTo>
                      <a:pt x="42" y="37"/>
                    </a:lnTo>
                    <a:lnTo>
                      <a:pt x="42" y="37"/>
                    </a:lnTo>
                    <a:lnTo>
                      <a:pt x="42" y="37"/>
                    </a:lnTo>
                    <a:lnTo>
                      <a:pt x="50" y="38"/>
                    </a:lnTo>
                    <a:lnTo>
                      <a:pt x="55" y="36"/>
                    </a:lnTo>
                    <a:lnTo>
                      <a:pt x="57" y="31"/>
                    </a:lnTo>
                    <a:lnTo>
                      <a:pt x="5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87" name="Freeform 99">
                <a:extLst>
                  <a:ext uri="{FF2B5EF4-FFF2-40B4-BE49-F238E27FC236}">
                    <a16:creationId xmlns:a16="http://schemas.microsoft.com/office/drawing/2014/main" id="{D0C234A1-93C8-4134-B5CB-2B0B2C153923}"/>
                  </a:ext>
                </a:extLst>
              </p:cNvPr>
              <p:cNvSpPr>
                <a:spLocks/>
              </p:cNvSpPr>
              <p:nvPr/>
            </p:nvSpPr>
            <p:spPr bwMode="auto">
              <a:xfrm>
                <a:off x="2305" y="273"/>
                <a:ext cx="167" cy="79"/>
              </a:xfrm>
              <a:custGeom>
                <a:avLst/>
                <a:gdLst>
                  <a:gd name="T0" fmla="*/ 84 w 167"/>
                  <a:gd name="T1" fmla="*/ 79 h 79"/>
                  <a:gd name="T2" fmla="*/ 99 w 167"/>
                  <a:gd name="T3" fmla="*/ 78 h 79"/>
                  <a:gd name="T4" fmla="*/ 115 w 167"/>
                  <a:gd name="T5" fmla="*/ 75 h 79"/>
                  <a:gd name="T6" fmla="*/ 129 w 167"/>
                  <a:gd name="T7" fmla="*/ 72 h 79"/>
                  <a:gd name="T8" fmla="*/ 143 w 167"/>
                  <a:gd name="T9" fmla="*/ 67 h 79"/>
                  <a:gd name="T10" fmla="*/ 153 w 167"/>
                  <a:gd name="T11" fmla="*/ 61 h 79"/>
                  <a:gd name="T12" fmla="*/ 161 w 167"/>
                  <a:gd name="T13" fmla="*/ 55 h 79"/>
                  <a:gd name="T14" fmla="*/ 165 w 167"/>
                  <a:gd name="T15" fmla="*/ 48 h 79"/>
                  <a:gd name="T16" fmla="*/ 167 w 167"/>
                  <a:gd name="T17" fmla="*/ 40 h 79"/>
                  <a:gd name="T18" fmla="*/ 165 w 167"/>
                  <a:gd name="T19" fmla="*/ 32 h 79"/>
                  <a:gd name="T20" fmla="*/ 161 w 167"/>
                  <a:gd name="T21" fmla="*/ 25 h 79"/>
                  <a:gd name="T22" fmla="*/ 153 w 167"/>
                  <a:gd name="T23" fmla="*/ 18 h 79"/>
                  <a:gd name="T24" fmla="*/ 143 w 167"/>
                  <a:gd name="T25" fmla="*/ 12 h 79"/>
                  <a:gd name="T26" fmla="*/ 129 w 167"/>
                  <a:gd name="T27" fmla="*/ 7 h 79"/>
                  <a:gd name="T28" fmla="*/ 115 w 167"/>
                  <a:gd name="T29" fmla="*/ 4 h 79"/>
                  <a:gd name="T30" fmla="*/ 99 w 167"/>
                  <a:gd name="T31" fmla="*/ 2 h 79"/>
                  <a:gd name="T32" fmla="*/ 84 w 167"/>
                  <a:gd name="T33" fmla="*/ 0 h 79"/>
                  <a:gd name="T34" fmla="*/ 68 w 167"/>
                  <a:gd name="T35" fmla="*/ 2 h 79"/>
                  <a:gd name="T36" fmla="*/ 52 w 167"/>
                  <a:gd name="T37" fmla="*/ 4 h 79"/>
                  <a:gd name="T38" fmla="*/ 38 w 167"/>
                  <a:gd name="T39" fmla="*/ 7 h 79"/>
                  <a:gd name="T40" fmla="*/ 24 w 167"/>
                  <a:gd name="T41" fmla="*/ 12 h 79"/>
                  <a:gd name="T42" fmla="*/ 14 w 167"/>
                  <a:gd name="T43" fmla="*/ 18 h 79"/>
                  <a:gd name="T44" fmla="*/ 6 w 167"/>
                  <a:gd name="T45" fmla="*/ 25 h 79"/>
                  <a:gd name="T46" fmla="*/ 2 w 167"/>
                  <a:gd name="T47" fmla="*/ 32 h 79"/>
                  <a:gd name="T48" fmla="*/ 0 w 167"/>
                  <a:gd name="T49" fmla="*/ 40 h 79"/>
                  <a:gd name="T50" fmla="*/ 2 w 167"/>
                  <a:gd name="T51" fmla="*/ 48 h 79"/>
                  <a:gd name="T52" fmla="*/ 6 w 167"/>
                  <a:gd name="T53" fmla="*/ 55 h 79"/>
                  <a:gd name="T54" fmla="*/ 14 w 167"/>
                  <a:gd name="T55" fmla="*/ 61 h 79"/>
                  <a:gd name="T56" fmla="*/ 24 w 167"/>
                  <a:gd name="T57" fmla="*/ 67 h 79"/>
                  <a:gd name="T58" fmla="*/ 38 w 167"/>
                  <a:gd name="T59" fmla="*/ 72 h 79"/>
                  <a:gd name="T60" fmla="*/ 52 w 167"/>
                  <a:gd name="T61" fmla="*/ 75 h 79"/>
                  <a:gd name="T62" fmla="*/ 68 w 167"/>
                  <a:gd name="T63" fmla="*/ 78 h 79"/>
                  <a:gd name="T64" fmla="*/ 84 w 167"/>
                  <a:gd name="T6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7" h="79">
                    <a:moveTo>
                      <a:pt x="84" y="79"/>
                    </a:moveTo>
                    <a:lnTo>
                      <a:pt x="99" y="78"/>
                    </a:lnTo>
                    <a:lnTo>
                      <a:pt x="115" y="75"/>
                    </a:lnTo>
                    <a:lnTo>
                      <a:pt x="129" y="72"/>
                    </a:lnTo>
                    <a:lnTo>
                      <a:pt x="143" y="67"/>
                    </a:lnTo>
                    <a:lnTo>
                      <a:pt x="153" y="61"/>
                    </a:lnTo>
                    <a:lnTo>
                      <a:pt x="161" y="55"/>
                    </a:lnTo>
                    <a:lnTo>
                      <a:pt x="165" y="48"/>
                    </a:lnTo>
                    <a:lnTo>
                      <a:pt x="167" y="40"/>
                    </a:lnTo>
                    <a:lnTo>
                      <a:pt x="165" y="32"/>
                    </a:lnTo>
                    <a:lnTo>
                      <a:pt x="161" y="25"/>
                    </a:lnTo>
                    <a:lnTo>
                      <a:pt x="153" y="18"/>
                    </a:lnTo>
                    <a:lnTo>
                      <a:pt x="143" y="12"/>
                    </a:lnTo>
                    <a:lnTo>
                      <a:pt x="129" y="7"/>
                    </a:lnTo>
                    <a:lnTo>
                      <a:pt x="115" y="4"/>
                    </a:lnTo>
                    <a:lnTo>
                      <a:pt x="99" y="2"/>
                    </a:lnTo>
                    <a:lnTo>
                      <a:pt x="84" y="0"/>
                    </a:lnTo>
                    <a:lnTo>
                      <a:pt x="68" y="2"/>
                    </a:lnTo>
                    <a:lnTo>
                      <a:pt x="52" y="4"/>
                    </a:lnTo>
                    <a:lnTo>
                      <a:pt x="38" y="7"/>
                    </a:lnTo>
                    <a:lnTo>
                      <a:pt x="24" y="12"/>
                    </a:lnTo>
                    <a:lnTo>
                      <a:pt x="14" y="18"/>
                    </a:lnTo>
                    <a:lnTo>
                      <a:pt x="6" y="25"/>
                    </a:lnTo>
                    <a:lnTo>
                      <a:pt x="2" y="32"/>
                    </a:lnTo>
                    <a:lnTo>
                      <a:pt x="0" y="40"/>
                    </a:lnTo>
                    <a:lnTo>
                      <a:pt x="2" y="48"/>
                    </a:lnTo>
                    <a:lnTo>
                      <a:pt x="6" y="55"/>
                    </a:lnTo>
                    <a:lnTo>
                      <a:pt x="14" y="61"/>
                    </a:lnTo>
                    <a:lnTo>
                      <a:pt x="24" y="67"/>
                    </a:lnTo>
                    <a:lnTo>
                      <a:pt x="38" y="72"/>
                    </a:lnTo>
                    <a:lnTo>
                      <a:pt x="52" y="75"/>
                    </a:lnTo>
                    <a:lnTo>
                      <a:pt x="68" y="78"/>
                    </a:lnTo>
                    <a:lnTo>
                      <a:pt x="84" y="79"/>
                    </a:lnTo>
                    <a:close/>
                  </a:path>
                </a:pathLst>
              </a:custGeom>
              <a:solidFill>
                <a:srgbClr val="D8B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88" name="Freeform 100">
                <a:extLst>
                  <a:ext uri="{FF2B5EF4-FFF2-40B4-BE49-F238E27FC236}">
                    <a16:creationId xmlns:a16="http://schemas.microsoft.com/office/drawing/2014/main" id="{70CB3C58-4FA5-469A-85DB-D8B3F443822F}"/>
                  </a:ext>
                </a:extLst>
              </p:cNvPr>
              <p:cNvSpPr>
                <a:spLocks/>
              </p:cNvSpPr>
              <p:nvPr/>
            </p:nvSpPr>
            <p:spPr bwMode="auto">
              <a:xfrm>
                <a:off x="2389" y="313"/>
                <a:ext cx="93" cy="44"/>
              </a:xfrm>
              <a:custGeom>
                <a:avLst/>
                <a:gdLst>
                  <a:gd name="T0" fmla="*/ 73 w 93"/>
                  <a:gd name="T1" fmla="*/ 0 h 44"/>
                  <a:gd name="T2" fmla="*/ 73 w 93"/>
                  <a:gd name="T3" fmla="*/ 0 h 44"/>
                  <a:gd name="T4" fmla="*/ 71 w 93"/>
                  <a:gd name="T5" fmla="*/ 7 h 44"/>
                  <a:gd name="T6" fmla="*/ 69 w 93"/>
                  <a:gd name="T7" fmla="*/ 12 h 44"/>
                  <a:gd name="T8" fmla="*/ 61 w 93"/>
                  <a:gd name="T9" fmla="*/ 18 h 44"/>
                  <a:gd name="T10" fmla="*/ 53 w 93"/>
                  <a:gd name="T11" fmla="*/ 23 h 44"/>
                  <a:gd name="T12" fmla="*/ 41 w 93"/>
                  <a:gd name="T13" fmla="*/ 27 h 44"/>
                  <a:gd name="T14" fmla="*/ 29 w 93"/>
                  <a:gd name="T15" fmla="*/ 30 h 44"/>
                  <a:gd name="T16" fmla="*/ 13 w 93"/>
                  <a:gd name="T17" fmla="*/ 32 h 44"/>
                  <a:gd name="T18" fmla="*/ 0 w 93"/>
                  <a:gd name="T19" fmla="*/ 33 h 44"/>
                  <a:gd name="T20" fmla="*/ 0 w 93"/>
                  <a:gd name="T21" fmla="*/ 44 h 44"/>
                  <a:gd name="T22" fmla="*/ 17 w 93"/>
                  <a:gd name="T23" fmla="*/ 43 h 44"/>
                  <a:gd name="T24" fmla="*/ 33 w 93"/>
                  <a:gd name="T25" fmla="*/ 41 h 44"/>
                  <a:gd name="T26" fmla="*/ 49 w 93"/>
                  <a:gd name="T27" fmla="*/ 36 h 44"/>
                  <a:gd name="T28" fmla="*/ 65 w 93"/>
                  <a:gd name="T29" fmla="*/ 32 h 44"/>
                  <a:gd name="T30" fmla="*/ 77 w 93"/>
                  <a:gd name="T31" fmla="*/ 25 h 44"/>
                  <a:gd name="T32" fmla="*/ 85 w 93"/>
                  <a:gd name="T33" fmla="*/ 17 h 44"/>
                  <a:gd name="T34" fmla="*/ 91 w 93"/>
                  <a:gd name="T35" fmla="*/ 9 h 44"/>
                  <a:gd name="T36" fmla="*/ 93 w 93"/>
                  <a:gd name="T37" fmla="*/ 0 h 44"/>
                  <a:gd name="T38" fmla="*/ 93 w 93"/>
                  <a:gd name="T39" fmla="*/ 0 h 44"/>
                  <a:gd name="T40" fmla="*/ 73 w 93"/>
                  <a:gd name="T4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4">
                    <a:moveTo>
                      <a:pt x="73" y="0"/>
                    </a:moveTo>
                    <a:lnTo>
                      <a:pt x="73" y="0"/>
                    </a:lnTo>
                    <a:lnTo>
                      <a:pt x="71" y="7"/>
                    </a:lnTo>
                    <a:lnTo>
                      <a:pt x="69" y="12"/>
                    </a:lnTo>
                    <a:lnTo>
                      <a:pt x="61" y="18"/>
                    </a:lnTo>
                    <a:lnTo>
                      <a:pt x="53" y="23"/>
                    </a:lnTo>
                    <a:lnTo>
                      <a:pt x="41" y="27"/>
                    </a:lnTo>
                    <a:lnTo>
                      <a:pt x="29" y="30"/>
                    </a:lnTo>
                    <a:lnTo>
                      <a:pt x="13" y="32"/>
                    </a:lnTo>
                    <a:lnTo>
                      <a:pt x="0" y="33"/>
                    </a:lnTo>
                    <a:lnTo>
                      <a:pt x="0" y="44"/>
                    </a:lnTo>
                    <a:lnTo>
                      <a:pt x="17" y="43"/>
                    </a:lnTo>
                    <a:lnTo>
                      <a:pt x="33" y="41"/>
                    </a:lnTo>
                    <a:lnTo>
                      <a:pt x="49" y="36"/>
                    </a:lnTo>
                    <a:lnTo>
                      <a:pt x="65" y="32"/>
                    </a:lnTo>
                    <a:lnTo>
                      <a:pt x="77" y="25"/>
                    </a:lnTo>
                    <a:lnTo>
                      <a:pt x="85" y="17"/>
                    </a:lnTo>
                    <a:lnTo>
                      <a:pt x="91" y="9"/>
                    </a:lnTo>
                    <a:lnTo>
                      <a:pt x="93" y="0"/>
                    </a:lnTo>
                    <a:lnTo>
                      <a:pt x="93" y="0"/>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89" name="Freeform 101">
                <a:extLst>
                  <a:ext uri="{FF2B5EF4-FFF2-40B4-BE49-F238E27FC236}">
                    <a16:creationId xmlns:a16="http://schemas.microsoft.com/office/drawing/2014/main" id="{BBE8F7A6-5FB7-41C3-BE7A-C1E9695B9533}"/>
                  </a:ext>
                </a:extLst>
              </p:cNvPr>
              <p:cNvSpPr>
                <a:spLocks/>
              </p:cNvSpPr>
              <p:nvPr/>
            </p:nvSpPr>
            <p:spPr bwMode="auto">
              <a:xfrm>
                <a:off x="2389" y="268"/>
                <a:ext cx="93" cy="45"/>
              </a:xfrm>
              <a:custGeom>
                <a:avLst/>
                <a:gdLst>
                  <a:gd name="T0" fmla="*/ 0 w 93"/>
                  <a:gd name="T1" fmla="*/ 11 h 45"/>
                  <a:gd name="T2" fmla="*/ 0 w 93"/>
                  <a:gd name="T3" fmla="*/ 11 h 45"/>
                  <a:gd name="T4" fmla="*/ 13 w 93"/>
                  <a:gd name="T5" fmla="*/ 12 h 45"/>
                  <a:gd name="T6" fmla="*/ 29 w 93"/>
                  <a:gd name="T7" fmla="*/ 15 h 45"/>
                  <a:gd name="T8" fmla="*/ 41 w 93"/>
                  <a:gd name="T9" fmla="*/ 17 h 45"/>
                  <a:gd name="T10" fmla="*/ 53 w 93"/>
                  <a:gd name="T11" fmla="*/ 22 h 45"/>
                  <a:gd name="T12" fmla="*/ 61 w 93"/>
                  <a:gd name="T13" fmla="*/ 26 h 45"/>
                  <a:gd name="T14" fmla="*/ 69 w 93"/>
                  <a:gd name="T15" fmla="*/ 32 h 45"/>
                  <a:gd name="T16" fmla="*/ 71 w 93"/>
                  <a:gd name="T17" fmla="*/ 38 h 45"/>
                  <a:gd name="T18" fmla="*/ 73 w 93"/>
                  <a:gd name="T19" fmla="*/ 45 h 45"/>
                  <a:gd name="T20" fmla="*/ 93 w 93"/>
                  <a:gd name="T21" fmla="*/ 45 h 45"/>
                  <a:gd name="T22" fmla="*/ 91 w 93"/>
                  <a:gd name="T23" fmla="*/ 35 h 45"/>
                  <a:gd name="T24" fmla="*/ 85 w 93"/>
                  <a:gd name="T25" fmla="*/ 27 h 45"/>
                  <a:gd name="T26" fmla="*/ 77 w 93"/>
                  <a:gd name="T27" fmla="*/ 19 h 45"/>
                  <a:gd name="T28" fmla="*/ 65 w 93"/>
                  <a:gd name="T29" fmla="*/ 12 h 45"/>
                  <a:gd name="T30" fmla="*/ 49 w 93"/>
                  <a:gd name="T31" fmla="*/ 8 h 45"/>
                  <a:gd name="T32" fmla="*/ 33 w 93"/>
                  <a:gd name="T33" fmla="*/ 3 h 45"/>
                  <a:gd name="T34" fmla="*/ 17 w 93"/>
                  <a:gd name="T35" fmla="*/ 1 h 45"/>
                  <a:gd name="T36" fmla="*/ 0 w 93"/>
                  <a:gd name="T37" fmla="*/ 0 h 45"/>
                  <a:gd name="T38" fmla="*/ 0 w 93"/>
                  <a:gd name="T39" fmla="*/ 0 h 45"/>
                  <a:gd name="T40" fmla="*/ 0 w 93"/>
                  <a:gd name="T41"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5">
                    <a:moveTo>
                      <a:pt x="0" y="11"/>
                    </a:moveTo>
                    <a:lnTo>
                      <a:pt x="0" y="11"/>
                    </a:lnTo>
                    <a:lnTo>
                      <a:pt x="13" y="12"/>
                    </a:lnTo>
                    <a:lnTo>
                      <a:pt x="29" y="15"/>
                    </a:lnTo>
                    <a:lnTo>
                      <a:pt x="41" y="17"/>
                    </a:lnTo>
                    <a:lnTo>
                      <a:pt x="53" y="22"/>
                    </a:lnTo>
                    <a:lnTo>
                      <a:pt x="61" y="26"/>
                    </a:lnTo>
                    <a:lnTo>
                      <a:pt x="69" y="32"/>
                    </a:lnTo>
                    <a:lnTo>
                      <a:pt x="71" y="38"/>
                    </a:lnTo>
                    <a:lnTo>
                      <a:pt x="73" y="45"/>
                    </a:lnTo>
                    <a:lnTo>
                      <a:pt x="93" y="45"/>
                    </a:lnTo>
                    <a:lnTo>
                      <a:pt x="91" y="35"/>
                    </a:lnTo>
                    <a:lnTo>
                      <a:pt x="85" y="27"/>
                    </a:lnTo>
                    <a:lnTo>
                      <a:pt x="77" y="19"/>
                    </a:lnTo>
                    <a:lnTo>
                      <a:pt x="65" y="12"/>
                    </a:lnTo>
                    <a:lnTo>
                      <a:pt x="49" y="8"/>
                    </a:lnTo>
                    <a:lnTo>
                      <a:pt x="33" y="3"/>
                    </a:lnTo>
                    <a:lnTo>
                      <a:pt x="17" y="1"/>
                    </a:lnTo>
                    <a:lnTo>
                      <a:pt x="0" y="0"/>
                    </a:lnTo>
                    <a:lnTo>
                      <a:pt x="0"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90" name="Freeform 102">
                <a:extLst>
                  <a:ext uri="{FF2B5EF4-FFF2-40B4-BE49-F238E27FC236}">
                    <a16:creationId xmlns:a16="http://schemas.microsoft.com/office/drawing/2014/main" id="{01D3C869-B88E-4D41-B0A1-F152AA04DCAB}"/>
                  </a:ext>
                </a:extLst>
              </p:cNvPr>
              <p:cNvSpPr>
                <a:spLocks/>
              </p:cNvSpPr>
              <p:nvPr/>
            </p:nvSpPr>
            <p:spPr bwMode="auto">
              <a:xfrm>
                <a:off x="2296" y="268"/>
                <a:ext cx="93" cy="45"/>
              </a:xfrm>
              <a:custGeom>
                <a:avLst/>
                <a:gdLst>
                  <a:gd name="T0" fmla="*/ 19 w 93"/>
                  <a:gd name="T1" fmla="*/ 45 h 45"/>
                  <a:gd name="T2" fmla="*/ 19 w 93"/>
                  <a:gd name="T3" fmla="*/ 45 h 45"/>
                  <a:gd name="T4" fmla="*/ 21 w 93"/>
                  <a:gd name="T5" fmla="*/ 38 h 45"/>
                  <a:gd name="T6" fmla="*/ 23 w 93"/>
                  <a:gd name="T7" fmla="*/ 32 h 45"/>
                  <a:gd name="T8" fmla="*/ 31 w 93"/>
                  <a:gd name="T9" fmla="*/ 26 h 45"/>
                  <a:gd name="T10" fmla="*/ 39 w 93"/>
                  <a:gd name="T11" fmla="*/ 22 h 45"/>
                  <a:gd name="T12" fmla="*/ 51 w 93"/>
                  <a:gd name="T13" fmla="*/ 17 h 45"/>
                  <a:gd name="T14" fmla="*/ 63 w 93"/>
                  <a:gd name="T15" fmla="*/ 15 h 45"/>
                  <a:gd name="T16" fmla="*/ 79 w 93"/>
                  <a:gd name="T17" fmla="*/ 12 h 45"/>
                  <a:gd name="T18" fmla="*/ 93 w 93"/>
                  <a:gd name="T19" fmla="*/ 11 h 45"/>
                  <a:gd name="T20" fmla="*/ 93 w 93"/>
                  <a:gd name="T21" fmla="*/ 0 h 45"/>
                  <a:gd name="T22" fmla="*/ 75 w 93"/>
                  <a:gd name="T23" fmla="*/ 1 h 45"/>
                  <a:gd name="T24" fmla="*/ 59 w 93"/>
                  <a:gd name="T25" fmla="*/ 3 h 45"/>
                  <a:gd name="T26" fmla="*/ 43 w 93"/>
                  <a:gd name="T27" fmla="*/ 8 h 45"/>
                  <a:gd name="T28" fmla="*/ 27 w 93"/>
                  <a:gd name="T29" fmla="*/ 12 h 45"/>
                  <a:gd name="T30" fmla="*/ 15 w 93"/>
                  <a:gd name="T31" fmla="*/ 19 h 45"/>
                  <a:gd name="T32" fmla="*/ 7 w 93"/>
                  <a:gd name="T33" fmla="*/ 27 h 45"/>
                  <a:gd name="T34" fmla="*/ 1 w 93"/>
                  <a:gd name="T35" fmla="*/ 35 h 45"/>
                  <a:gd name="T36" fmla="*/ 0 w 93"/>
                  <a:gd name="T37" fmla="*/ 45 h 45"/>
                  <a:gd name="T38" fmla="*/ 0 w 93"/>
                  <a:gd name="T39" fmla="*/ 45 h 45"/>
                  <a:gd name="T40" fmla="*/ 19 w 93"/>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5">
                    <a:moveTo>
                      <a:pt x="19" y="45"/>
                    </a:moveTo>
                    <a:lnTo>
                      <a:pt x="19" y="45"/>
                    </a:lnTo>
                    <a:lnTo>
                      <a:pt x="21" y="38"/>
                    </a:lnTo>
                    <a:lnTo>
                      <a:pt x="23" y="32"/>
                    </a:lnTo>
                    <a:lnTo>
                      <a:pt x="31" y="26"/>
                    </a:lnTo>
                    <a:lnTo>
                      <a:pt x="39" y="22"/>
                    </a:lnTo>
                    <a:lnTo>
                      <a:pt x="51" y="17"/>
                    </a:lnTo>
                    <a:lnTo>
                      <a:pt x="63" y="15"/>
                    </a:lnTo>
                    <a:lnTo>
                      <a:pt x="79" y="12"/>
                    </a:lnTo>
                    <a:lnTo>
                      <a:pt x="93" y="11"/>
                    </a:lnTo>
                    <a:lnTo>
                      <a:pt x="93" y="0"/>
                    </a:lnTo>
                    <a:lnTo>
                      <a:pt x="75" y="1"/>
                    </a:lnTo>
                    <a:lnTo>
                      <a:pt x="59" y="3"/>
                    </a:lnTo>
                    <a:lnTo>
                      <a:pt x="43" y="8"/>
                    </a:lnTo>
                    <a:lnTo>
                      <a:pt x="27" y="12"/>
                    </a:lnTo>
                    <a:lnTo>
                      <a:pt x="15" y="19"/>
                    </a:lnTo>
                    <a:lnTo>
                      <a:pt x="7" y="27"/>
                    </a:lnTo>
                    <a:lnTo>
                      <a:pt x="1" y="35"/>
                    </a:lnTo>
                    <a:lnTo>
                      <a:pt x="0" y="45"/>
                    </a:lnTo>
                    <a:lnTo>
                      <a:pt x="0" y="45"/>
                    </a:lnTo>
                    <a:lnTo>
                      <a:pt x="19"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91" name="Freeform 103">
                <a:extLst>
                  <a:ext uri="{FF2B5EF4-FFF2-40B4-BE49-F238E27FC236}">
                    <a16:creationId xmlns:a16="http://schemas.microsoft.com/office/drawing/2014/main" id="{5CFFF8C2-A104-4894-9C1F-30945D5F7A50}"/>
                  </a:ext>
                </a:extLst>
              </p:cNvPr>
              <p:cNvSpPr>
                <a:spLocks/>
              </p:cNvSpPr>
              <p:nvPr/>
            </p:nvSpPr>
            <p:spPr bwMode="auto">
              <a:xfrm>
                <a:off x="2296" y="313"/>
                <a:ext cx="93" cy="44"/>
              </a:xfrm>
              <a:custGeom>
                <a:avLst/>
                <a:gdLst>
                  <a:gd name="T0" fmla="*/ 93 w 93"/>
                  <a:gd name="T1" fmla="*/ 33 h 44"/>
                  <a:gd name="T2" fmla="*/ 93 w 93"/>
                  <a:gd name="T3" fmla="*/ 33 h 44"/>
                  <a:gd name="T4" fmla="*/ 79 w 93"/>
                  <a:gd name="T5" fmla="*/ 32 h 44"/>
                  <a:gd name="T6" fmla="*/ 63 w 93"/>
                  <a:gd name="T7" fmla="*/ 30 h 44"/>
                  <a:gd name="T8" fmla="*/ 51 w 93"/>
                  <a:gd name="T9" fmla="*/ 27 h 44"/>
                  <a:gd name="T10" fmla="*/ 39 w 93"/>
                  <a:gd name="T11" fmla="*/ 23 h 44"/>
                  <a:gd name="T12" fmla="*/ 31 w 93"/>
                  <a:gd name="T13" fmla="*/ 18 h 44"/>
                  <a:gd name="T14" fmla="*/ 23 w 93"/>
                  <a:gd name="T15" fmla="*/ 12 h 44"/>
                  <a:gd name="T16" fmla="*/ 21 w 93"/>
                  <a:gd name="T17" fmla="*/ 7 h 44"/>
                  <a:gd name="T18" fmla="*/ 19 w 93"/>
                  <a:gd name="T19" fmla="*/ 0 h 44"/>
                  <a:gd name="T20" fmla="*/ 0 w 93"/>
                  <a:gd name="T21" fmla="*/ 0 h 44"/>
                  <a:gd name="T22" fmla="*/ 1 w 93"/>
                  <a:gd name="T23" fmla="*/ 9 h 44"/>
                  <a:gd name="T24" fmla="*/ 7 w 93"/>
                  <a:gd name="T25" fmla="*/ 17 h 44"/>
                  <a:gd name="T26" fmla="*/ 15 w 93"/>
                  <a:gd name="T27" fmla="*/ 25 h 44"/>
                  <a:gd name="T28" fmla="*/ 27 w 93"/>
                  <a:gd name="T29" fmla="*/ 32 h 44"/>
                  <a:gd name="T30" fmla="*/ 43 w 93"/>
                  <a:gd name="T31" fmla="*/ 36 h 44"/>
                  <a:gd name="T32" fmla="*/ 59 w 93"/>
                  <a:gd name="T33" fmla="*/ 41 h 44"/>
                  <a:gd name="T34" fmla="*/ 75 w 93"/>
                  <a:gd name="T35" fmla="*/ 43 h 44"/>
                  <a:gd name="T36" fmla="*/ 93 w 93"/>
                  <a:gd name="T37" fmla="*/ 44 h 44"/>
                  <a:gd name="T38" fmla="*/ 93 w 93"/>
                  <a:gd name="T39" fmla="*/ 44 h 44"/>
                  <a:gd name="T40" fmla="*/ 93 w 93"/>
                  <a:gd name="T41"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4">
                    <a:moveTo>
                      <a:pt x="93" y="33"/>
                    </a:moveTo>
                    <a:lnTo>
                      <a:pt x="93" y="33"/>
                    </a:lnTo>
                    <a:lnTo>
                      <a:pt x="79" y="32"/>
                    </a:lnTo>
                    <a:lnTo>
                      <a:pt x="63" y="30"/>
                    </a:lnTo>
                    <a:lnTo>
                      <a:pt x="51" y="27"/>
                    </a:lnTo>
                    <a:lnTo>
                      <a:pt x="39" y="23"/>
                    </a:lnTo>
                    <a:lnTo>
                      <a:pt x="31" y="18"/>
                    </a:lnTo>
                    <a:lnTo>
                      <a:pt x="23" y="12"/>
                    </a:lnTo>
                    <a:lnTo>
                      <a:pt x="21" y="7"/>
                    </a:lnTo>
                    <a:lnTo>
                      <a:pt x="19" y="0"/>
                    </a:lnTo>
                    <a:lnTo>
                      <a:pt x="0" y="0"/>
                    </a:lnTo>
                    <a:lnTo>
                      <a:pt x="1" y="9"/>
                    </a:lnTo>
                    <a:lnTo>
                      <a:pt x="7" y="17"/>
                    </a:lnTo>
                    <a:lnTo>
                      <a:pt x="15" y="25"/>
                    </a:lnTo>
                    <a:lnTo>
                      <a:pt x="27" y="32"/>
                    </a:lnTo>
                    <a:lnTo>
                      <a:pt x="43" y="36"/>
                    </a:lnTo>
                    <a:lnTo>
                      <a:pt x="59" y="41"/>
                    </a:lnTo>
                    <a:lnTo>
                      <a:pt x="75" y="43"/>
                    </a:lnTo>
                    <a:lnTo>
                      <a:pt x="93" y="44"/>
                    </a:lnTo>
                    <a:lnTo>
                      <a:pt x="93" y="44"/>
                    </a:lnTo>
                    <a:lnTo>
                      <a:pt x="93"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92" name="Freeform 104">
                <a:extLst>
                  <a:ext uri="{FF2B5EF4-FFF2-40B4-BE49-F238E27FC236}">
                    <a16:creationId xmlns:a16="http://schemas.microsoft.com/office/drawing/2014/main" id="{221318E1-A5B4-4BAC-A21F-5DB92D42ABC2}"/>
                  </a:ext>
                </a:extLst>
              </p:cNvPr>
              <p:cNvSpPr>
                <a:spLocks/>
              </p:cNvSpPr>
              <p:nvPr/>
            </p:nvSpPr>
            <p:spPr bwMode="auto">
              <a:xfrm>
                <a:off x="2016" y="276"/>
                <a:ext cx="167" cy="78"/>
              </a:xfrm>
              <a:custGeom>
                <a:avLst/>
                <a:gdLst>
                  <a:gd name="T0" fmla="*/ 84 w 167"/>
                  <a:gd name="T1" fmla="*/ 78 h 78"/>
                  <a:gd name="T2" fmla="*/ 99 w 167"/>
                  <a:gd name="T3" fmla="*/ 77 h 78"/>
                  <a:gd name="T4" fmla="*/ 115 w 167"/>
                  <a:gd name="T5" fmla="*/ 75 h 78"/>
                  <a:gd name="T6" fmla="*/ 129 w 167"/>
                  <a:gd name="T7" fmla="*/ 71 h 78"/>
                  <a:gd name="T8" fmla="*/ 143 w 167"/>
                  <a:gd name="T9" fmla="*/ 67 h 78"/>
                  <a:gd name="T10" fmla="*/ 153 w 167"/>
                  <a:gd name="T11" fmla="*/ 61 h 78"/>
                  <a:gd name="T12" fmla="*/ 161 w 167"/>
                  <a:gd name="T13" fmla="*/ 54 h 78"/>
                  <a:gd name="T14" fmla="*/ 165 w 167"/>
                  <a:gd name="T15" fmla="*/ 47 h 78"/>
                  <a:gd name="T16" fmla="*/ 167 w 167"/>
                  <a:gd name="T17" fmla="*/ 39 h 78"/>
                  <a:gd name="T18" fmla="*/ 165 w 167"/>
                  <a:gd name="T19" fmla="*/ 31 h 78"/>
                  <a:gd name="T20" fmla="*/ 161 w 167"/>
                  <a:gd name="T21" fmla="*/ 24 h 78"/>
                  <a:gd name="T22" fmla="*/ 153 w 167"/>
                  <a:gd name="T23" fmla="*/ 17 h 78"/>
                  <a:gd name="T24" fmla="*/ 143 w 167"/>
                  <a:gd name="T25" fmla="*/ 11 h 78"/>
                  <a:gd name="T26" fmla="*/ 129 w 167"/>
                  <a:gd name="T27" fmla="*/ 7 h 78"/>
                  <a:gd name="T28" fmla="*/ 115 w 167"/>
                  <a:gd name="T29" fmla="*/ 3 h 78"/>
                  <a:gd name="T30" fmla="*/ 99 w 167"/>
                  <a:gd name="T31" fmla="*/ 1 h 78"/>
                  <a:gd name="T32" fmla="*/ 84 w 167"/>
                  <a:gd name="T33" fmla="*/ 0 h 78"/>
                  <a:gd name="T34" fmla="*/ 68 w 167"/>
                  <a:gd name="T35" fmla="*/ 1 h 78"/>
                  <a:gd name="T36" fmla="*/ 52 w 167"/>
                  <a:gd name="T37" fmla="*/ 3 h 78"/>
                  <a:gd name="T38" fmla="*/ 38 w 167"/>
                  <a:gd name="T39" fmla="*/ 7 h 78"/>
                  <a:gd name="T40" fmla="*/ 24 w 167"/>
                  <a:gd name="T41" fmla="*/ 11 h 78"/>
                  <a:gd name="T42" fmla="*/ 14 w 167"/>
                  <a:gd name="T43" fmla="*/ 17 h 78"/>
                  <a:gd name="T44" fmla="*/ 6 w 167"/>
                  <a:gd name="T45" fmla="*/ 24 h 78"/>
                  <a:gd name="T46" fmla="*/ 2 w 167"/>
                  <a:gd name="T47" fmla="*/ 31 h 78"/>
                  <a:gd name="T48" fmla="*/ 0 w 167"/>
                  <a:gd name="T49" fmla="*/ 39 h 78"/>
                  <a:gd name="T50" fmla="*/ 2 w 167"/>
                  <a:gd name="T51" fmla="*/ 47 h 78"/>
                  <a:gd name="T52" fmla="*/ 6 w 167"/>
                  <a:gd name="T53" fmla="*/ 54 h 78"/>
                  <a:gd name="T54" fmla="*/ 14 w 167"/>
                  <a:gd name="T55" fmla="*/ 61 h 78"/>
                  <a:gd name="T56" fmla="*/ 24 w 167"/>
                  <a:gd name="T57" fmla="*/ 67 h 78"/>
                  <a:gd name="T58" fmla="*/ 38 w 167"/>
                  <a:gd name="T59" fmla="*/ 71 h 78"/>
                  <a:gd name="T60" fmla="*/ 52 w 167"/>
                  <a:gd name="T61" fmla="*/ 75 h 78"/>
                  <a:gd name="T62" fmla="*/ 68 w 167"/>
                  <a:gd name="T63" fmla="*/ 77 h 78"/>
                  <a:gd name="T64" fmla="*/ 84 w 167"/>
                  <a:gd name="T6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7" h="78">
                    <a:moveTo>
                      <a:pt x="84" y="78"/>
                    </a:moveTo>
                    <a:lnTo>
                      <a:pt x="99" y="77"/>
                    </a:lnTo>
                    <a:lnTo>
                      <a:pt x="115" y="75"/>
                    </a:lnTo>
                    <a:lnTo>
                      <a:pt x="129" y="71"/>
                    </a:lnTo>
                    <a:lnTo>
                      <a:pt x="143" y="67"/>
                    </a:lnTo>
                    <a:lnTo>
                      <a:pt x="153" y="61"/>
                    </a:lnTo>
                    <a:lnTo>
                      <a:pt x="161" y="54"/>
                    </a:lnTo>
                    <a:lnTo>
                      <a:pt x="165" y="47"/>
                    </a:lnTo>
                    <a:lnTo>
                      <a:pt x="167" y="39"/>
                    </a:lnTo>
                    <a:lnTo>
                      <a:pt x="165" y="31"/>
                    </a:lnTo>
                    <a:lnTo>
                      <a:pt x="161" y="24"/>
                    </a:lnTo>
                    <a:lnTo>
                      <a:pt x="153" y="17"/>
                    </a:lnTo>
                    <a:lnTo>
                      <a:pt x="143" y="11"/>
                    </a:lnTo>
                    <a:lnTo>
                      <a:pt x="129" y="7"/>
                    </a:lnTo>
                    <a:lnTo>
                      <a:pt x="115" y="3"/>
                    </a:lnTo>
                    <a:lnTo>
                      <a:pt x="99" y="1"/>
                    </a:lnTo>
                    <a:lnTo>
                      <a:pt x="84" y="0"/>
                    </a:lnTo>
                    <a:lnTo>
                      <a:pt x="68" y="1"/>
                    </a:lnTo>
                    <a:lnTo>
                      <a:pt x="52" y="3"/>
                    </a:lnTo>
                    <a:lnTo>
                      <a:pt x="38" y="7"/>
                    </a:lnTo>
                    <a:lnTo>
                      <a:pt x="24" y="11"/>
                    </a:lnTo>
                    <a:lnTo>
                      <a:pt x="14" y="17"/>
                    </a:lnTo>
                    <a:lnTo>
                      <a:pt x="6" y="24"/>
                    </a:lnTo>
                    <a:lnTo>
                      <a:pt x="2" y="31"/>
                    </a:lnTo>
                    <a:lnTo>
                      <a:pt x="0" y="39"/>
                    </a:lnTo>
                    <a:lnTo>
                      <a:pt x="2" y="47"/>
                    </a:lnTo>
                    <a:lnTo>
                      <a:pt x="6" y="54"/>
                    </a:lnTo>
                    <a:lnTo>
                      <a:pt x="14" y="61"/>
                    </a:lnTo>
                    <a:lnTo>
                      <a:pt x="24" y="67"/>
                    </a:lnTo>
                    <a:lnTo>
                      <a:pt x="38" y="71"/>
                    </a:lnTo>
                    <a:lnTo>
                      <a:pt x="52" y="75"/>
                    </a:lnTo>
                    <a:lnTo>
                      <a:pt x="68" y="77"/>
                    </a:lnTo>
                    <a:lnTo>
                      <a:pt x="84" y="78"/>
                    </a:lnTo>
                    <a:close/>
                  </a:path>
                </a:pathLst>
              </a:custGeom>
              <a:solidFill>
                <a:srgbClr val="D8B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93" name="Freeform 105">
                <a:extLst>
                  <a:ext uri="{FF2B5EF4-FFF2-40B4-BE49-F238E27FC236}">
                    <a16:creationId xmlns:a16="http://schemas.microsoft.com/office/drawing/2014/main" id="{DD4A900C-D8AD-47CA-A501-84ED7964482E}"/>
                  </a:ext>
                </a:extLst>
              </p:cNvPr>
              <p:cNvSpPr>
                <a:spLocks/>
              </p:cNvSpPr>
              <p:nvPr/>
            </p:nvSpPr>
            <p:spPr bwMode="auto">
              <a:xfrm>
                <a:off x="2100" y="315"/>
                <a:ext cx="93" cy="45"/>
              </a:xfrm>
              <a:custGeom>
                <a:avLst/>
                <a:gdLst>
                  <a:gd name="T0" fmla="*/ 73 w 93"/>
                  <a:gd name="T1" fmla="*/ 0 h 45"/>
                  <a:gd name="T2" fmla="*/ 73 w 93"/>
                  <a:gd name="T3" fmla="*/ 0 h 45"/>
                  <a:gd name="T4" fmla="*/ 71 w 93"/>
                  <a:gd name="T5" fmla="*/ 7 h 45"/>
                  <a:gd name="T6" fmla="*/ 69 w 93"/>
                  <a:gd name="T7" fmla="*/ 13 h 45"/>
                  <a:gd name="T8" fmla="*/ 61 w 93"/>
                  <a:gd name="T9" fmla="*/ 18 h 45"/>
                  <a:gd name="T10" fmla="*/ 53 w 93"/>
                  <a:gd name="T11" fmla="*/ 23 h 45"/>
                  <a:gd name="T12" fmla="*/ 41 w 93"/>
                  <a:gd name="T13" fmla="*/ 28 h 45"/>
                  <a:gd name="T14" fmla="*/ 29 w 93"/>
                  <a:gd name="T15" fmla="*/ 30 h 45"/>
                  <a:gd name="T16" fmla="*/ 13 w 93"/>
                  <a:gd name="T17" fmla="*/ 32 h 45"/>
                  <a:gd name="T18" fmla="*/ 0 w 93"/>
                  <a:gd name="T19" fmla="*/ 33 h 45"/>
                  <a:gd name="T20" fmla="*/ 0 w 93"/>
                  <a:gd name="T21" fmla="*/ 45 h 45"/>
                  <a:gd name="T22" fmla="*/ 17 w 93"/>
                  <a:gd name="T23" fmla="*/ 44 h 45"/>
                  <a:gd name="T24" fmla="*/ 33 w 93"/>
                  <a:gd name="T25" fmla="*/ 41 h 45"/>
                  <a:gd name="T26" fmla="*/ 49 w 93"/>
                  <a:gd name="T27" fmla="*/ 37 h 45"/>
                  <a:gd name="T28" fmla="*/ 65 w 93"/>
                  <a:gd name="T29" fmla="*/ 32 h 45"/>
                  <a:gd name="T30" fmla="*/ 77 w 93"/>
                  <a:gd name="T31" fmla="*/ 25 h 45"/>
                  <a:gd name="T32" fmla="*/ 85 w 93"/>
                  <a:gd name="T33" fmla="*/ 17 h 45"/>
                  <a:gd name="T34" fmla="*/ 91 w 93"/>
                  <a:gd name="T35" fmla="*/ 9 h 45"/>
                  <a:gd name="T36" fmla="*/ 93 w 93"/>
                  <a:gd name="T37" fmla="*/ 0 h 45"/>
                  <a:gd name="T38" fmla="*/ 93 w 93"/>
                  <a:gd name="T39" fmla="*/ 0 h 45"/>
                  <a:gd name="T40" fmla="*/ 73 w 93"/>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5">
                    <a:moveTo>
                      <a:pt x="73" y="0"/>
                    </a:moveTo>
                    <a:lnTo>
                      <a:pt x="73" y="0"/>
                    </a:lnTo>
                    <a:lnTo>
                      <a:pt x="71" y="7"/>
                    </a:lnTo>
                    <a:lnTo>
                      <a:pt x="69" y="13"/>
                    </a:lnTo>
                    <a:lnTo>
                      <a:pt x="61" y="18"/>
                    </a:lnTo>
                    <a:lnTo>
                      <a:pt x="53" y="23"/>
                    </a:lnTo>
                    <a:lnTo>
                      <a:pt x="41" y="28"/>
                    </a:lnTo>
                    <a:lnTo>
                      <a:pt x="29" y="30"/>
                    </a:lnTo>
                    <a:lnTo>
                      <a:pt x="13" y="32"/>
                    </a:lnTo>
                    <a:lnTo>
                      <a:pt x="0" y="33"/>
                    </a:lnTo>
                    <a:lnTo>
                      <a:pt x="0" y="45"/>
                    </a:lnTo>
                    <a:lnTo>
                      <a:pt x="17" y="44"/>
                    </a:lnTo>
                    <a:lnTo>
                      <a:pt x="33" y="41"/>
                    </a:lnTo>
                    <a:lnTo>
                      <a:pt x="49" y="37"/>
                    </a:lnTo>
                    <a:lnTo>
                      <a:pt x="65" y="32"/>
                    </a:lnTo>
                    <a:lnTo>
                      <a:pt x="77" y="25"/>
                    </a:lnTo>
                    <a:lnTo>
                      <a:pt x="85" y="17"/>
                    </a:lnTo>
                    <a:lnTo>
                      <a:pt x="91" y="9"/>
                    </a:lnTo>
                    <a:lnTo>
                      <a:pt x="93" y="0"/>
                    </a:lnTo>
                    <a:lnTo>
                      <a:pt x="93" y="0"/>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94" name="Freeform 106">
                <a:extLst>
                  <a:ext uri="{FF2B5EF4-FFF2-40B4-BE49-F238E27FC236}">
                    <a16:creationId xmlns:a16="http://schemas.microsoft.com/office/drawing/2014/main" id="{B9AA7F67-F746-42A4-A01B-1FD41301816D}"/>
                  </a:ext>
                </a:extLst>
              </p:cNvPr>
              <p:cNvSpPr>
                <a:spLocks/>
              </p:cNvSpPr>
              <p:nvPr/>
            </p:nvSpPr>
            <p:spPr bwMode="auto">
              <a:xfrm>
                <a:off x="2100" y="270"/>
                <a:ext cx="93" cy="45"/>
              </a:xfrm>
              <a:custGeom>
                <a:avLst/>
                <a:gdLst>
                  <a:gd name="T0" fmla="*/ 0 w 93"/>
                  <a:gd name="T1" fmla="*/ 12 h 45"/>
                  <a:gd name="T2" fmla="*/ 0 w 93"/>
                  <a:gd name="T3" fmla="*/ 12 h 45"/>
                  <a:gd name="T4" fmla="*/ 13 w 93"/>
                  <a:gd name="T5" fmla="*/ 13 h 45"/>
                  <a:gd name="T6" fmla="*/ 29 w 93"/>
                  <a:gd name="T7" fmla="*/ 15 h 45"/>
                  <a:gd name="T8" fmla="*/ 41 w 93"/>
                  <a:gd name="T9" fmla="*/ 17 h 45"/>
                  <a:gd name="T10" fmla="*/ 53 w 93"/>
                  <a:gd name="T11" fmla="*/ 22 h 45"/>
                  <a:gd name="T12" fmla="*/ 61 w 93"/>
                  <a:gd name="T13" fmla="*/ 27 h 45"/>
                  <a:gd name="T14" fmla="*/ 69 w 93"/>
                  <a:gd name="T15" fmla="*/ 32 h 45"/>
                  <a:gd name="T16" fmla="*/ 71 w 93"/>
                  <a:gd name="T17" fmla="*/ 38 h 45"/>
                  <a:gd name="T18" fmla="*/ 73 w 93"/>
                  <a:gd name="T19" fmla="*/ 45 h 45"/>
                  <a:gd name="T20" fmla="*/ 93 w 93"/>
                  <a:gd name="T21" fmla="*/ 45 h 45"/>
                  <a:gd name="T22" fmla="*/ 91 w 93"/>
                  <a:gd name="T23" fmla="*/ 36 h 45"/>
                  <a:gd name="T24" fmla="*/ 85 w 93"/>
                  <a:gd name="T25" fmla="*/ 28 h 45"/>
                  <a:gd name="T26" fmla="*/ 77 w 93"/>
                  <a:gd name="T27" fmla="*/ 20 h 45"/>
                  <a:gd name="T28" fmla="*/ 65 w 93"/>
                  <a:gd name="T29" fmla="*/ 13 h 45"/>
                  <a:gd name="T30" fmla="*/ 49 w 93"/>
                  <a:gd name="T31" fmla="*/ 8 h 45"/>
                  <a:gd name="T32" fmla="*/ 33 w 93"/>
                  <a:gd name="T33" fmla="*/ 3 h 45"/>
                  <a:gd name="T34" fmla="*/ 17 w 93"/>
                  <a:gd name="T35" fmla="*/ 1 h 45"/>
                  <a:gd name="T36" fmla="*/ 0 w 93"/>
                  <a:gd name="T37" fmla="*/ 0 h 45"/>
                  <a:gd name="T38" fmla="*/ 0 w 93"/>
                  <a:gd name="T39" fmla="*/ 0 h 45"/>
                  <a:gd name="T40" fmla="*/ 0 w 93"/>
                  <a:gd name="T41"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5">
                    <a:moveTo>
                      <a:pt x="0" y="12"/>
                    </a:moveTo>
                    <a:lnTo>
                      <a:pt x="0" y="12"/>
                    </a:lnTo>
                    <a:lnTo>
                      <a:pt x="13" y="13"/>
                    </a:lnTo>
                    <a:lnTo>
                      <a:pt x="29" y="15"/>
                    </a:lnTo>
                    <a:lnTo>
                      <a:pt x="41" y="17"/>
                    </a:lnTo>
                    <a:lnTo>
                      <a:pt x="53" y="22"/>
                    </a:lnTo>
                    <a:lnTo>
                      <a:pt x="61" y="27"/>
                    </a:lnTo>
                    <a:lnTo>
                      <a:pt x="69" y="32"/>
                    </a:lnTo>
                    <a:lnTo>
                      <a:pt x="71" y="38"/>
                    </a:lnTo>
                    <a:lnTo>
                      <a:pt x="73" y="45"/>
                    </a:lnTo>
                    <a:lnTo>
                      <a:pt x="93" y="45"/>
                    </a:lnTo>
                    <a:lnTo>
                      <a:pt x="91" y="36"/>
                    </a:lnTo>
                    <a:lnTo>
                      <a:pt x="85" y="28"/>
                    </a:lnTo>
                    <a:lnTo>
                      <a:pt x="77" y="20"/>
                    </a:lnTo>
                    <a:lnTo>
                      <a:pt x="65" y="13"/>
                    </a:lnTo>
                    <a:lnTo>
                      <a:pt x="49" y="8"/>
                    </a:lnTo>
                    <a:lnTo>
                      <a:pt x="33" y="3"/>
                    </a:lnTo>
                    <a:lnTo>
                      <a:pt x="17" y="1"/>
                    </a:lnTo>
                    <a:lnTo>
                      <a:pt x="0" y="0"/>
                    </a:lnTo>
                    <a:lnTo>
                      <a:pt x="0"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95" name="Freeform 107">
                <a:extLst>
                  <a:ext uri="{FF2B5EF4-FFF2-40B4-BE49-F238E27FC236}">
                    <a16:creationId xmlns:a16="http://schemas.microsoft.com/office/drawing/2014/main" id="{02724F8B-3AA3-4762-B8FE-EA5CFF43EB92}"/>
                  </a:ext>
                </a:extLst>
              </p:cNvPr>
              <p:cNvSpPr>
                <a:spLocks/>
              </p:cNvSpPr>
              <p:nvPr/>
            </p:nvSpPr>
            <p:spPr bwMode="auto">
              <a:xfrm>
                <a:off x="2007" y="270"/>
                <a:ext cx="93" cy="45"/>
              </a:xfrm>
              <a:custGeom>
                <a:avLst/>
                <a:gdLst>
                  <a:gd name="T0" fmla="*/ 19 w 93"/>
                  <a:gd name="T1" fmla="*/ 45 h 45"/>
                  <a:gd name="T2" fmla="*/ 19 w 93"/>
                  <a:gd name="T3" fmla="*/ 45 h 45"/>
                  <a:gd name="T4" fmla="*/ 21 w 93"/>
                  <a:gd name="T5" fmla="*/ 38 h 45"/>
                  <a:gd name="T6" fmla="*/ 23 w 93"/>
                  <a:gd name="T7" fmla="*/ 32 h 45"/>
                  <a:gd name="T8" fmla="*/ 31 w 93"/>
                  <a:gd name="T9" fmla="*/ 27 h 45"/>
                  <a:gd name="T10" fmla="*/ 39 w 93"/>
                  <a:gd name="T11" fmla="*/ 22 h 45"/>
                  <a:gd name="T12" fmla="*/ 51 w 93"/>
                  <a:gd name="T13" fmla="*/ 17 h 45"/>
                  <a:gd name="T14" fmla="*/ 63 w 93"/>
                  <a:gd name="T15" fmla="*/ 15 h 45"/>
                  <a:gd name="T16" fmla="*/ 79 w 93"/>
                  <a:gd name="T17" fmla="*/ 13 h 45"/>
                  <a:gd name="T18" fmla="*/ 93 w 93"/>
                  <a:gd name="T19" fmla="*/ 12 h 45"/>
                  <a:gd name="T20" fmla="*/ 93 w 93"/>
                  <a:gd name="T21" fmla="*/ 0 h 45"/>
                  <a:gd name="T22" fmla="*/ 75 w 93"/>
                  <a:gd name="T23" fmla="*/ 1 h 45"/>
                  <a:gd name="T24" fmla="*/ 59 w 93"/>
                  <a:gd name="T25" fmla="*/ 3 h 45"/>
                  <a:gd name="T26" fmla="*/ 43 w 93"/>
                  <a:gd name="T27" fmla="*/ 8 h 45"/>
                  <a:gd name="T28" fmla="*/ 27 w 93"/>
                  <a:gd name="T29" fmla="*/ 13 h 45"/>
                  <a:gd name="T30" fmla="*/ 15 w 93"/>
                  <a:gd name="T31" fmla="*/ 20 h 45"/>
                  <a:gd name="T32" fmla="*/ 7 w 93"/>
                  <a:gd name="T33" fmla="*/ 28 h 45"/>
                  <a:gd name="T34" fmla="*/ 2 w 93"/>
                  <a:gd name="T35" fmla="*/ 36 h 45"/>
                  <a:gd name="T36" fmla="*/ 0 w 93"/>
                  <a:gd name="T37" fmla="*/ 45 h 45"/>
                  <a:gd name="T38" fmla="*/ 0 w 93"/>
                  <a:gd name="T39" fmla="*/ 45 h 45"/>
                  <a:gd name="T40" fmla="*/ 19 w 93"/>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5">
                    <a:moveTo>
                      <a:pt x="19" y="45"/>
                    </a:moveTo>
                    <a:lnTo>
                      <a:pt x="19" y="45"/>
                    </a:lnTo>
                    <a:lnTo>
                      <a:pt x="21" y="38"/>
                    </a:lnTo>
                    <a:lnTo>
                      <a:pt x="23" y="32"/>
                    </a:lnTo>
                    <a:lnTo>
                      <a:pt x="31" y="27"/>
                    </a:lnTo>
                    <a:lnTo>
                      <a:pt x="39" y="22"/>
                    </a:lnTo>
                    <a:lnTo>
                      <a:pt x="51" y="17"/>
                    </a:lnTo>
                    <a:lnTo>
                      <a:pt x="63" y="15"/>
                    </a:lnTo>
                    <a:lnTo>
                      <a:pt x="79" y="13"/>
                    </a:lnTo>
                    <a:lnTo>
                      <a:pt x="93" y="12"/>
                    </a:lnTo>
                    <a:lnTo>
                      <a:pt x="93" y="0"/>
                    </a:lnTo>
                    <a:lnTo>
                      <a:pt x="75" y="1"/>
                    </a:lnTo>
                    <a:lnTo>
                      <a:pt x="59" y="3"/>
                    </a:lnTo>
                    <a:lnTo>
                      <a:pt x="43" y="8"/>
                    </a:lnTo>
                    <a:lnTo>
                      <a:pt x="27" y="13"/>
                    </a:lnTo>
                    <a:lnTo>
                      <a:pt x="15" y="20"/>
                    </a:lnTo>
                    <a:lnTo>
                      <a:pt x="7" y="28"/>
                    </a:lnTo>
                    <a:lnTo>
                      <a:pt x="2" y="36"/>
                    </a:lnTo>
                    <a:lnTo>
                      <a:pt x="0" y="45"/>
                    </a:lnTo>
                    <a:lnTo>
                      <a:pt x="0" y="45"/>
                    </a:lnTo>
                    <a:lnTo>
                      <a:pt x="19"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96" name="Freeform 108">
                <a:extLst>
                  <a:ext uri="{FF2B5EF4-FFF2-40B4-BE49-F238E27FC236}">
                    <a16:creationId xmlns:a16="http://schemas.microsoft.com/office/drawing/2014/main" id="{F02206FC-B2FF-4D6F-9C3F-D415136AE45D}"/>
                  </a:ext>
                </a:extLst>
              </p:cNvPr>
              <p:cNvSpPr>
                <a:spLocks/>
              </p:cNvSpPr>
              <p:nvPr/>
            </p:nvSpPr>
            <p:spPr bwMode="auto">
              <a:xfrm>
                <a:off x="2007" y="315"/>
                <a:ext cx="93" cy="45"/>
              </a:xfrm>
              <a:custGeom>
                <a:avLst/>
                <a:gdLst>
                  <a:gd name="T0" fmla="*/ 93 w 93"/>
                  <a:gd name="T1" fmla="*/ 33 h 45"/>
                  <a:gd name="T2" fmla="*/ 93 w 93"/>
                  <a:gd name="T3" fmla="*/ 33 h 45"/>
                  <a:gd name="T4" fmla="*/ 79 w 93"/>
                  <a:gd name="T5" fmla="*/ 32 h 45"/>
                  <a:gd name="T6" fmla="*/ 63 w 93"/>
                  <a:gd name="T7" fmla="*/ 30 h 45"/>
                  <a:gd name="T8" fmla="*/ 51 w 93"/>
                  <a:gd name="T9" fmla="*/ 28 h 45"/>
                  <a:gd name="T10" fmla="*/ 39 w 93"/>
                  <a:gd name="T11" fmla="*/ 23 h 45"/>
                  <a:gd name="T12" fmla="*/ 31 w 93"/>
                  <a:gd name="T13" fmla="*/ 18 h 45"/>
                  <a:gd name="T14" fmla="*/ 23 w 93"/>
                  <a:gd name="T15" fmla="*/ 13 h 45"/>
                  <a:gd name="T16" fmla="*/ 21 w 93"/>
                  <a:gd name="T17" fmla="*/ 7 h 45"/>
                  <a:gd name="T18" fmla="*/ 19 w 93"/>
                  <a:gd name="T19" fmla="*/ 0 h 45"/>
                  <a:gd name="T20" fmla="*/ 0 w 93"/>
                  <a:gd name="T21" fmla="*/ 0 h 45"/>
                  <a:gd name="T22" fmla="*/ 2 w 93"/>
                  <a:gd name="T23" fmla="*/ 9 h 45"/>
                  <a:gd name="T24" fmla="*/ 7 w 93"/>
                  <a:gd name="T25" fmla="*/ 17 h 45"/>
                  <a:gd name="T26" fmla="*/ 15 w 93"/>
                  <a:gd name="T27" fmla="*/ 25 h 45"/>
                  <a:gd name="T28" fmla="*/ 27 w 93"/>
                  <a:gd name="T29" fmla="*/ 32 h 45"/>
                  <a:gd name="T30" fmla="*/ 43 w 93"/>
                  <a:gd name="T31" fmla="*/ 37 h 45"/>
                  <a:gd name="T32" fmla="*/ 59 w 93"/>
                  <a:gd name="T33" fmla="*/ 41 h 45"/>
                  <a:gd name="T34" fmla="*/ 75 w 93"/>
                  <a:gd name="T35" fmla="*/ 44 h 45"/>
                  <a:gd name="T36" fmla="*/ 93 w 93"/>
                  <a:gd name="T37" fmla="*/ 45 h 45"/>
                  <a:gd name="T38" fmla="*/ 93 w 93"/>
                  <a:gd name="T39" fmla="*/ 45 h 45"/>
                  <a:gd name="T40" fmla="*/ 93 w 93"/>
                  <a:gd name="T41" fmla="*/ 3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5">
                    <a:moveTo>
                      <a:pt x="93" y="33"/>
                    </a:moveTo>
                    <a:lnTo>
                      <a:pt x="93" y="33"/>
                    </a:lnTo>
                    <a:lnTo>
                      <a:pt x="79" y="32"/>
                    </a:lnTo>
                    <a:lnTo>
                      <a:pt x="63" y="30"/>
                    </a:lnTo>
                    <a:lnTo>
                      <a:pt x="51" y="28"/>
                    </a:lnTo>
                    <a:lnTo>
                      <a:pt x="39" y="23"/>
                    </a:lnTo>
                    <a:lnTo>
                      <a:pt x="31" y="18"/>
                    </a:lnTo>
                    <a:lnTo>
                      <a:pt x="23" y="13"/>
                    </a:lnTo>
                    <a:lnTo>
                      <a:pt x="21" y="7"/>
                    </a:lnTo>
                    <a:lnTo>
                      <a:pt x="19" y="0"/>
                    </a:lnTo>
                    <a:lnTo>
                      <a:pt x="0" y="0"/>
                    </a:lnTo>
                    <a:lnTo>
                      <a:pt x="2" y="9"/>
                    </a:lnTo>
                    <a:lnTo>
                      <a:pt x="7" y="17"/>
                    </a:lnTo>
                    <a:lnTo>
                      <a:pt x="15" y="25"/>
                    </a:lnTo>
                    <a:lnTo>
                      <a:pt x="27" y="32"/>
                    </a:lnTo>
                    <a:lnTo>
                      <a:pt x="43" y="37"/>
                    </a:lnTo>
                    <a:lnTo>
                      <a:pt x="59" y="41"/>
                    </a:lnTo>
                    <a:lnTo>
                      <a:pt x="75" y="44"/>
                    </a:lnTo>
                    <a:lnTo>
                      <a:pt x="93" y="45"/>
                    </a:lnTo>
                    <a:lnTo>
                      <a:pt x="93" y="45"/>
                    </a:lnTo>
                    <a:lnTo>
                      <a:pt x="93"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97" name="Freeform 109">
                <a:extLst>
                  <a:ext uri="{FF2B5EF4-FFF2-40B4-BE49-F238E27FC236}">
                    <a16:creationId xmlns:a16="http://schemas.microsoft.com/office/drawing/2014/main" id="{67DD4CC1-25FB-4E2C-B6B4-3252FAC052ED}"/>
                  </a:ext>
                </a:extLst>
              </p:cNvPr>
              <p:cNvSpPr>
                <a:spLocks/>
              </p:cNvSpPr>
              <p:nvPr/>
            </p:nvSpPr>
            <p:spPr bwMode="auto">
              <a:xfrm>
                <a:off x="1731" y="264"/>
                <a:ext cx="159" cy="83"/>
              </a:xfrm>
              <a:custGeom>
                <a:avLst/>
                <a:gdLst>
                  <a:gd name="T0" fmla="*/ 80 w 159"/>
                  <a:gd name="T1" fmla="*/ 83 h 83"/>
                  <a:gd name="T2" fmla="*/ 95 w 159"/>
                  <a:gd name="T3" fmla="*/ 82 h 83"/>
                  <a:gd name="T4" fmla="*/ 111 w 159"/>
                  <a:gd name="T5" fmla="*/ 80 h 83"/>
                  <a:gd name="T6" fmla="*/ 123 w 159"/>
                  <a:gd name="T7" fmla="*/ 76 h 83"/>
                  <a:gd name="T8" fmla="*/ 135 w 159"/>
                  <a:gd name="T9" fmla="*/ 70 h 83"/>
                  <a:gd name="T10" fmla="*/ 145 w 159"/>
                  <a:gd name="T11" fmla="*/ 65 h 83"/>
                  <a:gd name="T12" fmla="*/ 153 w 159"/>
                  <a:gd name="T13" fmla="*/ 58 h 83"/>
                  <a:gd name="T14" fmla="*/ 157 w 159"/>
                  <a:gd name="T15" fmla="*/ 50 h 83"/>
                  <a:gd name="T16" fmla="*/ 159 w 159"/>
                  <a:gd name="T17" fmla="*/ 42 h 83"/>
                  <a:gd name="T18" fmla="*/ 157 w 159"/>
                  <a:gd name="T19" fmla="*/ 34 h 83"/>
                  <a:gd name="T20" fmla="*/ 153 w 159"/>
                  <a:gd name="T21" fmla="*/ 26 h 83"/>
                  <a:gd name="T22" fmla="*/ 145 w 159"/>
                  <a:gd name="T23" fmla="*/ 19 h 83"/>
                  <a:gd name="T24" fmla="*/ 135 w 159"/>
                  <a:gd name="T25" fmla="*/ 12 h 83"/>
                  <a:gd name="T26" fmla="*/ 123 w 159"/>
                  <a:gd name="T27" fmla="*/ 7 h 83"/>
                  <a:gd name="T28" fmla="*/ 111 w 159"/>
                  <a:gd name="T29" fmla="*/ 4 h 83"/>
                  <a:gd name="T30" fmla="*/ 95 w 159"/>
                  <a:gd name="T31" fmla="*/ 1 h 83"/>
                  <a:gd name="T32" fmla="*/ 80 w 159"/>
                  <a:gd name="T33" fmla="*/ 0 h 83"/>
                  <a:gd name="T34" fmla="*/ 64 w 159"/>
                  <a:gd name="T35" fmla="*/ 1 h 83"/>
                  <a:gd name="T36" fmla="*/ 48 w 159"/>
                  <a:gd name="T37" fmla="*/ 4 h 83"/>
                  <a:gd name="T38" fmla="*/ 36 w 159"/>
                  <a:gd name="T39" fmla="*/ 7 h 83"/>
                  <a:gd name="T40" fmla="*/ 24 w 159"/>
                  <a:gd name="T41" fmla="*/ 12 h 83"/>
                  <a:gd name="T42" fmla="*/ 14 w 159"/>
                  <a:gd name="T43" fmla="*/ 19 h 83"/>
                  <a:gd name="T44" fmla="*/ 6 w 159"/>
                  <a:gd name="T45" fmla="*/ 26 h 83"/>
                  <a:gd name="T46" fmla="*/ 2 w 159"/>
                  <a:gd name="T47" fmla="*/ 34 h 83"/>
                  <a:gd name="T48" fmla="*/ 0 w 159"/>
                  <a:gd name="T49" fmla="*/ 42 h 83"/>
                  <a:gd name="T50" fmla="*/ 2 w 159"/>
                  <a:gd name="T51" fmla="*/ 50 h 83"/>
                  <a:gd name="T52" fmla="*/ 6 w 159"/>
                  <a:gd name="T53" fmla="*/ 58 h 83"/>
                  <a:gd name="T54" fmla="*/ 14 w 159"/>
                  <a:gd name="T55" fmla="*/ 65 h 83"/>
                  <a:gd name="T56" fmla="*/ 24 w 159"/>
                  <a:gd name="T57" fmla="*/ 70 h 83"/>
                  <a:gd name="T58" fmla="*/ 36 w 159"/>
                  <a:gd name="T59" fmla="*/ 76 h 83"/>
                  <a:gd name="T60" fmla="*/ 48 w 159"/>
                  <a:gd name="T61" fmla="*/ 80 h 83"/>
                  <a:gd name="T62" fmla="*/ 64 w 159"/>
                  <a:gd name="T63" fmla="*/ 82 h 83"/>
                  <a:gd name="T64" fmla="*/ 80 w 159"/>
                  <a:gd name="T6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 h="83">
                    <a:moveTo>
                      <a:pt x="80" y="83"/>
                    </a:moveTo>
                    <a:lnTo>
                      <a:pt x="95" y="82"/>
                    </a:lnTo>
                    <a:lnTo>
                      <a:pt x="111" y="80"/>
                    </a:lnTo>
                    <a:lnTo>
                      <a:pt x="123" y="76"/>
                    </a:lnTo>
                    <a:lnTo>
                      <a:pt x="135" y="70"/>
                    </a:lnTo>
                    <a:lnTo>
                      <a:pt x="145" y="65"/>
                    </a:lnTo>
                    <a:lnTo>
                      <a:pt x="153" y="58"/>
                    </a:lnTo>
                    <a:lnTo>
                      <a:pt x="157" y="50"/>
                    </a:lnTo>
                    <a:lnTo>
                      <a:pt x="159" y="42"/>
                    </a:lnTo>
                    <a:lnTo>
                      <a:pt x="157" y="34"/>
                    </a:lnTo>
                    <a:lnTo>
                      <a:pt x="153" y="26"/>
                    </a:lnTo>
                    <a:lnTo>
                      <a:pt x="145" y="19"/>
                    </a:lnTo>
                    <a:lnTo>
                      <a:pt x="135" y="12"/>
                    </a:lnTo>
                    <a:lnTo>
                      <a:pt x="123" y="7"/>
                    </a:lnTo>
                    <a:lnTo>
                      <a:pt x="111" y="4"/>
                    </a:lnTo>
                    <a:lnTo>
                      <a:pt x="95" y="1"/>
                    </a:lnTo>
                    <a:lnTo>
                      <a:pt x="80" y="0"/>
                    </a:lnTo>
                    <a:lnTo>
                      <a:pt x="64" y="1"/>
                    </a:lnTo>
                    <a:lnTo>
                      <a:pt x="48" y="4"/>
                    </a:lnTo>
                    <a:lnTo>
                      <a:pt x="36" y="7"/>
                    </a:lnTo>
                    <a:lnTo>
                      <a:pt x="24" y="12"/>
                    </a:lnTo>
                    <a:lnTo>
                      <a:pt x="14" y="19"/>
                    </a:lnTo>
                    <a:lnTo>
                      <a:pt x="6" y="26"/>
                    </a:lnTo>
                    <a:lnTo>
                      <a:pt x="2" y="34"/>
                    </a:lnTo>
                    <a:lnTo>
                      <a:pt x="0" y="42"/>
                    </a:lnTo>
                    <a:lnTo>
                      <a:pt x="2" y="50"/>
                    </a:lnTo>
                    <a:lnTo>
                      <a:pt x="6" y="58"/>
                    </a:lnTo>
                    <a:lnTo>
                      <a:pt x="14" y="65"/>
                    </a:lnTo>
                    <a:lnTo>
                      <a:pt x="24" y="70"/>
                    </a:lnTo>
                    <a:lnTo>
                      <a:pt x="36" y="76"/>
                    </a:lnTo>
                    <a:lnTo>
                      <a:pt x="48" y="80"/>
                    </a:lnTo>
                    <a:lnTo>
                      <a:pt x="64" y="82"/>
                    </a:lnTo>
                    <a:lnTo>
                      <a:pt x="80" y="83"/>
                    </a:lnTo>
                    <a:close/>
                  </a:path>
                </a:pathLst>
              </a:custGeom>
              <a:solidFill>
                <a:srgbClr val="D8B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98" name="Freeform 110">
                <a:extLst>
                  <a:ext uri="{FF2B5EF4-FFF2-40B4-BE49-F238E27FC236}">
                    <a16:creationId xmlns:a16="http://schemas.microsoft.com/office/drawing/2014/main" id="{F23BE2B4-1542-4854-9FCC-D8F802611CE5}"/>
                  </a:ext>
                </a:extLst>
              </p:cNvPr>
              <p:cNvSpPr>
                <a:spLocks/>
              </p:cNvSpPr>
              <p:nvPr/>
            </p:nvSpPr>
            <p:spPr bwMode="auto">
              <a:xfrm>
                <a:off x="1811" y="306"/>
                <a:ext cx="89" cy="47"/>
              </a:xfrm>
              <a:custGeom>
                <a:avLst/>
                <a:gdLst>
                  <a:gd name="T0" fmla="*/ 69 w 89"/>
                  <a:gd name="T1" fmla="*/ 0 h 47"/>
                  <a:gd name="T2" fmla="*/ 69 w 89"/>
                  <a:gd name="T3" fmla="*/ 0 h 47"/>
                  <a:gd name="T4" fmla="*/ 67 w 89"/>
                  <a:gd name="T5" fmla="*/ 7 h 47"/>
                  <a:gd name="T6" fmla="*/ 65 w 89"/>
                  <a:gd name="T7" fmla="*/ 14 h 47"/>
                  <a:gd name="T8" fmla="*/ 57 w 89"/>
                  <a:gd name="T9" fmla="*/ 19 h 47"/>
                  <a:gd name="T10" fmla="*/ 49 w 89"/>
                  <a:gd name="T11" fmla="*/ 24 h 47"/>
                  <a:gd name="T12" fmla="*/ 37 w 89"/>
                  <a:gd name="T13" fmla="*/ 30 h 47"/>
                  <a:gd name="T14" fmla="*/ 29 w 89"/>
                  <a:gd name="T15" fmla="*/ 32 h 47"/>
                  <a:gd name="T16" fmla="*/ 13 w 89"/>
                  <a:gd name="T17" fmla="*/ 34 h 47"/>
                  <a:gd name="T18" fmla="*/ 0 w 89"/>
                  <a:gd name="T19" fmla="*/ 35 h 47"/>
                  <a:gd name="T20" fmla="*/ 0 w 89"/>
                  <a:gd name="T21" fmla="*/ 47 h 47"/>
                  <a:gd name="T22" fmla="*/ 17 w 89"/>
                  <a:gd name="T23" fmla="*/ 46 h 47"/>
                  <a:gd name="T24" fmla="*/ 33 w 89"/>
                  <a:gd name="T25" fmla="*/ 43 h 47"/>
                  <a:gd name="T26" fmla="*/ 49 w 89"/>
                  <a:gd name="T27" fmla="*/ 39 h 47"/>
                  <a:gd name="T28" fmla="*/ 61 w 89"/>
                  <a:gd name="T29" fmla="*/ 33 h 47"/>
                  <a:gd name="T30" fmla="*/ 73 w 89"/>
                  <a:gd name="T31" fmla="*/ 26 h 47"/>
                  <a:gd name="T32" fmla="*/ 81 w 89"/>
                  <a:gd name="T33" fmla="*/ 18 h 47"/>
                  <a:gd name="T34" fmla="*/ 87 w 89"/>
                  <a:gd name="T35" fmla="*/ 9 h 47"/>
                  <a:gd name="T36" fmla="*/ 89 w 89"/>
                  <a:gd name="T37" fmla="*/ 0 h 47"/>
                  <a:gd name="T38" fmla="*/ 89 w 89"/>
                  <a:gd name="T39" fmla="*/ 0 h 47"/>
                  <a:gd name="T40" fmla="*/ 69 w 89"/>
                  <a:gd name="T4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47">
                    <a:moveTo>
                      <a:pt x="69" y="0"/>
                    </a:moveTo>
                    <a:lnTo>
                      <a:pt x="69" y="0"/>
                    </a:lnTo>
                    <a:lnTo>
                      <a:pt x="67" y="7"/>
                    </a:lnTo>
                    <a:lnTo>
                      <a:pt x="65" y="14"/>
                    </a:lnTo>
                    <a:lnTo>
                      <a:pt x="57" y="19"/>
                    </a:lnTo>
                    <a:lnTo>
                      <a:pt x="49" y="24"/>
                    </a:lnTo>
                    <a:lnTo>
                      <a:pt x="37" y="30"/>
                    </a:lnTo>
                    <a:lnTo>
                      <a:pt x="29" y="32"/>
                    </a:lnTo>
                    <a:lnTo>
                      <a:pt x="13" y="34"/>
                    </a:lnTo>
                    <a:lnTo>
                      <a:pt x="0" y="35"/>
                    </a:lnTo>
                    <a:lnTo>
                      <a:pt x="0" y="47"/>
                    </a:lnTo>
                    <a:lnTo>
                      <a:pt x="17" y="46"/>
                    </a:lnTo>
                    <a:lnTo>
                      <a:pt x="33" y="43"/>
                    </a:lnTo>
                    <a:lnTo>
                      <a:pt x="49" y="39"/>
                    </a:lnTo>
                    <a:lnTo>
                      <a:pt x="61" y="33"/>
                    </a:lnTo>
                    <a:lnTo>
                      <a:pt x="73" y="26"/>
                    </a:lnTo>
                    <a:lnTo>
                      <a:pt x="81" y="18"/>
                    </a:lnTo>
                    <a:lnTo>
                      <a:pt x="87" y="9"/>
                    </a:lnTo>
                    <a:lnTo>
                      <a:pt x="89" y="0"/>
                    </a:lnTo>
                    <a:lnTo>
                      <a:pt x="89" y="0"/>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99" name="Freeform 111">
                <a:extLst>
                  <a:ext uri="{FF2B5EF4-FFF2-40B4-BE49-F238E27FC236}">
                    <a16:creationId xmlns:a16="http://schemas.microsoft.com/office/drawing/2014/main" id="{96EB2EBE-919B-4A7B-84D2-EE36F3754E7A}"/>
                  </a:ext>
                </a:extLst>
              </p:cNvPr>
              <p:cNvSpPr>
                <a:spLocks/>
              </p:cNvSpPr>
              <p:nvPr/>
            </p:nvSpPr>
            <p:spPr bwMode="auto">
              <a:xfrm>
                <a:off x="1811" y="259"/>
                <a:ext cx="89" cy="47"/>
              </a:xfrm>
              <a:custGeom>
                <a:avLst/>
                <a:gdLst>
                  <a:gd name="T0" fmla="*/ 0 w 89"/>
                  <a:gd name="T1" fmla="*/ 11 h 47"/>
                  <a:gd name="T2" fmla="*/ 0 w 89"/>
                  <a:gd name="T3" fmla="*/ 11 h 47"/>
                  <a:gd name="T4" fmla="*/ 13 w 89"/>
                  <a:gd name="T5" fmla="*/ 12 h 47"/>
                  <a:gd name="T6" fmla="*/ 29 w 89"/>
                  <a:gd name="T7" fmla="*/ 14 h 47"/>
                  <a:gd name="T8" fmla="*/ 39 w 89"/>
                  <a:gd name="T9" fmla="*/ 17 h 47"/>
                  <a:gd name="T10" fmla="*/ 49 w 89"/>
                  <a:gd name="T11" fmla="*/ 21 h 47"/>
                  <a:gd name="T12" fmla="*/ 57 w 89"/>
                  <a:gd name="T13" fmla="*/ 27 h 47"/>
                  <a:gd name="T14" fmla="*/ 65 w 89"/>
                  <a:gd name="T15" fmla="*/ 33 h 47"/>
                  <a:gd name="T16" fmla="*/ 67 w 89"/>
                  <a:gd name="T17" fmla="*/ 40 h 47"/>
                  <a:gd name="T18" fmla="*/ 69 w 89"/>
                  <a:gd name="T19" fmla="*/ 47 h 47"/>
                  <a:gd name="T20" fmla="*/ 89 w 89"/>
                  <a:gd name="T21" fmla="*/ 47 h 47"/>
                  <a:gd name="T22" fmla="*/ 87 w 89"/>
                  <a:gd name="T23" fmla="*/ 38 h 47"/>
                  <a:gd name="T24" fmla="*/ 81 w 89"/>
                  <a:gd name="T25" fmla="*/ 28 h 47"/>
                  <a:gd name="T26" fmla="*/ 73 w 89"/>
                  <a:gd name="T27" fmla="*/ 20 h 47"/>
                  <a:gd name="T28" fmla="*/ 61 w 89"/>
                  <a:gd name="T29" fmla="*/ 12 h 47"/>
                  <a:gd name="T30" fmla="*/ 47 w 89"/>
                  <a:gd name="T31" fmla="*/ 8 h 47"/>
                  <a:gd name="T32" fmla="*/ 33 w 89"/>
                  <a:gd name="T33" fmla="*/ 3 h 47"/>
                  <a:gd name="T34" fmla="*/ 17 w 89"/>
                  <a:gd name="T35" fmla="*/ 1 h 47"/>
                  <a:gd name="T36" fmla="*/ 0 w 89"/>
                  <a:gd name="T37" fmla="*/ 0 h 47"/>
                  <a:gd name="T38" fmla="*/ 0 w 89"/>
                  <a:gd name="T39" fmla="*/ 0 h 47"/>
                  <a:gd name="T40" fmla="*/ 0 w 89"/>
                  <a:gd name="T41"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47">
                    <a:moveTo>
                      <a:pt x="0" y="11"/>
                    </a:moveTo>
                    <a:lnTo>
                      <a:pt x="0" y="11"/>
                    </a:lnTo>
                    <a:lnTo>
                      <a:pt x="13" y="12"/>
                    </a:lnTo>
                    <a:lnTo>
                      <a:pt x="29" y="14"/>
                    </a:lnTo>
                    <a:lnTo>
                      <a:pt x="39" y="17"/>
                    </a:lnTo>
                    <a:lnTo>
                      <a:pt x="49" y="21"/>
                    </a:lnTo>
                    <a:lnTo>
                      <a:pt x="57" y="27"/>
                    </a:lnTo>
                    <a:lnTo>
                      <a:pt x="65" y="33"/>
                    </a:lnTo>
                    <a:lnTo>
                      <a:pt x="67" y="40"/>
                    </a:lnTo>
                    <a:lnTo>
                      <a:pt x="69" y="47"/>
                    </a:lnTo>
                    <a:lnTo>
                      <a:pt x="89" y="47"/>
                    </a:lnTo>
                    <a:lnTo>
                      <a:pt x="87" y="38"/>
                    </a:lnTo>
                    <a:lnTo>
                      <a:pt x="81" y="28"/>
                    </a:lnTo>
                    <a:lnTo>
                      <a:pt x="73" y="20"/>
                    </a:lnTo>
                    <a:lnTo>
                      <a:pt x="61" y="12"/>
                    </a:lnTo>
                    <a:lnTo>
                      <a:pt x="47" y="8"/>
                    </a:lnTo>
                    <a:lnTo>
                      <a:pt x="33" y="3"/>
                    </a:lnTo>
                    <a:lnTo>
                      <a:pt x="17" y="1"/>
                    </a:lnTo>
                    <a:lnTo>
                      <a:pt x="0" y="0"/>
                    </a:lnTo>
                    <a:lnTo>
                      <a:pt x="0"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00" name="Freeform 112">
                <a:extLst>
                  <a:ext uri="{FF2B5EF4-FFF2-40B4-BE49-F238E27FC236}">
                    <a16:creationId xmlns:a16="http://schemas.microsoft.com/office/drawing/2014/main" id="{6C86330E-A240-47A8-B33D-1F4D0F8BA366}"/>
                  </a:ext>
                </a:extLst>
              </p:cNvPr>
              <p:cNvSpPr>
                <a:spLocks/>
              </p:cNvSpPr>
              <p:nvPr/>
            </p:nvSpPr>
            <p:spPr bwMode="auto">
              <a:xfrm>
                <a:off x="1722" y="259"/>
                <a:ext cx="89" cy="47"/>
              </a:xfrm>
              <a:custGeom>
                <a:avLst/>
                <a:gdLst>
                  <a:gd name="T0" fmla="*/ 19 w 89"/>
                  <a:gd name="T1" fmla="*/ 47 h 47"/>
                  <a:gd name="T2" fmla="*/ 19 w 89"/>
                  <a:gd name="T3" fmla="*/ 47 h 47"/>
                  <a:gd name="T4" fmla="*/ 21 w 89"/>
                  <a:gd name="T5" fmla="*/ 40 h 47"/>
                  <a:gd name="T6" fmla="*/ 23 w 89"/>
                  <a:gd name="T7" fmla="*/ 33 h 47"/>
                  <a:gd name="T8" fmla="*/ 31 w 89"/>
                  <a:gd name="T9" fmla="*/ 27 h 47"/>
                  <a:gd name="T10" fmla="*/ 39 w 89"/>
                  <a:gd name="T11" fmla="*/ 21 h 47"/>
                  <a:gd name="T12" fmla="*/ 49 w 89"/>
                  <a:gd name="T13" fmla="*/ 17 h 47"/>
                  <a:gd name="T14" fmla="*/ 59 w 89"/>
                  <a:gd name="T15" fmla="*/ 14 h 47"/>
                  <a:gd name="T16" fmla="*/ 75 w 89"/>
                  <a:gd name="T17" fmla="*/ 12 h 47"/>
                  <a:gd name="T18" fmla="*/ 89 w 89"/>
                  <a:gd name="T19" fmla="*/ 11 h 47"/>
                  <a:gd name="T20" fmla="*/ 89 w 89"/>
                  <a:gd name="T21" fmla="*/ 0 h 47"/>
                  <a:gd name="T22" fmla="*/ 71 w 89"/>
                  <a:gd name="T23" fmla="*/ 1 h 47"/>
                  <a:gd name="T24" fmla="*/ 55 w 89"/>
                  <a:gd name="T25" fmla="*/ 3 h 47"/>
                  <a:gd name="T26" fmla="*/ 41 w 89"/>
                  <a:gd name="T27" fmla="*/ 8 h 47"/>
                  <a:gd name="T28" fmla="*/ 27 w 89"/>
                  <a:gd name="T29" fmla="*/ 12 h 47"/>
                  <a:gd name="T30" fmla="*/ 15 w 89"/>
                  <a:gd name="T31" fmla="*/ 20 h 47"/>
                  <a:gd name="T32" fmla="*/ 7 w 89"/>
                  <a:gd name="T33" fmla="*/ 28 h 47"/>
                  <a:gd name="T34" fmla="*/ 2 w 89"/>
                  <a:gd name="T35" fmla="*/ 38 h 47"/>
                  <a:gd name="T36" fmla="*/ 0 w 89"/>
                  <a:gd name="T37" fmla="*/ 47 h 47"/>
                  <a:gd name="T38" fmla="*/ 0 w 89"/>
                  <a:gd name="T39" fmla="*/ 47 h 47"/>
                  <a:gd name="T40" fmla="*/ 19 w 89"/>
                  <a:gd name="T4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47">
                    <a:moveTo>
                      <a:pt x="19" y="47"/>
                    </a:moveTo>
                    <a:lnTo>
                      <a:pt x="19" y="47"/>
                    </a:lnTo>
                    <a:lnTo>
                      <a:pt x="21" y="40"/>
                    </a:lnTo>
                    <a:lnTo>
                      <a:pt x="23" y="33"/>
                    </a:lnTo>
                    <a:lnTo>
                      <a:pt x="31" y="27"/>
                    </a:lnTo>
                    <a:lnTo>
                      <a:pt x="39" y="21"/>
                    </a:lnTo>
                    <a:lnTo>
                      <a:pt x="49" y="17"/>
                    </a:lnTo>
                    <a:lnTo>
                      <a:pt x="59" y="14"/>
                    </a:lnTo>
                    <a:lnTo>
                      <a:pt x="75" y="12"/>
                    </a:lnTo>
                    <a:lnTo>
                      <a:pt x="89" y="11"/>
                    </a:lnTo>
                    <a:lnTo>
                      <a:pt x="89" y="0"/>
                    </a:lnTo>
                    <a:lnTo>
                      <a:pt x="71" y="1"/>
                    </a:lnTo>
                    <a:lnTo>
                      <a:pt x="55" y="3"/>
                    </a:lnTo>
                    <a:lnTo>
                      <a:pt x="41" y="8"/>
                    </a:lnTo>
                    <a:lnTo>
                      <a:pt x="27" y="12"/>
                    </a:lnTo>
                    <a:lnTo>
                      <a:pt x="15" y="20"/>
                    </a:lnTo>
                    <a:lnTo>
                      <a:pt x="7" y="28"/>
                    </a:lnTo>
                    <a:lnTo>
                      <a:pt x="2" y="38"/>
                    </a:lnTo>
                    <a:lnTo>
                      <a:pt x="0" y="47"/>
                    </a:lnTo>
                    <a:lnTo>
                      <a:pt x="0" y="47"/>
                    </a:lnTo>
                    <a:lnTo>
                      <a:pt x="1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01" name="Freeform 113">
                <a:extLst>
                  <a:ext uri="{FF2B5EF4-FFF2-40B4-BE49-F238E27FC236}">
                    <a16:creationId xmlns:a16="http://schemas.microsoft.com/office/drawing/2014/main" id="{1E70E591-3F5A-4DCB-8749-4F3C18C636FD}"/>
                  </a:ext>
                </a:extLst>
              </p:cNvPr>
              <p:cNvSpPr>
                <a:spLocks/>
              </p:cNvSpPr>
              <p:nvPr/>
            </p:nvSpPr>
            <p:spPr bwMode="auto">
              <a:xfrm>
                <a:off x="1722" y="306"/>
                <a:ext cx="89" cy="47"/>
              </a:xfrm>
              <a:custGeom>
                <a:avLst/>
                <a:gdLst>
                  <a:gd name="T0" fmla="*/ 89 w 89"/>
                  <a:gd name="T1" fmla="*/ 35 h 47"/>
                  <a:gd name="T2" fmla="*/ 89 w 89"/>
                  <a:gd name="T3" fmla="*/ 35 h 47"/>
                  <a:gd name="T4" fmla="*/ 75 w 89"/>
                  <a:gd name="T5" fmla="*/ 34 h 47"/>
                  <a:gd name="T6" fmla="*/ 59 w 89"/>
                  <a:gd name="T7" fmla="*/ 32 h 47"/>
                  <a:gd name="T8" fmla="*/ 51 w 89"/>
                  <a:gd name="T9" fmla="*/ 30 h 47"/>
                  <a:gd name="T10" fmla="*/ 39 w 89"/>
                  <a:gd name="T11" fmla="*/ 24 h 47"/>
                  <a:gd name="T12" fmla="*/ 31 w 89"/>
                  <a:gd name="T13" fmla="*/ 19 h 47"/>
                  <a:gd name="T14" fmla="*/ 23 w 89"/>
                  <a:gd name="T15" fmla="*/ 14 h 47"/>
                  <a:gd name="T16" fmla="*/ 21 w 89"/>
                  <a:gd name="T17" fmla="*/ 7 h 47"/>
                  <a:gd name="T18" fmla="*/ 19 w 89"/>
                  <a:gd name="T19" fmla="*/ 0 h 47"/>
                  <a:gd name="T20" fmla="*/ 0 w 89"/>
                  <a:gd name="T21" fmla="*/ 0 h 47"/>
                  <a:gd name="T22" fmla="*/ 2 w 89"/>
                  <a:gd name="T23" fmla="*/ 9 h 47"/>
                  <a:gd name="T24" fmla="*/ 7 w 89"/>
                  <a:gd name="T25" fmla="*/ 18 h 47"/>
                  <a:gd name="T26" fmla="*/ 15 w 89"/>
                  <a:gd name="T27" fmla="*/ 26 h 47"/>
                  <a:gd name="T28" fmla="*/ 27 w 89"/>
                  <a:gd name="T29" fmla="*/ 33 h 47"/>
                  <a:gd name="T30" fmla="*/ 39 w 89"/>
                  <a:gd name="T31" fmla="*/ 39 h 47"/>
                  <a:gd name="T32" fmla="*/ 55 w 89"/>
                  <a:gd name="T33" fmla="*/ 43 h 47"/>
                  <a:gd name="T34" fmla="*/ 71 w 89"/>
                  <a:gd name="T35" fmla="*/ 46 h 47"/>
                  <a:gd name="T36" fmla="*/ 89 w 89"/>
                  <a:gd name="T37" fmla="*/ 47 h 47"/>
                  <a:gd name="T38" fmla="*/ 89 w 89"/>
                  <a:gd name="T39" fmla="*/ 47 h 47"/>
                  <a:gd name="T40" fmla="*/ 89 w 89"/>
                  <a:gd name="T41"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47">
                    <a:moveTo>
                      <a:pt x="89" y="35"/>
                    </a:moveTo>
                    <a:lnTo>
                      <a:pt x="89" y="35"/>
                    </a:lnTo>
                    <a:lnTo>
                      <a:pt x="75" y="34"/>
                    </a:lnTo>
                    <a:lnTo>
                      <a:pt x="59" y="32"/>
                    </a:lnTo>
                    <a:lnTo>
                      <a:pt x="51" y="30"/>
                    </a:lnTo>
                    <a:lnTo>
                      <a:pt x="39" y="24"/>
                    </a:lnTo>
                    <a:lnTo>
                      <a:pt x="31" y="19"/>
                    </a:lnTo>
                    <a:lnTo>
                      <a:pt x="23" y="14"/>
                    </a:lnTo>
                    <a:lnTo>
                      <a:pt x="21" y="7"/>
                    </a:lnTo>
                    <a:lnTo>
                      <a:pt x="19" y="0"/>
                    </a:lnTo>
                    <a:lnTo>
                      <a:pt x="0" y="0"/>
                    </a:lnTo>
                    <a:lnTo>
                      <a:pt x="2" y="9"/>
                    </a:lnTo>
                    <a:lnTo>
                      <a:pt x="7" y="18"/>
                    </a:lnTo>
                    <a:lnTo>
                      <a:pt x="15" y="26"/>
                    </a:lnTo>
                    <a:lnTo>
                      <a:pt x="27" y="33"/>
                    </a:lnTo>
                    <a:lnTo>
                      <a:pt x="39" y="39"/>
                    </a:lnTo>
                    <a:lnTo>
                      <a:pt x="55" y="43"/>
                    </a:lnTo>
                    <a:lnTo>
                      <a:pt x="71" y="46"/>
                    </a:lnTo>
                    <a:lnTo>
                      <a:pt x="89" y="47"/>
                    </a:lnTo>
                    <a:lnTo>
                      <a:pt x="89" y="47"/>
                    </a:lnTo>
                    <a:lnTo>
                      <a:pt x="8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02" name="Freeform 114">
                <a:extLst>
                  <a:ext uri="{FF2B5EF4-FFF2-40B4-BE49-F238E27FC236}">
                    <a16:creationId xmlns:a16="http://schemas.microsoft.com/office/drawing/2014/main" id="{D11B7F81-5D10-4AA8-83C1-42FB92CE3B4B}"/>
                  </a:ext>
                </a:extLst>
              </p:cNvPr>
              <p:cNvSpPr>
                <a:spLocks/>
              </p:cNvSpPr>
              <p:nvPr/>
            </p:nvSpPr>
            <p:spPr bwMode="auto">
              <a:xfrm>
                <a:off x="4130" y="277"/>
                <a:ext cx="164" cy="77"/>
              </a:xfrm>
              <a:custGeom>
                <a:avLst/>
                <a:gdLst>
                  <a:gd name="T0" fmla="*/ 83 w 164"/>
                  <a:gd name="T1" fmla="*/ 77 h 77"/>
                  <a:gd name="T2" fmla="*/ 99 w 164"/>
                  <a:gd name="T3" fmla="*/ 76 h 77"/>
                  <a:gd name="T4" fmla="*/ 115 w 164"/>
                  <a:gd name="T5" fmla="*/ 74 h 77"/>
                  <a:gd name="T6" fmla="*/ 129 w 164"/>
                  <a:gd name="T7" fmla="*/ 70 h 77"/>
                  <a:gd name="T8" fmla="*/ 141 w 164"/>
                  <a:gd name="T9" fmla="*/ 66 h 77"/>
                  <a:gd name="T10" fmla="*/ 151 w 164"/>
                  <a:gd name="T11" fmla="*/ 60 h 77"/>
                  <a:gd name="T12" fmla="*/ 159 w 164"/>
                  <a:gd name="T13" fmla="*/ 54 h 77"/>
                  <a:gd name="T14" fmla="*/ 162 w 164"/>
                  <a:gd name="T15" fmla="*/ 47 h 77"/>
                  <a:gd name="T16" fmla="*/ 164 w 164"/>
                  <a:gd name="T17" fmla="*/ 39 h 77"/>
                  <a:gd name="T18" fmla="*/ 162 w 164"/>
                  <a:gd name="T19" fmla="*/ 31 h 77"/>
                  <a:gd name="T20" fmla="*/ 159 w 164"/>
                  <a:gd name="T21" fmla="*/ 24 h 77"/>
                  <a:gd name="T22" fmla="*/ 151 w 164"/>
                  <a:gd name="T23" fmla="*/ 17 h 77"/>
                  <a:gd name="T24" fmla="*/ 141 w 164"/>
                  <a:gd name="T25" fmla="*/ 11 h 77"/>
                  <a:gd name="T26" fmla="*/ 129 w 164"/>
                  <a:gd name="T27" fmla="*/ 7 h 77"/>
                  <a:gd name="T28" fmla="*/ 115 w 164"/>
                  <a:gd name="T29" fmla="*/ 3 h 77"/>
                  <a:gd name="T30" fmla="*/ 99 w 164"/>
                  <a:gd name="T31" fmla="*/ 1 h 77"/>
                  <a:gd name="T32" fmla="*/ 83 w 164"/>
                  <a:gd name="T33" fmla="*/ 0 h 77"/>
                  <a:gd name="T34" fmla="*/ 67 w 164"/>
                  <a:gd name="T35" fmla="*/ 1 h 77"/>
                  <a:gd name="T36" fmla="*/ 52 w 164"/>
                  <a:gd name="T37" fmla="*/ 3 h 77"/>
                  <a:gd name="T38" fmla="*/ 38 w 164"/>
                  <a:gd name="T39" fmla="*/ 7 h 77"/>
                  <a:gd name="T40" fmla="*/ 24 w 164"/>
                  <a:gd name="T41" fmla="*/ 11 h 77"/>
                  <a:gd name="T42" fmla="*/ 14 w 164"/>
                  <a:gd name="T43" fmla="*/ 17 h 77"/>
                  <a:gd name="T44" fmla="*/ 6 w 164"/>
                  <a:gd name="T45" fmla="*/ 24 h 77"/>
                  <a:gd name="T46" fmla="*/ 2 w 164"/>
                  <a:gd name="T47" fmla="*/ 31 h 77"/>
                  <a:gd name="T48" fmla="*/ 0 w 164"/>
                  <a:gd name="T49" fmla="*/ 39 h 77"/>
                  <a:gd name="T50" fmla="*/ 2 w 164"/>
                  <a:gd name="T51" fmla="*/ 47 h 77"/>
                  <a:gd name="T52" fmla="*/ 6 w 164"/>
                  <a:gd name="T53" fmla="*/ 54 h 77"/>
                  <a:gd name="T54" fmla="*/ 14 w 164"/>
                  <a:gd name="T55" fmla="*/ 60 h 77"/>
                  <a:gd name="T56" fmla="*/ 24 w 164"/>
                  <a:gd name="T57" fmla="*/ 66 h 77"/>
                  <a:gd name="T58" fmla="*/ 38 w 164"/>
                  <a:gd name="T59" fmla="*/ 70 h 77"/>
                  <a:gd name="T60" fmla="*/ 52 w 164"/>
                  <a:gd name="T61" fmla="*/ 74 h 77"/>
                  <a:gd name="T62" fmla="*/ 67 w 164"/>
                  <a:gd name="T63" fmla="*/ 76 h 77"/>
                  <a:gd name="T64" fmla="*/ 83 w 164"/>
                  <a:gd name="T6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77">
                    <a:moveTo>
                      <a:pt x="83" y="77"/>
                    </a:moveTo>
                    <a:lnTo>
                      <a:pt x="99" y="76"/>
                    </a:lnTo>
                    <a:lnTo>
                      <a:pt x="115" y="74"/>
                    </a:lnTo>
                    <a:lnTo>
                      <a:pt x="129" y="70"/>
                    </a:lnTo>
                    <a:lnTo>
                      <a:pt x="141" y="66"/>
                    </a:lnTo>
                    <a:lnTo>
                      <a:pt x="151" y="60"/>
                    </a:lnTo>
                    <a:lnTo>
                      <a:pt x="159" y="54"/>
                    </a:lnTo>
                    <a:lnTo>
                      <a:pt x="162" y="47"/>
                    </a:lnTo>
                    <a:lnTo>
                      <a:pt x="164" y="39"/>
                    </a:lnTo>
                    <a:lnTo>
                      <a:pt x="162" y="31"/>
                    </a:lnTo>
                    <a:lnTo>
                      <a:pt x="159" y="24"/>
                    </a:lnTo>
                    <a:lnTo>
                      <a:pt x="151" y="17"/>
                    </a:lnTo>
                    <a:lnTo>
                      <a:pt x="141" y="11"/>
                    </a:lnTo>
                    <a:lnTo>
                      <a:pt x="129" y="7"/>
                    </a:lnTo>
                    <a:lnTo>
                      <a:pt x="115" y="3"/>
                    </a:lnTo>
                    <a:lnTo>
                      <a:pt x="99" y="1"/>
                    </a:lnTo>
                    <a:lnTo>
                      <a:pt x="83" y="0"/>
                    </a:lnTo>
                    <a:lnTo>
                      <a:pt x="67" y="1"/>
                    </a:lnTo>
                    <a:lnTo>
                      <a:pt x="52" y="3"/>
                    </a:lnTo>
                    <a:lnTo>
                      <a:pt x="38" y="7"/>
                    </a:lnTo>
                    <a:lnTo>
                      <a:pt x="24" y="11"/>
                    </a:lnTo>
                    <a:lnTo>
                      <a:pt x="14" y="17"/>
                    </a:lnTo>
                    <a:lnTo>
                      <a:pt x="6" y="24"/>
                    </a:lnTo>
                    <a:lnTo>
                      <a:pt x="2" y="31"/>
                    </a:lnTo>
                    <a:lnTo>
                      <a:pt x="0" y="39"/>
                    </a:lnTo>
                    <a:lnTo>
                      <a:pt x="2" y="47"/>
                    </a:lnTo>
                    <a:lnTo>
                      <a:pt x="6" y="54"/>
                    </a:lnTo>
                    <a:lnTo>
                      <a:pt x="14" y="60"/>
                    </a:lnTo>
                    <a:lnTo>
                      <a:pt x="24" y="66"/>
                    </a:lnTo>
                    <a:lnTo>
                      <a:pt x="38" y="70"/>
                    </a:lnTo>
                    <a:lnTo>
                      <a:pt x="52" y="74"/>
                    </a:lnTo>
                    <a:lnTo>
                      <a:pt x="67" y="76"/>
                    </a:lnTo>
                    <a:lnTo>
                      <a:pt x="83" y="77"/>
                    </a:lnTo>
                    <a:close/>
                  </a:path>
                </a:pathLst>
              </a:custGeom>
              <a:solidFill>
                <a:srgbClr val="D8B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03" name="Freeform 115">
                <a:extLst>
                  <a:ext uri="{FF2B5EF4-FFF2-40B4-BE49-F238E27FC236}">
                    <a16:creationId xmlns:a16="http://schemas.microsoft.com/office/drawing/2014/main" id="{CADB8B03-CC53-49A1-A251-E2F911D1E464}"/>
                  </a:ext>
                </a:extLst>
              </p:cNvPr>
              <p:cNvSpPr>
                <a:spLocks/>
              </p:cNvSpPr>
              <p:nvPr/>
            </p:nvSpPr>
            <p:spPr bwMode="auto">
              <a:xfrm>
                <a:off x="4213" y="316"/>
                <a:ext cx="91" cy="44"/>
              </a:xfrm>
              <a:custGeom>
                <a:avLst/>
                <a:gdLst>
                  <a:gd name="T0" fmla="*/ 72 w 91"/>
                  <a:gd name="T1" fmla="*/ 0 h 44"/>
                  <a:gd name="T2" fmla="*/ 72 w 91"/>
                  <a:gd name="T3" fmla="*/ 0 h 44"/>
                  <a:gd name="T4" fmla="*/ 70 w 91"/>
                  <a:gd name="T5" fmla="*/ 7 h 44"/>
                  <a:gd name="T6" fmla="*/ 68 w 91"/>
                  <a:gd name="T7" fmla="*/ 13 h 44"/>
                  <a:gd name="T8" fmla="*/ 60 w 91"/>
                  <a:gd name="T9" fmla="*/ 17 h 44"/>
                  <a:gd name="T10" fmla="*/ 52 w 91"/>
                  <a:gd name="T11" fmla="*/ 22 h 44"/>
                  <a:gd name="T12" fmla="*/ 42 w 91"/>
                  <a:gd name="T13" fmla="*/ 27 h 44"/>
                  <a:gd name="T14" fmla="*/ 30 w 91"/>
                  <a:gd name="T15" fmla="*/ 29 h 44"/>
                  <a:gd name="T16" fmla="*/ 14 w 91"/>
                  <a:gd name="T17" fmla="*/ 31 h 44"/>
                  <a:gd name="T18" fmla="*/ 0 w 91"/>
                  <a:gd name="T19" fmla="*/ 32 h 44"/>
                  <a:gd name="T20" fmla="*/ 0 w 91"/>
                  <a:gd name="T21" fmla="*/ 44 h 44"/>
                  <a:gd name="T22" fmla="*/ 18 w 91"/>
                  <a:gd name="T23" fmla="*/ 43 h 44"/>
                  <a:gd name="T24" fmla="*/ 34 w 91"/>
                  <a:gd name="T25" fmla="*/ 40 h 44"/>
                  <a:gd name="T26" fmla="*/ 50 w 91"/>
                  <a:gd name="T27" fmla="*/ 36 h 44"/>
                  <a:gd name="T28" fmla="*/ 64 w 91"/>
                  <a:gd name="T29" fmla="*/ 31 h 44"/>
                  <a:gd name="T30" fmla="*/ 76 w 91"/>
                  <a:gd name="T31" fmla="*/ 24 h 44"/>
                  <a:gd name="T32" fmla="*/ 83 w 91"/>
                  <a:gd name="T33" fmla="*/ 17 h 44"/>
                  <a:gd name="T34" fmla="*/ 89 w 91"/>
                  <a:gd name="T35" fmla="*/ 9 h 44"/>
                  <a:gd name="T36" fmla="*/ 91 w 91"/>
                  <a:gd name="T37" fmla="*/ 0 h 44"/>
                  <a:gd name="T38" fmla="*/ 91 w 91"/>
                  <a:gd name="T39" fmla="*/ 0 h 44"/>
                  <a:gd name="T40" fmla="*/ 72 w 91"/>
                  <a:gd name="T4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44">
                    <a:moveTo>
                      <a:pt x="72" y="0"/>
                    </a:moveTo>
                    <a:lnTo>
                      <a:pt x="72" y="0"/>
                    </a:lnTo>
                    <a:lnTo>
                      <a:pt x="70" y="7"/>
                    </a:lnTo>
                    <a:lnTo>
                      <a:pt x="68" y="13"/>
                    </a:lnTo>
                    <a:lnTo>
                      <a:pt x="60" y="17"/>
                    </a:lnTo>
                    <a:lnTo>
                      <a:pt x="52" y="22"/>
                    </a:lnTo>
                    <a:lnTo>
                      <a:pt x="42" y="27"/>
                    </a:lnTo>
                    <a:lnTo>
                      <a:pt x="30" y="29"/>
                    </a:lnTo>
                    <a:lnTo>
                      <a:pt x="14" y="31"/>
                    </a:lnTo>
                    <a:lnTo>
                      <a:pt x="0" y="32"/>
                    </a:lnTo>
                    <a:lnTo>
                      <a:pt x="0" y="44"/>
                    </a:lnTo>
                    <a:lnTo>
                      <a:pt x="18" y="43"/>
                    </a:lnTo>
                    <a:lnTo>
                      <a:pt x="34" y="40"/>
                    </a:lnTo>
                    <a:lnTo>
                      <a:pt x="50" y="36"/>
                    </a:lnTo>
                    <a:lnTo>
                      <a:pt x="64" y="31"/>
                    </a:lnTo>
                    <a:lnTo>
                      <a:pt x="76" y="24"/>
                    </a:lnTo>
                    <a:lnTo>
                      <a:pt x="83" y="17"/>
                    </a:lnTo>
                    <a:lnTo>
                      <a:pt x="89" y="9"/>
                    </a:lnTo>
                    <a:lnTo>
                      <a:pt x="91" y="0"/>
                    </a:lnTo>
                    <a:lnTo>
                      <a:pt x="91" y="0"/>
                    </a:lnTo>
                    <a:lnTo>
                      <a:pt x="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04" name="Freeform 116">
                <a:extLst>
                  <a:ext uri="{FF2B5EF4-FFF2-40B4-BE49-F238E27FC236}">
                    <a16:creationId xmlns:a16="http://schemas.microsoft.com/office/drawing/2014/main" id="{0C78F221-8052-46F0-A168-A925AC3225F2}"/>
                  </a:ext>
                </a:extLst>
              </p:cNvPr>
              <p:cNvSpPr>
                <a:spLocks/>
              </p:cNvSpPr>
              <p:nvPr/>
            </p:nvSpPr>
            <p:spPr bwMode="auto">
              <a:xfrm>
                <a:off x="4213" y="271"/>
                <a:ext cx="91" cy="45"/>
              </a:xfrm>
              <a:custGeom>
                <a:avLst/>
                <a:gdLst>
                  <a:gd name="T0" fmla="*/ 0 w 91"/>
                  <a:gd name="T1" fmla="*/ 12 h 45"/>
                  <a:gd name="T2" fmla="*/ 0 w 91"/>
                  <a:gd name="T3" fmla="*/ 12 h 45"/>
                  <a:gd name="T4" fmla="*/ 14 w 91"/>
                  <a:gd name="T5" fmla="*/ 13 h 45"/>
                  <a:gd name="T6" fmla="*/ 30 w 91"/>
                  <a:gd name="T7" fmla="*/ 15 h 45"/>
                  <a:gd name="T8" fmla="*/ 42 w 91"/>
                  <a:gd name="T9" fmla="*/ 17 h 45"/>
                  <a:gd name="T10" fmla="*/ 52 w 91"/>
                  <a:gd name="T11" fmla="*/ 22 h 45"/>
                  <a:gd name="T12" fmla="*/ 60 w 91"/>
                  <a:gd name="T13" fmla="*/ 27 h 45"/>
                  <a:gd name="T14" fmla="*/ 68 w 91"/>
                  <a:gd name="T15" fmla="*/ 32 h 45"/>
                  <a:gd name="T16" fmla="*/ 70 w 91"/>
                  <a:gd name="T17" fmla="*/ 38 h 45"/>
                  <a:gd name="T18" fmla="*/ 72 w 91"/>
                  <a:gd name="T19" fmla="*/ 45 h 45"/>
                  <a:gd name="T20" fmla="*/ 91 w 91"/>
                  <a:gd name="T21" fmla="*/ 45 h 45"/>
                  <a:gd name="T22" fmla="*/ 89 w 91"/>
                  <a:gd name="T23" fmla="*/ 36 h 45"/>
                  <a:gd name="T24" fmla="*/ 83 w 91"/>
                  <a:gd name="T25" fmla="*/ 28 h 45"/>
                  <a:gd name="T26" fmla="*/ 76 w 91"/>
                  <a:gd name="T27" fmla="*/ 20 h 45"/>
                  <a:gd name="T28" fmla="*/ 64 w 91"/>
                  <a:gd name="T29" fmla="*/ 13 h 45"/>
                  <a:gd name="T30" fmla="*/ 50 w 91"/>
                  <a:gd name="T31" fmla="*/ 8 h 45"/>
                  <a:gd name="T32" fmla="*/ 34 w 91"/>
                  <a:gd name="T33" fmla="*/ 4 h 45"/>
                  <a:gd name="T34" fmla="*/ 18 w 91"/>
                  <a:gd name="T35" fmla="*/ 1 h 45"/>
                  <a:gd name="T36" fmla="*/ 0 w 91"/>
                  <a:gd name="T37" fmla="*/ 0 h 45"/>
                  <a:gd name="T38" fmla="*/ 0 w 91"/>
                  <a:gd name="T39" fmla="*/ 0 h 45"/>
                  <a:gd name="T40" fmla="*/ 0 w 91"/>
                  <a:gd name="T41"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45">
                    <a:moveTo>
                      <a:pt x="0" y="12"/>
                    </a:moveTo>
                    <a:lnTo>
                      <a:pt x="0" y="12"/>
                    </a:lnTo>
                    <a:lnTo>
                      <a:pt x="14" y="13"/>
                    </a:lnTo>
                    <a:lnTo>
                      <a:pt x="30" y="15"/>
                    </a:lnTo>
                    <a:lnTo>
                      <a:pt x="42" y="17"/>
                    </a:lnTo>
                    <a:lnTo>
                      <a:pt x="52" y="22"/>
                    </a:lnTo>
                    <a:lnTo>
                      <a:pt x="60" y="27"/>
                    </a:lnTo>
                    <a:lnTo>
                      <a:pt x="68" y="32"/>
                    </a:lnTo>
                    <a:lnTo>
                      <a:pt x="70" y="38"/>
                    </a:lnTo>
                    <a:lnTo>
                      <a:pt x="72" y="45"/>
                    </a:lnTo>
                    <a:lnTo>
                      <a:pt x="91" y="45"/>
                    </a:lnTo>
                    <a:lnTo>
                      <a:pt x="89" y="36"/>
                    </a:lnTo>
                    <a:lnTo>
                      <a:pt x="83" y="28"/>
                    </a:lnTo>
                    <a:lnTo>
                      <a:pt x="76" y="20"/>
                    </a:lnTo>
                    <a:lnTo>
                      <a:pt x="64" y="13"/>
                    </a:lnTo>
                    <a:lnTo>
                      <a:pt x="50" y="8"/>
                    </a:lnTo>
                    <a:lnTo>
                      <a:pt x="34" y="4"/>
                    </a:lnTo>
                    <a:lnTo>
                      <a:pt x="18" y="1"/>
                    </a:lnTo>
                    <a:lnTo>
                      <a:pt x="0" y="0"/>
                    </a:lnTo>
                    <a:lnTo>
                      <a:pt x="0"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05" name="Freeform 117">
                <a:extLst>
                  <a:ext uri="{FF2B5EF4-FFF2-40B4-BE49-F238E27FC236}">
                    <a16:creationId xmlns:a16="http://schemas.microsoft.com/office/drawing/2014/main" id="{FDBE07D1-59AF-4AD2-97CC-49E93388AF2E}"/>
                  </a:ext>
                </a:extLst>
              </p:cNvPr>
              <p:cNvSpPr>
                <a:spLocks/>
              </p:cNvSpPr>
              <p:nvPr/>
            </p:nvSpPr>
            <p:spPr bwMode="auto">
              <a:xfrm>
                <a:off x="4120" y="271"/>
                <a:ext cx="93" cy="45"/>
              </a:xfrm>
              <a:custGeom>
                <a:avLst/>
                <a:gdLst>
                  <a:gd name="T0" fmla="*/ 20 w 93"/>
                  <a:gd name="T1" fmla="*/ 45 h 45"/>
                  <a:gd name="T2" fmla="*/ 20 w 93"/>
                  <a:gd name="T3" fmla="*/ 45 h 45"/>
                  <a:gd name="T4" fmla="*/ 22 w 93"/>
                  <a:gd name="T5" fmla="*/ 38 h 45"/>
                  <a:gd name="T6" fmla="*/ 24 w 93"/>
                  <a:gd name="T7" fmla="*/ 32 h 45"/>
                  <a:gd name="T8" fmla="*/ 32 w 93"/>
                  <a:gd name="T9" fmla="*/ 27 h 45"/>
                  <a:gd name="T10" fmla="*/ 40 w 93"/>
                  <a:gd name="T11" fmla="*/ 22 h 45"/>
                  <a:gd name="T12" fmla="*/ 52 w 93"/>
                  <a:gd name="T13" fmla="*/ 17 h 45"/>
                  <a:gd name="T14" fmla="*/ 64 w 93"/>
                  <a:gd name="T15" fmla="*/ 15 h 45"/>
                  <a:gd name="T16" fmla="*/ 79 w 93"/>
                  <a:gd name="T17" fmla="*/ 13 h 45"/>
                  <a:gd name="T18" fmla="*/ 93 w 93"/>
                  <a:gd name="T19" fmla="*/ 12 h 45"/>
                  <a:gd name="T20" fmla="*/ 93 w 93"/>
                  <a:gd name="T21" fmla="*/ 0 h 45"/>
                  <a:gd name="T22" fmla="*/ 76 w 93"/>
                  <a:gd name="T23" fmla="*/ 1 h 45"/>
                  <a:gd name="T24" fmla="*/ 60 w 93"/>
                  <a:gd name="T25" fmla="*/ 4 h 45"/>
                  <a:gd name="T26" fmla="*/ 44 w 93"/>
                  <a:gd name="T27" fmla="*/ 8 h 45"/>
                  <a:gd name="T28" fmla="*/ 28 w 93"/>
                  <a:gd name="T29" fmla="*/ 13 h 45"/>
                  <a:gd name="T30" fmla="*/ 16 w 93"/>
                  <a:gd name="T31" fmla="*/ 20 h 45"/>
                  <a:gd name="T32" fmla="*/ 8 w 93"/>
                  <a:gd name="T33" fmla="*/ 28 h 45"/>
                  <a:gd name="T34" fmla="*/ 2 w 93"/>
                  <a:gd name="T35" fmla="*/ 36 h 45"/>
                  <a:gd name="T36" fmla="*/ 0 w 93"/>
                  <a:gd name="T37" fmla="*/ 45 h 45"/>
                  <a:gd name="T38" fmla="*/ 0 w 93"/>
                  <a:gd name="T39" fmla="*/ 45 h 45"/>
                  <a:gd name="T40" fmla="*/ 20 w 93"/>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5">
                    <a:moveTo>
                      <a:pt x="20" y="45"/>
                    </a:moveTo>
                    <a:lnTo>
                      <a:pt x="20" y="45"/>
                    </a:lnTo>
                    <a:lnTo>
                      <a:pt x="22" y="38"/>
                    </a:lnTo>
                    <a:lnTo>
                      <a:pt x="24" y="32"/>
                    </a:lnTo>
                    <a:lnTo>
                      <a:pt x="32" y="27"/>
                    </a:lnTo>
                    <a:lnTo>
                      <a:pt x="40" y="22"/>
                    </a:lnTo>
                    <a:lnTo>
                      <a:pt x="52" y="17"/>
                    </a:lnTo>
                    <a:lnTo>
                      <a:pt x="64" y="15"/>
                    </a:lnTo>
                    <a:lnTo>
                      <a:pt x="79" y="13"/>
                    </a:lnTo>
                    <a:lnTo>
                      <a:pt x="93" y="12"/>
                    </a:lnTo>
                    <a:lnTo>
                      <a:pt x="93" y="0"/>
                    </a:lnTo>
                    <a:lnTo>
                      <a:pt x="76" y="1"/>
                    </a:lnTo>
                    <a:lnTo>
                      <a:pt x="60" y="4"/>
                    </a:lnTo>
                    <a:lnTo>
                      <a:pt x="44" y="8"/>
                    </a:lnTo>
                    <a:lnTo>
                      <a:pt x="28" y="13"/>
                    </a:lnTo>
                    <a:lnTo>
                      <a:pt x="16" y="20"/>
                    </a:lnTo>
                    <a:lnTo>
                      <a:pt x="8" y="28"/>
                    </a:lnTo>
                    <a:lnTo>
                      <a:pt x="2" y="36"/>
                    </a:lnTo>
                    <a:lnTo>
                      <a:pt x="0" y="45"/>
                    </a:lnTo>
                    <a:lnTo>
                      <a:pt x="0" y="45"/>
                    </a:lnTo>
                    <a:lnTo>
                      <a:pt x="2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06" name="Freeform 118">
                <a:extLst>
                  <a:ext uri="{FF2B5EF4-FFF2-40B4-BE49-F238E27FC236}">
                    <a16:creationId xmlns:a16="http://schemas.microsoft.com/office/drawing/2014/main" id="{284FC9EE-2E59-4196-93BF-4909B8A00C3A}"/>
                  </a:ext>
                </a:extLst>
              </p:cNvPr>
              <p:cNvSpPr>
                <a:spLocks/>
              </p:cNvSpPr>
              <p:nvPr/>
            </p:nvSpPr>
            <p:spPr bwMode="auto">
              <a:xfrm>
                <a:off x="4120" y="316"/>
                <a:ext cx="93" cy="44"/>
              </a:xfrm>
              <a:custGeom>
                <a:avLst/>
                <a:gdLst>
                  <a:gd name="T0" fmla="*/ 93 w 93"/>
                  <a:gd name="T1" fmla="*/ 32 h 44"/>
                  <a:gd name="T2" fmla="*/ 93 w 93"/>
                  <a:gd name="T3" fmla="*/ 32 h 44"/>
                  <a:gd name="T4" fmla="*/ 79 w 93"/>
                  <a:gd name="T5" fmla="*/ 31 h 44"/>
                  <a:gd name="T6" fmla="*/ 64 w 93"/>
                  <a:gd name="T7" fmla="*/ 29 h 44"/>
                  <a:gd name="T8" fmla="*/ 52 w 93"/>
                  <a:gd name="T9" fmla="*/ 27 h 44"/>
                  <a:gd name="T10" fmla="*/ 40 w 93"/>
                  <a:gd name="T11" fmla="*/ 22 h 44"/>
                  <a:gd name="T12" fmla="*/ 32 w 93"/>
                  <a:gd name="T13" fmla="*/ 17 h 44"/>
                  <a:gd name="T14" fmla="*/ 24 w 93"/>
                  <a:gd name="T15" fmla="*/ 13 h 44"/>
                  <a:gd name="T16" fmla="*/ 22 w 93"/>
                  <a:gd name="T17" fmla="*/ 7 h 44"/>
                  <a:gd name="T18" fmla="*/ 20 w 93"/>
                  <a:gd name="T19" fmla="*/ 0 h 44"/>
                  <a:gd name="T20" fmla="*/ 0 w 93"/>
                  <a:gd name="T21" fmla="*/ 0 h 44"/>
                  <a:gd name="T22" fmla="*/ 2 w 93"/>
                  <a:gd name="T23" fmla="*/ 9 h 44"/>
                  <a:gd name="T24" fmla="*/ 8 w 93"/>
                  <a:gd name="T25" fmla="*/ 17 h 44"/>
                  <a:gd name="T26" fmla="*/ 16 w 93"/>
                  <a:gd name="T27" fmla="*/ 24 h 44"/>
                  <a:gd name="T28" fmla="*/ 28 w 93"/>
                  <a:gd name="T29" fmla="*/ 31 h 44"/>
                  <a:gd name="T30" fmla="*/ 44 w 93"/>
                  <a:gd name="T31" fmla="*/ 36 h 44"/>
                  <a:gd name="T32" fmla="*/ 60 w 93"/>
                  <a:gd name="T33" fmla="*/ 40 h 44"/>
                  <a:gd name="T34" fmla="*/ 76 w 93"/>
                  <a:gd name="T35" fmla="*/ 43 h 44"/>
                  <a:gd name="T36" fmla="*/ 93 w 93"/>
                  <a:gd name="T37" fmla="*/ 44 h 44"/>
                  <a:gd name="T38" fmla="*/ 93 w 93"/>
                  <a:gd name="T39" fmla="*/ 44 h 44"/>
                  <a:gd name="T40" fmla="*/ 93 w 93"/>
                  <a:gd name="T41"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44">
                    <a:moveTo>
                      <a:pt x="93" y="32"/>
                    </a:moveTo>
                    <a:lnTo>
                      <a:pt x="93" y="32"/>
                    </a:lnTo>
                    <a:lnTo>
                      <a:pt x="79" y="31"/>
                    </a:lnTo>
                    <a:lnTo>
                      <a:pt x="64" y="29"/>
                    </a:lnTo>
                    <a:lnTo>
                      <a:pt x="52" y="27"/>
                    </a:lnTo>
                    <a:lnTo>
                      <a:pt x="40" y="22"/>
                    </a:lnTo>
                    <a:lnTo>
                      <a:pt x="32" y="17"/>
                    </a:lnTo>
                    <a:lnTo>
                      <a:pt x="24" y="13"/>
                    </a:lnTo>
                    <a:lnTo>
                      <a:pt x="22" y="7"/>
                    </a:lnTo>
                    <a:lnTo>
                      <a:pt x="20" y="0"/>
                    </a:lnTo>
                    <a:lnTo>
                      <a:pt x="0" y="0"/>
                    </a:lnTo>
                    <a:lnTo>
                      <a:pt x="2" y="9"/>
                    </a:lnTo>
                    <a:lnTo>
                      <a:pt x="8" y="17"/>
                    </a:lnTo>
                    <a:lnTo>
                      <a:pt x="16" y="24"/>
                    </a:lnTo>
                    <a:lnTo>
                      <a:pt x="28" y="31"/>
                    </a:lnTo>
                    <a:lnTo>
                      <a:pt x="44" y="36"/>
                    </a:lnTo>
                    <a:lnTo>
                      <a:pt x="60" y="40"/>
                    </a:lnTo>
                    <a:lnTo>
                      <a:pt x="76" y="43"/>
                    </a:lnTo>
                    <a:lnTo>
                      <a:pt x="93" y="44"/>
                    </a:lnTo>
                    <a:lnTo>
                      <a:pt x="93" y="44"/>
                    </a:lnTo>
                    <a:lnTo>
                      <a:pt x="93"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07" name="Freeform 119">
                <a:extLst>
                  <a:ext uri="{FF2B5EF4-FFF2-40B4-BE49-F238E27FC236}">
                    <a16:creationId xmlns:a16="http://schemas.microsoft.com/office/drawing/2014/main" id="{F7BA7DE7-7A34-46A1-9F7C-629D8499112B}"/>
                  </a:ext>
                </a:extLst>
              </p:cNvPr>
              <p:cNvSpPr>
                <a:spLocks/>
              </p:cNvSpPr>
              <p:nvPr/>
            </p:nvSpPr>
            <p:spPr bwMode="auto">
              <a:xfrm>
                <a:off x="1640" y="62"/>
                <a:ext cx="246" cy="270"/>
              </a:xfrm>
              <a:custGeom>
                <a:avLst/>
                <a:gdLst>
                  <a:gd name="T0" fmla="*/ 161 w 246"/>
                  <a:gd name="T1" fmla="*/ 235 h 270"/>
                  <a:gd name="T2" fmla="*/ 188 w 246"/>
                  <a:gd name="T3" fmla="*/ 238 h 270"/>
                  <a:gd name="T4" fmla="*/ 204 w 246"/>
                  <a:gd name="T5" fmla="*/ 230 h 270"/>
                  <a:gd name="T6" fmla="*/ 208 w 246"/>
                  <a:gd name="T7" fmla="*/ 220 h 270"/>
                  <a:gd name="T8" fmla="*/ 214 w 246"/>
                  <a:gd name="T9" fmla="*/ 214 h 270"/>
                  <a:gd name="T10" fmla="*/ 234 w 246"/>
                  <a:gd name="T11" fmla="*/ 222 h 270"/>
                  <a:gd name="T12" fmla="*/ 246 w 246"/>
                  <a:gd name="T13" fmla="*/ 236 h 270"/>
                  <a:gd name="T14" fmla="*/ 242 w 246"/>
                  <a:gd name="T15" fmla="*/ 251 h 270"/>
                  <a:gd name="T16" fmla="*/ 224 w 246"/>
                  <a:gd name="T17" fmla="*/ 263 h 270"/>
                  <a:gd name="T18" fmla="*/ 196 w 246"/>
                  <a:gd name="T19" fmla="*/ 270 h 270"/>
                  <a:gd name="T20" fmla="*/ 161 w 246"/>
                  <a:gd name="T21" fmla="*/ 267 h 270"/>
                  <a:gd name="T22" fmla="*/ 129 w 246"/>
                  <a:gd name="T23" fmla="*/ 261 h 270"/>
                  <a:gd name="T24" fmla="*/ 111 w 246"/>
                  <a:gd name="T25" fmla="*/ 255 h 270"/>
                  <a:gd name="T26" fmla="*/ 101 w 246"/>
                  <a:gd name="T27" fmla="*/ 252 h 270"/>
                  <a:gd name="T28" fmla="*/ 58 w 246"/>
                  <a:gd name="T29" fmla="*/ 223 h 270"/>
                  <a:gd name="T30" fmla="*/ 10 w 246"/>
                  <a:gd name="T31" fmla="*/ 167 h 270"/>
                  <a:gd name="T32" fmla="*/ 0 w 246"/>
                  <a:gd name="T33" fmla="*/ 113 h 270"/>
                  <a:gd name="T34" fmla="*/ 18 w 246"/>
                  <a:gd name="T35" fmla="*/ 64 h 270"/>
                  <a:gd name="T36" fmla="*/ 58 w 246"/>
                  <a:gd name="T37" fmla="*/ 27 h 270"/>
                  <a:gd name="T38" fmla="*/ 111 w 246"/>
                  <a:gd name="T39" fmla="*/ 4 h 270"/>
                  <a:gd name="T40" fmla="*/ 167 w 246"/>
                  <a:gd name="T41" fmla="*/ 1 h 270"/>
                  <a:gd name="T42" fmla="*/ 220 w 246"/>
                  <a:gd name="T43" fmla="*/ 21 h 270"/>
                  <a:gd name="T44" fmla="*/ 242 w 246"/>
                  <a:gd name="T45" fmla="*/ 42 h 270"/>
                  <a:gd name="T46" fmla="*/ 238 w 246"/>
                  <a:gd name="T47" fmla="*/ 49 h 270"/>
                  <a:gd name="T48" fmla="*/ 220 w 246"/>
                  <a:gd name="T49" fmla="*/ 52 h 270"/>
                  <a:gd name="T50" fmla="*/ 208 w 246"/>
                  <a:gd name="T51" fmla="*/ 50 h 270"/>
                  <a:gd name="T52" fmla="*/ 184 w 246"/>
                  <a:gd name="T53" fmla="*/ 44 h 270"/>
                  <a:gd name="T54" fmla="*/ 151 w 246"/>
                  <a:gd name="T55" fmla="*/ 40 h 270"/>
                  <a:gd name="T56" fmla="*/ 127 w 246"/>
                  <a:gd name="T57" fmla="*/ 46 h 270"/>
                  <a:gd name="T58" fmla="*/ 115 w 246"/>
                  <a:gd name="T59" fmla="*/ 53 h 270"/>
                  <a:gd name="T60" fmla="*/ 84 w 246"/>
                  <a:gd name="T61" fmla="*/ 83 h 270"/>
                  <a:gd name="T62" fmla="*/ 70 w 246"/>
                  <a:gd name="T63" fmla="*/ 131 h 270"/>
                  <a:gd name="T64" fmla="*/ 78 w 246"/>
                  <a:gd name="T65" fmla="*/ 155 h 270"/>
                  <a:gd name="T66" fmla="*/ 89 w 246"/>
                  <a:gd name="T67" fmla="*/ 182 h 270"/>
                  <a:gd name="T68" fmla="*/ 105 w 246"/>
                  <a:gd name="T69" fmla="*/ 203 h 270"/>
                  <a:gd name="T70" fmla="*/ 127 w 246"/>
                  <a:gd name="T71" fmla="*/ 22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 h="270">
                    <a:moveTo>
                      <a:pt x="139" y="226"/>
                    </a:moveTo>
                    <a:lnTo>
                      <a:pt x="161" y="235"/>
                    </a:lnTo>
                    <a:lnTo>
                      <a:pt x="177" y="238"/>
                    </a:lnTo>
                    <a:lnTo>
                      <a:pt x="188" y="238"/>
                    </a:lnTo>
                    <a:lnTo>
                      <a:pt x="198" y="235"/>
                    </a:lnTo>
                    <a:lnTo>
                      <a:pt x="204" y="230"/>
                    </a:lnTo>
                    <a:lnTo>
                      <a:pt x="206" y="225"/>
                    </a:lnTo>
                    <a:lnTo>
                      <a:pt x="208" y="220"/>
                    </a:lnTo>
                    <a:lnTo>
                      <a:pt x="210" y="215"/>
                    </a:lnTo>
                    <a:lnTo>
                      <a:pt x="214" y="214"/>
                    </a:lnTo>
                    <a:lnTo>
                      <a:pt x="224" y="216"/>
                    </a:lnTo>
                    <a:lnTo>
                      <a:pt x="234" y="222"/>
                    </a:lnTo>
                    <a:lnTo>
                      <a:pt x="242" y="229"/>
                    </a:lnTo>
                    <a:lnTo>
                      <a:pt x="246" y="236"/>
                    </a:lnTo>
                    <a:lnTo>
                      <a:pt x="246" y="243"/>
                    </a:lnTo>
                    <a:lnTo>
                      <a:pt x="242" y="251"/>
                    </a:lnTo>
                    <a:lnTo>
                      <a:pt x="234" y="258"/>
                    </a:lnTo>
                    <a:lnTo>
                      <a:pt x="224" y="263"/>
                    </a:lnTo>
                    <a:lnTo>
                      <a:pt x="212" y="268"/>
                    </a:lnTo>
                    <a:lnTo>
                      <a:pt x="196" y="270"/>
                    </a:lnTo>
                    <a:lnTo>
                      <a:pt x="179" y="269"/>
                    </a:lnTo>
                    <a:lnTo>
                      <a:pt x="161" y="267"/>
                    </a:lnTo>
                    <a:lnTo>
                      <a:pt x="143" y="264"/>
                    </a:lnTo>
                    <a:lnTo>
                      <a:pt x="129" y="261"/>
                    </a:lnTo>
                    <a:lnTo>
                      <a:pt x="119" y="258"/>
                    </a:lnTo>
                    <a:lnTo>
                      <a:pt x="111" y="255"/>
                    </a:lnTo>
                    <a:lnTo>
                      <a:pt x="103" y="253"/>
                    </a:lnTo>
                    <a:lnTo>
                      <a:pt x="101" y="252"/>
                    </a:lnTo>
                    <a:lnTo>
                      <a:pt x="99" y="251"/>
                    </a:lnTo>
                    <a:lnTo>
                      <a:pt x="58" y="223"/>
                    </a:lnTo>
                    <a:lnTo>
                      <a:pt x="28" y="195"/>
                    </a:lnTo>
                    <a:lnTo>
                      <a:pt x="10" y="167"/>
                    </a:lnTo>
                    <a:lnTo>
                      <a:pt x="0" y="139"/>
                    </a:lnTo>
                    <a:lnTo>
                      <a:pt x="0" y="113"/>
                    </a:lnTo>
                    <a:lnTo>
                      <a:pt x="6" y="87"/>
                    </a:lnTo>
                    <a:lnTo>
                      <a:pt x="18" y="64"/>
                    </a:lnTo>
                    <a:lnTo>
                      <a:pt x="36" y="45"/>
                    </a:lnTo>
                    <a:lnTo>
                      <a:pt x="58" y="27"/>
                    </a:lnTo>
                    <a:lnTo>
                      <a:pt x="84" y="14"/>
                    </a:lnTo>
                    <a:lnTo>
                      <a:pt x="111" y="4"/>
                    </a:lnTo>
                    <a:lnTo>
                      <a:pt x="139" y="0"/>
                    </a:lnTo>
                    <a:lnTo>
                      <a:pt x="167" y="1"/>
                    </a:lnTo>
                    <a:lnTo>
                      <a:pt x="194" y="8"/>
                    </a:lnTo>
                    <a:lnTo>
                      <a:pt x="220" y="21"/>
                    </a:lnTo>
                    <a:lnTo>
                      <a:pt x="242" y="40"/>
                    </a:lnTo>
                    <a:lnTo>
                      <a:pt x="242" y="42"/>
                    </a:lnTo>
                    <a:lnTo>
                      <a:pt x="240" y="46"/>
                    </a:lnTo>
                    <a:lnTo>
                      <a:pt x="238" y="49"/>
                    </a:lnTo>
                    <a:lnTo>
                      <a:pt x="236" y="50"/>
                    </a:lnTo>
                    <a:lnTo>
                      <a:pt x="220" y="52"/>
                    </a:lnTo>
                    <a:lnTo>
                      <a:pt x="212" y="52"/>
                    </a:lnTo>
                    <a:lnTo>
                      <a:pt x="208" y="50"/>
                    </a:lnTo>
                    <a:lnTo>
                      <a:pt x="206" y="50"/>
                    </a:lnTo>
                    <a:lnTo>
                      <a:pt x="184" y="44"/>
                    </a:lnTo>
                    <a:lnTo>
                      <a:pt x="167" y="40"/>
                    </a:lnTo>
                    <a:lnTo>
                      <a:pt x="151" y="40"/>
                    </a:lnTo>
                    <a:lnTo>
                      <a:pt x="137" y="42"/>
                    </a:lnTo>
                    <a:lnTo>
                      <a:pt x="127" y="46"/>
                    </a:lnTo>
                    <a:lnTo>
                      <a:pt x="119" y="49"/>
                    </a:lnTo>
                    <a:lnTo>
                      <a:pt x="115" y="53"/>
                    </a:lnTo>
                    <a:lnTo>
                      <a:pt x="113" y="54"/>
                    </a:lnTo>
                    <a:lnTo>
                      <a:pt x="84" y="83"/>
                    </a:lnTo>
                    <a:lnTo>
                      <a:pt x="72" y="110"/>
                    </a:lnTo>
                    <a:lnTo>
                      <a:pt x="70" y="131"/>
                    </a:lnTo>
                    <a:lnTo>
                      <a:pt x="72" y="141"/>
                    </a:lnTo>
                    <a:lnTo>
                      <a:pt x="78" y="155"/>
                    </a:lnTo>
                    <a:lnTo>
                      <a:pt x="82" y="168"/>
                    </a:lnTo>
                    <a:lnTo>
                      <a:pt x="89" y="182"/>
                    </a:lnTo>
                    <a:lnTo>
                      <a:pt x="99" y="197"/>
                    </a:lnTo>
                    <a:lnTo>
                      <a:pt x="105" y="203"/>
                    </a:lnTo>
                    <a:lnTo>
                      <a:pt x="115" y="211"/>
                    </a:lnTo>
                    <a:lnTo>
                      <a:pt x="127" y="220"/>
                    </a:lnTo>
                    <a:lnTo>
                      <a:pt x="139" y="226"/>
                    </a:lnTo>
                    <a:close/>
                  </a:path>
                </a:pathLst>
              </a:custGeom>
              <a:solidFill>
                <a:srgbClr val="667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08" name="Freeform 120">
                <a:extLst>
                  <a:ext uri="{FF2B5EF4-FFF2-40B4-BE49-F238E27FC236}">
                    <a16:creationId xmlns:a16="http://schemas.microsoft.com/office/drawing/2014/main" id="{CE18AB1F-4B6F-4FAF-A786-3A68E56021E4}"/>
                  </a:ext>
                </a:extLst>
              </p:cNvPr>
              <p:cNvSpPr>
                <a:spLocks/>
              </p:cNvSpPr>
              <p:nvPr/>
            </p:nvSpPr>
            <p:spPr bwMode="auto">
              <a:xfrm>
                <a:off x="1773" y="277"/>
                <a:ext cx="87" cy="29"/>
              </a:xfrm>
              <a:custGeom>
                <a:avLst/>
                <a:gdLst>
                  <a:gd name="T0" fmla="*/ 67 w 87"/>
                  <a:gd name="T1" fmla="*/ 0 h 29"/>
                  <a:gd name="T2" fmla="*/ 67 w 87"/>
                  <a:gd name="T3" fmla="*/ 0 h 29"/>
                  <a:gd name="T4" fmla="*/ 65 w 87"/>
                  <a:gd name="T5" fmla="*/ 3 h 29"/>
                  <a:gd name="T6" fmla="*/ 63 w 87"/>
                  <a:gd name="T7" fmla="*/ 9 h 29"/>
                  <a:gd name="T8" fmla="*/ 63 w 87"/>
                  <a:gd name="T9" fmla="*/ 13 h 29"/>
                  <a:gd name="T10" fmla="*/ 59 w 87"/>
                  <a:gd name="T11" fmla="*/ 15 h 29"/>
                  <a:gd name="T12" fmla="*/ 53 w 87"/>
                  <a:gd name="T13" fmla="*/ 17 h 29"/>
                  <a:gd name="T14" fmla="*/ 46 w 87"/>
                  <a:gd name="T15" fmla="*/ 17 h 29"/>
                  <a:gd name="T16" fmla="*/ 32 w 87"/>
                  <a:gd name="T17" fmla="*/ 15 h 29"/>
                  <a:gd name="T18" fmla="*/ 12 w 87"/>
                  <a:gd name="T19" fmla="*/ 7 h 29"/>
                  <a:gd name="T20" fmla="*/ 0 w 87"/>
                  <a:gd name="T21" fmla="*/ 16 h 29"/>
                  <a:gd name="T22" fmla="*/ 24 w 87"/>
                  <a:gd name="T23" fmla="*/ 24 h 29"/>
                  <a:gd name="T24" fmla="*/ 42 w 87"/>
                  <a:gd name="T25" fmla="*/ 29 h 29"/>
                  <a:gd name="T26" fmla="*/ 57 w 87"/>
                  <a:gd name="T27" fmla="*/ 29 h 29"/>
                  <a:gd name="T28" fmla="*/ 71 w 87"/>
                  <a:gd name="T29" fmla="*/ 24 h 29"/>
                  <a:gd name="T30" fmla="*/ 79 w 87"/>
                  <a:gd name="T31" fmla="*/ 17 h 29"/>
                  <a:gd name="T32" fmla="*/ 83 w 87"/>
                  <a:gd name="T33" fmla="*/ 11 h 29"/>
                  <a:gd name="T34" fmla="*/ 85 w 87"/>
                  <a:gd name="T35" fmla="*/ 6 h 29"/>
                  <a:gd name="T36" fmla="*/ 87 w 87"/>
                  <a:gd name="T37" fmla="*/ 0 h 29"/>
                  <a:gd name="T38" fmla="*/ 87 w 87"/>
                  <a:gd name="T39" fmla="*/ 0 h 29"/>
                  <a:gd name="T40" fmla="*/ 67 w 87"/>
                  <a:gd name="T4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29">
                    <a:moveTo>
                      <a:pt x="67" y="0"/>
                    </a:moveTo>
                    <a:lnTo>
                      <a:pt x="67" y="0"/>
                    </a:lnTo>
                    <a:lnTo>
                      <a:pt x="65" y="3"/>
                    </a:lnTo>
                    <a:lnTo>
                      <a:pt x="63" y="9"/>
                    </a:lnTo>
                    <a:lnTo>
                      <a:pt x="63" y="13"/>
                    </a:lnTo>
                    <a:lnTo>
                      <a:pt x="59" y="15"/>
                    </a:lnTo>
                    <a:lnTo>
                      <a:pt x="53" y="17"/>
                    </a:lnTo>
                    <a:lnTo>
                      <a:pt x="46" y="17"/>
                    </a:lnTo>
                    <a:lnTo>
                      <a:pt x="32" y="15"/>
                    </a:lnTo>
                    <a:lnTo>
                      <a:pt x="12" y="7"/>
                    </a:lnTo>
                    <a:lnTo>
                      <a:pt x="0" y="16"/>
                    </a:lnTo>
                    <a:lnTo>
                      <a:pt x="24" y="24"/>
                    </a:lnTo>
                    <a:lnTo>
                      <a:pt x="42" y="29"/>
                    </a:lnTo>
                    <a:lnTo>
                      <a:pt x="57" y="29"/>
                    </a:lnTo>
                    <a:lnTo>
                      <a:pt x="71" y="24"/>
                    </a:lnTo>
                    <a:lnTo>
                      <a:pt x="79" y="17"/>
                    </a:lnTo>
                    <a:lnTo>
                      <a:pt x="83" y="11"/>
                    </a:lnTo>
                    <a:lnTo>
                      <a:pt x="85" y="6"/>
                    </a:lnTo>
                    <a:lnTo>
                      <a:pt x="87" y="0"/>
                    </a:lnTo>
                    <a:lnTo>
                      <a:pt x="87" y="0"/>
                    </a:lnTo>
                    <a:lnTo>
                      <a:pt x="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09" name="Freeform 121">
                <a:extLst>
                  <a:ext uri="{FF2B5EF4-FFF2-40B4-BE49-F238E27FC236}">
                    <a16:creationId xmlns:a16="http://schemas.microsoft.com/office/drawing/2014/main" id="{D0950C70-FFC8-40DE-B64F-E15E2C006CA1}"/>
                  </a:ext>
                </a:extLst>
              </p:cNvPr>
              <p:cNvSpPr>
                <a:spLocks/>
              </p:cNvSpPr>
              <p:nvPr/>
            </p:nvSpPr>
            <p:spPr bwMode="auto">
              <a:xfrm>
                <a:off x="1840" y="270"/>
                <a:ext cx="52" cy="23"/>
              </a:xfrm>
              <a:custGeom>
                <a:avLst/>
                <a:gdLst>
                  <a:gd name="T0" fmla="*/ 50 w 52"/>
                  <a:gd name="T1" fmla="*/ 18 h 23"/>
                  <a:gd name="T2" fmla="*/ 52 w 52"/>
                  <a:gd name="T3" fmla="*/ 18 h 23"/>
                  <a:gd name="T4" fmla="*/ 42 w 52"/>
                  <a:gd name="T5" fmla="*/ 10 h 23"/>
                  <a:gd name="T6" fmla="*/ 30 w 52"/>
                  <a:gd name="T7" fmla="*/ 3 h 23"/>
                  <a:gd name="T8" fmla="*/ 14 w 52"/>
                  <a:gd name="T9" fmla="*/ 0 h 23"/>
                  <a:gd name="T10" fmla="*/ 0 w 52"/>
                  <a:gd name="T11" fmla="*/ 7 h 23"/>
                  <a:gd name="T12" fmla="*/ 20 w 52"/>
                  <a:gd name="T13" fmla="*/ 7 h 23"/>
                  <a:gd name="T14" fmla="*/ 14 w 52"/>
                  <a:gd name="T15" fmla="*/ 12 h 23"/>
                  <a:gd name="T16" fmla="*/ 18 w 52"/>
                  <a:gd name="T17" fmla="*/ 13 h 23"/>
                  <a:gd name="T18" fmla="*/ 26 w 52"/>
                  <a:gd name="T19" fmla="*/ 17 h 23"/>
                  <a:gd name="T20" fmla="*/ 32 w 52"/>
                  <a:gd name="T21" fmla="*/ 23 h 23"/>
                  <a:gd name="T22" fmla="*/ 34 w 52"/>
                  <a:gd name="T23" fmla="*/ 23 h 23"/>
                  <a:gd name="T24" fmla="*/ 50 w 52"/>
                  <a:gd name="T25"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23">
                    <a:moveTo>
                      <a:pt x="50" y="18"/>
                    </a:moveTo>
                    <a:lnTo>
                      <a:pt x="52" y="18"/>
                    </a:lnTo>
                    <a:lnTo>
                      <a:pt x="42" y="10"/>
                    </a:lnTo>
                    <a:lnTo>
                      <a:pt x="30" y="3"/>
                    </a:lnTo>
                    <a:lnTo>
                      <a:pt x="14" y="0"/>
                    </a:lnTo>
                    <a:lnTo>
                      <a:pt x="0" y="7"/>
                    </a:lnTo>
                    <a:lnTo>
                      <a:pt x="20" y="7"/>
                    </a:lnTo>
                    <a:lnTo>
                      <a:pt x="14" y="12"/>
                    </a:lnTo>
                    <a:lnTo>
                      <a:pt x="18" y="13"/>
                    </a:lnTo>
                    <a:lnTo>
                      <a:pt x="26" y="17"/>
                    </a:lnTo>
                    <a:lnTo>
                      <a:pt x="32" y="23"/>
                    </a:lnTo>
                    <a:lnTo>
                      <a:pt x="34" y="23"/>
                    </a:lnTo>
                    <a:lnTo>
                      <a:pt x="5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10" name="Freeform 122">
                <a:extLst>
                  <a:ext uri="{FF2B5EF4-FFF2-40B4-BE49-F238E27FC236}">
                    <a16:creationId xmlns:a16="http://schemas.microsoft.com/office/drawing/2014/main" id="{478530F5-BA04-4825-8C3D-DACE8296FE67}"/>
                  </a:ext>
                </a:extLst>
              </p:cNvPr>
              <p:cNvSpPr>
                <a:spLocks/>
              </p:cNvSpPr>
              <p:nvPr/>
            </p:nvSpPr>
            <p:spPr bwMode="auto">
              <a:xfrm>
                <a:off x="1817" y="288"/>
                <a:ext cx="79" cy="50"/>
              </a:xfrm>
              <a:custGeom>
                <a:avLst/>
                <a:gdLst>
                  <a:gd name="T0" fmla="*/ 2 w 79"/>
                  <a:gd name="T1" fmla="*/ 49 h 50"/>
                  <a:gd name="T2" fmla="*/ 0 w 79"/>
                  <a:gd name="T3" fmla="*/ 49 h 50"/>
                  <a:gd name="T4" fmla="*/ 19 w 79"/>
                  <a:gd name="T5" fmla="*/ 50 h 50"/>
                  <a:gd name="T6" fmla="*/ 39 w 79"/>
                  <a:gd name="T7" fmla="*/ 48 h 50"/>
                  <a:gd name="T8" fmla="*/ 53 w 79"/>
                  <a:gd name="T9" fmla="*/ 42 h 50"/>
                  <a:gd name="T10" fmla="*/ 65 w 79"/>
                  <a:gd name="T11" fmla="*/ 35 h 50"/>
                  <a:gd name="T12" fmla="*/ 73 w 79"/>
                  <a:gd name="T13" fmla="*/ 27 h 50"/>
                  <a:gd name="T14" fmla="*/ 79 w 79"/>
                  <a:gd name="T15" fmla="*/ 17 h 50"/>
                  <a:gd name="T16" fmla="*/ 79 w 79"/>
                  <a:gd name="T17" fmla="*/ 10 h 50"/>
                  <a:gd name="T18" fmla="*/ 73 w 79"/>
                  <a:gd name="T19" fmla="*/ 0 h 50"/>
                  <a:gd name="T20" fmla="*/ 57 w 79"/>
                  <a:gd name="T21" fmla="*/ 5 h 50"/>
                  <a:gd name="T22" fmla="*/ 59 w 79"/>
                  <a:gd name="T23" fmla="*/ 10 h 50"/>
                  <a:gd name="T24" fmla="*/ 59 w 79"/>
                  <a:gd name="T25" fmla="*/ 17 h 50"/>
                  <a:gd name="T26" fmla="*/ 57 w 79"/>
                  <a:gd name="T27" fmla="*/ 22 h 50"/>
                  <a:gd name="T28" fmla="*/ 49 w 79"/>
                  <a:gd name="T29" fmla="*/ 28 h 50"/>
                  <a:gd name="T30" fmla="*/ 41 w 79"/>
                  <a:gd name="T31" fmla="*/ 33 h 50"/>
                  <a:gd name="T32" fmla="*/ 31 w 79"/>
                  <a:gd name="T33" fmla="*/ 36 h 50"/>
                  <a:gd name="T34" fmla="*/ 19 w 79"/>
                  <a:gd name="T35" fmla="*/ 38 h 50"/>
                  <a:gd name="T36" fmla="*/ 4 w 79"/>
                  <a:gd name="T37" fmla="*/ 37 h 50"/>
                  <a:gd name="T38" fmla="*/ 2 w 79"/>
                  <a:gd name="T39" fmla="*/ 37 h 50"/>
                  <a:gd name="T40" fmla="*/ 2 w 79"/>
                  <a:gd name="T41"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50">
                    <a:moveTo>
                      <a:pt x="2" y="49"/>
                    </a:moveTo>
                    <a:lnTo>
                      <a:pt x="0" y="49"/>
                    </a:lnTo>
                    <a:lnTo>
                      <a:pt x="19" y="50"/>
                    </a:lnTo>
                    <a:lnTo>
                      <a:pt x="39" y="48"/>
                    </a:lnTo>
                    <a:lnTo>
                      <a:pt x="53" y="42"/>
                    </a:lnTo>
                    <a:lnTo>
                      <a:pt x="65" y="35"/>
                    </a:lnTo>
                    <a:lnTo>
                      <a:pt x="73" y="27"/>
                    </a:lnTo>
                    <a:lnTo>
                      <a:pt x="79" y="17"/>
                    </a:lnTo>
                    <a:lnTo>
                      <a:pt x="79" y="10"/>
                    </a:lnTo>
                    <a:lnTo>
                      <a:pt x="73" y="0"/>
                    </a:lnTo>
                    <a:lnTo>
                      <a:pt x="57" y="5"/>
                    </a:lnTo>
                    <a:lnTo>
                      <a:pt x="59" y="10"/>
                    </a:lnTo>
                    <a:lnTo>
                      <a:pt x="59" y="17"/>
                    </a:lnTo>
                    <a:lnTo>
                      <a:pt x="57" y="22"/>
                    </a:lnTo>
                    <a:lnTo>
                      <a:pt x="49" y="28"/>
                    </a:lnTo>
                    <a:lnTo>
                      <a:pt x="41" y="33"/>
                    </a:lnTo>
                    <a:lnTo>
                      <a:pt x="31" y="36"/>
                    </a:lnTo>
                    <a:lnTo>
                      <a:pt x="19" y="38"/>
                    </a:lnTo>
                    <a:lnTo>
                      <a:pt x="4" y="37"/>
                    </a:lnTo>
                    <a:lnTo>
                      <a:pt x="2" y="37"/>
                    </a:lnTo>
                    <a:lnTo>
                      <a:pt x="2"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11" name="Freeform 123">
                <a:extLst>
                  <a:ext uri="{FF2B5EF4-FFF2-40B4-BE49-F238E27FC236}">
                    <a16:creationId xmlns:a16="http://schemas.microsoft.com/office/drawing/2014/main" id="{549908D5-A160-443B-969F-80909FC70C9A}"/>
                  </a:ext>
                </a:extLst>
              </p:cNvPr>
              <p:cNvSpPr>
                <a:spLocks/>
              </p:cNvSpPr>
              <p:nvPr/>
            </p:nvSpPr>
            <p:spPr bwMode="auto">
              <a:xfrm>
                <a:off x="1729" y="307"/>
                <a:ext cx="90" cy="30"/>
              </a:xfrm>
              <a:custGeom>
                <a:avLst/>
                <a:gdLst>
                  <a:gd name="T0" fmla="*/ 4 w 90"/>
                  <a:gd name="T1" fmla="*/ 9 h 30"/>
                  <a:gd name="T2" fmla="*/ 4 w 90"/>
                  <a:gd name="T3" fmla="*/ 10 h 30"/>
                  <a:gd name="T4" fmla="*/ 6 w 90"/>
                  <a:gd name="T5" fmla="*/ 10 h 30"/>
                  <a:gd name="T6" fmla="*/ 10 w 90"/>
                  <a:gd name="T7" fmla="*/ 13 h 30"/>
                  <a:gd name="T8" fmla="*/ 18 w 90"/>
                  <a:gd name="T9" fmla="*/ 15 h 30"/>
                  <a:gd name="T10" fmla="*/ 26 w 90"/>
                  <a:gd name="T11" fmla="*/ 17 h 30"/>
                  <a:gd name="T12" fmla="*/ 36 w 90"/>
                  <a:gd name="T13" fmla="*/ 21 h 30"/>
                  <a:gd name="T14" fmla="*/ 52 w 90"/>
                  <a:gd name="T15" fmla="*/ 25 h 30"/>
                  <a:gd name="T16" fmla="*/ 70 w 90"/>
                  <a:gd name="T17" fmla="*/ 27 h 30"/>
                  <a:gd name="T18" fmla="*/ 90 w 90"/>
                  <a:gd name="T19" fmla="*/ 30 h 30"/>
                  <a:gd name="T20" fmla="*/ 90 w 90"/>
                  <a:gd name="T21" fmla="*/ 18 h 30"/>
                  <a:gd name="T22" fmla="*/ 74 w 90"/>
                  <a:gd name="T23" fmla="*/ 16 h 30"/>
                  <a:gd name="T24" fmla="*/ 56 w 90"/>
                  <a:gd name="T25" fmla="*/ 14 h 30"/>
                  <a:gd name="T26" fmla="*/ 44 w 90"/>
                  <a:gd name="T27" fmla="*/ 11 h 30"/>
                  <a:gd name="T28" fmla="*/ 34 w 90"/>
                  <a:gd name="T29" fmla="*/ 8 h 30"/>
                  <a:gd name="T30" fmla="*/ 26 w 90"/>
                  <a:gd name="T31" fmla="*/ 6 h 30"/>
                  <a:gd name="T32" fmla="*/ 18 w 90"/>
                  <a:gd name="T33" fmla="*/ 3 h 30"/>
                  <a:gd name="T34" fmla="*/ 18 w 90"/>
                  <a:gd name="T35" fmla="*/ 3 h 30"/>
                  <a:gd name="T36" fmla="*/ 16 w 90"/>
                  <a:gd name="T37" fmla="*/ 1 h 30"/>
                  <a:gd name="T38" fmla="*/ 16 w 90"/>
                  <a:gd name="T39" fmla="*/ 2 h 30"/>
                  <a:gd name="T40" fmla="*/ 16 w 90"/>
                  <a:gd name="T41" fmla="*/ 1 h 30"/>
                  <a:gd name="T42" fmla="*/ 8 w 90"/>
                  <a:gd name="T43" fmla="*/ 0 h 30"/>
                  <a:gd name="T44" fmla="*/ 2 w 90"/>
                  <a:gd name="T45" fmla="*/ 2 h 30"/>
                  <a:gd name="T46" fmla="*/ 0 w 90"/>
                  <a:gd name="T47" fmla="*/ 6 h 30"/>
                  <a:gd name="T48" fmla="*/ 4 w 90"/>
                  <a:gd name="T49" fmla="*/ 10 h 30"/>
                  <a:gd name="T50" fmla="*/ 4 w 90"/>
                  <a:gd name="T51"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30">
                    <a:moveTo>
                      <a:pt x="4" y="9"/>
                    </a:moveTo>
                    <a:lnTo>
                      <a:pt x="4" y="10"/>
                    </a:lnTo>
                    <a:lnTo>
                      <a:pt x="6" y="10"/>
                    </a:lnTo>
                    <a:lnTo>
                      <a:pt x="10" y="13"/>
                    </a:lnTo>
                    <a:lnTo>
                      <a:pt x="18" y="15"/>
                    </a:lnTo>
                    <a:lnTo>
                      <a:pt x="26" y="17"/>
                    </a:lnTo>
                    <a:lnTo>
                      <a:pt x="36" y="21"/>
                    </a:lnTo>
                    <a:lnTo>
                      <a:pt x="52" y="25"/>
                    </a:lnTo>
                    <a:lnTo>
                      <a:pt x="70" y="27"/>
                    </a:lnTo>
                    <a:lnTo>
                      <a:pt x="90" y="30"/>
                    </a:lnTo>
                    <a:lnTo>
                      <a:pt x="90" y="18"/>
                    </a:lnTo>
                    <a:lnTo>
                      <a:pt x="74" y="16"/>
                    </a:lnTo>
                    <a:lnTo>
                      <a:pt x="56" y="14"/>
                    </a:lnTo>
                    <a:lnTo>
                      <a:pt x="44" y="11"/>
                    </a:lnTo>
                    <a:lnTo>
                      <a:pt x="34" y="8"/>
                    </a:lnTo>
                    <a:lnTo>
                      <a:pt x="26" y="6"/>
                    </a:lnTo>
                    <a:lnTo>
                      <a:pt x="18" y="3"/>
                    </a:lnTo>
                    <a:lnTo>
                      <a:pt x="18" y="3"/>
                    </a:lnTo>
                    <a:lnTo>
                      <a:pt x="16" y="1"/>
                    </a:lnTo>
                    <a:lnTo>
                      <a:pt x="16" y="2"/>
                    </a:lnTo>
                    <a:lnTo>
                      <a:pt x="16" y="1"/>
                    </a:lnTo>
                    <a:lnTo>
                      <a:pt x="8" y="0"/>
                    </a:lnTo>
                    <a:lnTo>
                      <a:pt x="2" y="2"/>
                    </a:lnTo>
                    <a:lnTo>
                      <a:pt x="0" y="6"/>
                    </a:lnTo>
                    <a:lnTo>
                      <a:pt x="4" y="10"/>
                    </a:lnTo>
                    <a:lnTo>
                      <a:pt x="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12" name="Freeform 124">
                <a:extLst>
                  <a:ext uri="{FF2B5EF4-FFF2-40B4-BE49-F238E27FC236}">
                    <a16:creationId xmlns:a16="http://schemas.microsoft.com/office/drawing/2014/main" id="{242AC68A-6D10-4BF8-AB20-95A39480090C}"/>
                  </a:ext>
                </a:extLst>
              </p:cNvPr>
              <p:cNvSpPr>
                <a:spLocks/>
              </p:cNvSpPr>
              <p:nvPr/>
            </p:nvSpPr>
            <p:spPr bwMode="auto">
              <a:xfrm>
                <a:off x="1631" y="56"/>
                <a:ext cx="259" cy="260"/>
              </a:xfrm>
              <a:custGeom>
                <a:avLst/>
                <a:gdLst>
                  <a:gd name="T0" fmla="*/ 257 w 259"/>
                  <a:gd name="T1" fmla="*/ 43 h 260"/>
                  <a:gd name="T2" fmla="*/ 259 w 259"/>
                  <a:gd name="T3" fmla="*/ 44 h 260"/>
                  <a:gd name="T4" fmla="*/ 237 w 259"/>
                  <a:gd name="T5" fmla="*/ 23 h 260"/>
                  <a:gd name="T6" fmla="*/ 207 w 259"/>
                  <a:gd name="T7" fmla="*/ 9 h 260"/>
                  <a:gd name="T8" fmla="*/ 178 w 259"/>
                  <a:gd name="T9" fmla="*/ 1 h 260"/>
                  <a:gd name="T10" fmla="*/ 148 w 259"/>
                  <a:gd name="T11" fmla="*/ 0 h 260"/>
                  <a:gd name="T12" fmla="*/ 116 w 259"/>
                  <a:gd name="T13" fmla="*/ 5 h 260"/>
                  <a:gd name="T14" fmla="*/ 87 w 259"/>
                  <a:gd name="T15" fmla="*/ 15 h 260"/>
                  <a:gd name="T16" fmla="*/ 59 w 259"/>
                  <a:gd name="T17" fmla="*/ 30 h 260"/>
                  <a:gd name="T18" fmla="*/ 37 w 259"/>
                  <a:gd name="T19" fmla="*/ 48 h 260"/>
                  <a:gd name="T20" fmla="*/ 17 w 259"/>
                  <a:gd name="T21" fmla="*/ 68 h 260"/>
                  <a:gd name="T22" fmla="*/ 5 w 259"/>
                  <a:gd name="T23" fmla="*/ 92 h 260"/>
                  <a:gd name="T24" fmla="*/ 0 w 259"/>
                  <a:gd name="T25" fmla="*/ 119 h 260"/>
                  <a:gd name="T26" fmla="*/ 0 w 259"/>
                  <a:gd name="T27" fmla="*/ 145 h 260"/>
                  <a:gd name="T28" fmla="*/ 9 w 259"/>
                  <a:gd name="T29" fmla="*/ 174 h 260"/>
                  <a:gd name="T30" fmla="*/ 29 w 259"/>
                  <a:gd name="T31" fmla="*/ 204 h 260"/>
                  <a:gd name="T32" fmla="*/ 59 w 259"/>
                  <a:gd name="T33" fmla="*/ 232 h 260"/>
                  <a:gd name="T34" fmla="*/ 102 w 259"/>
                  <a:gd name="T35" fmla="*/ 260 h 260"/>
                  <a:gd name="T36" fmla="*/ 114 w 259"/>
                  <a:gd name="T37" fmla="*/ 253 h 260"/>
                  <a:gd name="T38" fmla="*/ 75 w 259"/>
                  <a:gd name="T39" fmla="*/ 226 h 260"/>
                  <a:gd name="T40" fmla="*/ 45 w 259"/>
                  <a:gd name="T41" fmla="*/ 199 h 260"/>
                  <a:gd name="T42" fmla="*/ 29 w 259"/>
                  <a:gd name="T43" fmla="*/ 171 h 260"/>
                  <a:gd name="T44" fmla="*/ 19 w 259"/>
                  <a:gd name="T45" fmla="*/ 145 h 260"/>
                  <a:gd name="T46" fmla="*/ 19 w 259"/>
                  <a:gd name="T47" fmla="*/ 119 h 260"/>
                  <a:gd name="T48" fmla="*/ 25 w 259"/>
                  <a:gd name="T49" fmla="*/ 94 h 260"/>
                  <a:gd name="T50" fmla="*/ 37 w 259"/>
                  <a:gd name="T51" fmla="*/ 73 h 260"/>
                  <a:gd name="T52" fmla="*/ 53 w 259"/>
                  <a:gd name="T53" fmla="*/ 53 h 260"/>
                  <a:gd name="T54" fmla="*/ 75 w 259"/>
                  <a:gd name="T55" fmla="*/ 37 h 260"/>
                  <a:gd name="T56" fmla="*/ 98 w 259"/>
                  <a:gd name="T57" fmla="*/ 24 h 260"/>
                  <a:gd name="T58" fmla="*/ 124 w 259"/>
                  <a:gd name="T59" fmla="*/ 16 h 260"/>
                  <a:gd name="T60" fmla="*/ 148 w 259"/>
                  <a:gd name="T61" fmla="*/ 12 h 260"/>
                  <a:gd name="T62" fmla="*/ 174 w 259"/>
                  <a:gd name="T63" fmla="*/ 13 h 260"/>
                  <a:gd name="T64" fmla="*/ 199 w 259"/>
                  <a:gd name="T65" fmla="*/ 18 h 260"/>
                  <a:gd name="T66" fmla="*/ 221 w 259"/>
                  <a:gd name="T67" fmla="*/ 30 h 260"/>
                  <a:gd name="T68" fmla="*/ 243 w 259"/>
                  <a:gd name="T69" fmla="*/ 48 h 260"/>
                  <a:gd name="T70" fmla="*/ 245 w 259"/>
                  <a:gd name="T71" fmla="*/ 50 h 260"/>
                  <a:gd name="T72" fmla="*/ 257 w 259"/>
                  <a:gd name="T73" fmla="*/ 4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9" h="260">
                    <a:moveTo>
                      <a:pt x="257" y="43"/>
                    </a:moveTo>
                    <a:lnTo>
                      <a:pt x="259" y="44"/>
                    </a:lnTo>
                    <a:lnTo>
                      <a:pt x="237" y="23"/>
                    </a:lnTo>
                    <a:lnTo>
                      <a:pt x="207" y="9"/>
                    </a:lnTo>
                    <a:lnTo>
                      <a:pt x="178" y="1"/>
                    </a:lnTo>
                    <a:lnTo>
                      <a:pt x="148" y="0"/>
                    </a:lnTo>
                    <a:lnTo>
                      <a:pt x="116" y="5"/>
                    </a:lnTo>
                    <a:lnTo>
                      <a:pt x="87" y="15"/>
                    </a:lnTo>
                    <a:lnTo>
                      <a:pt x="59" y="30"/>
                    </a:lnTo>
                    <a:lnTo>
                      <a:pt x="37" y="48"/>
                    </a:lnTo>
                    <a:lnTo>
                      <a:pt x="17" y="68"/>
                    </a:lnTo>
                    <a:lnTo>
                      <a:pt x="5" y="92"/>
                    </a:lnTo>
                    <a:lnTo>
                      <a:pt x="0" y="119"/>
                    </a:lnTo>
                    <a:lnTo>
                      <a:pt x="0" y="145"/>
                    </a:lnTo>
                    <a:lnTo>
                      <a:pt x="9" y="174"/>
                    </a:lnTo>
                    <a:lnTo>
                      <a:pt x="29" y="204"/>
                    </a:lnTo>
                    <a:lnTo>
                      <a:pt x="59" y="232"/>
                    </a:lnTo>
                    <a:lnTo>
                      <a:pt x="102" y="260"/>
                    </a:lnTo>
                    <a:lnTo>
                      <a:pt x="114" y="253"/>
                    </a:lnTo>
                    <a:lnTo>
                      <a:pt x="75" y="226"/>
                    </a:lnTo>
                    <a:lnTo>
                      <a:pt x="45" y="199"/>
                    </a:lnTo>
                    <a:lnTo>
                      <a:pt x="29" y="171"/>
                    </a:lnTo>
                    <a:lnTo>
                      <a:pt x="19" y="145"/>
                    </a:lnTo>
                    <a:lnTo>
                      <a:pt x="19" y="119"/>
                    </a:lnTo>
                    <a:lnTo>
                      <a:pt x="25" y="94"/>
                    </a:lnTo>
                    <a:lnTo>
                      <a:pt x="37" y="73"/>
                    </a:lnTo>
                    <a:lnTo>
                      <a:pt x="53" y="53"/>
                    </a:lnTo>
                    <a:lnTo>
                      <a:pt x="75" y="37"/>
                    </a:lnTo>
                    <a:lnTo>
                      <a:pt x="98" y="24"/>
                    </a:lnTo>
                    <a:lnTo>
                      <a:pt x="124" y="16"/>
                    </a:lnTo>
                    <a:lnTo>
                      <a:pt x="148" y="12"/>
                    </a:lnTo>
                    <a:lnTo>
                      <a:pt x="174" y="13"/>
                    </a:lnTo>
                    <a:lnTo>
                      <a:pt x="199" y="18"/>
                    </a:lnTo>
                    <a:lnTo>
                      <a:pt x="221" y="30"/>
                    </a:lnTo>
                    <a:lnTo>
                      <a:pt x="243" y="48"/>
                    </a:lnTo>
                    <a:lnTo>
                      <a:pt x="245" y="50"/>
                    </a:lnTo>
                    <a:lnTo>
                      <a:pt x="257"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13" name="Freeform 125">
                <a:extLst>
                  <a:ext uri="{FF2B5EF4-FFF2-40B4-BE49-F238E27FC236}">
                    <a16:creationId xmlns:a16="http://schemas.microsoft.com/office/drawing/2014/main" id="{6973AC2F-5869-4812-9773-532D44873CF2}"/>
                  </a:ext>
                </a:extLst>
              </p:cNvPr>
              <p:cNvSpPr>
                <a:spLocks/>
              </p:cNvSpPr>
              <p:nvPr/>
            </p:nvSpPr>
            <p:spPr bwMode="auto">
              <a:xfrm>
                <a:off x="1866" y="99"/>
                <a:ext cx="26" cy="19"/>
              </a:xfrm>
              <a:custGeom>
                <a:avLst/>
                <a:gdLst>
                  <a:gd name="T0" fmla="*/ 12 w 26"/>
                  <a:gd name="T1" fmla="*/ 19 h 19"/>
                  <a:gd name="T2" fmla="*/ 18 w 26"/>
                  <a:gd name="T3" fmla="*/ 17 h 19"/>
                  <a:gd name="T4" fmla="*/ 20 w 26"/>
                  <a:gd name="T5" fmla="*/ 15 h 19"/>
                  <a:gd name="T6" fmla="*/ 24 w 26"/>
                  <a:gd name="T7" fmla="*/ 10 h 19"/>
                  <a:gd name="T8" fmla="*/ 26 w 26"/>
                  <a:gd name="T9" fmla="*/ 7 h 19"/>
                  <a:gd name="T10" fmla="*/ 22 w 26"/>
                  <a:gd name="T11" fmla="*/ 0 h 19"/>
                  <a:gd name="T12" fmla="*/ 10 w 26"/>
                  <a:gd name="T13" fmla="*/ 7 h 19"/>
                  <a:gd name="T14" fmla="*/ 6 w 26"/>
                  <a:gd name="T15" fmla="*/ 4 h 19"/>
                  <a:gd name="T16" fmla="*/ 4 w 26"/>
                  <a:gd name="T17" fmla="*/ 8 h 19"/>
                  <a:gd name="T18" fmla="*/ 4 w 26"/>
                  <a:gd name="T19" fmla="*/ 10 h 19"/>
                  <a:gd name="T20" fmla="*/ 2 w 26"/>
                  <a:gd name="T21" fmla="*/ 10 h 19"/>
                  <a:gd name="T22" fmla="*/ 8 w 26"/>
                  <a:gd name="T23" fmla="*/ 8 h 19"/>
                  <a:gd name="T24" fmla="*/ 2 w 26"/>
                  <a:gd name="T25" fmla="*/ 10 h 19"/>
                  <a:gd name="T26" fmla="*/ 0 w 26"/>
                  <a:gd name="T27" fmla="*/ 15 h 19"/>
                  <a:gd name="T28" fmla="*/ 4 w 26"/>
                  <a:gd name="T29" fmla="*/ 18 h 19"/>
                  <a:gd name="T30" fmla="*/ 12 w 26"/>
                  <a:gd name="T31" fmla="*/ 19 h 19"/>
                  <a:gd name="T32" fmla="*/ 18 w 26"/>
                  <a:gd name="T33" fmla="*/ 17 h 19"/>
                  <a:gd name="T34" fmla="*/ 12 w 26"/>
                  <a:gd name="T3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9">
                    <a:moveTo>
                      <a:pt x="12" y="19"/>
                    </a:moveTo>
                    <a:lnTo>
                      <a:pt x="18" y="17"/>
                    </a:lnTo>
                    <a:lnTo>
                      <a:pt x="20" y="15"/>
                    </a:lnTo>
                    <a:lnTo>
                      <a:pt x="24" y="10"/>
                    </a:lnTo>
                    <a:lnTo>
                      <a:pt x="26" y="7"/>
                    </a:lnTo>
                    <a:lnTo>
                      <a:pt x="22" y="0"/>
                    </a:lnTo>
                    <a:lnTo>
                      <a:pt x="10" y="7"/>
                    </a:lnTo>
                    <a:lnTo>
                      <a:pt x="6" y="4"/>
                    </a:lnTo>
                    <a:lnTo>
                      <a:pt x="4" y="8"/>
                    </a:lnTo>
                    <a:lnTo>
                      <a:pt x="4" y="10"/>
                    </a:lnTo>
                    <a:lnTo>
                      <a:pt x="2" y="10"/>
                    </a:lnTo>
                    <a:lnTo>
                      <a:pt x="8" y="8"/>
                    </a:lnTo>
                    <a:lnTo>
                      <a:pt x="2" y="10"/>
                    </a:lnTo>
                    <a:lnTo>
                      <a:pt x="0" y="15"/>
                    </a:lnTo>
                    <a:lnTo>
                      <a:pt x="4" y="18"/>
                    </a:lnTo>
                    <a:lnTo>
                      <a:pt x="12" y="19"/>
                    </a:lnTo>
                    <a:lnTo>
                      <a:pt x="18" y="17"/>
                    </a:lnTo>
                    <a:lnTo>
                      <a:pt x="12"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14" name="Freeform 126">
                <a:extLst>
                  <a:ext uri="{FF2B5EF4-FFF2-40B4-BE49-F238E27FC236}">
                    <a16:creationId xmlns:a16="http://schemas.microsoft.com/office/drawing/2014/main" id="{A435C926-3C94-4387-AF87-2FEA706B9026}"/>
                  </a:ext>
                </a:extLst>
              </p:cNvPr>
              <p:cNvSpPr>
                <a:spLocks/>
              </p:cNvSpPr>
              <p:nvPr/>
            </p:nvSpPr>
            <p:spPr bwMode="auto">
              <a:xfrm>
                <a:off x="1836" y="107"/>
                <a:ext cx="42" cy="12"/>
              </a:xfrm>
              <a:custGeom>
                <a:avLst/>
                <a:gdLst>
                  <a:gd name="T0" fmla="*/ 4 w 42"/>
                  <a:gd name="T1" fmla="*/ 10 h 12"/>
                  <a:gd name="T2" fmla="*/ 2 w 42"/>
                  <a:gd name="T3" fmla="*/ 9 h 12"/>
                  <a:gd name="T4" fmla="*/ 10 w 42"/>
                  <a:gd name="T5" fmla="*/ 11 h 12"/>
                  <a:gd name="T6" fmla="*/ 16 w 42"/>
                  <a:gd name="T7" fmla="*/ 12 h 12"/>
                  <a:gd name="T8" fmla="*/ 24 w 42"/>
                  <a:gd name="T9" fmla="*/ 12 h 12"/>
                  <a:gd name="T10" fmla="*/ 42 w 42"/>
                  <a:gd name="T11" fmla="*/ 11 h 12"/>
                  <a:gd name="T12" fmla="*/ 38 w 42"/>
                  <a:gd name="T13" fmla="*/ 0 h 12"/>
                  <a:gd name="T14" fmla="*/ 24 w 42"/>
                  <a:gd name="T15" fmla="*/ 1 h 12"/>
                  <a:gd name="T16" fmla="*/ 16 w 42"/>
                  <a:gd name="T17" fmla="*/ 1 h 12"/>
                  <a:gd name="T18" fmla="*/ 14 w 42"/>
                  <a:gd name="T19" fmla="*/ 0 h 12"/>
                  <a:gd name="T20" fmla="*/ 18 w 42"/>
                  <a:gd name="T21" fmla="*/ 2 h 12"/>
                  <a:gd name="T22" fmla="*/ 16 w 42"/>
                  <a:gd name="T23" fmla="*/ 1 h 12"/>
                  <a:gd name="T24" fmla="*/ 18 w 42"/>
                  <a:gd name="T25" fmla="*/ 2 h 12"/>
                  <a:gd name="T26" fmla="*/ 12 w 42"/>
                  <a:gd name="T27" fmla="*/ 0 h 12"/>
                  <a:gd name="T28" fmla="*/ 4 w 42"/>
                  <a:gd name="T29" fmla="*/ 1 h 12"/>
                  <a:gd name="T30" fmla="*/ 0 w 42"/>
                  <a:gd name="T31" fmla="*/ 4 h 12"/>
                  <a:gd name="T32" fmla="*/ 2 w 42"/>
                  <a:gd name="T33" fmla="*/ 9 h 12"/>
                  <a:gd name="T34" fmla="*/ 4 w 42"/>
                  <a:gd name="T35"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12">
                    <a:moveTo>
                      <a:pt x="4" y="10"/>
                    </a:moveTo>
                    <a:lnTo>
                      <a:pt x="2" y="9"/>
                    </a:lnTo>
                    <a:lnTo>
                      <a:pt x="10" y="11"/>
                    </a:lnTo>
                    <a:lnTo>
                      <a:pt x="16" y="12"/>
                    </a:lnTo>
                    <a:lnTo>
                      <a:pt x="24" y="12"/>
                    </a:lnTo>
                    <a:lnTo>
                      <a:pt x="42" y="11"/>
                    </a:lnTo>
                    <a:lnTo>
                      <a:pt x="38" y="0"/>
                    </a:lnTo>
                    <a:lnTo>
                      <a:pt x="24" y="1"/>
                    </a:lnTo>
                    <a:lnTo>
                      <a:pt x="16" y="1"/>
                    </a:lnTo>
                    <a:lnTo>
                      <a:pt x="14" y="0"/>
                    </a:lnTo>
                    <a:lnTo>
                      <a:pt x="18" y="2"/>
                    </a:lnTo>
                    <a:lnTo>
                      <a:pt x="16" y="1"/>
                    </a:lnTo>
                    <a:lnTo>
                      <a:pt x="18" y="2"/>
                    </a:lnTo>
                    <a:lnTo>
                      <a:pt x="12" y="0"/>
                    </a:lnTo>
                    <a:lnTo>
                      <a:pt x="4" y="1"/>
                    </a:lnTo>
                    <a:lnTo>
                      <a:pt x="0" y="4"/>
                    </a:lnTo>
                    <a:lnTo>
                      <a:pt x="2" y="9"/>
                    </a:lnTo>
                    <a:lnTo>
                      <a:pt x="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15" name="Freeform 127">
                <a:extLst>
                  <a:ext uri="{FF2B5EF4-FFF2-40B4-BE49-F238E27FC236}">
                    <a16:creationId xmlns:a16="http://schemas.microsoft.com/office/drawing/2014/main" id="{EAD96FD6-53C7-4363-A5F2-E0E0674E58C3}"/>
                  </a:ext>
                </a:extLst>
              </p:cNvPr>
              <p:cNvSpPr>
                <a:spLocks/>
              </p:cNvSpPr>
              <p:nvPr/>
            </p:nvSpPr>
            <p:spPr bwMode="auto">
              <a:xfrm>
                <a:off x="1745" y="96"/>
                <a:ext cx="107" cy="25"/>
              </a:xfrm>
              <a:custGeom>
                <a:avLst/>
                <a:gdLst>
                  <a:gd name="T0" fmla="*/ 16 w 107"/>
                  <a:gd name="T1" fmla="*/ 23 h 25"/>
                  <a:gd name="T2" fmla="*/ 16 w 107"/>
                  <a:gd name="T3" fmla="*/ 22 h 25"/>
                  <a:gd name="T4" fmla="*/ 18 w 107"/>
                  <a:gd name="T5" fmla="*/ 22 h 25"/>
                  <a:gd name="T6" fmla="*/ 20 w 107"/>
                  <a:gd name="T7" fmla="*/ 19 h 25"/>
                  <a:gd name="T8" fmla="*/ 28 w 107"/>
                  <a:gd name="T9" fmla="*/ 16 h 25"/>
                  <a:gd name="T10" fmla="*/ 36 w 107"/>
                  <a:gd name="T11" fmla="*/ 14 h 25"/>
                  <a:gd name="T12" fmla="*/ 46 w 107"/>
                  <a:gd name="T13" fmla="*/ 12 h 25"/>
                  <a:gd name="T14" fmla="*/ 62 w 107"/>
                  <a:gd name="T15" fmla="*/ 12 h 25"/>
                  <a:gd name="T16" fmla="*/ 76 w 107"/>
                  <a:gd name="T17" fmla="*/ 15 h 25"/>
                  <a:gd name="T18" fmla="*/ 95 w 107"/>
                  <a:gd name="T19" fmla="*/ 21 h 25"/>
                  <a:gd name="T20" fmla="*/ 107 w 107"/>
                  <a:gd name="T21" fmla="*/ 12 h 25"/>
                  <a:gd name="T22" fmla="*/ 83 w 107"/>
                  <a:gd name="T23" fmla="*/ 4 h 25"/>
                  <a:gd name="T24" fmla="*/ 62 w 107"/>
                  <a:gd name="T25" fmla="*/ 0 h 25"/>
                  <a:gd name="T26" fmla="*/ 46 w 107"/>
                  <a:gd name="T27" fmla="*/ 0 h 25"/>
                  <a:gd name="T28" fmla="*/ 28 w 107"/>
                  <a:gd name="T29" fmla="*/ 3 h 25"/>
                  <a:gd name="T30" fmla="*/ 16 w 107"/>
                  <a:gd name="T31" fmla="*/ 7 h 25"/>
                  <a:gd name="T32" fmla="*/ 8 w 107"/>
                  <a:gd name="T33" fmla="*/ 12 h 25"/>
                  <a:gd name="T34" fmla="*/ 2 w 107"/>
                  <a:gd name="T35" fmla="*/ 15 h 25"/>
                  <a:gd name="T36" fmla="*/ 0 w 107"/>
                  <a:gd name="T37" fmla="*/ 18 h 25"/>
                  <a:gd name="T38" fmla="*/ 0 w 107"/>
                  <a:gd name="T39" fmla="*/ 16 h 25"/>
                  <a:gd name="T40" fmla="*/ 0 w 107"/>
                  <a:gd name="T41" fmla="*/ 18 h 25"/>
                  <a:gd name="T42" fmla="*/ 0 w 107"/>
                  <a:gd name="T43" fmla="*/ 21 h 25"/>
                  <a:gd name="T44" fmla="*/ 6 w 107"/>
                  <a:gd name="T45" fmla="*/ 25 h 25"/>
                  <a:gd name="T46" fmla="*/ 12 w 107"/>
                  <a:gd name="T47" fmla="*/ 25 h 25"/>
                  <a:gd name="T48" fmla="*/ 16 w 107"/>
                  <a:gd name="T49" fmla="*/ 22 h 25"/>
                  <a:gd name="T50" fmla="*/ 16 w 107"/>
                  <a:gd name="T51"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25">
                    <a:moveTo>
                      <a:pt x="16" y="23"/>
                    </a:moveTo>
                    <a:lnTo>
                      <a:pt x="16" y="22"/>
                    </a:lnTo>
                    <a:lnTo>
                      <a:pt x="18" y="22"/>
                    </a:lnTo>
                    <a:lnTo>
                      <a:pt x="20" y="19"/>
                    </a:lnTo>
                    <a:lnTo>
                      <a:pt x="28" y="16"/>
                    </a:lnTo>
                    <a:lnTo>
                      <a:pt x="36" y="14"/>
                    </a:lnTo>
                    <a:lnTo>
                      <a:pt x="46" y="12"/>
                    </a:lnTo>
                    <a:lnTo>
                      <a:pt x="62" y="12"/>
                    </a:lnTo>
                    <a:lnTo>
                      <a:pt x="76" y="15"/>
                    </a:lnTo>
                    <a:lnTo>
                      <a:pt x="95" y="21"/>
                    </a:lnTo>
                    <a:lnTo>
                      <a:pt x="107" y="12"/>
                    </a:lnTo>
                    <a:lnTo>
                      <a:pt x="83" y="4"/>
                    </a:lnTo>
                    <a:lnTo>
                      <a:pt x="62" y="0"/>
                    </a:lnTo>
                    <a:lnTo>
                      <a:pt x="46" y="0"/>
                    </a:lnTo>
                    <a:lnTo>
                      <a:pt x="28" y="3"/>
                    </a:lnTo>
                    <a:lnTo>
                      <a:pt x="16" y="7"/>
                    </a:lnTo>
                    <a:lnTo>
                      <a:pt x="8" y="12"/>
                    </a:lnTo>
                    <a:lnTo>
                      <a:pt x="2" y="15"/>
                    </a:lnTo>
                    <a:lnTo>
                      <a:pt x="0" y="18"/>
                    </a:lnTo>
                    <a:lnTo>
                      <a:pt x="0" y="16"/>
                    </a:lnTo>
                    <a:lnTo>
                      <a:pt x="0" y="18"/>
                    </a:lnTo>
                    <a:lnTo>
                      <a:pt x="0" y="21"/>
                    </a:lnTo>
                    <a:lnTo>
                      <a:pt x="6" y="25"/>
                    </a:lnTo>
                    <a:lnTo>
                      <a:pt x="12" y="25"/>
                    </a:lnTo>
                    <a:lnTo>
                      <a:pt x="16" y="22"/>
                    </a:lnTo>
                    <a:lnTo>
                      <a:pt x="1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16" name="Freeform 128">
                <a:extLst>
                  <a:ext uri="{FF2B5EF4-FFF2-40B4-BE49-F238E27FC236}">
                    <a16:creationId xmlns:a16="http://schemas.microsoft.com/office/drawing/2014/main" id="{39C3A3AA-40CA-480A-A788-65FB05B8C975}"/>
                  </a:ext>
                </a:extLst>
              </p:cNvPr>
              <p:cNvSpPr>
                <a:spLocks/>
              </p:cNvSpPr>
              <p:nvPr/>
            </p:nvSpPr>
            <p:spPr bwMode="auto">
              <a:xfrm>
                <a:off x="1700" y="112"/>
                <a:ext cx="61" cy="92"/>
              </a:xfrm>
              <a:custGeom>
                <a:avLst/>
                <a:gdLst>
                  <a:gd name="T0" fmla="*/ 22 w 61"/>
                  <a:gd name="T1" fmla="*/ 90 h 92"/>
                  <a:gd name="T2" fmla="*/ 22 w 61"/>
                  <a:gd name="T3" fmla="*/ 90 h 92"/>
                  <a:gd name="T4" fmla="*/ 20 w 61"/>
                  <a:gd name="T5" fmla="*/ 81 h 92"/>
                  <a:gd name="T6" fmla="*/ 22 w 61"/>
                  <a:gd name="T7" fmla="*/ 60 h 92"/>
                  <a:gd name="T8" fmla="*/ 33 w 61"/>
                  <a:gd name="T9" fmla="*/ 35 h 92"/>
                  <a:gd name="T10" fmla="*/ 61 w 61"/>
                  <a:gd name="T11" fmla="*/ 7 h 92"/>
                  <a:gd name="T12" fmla="*/ 45 w 61"/>
                  <a:gd name="T13" fmla="*/ 0 h 92"/>
                  <a:gd name="T14" fmla="*/ 14 w 61"/>
                  <a:gd name="T15" fmla="*/ 30 h 92"/>
                  <a:gd name="T16" fmla="*/ 2 w 61"/>
                  <a:gd name="T17" fmla="*/ 60 h 92"/>
                  <a:gd name="T18" fmla="*/ 0 w 61"/>
                  <a:gd name="T19" fmla="*/ 81 h 92"/>
                  <a:gd name="T20" fmla="*/ 2 w 61"/>
                  <a:gd name="T21" fmla="*/ 92 h 92"/>
                  <a:gd name="T22" fmla="*/ 2 w 61"/>
                  <a:gd name="T23" fmla="*/ 92 h 92"/>
                  <a:gd name="T24" fmla="*/ 22 w 61"/>
                  <a:gd name="T25" fmla="*/ 9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2">
                    <a:moveTo>
                      <a:pt x="22" y="90"/>
                    </a:moveTo>
                    <a:lnTo>
                      <a:pt x="22" y="90"/>
                    </a:lnTo>
                    <a:lnTo>
                      <a:pt x="20" y="81"/>
                    </a:lnTo>
                    <a:lnTo>
                      <a:pt x="22" y="60"/>
                    </a:lnTo>
                    <a:lnTo>
                      <a:pt x="33" y="35"/>
                    </a:lnTo>
                    <a:lnTo>
                      <a:pt x="61" y="7"/>
                    </a:lnTo>
                    <a:lnTo>
                      <a:pt x="45" y="0"/>
                    </a:lnTo>
                    <a:lnTo>
                      <a:pt x="14" y="30"/>
                    </a:lnTo>
                    <a:lnTo>
                      <a:pt x="2" y="60"/>
                    </a:lnTo>
                    <a:lnTo>
                      <a:pt x="0" y="81"/>
                    </a:lnTo>
                    <a:lnTo>
                      <a:pt x="2" y="92"/>
                    </a:lnTo>
                    <a:lnTo>
                      <a:pt x="2" y="92"/>
                    </a:lnTo>
                    <a:lnTo>
                      <a:pt x="22"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17" name="Freeform 129">
                <a:extLst>
                  <a:ext uri="{FF2B5EF4-FFF2-40B4-BE49-F238E27FC236}">
                    <a16:creationId xmlns:a16="http://schemas.microsoft.com/office/drawing/2014/main" id="{B6645D83-1B61-4FEF-A659-24F9669684D2}"/>
                  </a:ext>
                </a:extLst>
              </p:cNvPr>
              <p:cNvSpPr>
                <a:spLocks/>
              </p:cNvSpPr>
              <p:nvPr/>
            </p:nvSpPr>
            <p:spPr bwMode="auto">
              <a:xfrm>
                <a:off x="1702" y="202"/>
                <a:ext cx="47" cy="59"/>
              </a:xfrm>
              <a:custGeom>
                <a:avLst/>
                <a:gdLst>
                  <a:gd name="T0" fmla="*/ 47 w 47"/>
                  <a:gd name="T1" fmla="*/ 54 h 59"/>
                  <a:gd name="T2" fmla="*/ 45 w 47"/>
                  <a:gd name="T3" fmla="*/ 54 h 59"/>
                  <a:gd name="T4" fmla="*/ 37 w 47"/>
                  <a:gd name="T5" fmla="*/ 40 h 59"/>
                  <a:gd name="T6" fmla="*/ 29 w 47"/>
                  <a:gd name="T7" fmla="*/ 27 h 59"/>
                  <a:gd name="T8" fmla="*/ 25 w 47"/>
                  <a:gd name="T9" fmla="*/ 14 h 59"/>
                  <a:gd name="T10" fmla="*/ 20 w 47"/>
                  <a:gd name="T11" fmla="*/ 0 h 59"/>
                  <a:gd name="T12" fmla="*/ 0 w 47"/>
                  <a:gd name="T13" fmla="*/ 2 h 59"/>
                  <a:gd name="T14" fmla="*/ 6 w 47"/>
                  <a:gd name="T15" fmla="*/ 16 h 59"/>
                  <a:gd name="T16" fmla="*/ 10 w 47"/>
                  <a:gd name="T17" fmla="*/ 29 h 59"/>
                  <a:gd name="T18" fmla="*/ 18 w 47"/>
                  <a:gd name="T19" fmla="*/ 43 h 59"/>
                  <a:gd name="T20" fmla="*/ 29 w 47"/>
                  <a:gd name="T21" fmla="*/ 59 h 59"/>
                  <a:gd name="T22" fmla="*/ 27 w 47"/>
                  <a:gd name="T23" fmla="*/ 59 h 59"/>
                  <a:gd name="T24" fmla="*/ 47 w 47"/>
                  <a:gd name="T25" fmla="*/ 5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59">
                    <a:moveTo>
                      <a:pt x="47" y="54"/>
                    </a:moveTo>
                    <a:lnTo>
                      <a:pt x="45" y="54"/>
                    </a:lnTo>
                    <a:lnTo>
                      <a:pt x="37" y="40"/>
                    </a:lnTo>
                    <a:lnTo>
                      <a:pt x="29" y="27"/>
                    </a:lnTo>
                    <a:lnTo>
                      <a:pt x="25" y="14"/>
                    </a:lnTo>
                    <a:lnTo>
                      <a:pt x="20" y="0"/>
                    </a:lnTo>
                    <a:lnTo>
                      <a:pt x="0" y="2"/>
                    </a:lnTo>
                    <a:lnTo>
                      <a:pt x="6" y="16"/>
                    </a:lnTo>
                    <a:lnTo>
                      <a:pt x="10" y="29"/>
                    </a:lnTo>
                    <a:lnTo>
                      <a:pt x="18" y="43"/>
                    </a:lnTo>
                    <a:lnTo>
                      <a:pt x="29" y="59"/>
                    </a:lnTo>
                    <a:lnTo>
                      <a:pt x="27" y="59"/>
                    </a:lnTo>
                    <a:lnTo>
                      <a:pt x="47"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18" name="Freeform 130">
                <a:extLst>
                  <a:ext uri="{FF2B5EF4-FFF2-40B4-BE49-F238E27FC236}">
                    <a16:creationId xmlns:a16="http://schemas.microsoft.com/office/drawing/2014/main" id="{B48E273D-D547-482F-B6B2-66D81A4BBF42}"/>
                  </a:ext>
                </a:extLst>
              </p:cNvPr>
              <p:cNvSpPr>
                <a:spLocks/>
              </p:cNvSpPr>
              <p:nvPr/>
            </p:nvSpPr>
            <p:spPr bwMode="auto">
              <a:xfrm>
                <a:off x="1729" y="256"/>
                <a:ext cx="60" cy="38"/>
              </a:xfrm>
              <a:custGeom>
                <a:avLst/>
                <a:gdLst>
                  <a:gd name="T0" fmla="*/ 56 w 60"/>
                  <a:gd name="T1" fmla="*/ 28 h 38"/>
                  <a:gd name="T2" fmla="*/ 56 w 60"/>
                  <a:gd name="T3" fmla="*/ 28 h 38"/>
                  <a:gd name="T4" fmla="*/ 46 w 60"/>
                  <a:gd name="T5" fmla="*/ 22 h 38"/>
                  <a:gd name="T6" fmla="*/ 34 w 60"/>
                  <a:gd name="T7" fmla="*/ 14 h 38"/>
                  <a:gd name="T8" fmla="*/ 24 w 60"/>
                  <a:gd name="T9" fmla="*/ 7 h 38"/>
                  <a:gd name="T10" fmla="*/ 20 w 60"/>
                  <a:gd name="T11" fmla="*/ 0 h 38"/>
                  <a:gd name="T12" fmla="*/ 0 w 60"/>
                  <a:gd name="T13" fmla="*/ 5 h 38"/>
                  <a:gd name="T14" fmla="*/ 8 w 60"/>
                  <a:gd name="T15" fmla="*/ 12 h 38"/>
                  <a:gd name="T16" fmla="*/ 18 w 60"/>
                  <a:gd name="T17" fmla="*/ 21 h 38"/>
                  <a:gd name="T18" fmla="*/ 30 w 60"/>
                  <a:gd name="T19" fmla="*/ 29 h 38"/>
                  <a:gd name="T20" fmla="*/ 44 w 60"/>
                  <a:gd name="T21" fmla="*/ 37 h 38"/>
                  <a:gd name="T22" fmla="*/ 44 w 60"/>
                  <a:gd name="T23" fmla="*/ 37 h 38"/>
                  <a:gd name="T24" fmla="*/ 44 w 60"/>
                  <a:gd name="T25" fmla="*/ 37 h 38"/>
                  <a:gd name="T26" fmla="*/ 52 w 60"/>
                  <a:gd name="T27" fmla="*/ 38 h 38"/>
                  <a:gd name="T28" fmla="*/ 58 w 60"/>
                  <a:gd name="T29" fmla="*/ 36 h 38"/>
                  <a:gd name="T30" fmla="*/ 60 w 60"/>
                  <a:gd name="T31" fmla="*/ 31 h 38"/>
                  <a:gd name="T32" fmla="*/ 56 w 60"/>
                  <a:gd name="T33"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38">
                    <a:moveTo>
                      <a:pt x="56" y="28"/>
                    </a:moveTo>
                    <a:lnTo>
                      <a:pt x="56" y="28"/>
                    </a:lnTo>
                    <a:lnTo>
                      <a:pt x="46" y="22"/>
                    </a:lnTo>
                    <a:lnTo>
                      <a:pt x="34" y="14"/>
                    </a:lnTo>
                    <a:lnTo>
                      <a:pt x="24" y="7"/>
                    </a:lnTo>
                    <a:lnTo>
                      <a:pt x="20" y="0"/>
                    </a:lnTo>
                    <a:lnTo>
                      <a:pt x="0" y="5"/>
                    </a:lnTo>
                    <a:lnTo>
                      <a:pt x="8" y="12"/>
                    </a:lnTo>
                    <a:lnTo>
                      <a:pt x="18" y="21"/>
                    </a:lnTo>
                    <a:lnTo>
                      <a:pt x="30" y="29"/>
                    </a:lnTo>
                    <a:lnTo>
                      <a:pt x="44" y="37"/>
                    </a:lnTo>
                    <a:lnTo>
                      <a:pt x="44" y="37"/>
                    </a:lnTo>
                    <a:lnTo>
                      <a:pt x="44" y="37"/>
                    </a:lnTo>
                    <a:lnTo>
                      <a:pt x="52" y="38"/>
                    </a:lnTo>
                    <a:lnTo>
                      <a:pt x="58" y="36"/>
                    </a:lnTo>
                    <a:lnTo>
                      <a:pt x="60" y="31"/>
                    </a:lnTo>
                    <a:lnTo>
                      <a:pt x="56"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19" name="Freeform 131">
                <a:extLst>
                  <a:ext uri="{FF2B5EF4-FFF2-40B4-BE49-F238E27FC236}">
                    <a16:creationId xmlns:a16="http://schemas.microsoft.com/office/drawing/2014/main" id="{5E911171-FDFE-4A11-81F2-5A5CB5489E25}"/>
                  </a:ext>
                </a:extLst>
              </p:cNvPr>
              <p:cNvSpPr>
                <a:spLocks/>
              </p:cNvSpPr>
              <p:nvPr/>
            </p:nvSpPr>
            <p:spPr bwMode="auto">
              <a:xfrm>
                <a:off x="1927" y="68"/>
                <a:ext cx="248" cy="269"/>
              </a:xfrm>
              <a:custGeom>
                <a:avLst/>
                <a:gdLst>
                  <a:gd name="T0" fmla="*/ 161 w 248"/>
                  <a:gd name="T1" fmla="*/ 233 h 269"/>
                  <a:gd name="T2" fmla="*/ 190 w 248"/>
                  <a:gd name="T3" fmla="*/ 238 h 269"/>
                  <a:gd name="T4" fmla="*/ 204 w 248"/>
                  <a:gd name="T5" fmla="*/ 230 h 269"/>
                  <a:gd name="T6" fmla="*/ 210 w 248"/>
                  <a:gd name="T7" fmla="*/ 219 h 269"/>
                  <a:gd name="T8" fmla="*/ 214 w 248"/>
                  <a:gd name="T9" fmla="*/ 214 h 269"/>
                  <a:gd name="T10" fmla="*/ 234 w 248"/>
                  <a:gd name="T11" fmla="*/ 220 h 269"/>
                  <a:gd name="T12" fmla="*/ 248 w 248"/>
                  <a:gd name="T13" fmla="*/ 235 h 269"/>
                  <a:gd name="T14" fmla="*/ 242 w 248"/>
                  <a:gd name="T15" fmla="*/ 250 h 269"/>
                  <a:gd name="T16" fmla="*/ 226 w 248"/>
                  <a:gd name="T17" fmla="*/ 263 h 269"/>
                  <a:gd name="T18" fmla="*/ 196 w 248"/>
                  <a:gd name="T19" fmla="*/ 269 h 269"/>
                  <a:gd name="T20" fmla="*/ 161 w 248"/>
                  <a:gd name="T21" fmla="*/ 266 h 269"/>
                  <a:gd name="T22" fmla="*/ 129 w 248"/>
                  <a:gd name="T23" fmla="*/ 260 h 269"/>
                  <a:gd name="T24" fmla="*/ 111 w 248"/>
                  <a:gd name="T25" fmla="*/ 254 h 269"/>
                  <a:gd name="T26" fmla="*/ 101 w 248"/>
                  <a:gd name="T27" fmla="*/ 250 h 269"/>
                  <a:gd name="T28" fmla="*/ 58 w 248"/>
                  <a:gd name="T29" fmla="*/ 222 h 269"/>
                  <a:gd name="T30" fmla="*/ 10 w 248"/>
                  <a:gd name="T31" fmla="*/ 166 h 269"/>
                  <a:gd name="T32" fmla="*/ 0 w 248"/>
                  <a:gd name="T33" fmla="*/ 112 h 269"/>
                  <a:gd name="T34" fmla="*/ 20 w 248"/>
                  <a:gd name="T35" fmla="*/ 64 h 269"/>
                  <a:gd name="T36" fmla="*/ 60 w 248"/>
                  <a:gd name="T37" fmla="*/ 27 h 269"/>
                  <a:gd name="T38" fmla="*/ 113 w 248"/>
                  <a:gd name="T39" fmla="*/ 4 h 269"/>
                  <a:gd name="T40" fmla="*/ 169 w 248"/>
                  <a:gd name="T41" fmla="*/ 1 h 269"/>
                  <a:gd name="T42" fmla="*/ 222 w 248"/>
                  <a:gd name="T43" fmla="*/ 20 h 269"/>
                  <a:gd name="T44" fmla="*/ 244 w 248"/>
                  <a:gd name="T45" fmla="*/ 42 h 269"/>
                  <a:gd name="T46" fmla="*/ 238 w 248"/>
                  <a:gd name="T47" fmla="*/ 49 h 269"/>
                  <a:gd name="T48" fmla="*/ 220 w 248"/>
                  <a:gd name="T49" fmla="*/ 51 h 269"/>
                  <a:gd name="T50" fmla="*/ 208 w 248"/>
                  <a:gd name="T51" fmla="*/ 50 h 269"/>
                  <a:gd name="T52" fmla="*/ 184 w 248"/>
                  <a:gd name="T53" fmla="*/ 42 h 269"/>
                  <a:gd name="T54" fmla="*/ 151 w 248"/>
                  <a:gd name="T55" fmla="*/ 40 h 269"/>
                  <a:gd name="T56" fmla="*/ 127 w 248"/>
                  <a:gd name="T57" fmla="*/ 44 h 269"/>
                  <a:gd name="T58" fmla="*/ 115 w 248"/>
                  <a:gd name="T59" fmla="*/ 51 h 269"/>
                  <a:gd name="T60" fmla="*/ 84 w 248"/>
                  <a:gd name="T61" fmla="*/ 81 h 269"/>
                  <a:gd name="T62" fmla="*/ 70 w 248"/>
                  <a:gd name="T63" fmla="*/ 131 h 269"/>
                  <a:gd name="T64" fmla="*/ 78 w 248"/>
                  <a:gd name="T65" fmla="*/ 154 h 269"/>
                  <a:gd name="T66" fmla="*/ 89 w 248"/>
                  <a:gd name="T67" fmla="*/ 181 h 269"/>
                  <a:gd name="T68" fmla="*/ 107 w 248"/>
                  <a:gd name="T69" fmla="*/ 203 h 269"/>
                  <a:gd name="T70" fmla="*/ 127 w 248"/>
                  <a:gd name="T71" fmla="*/ 21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8" h="269">
                    <a:moveTo>
                      <a:pt x="139" y="225"/>
                    </a:moveTo>
                    <a:lnTo>
                      <a:pt x="161" y="233"/>
                    </a:lnTo>
                    <a:lnTo>
                      <a:pt x="177" y="237"/>
                    </a:lnTo>
                    <a:lnTo>
                      <a:pt x="190" y="238"/>
                    </a:lnTo>
                    <a:lnTo>
                      <a:pt x="198" y="234"/>
                    </a:lnTo>
                    <a:lnTo>
                      <a:pt x="204" y="230"/>
                    </a:lnTo>
                    <a:lnTo>
                      <a:pt x="208" y="225"/>
                    </a:lnTo>
                    <a:lnTo>
                      <a:pt x="210" y="219"/>
                    </a:lnTo>
                    <a:lnTo>
                      <a:pt x="210" y="215"/>
                    </a:lnTo>
                    <a:lnTo>
                      <a:pt x="214" y="214"/>
                    </a:lnTo>
                    <a:lnTo>
                      <a:pt x="224" y="216"/>
                    </a:lnTo>
                    <a:lnTo>
                      <a:pt x="234" y="220"/>
                    </a:lnTo>
                    <a:lnTo>
                      <a:pt x="244" y="229"/>
                    </a:lnTo>
                    <a:lnTo>
                      <a:pt x="248" y="235"/>
                    </a:lnTo>
                    <a:lnTo>
                      <a:pt x="246" y="242"/>
                    </a:lnTo>
                    <a:lnTo>
                      <a:pt x="242" y="250"/>
                    </a:lnTo>
                    <a:lnTo>
                      <a:pt x="236" y="257"/>
                    </a:lnTo>
                    <a:lnTo>
                      <a:pt x="226" y="263"/>
                    </a:lnTo>
                    <a:lnTo>
                      <a:pt x="212" y="266"/>
                    </a:lnTo>
                    <a:lnTo>
                      <a:pt x="196" y="269"/>
                    </a:lnTo>
                    <a:lnTo>
                      <a:pt x="179" y="269"/>
                    </a:lnTo>
                    <a:lnTo>
                      <a:pt x="161" y="266"/>
                    </a:lnTo>
                    <a:lnTo>
                      <a:pt x="143" y="263"/>
                    </a:lnTo>
                    <a:lnTo>
                      <a:pt x="129" y="260"/>
                    </a:lnTo>
                    <a:lnTo>
                      <a:pt x="119" y="257"/>
                    </a:lnTo>
                    <a:lnTo>
                      <a:pt x="111" y="254"/>
                    </a:lnTo>
                    <a:lnTo>
                      <a:pt x="103" y="252"/>
                    </a:lnTo>
                    <a:lnTo>
                      <a:pt x="101" y="250"/>
                    </a:lnTo>
                    <a:lnTo>
                      <a:pt x="99" y="249"/>
                    </a:lnTo>
                    <a:lnTo>
                      <a:pt x="58" y="222"/>
                    </a:lnTo>
                    <a:lnTo>
                      <a:pt x="28" y="194"/>
                    </a:lnTo>
                    <a:lnTo>
                      <a:pt x="10" y="166"/>
                    </a:lnTo>
                    <a:lnTo>
                      <a:pt x="0" y="139"/>
                    </a:lnTo>
                    <a:lnTo>
                      <a:pt x="0" y="112"/>
                    </a:lnTo>
                    <a:lnTo>
                      <a:pt x="6" y="87"/>
                    </a:lnTo>
                    <a:lnTo>
                      <a:pt x="20" y="64"/>
                    </a:lnTo>
                    <a:lnTo>
                      <a:pt x="38" y="44"/>
                    </a:lnTo>
                    <a:lnTo>
                      <a:pt x="60" y="27"/>
                    </a:lnTo>
                    <a:lnTo>
                      <a:pt x="85" y="13"/>
                    </a:lnTo>
                    <a:lnTo>
                      <a:pt x="113" y="4"/>
                    </a:lnTo>
                    <a:lnTo>
                      <a:pt x="141" y="0"/>
                    </a:lnTo>
                    <a:lnTo>
                      <a:pt x="169" y="1"/>
                    </a:lnTo>
                    <a:lnTo>
                      <a:pt x="196" y="8"/>
                    </a:lnTo>
                    <a:lnTo>
                      <a:pt x="222" y="20"/>
                    </a:lnTo>
                    <a:lnTo>
                      <a:pt x="244" y="40"/>
                    </a:lnTo>
                    <a:lnTo>
                      <a:pt x="244" y="42"/>
                    </a:lnTo>
                    <a:lnTo>
                      <a:pt x="240" y="46"/>
                    </a:lnTo>
                    <a:lnTo>
                      <a:pt x="238" y="49"/>
                    </a:lnTo>
                    <a:lnTo>
                      <a:pt x="236" y="50"/>
                    </a:lnTo>
                    <a:lnTo>
                      <a:pt x="220" y="51"/>
                    </a:lnTo>
                    <a:lnTo>
                      <a:pt x="212" y="51"/>
                    </a:lnTo>
                    <a:lnTo>
                      <a:pt x="208" y="50"/>
                    </a:lnTo>
                    <a:lnTo>
                      <a:pt x="206" y="50"/>
                    </a:lnTo>
                    <a:lnTo>
                      <a:pt x="184" y="42"/>
                    </a:lnTo>
                    <a:lnTo>
                      <a:pt x="167" y="40"/>
                    </a:lnTo>
                    <a:lnTo>
                      <a:pt x="151" y="40"/>
                    </a:lnTo>
                    <a:lnTo>
                      <a:pt x="137" y="41"/>
                    </a:lnTo>
                    <a:lnTo>
                      <a:pt x="127" y="44"/>
                    </a:lnTo>
                    <a:lnTo>
                      <a:pt x="119" y="48"/>
                    </a:lnTo>
                    <a:lnTo>
                      <a:pt x="115" y="51"/>
                    </a:lnTo>
                    <a:lnTo>
                      <a:pt x="113" y="53"/>
                    </a:lnTo>
                    <a:lnTo>
                      <a:pt x="84" y="81"/>
                    </a:lnTo>
                    <a:lnTo>
                      <a:pt x="72" y="109"/>
                    </a:lnTo>
                    <a:lnTo>
                      <a:pt x="70" y="131"/>
                    </a:lnTo>
                    <a:lnTo>
                      <a:pt x="72" y="141"/>
                    </a:lnTo>
                    <a:lnTo>
                      <a:pt x="78" y="154"/>
                    </a:lnTo>
                    <a:lnTo>
                      <a:pt x="82" y="168"/>
                    </a:lnTo>
                    <a:lnTo>
                      <a:pt x="89" y="181"/>
                    </a:lnTo>
                    <a:lnTo>
                      <a:pt x="99" y="196"/>
                    </a:lnTo>
                    <a:lnTo>
                      <a:pt x="107" y="203"/>
                    </a:lnTo>
                    <a:lnTo>
                      <a:pt x="117" y="211"/>
                    </a:lnTo>
                    <a:lnTo>
                      <a:pt x="127" y="219"/>
                    </a:lnTo>
                    <a:lnTo>
                      <a:pt x="139" y="225"/>
                    </a:lnTo>
                    <a:close/>
                  </a:path>
                </a:pathLst>
              </a:custGeom>
              <a:solidFill>
                <a:srgbClr val="667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20" name="Freeform 132">
                <a:extLst>
                  <a:ext uri="{FF2B5EF4-FFF2-40B4-BE49-F238E27FC236}">
                    <a16:creationId xmlns:a16="http://schemas.microsoft.com/office/drawing/2014/main" id="{AA308AE9-195F-42A5-A45D-2D60053CF96E}"/>
                  </a:ext>
                </a:extLst>
              </p:cNvPr>
              <p:cNvSpPr>
                <a:spLocks/>
              </p:cNvSpPr>
              <p:nvPr/>
            </p:nvSpPr>
            <p:spPr bwMode="auto">
              <a:xfrm>
                <a:off x="2060" y="282"/>
                <a:ext cx="87" cy="29"/>
              </a:xfrm>
              <a:custGeom>
                <a:avLst/>
                <a:gdLst>
                  <a:gd name="T0" fmla="*/ 67 w 87"/>
                  <a:gd name="T1" fmla="*/ 0 h 29"/>
                  <a:gd name="T2" fmla="*/ 67 w 87"/>
                  <a:gd name="T3" fmla="*/ 1 h 29"/>
                  <a:gd name="T4" fmla="*/ 67 w 87"/>
                  <a:gd name="T5" fmla="*/ 5 h 29"/>
                  <a:gd name="T6" fmla="*/ 65 w 87"/>
                  <a:gd name="T7" fmla="*/ 10 h 29"/>
                  <a:gd name="T8" fmla="*/ 63 w 87"/>
                  <a:gd name="T9" fmla="*/ 13 h 29"/>
                  <a:gd name="T10" fmla="*/ 59 w 87"/>
                  <a:gd name="T11" fmla="*/ 17 h 29"/>
                  <a:gd name="T12" fmla="*/ 57 w 87"/>
                  <a:gd name="T13" fmla="*/ 18 h 29"/>
                  <a:gd name="T14" fmla="*/ 46 w 87"/>
                  <a:gd name="T15" fmla="*/ 17 h 29"/>
                  <a:gd name="T16" fmla="*/ 32 w 87"/>
                  <a:gd name="T17" fmla="*/ 15 h 29"/>
                  <a:gd name="T18" fmla="*/ 12 w 87"/>
                  <a:gd name="T19" fmla="*/ 6 h 29"/>
                  <a:gd name="T20" fmla="*/ 0 w 87"/>
                  <a:gd name="T21" fmla="*/ 16 h 29"/>
                  <a:gd name="T22" fmla="*/ 24 w 87"/>
                  <a:gd name="T23" fmla="*/ 24 h 29"/>
                  <a:gd name="T24" fmla="*/ 42 w 87"/>
                  <a:gd name="T25" fmla="*/ 28 h 29"/>
                  <a:gd name="T26" fmla="*/ 57 w 87"/>
                  <a:gd name="T27" fmla="*/ 29 h 29"/>
                  <a:gd name="T28" fmla="*/ 71 w 87"/>
                  <a:gd name="T29" fmla="*/ 24 h 29"/>
                  <a:gd name="T30" fmla="*/ 79 w 87"/>
                  <a:gd name="T31" fmla="*/ 18 h 29"/>
                  <a:gd name="T32" fmla="*/ 85 w 87"/>
                  <a:gd name="T33" fmla="*/ 12 h 29"/>
                  <a:gd name="T34" fmla="*/ 87 w 87"/>
                  <a:gd name="T35" fmla="*/ 5 h 29"/>
                  <a:gd name="T36" fmla="*/ 87 w 87"/>
                  <a:gd name="T37" fmla="*/ 1 h 29"/>
                  <a:gd name="T38" fmla="*/ 87 w 87"/>
                  <a:gd name="T39" fmla="*/ 2 h 29"/>
                  <a:gd name="T40" fmla="*/ 67 w 87"/>
                  <a:gd name="T4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29">
                    <a:moveTo>
                      <a:pt x="67" y="0"/>
                    </a:moveTo>
                    <a:lnTo>
                      <a:pt x="67" y="1"/>
                    </a:lnTo>
                    <a:lnTo>
                      <a:pt x="67" y="5"/>
                    </a:lnTo>
                    <a:lnTo>
                      <a:pt x="65" y="10"/>
                    </a:lnTo>
                    <a:lnTo>
                      <a:pt x="63" y="13"/>
                    </a:lnTo>
                    <a:lnTo>
                      <a:pt x="59" y="17"/>
                    </a:lnTo>
                    <a:lnTo>
                      <a:pt x="57" y="18"/>
                    </a:lnTo>
                    <a:lnTo>
                      <a:pt x="46" y="17"/>
                    </a:lnTo>
                    <a:lnTo>
                      <a:pt x="32" y="15"/>
                    </a:lnTo>
                    <a:lnTo>
                      <a:pt x="12" y="6"/>
                    </a:lnTo>
                    <a:lnTo>
                      <a:pt x="0" y="16"/>
                    </a:lnTo>
                    <a:lnTo>
                      <a:pt x="24" y="24"/>
                    </a:lnTo>
                    <a:lnTo>
                      <a:pt x="42" y="28"/>
                    </a:lnTo>
                    <a:lnTo>
                      <a:pt x="57" y="29"/>
                    </a:lnTo>
                    <a:lnTo>
                      <a:pt x="71" y="24"/>
                    </a:lnTo>
                    <a:lnTo>
                      <a:pt x="79" y="18"/>
                    </a:lnTo>
                    <a:lnTo>
                      <a:pt x="85" y="12"/>
                    </a:lnTo>
                    <a:lnTo>
                      <a:pt x="87" y="5"/>
                    </a:lnTo>
                    <a:lnTo>
                      <a:pt x="87" y="1"/>
                    </a:lnTo>
                    <a:lnTo>
                      <a:pt x="87" y="2"/>
                    </a:lnTo>
                    <a:lnTo>
                      <a:pt x="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21" name="Freeform 133">
                <a:extLst>
                  <a:ext uri="{FF2B5EF4-FFF2-40B4-BE49-F238E27FC236}">
                    <a16:creationId xmlns:a16="http://schemas.microsoft.com/office/drawing/2014/main" id="{FA67BA96-A936-49F2-BD3F-E4AF62095235}"/>
                  </a:ext>
                </a:extLst>
              </p:cNvPr>
              <p:cNvSpPr>
                <a:spLocks/>
              </p:cNvSpPr>
              <p:nvPr/>
            </p:nvSpPr>
            <p:spPr bwMode="auto">
              <a:xfrm>
                <a:off x="2127" y="276"/>
                <a:ext cx="52" cy="23"/>
              </a:xfrm>
              <a:custGeom>
                <a:avLst/>
                <a:gdLst>
                  <a:gd name="T0" fmla="*/ 52 w 52"/>
                  <a:gd name="T1" fmla="*/ 18 h 23"/>
                  <a:gd name="T2" fmla="*/ 52 w 52"/>
                  <a:gd name="T3" fmla="*/ 18 h 23"/>
                  <a:gd name="T4" fmla="*/ 42 w 52"/>
                  <a:gd name="T5" fmla="*/ 9 h 23"/>
                  <a:gd name="T6" fmla="*/ 28 w 52"/>
                  <a:gd name="T7" fmla="*/ 3 h 23"/>
                  <a:gd name="T8" fmla="*/ 14 w 52"/>
                  <a:gd name="T9" fmla="*/ 0 h 23"/>
                  <a:gd name="T10" fmla="*/ 0 w 52"/>
                  <a:gd name="T11" fmla="*/ 6 h 23"/>
                  <a:gd name="T12" fmla="*/ 20 w 52"/>
                  <a:gd name="T13" fmla="*/ 8 h 23"/>
                  <a:gd name="T14" fmla="*/ 14 w 52"/>
                  <a:gd name="T15" fmla="*/ 11 h 23"/>
                  <a:gd name="T16" fmla="*/ 20 w 52"/>
                  <a:gd name="T17" fmla="*/ 12 h 23"/>
                  <a:gd name="T18" fmla="*/ 26 w 52"/>
                  <a:gd name="T19" fmla="*/ 16 h 23"/>
                  <a:gd name="T20" fmla="*/ 36 w 52"/>
                  <a:gd name="T21" fmla="*/ 23 h 23"/>
                  <a:gd name="T22" fmla="*/ 36 w 52"/>
                  <a:gd name="T23" fmla="*/ 23 h 23"/>
                  <a:gd name="T24" fmla="*/ 52 w 52"/>
                  <a:gd name="T25"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23">
                    <a:moveTo>
                      <a:pt x="52" y="18"/>
                    </a:moveTo>
                    <a:lnTo>
                      <a:pt x="52" y="18"/>
                    </a:lnTo>
                    <a:lnTo>
                      <a:pt x="42" y="9"/>
                    </a:lnTo>
                    <a:lnTo>
                      <a:pt x="28" y="3"/>
                    </a:lnTo>
                    <a:lnTo>
                      <a:pt x="14" y="0"/>
                    </a:lnTo>
                    <a:lnTo>
                      <a:pt x="0" y="6"/>
                    </a:lnTo>
                    <a:lnTo>
                      <a:pt x="20" y="8"/>
                    </a:lnTo>
                    <a:lnTo>
                      <a:pt x="14" y="11"/>
                    </a:lnTo>
                    <a:lnTo>
                      <a:pt x="20" y="12"/>
                    </a:lnTo>
                    <a:lnTo>
                      <a:pt x="26" y="16"/>
                    </a:lnTo>
                    <a:lnTo>
                      <a:pt x="36" y="23"/>
                    </a:lnTo>
                    <a:lnTo>
                      <a:pt x="36" y="23"/>
                    </a:lnTo>
                    <a:lnTo>
                      <a:pt x="5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22" name="Freeform 134">
                <a:extLst>
                  <a:ext uri="{FF2B5EF4-FFF2-40B4-BE49-F238E27FC236}">
                    <a16:creationId xmlns:a16="http://schemas.microsoft.com/office/drawing/2014/main" id="{C511FB19-B89B-410D-BE62-D3F523DFB322}"/>
                  </a:ext>
                </a:extLst>
              </p:cNvPr>
              <p:cNvSpPr>
                <a:spLocks/>
              </p:cNvSpPr>
              <p:nvPr/>
            </p:nvSpPr>
            <p:spPr bwMode="auto">
              <a:xfrm>
                <a:off x="2106" y="294"/>
                <a:ext cx="79" cy="49"/>
              </a:xfrm>
              <a:custGeom>
                <a:avLst/>
                <a:gdLst>
                  <a:gd name="T0" fmla="*/ 0 w 79"/>
                  <a:gd name="T1" fmla="*/ 49 h 49"/>
                  <a:gd name="T2" fmla="*/ 0 w 79"/>
                  <a:gd name="T3" fmla="*/ 49 h 49"/>
                  <a:gd name="T4" fmla="*/ 17 w 79"/>
                  <a:gd name="T5" fmla="*/ 49 h 49"/>
                  <a:gd name="T6" fmla="*/ 35 w 79"/>
                  <a:gd name="T7" fmla="*/ 46 h 49"/>
                  <a:gd name="T8" fmla="*/ 53 w 79"/>
                  <a:gd name="T9" fmla="*/ 42 h 49"/>
                  <a:gd name="T10" fmla="*/ 65 w 79"/>
                  <a:gd name="T11" fmla="*/ 35 h 49"/>
                  <a:gd name="T12" fmla="*/ 73 w 79"/>
                  <a:gd name="T13" fmla="*/ 26 h 49"/>
                  <a:gd name="T14" fmla="*/ 77 w 79"/>
                  <a:gd name="T15" fmla="*/ 17 h 49"/>
                  <a:gd name="T16" fmla="*/ 79 w 79"/>
                  <a:gd name="T17" fmla="*/ 9 h 49"/>
                  <a:gd name="T18" fmla="*/ 73 w 79"/>
                  <a:gd name="T19" fmla="*/ 0 h 49"/>
                  <a:gd name="T20" fmla="*/ 57 w 79"/>
                  <a:gd name="T21" fmla="*/ 5 h 49"/>
                  <a:gd name="T22" fmla="*/ 59 w 79"/>
                  <a:gd name="T23" fmla="*/ 9 h 49"/>
                  <a:gd name="T24" fmla="*/ 57 w 79"/>
                  <a:gd name="T25" fmla="*/ 15 h 49"/>
                  <a:gd name="T26" fmla="*/ 53 w 79"/>
                  <a:gd name="T27" fmla="*/ 23 h 49"/>
                  <a:gd name="T28" fmla="*/ 49 w 79"/>
                  <a:gd name="T29" fmla="*/ 28 h 49"/>
                  <a:gd name="T30" fmla="*/ 41 w 79"/>
                  <a:gd name="T31" fmla="*/ 32 h 49"/>
                  <a:gd name="T32" fmla="*/ 31 w 79"/>
                  <a:gd name="T33" fmla="*/ 35 h 49"/>
                  <a:gd name="T34" fmla="*/ 17 w 79"/>
                  <a:gd name="T35" fmla="*/ 37 h 49"/>
                  <a:gd name="T36" fmla="*/ 0 w 79"/>
                  <a:gd name="T37" fmla="*/ 37 h 49"/>
                  <a:gd name="T38" fmla="*/ 0 w 79"/>
                  <a:gd name="T39" fmla="*/ 37 h 49"/>
                  <a:gd name="T40" fmla="*/ 0 w 79"/>
                  <a:gd name="T4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49">
                    <a:moveTo>
                      <a:pt x="0" y="49"/>
                    </a:moveTo>
                    <a:lnTo>
                      <a:pt x="0" y="49"/>
                    </a:lnTo>
                    <a:lnTo>
                      <a:pt x="17" y="49"/>
                    </a:lnTo>
                    <a:lnTo>
                      <a:pt x="35" y="46"/>
                    </a:lnTo>
                    <a:lnTo>
                      <a:pt x="53" y="42"/>
                    </a:lnTo>
                    <a:lnTo>
                      <a:pt x="65" y="35"/>
                    </a:lnTo>
                    <a:lnTo>
                      <a:pt x="73" y="26"/>
                    </a:lnTo>
                    <a:lnTo>
                      <a:pt x="77" y="17"/>
                    </a:lnTo>
                    <a:lnTo>
                      <a:pt x="79" y="9"/>
                    </a:lnTo>
                    <a:lnTo>
                      <a:pt x="73" y="0"/>
                    </a:lnTo>
                    <a:lnTo>
                      <a:pt x="57" y="5"/>
                    </a:lnTo>
                    <a:lnTo>
                      <a:pt x="59" y="9"/>
                    </a:lnTo>
                    <a:lnTo>
                      <a:pt x="57" y="15"/>
                    </a:lnTo>
                    <a:lnTo>
                      <a:pt x="53" y="23"/>
                    </a:lnTo>
                    <a:lnTo>
                      <a:pt x="49" y="28"/>
                    </a:lnTo>
                    <a:lnTo>
                      <a:pt x="41" y="32"/>
                    </a:lnTo>
                    <a:lnTo>
                      <a:pt x="31" y="35"/>
                    </a:lnTo>
                    <a:lnTo>
                      <a:pt x="17" y="37"/>
                    </a:lnTo>
                    <a:lnTo>
                      <a:pt x="0" y="37"/>
                    </a:lnTo>
                    <a:lnTo>
                      <a:pt x="0" y="37"/>
                    </a:lnTo>
                    <a:lnTo>
                      <a:pt x="0"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23" name="Freeform 135">
                <a:extLst>
                  <a:ext uri="{FF2B5EF4-FFF2-40B4-BE49-F238E27FC236}">
                    <a16:creationId xmlns:a16="http://schemas.microsoft.com/office/drawing/2014/main" id="{F24539BC-925F-40C5-9E53-A77F0958485B}"/>
                  </a:ext>
                </a:extLst>
              </p:cNvPr>
              <p:cNvSpPr>
                <a:spLocks/>
              </p:cNvSpPr>
              <p:nvPr/>
            </p:nvSpPr>
            <p:spPr bwMode="auto">
              <a:xfrm>
                <a:off x="2016" y="311"/>
                <a:ext cx="90" cy="32"/>
              </a:xfrm>
              <a:custGeom>
                <a:avLst/>
                <a:gdLst>
                  <a:gd name="T0" fmla="*/ 4 w 90"/>
                  <a:gd name="T1" fmla="*/ 10 h 32"/>
                  <a:gd name="T2" fmla="*/ 4 w 90"/>
                  <a:gd name="T3" fmla="*/ 11 h 32"/>
                  <a:gd name="T4" fmla="*/ 6 w 90"/>
                  <a:gd name="T5" fmla="*/ 11 h 32"/>
                  <a:gd name="T6" fmla="*/ 10 w 90"/>
                  <a:gd name="T7" fmla="*/ 13 h 32"/>
                  <a:gd name="T8" fmla="*/ 18 w 90"/>
                  <a:gd name="T9" fmla="*/ 15 h 32"/>
                  <a:gd name="T10" fmla="*/ 26 w 90"/>
                  <a:gd name="T11" fmla="*/ 19 h 32"/>
                  <a:gd name="T12" fmla="*/ 36 w 90"/>
                  <a:gd name="T13" fmla="*/ 22 h 32"/>
                  <a:gd name="T14" fmla="*/ 52 w 90"/>
                  <a:gd name="T15" fmla="*/ 26 h 32"/>
                  <a:gd name="T16" fmla="*/ 70 w 90"/>
                  <a:gd name="T17" fmla="*/ 29 h 32"/>
                  <a:gd name="T18" fmla="*/ 90 w 90"/>
                  <a:gd name="T19" fmla="*/ 32 h 32"/>
                  <a:gd name="T20" fmla="*/ 90 w 90"/>
                  <a:gd name="T21" fmla="*/ 20 h 32"/>
                  <a:gd name="T22" fmla="*/ 74 w 90"/>
                  <a:gd name="T23" fmla="*/ 18 h 32"/>
                  <a:gd name="T24" fmla="*/ 56 w 90"/>
                  <a:gd name="T25" fmla="*/ 14 h 32"/>
                  <a:gd name="T26" fmla="*/ 44 w 90"/>
                  <a:gd name="T27" fmla="*/ 11 h 32"/>
                  <a:gd name="T28" fmla="*/ 34 w 90"/>
                  <a:gd name="T29" fmla="*/ 10 h 32"/>
                  <a:gd name="T30" fmla="*/ 26 w 90"/>
                  <a:gd name="T31" fmla="*/ 6 h 32"/>
                  <a:gd name="T32" fmla="*/ 18 w 90"/>
                  <a:gd name="T33" fmla="*/ 4 h 32"/>
                  <a:gd name="T34" fmla="*/ 18 w 90"/>
                  <a:gd name="T35" fmla="*/ 4 h 32"/>
                  <a:gd name="T36" fmla="*/ 16 w 90"/>
                  <a:gd name="T37" fmla="*/ 2 h 32"/>
                  <a:gd name="T38" fmla="*/ 16 w 90"/>
                  <a:gd name="T39" fmla="*/ 3 h 32"/>
                  <a:gd name="T40" fmla="*/ 16 w 90"/>
                  <a:gd name="T41" fmla="*/ 2 h 32"/>
                  <a:gd name="T42" fmla="*/ 8 w 90"/>
                  <a:gd name="T43" fmla="*/ 0 h 32"/>
                  <a:gd name="T44" fmla="*/ 2 w 90"/>
                  <a:gd name="T45" fmla="*/ 3 h 32"/>
                  <a:gd name="T46" fmla="*/ 0 w 90"/>
                  <a:gd name="T47" fmla="*/ 6 h 32"/>
                  <a:gd name="T48" fmla="*/ 4 w 90"/>
                  <a:gd name="T49" fmla="*/ 11 h 32"/>
                  <a:gd name="T50" fmla="*/ 4 w 90"/>
                  <a:gd name="T51"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32">
                    <a:moveTo>
                      <a:pt x="4" y="10"/>
                    </a:moveTo>
                    <a:lnTo>
                      <a:pt x="4" y="11"/>
                    </a:lnTo>
                    <a:lnTo>
                      <a:pt x="6" y="11"/>
                    </a:lnTo>
                    <a:lnTo>
                      <a:pt x="10" y="13"/>
                    </a:lnTo>
                    <a:lnTo>
                      <a:pt x="18" y="15"/>
                    </a:lnTo>
                    <a:lnTo>
                      <a:pt x="26" y="19"/>
                    </a:lnTo>
                    <a:lnTo>
                      <a:pt x="36" y="22"/>
                    </a:lnTo>
                    <a:lnTo>
                      <a:pt x="52" y="26"/>
                    </a:lnTo>
                    <a:lnTo>
                      <a:pt x="70" y="29"/>
                    </a:lnTo>
                    <a:lnTo>
                      <a:pt x="90" y="32"/>
                    </a:lnTo>
                    <a:lnTo>
                      <a:pt x="90" y="20"/>
                    </a:lnTo>
                    <a:lnTo>
                      <a:pt x="74" y="18"/>
                    </a:lnTo>
                    <a:lnTo>
                      <a:pt x="56" y="14"/>
                    </a:lnTo>
                    <a:lnTo>
                      <a:pt x="44" y="11"/>
                    </a:lnTo>
                    <a:lnTo>
                      <a:pt x="34" y="10"/>
                    </a:lnTo>
                    <a:lnTo>
                      <a:pt x="26" y="6"/>
                    </a:lnTo>
                    <a:lnTo>
                      <a:pt x="18" y="4"/>
                    </a:lnTo>
                    <a:lnTo>
                      <a:pt x="18" y="4"/>
                    </a:lnTo>
                    <a:lnTo>
                      <a:pt x="16" y="2"/>
                    </a:lnTo>
                    <a:lnTo>
                      <a:pt x="16" y="3"/>
                    </a:lnTo>
                    <a:lnTo>
                      <a:pt x="16" y="2"/>
                    </a:lnTo>
                    <a:lnTo>
                      <a:pt x="8" y="0"/>
                    </a:lnTo>
                    <a:lnTo>
                      <a:pt x="2" y="3"/>
                    </a:lnTo>
                    <a:lnTo>
                      <a:pt x="0" y="6"/>
                    </a:lnTo>
                    <a:lnTo>
                      <a:pt x="4" y="11"/>
                    </a:lnTo>
                    <a:lnTo>
                      <a:pt x="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24" name="Freeform 136">
                <a:extLst>
                  <a:ext uri="{FF2B5EF4-FFF2-40B4-BE49-F238E27FC236}">
                    <a16:creationId xmlns:a16="http://schemas.microsoft.com/office/drawing/2014/main" id="{F17AEB71-EFFA-4E08-A23A-73204DCC899C}"/>
                  </a:ext>
                </a:extLst>
              </p:cNvPr>
              <p:cNvSpPr>
                <a:spLocks/>
              </p:cNvSpPr>
              <p:nvPr/>
            </p:nvSpPr>
            <p:spPr bwMode="auto">
              <a:xfrm>
                <a:off x="1917" y="62"/>
                <a:ext cx="262" cy="259"/>
              </a:xfrm>
              <a:custGeom>
                <a:avLst/>
                <a:gdLst>
                  <a:gd name="T0" fmla="*/ 262 w 262"/>
                  <a:gd name="T1" fmla="*/ 44 h 259"/>
                  <a:gd name="T2" fmla="*/ 262 w 262"/>
                  <a:gd name="T3" fmla="*/ 44 h 259"/>
                  <a:gd name="T4" fmla="*/ 240 w 262"/>
                  <a:gd name="T5" fmla="*/ 23 h 259"/>
                  <a:gd name="T6" fmla="*/ 210 w 262"/>
                  <a:gd name="T7" fmla="*/ 9 h 259"/>
                  <a:gd name="T8" fmla="*/ 181 w 262"/>
                  <a:gd name="T9" fmla="*/ 1 h 259"/>
                  <a:gd name="T10" fmla="*/ 151 w 262"/>
                  <a:gd name="T11" fmla="*/ 0 h 259"/>
                  <a:gd name="T12" fmla="*/ 119 w 262"/>
                  <a:gd name="T13" fmla="*/ 4 h 259"/>
                  <a:gd name="T14" fmla="*/ 90 w 262"/>
                  <a:gd name="T15" fmla="*/ 15 h 259"/>
                  <a:gd name="T16" fmla="*/ 62 w 262"/>
                  <a:gd name="T17" fmla="*/ 30 h 259"/>
                  <a:gd name="T18" fmla="*/ 40 w 262"/>
                  <a:gd name="T19" fmla="*/ 48 h 259"/>
                  <a:gd name="T20" fmla="*/ 20 w 262"/>
                  <a:gd name="T21" fmla="*/ 68 h 259"/>
                  <a:gd name="T22" fmla="*/ 6 w 262"/>
                  <a:gd name="T23" fmla="*/ 92 h 259"/>
                  <a:gd name="T24" fmla="*/ 0 w 262"/>
                  <a:gd name="T25" fmla="*/ 118 h 259"/>
                  <a:gd name="T26" fmla="*/ 0 w 262"/>
                  <a:gd name="T27" fmla="*/ 145 h 259"/>
                  <a:gd name="T28" fmla="*/ 10 w 262"/>
                  <a:gd name="T29" fmla="*/ 174 h 259"/>
                  <a:gd name="T30" fmla="*/ 30 w 262"/>
                  <a:gd name="T31" fmla="*/ 202 h 259"/>
                  <a:gd name="T32" fmla="*/ 60 w 262"/>
                  <a:gd name="T33" fmla="*/ 231 h 259"/>
                  <a:gd name="T34" fmla="*/ 103 w 262"/>
                  <a:gd name="T35" fmla="*/ 259 h 259"/>
                  <a:gd name="T36" fmla="*/ 115 w 262"/>
                  <a:gd name="T37" fmla="*/ 252 h 259"/>
                  <a:gd name="T38" fmla="*/ 76 w 262"/>
                  <a:gd name="T39" fmla="*/ 224 h 259"/>
                  <a:gd name="T40" fmla="*/ 46 w 262"/>
                  <a:gd name="T41" fmla="*/ 198 h 259"/>
                  <a:gd name="T42" fmla="*/ 30 w 262"/>
                  <a:gd name="T43" fmla="*/ 171 h 259"/>
                  <a:gd name="T44" fmla="*/ 20 w 262"/>
                  <a:gd name="T45" fmla="*/ 145 h 259"/>
                  <a:gd name="T46" fmla="*/ 20 w 262"/>
                  <a:gd name="T47" fmla="*/ 118 h 259"/>
                  <a:gd name="T48" fmla="*/ 26 w 262"/>
                  <a:gd name="T49" fmla="*/ 94 h 259"/>
                  <a:gd name="T50" fmla="*/ 40 w 262"/>
                  <a:gd name="T51" fmla="*/ 72 h 259"/>
                  <a:gd name="T52" fmla="*/ 56 w 262"/>
                  <a:gd name="T53" fmla="*/ 53 h 259"/>
                  <a:gd name="T54" fmla="*/ 78 w 262"/>
                  <a:gd name="T55" fmla="*/ 37 h 259"/>
                  <a:gd name="T56" fmla="*/ 101 w 262"/>
                  <a:gd name="T57" fmla="*/ 24 h 259"/>
                  <a:gd name="T58" fmla="*/ 127 w 262"/>
                  <a:gd name="T59" fmla="*/ 16 h 259"/>
                  <a:gd name="T60" fmla="*/ 151 w 262"/>
                  <a:gd name="T61" fmla="*/ 11 h 259"/>
                  <a:gd name="T62" fmla="*/ 177 w 262"/>
                  <a:gd name="T63" fmla="*/ 12 h 259"/>
                  <a:gd name="T64" fmla="*/ 202 w 262"/>
                  <a:gd name="T65" fmla="*/ 18 h 259"/>
                  <a:gd name="T66" fmla="*/ 224 w 262"/>
                  <a:gd name="T67" fmla="*/ 30 h 259"/>
                  <a:gd name="T68" fmla="*/ 246 w 262"/>
                  <a:gd name="T69" fmla="*/ 48 h 259"/>
                  <a:gd name="T70" fmla="*/ 246 w 262"/>
                  <a:gd name="T71" fmla="*/ 48 h 259"/>
                  <a:gd name="T72" fmla="*/ 262 w 262"/>
                  <a:gd name="T73" fmla="*/ 44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2" h="259">
                    <a:moveTo>
                      <a:pt x="262" y="44"/>
                    </a:moveTo>
                    <a:lnTo>
                      <a:pt x="262" y="44"/>
                    </a:lnTo>
                    <a:lnTo>
                      <a:pt x="240" y="23"/>
                    </a:lnTo>
                    <a:lnTo>
                      <a:pt x="210" y="9"/>
                    </a:lnTo>
                    <a:lnTo>
                      <a:pt x="181" y="1"/>
                    </a:lnTo>
                    <a:lnTo>
                      <a:pt x="151" y="0"/>
                    </a:lnTo>
                    <a:lnTo>
                      <a:pt x="119" y="4"/>
                    </a:lnTo>
                    <a:lnTo>
                      <a:pt x="90" y="15"/>
                    </a:lnTo>
                    <a:lnTo>
                      <a:pt x="62" y="30"/>
                    </a:lnTo>
                    <a:lnTo>
                      <a:pt x="40" y="48"/>
                    </a:lnTo>
                    <a:lnTo>
                      <a:pt x="20" y="68"/>
                    </a:lnTo>
                    <a:lnTo>
                      <a:pt x="6" y="92"/>
                    </a:lnTo>
                    <a:lnTo>
                      <a:pt x="0" y="118"/>
                    </a:lnTo>
                    <a:lnTo>
                      <a:pt x="0" y="145"/>
                    </a:lnTo>
                    <a:lnTo>
                      <a:pt x="10" y="174"/>
                    </a:lnTo>
                    <a:lnTo>
                      <a:pt x="30" y="202"/>
                    </a:lnTo>
                    <a:lnTo>
                      <a:pt x="60" y="231"/>
                    </a:lnTo>
                    <a:lnTo>
                      <a:pt x="103" y="259"/>
                    </a:lnTo>
                    <a:lnTo>
                      <a:pt x="115" y="252"/>
                    </a:lnTo>
                    <a:lnTo>
                      <a:pt x="76" y="224"/>
                    </a:lnTo>
                    <a:lnTo>
                      <a:pt x="46" y="198"/>
                    </a:lnTo>
                    <a:lnTo>
                      <a:pt x="30" y="171"/>
                    </a:lnTo>
                    <a:lnTo>
                      <a:pt x="20" y="145"/>
                    </a:lnTo>
                    <a:lnTo>
                      <a:pt x="20" y="118"/>
                    </a:lnTo>
                    <a:lnTo>
                      <a:pt x="26" y="94"/>
                    </a:lnTo>
                    <a:lnTo>
                      <a:pt x="40" y="72"/>
                    </a:lnTo>
                    <a:lnTo>
                      <a:pt x="56" y="53"/>
                    </a:lnTo>
                    <a:lnTo>
                      <a:pt x="78" y="37"/>
                    </a:lnTo>
                    <a:lnTo>
                      <a:pt x="101" y="24"/>
                    </a:lnTo>
                    <a:lnTo>
                      <a:pt x="127" y="16"/>
                    </a:lnTo>
                    <a:lnTo>
                      <a:pt x="151" y="11"/>
                    </a:lnTo>
                    <a:lnTo>
                      <a:pt x="177" y="12"/>
                    </a:lnTo>
                    <a:lnTo>
                      <a:pt x="202" y="18"/>
                    </a:lnTo>
                    <a:lnTo>
                      <a:pt x="224" y="30"/>
                    </a:lnTo>
                    <a:lnTo>
                      <a:pt x="246" y="48"/>
                    </a:lnTo>
                    <a:lnTo>
                      <a:pt x="246" y="48"/>
                    </a:lnTo>
                    <a:lnTo>
                      <a:pt x="262"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25" name="Freeform 137">
                <a:extLst>
                  <a:ext uri="{FF2B5EF4-FFF2-40B4-BE49-F238E27FC236}">
                    <a16:creationId xmlns:a16="http://schemas.microsoft.com/office/drawing/2014/main" id="{FCC3927B-2CAA-47CD-A78C-B79010D7159B}"/>
                  </a:ext>
                </a:extLst>
              </p:cNvPr>
              <p:cNvSpPr>
                <a:spLocks/>
              </p:cNvSpPr>
              <p:nvPr/>
            </p:nvSpPr>
            <p:spPr bwMode="auto">
              <a:xfrm>
                <a:off x="2153" y="106"/>
                <a:ext cx="28" cy="18"/>
              </a:xfrm>
              <a:custGeom>
                <a:avLst/>
                <a:gdLst>
                  <a:gd name="T0" fmla="*/ 10 w 28"/>
                  <a:gd name="T1" fmla="*/ 18 h 18"/>
                  <a:gd name="T2" fmla="*/ 18 w 28"/>
                  <a:gd name="T3" fmla="*/ 16 h 18"/>
                  <a:gd name="T4" fmla="*/ 20 w 28"/>
                  <a:gd name="T5" fmla="*/ 13 h 18"/>
                  <a:gd name="T6" fmla="*/ 22 w 28"/>
                  <a:gd name="T7" fmla="*/ 10 h 18"/>
                  <a:gd name="T8" fmla="*/ 28 w 28"/>
                  <a:gd name="T9" fmla="*/ 6 h 18"/>
                  <a:gd name="T10" fmla="*/ 26 w 28"/>
                  <a:gd name="T11" fmla="*/ 0 h 18"/>
                  <a:gd name="T12" fmla="*/ 10 w 28"/>
                  <a:gd name="T13" fmla="*/ 4 h 18"/>
                  <a:gd name="T14" fmla="*/ 8 w 28"/>
                  <a:gd name="T15" fmla="*/ 2 h 18"/>
                  <a:gd name="T16" fmla="*/ 6 w 28"/>
                  <a:gd name="T17" fmla="*/ 5 h 18"/>
                  <a:gd name="T18" fmla="*/ 4 w 28"/>
                  <a:gd name="T19" fmla="*/ 9 h 18"/>
                  <a:gd name="T20" fmla="*/ 2 w 28"/>
                  <a:gd name="T21" fmla="*/ 9 h 18"/>
                  <a:gd name="T22" fmla="*/ 10 w 28"/>
                  <a:gd name="T23" fmla="*/ 6 h 18"/>
                  <a:gd name="T24" fmla="*/ 2 w 28"/>
                  <a:gd name="T25" fmla="*/ 9 h 18"/>
                  <a:gd name="T26" fmla="*/ 0 w 28"/>
                  <a:gd name="T27" fmla="*/ 13 h 18"/>
                  <a:gd name="T28" fmla="*/ 4 w 28"/>
                  <a:gd name="T29" fmla="*/ 17 h 18"/>
                  <a:gd name="T30" fmla="*/ 12 w 28"/>
                  <a:gd name="T31" fmla="*/ 18 h 18"/>
                  <a:gd name="T32" fmla="*/ 18 w 28"/>
                  <a:gd name="T33" fmla="*/ 16 h 18"/>
                  <a:gd name="T34" fmla="*/ 10 w 28"/>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18">
                    <a:moveTo>
                      <a:pt x="10" y="18"/>
                    </a:moveTo>
                    <a:lnTo>
                      <a:pt x="18" y="16"/>
                    </a:lnTo>
                    <a:lnTo>
                      <a:pt x="20" y="13"/>
                    </a:lnTo>
                    <a:lnTo>
                      <a:pt x="22" y="10"/>
                    </a:lnTo>
                    <a:lnTo>
                      <a:pt x="28" y="6"/>
                    </a:lnTo>
                    <a:lnTo>
                      <a:pt x="26" y="0"/>
                    </a:lnTo>
                    <a:lnTo>
                      <a:pt x="10" y="4"/>
                    </a:lnTo>
                    <a:lnTo>
                      <a:pt x="8" y="2"/>
                    </a:lnTo>
                    <a:lnTo>
                      <a:pt x="6" y="5"/>
                    </a:lnTo>
                    <a:lnTo>
                      <a:pt x="4" y="9"/>
                    </a:lnTo>
                    <a:lnTo>
                      <a:pt x="2" y="9"/>
                    </a:lnTo>
                    <a:lnTo>
                      <a:pt x="10" y="6"/>
                    </a:lnTo>
                    <a:lnTo>
                      <a:pt x="2" y="9"/>
                    </a:lnTo>
                    <a:lnTo>
                      <a:pt x="0" y="13"/>
                    </a:lnTo>
                    <a:lnTo>
                      <a:pt x="4" y="17"/>
                    </a:lnTo>
                    <a:lnTo>
                      <a:pt x="12" y="18"/>
                    </a:lnTo>
                    <a:lnTo>
                      <a:pt x="18" y="16"/>
                    </a:lnTo>
                    <a:lnTo>
                      <a:pt x="1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26" name="Freeform 138">
                <a:extLst>
                  <a:ext uri="{FF2B5EF4-FFF2-40B4-BE49-F238E27FC236}">
                    <a16:creationId xmlns:a16="http://schemas.microsoft.com/office/drawing/2014/main" id="{D3C031B5-B0D1-4FF6-AF87-79D0A55AE259}"/>
                  </a:ext>
                </a:extLst>
              </p:cNvPr>
              <p:cNvSpPr>
                <a:spLocks/>
              </p:cNvSpPr>
              <p:nvPr/>
            </p:nvSpPr>
            <p:spPr bwMode="auto">
              <a:xfrm>
                <a:off x="2125" y="112"/>
                <a:ext cx="38" cy="13"/>
              </a:xfrm>
              <a:custGeom>
                <a:avLst/>
                <a:gdLst>
                  <a:gd name="T0" fmla="*/ 2 w 38"/>
                  <a:gd name="T1" fmla="*/ 11 h 13"/>
                  <a:gd name="T2" fmla="*/ 2 w 38"/>
                  <a:gd name="T3" fmla="*/ 10 h 13"/>
                  <a:gd name="T4" fmla="*/ 8 w 38"/>
                  <a:gd name="T5" fmla="*/ 12 h 13"/>
                  <a:gd name="T6" fmla="*/ 14 w 38"/>
                  <a:gd name="T7" fmla="*/ 13 h 13"/>
                  <a:gd name="T8" fmla="*/ 22 w 38"/>
                  <a:gd name="T9" fmla="*/ 13 h 13"/>
                  <a:gd name="T10" fmla="*/ 38 w 38"/>
                  <a:gd name="T11" fmla="*/ 12 h 13"/>
                  <a:gd name="T12" fmla="*/ 38 w 38"/>
                  <a:gd name="T13" fmla="*/ 0 h 13"/>
                  <a:gd name="T14" fmla="*/ 22 w 38"/>
                  <a:gd name="T15" fmla="*/ 2 h 13"/>
                  <a:gd name="T16" fmla="*/ 14 w 38"/>
                  <a:gd name="T17" fmla="*/ 2 h 13"/>
                  <a:gd name="T18" fmla="*/ 12 w 38"/>
                  <a:gd name="T19" fmla="*/ 0 h 13"/>
                  <a:gd name="T20" fmla="*/ 14 w 38"/>
                  <a:gd name="T21" fmla="*/ 3 h 13"/>
                  <a:gd name="T22" fmla="*/ 14 w 38"/>
                  <a:gd name="T23" fmla="*/ 2 h 13"/>
                  <a:gd name="T24" fmla="*/ 14 w 38"/>
                  <a:gd name="T25" fmla="*/ 3 h 13"/>
                  <a:gd name="T26" fmla="*/ 8 w 38"/>
                  <a:gd name="T27" fmla="*/ 2 h 13"/>
                  <a:gd name="T28" fmla="*/ 2 w 38"/>
                  <a:gd name="T29" fmla="*/ 3 h 13"/>
                  <a:gd name="T30" fmla="*/ 0 w 38"/>
                  <a:gd name="T31" fmla="*/ 6 h 13"/>
                  <a:gd name="T32" fmla="*/ 2 w 38"/>
                  <a:gd name="T33" fmla="*/ 10 h 13"/>
                  <a:gd name="T34" fmla="*/ 2 w 38"/>
                  <a:gd name="T35"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13">
                    <a:moveTo>
                      <a:pt x="2" y="11"/>
                    </a:moveTo>
                    <a:lnTo>
                      <a:pt x="2" y="10"/>
                    </a:lnTo>
                    <a:lnTo>
                      <a:pt x="8" y="12"/>
                    </a:lnTo>
                    <a:lnTo>
                      <a:pt x="14" y="13"/>
                    </a:lnTo>
                    <a:lnTo>
                      <a:pt x="22" y="13"/>
                    </a:lnTo>
                    <a:lnTo>
                      <a:pt x="38" y="12"/>
                    </a:lnTo>
                    <a:lnTo>
                      <a:pt x="38" y="0"/>
                    </a:lnTo>
                    <a:lnTo>
                      <a:pt x="22" y="2"/>
                    </a:lnTo>
                    <a:lnTo>
                      <a:pt x="14" y="2"/>
                    </a:lnTo>
                    <a:lnTo>
                      <a:pt x="12" y="0"/>
                    </a:lnTo>
                    <a:lnTo>
                      <a:pt x="14" y="3"/>
                    </a:lnTo>
                    <a:lnTo>
                      <a:pt x="14" y="2"/>
                    </a:lnTo>
                    <a:lnTo>
                      <a:pt x="14" y="3"/>
                    </a:lnTo>
                    <a:lnTo>
                      <a:pt x="8" y="2"/>
                    </a:lnTo>
                    <a:lnTo>
                      <a:pt x="2" y="3"/>
                    </a:lnTo>
                    <a:lnTo>
                      <a:pt x="0" y="6"/>
                    </a:lnTo>
                    <a:lnTo>
                      <a:pt x="2" y="10"/>
                    </a:lnTo>
                    <a:lnTo>
                      <a:pt x="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27" name="Freeform 139">
                <a:extLst>
                  <a:ext uri="{FF2B5EF4-FFF2-40B4-BE49-F238E27FC236}">
                    <a16:creationId xmlns:a16="http://schemas.microsoft.com/office/drawing/2014/main" id="{FAA29C24-19B0-4E30-8401-087C6C5FA3DC}"/>
                  </a:ext>
                </a:extLst>
              </p:cNvPr>
              <p:cNvSpPr>
                <a:spLocks/>
              </p:cNvSpPr>
              <p:nvPr/>
            </p:nvSpPr>
            <p:spPr bwMode="auto">
              <a:xfrm>
                <a:off x="2032" y="102"/>
                <a:ext cx="107" cy="23"/>
              </a:xfrm>
              <a:custGeom>
                <a:avLst/>
                <a:gdLst>
                  <a:gd name="T0" fmla="*/ 16 w 107"/>
                  <a:gd name="T1" fmla="*/ 22 h 23"/>
                  <a:gd name="T2" fmla="*/ 16 w 107"/>
                  <a:gd name="T3" fmla="*/ 21 h 23"/>
                  <a:gd name="T4" fmla="*/ 18 w 107"/>
                  <a:gd name="T5" fmla="*/ 21 h 23"/>
                  <a:gd name="T6" fmla="*/ 20 w 107"/>
                  <a:gd name="T7" fmla="*/ 17 h 23"/>
                  <a:gd name="T8" fmla="*/ 28 w 107"/>
                  <a:gd name="T9" fmla="*/ 15 h 23"/>
                  <a:gd name="T10" fmla="*/ 34 w 107"/>
                  <a:gd name="T11" fmla="*/ 13 h 23"/>
                  <a:gd name="T12" fmla="*/ 46 w 107"/>
                  <a:gd name="T13" fmla="*/ 12 h 23"/>
                  <a:gd name="T14" fmla="*/ 62 w 107"/>
                  <a:gd name="T15" fmla="*/ 12 h 23"/>
                  <a:gd name="T16" fmla="*/ 75 w 107"/>
                  <a:gd name="T17" fmla="*/ 14 h 23"/>
                  <a:gd name="T18" fmla="*/ 95 w 107"/>
                  <a:gd name="T19" fmla="*/ 21 h 23"/>
                  <a:gd name="T20" fmla="*/ 107 w 107"/>
                  <a:gd name="T21" fmla="*/ 12 h 23"/>
                  <a:gd name="T22" fmla="*/ 83 w 107"/>
                  <a:gd name="T23" fmla="*/ 2 h 23"/>
                  <a:gd name="T24" fmla="*/ 62 w 107"/>
                  <a:gd name="T25" fmla="*/ 0 h 23"/>
                  <a:gd name="T26" fmla="*/ 46 w 107"/>
                  <a:gd name="T27" fmla="*/ 0 h 23"/>
                  <a:gd name="T28" fmla="*/ 30 w 107"/>
                  <a:gd name="T29" fmla="*/ 1 h 23"/>
                  <a:gd name="T30" fmla="*/ 16 w 107"/>
                  <a:gd name="T31" fmla="*/ 6 h 23"/>
                  <a:gd name="T32" fmla="*/ 8 w 107"/>
                  <a:gd name="T33" fmla="*/ 10 h 23"/>
                  <a:gd name="T34" fmla="*/ 2 w 107"/>
                  <a:gd name="T35" fmla="*/ 14 h 23"/>
                  <a:gd name="T36" fmla="*/ 0 w 107"/>
                  <a:gd name="T37" fmla="*/ 16 h 23"/>
                  <a:gd name="T38" fmla="*/ 0 w 107"/>
                  <a:gd name="T39" fmla="*/ 15 h 23"/>
                  <a:gd name="T40" fmla="*/ 0 w 107"/>
                  <a:gd name="T41" fmla="*/ 16 h 23"/>
                  <a:gd name="T42" fmla="*/ 0 w 107"/>
                  <a:gd name="T43" fmla="*/ 20 h 23"/>
                  <a:gd name="T44" fmla="*/ 6 w 107"/>
                  <a:gd name="T45" fmla="*/ 23 h 23"/>
                  <a:gd name="T46" fmla="*/ 12 w 107"/>
                  <a:gd name="T47" fmla="*/ 23 h 23"/>
                  <a:gd name="T48" fmla="*/ 16 w 107"/>
                  <a:gd name="T49" fmla="*/ 21 h 23"/>
                  <a:gd name="T50" fmla="*/ 16 w 107"/>
                  <a:gd name="T51"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23">
                    <a:moveTo>
                      <a:pt x="16" y="22"/>
                    </a:moveTo>
                    <a:lnTo>
                      <a:pt x="16" y="21"/>
                    </a:lnTo>
                    <a:lnTo>
                      <a:pt x="18" y="21"/>
                    </a:lnTo>
                    <a:lnTo>
                      <a:pt x="20" y="17"/>
                    </a:lnTo>
                    <a:lnTo>
                      <a:pt x="28" y="15"/>
                    </a:lnTo>
                    <a:lnTo>
                      <a:pt x="34" y="13"/>
                    </a:lnTo>
                    <a:lnTo>
                      <a:pt x="46" y="12"/>
                    </a:lnTo>
                    <a:lnTo>
                      <a:pt x="62" y="12"/>
                    </a:lnTo>
                    <a:lnTo>
                      <a:pt x="75" y="14"/>
                    </a:lnTo>
                    <a:lnTo>
                      <a:pt x="95" y="21"/>
                    </a:lnTo>
                    <a:lnTo>
                      <a:pt x="107" y="12"/>
                    </a:lnTo>
                    <a:lnTo>
                      <a:pt x="83" y="2"/>
                    </a:lnTo>
                    <a:lnTo>
                      <a:pt x="62" y="0"/>
                    </a:lnTo>
                    <a:lnTo>
                      <a:pt x="46" y="0"/>
                    </a:lnTo>
                    <a:lnTo>
                      <a:pt x="30" y="1"/>
                    </a:lnTo>
                    <a:lnTo>
                      <a:pt x="16" y="6"/>
                    </a:lnTo>
                    <a:lnTo>
                      <a:pt x="8" y="10"/>
                    </a:lnTo>
                    <a:lnTo>
                      <a:pt x="2" y="14"/>
                    </a:lnTo>
                    <a:lnTo>
                      <a:pt x="0" y="16"/>
                    </a:lnTo>
                    <a:lnTo>
                      <a:pt x="0" y="15"/>
                    </a:lnTo>
                    <a:lnTo>
                      <a:pt x="0" y="16"/>
                    </a:lnTo>
                    <a:lnTo>
                      <a:pt x="0" y="20"/>
                    </a:lnTo>
                    <a:lnTo>
                      <a:pt x="6" y="23"/>
                    </a:lnTo>
                    <a:lnTo>
                      <a:pt x="12" y="23"/>
                    </a:lnTo>
                    <a:lnTo>
                      <a:pt x="16" y="21"/>
                    </a:lnTo>
                    <a:lnTo>
                      <a:pt x="16"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28" name="Freeform 140">
                <a:extLst>
                  <a:ext uri="{FF2B5EF4-FFF2-40B4-BE49-F238E27FC236}">
                    <a16:creationId xmlns:a16="http://schemas.microsoft.com/office/drawing/2014/main" id="{7050B1F6-D886-401F-93E1-70D2C763E7B1}"/>
                  </a:ext>
                </a:extLst>
              </p:cNvPr>
              <p:cNvSpPr>
                <a:spLocks/>
              </p:cNvSpPr>
              <p:nvPr/>
            </p:nvSpPr>
            <p:spPr bwMode="auto">
              <a:xfrm>
                <a:off x="1987" y="117"/>
                <a:ext cx="61" cy="93"/>
              </a:xfrm>
              <a:custGeom>
                <a:avLst/>
                <a:gdLst>
                  <a:gd name="T0" fmla="*/ 22 w 61"/>
                  <a:gd name="T1" fmla="*/ 91 h 93"/>
                  <a:gd name="T2" fmla="*/ 22 w 61"/>
                  <a:gd name="T3" fmla="*/ 91 h 93"/>
                  <a:gd name="T4" fmla="*/ 20 w 61"/>
                  <a:gd name="T5" fmla="*/ 82 h 93"/>
                  <a:gd name="T6" fmla="*/ 22 w 61"/>
                  <a:gd name="T7" fmla="*/ 60 h 93"/>
                  <a:gd name="T8" fmla="*/ 33 w 61"/>
                  <a:gd name="T9" fmla="*/ 35 h 93"/>
                  <a:gd name="T10" fmla="*/ 61 w 61"/>
                  <a:gd name="T11" fmla="*/ 7 h 93"/>
                  <a:gd name="T12" fmla="*/ 45 w 61"/>
                  <a:gd name="T13" fmla="*/ 0 h 93"/>
                  <a:gd name="T14" fmla="*/ 14 w 61"/>
                  <a:gd name="T15" fmla="*/ 30 h 93"/>
                  <a:gd name="T16" fmla="*/ 2 w 61"/>
                  <a:gd name="T17" fmla="*/ 60 h 93"/>
                  <a:gd name="T18" fmla="*/ 0 w 61"/>
                  <a:gd name="T19" fmla="*/ 82 h 93"/>
                  <a:gd name="T20" fmla="*/ 2 w 61"/>
                  <a:gd name="T21" fmla="*/ 93 h 93"/>
                  <a:gd name="T22" fmla="*/ 2 w 61"/>
                  <a:gd name="T23" fmla="*/ 93 h 93"/>
                  <a:gd name="T24" fmla="*/ 22 w 61"/>
                  <a:gd name="T25" fmla="*/ 9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3">
                    <a:moveTo>
                      <a:pt x="22" y="91"/>
                    </a:moveTo>
                    <a:lnTo>
                      <a:pt x="22" y="91"/>
                    </a:lnTo>
                    <a:lnTo>
                      <a:pt x="20" y="82"/>
                    </a:lnTo>
                    <a:lnTo>
                      <a:pt x="22" y="60"/>
                    </a:lnTo>
                    <a:lnTo>
                      <a:pt x="33" y="35"/>
                    </a:lnTo>
                    <a:lnTo>
                      <a:pt x="61" y="7"/>
                    </a:lnTo>
                    <a:lnTo>
                      <a:pt x="45" y="0"/>
                    </a:lnTo>
                    <a:lnTo>
                      <a:pt x="14" y="30"/>
                    </a:lnTo>
                    <a:lnTo>
                      <a:pt x="2" y="60"/>
                    </a:lnTo>
                    <a:lnTo>
                      <a:pt x="0" y="82"/>
                    </a:lnTo>
                    <a:lnTo>
                      <a:pt x="2" y="93"/>
                    </a:lnTo>
                    <a:lnTo>
                      <a:pt x="2" y="93"/>
                    </a:lnTo>
                    <a:lnTo>
                      <a:pt x="22"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29" name="Freeform 141">
                <a:extLst>
                  <a:ext uri="{FF2B5EF4-FFF2-40B4-BE49-F238E27FC236}">
                    <a16:creationId xmlns:a16="http://schemas.microsoft.com/office/drawing/2014/main" id="{BC62A4D8-FEB4-46FD-BCB8-A0FA5D9C7206}"/>
                  </a:ext>
                </a:extLst>
              </p:cNvPr>
              <p:cNvSpPr>
                <a:spLocks/>
              </p:cNvSpPr>
              <p:nvPr/>
            </p:nvSpPr>
            <p:spPr bwMode="auto">
              <a:xfrm>
                <a:off x="1989" y="208"/>
                <a:ext cx="45" cy="59"/>
              </a:xfrm>
              <a:custGeom>
                <a:avLst/>
                <a:gdLst>
                  <a:gd name="T0" fmla="*/ 45 w 45"/>
                  <a:gd name="T1" fmla="*/ 54 h 59"/>
                  <a:gd name="T2" fmla="*/ 45 w 45"/>
                  <a:gd name="T3" fmla="*/ 54 h 59"/>
                  <a:gd name="T4" fmla="*/ 37 w 45"/>
                  <a:gd name="T5" fmla="*/ 40 h 59"/>
                  <a:gd name="T6" fmla="*/ 29 w 45"/>
                  <a:gd name="T7" fmla="*/ 26 h 59"/>
                  <a:gd name="T8" fmla="*/ 25 w 45"/>
                  <a:gd name="T9" fmla="*/ 13 h 59"/>
                  <a:gd name="T10" fmla="*/ 20 w 45"/>
                  <a:gd name="T11" fmla="*/ 0 h 59"/>
                  <a:gd name="T12" fmla="*/ 0 w 45"/>
                  <a:gd name="T13" fmla="*/ 2 h 59"/>
                  <a:gd name="T14" fmla="*/ 6 w 45"/>
                  <a:gd name="T15" fmla="*/ 15 h 59"/>
                  <a:gd name="T16" fmla="*/ 10 w 45"/>
                  <a:gd name="T17" fmla="*/ 29 h 59"/>
                  <a:gd name="T18" fmla="*/ 18 w 45"/>
                  <a:gd name="T19" fmla="*/ 42 h 59"/>
                  <a:gd name="T20" fmla="*/ 29 w 45"/>
                  <a:gd name="T21" fmla="*/ 59 h 59"/>
                  <a:gd name="T22" fmla="*/ 29 w 45"/>
                  <a:gd name="T23" fmla="*/ 59 h 59"/>
                  <a:gd name="T24" fmla="*/ 45 w 45"/>
                  <a:gd name="T25" fmla="*/ 5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59">
                    <a:moveTo>
                      <a:pt x="45" y="54"/>
                    </a:moveTo>
                    <a:lnTo>
                      <a:pt x="45" y="54"/>
                    </a:lnTo>
                    <a:lnTo>
                      <a:pt x="37" y="40"/>
                    </a:lnTo>
                    <a:lnTo>
                      <a:pt x="29" y="26"/>
                    </a:lnTo>
                    <a:lnTo>
                      <a:pt x="25" y="13"/>
                    </a:lnTo>
                    <a:lnTo>
                      <a:pt x="20" y="0"/>
                    </a:lnTo>
                    <a:lnTo>
                      <a:pt x="0" y="2"/>
                    </a:lnTo>
                    <a:lnTo>
                      <a:pt x="6" y="15"/>
                    </a:lnTo>
                    <a:lnTo>
                      <a:pt x="10" y="29"/>
                    </a:lnTo>
                    <a:lnTo>
                      <a:pt x="18" y="42"/>
                    </a:lnTo>
                    <a:lnTo>
                      <a:pt x="29" y="59"/>
                    </a:lnTo>
                    <a:lnTo>
                      <a:pt x="29" y="59"/>
                    </a:lnTo>
                    <a:lnTo>
                      <a:pt x="45"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30" name="Freeform 142">
                <a:extLst>
                  <a:ext uri="{FF2B5EF4-FFF2-40B4-BE49-F238E27FC236}">
                    <a16:creationId xmlns:a16="http://schemas.microsoft.com/office/drawing/2014/main" id="{728A7C3D-0E70-4D71-90C8-879D8E57160F}"/>
                  </a:ext>
                </a:extLst>
              </p:cNvPr>
              <p:cNvSpPr>
                <a:spLocks/>
              </p:cNvSpPr>
              <p:nvPr/>
            </p:nvSpPr>
            <p:spPr bwMode="auto">
              <a:xfrm>
                <a:off x="2018" y="262"/>
                <a:ext cx="58" cy="37"/>
              </a:xfrm>
              <a:custGeom>
                <a:avLst/>
                <a:gdLst>
                  <a:gd name="T0" fmla="*/ 54 w 58"/>
                  <a:gd name="T1" fmla="*/ 26 h 37"/>
                  <a:gd name="T2" fmla="*/ 54 w 58"/>
                  <a:gd name="T3" fmla="*/ 26 h 37"/>
                  <a:gd name="T4" fmla="*/ 44 w 58"/>
                  <a:gd name="T5" fmla="*/ 22 h 37"/>
                  <a:gd name="T6" fmla="*/ 34 w 58"/>
                  <a:gd name="T7" fmla="*/ 14 h 37"/>
                  <a:gd name="T8" fmla="*/ 24 w 58"/>
                  <a:gd name="T9" fmla="*/ 6 h 37"/>
                  <a:gd name="T10" fmla="*/ 16 w 58"/>
                  <a:gd name="T11" fmla="*/ 0 h 37"/>
                  <a:gd name="T12" fmla="*/ 0 w 58"/>
                  <a:gd name="T13" fmla="*/ 5 h 37"/>
                  <a:gd name="T14" fmla="*/ 8 w 58"/>
                  <a:gd name="T15" fmla="*/ 13 h 37"/>
                  <a:gd name="T16" fmla="*/ 18 w 58"/>
                  <a:gd name="T17" fmla="*/ 21 h 37"/>
                  <a:gd name="T18" fmla="*/ 28 w 58"/>
                  <a:gd name="T19" fmla="*/ 29 h 37"/>
                  <a:gd name="T20" fmla="*/ 42 w 58"/>
                  <a:gd name="T21" fmla="*/ 36 h 37"/>
                  <a:gd name="T22" fmla="*/ 42 w 58"/>
                  <a:gd name="T23" fmla="*/ 36 h 37"/>
                  <a:gd name="T24" fmla="*/ 42 w 58"/>
                  <a:gd name="T25" fmla="*/ 36 h 37"/>
                  <a:gd name="T26" fmla="*/ 50 w 58"/>
                  <a:gd name="T27" fmla="*/ 37 h 37"/>
                  <a:gd name="T28" fmla="*/ 56 w 58"/>
                  <a:gd name="T29" fmla="*/ 35 h 37"/>
                  <a:gd name="T30" fmla="*/ 58 w 58"/>
                  <a:gd name="T31" fmla="*/ 30 h 37"/>
                  <a:gd name="T32" fmla="*/ 54 w 58"/>
                  <a:gd name="T33"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37">
                    <a:moveTo>
                      <a:pt x="54" y="26"/>
                    </a:moveTo>
                    <a:lnTo>
                      <a:pt x="54" y="26"/>
                    </a:lnTo>
                    <a:lnTo>
                      <a:pt x="44" y="22"/>
                    </a:lnTo>
                    <a:lnTo>
                      <a:pt x="34" y="14"/>
                    </a:lnTo>
                    <a:lnTo>
                      <a:pt x="24" y="6"/>
                    </a:lnTo>
                    <a:lnTo>
                      <a:pt x="16" y="0"/>
                    </a:lnTo>
                    <a:lnTo>
                      <a:pt x="0" y="5"/>
                    </a:lnTo>
                    <a:lnTo>
                      <a:pt x="8" y="13"/>
                    </a:lnTo>
                    <a:lnTo>
                      <a:pt x="18" y="21"/>
                    </a:lnTo>
                    <a:lnTo>
                      <a:pt x="28" y="29"/>
                    </a:lnTo>
                    <a:lnTo>
                      <a:pt x="42" y="36"/>
                    </a:lnTo>
                    <a:lnTo>
                      <a:pt x="42" y="36"/>
                    </a:lnTo>
                    <a:lnTo>
                      <a:pt x="42" y="36"/>
                    </a:lnTo>
                    <a:lnTo>
                      <a:pt x="50" y="37"/>
                    </a:lnTo>
                    <a:lnTo>
                      <a:pt x="56" y="35"/>
                    </a:lnTo>
                    <a:lnTo>
                      <a:pt x="58" y="30"/>
                    </a:lnTo>
                    <a:lnTo>
                      <a:pt x="54"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31" name="Freeform 143">
                <a:extLst>
                  <a:ext uri="{FF2B5EF4-FFF2-40B4-BE49-F238E27FC236}">
                    <a16:creationId xmlns:a16="http://schemas.microsoft.com/office/drawing/2014/main" id="{4E4F831E-C2AC-4F1A-AB1B-6A89D7C2C3A2}"/>
                  </a:ext>
                </a:extLst>
              </p:cNvPr>
              <p:cNvSpPr>
                <a:spLocks/>
              </p:cNvSpPr>
              <p:nvPr/>
            </p:nvSpPr>
            <p:spPr bwMode="auto">
              <a:xfrm>
                <a:off x="2220" y="68"/>
                <a:ext cx="246" cy="269"/>
              </a:xfrm>
              <a:custGeom>
                <a:avLst/>
                <a:gdLst>
                  <a:gd name="T0" fmla="*/ 161 w 246"/>
                  <a:gd name="T1" fmla="*/ 233 h 269"/>
                  <a:gd name="T2" fmla="*/ 188 w 246"/>
                  <a:gd name="T3" fmla="*/ 238 h 269"/>
                  <a:gd name="T4" fmla="*/ 204 w 246"/>
                  <a:gd name="T5" fmla="*/ 230 h 269"/>
                  <a:gd name="T6" fmla="*/ 208 w 246"/>
                  <a:gd name="T7" fmla="*/ 219 h 269"/>
                  <a:gd name="T8" fmla="*/ 214 w 246"/>
                  <a:gd name="T9" fmla="*/ 214 h 269"/>
                  <a:gd name="T10" fmla="*/ 234 w 246"/>
                  <a:gd name="T11" fmla="*/ 220 h 269"/>
                  <a:gd name="T12" fmla="*/ 246 w 246"/>
                  <a:gd name="T13" fmla="*/ 235 h 269"/>
                  <a:gd name="T14" fmla="*/ 242 w 246"/>
                  <a:gd name="T15" fmla="*/ 250 h 269"/>
                  <a:gd name="T16" fmla="*/ 224 w 246"/>
                  <a:gd name="T17" fmla="*/ 263 h 269"/>
                  <a:gd name="T18" fmla="*/ 194 w 246"/>
                  <a:gd name="T19" fmla="*/ 269 h 269"/>
                  <a:gd name="T20" fmla="*/ 159 w 246"/>
                  <a:gd name="T21" fmla="*/ 266 h 269"/>
                  <a:gd name="T22" fmla="*/ 129 w 246"/>
                  <a:gd name="T23" fmla="*/ 260 h 269"/>
                  <a:gd name="T24" fmla="*/ 109 w 246"/>
                  <a:gd name="T25" fmla="*/ 254 h 269"/>
                  <a:gd name="T26" fmla="*/ 101 w 246"/>
                  <a:gd name="T27" fmla="*/ 250 h 269"/>
                  <a:gd name="T28" fmla="*/ 58 w 246"/>
                  <a:gd name="T29" fmla="*/ 222 h 269"/>
                  <a:gd name="T30" fmla="*/ 10 w 246"/>
                  <a:gd name="T31" fmla="*/ 166 h 269"/>
                  <a:gd name="T32" fmla="*/ 0 w 246"/>
                  <a:gd name="T33" fmla="*/ 112 h 269"/>
                  <a:gd name="T34" fmla="*/ 18 w 246"/>
                  <a:gd name="T35" fmla="*/ 64 h 269"/>
                  <a:gd name="T36" fmla="*/ 58 w 246"/>
                  <a:gd name="T37" fmla="*/ 27 h 269"/>
                  <a:gd name="T38" fmla="*/ 111 w 246"/>
                  <a:gd name="T39" fmla="*/ 4 h 269"/>
                  <a:gd name="T40" fmla="*/ 167 w 246"/>
                  <a:gd name="T41" fmla="*/ 1 h 269"/>
                  <a:gd name="T42" fmla="*/ 220 w 246"/>
                  <a:gd name="T43" fmla="*/ 20 h 269"/>
                  <a:gd name="T44" fmla="*/ 242 w 246"/>
                  <a:gd name="T45" fmla="*/ 42 h 269"/>
                  <a:gd name="T46" fmla="*/ 238 w 246"/>
                  <a:gd name="T47" fmla="*/ 49 h 269"/>
                  <a:gd name="T48" fmla="*/ 220 w 246"/>
                  <a:gd name="T49" fmla="*/ 51 h 269"/>
                  <a:gd name="T50" fmla="*/ 208 w 246"/>
                  <a:gd name="T51" fmla="*/ 50 h 269"/>
                  <a:gd name="T52" fmla="*/ 184 w 246"/>
                  <a:gd name="T53" fmla="*/ 42 h 269"/>
                  <a:gd name="T54" fmla="*/ 151 w 246"/>
                  <a:gd name="T55" fmla="*/ 40 h 269"/>
                  <a:gd name="T56" fmla="*/ 127 w 246"/>
                  <a:gd name="T57" fmla="*/ 44 h 269"/>
                  <a:gd name="T58" fmla="*/ 115 w 246"/>
                  <a:gd name="T59" fmla="*/ 51 h 269"/>
                  <a:gd name="T60" fmla="*/ 83 w 246"/>
                  <a:gd name="T61" fmla="*/ 81 h 269"/>
                  <a:gd name="T62" fmla="*/ 70 w 246"/>
                  <a:gd name="T63" fmla="*/ 131 h 269"/>
                  <a:gd name="T64" fmla="*/ 76 w 246"/>
                  <a:gd name="T65" fmla="*/ 154 h 269"/>
                  <a:gd name="T66" fmla="*/ 87 w 246"/>
                  <a:gd name="T67" fmla="*/ 181 h 269"/>
                  <a:gd name="T68" fmla="*/ 105 w 246"/>
                  <a:gd name="T69" fmla="*/ 203 h 269"/>
                  <a:gd name="T70" fmla="*/ 127 w 246"/>
                  <a:gd name="T71" fmla="*/ 21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 h="269">
                    <a:moveTo>
                      <a:pt x="139" y="225"/>
                    </a:moveTo>
                    <a:lnTo>
                      <a:pt x="161" y="233"/>
                    </a:lnTo>
                    <a:lnTo>
                      <a:pt x="176" y="237"/>
                    </a:lnTo>
                    <a:lnTo>
                      <a:pt x="188" y="238"/>
                    </a:lnTo>
                    <a:lnTo>
                      <a:pt x="198" y="234"/>
                    </a:lnTo>
                    <a:lnTo>
                      <a:pt x="204" y="230"/>
                    </a:lnTo>
                    <a:lnTo>
                      <a:pt x="206" y="225"/>
                    </a:lnTo>
                    <a:lnTo>
                      <a:pt x="208" y="219"/>
                    </a:lnTo>
                    <a:lnTo>
                      <a:pt x="210" y="215"/>
                    </a:lnTo>
                    <a:lnTo>
                      <a:pt x="214" y="214"/>
                    </a:lnTo>
                    <a:lnTo>
                      <a:pt x="224" y="216"/>
                    </a:lnTo>
                    <a:lnTo>
                      <a:pt x="234" y="220"/>
                    </a:lnTo>
                    <a:lnTo>
                      <a:pt x="242" y="229"/>
                    </a:lnTo>
                    <a:lnTo>
                      <a:pt x="246" y="235"/>
                    </a:lnTo>
                    <a:lnTo>
                      <a:pt x="246" y="242"/>
                    </a:lnTo>
                    <a:lnTo>
                      <a:pt x="242" y="250"/>
                    </a:lnTo>
                    <a:lnTo>
                      <a:pt x="234" y="257"/>
                    </a:lnTo>
                    <a:lnTo>
                      <a:pt x="224" y="263"/>
                    </a:lnTo>
                    <a:lnTo>
                      <a:pt x="210" y="266"/>
                    </a:lnTo>
                    <a:lnTo>
                      <a:pt x="194" y="269"/>
                    </a:lnTo>
                    <a:lnTo>
                      <a:pt x="176" y="269"/>
                    </a:lnTo>
                    <a:lnTo>
                      <a:pt x="159" y="266"/>
                    </a:lnTo>
                    <a:lnTo>
                      <a:pt x="143" y="263"/>
                    </a:lnTo>
                    <a:lnTo>
                      <a:pt x="129" y="260"/>
                    </a:lnTo>
                    <a:lnTo>
                      <a:pt x="119" y="257"/>
                    </a:lnTo>
                    <a:lnTo>
                      <a:pt x="109" y="254"/>
                    </a:lnTo>
                    <a:lnTo>
                      <a:pt x="103" y="252"/>
                    </a:lnTo>
                    <a:lnTo>
                      <a:pt x="101" y="250"/>
                    </a:lnTo>
                    <a:lnTo>
                      <a:pt x="99" y="249"/>
                    </a:lnTo>
                    <a:lnTo>
                      <a:pt x="58" y="222"/>
                    </a:lnTo>
                    <a:lnTo>
                      <a:pt x="28" y="194"/>
                    </a:lnTo>
                    <a:lnTo>
                      <a:pt x="10" y="166"/>
                    </a:lnTo>
                    <a:lnTo>
                      <a:pt x="0" y="139"/>
                    </a:lnTo>
                    <a:lnTo>
                      <a:pt x="0" y="112"/>
                    </a:lnTo>
                    <a:lnTo>
                      <a:pt x="6" y="87"/>
                    </a:lnTo>
                    <a:lnTo>
                      <a:pt x="18" y="64"/>
                    </a:lnTo>
                    <a:lnTo>
                      <a:pt x="36" y="44"/>
                    </a:lnTo>
                    <a:lnTo>
                      <a:pt x="58" y="27"/>
                    </a:lnTo>
                    <a:lnTo>
                      <a:pt x="83" y="13"/>
                    </a:lnTo>
                    <a:lnTo>
                      <a:pt x="111" y="4"/>
                    </a:lnTo>
                    <a:lnTo>
                      <a:pt x="139" y="0"/>
                    </a:lnTo>
                    <a:lnTo>
                      <a:pt x="167" y="1"/>
                    </a:lnTo>
                    <a:lnTo>
                      <a:pt x="194" y="8"/>
                    </a:lnTo>
                    <a:lnTo>
                      <a:pt x="220" y="20"/>
                    </a:lnTo>
                    <a:lnTo>
                      <a:pt x="242" y="40"/>
                    </a:lnTo>
                    <a:lnTo>
                      <a:pt x="242" y="42"/>
                    </a:lnTo>
                    <a:lnTo>
                      <a:pt x="240" y="46"/>
                    </a:lnTo>
                    <a:lnTo>
                      <a:pt x="238" y="49"/>
                    </a:lnTo>
                    <a:lnTo>
                      <a:pt x="236" y="50"/>
                    </a:lnTo>
                    <a:lnTo>
                      <a:pt x="220" y="51"/>
                    </a:lnTo>
                    <a:lnTo>
                      <a:pt x="212" y="51"/>
                    </a:lnTo>
                    <a:lnTo>
                      <a:pt x="208" y="50"/>
                    </a:lnTo>
                    <a:lnTo>
                      <a:pt x="206" y="50"/>
                    </a:lnTo>
                    <a:lnTo>
                      <a:pt x="184" y="42"/>
                    </a:lnTo>
                    <a:lnTo>
                      <a:pt x="167" y="40"/>
                    </a:lnTo>
                    <a:lnTo>
                      <a:pt x="151" y="40"/>
                    </a:lnTo>
                    <a:lnTo>
                      <a:pt x="137" y="41"/>
                    </a:lnTo>
                    <a:lnTo>
                      <a:pt x="127" y="44"/>
                    </a:lnTo>
                    <a:lnTo>
                      <a:pt x="119" y="48"/>
                    </a:lnTo>
                    <a:lnTo>
                      <a:pt x="115" y="51"/>
                    </a:lnTo>
                    <a:lnTo>
                      <a:pt x="113" y="53"/>
                    </a:lnTo>
                    <a:lnTo>
                      <a:pt x="83" y="81"/>
                    </a:lnTo>
                    <a:lnTo>
                      <a:pt x="72" y="109"/>
                    </a:lnTo>
                    <a:lnTo>
                      <a:pt x="70" y="131"/>
                    </a:lnTo>
                    <a:lnTo>
                      <a:pt x="72" y="141"/>
                    </a:lnTo>
                    <a:lnTo>
                      <a:pt x="76" y="154"/>
                    </a:lnTo>
                    <a:lnTo>
                      <a:pt x="81" y="168"/>
                    </a:lnTo>
                    <a:lnTo>
                      <a:pt x="87" y="181"/>
                    </a:lnTo>
                    <a:lnTo>
                      <a:pt x="99" y="196"/>
                    </a:lnTo>
                    <a:lnTo>
                      <a:pt x="105" y="203"/>
                    </a:lnTo>
                    <a:lnTo>
                      <a:pt x="115" y="211"/>
                    </a:lnTo>
                    <a:lnTo>
                      <a:pt x="127" y="219"/>
                    </a:lnTo>
                    <a:lnTo>
                      <a:pt x="139" y="225"/>
                    </a:lnTo>
                    <a:close/>
                  </a:path>
                </a:pathLst>
              </a:custGeom>
              <a:solidFill>
                <a:srgbClr val="667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32" name="Freeform 144">
                <a:extLst>
                  <a:ext uri="{FF2B5EF4-FFF2-40B4-BE49-F238E27FC236}">
                    <a16:creationId xmlns:a16="http://schemas.microsoft.com/office/drawing/2014/main" id="{19EFD3A1-684D-4A3D-ACDC-F7164D1B21D5}"/>
                  </a:ext>
                </a:extLst>
              </p:cNvPr>
              <p:cNvSpPr>
                <a:spLocks/>
              </p:cNvSpPr>
              <p:nvPr/>
            </p:nvSpPr>
            <p:spPr bwMode="auto">
              <a:xfrm>
                <a:off x="2353" y="283"/>
                <a:ext cx="87" cy="28"/>
              </a:xfrm>
              <a:custGeom>
                <a:avLst/>
                <a:gdLst>
                  <a:gd name="T0" fmla="*/ 67 w 87"/>
                  <a:gd name="T1" fmla="*/ 0 h 28"/>
                  <a:gd name="T2" fmla="*/ 67 w 87"/>
                  <a:gd name="T3" fmla="*/ 0 h 28"/>
                  <a:gd name="T4" fmla="*/ 65 w 87"/>
                  <a:gd name="T5" fmla="*/ 3 h 28"/>
                  <a:gd name="T6" fmla="*/ 63 w 87"/>
                  <a:gd name="T7" fmla="*/ 9 h 28"/>
                  <a:gd name="T8" fmla="*/ 63 w 87"/>
                  <a:gd name="T9" fmla="*/ 12 h 28"/>
                  <a:gd name="T10" fmla="*/ 59 w 87"/>
                  <a:gd name="T11" fmla="*/ 15 h 28"/>
                  <a:gd name="T12" fmla="*/ 55 w 87"/>
                  <a:gd name="T13" fmla="*/ 17 h 28"/>
                  <a:gd name="T14" fmla="*/ 45 w 87"/>
                  <a:gd name="T15" fmla="*/ 16 h 28"/>
                  <a:gd name="T16" fmla="*/ 32 w 87"/>
                  <a:gd name="T17" fmla="*/ 14 h 28"/>
                  <a:gd name="T18" fmla="*/ 12 w 87"/>
                  <a:gd name="T19" fmla="*/ 5 h 28"/>
                  <a:gd name="T20" fmla="*/ 0 w 87"/>
                  <a:gd name="T21" fmla="*/ 15 h 28"/>
                  <a:gd name="T22" fmla="*/ 24 w 87"/>
                  <a:gd name="T23" fmla="*/ 23 h 28"/>
                  <a:gd name="T24" fmla="*/ 41 w 87"/>
                  <a:gd name="T25" fmla="*/ 27 h 28"/>
                  <a:gd name="T26" fmla="*/ 55 w 87"/>
                  <a:gd name="T27" fmla="*/ 28 h 28"/>
                  <a:gd name="T28" fmla="*/ 71 w 87"/>
                  <a:gd name="T29" fmla="*/ 24 h 28"/>
                  <a:gd name="T30" fmla="*/ 79 w 87"/>
                  <a:gd name="T31" fmla="*/ 17 h 28"/>
                  <a:gd name="T32" fmla="*/ 83 w 87"/>
                  <a:gd name="T33" fmla="*/ 11 h 28"/>
                  <a:gd name="T34" fmla="*/ 85 w 87"/>
                  <a:gd name="T35" fmla="*/ 5 h 28"/>
                  <a:gd name="T36" fmla="*/ 87 w 87"/>
                  <a:gd name="T37" fmla="*/ 0 h 28"/>
                  <a:gd name="T38" fmla="*/ 87 w 87"/>
                  <a:gd name="T39" fmla="*/ 0 h 28"/>
                  <a:gd name="T40" fmla="*/ 67 w 87"/>
                  <a:gd name="T4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28">
                    <a:moveTo>
                      <a:pt x="67" y="0"/>
                    </a:moveTo>
                    <a:lnTo>
                      <a:pt x="67" y="0"/>
                    </a:lnTo>
                    <a:lnTo>
                      <a:pt x="65" y="3"/>
                    </a:lnTo>
                    <a:lnTo>
                      <a:pt x="63" y="9"/>
                    </a:lnTo>
                    <a:lnTo>
                      <a:pt x="63" y="12"/>
                    </a:lnTo>
                    <a:lnTo>
                      <a:pt x="59" y="15"/>
                    </a:lnTo>
                    <a:lnTo>
                      <a:pt x="55" y="17"/>
                    </a:lnTo>
                    <a:lnTo>
                      <a:pt x="45" y="16"/>
                    </a:lnTo>
                    <a:lnTo>
                      <a:pt x="32" y="14"/>
                    </a:lnTo>
                    <a:lnTo>
                      <a:pt x="12" y="5"/>
                    </a:lnTo>
                    <a:lnTo>
                      <a:pt x="0" y="15"/>
                    </a:lnTo>
                    <a:lnTo>
                      <a:pt x="24" y="23"/>
                    </a:lnTo>
                    <a:lnTo>
                      <a:pt x="41" y="27"/>
                    </a:lnTo>
                    <a:lnTo>
                      <a:pt x="55" y="28"/>
                    </a:lnTo>
                    <a:lnTo>
                      <a:pt x="71" y="24"/>
                    </a:lnTo>
                    <a:lnTo>
                      <a:pt x="79" y="17"/>
                    </a:lnTo>
                    <a:lnTo>
                      <a:pt x="83" y="11"/>
                    </a:lnTo>
                    <a:lnTo>
                      <a:pt x="85" y="5"/>
                    </a:lnTo>
                    <a:lnTo>
                      <a:pt x="87" y="0"/>
                    </a:lnTo>
                    <a:lnTo>
                      <a:pt x="87" y="0"/>
                    </a:lnTo>
                    <a:lnTo>
                      <a:pt x="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33" name="Freeform 145">
                <a:extLst>
                  <a:ext uri="{FF2B5EF4-FFF2-40B4-BE49-F238E27FC236}">
                    <a16:creationId xmlns:a16="http://schemas.microsoft.com/office/drawing/2014/main" id="{DA2CF603-CFEA-41D5-823E-1B18A261D3CB}"/>
                  </a:ext>
                </a:extLst>
              </p:cNvPr>
              <p:cNvSpPr>
                <a:spLocks/>
              </p:cNvSpPr>
              <p:nvPr/>
            </p:nvSpPr>
            <p:spPr bwMode="auto">
              <a:xfrm>
                <a:off x="2420" y="276"/>
                <a:ext cx="52" cy="23"/>
              </a:xfrm>
              <a:custGeom>
                <a:avLst/>
                <a:gdLst>
                  <a:gd name="T0" fmla="*/ 50 w 52"/>
                  <a:gd name="T1" fmla="*/ 18 h 23"/>
                  <a:gd name="T2" fmla="*/ 52 w 52"/>
                  <a:gd name="T3" fmla="*/ 18 h 23"/>
                  <a:gd name="T4" fmla="*/ 42 w 52"/>
                  <a:gd name="T5" fmla="*/ 9 h 23"/>
                  <a:gd name="T6" fmla="*/ 28 w 52"/>
                  <a:gd name="T7" fmla="*/ 3 h 23"/>
                  <a:gd name="T8" fmla="*/ 14 w 52"/>
                  <a:gd name="T9" fmla="*/ 0 h 23"/>
                  <a:gd name="T10" fmla="*/ 0 w 52"/>
                  <a:gd name="T11" fmla="*/ 7 h 23"/>
                  <a:gd name="T12" fmla="*/ 20 w 52"/>
                  <a:gd name="T13" fmla="*/ 7 h 23"/>
                  <a:gd name="T14" fmla="*/ 14 w 52"/>
                  <a:gd name="T15" fmla="*/ 11 h 23"/>
                  <a:gd name="T16" fmla="*/ 20 w 52"/>
                  <a:gd name="T17" fmla="*/ 12 h 23"/>
                  <a:gd name="T18" fmla="*/ 26 w 52"/>
                  <a:gd name="T19" fmla="*/ 16 h 23"/>
                  <a:gd name="T20" fmla="*/ 32 w 52"/>
                  <a:gd name="T21" fmla="*/ 23 h 23"/>
                  <a:gd name="T22" fmla="*/ 34 w 52"/>
                  <a:gd name="T23" fmla="*/ 23 h 23"/>
                  <a:gd name="T24" fmla="*/ 50 w 52"/>
                  <a:gd name="T25"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23">
                    <a:moveTo>
                      <a:pt x="50" y="18"/>
                    </a:moveTo>
                    <a:lnTo>
                      <a:pt x="52" y="18"/>
                    </a:lnTo>
                    <a:lnTo>
                      <a:pt x="42" y="9"/>
                    </a:lnTo>
                    <a:lnTo>
                      <a:pt x="28" y="3"/>
                    </a:lnTo>
                    <a:lnTo>
                      <a:pt x="14" y="0"/>
                    </a:lnTo>
                    <a:lnTo>
                      <a:pt x="0" y="7"/>
                    </a:lnTo>
                    <a:lnTo>
                      <a:pt x="20" y="7"/>
                    </a:lnTo>
                    <a:lnTo>
                      <a:pt x="14" y="11"/>
                    </a:lnTo>
                    <a:lnTo>
                      <a:pt x="20" y="12"/>
                    </a:lnTo>
                    <a:lnTo>
                      <a:pt x="26" y="16"/>
                    </a:lnTo>
                    <a:lnTo>
                      <a:pt x="32" y="23"/>
                    </a:lnTo>
                    <a:lnTo>
                      <a:pt x="34" y="23"/>
                    </a:lnTo>
                    <a:lnTo>
                      <a:pt x="5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34" name="Freeform 146">
                <a:extLst>
                  <a:ext uri="{FF2B5EF4-FFF2-40B4-BE49-F238E27FC236}">
                    <a16:creationId xmlns:a16="http://schemas.microsoft.com/office/drawing/2014/main" id="{EA1FCE15-C8E4-4816-9FEC-FFF3B84E65FD}"/>
                  </a:ext>
                </a:extLst>
              </p:cNvPr>
              <p:cNvSpPr>
                <a:spLocks/>
              </p:cNvSpPr>
              <p:nvPr/>
            </p:nvSpPr>
            <p:spPr bwMode="auto">
              <a:xfrm>
                <a:off x="2394" y="294"/>
                <a:ext cx="82" cy="49"/>
              </a:xfrm>
              <a:custGeom>
                <a:avLst/>
                <a:gdLst>
                  <a:gd name="T0" fmla="*/ 0 w 82"/>
                  <a:gd name="T1" fmla="*/ 49 h 49"/>
                  <a:gd name="T2" fmla="*/ 2 w 82"/>
                  <a:gd name="T3" fmla="*/ 49 h 49"/>
                  <a:gd name="T4" fmla="*/ 20 w 82"/>
                  <a:gd name="T5" fmla="*/ 49 h 49"/>
                  <a:gd name="T6" fmla="*/ 38 w 82"/>
                  <a:gd name="T7" fmla="*/ 46 h 49"/>
                  <a:gd name="T8" fmla="*/ 56 w 82"/>
                  <a:gd name="T9" fmla="*/ 42 h 49"/>
                  <a:gd name="T10" fmla="*/ 68 w 82"/>
                  <a:gd name="T11" fmla="*/ 35 h 49"/>
                  <a:gd name="T12" fmla="*/ 76 w 82"/>
                  <a:gd name="T13" fmla="*/ 27 h 49"/>
                  <a:gd name="T14" fmla="*/ 82 w 82"/>
                  <a:gd name="T15" fmla="*/ 16 h 49"/>
                  <a:gd name="T16" fmla="*/ 82 w 82"/>
                  <a:gd name="T17" fmla="*/ 9 h 49"/>
                  <a:gd name="T18" fmla="*/ 76 w 82"/>
                  <a:gd name="T19" fmla="*/ 0 h 49"/>
                  <a:gd name="T20" fmla="*/ 60 w 82"/>
                  <a:gd name="T21" fmla="*/ 5 h 49"/>
                  <a:gd name="T22" fmla="*/ 62 w 82"/>
                  <a:gd name="T23" fmla="*/ 9 h 49"/>
                  <a:gd name="T24" fmla="*/ 62 w 82"/>
                  <a:gd name="T25" fmla="*/ 16 h 49"/>
                  <a:gd name="T26" fmla="*/ 60 w 82"/>
                  <a:gd name="T27" fmla="*/ 22 h 49"/>
                  <a:gd name="T28" fmla="*/ 52 w 82"/>
                  <a:gd name="T29" fmla="*/ 28 h 49"/>
                  <a:gd name="T30" fmla="*/ 44 w 82"/>
                  <a:gd name="T31" fmla="*/ 32 h 49"/>
                  <a:gd name="T32" fmla="*/ 34 w 82"/>
                  <a:gd name="T33" fmla="*/ 35 h 49"/>
                  <a:gd name="T34" fmla="*/ 20 w 82"/>
                  <a:gd name="T35" fmla="*/ 37 h 49"/>
                  <a:gd name="T36" fmla="*/ 2 w 82"/>
                  <a:gd name="T37" fmla="*/ 37 h 49"/>
                  <a:gd name="T38" fmla="*/ 4 w 82"/>
                  <a:gd name="T39" fmla="*/ 37 h 49"/>
                  <a:gd name="T40" fmla="*/ 0 w 82"/>
                  <a:gd name="T4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49">
                    <a:moveTo>
                      <a:pt x="0" y="49"/>
                    </a:moveTo>
                    <a:lnTo>
                      <a:pt x="2" y="49"/>
                    </a:lnTo>
                    <a:lnTo>
                      <a:pt x="20" y="49"/>
                    </a:lnTo>
                    <a:lnTo>
                      <a:pt x="38" y="46"/>
                    </a:lnTo>
                    <a:lnTo>
                      <a:pt x="56" y="42"/>
                    </a:lnTo>
                    <a:lnTo>
                      <a:pt x="68" y="35"/>
                    </a:lnTo>
                    <a:lnTo>
                      <a:pt x="76" y="27"/>
                    </a:lnTo>
                    <a:lnTo>
                      <a:pt x="82" y="16"/>
                    </a:lnTo>
                    <a:lnTo>
                      <a:pt x="82" y="9"/>
                    </a:lnTo>
                    <a:lnTo>
                      <a:pt x="76" y="0"/>
                    </a:lnTo>
                    <a:lnTo>
                      <a:pt x="60" y="5"/>
                    </a:lnTo>
                    <a:lnTo>
                      <a:pt x="62" y="9"/>
                    </a:lnTo>
                    <a:lnTo>
                      <a:pt x="62" y="16"/>
                    </a:lnTo>
                    <a:lnTo>
                      <a:pt x="60" y="22"/>
                    </a:lnTo>
                    <a:lnTo>
                      <a:pt x="52" y="28"/>
                    </a:lnTo>
                    <a:lnTo>
                      <a:pt x="44" y="32"/>
                    </a:lnTo>
                    <a:lnTo>
                      <a:pt x="34" y="35"/>
                    </a:lnTo>
                    <a:lnTo>
                      <a:pt x="20" y="37"/>
                    </a:lnTo>
                    <a:lnTo>
                      <a:pt x="2" y="37"/>
                    </a:lnTo>
                    <a:lnTo>
                      <a:pt x="4" y="37"/>
                    </a:lnTo>
                    <a:lnTo>
                      <a:pt x="0"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35" name="Freeform 147">
                <a:extLst>
                  <a:ext uri="{FF2B5EF4-FFF2-40B4-BE49-F238E27FC236}">
                    <a16:creationId xmlns:a16="http://schemas.microsoft.com/office/drawing/2014/main" id="{17F6BC35-F560-43EC-81CC-7C775868E935}"/>
                  </a:ext>
                </a:extLst>
              </p:cNvPr>
              <p:cNvSpPr>
                <a:spLocks/>
              </p:cNvSpPr>
              <p:nvPr/>
            </p:nvSpPr>
            <p:spPr bwMode="auto">
              <a:xfrm>
                <a:off x="2309" y="311"/>
                <a:ext cx="89" cy="32"/>
              </a:xfrm>
              <a:custGeom>
                <a:avLst/>
                <a:gdLst>
                  <a:gd name="T0" fmla="*/ 4 w 89"/>
                  <a:gd name="T1" fmla="*/ 10 h 32"/>
                  <a:gd name="T2" fmla="*/ 4 w 89"/>
                  <a:gd name="T3" fmla="*/ 11 h 32"/>
                  <a:gd name="T4" fmla="*/ 6 w 89"/>
                  <a:gd name="T5" fmla="*/ 11 h 32"/>
                  <a:gd name="T6" fmla="*/ 8 w 89"/>
                  <a:gd name="T7" fmla="*/ 13 h 32"/>
                  <a:gd name="T8" fmla="*/ 16 w 89"/>
                  <a:gd name="T9" fmla="*/ 15 h 32"/>
                  <a:gd name="T10" fmla="*/ 26 w 89"/>
                  <a:gd name="T11" fmla="*/ 19 h 32"/>
                  <a:gd name="T12" fmla="*/ 36 w 89"/>
                  <a:gd name="T13" fmla="*/ 22 h 32"/>
                  <a:gd name="T14" fmla="*/ 50 w 89"/>
                  <a:gd name="T15" fmla="*/ 26 h 32"/>
                  <a:gd name="T16" fmla="*/ 68 w 89"/>
                  <a:gd name="T17" fmla="*/ 29 h 32"/>
                  <a:gd name="T18" fmla="*/ 85 w 89"/>
                  <a:gd name="T19" fmla="*/ 32 h 32"/>
                  <a:gd name="T20" fmla="*/ 89 w 89"/>
                  <a:gd name="T21" fmla="*/ 20 h 32"/>
                  <a:gd name="T22" fmla="*/ 72 w 89"/>
                  <a:gd name="T23" fmla="*/ 18 h 32"/>
                  <a:gd name="T24" fmla="*/ 58 w 89"/>
                  <a:gd name="T25" fmla="*/ 14 h 32"/>
                  <a:gd name="T26" fmla="*/ 44 w 89"/>
                  <a:gd name="T27" fmla="*/ 11 h 32"/>
                  <a:gd name="T28" fmla="*/ 34 w 89"/>
                  <a:gd name="T29" fmla="*/ 10 h 32"/>
                  <a:gd name="T30" fmla="*/ 24 w 89"/>
                  <a:gd name="T31" fmla="*/ 6 h 32"/>
                  <a:gd name="T32" fmla="*/ 20 w 89"/>
                  <a:gd name="T33" fmla="*/ 4 h 32"/>
                  <a:gd name="T34" fmla="*/ 18 w 89"/>
                  <a:gd name="T35" fmla="*/ 4 h 32"/>
                  <a:gd name="T36" fmla="*/ 16 w 89"/>
                  <a:gd name="T37" fmla="*/ 2 h 32"/>
                  <a:gd name="T38" fmla="*/ 16 w 89"/>
                  <a:gd name="T39" fmla="*/ 3 h 32"/>
                  <a:gd name="T40" fmla="*/ 16 w 89"/>
                  <a:gd name="T41" fmla="*/ 2 h 32"/>
                  <a:gd name="T42" fmla="*/ 8 w 89"/>
                  <a:gd name="T43" fmla="*/ 0 h 32"/>
                  <a:gd name="T44" fmla="*/ 2 w 89"/>
                  <a:gd name="T45" fmla="*/ 3 h 32"/>
                  <a:gd name="T46" fmla="*/ 0 w 89"/>
                  <a:gd name="T47" fmla="*/ 6 h 32"/>
                  <a:gd name="T48" fmla="*/ 4 w 89"/>
                  <a:gd name="T49" fmla="*/ 11 h 32"/>
                  <a:gd name="T50" fmla="*/ 4 w 89"/>
                  <a:gd name="T51"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32">
                    <a:moveTo>
                      <a:pt x="4" y="10"/>
                    </a:moveTo>
                    <a:lnTo>
                      <a:pt x="4" y="11"/>
                    </a:lnTo>
                    <a:lnTo>
                      <a:pt x="6" y="11"/>
                    </a:lnTo>
                    <a:lnTo>
                      <a:pt x="8" y="13"/>
                    </a:lnTo>
                    <a:lnTo>
                      <a:pt x="16" y="15"/>
                    </a:lnTo>
                    <a:lnTo>
                      <a:pt x="26" y="19"/>
                    </a:lnTo>
                    <a:lnTo>
                      <a:pt x="36" y="22"/>
                    </a:lnTo>
                    <a:lnTo>
                      <a:pt x="50" y="26"/>
                    </a:lnTo>
                    <a:lnTo>
                      <a:pt x="68" y="29"/>
                    </a:lnTo>
                    <a:lnTo>
                      <a:pt x="85" y="32"/>
                    </a:lnTo>
                    <a:lnTo>
                      <a:pt x="89" y="20"/>
                    </a:lnTo>
                    <a:lnTo>
                      <a:pt x="72" y="18"/>
                    </a:lnTo>
                    <a:lnTo>
                      <a:pt x="58" y="14"/>
                    </a:lnTo>
                    <a:lnTo>
                      <a:pt x="44" y="11"/>
                    </a:lnTo>
                    <a:lnTo>
                      <a:pt x="34" y="10"/>
                    </a:lnTo>
                    <a:lnTo>
                      <a:pt x="24" y="6"/>
                    </a:lnTo>
                    <a:lnTo>
                      <a:pt x="20" y="4"/>
                    </a:lnTo>
                    <a:lnTo>
                      <a:pt x="18" y="4"/>
                    </a:lnTo>
                    <a:lnTo>
                      <a:pt x="16" y="2"/>
                    </a:lnTo>
                    <a:lnTo>
                      <a:pt x="16" y="3"/>
                    </a:lnTo>
                    <a:lnTo>
                      <a:pt x="16" y="2"/>
                    </a:lnTo>
                    <a:lnTo>
                      <a:pt x="8" y="0"/>
                    </a:lnTo>
                    <a:lnTo>
                      <a:pt x="2" y="3"/>
                    </a:lnTo>
                    <a:lnTo>
                      <a:pt x="0" y="6"/>
                    </a:lnTo>
                    <a:lnTo>
                      <a:pt x="4" y="11"/>
                    </a:lnTo>
                    <a:lnTo>
                      <a:pt x="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36" name="Freeform 148">
                <a:extLst>
                  <a:ext uri="{FF2B5EF4-FFF2-40B4-BE49-F238E27FC236}">
                    <a16:creationId xmlns:a16="http://schemas.microsoft.com/office/drawing/2014/main" id="{392D1F5C-594A-4D81-8F11-82F1CF94712D}"/>
                  </a:ext>
                </a:extLst>
              </p:cNvPr>
              <p:cNvSpPr>
                <a:spLocks/>
              </p:cNvSpPr>
              <p:nvPr/>
            </p:nvSpPr>
            <p:spPr bwMode="auto">
              <a:xfrm>
                <a:off x="2210" y="62"/>
                <a:ext cx="260" cy="259"/>
              </a:xfrm>
              <a:custGeom>
                <a:avLst/>
                <a:gdLst>
                  <a:gd name="T0" fmla="*/ 260 w 260"/>
                  <a:gd name="T1" fmla="*/ 44 h 259"/>
                  <a:gd name="T2" fmla="*/ 260 w 260"/>
                  <a:gd name="T3" fmla="*/ 44 h 259"/>
                  <a:gd name="T4" fmla="*/ 238 w 260"/>
                  <a:gd name="T5" fmla="*/ 23 h 259"/>
                  <a:gd name="T6" fmla="*/ 208 w 260"/>
                  <a:gd name="T7" fmla="*/ 9 h 259"/>
                  <a:gd name="T8" fmla="*/ 179 w 260"/>
                  <a:gd name="T9" fmla="*/ 1 h 259"/>
                  <a:gd name="T10" fmla="*/ 149 w 260"/>
                  <a:gd name="T11" fmla="*/ 0 h 259"/>
                  <a:gd name="T12" fmla="*/ 117 w 260"/>
                  <a:gd name="T13" fmla="*/ 4 h 259"/>
                  <a:gd name="T14" fmla="*/ 87 w 260"/>
                  <a:gd name="T15" fmla="*/ 15 h 259"/>
                  <a:gd name="T16" fmla="*/ 60 w 260"/>
                  <a:gd name="T17" fmla="*/ 30 h 259"/>
                  <a:gd name="T18" fmla="*/ 38 w 260"/>
                  <a:gd name="T19" fmla="*/ 48 h 259"/>
                  <a:gd name="T20" fmla="*/ 18 w 260"/>
                  <a:gd name="T21" fmla="*/ 68 h 259"/>
                  <a:gd name="T22" fmla="*/ 6 w 260"/>
                  <a:gd name="T23" fmla="*/ 92 h 259"/>
                  <a:gd name="T24" fmla="*/ 0 w 260"/>
                  <a:gd name="T25" fmla="*/ 118 h 259"/>
                  <a:gd name="T26" fmla="*/ 0 w 260"/>
                  <a:gd name="T27" fmla="*/ 145 h 259"/>
                  <a:gd name="T28" fmla="*/ 10 w 260"/>
                  <a:gd name="T29" fmla="*/ 174 h 259"/>
                  <a:gd name="T30" fmla="*/ 30 w 260"/>
                  <a:gd name="T31" fmla="*/ 202 h 259"/>
                  <a:gd name="T32" fmla="*/ 60 w 260"/>
                  <a:gd name="T33" fmla="*/ 231 h 259"/>
                  <a:gd name="T34" fmla="*/ 103 w 260"/>
                  <a:gd name="T35" fmla="*/ 259 h 259"/>
                  <a:gd name="T36" fmla="*/ 115 w 260"/>
                  <a:gd name="T37" fmla="*/ 252 h 259"/>
                  <a:gd name="T38" fmla="*/ 76 w 260"/>
                  <a:gd name="T39" fmla="*/ 224 h 259"/>
                  <a:gd name="T40" fmla="*/ 46 w 260"/>
                  <a:gd name="T41" fmla="*/ 198 h 259"/>
                  <a:gd name="T42" fmla="*/ 30 w 260"/>
                  <a:gd name="T43" fmla="*/ 171 h 259"/>
                  <a:gd name="T44" fmla="*/ 20 w 260"/>
                  <a:gd name="T45" fmla="*/ 145 h 259"/>
                  <a:gd name="T46" fmla="*/ 20 w 260"/>
                  <a:gd name="T47" fmla="*/ 118 h 259"/>
                  <a:gd name="T48" fmla="*/ 26 w 260"/>
                  <a:gd name="T49" fmla="*/ 94 h 259"/>
                  <a:gd name="T50" fmla="*/ 38 w 260"/>
                  <a:gd name="T51" fmla="*/ 72 h 259"/>
                  <a:gd name="T52" fmla="*/ 54 w 260"/>
                  <a:gd name="T53" fmla="*/ 53 h 259"/>
                  <a:gd name="T54" fmla="*/ 76 w 260"/>
                  <a:gd name="T55" fmla="*/ 37 h 259"/>
                  <a:gd name="T56" fmla="*/ 99 w 260"/>
                  <a:gd name="T57" fmla="*/ 24 h 259"/>
                  <a:gd name="T58" fmla="*/ 125 w 260"/>
                  <a:gd name="T59" fmla="*/ 16 h 259"/>
                  <a:gd name="T60" fmla="*/ 149 w 260"/>
                  <a:gd name="T61" fmla="*/ 11 h 259"/>
                  <a:gd name="T62" fmla="*/ 175 w 260"/>
                  <a:gd name="T63" fmla="*/ 12 h 259"/>
                  <a:gd name="T64" fmla="*/ 200 w 260"/>
                  <a:gd name="T65" fmla="*/ 18 h 259"/>
                  <a:gd name="T66" fmla="*/ 222 w 260"/>
                  <a:gd name="T67" fmla="*/ 30 h 259"/>
                  <a:gd name="T68" fmla="*/ 244 w 260"/>
                  <a:gd name="T69" fmla="*/ 48 h 259"/>
                  <a:gd name="T70" fmla="*/ 244 w 260"/>
                  <a:gd name="T71" fmla="*/ 48 h 259"/>
                  <a:gd name="T72" fmla="*/ 260 w 260"/>
                  <a:gd name="T73" fmla="*/ 44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0" h="259">
                    <a:moveTo>
                      <a:pt x="260" y="44"/>
                    </a:moveTo>
                    <a:lnTo>
                      <a:pt x="260" y="44"/>
                    </a:lnTo>
                    <a:lnTo>
                      <a:pt x="238" y="23"/>
                    </a:lnTo>
                    <a:lnTo>
                      <a:pt x="208" y="9"/>
                    </a:lnTo>
                    <a:lnTo>
                      <a:pt x="179" y="1"/>
                    </a:lnTo>
                    <a:lnTo>
                      <a:pt x="149" y="0"/>
                    </a:lnTo>
                    <a:lnTo>
                      <a:pt x="117" y="4"/>
                    </a:lnTo>
                    <a:lnTo>
                      <a:pt x="87" y="15"/>
                    </a:lnTo>
                    <a:lnTo>
                      <a:pt x="60" y="30"/>
                    </a:lnTo>
                    <a:lnTo>
                      <a:pt x="38" y="48"/>
                    </a:lnTo>
                    <a:lnTo>
                      <a:pt x="18" y="68"/>
                    </a:lnTo>
                    <a:lnTo>
                      <a:pt x="6" y="92"/>
                    </a:lnTo>
                    <a:lnTo>
                      <a:pt x="0" y="118"/>
                    </a:lnTo>
                    <a:lnTo>
                      <a:pt x="0" y="145"/>
                    </a:lnTo>
                    <a:lnTo>
                      <a:pt x="10" y="174"/>
                    </a:lnTo>
                    <a:lnTo>
                      <a:pt x="30" y="202"/>
                    </a:lnTo>
                    <a:lnTo>
                      <a:pt x="60" y="231"/>
                    </a:lnTo>
                    <a:lnTo>
                      <a:pt x="103" y="259"/>
                    </a:lnTo>
                    <a:lnTo>
                      <a:pt x="115" y="252"/>
                    </a:lnTo>
                    <a:lnTo>
                      <a:pt x="76" y="224"/>
                    </a:lnTo>
                    <a:lnTo>
                      <a:pt x="46" y="198"/>
                    </a:lnTo>
                    <a:lnTo>
                      <a:pt x="30" y="171"/>
                    </a:lnTo>
                    <a:lnTo>
                      <a:pt x="20" y="145"/>
                    </a:lnTo>
                    <a:lnTo>
                      <a:pt x="20" y="118"/>
                    </a:lnTo>
                    <a:lnTo>
                      <a:pt x="26" y="94"/>
                    </a:lnTo>
                    <a:lnTo>
                      <a:pt x="38" y="72"/>
                    </a:lnTo>
                    <a:lnTo>
                      <a:pt x="54" y="53"/>
                    </a:lnTo>
                    <a:lnTo>
                      <a:pt x="76" y="37"/>
                    </a:lnTo>
                    <a:lnTo>
                      <a:pt x="99" y="24"/>
                    </a:lnTo>
                    <a:lnTo>
                      <a:pt x="125" y="16"/>
                    </a:lnTo>
                    <a:lnTo>
                      <a:pt x="149" y="11"/>
                    </a:lnTo>
                    <a:lnTo>
                      <a:pt x="175" y="12"/>
                    </a:lnTo>
                    <a:lnTo>
                      <a:pt x="200" y="18"/>
                    </a:lnTo>
                    <a:lnTo>
                      <a:pt x="222" y="30"/>
                    </a:lnTo>
                    <a:lnTo>
                      <a:pt x="244" y="48"/>
                    </a:lnTo>
                    <a:lnTo>
                      <a:pt x="244" y="48"/>
                    </a:lnTo>
                    <a:lnTo>
                      <a:pt x="26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37" name="Freeform 149">
                <a:extLst>
                  <a:ext uri="{FF2B5EF4-FFF2-40B4-BE49-F238E27FC236}">
                    <a16:creationId xmlns:a16="http://schemas.microsoft.com/office/drawing/2014/main" id="{07867084-7BCF-401E-89D6-5BFDF3077366}"/>
                  </a:ext>
                </a:extLst>
              </p:cNvPr>
              <p:cNvSpPr>
                <a:spLocks/>
              </p:cNvSpPr>
              <p:nvPr/>
            </p:nvSpPr>
            <p:spPr bwMode="auto">
              <a:xfrm>
                <a:off x="2448" y="106"/>
                <a:ext cx="24" cy="18"/>
              </a:xfrm>
              <a:custGeom>
                <a:avLst/>
                <a:gdLst>
                  <a:gd name="T0" fmla="*/ 8 w 24"/>
                  <a:gd name="T1" fmla="*/ 18 h 18"/>
                  <a:gd name="T2" fmla="*/ 16 w 24"/>
                  <a:gd name="T3" fmla="*/ 15 h 18"/>
                  <a:gd name="T4" fmla="*/ 18 w 24"/>
                  <a:gd name="T5" fmla="*/ 13 h 18"/>
                  <a:gd name="T6" fmla="*/ 22 w 24"/>
                  <a:gd name="T7" fmla="*/ 9 h 18"/>
                  <a:gd name="T8" fmla="*/ 24 w 24"/>
                  <a:gd name="T9" fmla="*/ 5 h 18"/>
                  <a:gd name="T10" fmla="*/ 22 w 24"/>
                  <a:gd name="T11" fmla="*/ 0 h 18"/>
                  <a:gd name="T12" fmla="*/ 6 w 24"/>
                  <a:gd name="T13" fmla="*/ 4 h 18"/>
                  <a:gd name="T14" fmla="*/ 4 w 24"/>
                  <a:gd name="T15" fmla="*/ 3 h 18"/>
                  <a:gd name="T16" fmla="*/ 2 w 24"/>
                  <a:gd name="T17" fmla="*/ 6 h 18"/>
                  <a:gd name="T18" fmla="*/ 2 w 24"/>
                  <a:gd name="T19" fmla="*/ 9 h 18"/>
                  <a:gd name="T20" fmla="*/ 0 w 24"/>
                  <a:gd name="T21" fmla="*/ 10 h 18"/>
                  <a:gd name="T22" fmla="*/ 8 w 24"/>
                  <a:gd name="T23" fmla="*/ 6 h 18"/>
                  <a:gd name="T24" fmla="*/ 0 w 24"/>
                  <a:gd name="T25" fmla="*/ 10 h 18"/>
                  <a:gd name="T26" fmla="*/ 0 w 24"/>
                  <a:gd name="T27" fmla="*/ 13 h 18"/>
                  <a:gd name="T28" fmla="*/ 6 w 24"/>
                  <a:gd name="T29" fmla="*/ 17 h 18"/>
                  <a:gd name="T30" fmla="*/ 12 w 24"/>
                  <a:gd name="T31" fmla="*/ 17 h 18"/>
                  <a:gd name="T32" fmla="*/ 16 w 24"/>
                  <a:gd name="T33" fmla="*/ 15 h 18"/>
                  <a:gd name="T34" fmla="*/ 8 w 2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18">
                    <a:moveTo>
                      <a:pt x="8" y="18"/>
                    </a:moveTo>
                    <a:lnTo>
                      <a:pt x="16" y="15"/>
                    </a:lnTo>
                    <a:lnTo>
                      <a:pt x="18" y="13"/>
                    </a:lnTo>
                    <a:lnTo>
                      <a:pt x="22" y="9"/>
                    </a:lnTo>
                    <a:lnTo>
                      <a:pt x="24" y="5"/>
                    </a:lnTo>
                    <a:lnTo>
                      <a:pt x="22" y="0"/>
                    </a:lnTo>
                    <a:lnTo>
                      <a:pt x="6" y="4"/>
                    </a:lnTo>
                    <a:lnTo>
                      <a:pt x="4" y="3"/>
                    </a:lnTo>
                    <a:lnTo>
                      <a:pt x="2" y="6"/>
                    </a:lnTo>
                    <a:lnTo>
                      <a:pt x="2" y="9"/>
                    </a:lnTo>
                    <a:lnTo>
                      <a:pt x="0" y="10"/>
                    </a:lnTo>
                    <a:lnTo>
                      <a:pt x="8" y="6"/>
                    </a:lnTo>
                    <a:lnTo>
                      <a:pt x="0" y="10"/>
                    </a:lnTo>
                    <a:lnTo>
                      <a:pt x="0" y="13"/>
                    </a:lnTo>
                    <a:lnTo>
                      <a:pt x="6" y="17"/>
                    </a:lnTo>
                    <a:lnTo>
                      <a:pt x="12" y="17"/>
                    </a:lnTo>
                    <a:lnTo>
                      <a:pt x="16" y="15"/>
                    </a:lnTo>
                    <a:lnTo>
                      <a:pt x="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38" name="Freeform 150">
                <a:extLst>
                  <a:ext uri="{FF2B5EF4-FFF2-40B4-BE49-F238E27FC236}">
                    <a16:creationId xmlns:a16="http://schemas.microsoft.com/office/drawing/2014/main" id="{F90ECBA6-377D-4D29-9B0A-AFBC561BFEB4}"/>
                  </a:ext>
                </a:extLst>
              </p:cNvPr>
              <p:cNvSpPr>
                <a:spLocks/>
              </p:cNvSpPr>
              <p:nvPr/>
            </p:nvSpPr>
            <p:spPr bwMode="auto">
              <a:xfrm>
                <a:off x="2418" y="112"/>
                <a:ext cx="38" cy="13"/>
              </a:xfrm>
              <a:custGeom>
                <a:avLst/>
                <a:gdLst>
                  <a:gd name="T0" fmla="*/ 2 w 38"/>
                  <a:gd name="T1" fmla="*/ 11 h 13"/>
                  <a:gd name="T2" fmla="*/ 2 w 38"/>
                  <a:gd name="T3" fmla="*/ 10 h 13"/>
                  <a:gd name="T4" fmla="*/ 8 w 38"/>
                  <a:gd name="T5" fmla="*/ 12 h 13"/>
                  <a:gd name="T6" fmla="*/ 14 w 38"/>
                  <a:gd name="T7" fmla="*/ 13 h 13"/>
                  <a:gd name="T8" fmla="*/ 22 w 38"/>
                  <a:gd name="T9" fmla="*/ 13 h 13"/>
                  <a:gd name="T10" fmla="*/ 38 w 38"/>
                  <a:gd name="T11" fmla="*/ 12 h 13"/>
                  <a:gd name="T12" fmla="*/ 38 w 38"/>
                  <a:gd name="T13" fmla="*/ 0 h 13"/>
                  <a:gd name="T14" fmla="*/ 22 w 38"/>
                  <a:gd name="T15" fmla="*/ 2 h 13"/>
                  <a:gd name="T16" fmla="*/ 14 w 38"/>
                  <a:gd name="T17" fmla="*/ 2 h 13"/>
                  <a:gd name="T18" fmla="*/ 12 w 38"/>
                  <a:gd name="T19" fmla="*/ 0 h 13"/>
                  <a:gd name="T20" fmla="*/ 14 w 38"/>
                  <a:gd name="T21" fmla="*/ 3 h 13"/>
                  <a:gd name="T22" fmla="*/ 14 w 38"/>
                  <a:gd name="T23" fmla="*/ 2 h 13"/>
                  <a:gd name="T24" fmla="*/ 14 w 38"/>
                  <a:gd name="T25" fmla="*/ 3 h 13"/>
                  <a:gd name="T26" fmla="*/ 8 w 38"/>
                  <a:gd name="T27" fmla="*/ 2 h 13"/>
                  <a:gd name="T28" fmla="*/ 2 w 38"/>
                  <a:gd name="T29" fmla="*/ 3 h 13"/>
                  <a:gd name="T30" fmla="*/ 0 w 38"/>
                  <a:gd name="T31" fmla="*/ 6 h 13"/>
                  <a:gd name="T32" fmla="*/ 2 w 38"/>
                  <a:gd name="T33" fmla="*/ 10 h 13"/>
                  <a:gd name="T34" fmla="*/ 2 w 38"/>
                  <a:gd name="T35"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13">
                    <a:moveTo>
                      <a:pt x="2" y="11"/>
                    </a:moveTo>
                    <a:lnTo>
                      <a:pt x="2" y="10"/>
                    </a:lnTo>
                    <a:lnTo>
                      <a:pt x="8" y="12"/>
                    </a:lnTo>
                    <a:lnTo>
                      <a:pt x="14" y="13"/>
                    </a:lnTo>
                    <a:lnTo>
                      <a:pt x="22" y="13"/>
                    </a:lnTo>
                    <a:lnTo>
                      <a:pt x="38" y="12"/>
                    </a:lnTo>
                    <a:lnTo>
                      <a:pt x="38" y="0"/>
                    </a:lnTo>
                    <a:lnTo>
                      <a:pt x="22" y="2"/>
                    </a:lnTo>
                    <a:lnTo>
                      <a:pt x="14" y="2"/>
                    </a:lnTo>
                    <a:lnTo>
                      <a:pt x="12" y="0"/>
                    </a:lnTo>
                    <a:lnTo>
                      <a:pt x="14" y="3"/>
                    </a:lnTo>
                    <a:lnTo>
                      <a:pt x="14" y="2"/>
                    </a:lnTo>
                    <a:lnTo>
                      <a:pt x="14" y="3"/>
                    </a:lnTo>
                    <a:lnTo>
                      <a:pt x="8" y="2"/>
                    </a:lnTo>
                    <a:lnTo>
                      <a:pt x="2" y="3"/>
                    </a:lnTo>
                    <a:lnTo>
                      <a:pt x="0" y="6"/>
                    </a:lnTo>
                    <a:lnTo>
                      <a:pt x="2" y="10"/>
                    </a:lnTo>
                    <a:lnTo>
                      <a:pt x="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39" name="Freeform 151">
                <a:extLst>
                  <a:ext uri="{FF2B5EF4-FFF2-40B4-BE49-F238E27FC236}">
                    <a16:creationId xmlns:a16="http://schemas.microsoft.com/office/drawing/2014/main" id="{8A960D71-4148-4407-9E62-45E25E42DE62}"/>
                  </a:ext>
                </a:extLst>
              </p:cNvPr>
              <p:cNvSpPr>
                <a:spLocks/>
              </p:cNvSpPr>
              <p:nvPr/>
            </p:nvSpPr>
            <p:spPr bwMode="auto">
              <a:xfrm>
                <a:off x="2325" y="102"/>
                <a:ext cx="107" cy="23"/>
              </a:xfrm>
              <a:custGeom>
                <a:avLst/>
                <a:gdLst>
                  <a:gd name="T0" fmla="*/ 16 w 107"/>
                  <a:gd name="T1" fmla="*/ 22 h 23"/>
                  <a:gd name="T2" fmla="*/ 16 w 107"/>
                  <a:gd name="T3" fmla="*/ 21 h 23"/>
                  <a:gd name="T4" fmla="*/ 18 w 107"/>
                  <a:gd name="T5" fmla="*/ 21 h 23"/>
                  <a:gd name="T6" fmla="*/ 20 w 107"/>
                  <a:gd name="T7" fmla="*/ 17 h 23"/>
                  <a:gd name="T8" fmla="*/ 28 w 107"/>
                  <a:gd name="T9" fmla="*/ 15 h 23"/>
                  <a:gd name="T10" fmla="*/ 34 w 107"/>
                  <a:gd name="T11" fmla="*/ 13 h 23"/>
                  <a:gd name="T12" fmla="*/ 46 w 107"/>
                  <a:gd name="T13" fmla="*/ 12 h 23"/>
                  <a:gd name="T14" fmla="*/ 62 w 107"/>
                  <a:gd name="T15" fmla="*/ 12 h 23"/>
                  <a:gd name="T16" fmla="*/ 75 w 107"/>
                  <a:gd name="T17" fmla="*/ 14 h 23"/>
                  <a:gd name="T18" fmla="*/ 95 w 107"/>
                  <a:gd name="T19" fmla="*/ 21 h 23"/>
                  <a:gd name="T20" fmla="*/ 107 w 107"/>
                  <a:gd name="T21" fmla="*/ 12 h 23"/>
                  <a:gd name="T22" fmla="*/ 83 w 107"/>
                  <a:gd name="T23" fmla="*/ 2 h 23"/>
                  <a:gd name="T24" fmla="*/ 62 w 107"/>
                  <a:gd name="T25" fmla="*/ 0 h 23"/>
                  <a:gd name="T26" fmla="*/ 46 w 107"/>
                  <a:gd name="T27" fmla="*/ 0 h 23"/>
                  <a:gd name="T28" fmla="*/ 30 w 107"/>
                  <a:gd name="T29" fmla="*/ 1 h 23"/>
                  <a:gd name="T30" fmla="*/ 16 w 107"/>
                  <a:gd name="T31" fmla="*/ 6 h 23"/>
                  <a:gd name="T32" fmla="*/ 8 w 107"/>
                  <a:gd name="T33" fmla="*/ 10 h 23"/>
                  <a:gd name="T34" fmla="*/ 2 w 107"/>
                  <a:gd name="T35" fmla="*/ 14 h 23"/>
                  <a:gd name="T36" fmla="*/ 0 w 107"/>
                  <a:gd name="T37" fmla="*/ 16 h 23"/>
                  <a:gd name="T38" fmla="*/ 0 w 107"/>
                  <a:gd name="T39" fmla="*/ 15 h 23"/>
                  <a:gd name="T40" fmla="*/ 0 w 107"/>
                  <a:gd name="T41" fmla="*/ 16 h 23"/>
                  <a:gd name="T42" fmla="*/ 0 w 107"/>
                  <a:gd name="T43" fmla="*/ 20 h 23"/>
                  <a:gd name="T44" fmla="*/ 6 w 107"/>
                  <a:gd name="T45" fmla="*/ 23 h 23"/>
                  <a:gd name="T46" fmla="*/ 12 w 107"/>
                  <a:gd name="T47" fmla="*/ 23 h 23"/>
                  <a:gd name="T48" fmla="*/ 16 w 107"/>
                  <a:gd name="T49" fmla="*/ 21 h 23"/>
                  <a:gd name="T50" fmla="*/ 16 w 107"/>
                  <a:gd name="T51"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23">
                    <a:moveTo>
                      <a:pt x="16" y="22"/>
                    </a:moveTo>
                    <a:lnTo>
                      <a:pt x="16" y="21"/>
                    </a:lnTo>
                    <a:lnTo>
                      <a:pt x="18" y="21"/>
                    </a:lnTo>
                    <a:lnTo>
                      <a:pt x="20" y="17"/>
                    </a:lnTo>
                    <a:lnTo>
                      <a:pt x="28" y="15"/>
                    </a:lnTo>
                    <a:lnTo>
                      <a:pt x="34" y="13"/>
                    </a:lnTo>
                    <a:lnTo>
                      <a:pt x="46" y="12"/>
                    </a:lnTo>
                    <a:lnTo>
                      <a:pt x="62" y="12"/>
                    </a:lnTo>
                    <a:lnTo>
                      <a:pt x="75" y="14"/>
                    </a:lnTo>
                    <a:lnTo>
                      <a:pt x="95" y="21"/>
                    </a:lnTo>
                    <a:lnTo>
                      <a:pt x="107" y="12"/>
                    </a:lnTo>
                    <a:lnTo>
                      <a:pt x="83" y="2"/>
                    </a:lnTo>
                    <a:lnTo>
                      <a:pt x="62" y="0"/>
                    </a:lnTo>
                    <a:lnTo>
                      <a:pt x="46" y="0"/>
                    </a:lnTo>
                    <a:lnTo>
                      <a:pt x="30" y="1"/>
                    </a:lnTo>
                    <a:lnTo>
                      <a:pt x="16" y="6"/>
                    </a:lnTo>
                    <a:lnTo>
                      <a:pt x="8" y="10"/>
                    </a:lnTo>
                    <a:lnTo>
                      <a:pt x="2" y="14"/>
                    </a:lnTo>
                    <a:lnTo>
                      <a:pt x="0" y="16"/>
                    </a:lnTo>
                    <a:lnTo>
                      <a:pt x="0" y="15"/>
                    </a:lnTo>
                    <a:lnTo>
                      <a:pt x="0" y="16"/>
                    </a:lnTo>
                    <a:lnTo>
                      <a:pt x="0" y="20"/>
                    </a:lnTo>
                    <a:lnTo>
                      <a:pt x="6" y="23"/>
                    </a:lnTo>
                    <a:lnTo>
                      <a:pt x="12" y="23"/>
                    </a:lnTo>
                    <a:lnTo>
                      <a:pt x="16" y="21"/>
                    </a:lnTo>
                    <a:lnTo>
                      <a:pt x="16"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40" name="Freeform 152">
                <a:extLst>
                  <a:ext uri="{FF2B5EF4-FFF2-40B4-BE49-F238E27FC236}">
                    <a16:creationId xmlns:a16="http://schemas.microsoft.com/office/drawing/2014/main" id="{D09CEFEC-3542-4DB0-AE9C-25DE34EA3D80}"/>
                  </a:ext>
                </a:extLst>
              </p:cNvPr>
              <p:cNvSpPr>
                <a:spLocks/>
              </p:cNvSpPr>
              <p:nvPr/>
            </p:nvSpPr>
            <p:spPr bwMode="auto">
              <a:xfrm>
                <a:off x="2280" y="117"/>
                <a:ext cx="61" cy="93"/>
              </a:xfrm>
              <a:custGeom>
                <a:avLst/>
                <a:gdLst>
                  <a:gd name="T0" fmla="*/ 21 w 61"/>
                  <a:gd name="T1" fmla="*/ 91 h 93"/>
                  <a:gd name="T2" fmla="*/ 21 w 61"/>
                  <a:gd name="T3" fmla="*/ 91 h 93"/>
                  <a:gd name="T4" fmla="*/ 19 w 61"/>
                  <a:gd name="T5" fmla="*/ 82 h 93"/>
                  <a:gd name="T6" fmla="*/ 21 w 61"/>
                  <a:gd name="T7" fmla="*/ 60 h 93"/>
                  <a:gd name="T8" fmla="*/ 33 w 61"/>
                  <a:gd name="T9" fmla="*/ 35 h 93"/>
                  <a:gd name="T10" fmla="*/ 61 w 61"/>
                  <a:gd name="T11" fmla="*/ 7 h 93"/>
                  <a:gd name="T12" fmla="*/ 45 w 61"/>
                  <a:gd name="T13" fmla="*/ 0 h 93"/>
                  <a:gd name="T14" fmla="*/ 14 w 61"/>
                  <a:gd name="T15" fmla="*/ 30 h 93"/>
                  <a:gd name="T16" fmla="*/ 2 w 61"/>
                  <a:gd name="T17" fmla="*/ 60 h 93"/>
                  <a:gd name="T18" fmla="*/ 0 w 61"/>
                  <a:gd name="T19" fmla="*/ 82 h 93"/>
                  <a:gd name="T20" fmla="*/ 2 w 61"/>
                  <a:gd name="T21" fmla="*/ 93 h 93"/>
                  <a:gd name="T22" fmla="*/ 2 w 61"/>
                  <a:gd name="T23" fmla="*/ 93 h 93"/>
                  <a:gd name="T24" fmla="*/ 21 w 61"/>
                  <a:gd name="T25" fmla="*/ 9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3">
                    <a:moveTo>
                      <a:pt x="21" y="91"/>
                    </a:moveTo>
                    <a:lnTo>
                      <a:pt x="21" y="91"/>
                    </a:lnTo>
                    <a:lnTo>
                      <a:pt x="19" y="82"/>
                    </a:lnTo>
                    <a:lnTo>
                      <a:pt x="21" y="60"/>
                    </a:lnTo>
                    <a:lnTo>
                      <a:pt x="33" y="35"/>
                    </a:lnTo>
                    <a:lnTo>
                      <a:pt x="61" y="7"/>
                    </a:lnTo>
                    <a:lnTo>
                      <a:pt x="45" y="0"/>
                    </a:lnTo>
                    <a:lnTo>
                      <a:pt x="14" y="30"/>
                    </a:lnTo>
                    <a:lnTo>
                      <a:pt x="2" y="60"/>
                    </a:lnTo>
                    <a:lnTo>
                      <a:pt x="0" y="82"/>
                    </a:lnTo>
                    <a:lnTo>
                      <a:pt x="2" y="93"/>
                    </a:lnTo>
                    <a:lnTo>
                      <a:pt x="2" y="93"/>
                    </a:lnTo>
                    <a:lnTo>
                      <a:pt x="21"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41" name="Freeform 153">
                <a:extLst>
                  <a:ext uri="{FF2B5EF4-FFF2-40B4-BE49-F238E27FC236}">
                    <a16:creationId xmlns:a16="http://schemas.microsoft.com/office/drawing/2014/main" id="{C61432BA-399D-46C4-9909-42FE6A28866D}"/>
                  </a:ext>
                </a:extLst>
              </p:cNvPr>
              <p:cNvSpPr>
                <a:spLocks/>
              </p:cNvSpPr>
              <p:nvPr/>
            </p:nvSpPr>
            <p:spPr bwMode="auto">
              <a:xfrm>
                <a:off x="2282" y="208"/>
                <a:ext cx="47" cy="59"/>
              </a:xfrm>
              <a:custGeom>
                <a:avLst/>
                <a:gdLst>
                  <a:gd name="T0" fmla="*/ 47 w 47"/>
                  <a:gd name="T1" fmla="*/ 54 h 59"/>
                  <a:gd name="T2" fmla="*/ 45 w 47"/>
                  <a:gd name="T3" fmla="*/ 54 h 59"/>
                  <a:gd name="T4" fmla="*/ 35 w 47"/>
                  <a:gd name="T5" fmla="*/ 40 h 59"/>
                  <a:gd name="T6" fmla="*/ 29 w 47"/>
                  <a:gd name="T7" fmla="*/ 26 h 59"/>
                  <a:gd name="T8" fmla="*/ 23 w 47"/>
                  <a:gd name="T9" fmla="*/ 13 h 59"/>
                  <a:gd name="T10" fmla="*/ 19 w 47"/>
                  <a:gd name="T11" fmla="*/ 0 h 59"/>
                  <a:gd name="T12" fmla="*/ 0 w 47"/>
                  <a:gd name="T13" fmla="*/ 2 h 59"/>
                  <a:gd name="T14" fmla="*/ 4 w 47"/>
                  <a:gd name="T15" fmla="*/ 15 h 59"/>
                  <a:gd name="T16" fmla="*/ 10 w 47"/>
                  <a:gd name="T17" fmla="*/ 29 h 59"/>
                  <a:gd name="T18" fmla="*/ 15 w 47"/>
                  <a:gd name="T19" fmla="*/ 42 h 59"/>
                  <a:gd name="T20" fmla="*/ 29 w 47"/>
                  <a:gd name="T21" fmla="*/ 59 h 59"/>
                  <a:gd name="T22" fmla="*/ 27 w 47"/>
                  <a:gd name="T23" fmla="*/ 59 h 59"/>
                  <a:gd name="T24" fmla="*/ 47 w 47"/>
                  <a:gd name="T25" fmla="*/ 5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59">
                    <a:moveTo>
                      <a:pt x="47" y="54"/>
                    </a:moveTo>
                    <a:lnTo>
                      <a:pt x="45" y="54"/>
                    </a:lnTo>
                    <a:lnTo>
                      <a:pt x="35" y="40"/>
                    </a:lnTo>
                    <a:lnTo>
                      <a:pt x="29" y="26"/>
                    </a:lnTo>
                    <a:lnTo>
                      <a:pt x="23" y="13"/>
                    </a:lnTo>
                    <a:lnTo>
                      <a:pt x="19" y="0"/>
                    </a:lnTo>
                    <a:lnTo>
                      <a:pt x="0" y="2"/>
                    </a:lnTo>
                    <a:lnTo>
                      <a:pt x="4" y="15"/>
                    </a:lnTo>
                    <a:lnTo>
                      <a:pt x="10" y="29"/>
                    </a:lnTo>
                    <a:lnTo>
                      <a:pt x="15" y="42"/>
                    </a:lnTo>
                    <a:lnTo>
                      <a:pt x="29" y="59"/>
                    </a:lnTo>
                    <a:lnTo>
                      <a:pt x="27" y="59"/>
                    </a:lnTo>
                    <a:lnTo>
                      <a:pt x="47"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42" name="Freeform 154">
                <a:extLst>
                  <a:ext uri="{FF2B5EF4-FFF2-40B4-BE49-F238E27FC236}">
                    <a16:creationId xmlns:a16="http://schemas.microsoft.com/office/drawing/2014/main" id="{A5C92DF4-D333-47E5-8D78-F08FCF3BB975}"/>
                  </a:ext>
                </a:extLst>
              </p:cNvPr>
              <p:cNvSpPr>
                <a:spLocks/>
              </p:cNvSpPr>
              <p:nvPr/>
            </p:nvSpPr>
            <p:spPr bwMode="auto">
              <a:xfrm>
                <a:off x="2309" y="262"/>
                <a:ext cx="60" cy="37"/>
              </a:xfrm>
              <a:custGeom>
                <a:avLst/>
                <a:gdLst>
                  <a:gd name="T0" fmla="*/ 56 w 60"/>
                  <a:gd name="T1" fmla="*/ 26 h 37"/>
                  <a:gd name="T2" fmla="*/ 56 w 60"/>
                  <a:gd name="T3" fmla="*/ 26 h 37"/>
                  <a:gd name="T4" fmla="*/ 44 w 60"/>
                  <a:gd name="T5" fmla="*/ 22 h 37"/>
                  <a:gd name="T6" fmla="*/ 34 w 60"/>
                  <a:gd name="T7" fmla="*/ 14 h 37"/>
                  <a:gd name="T8" fmla="*/ 24 w 60"/>
                  <a:gd name="T9" fmla="*/ 7 h 37"/>
                  <a:gd name="T10" fmla="*/ 20 w 60"/>
                  <a:gd name="T11" fmla="*/ 0 h 37"/>
                  <a:gd name="T12" fmla="*/ 0 w 60"/>
                  <a:gd name="T13" fmla="*/ 5 h 37"/>
                  <a:gd name="T14" fmla="*/ 8 w 60"/>
                  <a:gd name="T15" fmla="*/ 11 h 37"/>
                  <a:gd name="T16" fmla="*/ 18 w 60"/>
                  <a:gd name="T17" fmla="*/ 21 h 37"/>
                  <a:gd name="T18" fmla="*/ 32 w 60"/>
                  <a:gd name="T19" fmla="*/ 29 h 37"/>
                  <a:gd name="T20" fmla="*/ 44 w 60"/>
                  <a:gd name="T21" fmla="*/ 36 h 37"/>
                  <a:gd name="T22" fmla="*/ 44 w 60"/>
                  <a:gd name="T23" fmla="*/ 36 h 37"/>
                  <a:gd name="T24" fmla="*/ 44 w 60"/>
                  <a:gd name="T25" fmla="*/ 36 h 37"/>
                  <a:gd name="T26" fmla="*/ 52 w 60"/>
                  <a:gd name="T27" fmla="*/ 37 h 37"/>
                  <a:gd name="T28" fmla="*/ 58 w 60"/>
                  <a:gd name="T29" fmla="*/ 35 h 37"/>
                  <a:gd name="T30" fmla="*/ 60 w 60"/>
                  <a:gd name="T31" fmla="*/ 30 h 37"/>
                  <a:gd name="T32" fmla="*/ 56 w 60"/>
                  <a:gd name="T33"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37">
                    <a:moveTo>
                      <a:pt x="56" y="26"/>
                    </a:moveTo>
                    <a:lnTo>
                      <a:pt x="56" y="26"/>
                    </a:lnTo>
                    <a:lnTo>
                      <a:pt x="44" y="22"/>
                    </a:lnTo>
                    <a:lnTo>
                      <a:pt x="34" y="14"/>
                    </a:lnTo>
                    <a:lnTo>
                      <a:pt x="24" y="7"/>
                    </a:lnTo>
                    <a:lnTo>
                      <a:pt x="20" y="0"/>
                    </a:lnTo>
                    <a:lnTo>
                      <a:pt x="0" y="5"/>
                    </a:lnTo>
                    <a:lnTo>
                      <a:pt x="8" y="11"/>
                    </a:lnTo>
                    <a:lnTo>
                      <a:pt x="18" y="21"/>
                    </a:lnTo>
                    <a:lnTo>
                      <a:pt x="32" y="29"/>
                    </a:lnTo>
                    <a:lnTo>
                      <a:pt x="44" y="36"/>
                    </a:lnTo>
                    <a:lnTo>
                      <a:pt x="44" y="36"/>
                    </a:lnTo>
                    <a:lnTo>
                      <a:pt x="44" y="36"/>
                    </a:lnTo>
                    <a:lnTo>
                      <a:pt x="52" y="37"/>
                    </a:lnTo>
                    <a:lnTo>
                      <a:pt x="58" y="35"/>
                    </a:lnTo>
                    <a:lnTo>
                      <a:pt x="60" y="30"/>
                    </a:lnTo>
                    <a:lnTo>
                      <a:pt x="56"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43" name="Freeform 155">
                <a:extLst>
                  <a:ext uri="{FF2B5EF4-FFF2-40B4-BE49-F238E27FC236}">
                    <a16:creationId xmlns:a16="http://schemas.microsoft.com/office/drawing/2014/main" id="{B6C1C072-37BC-4DE6-B618-1B71F6D1E5CB}"/>
                  </a:ext>
                </a:extLst>
              </p:cNvPr>
              <p:cNvSpPr>
                <a:spLocks/>
              </p:cNvSpPr>
              <p:nvPr/>
            </p:nvSpPr>
            <p:spPr bwMode="auto">
              <a:xfrm>
                <a:off x="2850" y="70"/>
                <a:ext cx="247" cy="270"/>
              </a:xfrm>
              <a:custGeom>
                <a:avLst/>
                <a:gdLst>
                  <a:gd name="T0" fmla="*/ 160 w 247"/>
                  <a:gd name="T1" fmla="*/ 235 h 270"/>
                  <a:gd name="T2" fmla="*/ 190 w 247"/>
                  <a:gd name="T3" fmla="*/ 238 h 270"/>
                  <a:gd name="T4" fmla="*/ 206 w 247"/>
                  <a:gd name="T5" fmla="*/ 230 h 270"/>
                  <a:gd name="T6" fmla="*/ 209 w 247"/>
                  <a:gd name="T7" fmla="*/ 220 h 270"/>
                  <a:gd name="T8" fmla="*/ 215 w 247"/>
                  <a:gd name="T9" fmla="*/ 214 h 270"/>
                  <a:gd name="T10" fmla="*/ 233 w 247"/>
                  <a:gd name="T11" fmla="*/ 222 h 270"/>
                  <a:gd name="T12" fmla="*/ 247 w 247"/>
                  <a:gd name="T13" fmla="*/ 236 h 270"/>
                  <a:gd name="T14" fmla="*/ 241 w 247"/>
                  <a:gd name="T15" fmla="*/ 251 h 270"/>
                  <a:gd name="T16" fmla="*/ 225 w 247"/>
                  <a:gd name="T17" fmla="*/ 263 h 270"/>
                  <a:gd name="T18" fmla="*/ 196 w 247"/>
                  <a:gd name="T19" fmla="*/ 270 h 270"/>
                  <a:gd name="T20" fmla="*/ 160 w 247"/>
                  <a:gd name="T21" fmla="*/ 267 h 270"/>
                  <a:gd name="T22" fmla="*/ 128 w 247"/>
                  <a:gd name="T23" fmla="*/ 261 h 270"/>
                  <a:gd name="T24" fmla="*/ 111 w 247"/>
                  <a:gd name="T25" fmla="*/ 255 h 270"/>
                  <a:gd name="T26" fmla="*/ 101 w 247"/>
                  <a:gd name="T27" fmla="*/ 252 h 270"/>
                  <a:gd name="T28" fmla="*/ 57 w 247"/>
                  <a:gd name="T29" fmla="*/ 223 h 270"/>
                  <a:gd name="T30" fmla="*/ 10 w 247"/>
                  <a:gd name="T31" fmla="*/ 167 h 270"/>
                  <a:gd name="T32" fmla="*/ 0 w 247"/>
                  <a:gd name="T33" fmla="*/ 113 h 270"/>
                  <a:gd name="T34" fmla="*/ 19 w 247"/>
                  <a:gd name="T35" fmla="*/ 64 h 270"/>
                  <a:gd name="T36" fmla="*/ 59 w 247"/>
                  <a:gd name="T37" fmla="*/ 27 h 270"/>
                  <a:gd name="T38" fmla="*/ 112 w 247"/>
                  <a:gd name="T39" fmla="*/ 4 h 270"/>
                  <a:gd name="T40" fmla="*/ 168 w 247"/>
                  <a:gd name="T41" fmla="*/ 1 h 270"/>
                  <a:gd name="T42" fmla="*/ 221 w 247"/>
                  <a:gd name="T43" fmla="*/ 21 h 270"/>
                  <a:gd name="T44" fmla="*/ 243 w 247"/>
                  <a:gd name="T45" fmla="*/ 42 h 270"/>
                  <a:gd name="T46" fmla="*/ 237 w 247"/>
                  <a:gd name="T47" fmla="*/ 49 h 270"/>
                  <a:gd name="T48" fmla="*/ 221 w 247"/>
                  <a:gd name="T49" fmla="*/ 52 h 270"/>
                  <a:gd name="T50" fmla="*/ 207 w 247"/>
                  <a:gd name="T51" fmla="*/ 51 h 270"/>
                  <a:gd name="T52" fmla="*/ 184 w 247"/>
                  <a:gd name="T53" fmla="*/ 44 h 270"/>
                  <a:gd name="T54" fmla="*/ 150 w 247"/>
                  <a:gd name="T55" fmla="*/ 40 h 270"/>
                  <a:gd name="T56" fmla="*/ 126 w 247"/>
                  <a:gd name="T57" fmla="*/ 46 h 270"/>
                  <a:gd name="T58" fmla="*/ 114 w 247"/>
                  <a:gd name="T59" fmla="*/ 53 h 270"/>
                  <a:gd name="T60" fmla="*/ 83 w 247"/>
                  <a:gd name="T61" fmla="*/ 83 h 270"/>
                  <a:gd name="T62" fmla="*/ 69 w 247"/>
                  <a:gd name="T63" fmla="*/ 131 h 270"/>
                  <a:gd name="T64" fmla="*/ 77 w 247"/>
                  <a:gd name="T65" fmla="*/ 155 h 270"/>
                  <a:gd name="T66" fmla="*/ 89 w 247"/>
                  <a:gd name="T67" fmla="*/ 182 h 270"/>
                  <a:gd name="T68" fmla="*/ 107 w 247"/>
                  <a:gd name="T69" fmla="*/ 203 h 270"/>
                  <a:gd name="T70" fmla="*/ 126 w 247"/>
                  <a:gd name="T71" fmla="*/ 22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7" h="270">
                    <a:moveTo>
                      <a:pt x="138" y="227"/>
                    </a:moveTo>
                    <a:lnTo>
                      <a:pt x="160" y="235"/>
                    </a:lnTo>
                    <a:lnTo>
                      <a:pt x="178" y="238"/>
                    </a:lnTo>
                    <a:lnTo>
                      <a:pt x="190" y="238"/>
                    </a:lnTo>
                    <a:lnTo>
                      <a:pt x="200" y="235"/>
                    </a:lnTo>
                    <a:lnTo>
                      <a:pt x="206" y="230"/>
                    </a:lnTo>
                    <a:lnTo>
                      <a:pt x="207" y="225"/>
                    </a:lnTo>
                    <a:lnTo>
                      <a:pt x="209" y="220"/>
                    </a:lnTo>
                    <a:lnTo>
                      <a:pt x="211" y="215"/>
                    </a:lnTo>
                    <a:lnTo>
                      <a:pt x="215" y="214"/>
                    </a:lnTo>
                    <a:lnTo>
                      <a:pt x="223" y="216"/>
                    </a:lnTo>
                    <a:lnTo>
                      <a:pt x="233" y="222"/>
                    </a:lnTo>
                    <a:lnTo>
                      <a:pt x="243" y="229"/>
                    </a:lnTo>
                    <a:lnTo>
                      <a:pt x="247" y="236"/>
                    </a:lnTo>
                    <a:lnTo>
                      <a:pt x="245" y="243"/>
                    </a:lnTo>
                    <a:lnTo>
                      <a:pt x="241" y="251"/>
                    </a:lnTo>
                    <a:lnTo>
                      <a:pt x="235" y="258"/>
                    </a:lnTo>
                    <a:lnTo>
                      <a:pt x="225" y="263"/>
                    </a:lnTo>
                    <a:lnTo>
                      <a:pt x="211" y="268"/>
                    </a:lnTo>
                    <a:lnTo>
                      <a:pt x="196" y="270"/>
                    </a:lnTo>
                    <a:lnTo>
                      <a:pt x="178" y="269"/>
                    </a:lnTo>
                    <a:lnTo>
                      <a:pt x="160" y="267"/>
                    </a:lnTo>
                    <a:lnTo>
                      <a:pt x="142" y="264"/>
                    </a:lnTo>
                    <a:lnTo>
                      <a:pt x="128" y="261"/>
                    </a:lnTo>
                    <a:lnTo>
                      <a:pt x="118" y="258"/>
                    </a:lnTo>
                    <a:lnTo>
                      <a:pt x="111" y="255"/>
                    </a:lnTo>
                    <a:lnTo>
                      <a:pt x="103" y="253"/>
                    </a:lnTo>
                    <a:lnTo>
                      <a:pt x="101" y="252"/>
                    </a:lnTo>
                    <a:lnTo>
                      <a:pt x="99" y="251"/>
                    </a:lnTo>
                    <a:lnTo>
                      <a:pt x="57" y="223"/>
                    </a:lnTo>
                    <a:lnTo>
                      <a:pt x="29" y="195"/>
                    </a:lnTo>
                    <a:lnTo>
                      <a:pt x="10" y="167"/>
                    </a:lnTo>
                    <a:lnTo>
                      <a:pt x="2" y="139"/>
                    </a:lnTo>
                    <a:lnTo>
                      <a:pt x="0" y="113"/>
                    </a:lnTo>
                    <a:lnTo>
                      <a:pt x="6" y="87"/>
                    </a:lnTo>
                    <a:lnTo>
                      <a:pt x="19" y="64"/>
                    </a:lnTo>
                    <a:lnTo>
                      <a:pt x="37" y="45"/>
                    </a:lnTo>
                    <a:lnTo>
                      <a:pt x="59" y="27"/>
                    </a:lnTo>
                    <a:lnTo>
                      <a:pt x="85" y="14"/>
                    </a:lnTo>
                    <a:lnTo>
                      <a:pt x="112" y="4"/>
                    </a:lnTo>
                    <a:lnTo>
                      <a:pt x="140" y="0"/>
                    </a:lnTo>
                    <a:lnTo>
                      <a:pt x="168" y="1"/>
                    </a:lnTo>
                    <a:lnTo>
                      <a:pt x="196" y="8"/>
                    </a:lnTo>
                    <a:lnTo>
                      <a:pt x="221" y="21"/>
                    </a:lnTo>
                    <a:lnTo>
                      <a:pt x="243" y="40"/>
                    </a:lnTo>
                    <a:lnTo>
                      <a:pt x="243" y="42"/>
                    </a:lnTo>
                    <a:lnTo>
                      <a:pt x="239" y="46"/>
                    </a:lnTo>
                    <a:lnTo>
                      <a:pt x="237" y="49"/>
                    </a:lnTo>
                    <a:lnTo>
                      <a:pt x="235" y="51"/>
                    </a:lnTo>
                    <a:lnTo>
                      <a:pt x="221" y="52"/>
                    </a:lnTo>
                    <a:lnTo>
                      <a:pt x="211" y="52"/>
                    </a:lnTo>
                    <a:lnTo>
                      <a:pt x="207" y="51"/>
                    </a:lnTo>
                    <a:lnTo>
                      <a:pt x="206" y="51"/>
                    </a:lnTo>
                    <a:lnTo>
                      <a:pt x="184" y="44"/>
                    </a:lnTo>
                    <a:lnTo>
                      <a:pt x="166" y="40"/>
                    </a:lnTo>
                    <a:lnTo>
                      <a:pt x="150" y="40"/>
                    </a:lnTo>
                    <a:lnTo>
                      <a:pt x="136" y="42"/>
                    </a:lnTo>
                    <a:lnTo>
                      <a:pt x="126" y="46"/>
                    </a:lnTo>
                    <a:lnTo>
                      <a:pt x="118" y="49"/>
                    </a:lnTo>
                    <a:lnTo>
                      <a:pt x="114" y="53"/>
                    </a:lnTo>
                    <a:lnTo>
                      <a:pt x="112" y="54"/>
                    </a:lnTo>
                    <a:lnTo>
                      <a:pt x="83" y="83"/>
                    </a:lnTo>
                    <a:lnTo>
                      <a:pt x="71" y="110"/>
                    </a:lnTo>
                    <a:lnTo>
                      <a:pt x="69" y="131"/>
                    </a:lnTo>
                    <a:lnTo>
                      <a:pt x="71" y="141"/>
                    </a:lnTo>
                    <a:lnTo>
                      <a:pt x="77" y="155"/>
                    </a:lnTo>
                    <a:lnTo>
                      <a:pt x="83" y="168"/>
                    </a:lnTo>
                    <a:lnTo>
                      <a:pt x="89" y="182"/>
                    </a:lnTo>
                    <a:lnTo>
                      <a:pt x="99" y="197"/>
                    </a:lnTo>
                    <a:lnTo>
                      <a:pt x="107" y="203"/>
                    </a:lnTo>
                    <a:lnTo>
                      <a:pt x="116" y="212"/>
                    </a:lnTo>
                    <a:lnTo>
                      <a:pt x="126" y="220"/>
                    </a:lnTo>
                    <a:lnTo>
                      <a:pt x="138" y="227"/>
                    </a:lnTo>
                    <a:close/>
                  </a:path>
                </a:pathLst>
              </a:custGeom>
              <a:solidFill>
                <a:srgbClr val="667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44" name="Freeform 156">
                <a:extLst>
                  <a:ext uri="{FF2B5EF4-FFF2-40B4-BE49-F238E27FC236}">
                    <a16:creationId xmlns:a16="http://schemas.microsoft.com/office/drawing/2014/main" id="{02B56150-E18D-4456-9AE2-AC49D0010B1A}"/>
                  </a:ext>
                </a:extLst>
              </p:cNvPr>
              <p:cNvSpPr>
                <a:spLocks/>
              </p:cNvSpPr>
              <p:nvPr/>
            </p:nvSpPr>
            <p:spPr bwMode="auto">
              <a:xfrm>
                <a:off x="2982" y="285"/>
                <a:ext cx="89" cy="29"/>
              </a:xfrm>
              <a:custGeom>
                <a:avLst/>
                <a:gdLst>
                  <a:gd name="T0" fmla="*/ 70 w 89"/>
                  <a:gd name="T1" fmla="*/ 0 h 29"/>
                  <a:gd name="T2" fmla="*/ 70 w 89"/>
                  <a:gd name="T3" fmla="*/ 0 h 29"/>
                  <a:gd name="T4" fmla="*/ 68 w 89"/>
                  <a:gd name="T5" fmla="*/ 3 h 29"/>
                  <a:gd name="T6" fmla="*/ 66 w 89"/>
                  <a:gd name="T7" fmla="*/ 9 h 29"/>
                  <a:gd name="T8" fmla="*/ 66 w 89"/>
                  <a:gd name="T9" fmla="*/ 13 h 29"/>
                  <a:gd name="T10" fmla="*/ 62 w 89"/>
                  <a:gd name="T11" fmla="*/ 15 h 29"/>
                  <a:gd name="T12" fmla="*/ 56 w 89"/>
                  <a:gd name="T13" fmla="*/ 17 h 29"/>
                  <a:gd name="T14" fmla="*/ 48 w 89"/>
                  <a:gd name="T15" fmla="*/ 17 h 29"/>
                  <a:gd name="T16" fmla="*/ 32 w 89"/>
                  <a:gd name="T17" fmla="*/ 15 h 29"/>
                  <a:gd name="T18" fmla="*/ 12 w 89"/>
                  <a:gd name="T19" fmla="*/ 7 h 29"/>
                  <a:gd name="T20" fmla="*/ 0 w 89"/>
                  <a:gd name="T21" fmla="*/ 16 h 29"/>
                  <a:gd name="T22" fmla="*/ 24 w 89"/>
                  <a:gd name="T23" fmla="*/ 24 h 29"/>
                  <a:gd name="T24" fmla="*/ 44 w 89"/>
                  <a:gd name="T25" fmla="*/ 29 h 29"/>
                  <a:gd name="T26" fmla="*/ 60 w 89"/>
                  <a:gd name="T27" fmla="*/ 29 h 29"/>
                  <a:gd name="T28" fmla="*/ 74 w 89"/>
                  <a:gd name="T29" fmla="*/ 24 h 29"/>
                  <a:gd name="T30" fmla="*/ 81 w 89"/>
                  <a:gd name="T31" fmla="*/ 17 h 29"/>
                  <a:gd name="T32" fmla="*/ 85 w 89"/>
                  <a:gd name="T33" fmla="*/ 12 h 29"/>
                  <a:gd name="T34" fmla="*/ 87 w 89"/>
                  <a:gd name="T35" fmla="*/ 6 h 29"/>
                  <a:gd name="T36" fmla="*/ 89 w 89"/>
                  <a:gd name="T37" fmla="*/ 0 h 29"/>
                  <a:gd name="T38" fmla="*/ 89 w 89"/>
                  <a:gd name="T39" fmla="*/ 0 h 29"/>
                  <a:gd name="T40" fmla="*/ 70 w 89"/>
                  <a:gd name="T4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29">
                    <a:moveTo>
                      <a:pt x="70" y="0"/>
                    </a:moveTo>
                    <a:lnTo>
                      <a:pt x="70" y="0"/>
                    </a:lnTo>
                    <a:lnTo>
                      <a:pt x="68" y="3"/>
                    </a:lnTo>
                    <a:lnTo>
                      <a:pt x="66" y="9"/>
                    </a:lnTo>
                    <a:lnTo>
                      <a:pt x="66" y="13"/>
                    </a:lnTo>
                    <a:lnTo>
                      <a:pt x="62" y="15"/>
                    </a:lnTo>
                    <a:lnTo>
                      <a:pt x="56" y="17"/>
                    </a:lnTo>
                    <a:lnTo>
                      <a:pt x="48" y="17"/>
                    </a:lnTo>
                    <a:lnTo>
                      <a:pt x="32" y="15"/>
                    </a:lnTo>
                    <a:lnTo>
                      <a:pt x="12" y="7"/>
                    </a:lnTo>
                    <a:lnTo>
                      <a:pt x="0" y="16"/>
                    </a:lnTo>
                    <a:lnTo>
                      <a:pt x="24" y="24"/>
                    </a:lnTo>
                    <a:lnTo>
                      <a:pt x="44" y="29"/>
                    </a:lnTo>
                    <a:lnTo>
                      <a:pt x="60" y="29"/>
                    </a:lnTo>
                    <a:lnTo>
                      <a:pt x="74" y="24"/>
                    </a:lnTo>
                    <a:lnTo>
                      <a:pt x="81" y="17"/>
                    </a:lnTo>
                    <a:lnTo>
                      <a:pt x="85" y="12"/>
                    </a:lnTo>
                    <a:lnTo>
                      <a:pt x="87" y="6"/>
                    </a:lnTo>
                    <a:lnTo>
                      <a:pt x="89" y="0"/>
                    </a:lnTo>
                    <a:lnTo>
                      <a:pt x="89" y="0"/>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45" name="Freeform 157">
                <a:extLst>
                  <a:ext uri="{FF2B5EF4-FFF2-40B4-BE49-F238E27FC236}">
                    <a16:creationId xmlns:a16="http://schemas.microsoft.com/office/drawing/2014/main" id="{E254E3E4-B0A7-4A93-B8F8-79DE6D4A261D}"/>
                  </a:ext>
                </a:extLst>
              </p:cNvPr>
              <p:cNvSpPr>
                <a:spLocks/>
              </p:cNvSpPr>
              <p:nvPr/>
            </p:nvSpPr>
            <p:spPr bwMode="auto">
              <a:xfrm>
                <a:off x="3052" y="278"/>
                <a:ext cx="49" cy="23"/>
              </a:xfrm>
              <a:custGeom>
                <a:avLst/>
                <a:gdLst>
                  <a:gd name="T0" fmla="*/ 49 w 49"/>
                  <a:gd name="T1" fmla="*/ 19 h 23"/>
                  <a:gd name="T2" fmla="*/ 49 w 49"/>
                  <a:gd name="T3" fmla="*/ 19 h 23"/>
                  <a:gd name="T4" fmla="*/ 39 w 49"/>
                  <a:gd name="T5" fmla="*/ 10 h 23"/>
                  <a:gd name="T6" fmla="*/ 27 w 49"/>
                  <a:gd name="T7" fmla="*/ 4 h 23"/>
                  <a:gd name="T8" fmla="*/ 13 w 49"/>
                  <a:gd name="T9" fmla="*/ 0 h 23"/>
                  <a:gd name="T10" fmla="*/ 0 w 49"/>
                  <a:gd name="T11" fmla="*/ 7 h 23"/>
                  <a:gd name="T12" fmla="*/ 19 w 49"/>
                  <a:gd name="T13" fmla="*/ 7 h 23"/>
                  <a:gd name="T14" fmla="*/ 13 w 49"/>
                  <a:gd name="T15" fmla="*/ 12 h 23"/>
                  <a:gd name="T16" fmla="*/ 15 w 49"/>
                  <a:gd name="T17" fmla="*/ 13 h 23"/>
                  <a:gd name="T18" fmla="*/ 23 w 49"/>
                  <a:gd name="T19" fmla="*/ 17 h 23"/>
                  <a:gd name="T20" fmla="*/ 33 w 49"/>
                  <a:gd name="T21" fmla="*/ 23 h 23"/>
                  <a:gd name="T22" fmla="*/ 33 w 49"/>
                  <a:gd name="T23" fmla="*/ 23 h 23"/>
                  <a:gd name="T24" fmla="*/ 49 w 49"/>
                  <a:gd name="T25"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23">
                    <a:moveTo>
                      <a:pt x="49" y="19"/>
                    </a:moveTo>
                    <a:lnTo>
                      <a:pt x="49" y="19"/>
                    </a:lnTo>
                    <a:lnTo>
                      <a:pt x="39" y="10"/>
                    </a:lnTo>
                    <a:lnTo>
                      <a:pt x="27" y="4"/>
                    </a:lnTo>
                    <a:lnTo>
                      <a:pt x="13" y="0"/>
                    </a:lnTo>
                    <a:lnTo>
                      <a:pt x="0" y="7"/>
                    </a:lnTo>
                    <a:lnTo>
                      <a:pt x="19" y="7"/>
                    </a:lnTo>
                    <a:lnTo>
                      <a:pt x="13" y="12"/>
                    </a:lnTo>
                    <a:lnTo>
                      <a:pt x="15" y="13"/>
                    </a:lnTo>
                    <a:lnTo>
                      <a:pt x="23" y="17"/>
                    </a:lnTo>
                    <a:lnTo>
                      <a:pt x="33" y="23"/>
                    </a:lnTo>
                    <a:lnTo>
                      <a:pt x="33" y="23"/>
                    </a:lnTo>
                    <a:lnTo>
                      <a:pt x="49"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46" name="Freeform 158">
                <a:extLst>
                  <a:ext uri="{FF2B5EF4-FFF2-40B4-BE49-F238E27FC236}">
                    <a16:creationId xmlns:a16="http://schemas.microsoft.com/office/drawing/2014/main" id="{CFE9A71E-89F7-4AC4-A39F-112D26332CB8}"/>
                  </a:ext>
                </a:extLst>
              </p:cNvPr>
              <p:cNvSpPr>
                <a:spLocks/>
              </p:cNvSpPr>
              <p:nvPr/>
            </p:nvSpPr>
            <p:spPr bwMode="auto">
              <a:xfrm>
                <a:off x="3026" y="297"/>
                <a:ext cx="81" cy="49"/>
              </a:xfrm>
              <a:custGeom>
                <a:avLst/>
                <a:gdLst>
                  <a:gd name="T0" fmla="*/ 2 w 81"/>
                  <a:gd name="T1" fmla="*/ 48 h 49"/>
                  <a:gd name="T2" fmla="*/ 0 w 81"/>
                  <a:gd name="T3" fmla="*/ 48 h 49"/>
                  <a:gd name="T4" fmla="*/ 20 w 81"/>
                  <a:gd name="T5" fmla="*/ 49 h 49"/>
                  <a:gd name="T6" fmla="*/ 39 w 81"/>
                  <a:gd name="T7" fmla="*/ 47 h 49"/>
                  <a:gd name="T8" fmla="*/ 55 w 81"/>
                  <a:gd name="T9" fmla="*/ 41 h 49"/>
                  <a:gd name="T10" fmla="*/ 67 w 81"/>
                  <a:gd name="T11" fmla="*/ 34 h 49"/>
                  <a:gd name="T12" fmla="*/ 75 w 81"/>
                  <a:gd name="T13" fmla="*/ 25 h 49"/>
                  <a:gd name="T14" fmla="*/ 79 w 81"/>
                  <a:gd name="T15" fmla="*/ 17 h 49"/>
                  <a:gd name="T16" fmla="*/ 81 w 81"/>
                  <a:gd name="T17" fmla="*/ 9 h 49"/>
                  <a:gd name="T18" fmla="*/ 75 w 81"/>
                  <a:gd name="T19" fmla="*/ 0 h 49"/>
                  <a:gd name="T20" fmla="*/ 59 w 81"/>
                  <a:gd name="T21" fmla="*/ 4 h 49"/>
                  <a:gd name="T22" fmla="*/ 61 w 81"/>
                  <a:gd name="T23" fmla="*/ 9 h 49"/>
                  <a:gd name="T24" fmla="*/ 59 w 81"/>
                  <a:gd name="T25" fmla="*/ 14 h 49"/>
                  <a:gd name="T26" fmla="*/ 55 w 81"/>
                  <a:gd name="T27" fmla="*/ 23 h 49"/>
                  <a:gd name="T28" fmla="*/ 51 w 81"/>
                  <a:gd name="T29" fmla="*/ 27 h 49"/>
                  <a:gd name="T30" fmla="*/ 43 w 81"/>
                  <a:gd name="T31" fmla="*/ 32 h 49"/>
                  <a:gd name="T32" fmla="*/ 31 w 81"/>
                  <a:gd name="T33" fmla="*/ 35 h 49"/>
                  <a:gd name="T34" fmla="*/ 20 w 81"/>
                  <a:gd name="T35" fmla="*/ 37 h 49"/>
                  <a:gd name="T36" fmla="*/ 4 w 81"/>
                  <a:gd name="T37" fmla="*/ 36 h 49"/>
                  <a:gd name="T38" fmla="*/ 2 w 81"/>
                  <a:gd name="T39" fmla="*/ 36 h 49"/>
                  <a:gd name="T40" fmla="*/ 2 w 81"/>
                  <a:gd name="T4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49">
                    <a:moveTo>
                      <a:pt x="2" y="48"/>
                    </a:moveTo>
                    <a:lnTo>
                      <a:pt x="0" y="48"/>
                    </a:lnTo>
                    <a:lnTo>
                      <a:pt x="20" y="49"/>
                    </a:lnTo>
                    <a:lnTo>
                      <a:pt x="39" y="47"/>
                    </a:lnTo>
                    <a:lnTo>
                      <a:pt x="55" y="41"/>
                    </a:lnTo>
                    <a:lnTo>
                      <a:pt x="67" y="34"/>
                    </a:lnTo>
                    <a:lnTo>
                      <a:pt x="75" y="25"/>
                    </a:lnTo>
                    <a:lnTo>
                      <a:pt x="79" y="17"/>
                    </a:lnTo>
                    <a:lnTo>
                      <a:pt x="81" y="9"/>
                    </a:lnTo>
                    <a:lnTo>
                      <a:pt x="75" y="0"/>
                    </a:lnTo>
                    <a:lnTo>
                      <a:pt x="59" y="4"/>
                    </a:lnTo>
                    <a:lnTo>
                      <a:pt x="61" y="9"/>
                    </a:lnTo>
                    <a:lnTo>
                      <a:pt x="59" y="14"/>
                    </a:lnTo>
                    <a:lnTo>
                      <a:pt x="55" y="23"/>
                    </a:lnTo>
                    <a:lnTo>
                      <a:pt x="51" y="27"/>
                    </a:lnTo>
                    <a:lnTo>
                      <a:pt x="43" y="32"/>
                    </a:lnTo>
                    <a:lnTo>
                      <a:pt x="31" y="35"/>
                    </a:lnTo>
                    <a:lnTo>
                      <a:pt x="20" y="37"/>
                    </a:lnTo>
                    <a:lnTo>
                      <a:pt x="4" y="36"/>
                    </a:lnTo>
                    <a:lnTo>
                      <a:pt x="2" y="36"/>
                    </a:lnTo>
                    <a:lnTo>
                      <a:pt x="2"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47" name="Freeform 159">
                <a:extLst>
                  <a:ext uri="{FF2B5EF4-FFF2-40B4-BE49-F238E27FC236}">
                    <a16:creationId xmlns:a16="http://schemas.microsoft.com/office/drawing/2014/main" id="{F9DC5842-B911-4889-B9CC-C96FAD4DBE34}"/>
                  </a:ext>
                </a:extLst>
              </p:cNvPr>
              <p:cNvSpPr>
                <a:spLocks/>
              </p:cNvSpPr>
              <p:nvPr/>
            </p:nvSpPr>
            <p:spPr bwMode="auto">
              <a:xfrm>
                <a:off x="2939" y="315"/>
                <a:ext cx="89" cy="30"/>
              </a:xfrm>
              <a:custGeom>
                <a:avLst/>
                <a:gdLst>
                  <a:gd name="T0" fmla="*/ 4 w 89"/>
                  <a:gd name="T1" fmla="*/ 9 h 30"/>
                  <a:gd name="T2" fmla="*/ 4 w 89"/>
                  <a:gd name="T3" fmla="*/ 10 h 30"/>
                  <a:gd name="T4" fmla="*/ 6 w 89"/>
                  <a:gd name="T5" fmla="*/ 10 h 30"/>
                  <a:gd name="T6" fmla="*/ 10 w 89"/>
                  <a:gd name="T7" fmla="*/ 13 h 30"/>
                  <a:gd name="T8" fmla="*/ 18 w 89"/>
                  <a:gd name="T9" fmla="*/ 15 h 30"/>
                  <a:gd name="T10" fmla="*/ 25 w 89"/>
                  <a:gd name="T11" fmla="*/ 17 h 30"/>
                  <a:gd name="T12" fmla="*/ 35 w 89"/>
                  <a:gd name="T13" fmla="*/ 21 h 30"/>
                  <a:gd name="T14" fmla="*/ 51 w 89"/>
                  <a:gd name="T15" fmla="*/ 25 h 30"/>
                  <a:gd name="T16" fmla="*/ 69 w 89"/>
                  <a:gd name="T17" fmla="*/ 28 h 30"/>
                  <a:gd name="T18" fmla="*/ 89 w 89"/>
                  <a:gd name="T19" fmla="*/ 30 h 30"/>
                  <a:gd name="T20" fmla="*/ 89 w 89"/>
                  <a:gd name="T21" fmla="*/ 18 h 30"/>
                  <a:gd name="T22" fmla="*/ 73 w 89"/>
                  <a:gd name="T23" fmla="*/ 16 h 30"/>
                  <a:gd name="T24" fmla="*/ 55 w 89"/>
                  <a:gd name="T25" fmla="*/ 14 h 30"/>
                  <a:gd name="T26" fmla="*/ 43 w 89"/>
                  <a:gd name="T27" fmla="*/ 11 h 30"/>
                  <a:gd name="T28" fmla="*/ 33 w 89"/>
                  <a:gd name="T29" fmla="*/ 8 h 30"/>
                  <a:gd name="T30" fmla="*/ 25 w 89"/>
                  <a:gd name="T31" fmla="*/ 6 h 30"/>
                  <a:gd name="T32" fmla="*/ 18 w 89"/>
                  <a:gd name="T33" fmla="*/ 3 h 30"/>
                  <a:gd name="T34" fmla="*/ 18 w 89"/>
                  <a:gd name="T35" fmla="*/ 3 h 30"/>
                  <a:gd name="T36" fmla="*/ 16 w 89"/>
                  <a:gd name="T37" fmla="*/ 1 h 30"/>
                  <a:gd name="T38" fmla="*/ 16 w 89"/>
                  <a:gd name="T39" fmla="*/ 2 h 30"/>
                  <a:gd name="T40" fmla="*/ 16 w 89"/>
                  <a:gd name="T41" fmla="*/ 1 h 30"/>
                  <a:gd name="T42" fmla="*/ 8 w 89"/>
                  <a:gd name="T43" fmla="*/ 0 h 30"/>
                  <a:gd name="T44" fmla="*/ 2 w 89"/>
                  <a:gd name="T45" fmla="*/ 2 h 30"/>
                  <a:gd name="T46" fmla="*/ 0 w 89"/>
                  <a:gd name="T47" fmla="*/ 6 h 30"/>
                  <a:gd name="T48" fmla="*/ 4 w 89"/>
                  <a:gd name="T49" fmla="*/ 10 h 30"/>
                  <a:gd name="T50" fmla="*/ 4 w 89"/>
                  <a:gd name="T51"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30">
                    <a:moveTo>
                      <a:pt x="4" y="9"/>
                    </a:moveTo>
                    <a:lnTo>
                      <a:pt x="4" y="10"/>
                    </a:lnTo>
                    <a:lnTo>
                      <a:pt x="6" y="10"/>
                    </a:lnTo>
                    <a:lnTo>
                      <a:pt x="10" y="13"/>
                    </a:lnTo>
                    <a:lnTo>
                      <a:pt x="18" y="15"/>
                    </a:lnTo>
                    <a:lnTo>
                      <a:pt x="25" y="17"/>
                    </a:lnTo>
                    <a:lnTo>
                      <a:pt x="35" y="21"/>
                    </a:lnTo>
                    <a:lnTo>
                      <a:pt x="51" y="25"/>
                    </a:lnTo>
                    <a:lnTo>
                      <a:pt x="69" y="28"/>
                    </a:lnTo>
                    <a:lnTo>
                      <a:pt x="89" y="30"/>
                    </a:lnTo>
                    <a:lnTo>
                      <a:pt x="89" y="18"/>
                    </a:lnTo>
                    <a:lnTo>
                      <a:pt x="73" y="16"/>
                    </a:lnTo>
                    <a:lnTo>
                      <a:pt x="55" y="14"/>
                    </a:lnTo>
                    <a:lnTo>
                      <a:pt x="43" y="11"/>
                    </a:lnTo>
                    <a:lnTo>
                      <a:pt x="33" y="8"/>
                    </a:lnTo>
                    <a:lnTo>
                      <a:pt x="25" y="6"/>
                    </a:lnTo>
                    <a:lnTo>
                      <a:pt x="18" y="3"/>
                    </a:lnTo>
                    <a:lnTo>
                      <a:pt x="18" y="3"/>
                    </a:lnTo>
                    <a:lnTo>
                      <a:pt x="16" y="1"/>
                    </a:lnTo>
                    <a:lnTo>
                      <a:pt x="16" y="2"/>
                    </a:lnTo>
                    <a:lnTo>
                      <a:pt x="16" y="1"/>
                    </a:lnTo>
                    <a:lnTo>
                      <a:pt x="8" y="0"/>
                    </a:lnTo>
                    <a:lnTo>
                      <a:pt x="2" y="2"/>
                    </a:lnTo>
                    <a:lnTo>
                      <a:pt x="0" y="6"/>
                    </a:lnTo>
                    <a:lnTo>
                      <a:pt x="4" y="10"/>
                    </a:lnTo>
                    <a:lnTo>
                      <a:pt x="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48" name="Freeform 160">
                <a:extLst>
                  <a:ext uri="{FF2B5EF4-FFF2-40B4-BE49-F238E27FC236}">
                    <a16:creationId xmlns:a16="http://schemas.microsoft.com/office/drawing/2014/main" id="{A2DD4D8B-91A2-4CA7-A407-8A4A898CFBF6}"/>
                  </a:ext>
                </a:extLst>
              </p:cNvPr>
              <p:cNvSpPr>
                <a:spLocks/>
              </p:cNvSpPr>
              <p:nvPr/>
            </p:nvSpPr>
            <p:spPr bwMode="auto">
              <a:xfrm>
                <a:off x="2840" y="64"/>
                <a:ext cx="261" cy="260"/>
              </a:xfrm>
              <a:custGeom>
                <a:avLst/>
                <a:gdLst>
                  <a:gd name="T0" fmla="*/ 261 w 261"/>
                  <a:gd name="T1" fmla="*/ 44 h 260"/>
                  <a:gd name="T2" fmla="*/ 261 w 261"/>
                  <a:gd name="T3" fmla="*/ 44 h 260"/>
                  <a:gd name="T4" fmla="*/ 239 w 261"/>
                  <a:gd name="T5" fmla="*/ 23 h 260"/>
                  <a:gd name="T6" fmla="*/ 210 w 261"/>
                  <a:gd name="T7" fmla="*/ 9 h 260"/>
                  <a:gd name="T8" fmla="*/ 180 w 261"/>
                  <a:gd name="T9" fmla="*/ 1 h 260"/>
                  <a:gd name="T10" fmla="*/ 150 w 261"/>
                  <a:gd name="T11" fmla="*/ 0 h 260"/>
                  <a:gd name="T12" fmla="*/ 119 w 261"/>
                  <a:gd name="T13" fmla="*/ 5 h 260"/>
                  <a:gd name="T14" fmla="*/ 89 w 261"/>
                  <a:gd name="T15" fmla="*/ 15 h 260"/>
                  <a:gd name="T16" fmla="*/ 61 w 261"/>
                  <a:gd name="T17" fmla="*/ 30 h 260"/>
                  <a:gd name="T18" fmla="*/ 39 w 261"/>
                  <a:gd name="T19" fmla="*/ 48 h 260"/>
                  <a:gd name="T20" fmla="*/ 20 w 261"/>
                  <a:gd name="T21" fmla="*/ 68 h 260"/>
                  <a:gd name="T22" fmla="*/ 6 w 261"/>
                  <a:gd name="T23" fmla="*/ 92 h 260"/>
                  <a:gd name="T24" fmla="*/ 0 w 261"/>
                  <a:gd name="T25" fmla="*/ 119 h 260"/>
                  <a:gd name="T26" fmla="*/ 2 w 261"/>
                  <a:gd name="T27" fmla="*/ 145 h 260"/>
                  <a:gd name="T28" fmla="*/ 10 w 261"/>
                  <a:gd name="T29" fmla="*/ 174 h 260"/>
                  <a:gd name="T30" fmla="*/ 31 w 261"/>
                  <a:gd name="T31" fmla="*/ 204 h 260"/>
                  <a:gd name="T32" fmla="*/ 59 w 261"/>
                  <a:gd name="T33" fmla="*/ 233 h 260"/>
                  <a:gd name="T34" fmla="*/ 103 w 261"/>
                  <a:gd name="T35" fmla="*/ 260 h 260"/>
                  <a:gd name="T36" fmla="*/ 115 w 261"/>
                  <a:gd name="T37" fmla="*/ 253 h 260"/>
                  <a:gd name="T38" fmla="*/ 75 w 261"/>
                  <a:gd name="T39" fmla="*/ 226 h 260"/>
                  <a:gd name="T40" fmla="*/ 47 w 261"/>
                  <a:gd name="T41" fmla="*/ 199 h 260"/>
                  <a:gd name="T42" fmla="*/ 29 w 261"/>
                  <a:gd name="T43" fmla="*/ 172 h 260"/>
                  <a:gd name="T44" fmla="*/ 22 w 261"/>
                  <a:gd name="T45" fmla="*/ 145 h 260"/>
                  <a:gd name="T46" fmla="*/ 20 w 261"/>
                  <a:gd name="T47" fmla="*/ 119 h 260"/>
                  <a:gd name="T48" fmla="*/ 26 w 261"/>
                  <a:gd name="T49" fmla="*/ 94 h 260"/>
                  <a:gd name="T50" fmla="*/ 39 w 261"/>
                  <a:gd name="T51" fmla="*/ 73 h 260"/>
                  <a:gd name="T52" fmla="*/ 55 w 261"/>
                  <a:gd name="T53" fmla="*/ 53 h 260"/>
                  <a:gd name="T54" fmla="*/ 77 w 261"/>
                  <a:gd name="T55" fmla="*/ 37 h 260"/>
                  <a:gd name="T56" fmla="*/ 101 w 261"/>
                  <a:gd name="T57" fmla="*/ 24 h 260"/>
                  <a:gd name="T58" fmla="*/ 126 w 261"/>
                  <a:gd name="T59" fmla="*/ 16 h 260"/>
                  <a:gd name="T60" fmla="*/ 150 w 261"/>
                  <a:gd name="T61" fmla="*/ 12 h 260"/>
                  <a:gd name="T62" fmla="*/ 176 w 261"/>
                  <a:gd name="T63" fmla="*/ 13 h 260"/>
                  <a:gd name="T64" fmla="*/ 202 w 261"/>
                  <a:gd name="T65" fmla="*/ 19 h 260"/>
                  <a:gd name="T66" fmla="*/ 223 w 261"/>
                  <a:gd name="T67" fmla="*/ 30 h 260"/>
                  <a:gd name="T68" fmla="*/ 245 w 261"/>
                  <a:gd name="T69" fmla="*/ 48 h 260"/>
                  <a:gd name="T70" fmla="*/ 245 w 261"/>
                  <a:gd name="T71" fmla="*/ 48 h 260"/>
                  <a:gd name="T72" fmla="*/ 261 w 261"/>
                  <a:gd name="T73" fmla="*/ 4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1" h="260">
                    <a:moveTo>
                      <a:pt x="261" y="44"/>
                    </a:moveTo>
                    <a:lnTo>
                      <a:pt x="261" y="44"/>
                    </a:lnTo>
                    <a:lnTo>
                      <a:pt x="239" y="23"/>
                    </a:lnTo>
                    <a:lnTo>
                      <a:pt x="210" y="9"/>
                    </a:lnTo>
                    <a:lnTo>
                      <a:pt x="180" y="1"/>
                    </a:lnTo>
                    <a:lnTo>
                      <a:pt x="150" y="0"/>
                    </a:lnTo>
                    <a:lnTo>
                      <a:pt x="119" y="5"/>
                    </a:lnTo>
                    <a:lnTo>
                      <a:pt x="89" y="15"/>
                    </a:lnTo>
                    <a:lnTo>
                      <a:pt x="61" y="30"/>
                    </a:lnTo>
                    <a:lnTo>
                      <a:pt x="39" y="48"/>
                    </a:lnTo>
                    <a:lnTo>
                      <a:pt x="20" y="68"/>
                    </a:lnTo>
                    <a:lnTo>
                      <a:pt x="6" y="92"/>
                    </a:lnTo>
                    <a:lnTo>
                      <a:pt x="0" y="119"/>
                    </a:lnTo>
                    <a:lnTo>
                      <a:pt x="2" y="145"/>
                    </a:lnTo>
                    <a:lnTo>
                      <a:pt x="10" y="174"/>
                    </a:lnTo>
                    <a:lnTo>
                      <a:pt x="31" y="204"/>
                    </a:lnTo>
                    <a:lnTo>
                      <a:pt x="59" y="233"/>
                    </a:lnTo>
                    <a:lnTo>
                      <a:pt x="103" y="260"/>
                    </a:lnTo>
                    <a:lnTo>
                      <a:pt x="115" y="253"/>
                    </a:lnTo>
                    <a:lnTo>
                      <a:pt x="75" y="226"/>
                    </a:lnTo>
                    <a:lnTo>
                      <a:pt x="47" y="199"/>
                    </a:lnTo>
                    <a:lnTo>
                      <a:pt x="29" y="172"/>
                    </a:lnTo>
                    <a:lnTo>
                      <a:pt x="22" y="145"/>
                    </a:lnTo>
                    <a:lnTo>
                      <a:pt x="20" y="119"/>
                    </a:lnTo>
                    <a:lnTo>
                      <a:pt x="26" y="94"/>
                    </a:lnTo>
                    <a:lnTo>
                      <a:pt x="39" y="73"/>
                    </a:lnTo>
                    <a:lnTo>
                      <a:pt x="55" y="53"/>
                    </a:lnTo>
                    <a:lnTo>
                      <a:pt x="77" y="37"/>
                    </a:lnTo>
                    <a:lnTo>
                      <a:pt x="101" y="24"/>
                    </a:lnTo>
                    <a:lnTo>
                      <a:pt x="126" y="16"/>
                    </a:lnTo>
                    <a:lnTo>
                      <a:pt x="150" y="12"/>
                    </a:lnTo>
                    <a:lnTo>
                      <a:pt x="176" y="13"/>
                    </a:lnTo>
                    <a:lnTo>
                      <a:pt x="202" y="19"/>
                    </a:lnTo>
                    <a:lnTo>
                      <a:pt x="223" y="30"/>
                    </a:lnTo>
                    <a:lnTo>
                      <a:pt x="245" y="48"/>
                    </a:lnTo>
                    <a:lnTo>
                      <a:pt x="245" y="48"/>
                    </a:lnTo>
                    <a:lnTo>
                      <a:pt x="261"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49" name="Freeform 161">
                <a:extLst>
                  <a:ext uri="{FF2B5EF4-FFF2-40B4-BE49-F238E27FC236}">
                    <a16:creationId xmlns:a16="http://schemas.microsoft.com/office/drawing/2014/main" id="{779A8328-FEE4-4E7E-B3C2-02241DBB755F}"/>
                  </a:ext>
                </a:extLst>
              </p:cNvPr>
              <p:cNvSpPr>
                <a:spLocks/>
              </p:cNvSpPr>
              <p:nvPr/>
            </p:nvSpPr>
            <p:spPr bwMode="auto">
              <a:xfrm>
                <a:off x="3075" y="108"/>
                <a:ext cx="28" cy="18"/>
              </a:xfrm>
              <a:custGeom>
                <a:avLst/>
                <a:gdLst>
                  <a:gd name="T0" fmla="*/ 12 w 28"/>
                  <a:gd name="T1" fmla="*/ 18 h 18"/>
                  <a:gd name="T2" fmla="*/ 18 w 28"/>
                  <a:gd name="T3" fmla="*/ 16 h 18"/>
                  <a:gd name="T4" fmla="*/ 20 w 28"/>
                  <a:gd name="T5" fmla="*/ 14 h 18"/>
                  <a:gd name="T6" fmla="*/ 22 w 28"/>
                  <a:gd name="T7" fmla="*/ 10 h 18"/>
                  <a:gd name="T8" fmla="*/ 28 w 28"/>
                  <a:gd name="T9" fmla="*/ 7 h 18"/>
                  <a:gd name="T10" fmla="*/ 26 w 28"/>
                  <a:gd name="T11" fmla="*/ 0 h 18"/>
                  <a:gd name="T12" fmla="*/ 10 w 28"/>
                  <a:gd name="T13" fmla="*/ 4 h 18"/>
                  <a:gd name="T14" fmla="*/ 8 w 28"/>
                  <a:gd name="T15" fmla="*/ 2 h 18"/>
                  <a:gd name="T16" fmla="*/ 6 w 28"/>
                  <a:gd name="T17" fmla="*/ 6 h 18"/>
                  <a:gd name="T18" fmla="*/ 4 w 28"/>
                  <a:gd name="T19" fmla="*/ 9 h 18"/>
                  <a:gd name="T20" fmla="*/ 2 w 28"/>
                  <a:gd name="T21" fmla="*/ 9 h 18"/>
                  <a:gd name="T22" fmla="*/ 8 w 28"/>
                  <a:gd name="T23" fmla="*/ 7 h 18"/>
                  <a:gd name="T24" fmla="*/ 2 w 28"/>
                  <a:gd name="T25" fmla="*/ 9 h 18"/>
                  <a:gd name="T26" fmla="*/ 0 w 28"/>
                  <a:gd name="T27" fmla="*/ 14 h 18"/>
                  <a:gd name="T28" fmla="*/ 4 w 28"/>
                  <a:gd name="T29" fmla="*/ 17 h 18"/>
                  <a:gd name="T30" fmla="*/ 12 w 28"/>
                  <a:gd name="T31" fmla="*/ 18 h 18"/>
                  <a:gd name="T32" fmla="*/ 18 w 28"/>
                  <a:gd name="T33" fmla="*/ 16 h 18"/>
                  <a:gd name="T34" fmla="*/ 12 w 28"/>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18">
                    <a:moveTo>
                      <a:pt x="12" y="18"/>
                    </a:moveTo>
                    <a:lnTo>
                      <a:pt x="18" y="16"/>
                    </a:lnTo>
                    <a:lnTo>
                      <a:pt x="20" y="14"/>
                    </a:lnTo>
                    <a:lnTo>
                      <a:pt x="22" y="10"/>
                    </a:lnTo>
                    <a:lnTo>
                      <a:pt x="28" y="7"/>
                    </a:lnTo>
                    <a:lnTo>
                      <a:pt x="26" y="0"/>
                    </a:lnTo>
                    <a:lnTo>
                      <a:pt x="10" y="4"/>
                    </a:lnTo>
                    <a:lnTo>
                      <a:pt x="8" y="2"/>
                    </a:lnTo>
                    <a:lnTo>
                      <a:pt x="6" y="6"/>
                    </a:lnTo>
                    <a:lnTo>
                      <a:pt x="4" y="9"/>
                    </a:lnTo>
                    <a:lnTo>
                      <a:pt x="2" y="9"/>
                    </a:lnTo>
                    <a:lnTo>
                      <a:pt x="8" y="7"/>
                    </a:lnTo>
                    <a:lnTo>
                      <a:pt x="2" y="9"/>
                    </a:lnTo>
                    <a:lnTo>
                      <a:pt x="0" y="14"/>
                    </a:lnTo>
                    <a:lnTo>
                      <a:pt x="4" y="17"/>
                    </a:lnTo>
                    <a:lnTo>
                      <a:pt x="12" y="18"/>
                    </a:lnTo>
                    <a:lnTo>
                      <a:pt x="18" y="16"/>
                    </a:lnTo>
                    <a:lnTo>
                      <a:pt x="1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50" name="Freeform 162">
                <a:extLst>
                  <a:ext uri="{FF2B5EF4-FFF2-40B4-BE49-F238E27FC236}">
                    <a16:creationId xmlns:a16="http://schemas.microsoft.com/office/drawing/2014/main" id="{1C16E1FD-B8FA-4601-8A24-237EA99A8F72}"/>
                  </a:ext>
                </a:extLst>
              </p:cNvPr>
              <p:cNvSpPr>
                <a:spLocks/>
              </p:cNvSpPr>
              <p:nvPr/>
            </p:nvSpPr>
            <p:spPr bwMode="auto">
              <a:xfrm>
                <a:off x="3048" y="115"/>
                <a:ext cx="39" cy="12"/>
              </a:xfrm>
              <a:custGeom>
                <a:avLst/>
                <a:gdLst>
                  <a:gd name="T0" fmla="*/ 2 w 39"/>
                  <a:gd name="T1" fmla="*/ 10 h 12"/>
                  <a:gd name="T2" fmla="*/ 2 w 39"/>
                  <a:gd name="T3" fmla="*/ 9 h 12"/>
                  <a:gd name="T4" fmla="*/ 8 w 39"/>
                  <a:gd name="T5" fmla="*/ 11 h 12"/>
                  <a:gd name="T6" fmla="*/ 13 w 39"/>
                  <a:gd name="T7" fmla="*/ 12 h 12"/>
                  <a:gd name="T8" fmla="*/ 23 w 39"/>
                  <a:gd name="T9" fmla="*/ 12 h 12"/>
                  <a:gd name="T10" fmla="*/ 39 w 39"/>
                  <a:gd name="T11" fmla="*/ 11 h 12"/>
                  <a:gd name="T12" fmla="*/ 35 w 39"/>
                  <a:gd name="T13" fmla="*/ 0 h 12"/>
                  <a:gd name="T14" fmla="*/ 23 w 39"/>
                  <a:gd name="T15" fmla="*/ 1 h 12"/>
                  <a:gd name="T16" fmla="*/ 13 w 39"/>
                  <a:gd name="T17" fmla="*/ 1 h 12"/>
                  <a:gd name="T18" fmla="*/ 11 w 39"/>
                  <a:gd name="T19" fmla="*/ 0 h 12"/>
                  <a:gd name="T20" fmla="*/ 13 w 39"/>
                  <a:gd name="T21" fmla="*/ 2 h 12"/>
                  <a:gd name="T22" fmla="*/ 13 w 39"/>
                  <a:gd name="T23" fmla="*/ 1 h 12"/>
                  <a:gd name="T24" fmla="*/ 13 w 39"/>
                  <a:gd name="T25" fmla="*/ 2 h 12"/>
                  <a:gd name="T26" fmla="*/ 8 w 39"/>
                  <a:gd name="T27" fmla="*/ 1 h 12"/>
                  <a:gd name="T28" fmla="*/ 2 w 39"/>
                  <a:gd name="T29" fmla="*/ 2 h 12"/>
                  <a:gd name="T30" fmla="*/ 0 w 39"/>
                  <a:gd name="T31" fmla="*/ 6 h 12"/>
                  <a:gd name="T32" fmla="*/ 2 w 39"/>
                  <a:gd name="T33" fmla="*/ 9 h 12"/>
                  <a:gd name="T34" fmla="*/ 2 w 39"/>
                  <a:gd name="T35"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12">
                    <a:moveTo>
                      <a:pt x="2" y="10"/>
                    </a:moveTo>
                    <a:lnTo>
                      <a:pt x="2" y="9"/>
                    </a:lnTo>
                    <a:lnTo>
                      <a:pt x="8" y="11"/>
                    </a:lnTo>
                    <a:lnTo>
                      <a:pt x="13" y="12"/>
                    </a:lnTo>
                    <a:lnTo>
                      <a:pt x="23" y="12"/>
                    </a:lnTo>
                    <a:lnTo>
                      <a:pt x="39" y="11"/>
                    </a:lnTo>
                    <a:lnTo>
                      <a:pt x="35" y="0"/>
                    </a:lnTo>
                    <a:lnTo>
                      <a:pt x="23" y="1"/>
                    </a:lnTo>
                    <a:lnTo>
                      <a:pt x="13" y="1"/>
                    </a:lnTo>
                    <a:lnTo>
                      <a:pt x="11" y="0"/>
                    </a:lnTo>
                    <a:lnTo>
                      <a:pt x="13" y="2"/>
                    </a:lnTo>
                    <a:lnTo>
                      <a:pt x="13" y="1"/>
                    </a:lnTo>
                    <a:lnTo>
                      <a:pt x="13" y="2"/>
                    </a:lnTo>
                    <a:lnTo>
                      <a:pt x="8" y="1"/>
                    </a:lnTo>
                    <a:lnTo>
                      <a:pt x="2" y="2"/>
                    </a:lnTo>
                    <a:lnTo>
                      <a:pt x="0" y="6"/>
                    </a:lnTo>
                    <a:lnTo>
                      <a:pt x="2" y="9"/>
                    </a:lnTo>
                    <a:lnTo>
                      <a:pt x="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51" name="Freeform 163">
                <a:extLst>
                  <a:ext uri="{FF2B5EF4-FFF2-40B4-BE49-F238E27FC236}">
                    <a16:creationId xmlns:a16="http://schemas.microsoft.com/office/drawing/2014/main" id="{F7AC0A55-ACC8-47B4-BE0B-061E9267157A}"/>
                  </a:ext>
                </a:extLst>
              </p:cNvPr>
              <p:cNvSpPr>
                <a:spLocks/>
              </p:cNvSpPr>
              <p:nvPr/>
            </p:nvSpPr>
            <p:spPr bwMode="auto">
              <a:xfrm>
                <a:off x="2953" y="104"/>
                <a:ext cx="108" cy="26"/>
              </a:xfrm>
              <a:custGeom>
                <a:avLst/>
                <a:gdLst>
                  <a:gd name="T0" fmla="*/ 17 w 108"/>
                  <a:gd name="T1" fmla="*/ 23 h 26"/>
                  <a:gd name="T2" fmla="*/ 17 w 108"/>
                  <a:gd name="T3" fmla="*/ 23 h 26"/>
                  <a:gd name="T4" fmla="*/ 19 w 108"/>
                  <a:gd name="T5" fmla="*/ 22 h 26"/>
                  <a:gd name="T6" fmla="*/ 21 w 108"/>
                  <a:gd name="T7" fmla="*/ 19 h 26"/>
                  <a:gd name="T8" fmla="*/ 29 w 108"/>
                  <a:gd name="T9" fmla="*/ 17 h 26"/>
                  <a:gd name="T10" fmla="*/ 37 w 108"/>
                  <a:gd name="T11" fmla="*/ 14 h 26"/>
                  <a:gd name="T12" fmla="*/ 47 w 108"/>
                  <a:gd name="T13" fmla="*/ 12 h 26"/>
                  <a:gd name="T14" fmla="*/ 63 w 108"/>
                  <a:gd name="T15" fmla="*/ 12 h 26"/>
                  <a:gd name="T16" fmla="*/ 77 w 108"/>
                  <a:gd name="T17" fmla="*/ 15 h 26"/>
                  <a:gd name="T18" fmla="*/ 97 w 108"/>
                  <a:gd name="T19" fmla="*/ 21 h 26"/>
                  <a:gd name="T20" fmla="*/ 108 w 108"/>
                  <a:gd name="T21" fmla="*/ 12 h 26"/>
                  <a:gd name="T22" fmla="*/ 85 w 108"/>
                  <a:gd name="T23" fmla="*/ 4 h 26"/>
                  <a:gd name="T24" fmla="*/ 63 w 108"/>
                  <a:gd name="T25" fmla="*/ 0 h 26"/>
                  <a:gd name="T26" fmla="*/ 47 w 108"/>
                  <a:gd name="T27" fmla="*/ 0 h 26"/>
                  <a:gd name="T28" fmla="*/ 29 w 108"/>
                  <a:gd name="T29" fmla="*/ 3 h 26"/>
                  <a:gd name="T30" fmla="*/ 17 w 108"/>
                  <a:gd name="T31" fmla="*/ 7 h 26"/>
                  <a:gd name="T32" fmla="*/ 9 w 108"/>
                  <a:gd name="T33" fmla="*/ 12 h 26"/>
                  <a:gd name="T34" fmla="*/ 4 w 108"/>
                  <a:gd name="T35" fmla="*/ 15 h 26"/>
                  <a:gd name="T36" fmla="*/ 2 w 108"/>
                  <a:gd name="T37" fmla="*/ 17 h 26"/>
                  <a:gd name="T38" fmla="*/ 2 w 108"/>
                  <a:gd name="T39" fmla="*/ 17 h 26"/>
                  <a:gd name="T40" fmla="*/ 2 w 108"/>
                  <a:gd name="T41" fmla="*/ 17 h 26"/>
                  <a:gd name="T42" fmla="*/ 0 w 108"/>
                  <a:gd name="T43" fmla="*/ 21 h 26"/>
                  <a:gd name="T44" fmla="*/ 4 w 108"/>
                  <a:gd name="T45" fmla="*/ 25 h 26"/>
                  <a:gd name="T46" fmla="*/ 11 w 108"/>
                  <a:gd name="T47" fmla="*/ 26 h 26"/>
                  <a:gd name="T48" fmla="*/ 17 w 108"/>
                  <a:gd name="T4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8" h="26">
                    <a:moveTo>
                      <a:pt x="17" y="23"/>
                    </a:moveTo>
                    <a:lnTo>
                      <a:pt x="17" y="23"/>
                    </a:lnTo>
                    <a:lnTo>
                      <a:pt x="19" y="22"/>
                    </a:lnTo>
                    <a:lnTo>
                      <a:pt x="21" y="19"/>
                    </a:lnTo>
                    <a:lnTo>
                      <a:pt x="29" y="17"/>
                    </a:lnTo>
                    <a:lnTo>
                      <a:pt x="37" y="14"/>
                    </a:lnTo>
                    <a:lnTo>
                      <a:pt x="47" y="12"/>
                    </a:lnTo>
                    <a:lnTo>
                      <a:pt x="63" y="12"/>
                    </a:lnTo>
                    <a:lnTo>
                      <a:pt x="77" y="15"/>
                    </a:lnTo>
                    <a:lnTo>
                      <a:pt x="97" y="21"/>
                    </a:lnTo>
                    <a:lnTo>
                      <a:pt x="108" y="12"/>
                    </a:lnTo>
                    <a:lnTo>
                      <a:pt x="85" y="4"/>
                    </a:lnTo>
                    <a:lnTo>
                      <a:pt x="63" y="0"/>
                    </a:lnTo>
                    <a:lnTo>
                      <a:pt x="47" y="0"/>
                    </a:lnTo>
                    <a:lnTo>
                      <a:pt x="29" y="3"/>
                    </a:lnTo>
                    <a:lnTo>
                      <a:pt x="17" y="7"/>
                    </a:lnTo>
                    <a:lnTo>
                      <a:pt x="9" y="12"/>
                    </a:lnTo>
                    <a:lnTo>
                      <a:pt x="4" y="15"/>
                    </a:lnTo>
                    <a:lnTo>
                      <a:pt x="2" y="17"/>
                    </a:lnTo>
                    <a:lnTo>
                      <a:pt x="2" y="17"/>
                    </a:lnTo>
                    <a:lnTo>
                      <a:pt x="2" y="17"/>
                    </a:lnTo>
                    <a:lnTo>
                      <a:pt x="0" y="21"/>
                    </a:lnTo>
                    <a:lnTo>
                      <a:pt x="4" y="25"/>
                    </a:lnTo>
                    <a:lnTo>
                      <a:pt x="11" y="26"/>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52" name="Freeform 164">
                <a:extLst>
                  <a:ext uri="{FF2B5EF4-FFF2-40B4-BE49-F238E27FC236}">
                    <a16:creationId xmlns:a16="http://schemas.microsoft.com/office/drawing/2014/main" id="{C3567E17-ECA1-4C02-A99A-E0F6C8B09A1E}"/>
                  </a:ext>
                </a:extLst>
              </p:cNvPr>
              <p:cNvSpPr>
                <a:spLocks/>
              </p:cNvSpPr>
              <p:nvPr/>
            </p:nvSpPr>
            <p:spPr bwMode="auto">
              <a:xfrm>
                <a:off x="2909" y="121"/>
                <a:ext cx="61" cy="92"/>
              </a:xfrm>
              <a:custGeom>
                <a:avLst/>
                <a:gdLst>
                  <a:gd name="T0" fmla="*/ 22 w 61"/>
                  <a:gd name="T1" fmla="*/ 89 h 92"/>
                  <a:gd name="T2" fmla="*/ 22 w 61"/>
                  <a:gd name="T3" fmla="*/ 89 h 92"/>
                  <a:gd name="T4" fmla="*/ 20 w 61"/>
                  <a:gd name="T5" fmla="*/ 80 h 92"/>
                  <a:gd name="T6" fmla="*/ 22 w 61"/>
                  <a:gd name="T7" fmla="*/ 59 h 92"/>
                  <a:gd name="T8" fmla="*/ 34 w 61"/>
                  <a:gd name="T9" fmla="*/ 34 h 92"/>
                  <a:gd name="T10" fmla="*/ 61 w 61"/>
                  <a:gd name="T11" fmla="*/ 6 h 92"/>
                  <a:gd name="T12" fmla="*/ 46 w 61"/>
                  <a:gd name="T13" fmla="*/ 0 h 92"/>
                  <a:gd name="T14" fmla="*/ 14 w 61"/>
                  <a:gd name="T15" fmla="*/ 29 h 92"/>
                  <a:gd name="T16" fmla="*/ 2 w 61"/>
                  <a:gd name="T17" fmla="*/ 59 h 92"/>
                  <a:gd name="T18" fmla="*/ 0 w 61"/>
                  <a:gd name="T19" fmla="*/ 80 h 92"/>
                  <a:gd name="T20" fmla="*/ 2 w 61"/>
                  <a:gd name="T21" fmla="*/ 92 h 92"/>
                  <a:gd name="T22" fmla="*/ 2 w 61"/>
                  <a:gd name="T23" fmla="*/ 92 h 92"/>
                  <a:gd name="T24" fmla="*/ 22 w 61"/>
                  <a:gd name="T25" fmla="*/ 8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2">
                    <a:moveTo>
                      <a:pt x="22" y="89"/>
                    </a:moveTo>
                    <a:lnTo>
                      <a:pt x="22" y="89"/>
                    </a:lnTo>
                    <a:lnTo>
                      <a:pt x="20" y="80"/>
                    </a:lnTo>
                    <a:lnTo>
                      <a:pt x="22" y="59"/>
                    </a:lnTo>
                    <a:lnTo>
                      <a:pt x="34" y="34"/>
                    </a:lnTo>
                    <a:lnTo>
                      <a:pt x="61" y="6"/>
                    </a:lnTo>
                    <a:lnTo>
                      <a:pt x="46" y="0"/>
                    </a:lnTo>
                    <a:lnTo>
                      <a:pt x="14" y="29"/>
                    </a:lnTo>
                    <a:lnTo>
                      <a:pt x="2" y="59"/>
                    </a:lnTo>
                    <a:lnTo>
                      <a:pt x="0" y="80"/>
                    </a:lnTo>
                    <a:lnTo>
                      <a:pt x="2" y="92"/>
                    </a:lnTo>
                    <a:lnTo>
                      <a:pt x="2" y="92"/>
                    </a:lnTo>
                    <a:lnTo>
                      <a:pt x="22"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53" name="Freeform 165">
                <a:extLst>
                  <a:ext uri="{FF2B5EF4-FFF2-40B4-BE49-F238E27FC236}">
                    <a16:creationId xmlns:a16="http://schemas.microsoft.com/office/drawing/2014/main" id="{00A81F01-3154-4798-B5C5-E7733C0C751F}"/>
                  </a:ext>
                </a:extLst>
              </p:cNvPr>
              <p:cNvSpPr>
                <a:spLocks/>
              </p:cNvSpPr>
              <p:nvPr/>
            </p:nvSpPr>
            <p:spPr bwMode="auto">
              <a:xfrm>
                <a:off x="2911" y="210"/>
                <a:ext cx="48" cy="59"/>
              </a:xfrm>
              <a:custGeom>
                <a:avLst/>
                <a:gdLst>
                  <a:gd name="T0" fmla="*/ 46 w 48"/>
                  <a:gd name="T1" fmla="*/ 54 h 59"/>
                  <a:gd name="T2" fmla="*/ 48 w 48"/>
                  <a:gd name="T3" fmla="*/ 54 h 59"/>
                  <a:gd name="T4" fmla="*/ 38 w 48"/>
                  <a:gd name="T5" fmla="*/ 40 h 59"/>
                  <a:gd name="T6" fmla="*/ 32 w 48"/>
                  <a:gd name="T7" fmla="*/ 27 h 59"/>
                  <a:gd name="T8" fmla="*/ 26 w 48"/>
                  <a:gd name="T9" fmla="*/ 14 h 59"/>
                  <a:gd name="T10" fmla="*/ 20 w 48"/>
                  <a:gd name="T11" fmla="*/ 0 h 59"/>
                  <a:gd name="T12" fmla="*/ 0 w 48"/>
                  <a:gd name="T13" fmla="*/ 3 h 59"/>
                  <a:gd name="T14" fmla="*/ 6 w 48"/>
                  <a:gd name="T15" fmla="*/ 16 h 59"/>
                  <a:gd name="T16" fmla="*/ 12 w 48"/>
                  <a:gd name="T17" fmla="*/ 29 h 59"/>
                  <a:gd name="T18" fmla="*/ 18 w 48"/>
                  <a:gd name="T19" fmla="*/ 43 h 59"/>
                  <a:gd name="T20" fmla="*/ 28 w 48"/>
                  <a:gd name="T21" fmla="*/ 59 h 59"/>
                  <a:gd name="T22" fmla="*/ 30 w 48"/>
                  <a:gd name="T23" fmla="*/ 59 h 59"/>
                  <a:gd name="T24" fmla="*/ 46 w 48"/>
                  <a:gd name="T25" fmla="*/ 5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59">
                    <a:moveTo>
                      <a:pt x="46" y="54"/>
                    </a:moveTo>
                    <a:lnTo>
                      <a:pt x="48" y="54"/>
                    </a:lnTo>
                    <a:lnTo>
                      <a:pt x="38" y="40"/>
                    </a:lnTo>
                    <a:lnTo>
                      <a:pt x="32" y="27"/>
                    </a:lnTo>
                    <a:lnTo>
                      <a:pt x="26" y="14"/>
                    </a:lnTo>
                    <a:lnTo>
                      <a:pt x="20" y="0"/>
                    </a:lnTo>
                    <a:lnTo>
                      <a:pt x="0" y="3"/>
                    </a:lnTo>
                    <a:lnTo>
                      <a:pt x="6" y="16"/>
                    </a:lnTo>
                    <a:lnTo>
                      <a:pt x="12" y="29"/>
                    </a:lnTo>
                    <a:lnTo>
                      <a:pt x="18" y="43"/>
                    </a:lnTo>
                    <a:lnTo>
                      <a:pt x="28" y="59"/>
                    </a:lnTo>
                    <a:lnTo>
                      <a:pt x="30" y="59"/>
                    </a:lnTo>
                    <a:lnTo>
                      <a:pt x="46"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54" name="Freeform 166">
                <a:extLst>
                  <a:ext uri="{FF2B5EF4-FFF2-40B4-BE49-F238E27FC236}">
                    <a16:creationId xmlns:a16="http://schemas.microsoft.com/office/drawing/2014/main" id="{3978992D-38FE-4189-9B7E-6E7361681323}"/>
                  </a:ext>
                </a:extLst>
              </p:cNvPr>
              <p:cNvSpPr>
                <a:spLocks/>
              </p:cNvSpPr>
              <p:nvPr/>
            </p:nvSpPr>
            <p:spPr bwMode="auto">
              <a:xfrm>
                <a:off x="2941" y="264"/>
                <a:ext cx="57" cy="38"/>
              </a:xfrm>
              <a:custGeom>
                <a:avLst/>
                <a:gdLst>
                  <a:gd name="T0" fmla="*/ 53 w 57"/>
                  <a:gd name="T1" fmla="*/ 28 h 38"/>
                  <a:gd name="T2" fmla="*/ 53 w 57"/>
                  <a:gd name="T3" fmla="*/ 28 h 38"/>
                  <a:gd name="T4" fmla="*/ 43 w 57"/>
                  <a:gd name="T5" fmla="*/ 22 h 38"/>
                  <a:gd name="T6" fmla="*/ 33 w 57"/>
                  <a:gd name="T7" fmla="*/ 14 h 38"/>
                  <a:gd name="T8" fmla="*/ 23 w 57"/>
                  <a:gd name="T9" fmla="*/ 6 h 38"/>
                  <a:gd name="T10" fmla="*/ 16 w 57"/>
                  <a:gd name="T11" fmla="*/ 0 h 38"/>
                  <a:gd name="T12" fmla="*/ 0 w 57"/>
                  <a:gd name="T13" fmla="*/ 5 h 38"/>
                  <a:gd name="T14" fmla="*/ 8 w 57"/>
                  <a:gd name="T15" fmla="*/ 13 h 38"/>
                  <a:gd name="T16" fmla="*/ 18 w 57"/>
                  <a:gd name="T17" fmla="*/ 21 h 38"/>
                  <a:gd name="T18" fmla="*/ 27 w 57"/>
                  <a:gd name="T19" fmla="*/ 29 h 38"/>
                  <a:gd name="T20" fmla="*/ 41 w 57"/>
                  <a:gd name="T21" fmla="*/ 37 h 38"/>
                  <a:gd name="T22" fmla="*/ 41 w 57"/>
                  <a:gd name="T23" fmla="*/ 37 h 38"/>
                  <a:gd name="T24" fmla="*/ 41 w 57"/>
                  <a:gd name="T25" fmla="*/ 37 h 38"/>
                  <a:gd name="T26" fmla="*/ 49 w 57"/>
                  <a:gd name="T27" fmla="*/ 38 h 38"/>
                  <a:gd name="T28" fmla="*/ 55 w 57"/>
                  <a:gd name="T29" fmla="*/ 36 h 38"/>
                  <a:gd name="T30" fmla="*/ 57 w 57"/>
                  <a:gd name="T31" fmla="*/ 31 h 38"/>
                  <a:gd name="T32" fmla="*/ 53 w 57"/>
                  <a:gd name="T33"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8">
                    <a:moveTo>
                      <a:pt x="53" y="28"/>
                    </a:moveTo>
                    <a:lnTo>
                      <a:pt x="53" y="28"/>
                    </a:lnTo>
                    <a:lnTo>
                      <a:pt x="43" y="22"/>
                    </a:lnTo>
                    <a:lnTo>
                      <a:pt x="33" y="14"/>
                    </a:lnTo>
                    <a:lnTo>
                      <a:pt x="23" y="6"/>
                    </a:lnTo>
                    <a:lnTo>
                      <a:pt x="16" y="0"/>
                    </a:lnTo>
                    <a:lnTo>
                      <a:pt x="0" y="5"/>
                    </a:lnTo>
                    <a:lnTo>
                      <a:pt x="8" y="13"/>
                    </a:lnTo>
                    <a:lnTo>
                      <a:pt x="18" y="21"/>
                    </a:lnTo>
                    <a:lnTo>
                      <a:pt x="27" y="29"/>
                    </a:lnTo>
                    <a:lnTo>
                      <a:pt x="41" y="37"/>
                    </a:lnTo>
                    <a:lnTo>
                      <a:pt x="41" y="37"/>
                    </a:lnTo>
                    <a:lnTo>
                      <a:pt x="41" y="37"/>
                    </a:lnTo>
                    <a:lnTo>
                      <a:pt x="49" y="38"/>
                    </a:lnTo>
                    <a:lnTo>
                      <a:pt x="55" y="36"/>
                    </a:lnTo>
                    <a:lnTo>
                      <a:pt x="57" y="31"/>
                    </a:lnTo>
                    <a:lnTo>
                      <a:pt x="5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55" name="Freeform 167">
                <a:extLst>
                  <a:ext uri="{FF2B5EF4-FFF2-40B4-BE49-F238E27FC236}">
                    <a16:creationId xmlns:a16="http://schemas.microsoft.com/office/drawing/2014/main" id="{6CD56D08-5B57-4E6B-B0ED-9C42E5991C54}"/>
                  </a:ext>
                </a:extLst>
              </p:cNvPr>
              <p:cNvSpPr>
                <a:spLocks/>
              </p:cNvSpPr>
              <p:nvPr/>
            </p:nvSpPr>
            <p:spPr bwMode="auto">
              <a:xfrm>
                <a:off x="3147" y="70"/>
                <a:ext cx="247" cy="270"/>
              </a:xfrm>
              <a:custGeom>
                <a:avLst/>
                <a:gdLst>
                  <a:gd name="T0" fmla="*/ 160 w 247"/>
                  <a:gd name="T1" fmla="*/ 235 h 270"/>
                  <a:gd name="T2" fmla="*/ 190 w 247"/>
                  <a:gd name="T3" fmla="*/ 238 h 270"/>
                  <a:gd name="T4" fmla="*/ 205 w 247"/>
                  <a:gd name="T5" fmla="*/ 230 h 270"/>
                  <a:gd name="T6" fmla="*/ 209 w 247"/>
                  <a:gd name="T7" fmla="*/ 220 h 270"/>
                  <a:gd name="T8" fmla="*/ 215 w 247"/>
                  <a:gd name="T9" fmla="*/ 214 h 270"/>
                  <a:gd name="T10" fmla="*/ 233 w 247"/>
                  <a:gd name="T11" fmla="*/ 222 h 270"/>
                  <a:gd name="T12" fmla="*/ 247 w 247"/>
                  <a:gd name="T13" fmla="*/ 236 h 270"/>
                  <a:gd name="T14" fmla="*/ 241 w 247"/>
                  <a:gd name="T15" fmla="*/ 251 h 270"/>
                  <a:gd name="T16" fmla="*/ 225 w 247"/>
                  <a:gd name="T17" fmla="*/ 263 h 270"/>
                  <a:gd name="T18" fmla="*/ 195 w 247"/>
                  <a:gd name="T19" fmla="*/ 270 h 270"/>
                  <a:gd name="T20" fmla="*/ 160 w 247"/>
                  <a:gd name="T21" fmla="*/ 267 h 270"/>
                  <a:gd name="T22" fmla="*/ 128 w 247"/>
                  <a:gd name="T23" fmla="*/ 261 h 270"/>
                  <a:gd name="T24" fmla="*/ 110 w 247"/>
                  <a:gd name="T25" fmla="*/ 255 h 270"/>
                  <a:gd name="T26" fmla="*/ 100 w 247"/>
                  <a:gd name="T27" fmla="*/ 252 h 270"/>
                  <a:gd name="T28" fmla="*/ 57 w 247"/>
                  <a:gd name="T29" fmla="*/ 223 h 270"/>
                  <a:gd name="T30" fmla="*/ 9 w 247"/>
                  <a:gd name="T31" fmla="*/ 167 h 270"/>
                  <a:gd name="T32" fmla="*/ 0 w 247"/>
                  <a:gd name="T33" fmla="*/ 113 h 270"/>
                  <a:gd name="T34" fmla="*/ 19 w 247"/>
                  <a:gd name="T35" fmla="*/ 64 h 270"/>
                  <a:gd name="T36" fmla="*/ 59 w 247"/>
                  <a:gd name="T37" fmla="*/ 27 h 270"/>
                  <a:gd name="T38" fmla="*/ 112 w 247"/>
                  <a:gd name="T39" fmla="*/ 4 h 270"/>
                  <a:gd name="T40" fmla="*/ 168 w 247"/>
                  <a:gd name="T41" fmla="*/ 1 h 270"/>
                  <a:gd name="T42" fmla="*/ 221 w 247"/>
                  <a:gd name="T43" fmla="*/ 21 h 270"/>
                  <a:gd name="T44" fmla="*/ 243 w 247"/>
                  <a:gd name="T45" fmla="*/ 42 h 270"/>
                  <a:gd name="T46" fmla="*/ 237 w 247"/>
                  <a:gd name="T47" fmla="*/ 49 h 270"/>
                  <a:gd name="T48" fmla="*/ 221 w 247"/>
                  <a:gd name="T49" fmla="*/ 52 h 270"/>
                  <a:gd name="T50" fmla="*/ 207 w 247"/>
                  <a:gd name="T51" fmla="*/ 51 h 270"/>
                  <a:gd name="T52" fmla="*/ 184 w 247"/>
                  <a:gd name="T53" fmla="*/ 44 h 270"/>
                  <a:gd name="T54" fmla="*/ 150 w 247"/>
                  <a:gd name="T55" fmla="*/ 40 h 270"/>
                  <a:gd name="T56" fmla="*/ 126 w 247"/>
                  <a:gd name="T57" fmla="*/ 46 h 270"/>
                  <a:gd name="T58" fmla="*/ 114 w 247"/>
                  <a:gd name="T59" fmla="*/ 53 h 270"/>
                  <a:gd name="T60" fmla="*/ 83 w 247"/>
                  <a:gd name="T61" fmla="*/ 83 h 270"/>
                  <a:gd name="T62" fmla="*/ 69 w 247"/>
                  <a:gd name="T63" fmla="*/ 131 h 270"/>
                  <a:gd name="T64" fmla="*/ 77 w 247"/>
                  <a:gd name="T65" fmla="*/ 155 h 270"/>
                  <a:gd name="T66" fmla="*/ 89 w 247"/>
                  <a:gd name="T67" fmla="*/ 182 h 270"/>
                  <a:gd name="T68" fmla="*/ 106 w 247"/>
                  <a:gd name="T69" fmla="*/ 203 h 270"/>
                  <a:gd name="T70" fmla="*/ 126 w 247"/>
                  <a:gd name="T71" fmla="*/ 22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7" h="270">
                    <a:moveTo>
                      <a:pt x="138" y="227"/>
                    </a:moveTo>
                    <a:lnTo>
                      <a:pt x="160" y="235"/>
                    </a:lnTo>
                    <a:lnTo>
                      <a:pt x="178" y="238"/>
                    </a:lnTo>
                    <a:lnTo>
                      <a:pt x="190" y="238"/>
                    </a:lnTo>
                    <a:lnTo>
                      <a:pt x="199" y="235"/>
                    </a:lnTo>
                    <a:lnTo>
                      <a:pt x="205" y="230"/>
                    </a:lnTo>
                    <a:lnTo>
                      <a:pt x="207" y="225"/>
                    </a:lnTo>
                    <a:lnTo>
                      <a:pt x="209" y="220"/>
                    </a:lnTo>
                    <a:lnTo>
                      <a:pt x="211" y="215"/>
                    </a:lnTo>
                    <a:lnTo>
                      <a:pt x="215" y="214"/>
                    </a:lnTo>
                    <a:lnTo>
                      <a:pt x="223" y="216"/>
                    </a:lnTo>
                    <a:lnTo>
                      <a:pt x="233" y="222"/>
                    </a:lnTo>
                    <a:lnTo>
                      <a:pt x="243" y="229"/>
                    </a:lnTo>
                    <a:lnTo>
                      <a:pt x="247" y="236"/>
                    </a:lnTo>
                    <a:lnTo>
                      <a:pt x="245" y="243"/>
                    </a:lnTo>
                    <a:lnTo>
                      <a:pt x="241" y="251"/>
                    </a:lnTo>
                    <a:lnTo>
                      <a:pt x="235" y="258"/>
                    </a:lnTo>
                    <a:lnTo>
                      <a:pt x="225" y="263"/>
                    </a:lnTo>
                    <a:lnTo>
                      <a:pt x="211" y="268"/>
                    </a:lnTo>
                    <a:lnTo>
                      <a:pt x="195" y="270"/>
                    </a:lnTo>
                    <a:lnTo>
                      <a:pt x="178" y="269"/>
                    </a:lnTo>
                    <a:lnTo>
                      <a:pt x="160" y="267"/>
                    </a:lnTo>
                    <a:lnTo>
                      <a:pt x="142" y="264"/>
                    </a:lnTo>
                    <a:lnTo>
                      <a:pt x="128" y="261"/>
                    </a:lnTo>
                    <a:lnTo>
                      <a:pt x="118" y="258"/>
                    </a:lnTo>
                    <a:lnTo>
                      <a:pt x="110" y="255"/>
                    </a:lnTo>
                    <a:lnTo>
                      <a:pt x="102" y="253"/>
                    </a:lnTo>
                    <a:lnTo>
                      <a:pt x="100" y="252"/>
                    </a:lnTo>
                    <a:lnTo>
                      <a:pt x="99" y="251"/>
                    </a:lnTo>
                    <a:lnTo>
                      <a:pt x="57" y="223"/>
                    </a:lnTo>
                    <a:lnTo>
                      <a:pt x="29" y="195"/>
                    </a:lnTo>
                    <a:lnTo>
                      <a:pt x="9" y="167"/>
                    </a:lnTo>
                    <a:lnTo>
                      <a:pt x="2" y="139"/>
                    </a:lnTo>
                    <a:lnTo>
                      <a:pt x="0" y="113"/>
                    </a:lnTo>
                    <a:lnTo>
                      <a:pt x="5" y="87"/>
                    </a:lnTo>
                    <a:lnTo>
                      <a:pt x="19" y="64"/>
                    </a:lnTo>
                    <a:lnTo>
                      <a:pt x="37" y="45"/>
                    </a:lnTo>
                    <a:lnTo>
                      <a:pt x="59" y="27"/>
                    </a:lnTo>
                    <a:lnTo>
                      <a:pt x="85" y="14"/>
                    </a:lnTo>
                    <a:lnTo>
                      <a:pt x="112" y="4"/>
                    </a:lnTo>
                    <a:lnTo>
                      <a:pt x="140" y="0"/>
                    </a:lnTo>
                    <a:lnTo>
                      <a:pt x="168" y="1"/>
                    </a:lnTo>
                    <a:lnTo>
                      <a:pt x="195" y="8"/>
                    </a:lnTo>
                    <a:lnTo>
                      <a:pt x="221" y="21"/>
                    </a:lnTo>
                    <a:lnTo>
                      <a:pt x="243" y="40"/>
                    </a:lnTo>
                    <a:lnTo>
                      <a:pt x="243" y="42"/>
                    </a:lnTo>
                    <a:lnTo>
                      <a:pt x="239" y="46"/>
                    </a:lnTo>
                    <a:lnTo>
                      <a:pt x="237" y="49"/>
                    </a:lnTo>
                    <a:lnTo>
                      <a:pt x="235" y="51"/>
                    </a:lnTo>
                    <a:lnTo>
                      <a:pt x="221" y="52"/>
                    </a:lnTo>
                    <a:lnTo>
                      <a:pt x="211" y="52"/>
                    </a:lnTo>
                    <a:lnTo>
                      <a:pt x="207" y="51"/>
                    </a:lnTo>
                    <a:lnTo>
                      <a:pt x="205" y="51"/>
                    </a:lnTo>
                    <a:lnTo>
                      <a:pt x="184" y="44"/>
                    </a:lnTo>
                    <a:lnTo>
                      <a:pt x="166" y="40"/>
                    </a:lnTo>
                    <a:lnTo>
                      <a:pt x="150" y="40"/>
                    </a:lnTo>
                    <a:lnTo>
                      <a:pt x="136" y="42"/>
                    </a:lnTo>
                    <a:lnTo>
                      <a:pt x="126" y="46"/>
                    </a:lnTo>
                    <a:lnTo>
                      <a:pt x="118" y="49"/>
                    </a:lnTo>
                    <a:lnTo>
                      <a:pt x="114" y="53"/>
                    </a:lnTo>
                    <a:lnTo>
                      <a:pt x="112" y="54"/>
                    </a:lnTo>
                    <a:lnTo>
                      <a:pt x="83" y="83"/>
                    </a:lnTo>
                    <a:lnTo>
                      <a:pt x="71" y="110"/>
                    </a:lnTo>
                    <a:lnTo>
                      <a:pt x="69" y="131"/>
                    </a:lnTo>
                    <a:lnTo>
                      <a:pt x="71" y="141"/>
                    </a:lnTo>
                    <a:lnTo>
                      <a:pt x="77" y="155"/>
                    </a:lnTo>
                    <a:lnTo>
                      <a:pt x="83" y="168"/>
                    </a:lnTo>
                    <a:lnTo>
                      <a:pt x="89" y="182"/>
                    </a:lnTo>
                    <a:lnTo>
                      <a:pt x="99" y="197"/>
                    </a:lnTo>
                    <a:lnTo>
                      <a:pt x="106" y="203"/>
                    </a:lnTo>
                    <a:lnTo>
                      <a:pt x="116" y="212"/>
                    </a:lnTo>
                    <a:lnTo>
                      <a:pt x="126" y="220"/>
                    </a:lnTo>
                    <a:lnTo>
                      <a:pt x="138" y="227"/>
                    </a:lnTo>
                    <a:close/>
                  </a:path>
                </a:pathLst>
              </a:custGeom>
              <a:solidFill>
                <a:srgbClr val="667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56" name="Freeform 168">
                <a:extLst>
                  <a:ext uri="{FF2B5EF4-FFF2-40B4-BE49-F238E27FC236}">
                    <a16:creationId xmlns:a16="http://schemas.microsoft.com/office/drawing/2014/main" id="{7E08D354-BC42-4E34-834C-4F9B2E80CDA8}"/>
                  </a:ext>
                </a:extLst>
              </p:cNvPr>
              <p:cNvSpPr>
                <a:spLocks/>
              </p:cNvSpPr>
              <p:nvPr/>
            </p:nvSpPr>
            <p:spPr bwMode="auto">
              <a:xfrm>
                <a:off x="3279" y="285"/>
                <a:ext cx="89" cy="29"/>
              </a:xfrm>
              <a:custGeom>
                <a:avLst/>
                <a:gdLst>
                  <a:gd name="T0" fmla="*/ 69 w 89"/>
                  <a:gd name="T1" fmla="*/ 0 h 29"/>
                  <a:gd name="T2" fmla="*/ 69 w 89"/>
                  <a:gd name="T3" fmla="*/ 0 h 29"/>
                  <a:gd name="T4" fmla="*/ 67 w 89"/>
                  <a:gd name="T5" fmla="*/ 3 h 29"/>
                  <a:gd name="T6" fmla="*/ 65 w 89"/>
                  <a:gd name="T7" fmla="*/ 9 h 29"/>
                  <a:gd name="T8" fmla="*/ 65 w 89"/>
                  <a:gd name="T9" fmla="*/ 13 h 29"/>
                  <a:gd name="T10" fmla="*/ 62 w 89"/>
                  <a:gd name="T11" fmla="*/ 15 h 29"/>
                  <a:gd name="T12" fmla="*/ 56 w 89"/>
                  <a:gd name="T13" fmla="*/ 17 h 29"/>
                  <a:gd name="T14" fmla="*/ 48 w 89"/>
                  <a:gd name="T15" fmla="*/ 17 h 29"/>
                  <a:gd name="T16" fmla="*/ 32 w 89"/>
                  <a:gd name="T17" fmla="*/ 15 h 29"/>
                  <a:gd name="T18" fmla="*/ 12 w 89"/>
                  <a:gd name="T19" fmla="*/ 7 h 29"/>
                  <a:gd name="T20" fmla="*/ 0 w 89"/>
                  <a:gd name="T21" fmla="*/ 16 h 29"/>
                  <a:gd name="T22" fmla="*/ 24 w 89"/>
                  <a:gd name="T23" fmla="*/ 24 h 29"/>
                  <a:gd name="T24" fmla="*/ 44 w 89"/>
                  <a:gd name="T25" fmla="*/ 29 h 29"/>
                  <a:gd name="T26" fmla="*/ 60 w 89"/>
                  <a:gd name="T27" fmla="*/ 29 h 29"/>
                  <a:gd name="T28" fmla="*/ 73 w 89"/>
                  <a:gd name="T29" fmla="*/ 24 h 29"/>
                  <a:gd name="T30" fmla="*/ 81 w 89"/>
                  <a:gd name="T31" fmla="*/ 17 h 29"/>
                  <a:gd name="T32" fmla="*/ 85 w 89"/>
                  <a:gd name="T33" fmla="*/ 12 h 29"/>
                  <a:gd name="T34" fmla="*/ 87 w 89"/>
                  <a:gd name="T35" fmla="*/ 6 h 29"/>
                  <a:gd name="T36" fmla="*/ 89 w 89"/>
                  <a:gd name="T37" fmla="*/ 0 h 29"/>
                  <a:gd name="T38" fmla="*/ 89 w 89"/>
                  <a:gd name="T39" fmla="*/ 0 h 29"/>
                  <a:gd name="T40" fmla="*/ 69 w 89"/>
                  <a:gd name="T4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29">
                    <a:moveTo>
                      <a:pt x="69" y="0"/>
                    </a:moveTo>
                    <a:lnTo>
                      <a:pt x="69" y="0"/>
                    </a:lnTo>
                    <a:lnTo>
                      <a:pt x="67" y="3"/>
                    </a:lnTo>
                    <a:lnTo>
                      <a:pt x="65" y="9"/>
                    </a:lnTo>
                    <a:lnTo>
                      <a:pt x="65" y="13"/>
                    </a:lnTo>
                    <a:lnTo>
                      <a:pt x="62" y="15"/>
                    </a:lnTo>
                    <a:lnTo>
                      <a:pt x="56" y="17"/>
                    </a:lnTo>
                    <a:lnTo>
                      <a:pt x="48" y="17"/>
                    </a:lnTo>
                    <a:lnTo>
                      <a:pt x="32" y="15"/>
                    </a:lnTo>
                    <a:lnTo>
                      <a:pt x="12" y="7"/>
                    </a:lnTo>
                    <a:lnTo>
                      <a:pt x="0" y="16"/>
                    </a:lnTo>
                    <a:lnTo>
                      <a:pt x="24" y="24"/>
                    </a:lnTo>
                    <a:lnTo>
                      <a:pt x="44" y="29"/>
                    </a:lnTo>
                    <a:lnTo>
                      <a:pt x="60" y="29"/>
                    </a:lnTo>
                    <a:lnTo>
                      <a:pt x="73" y="24"/>
                    </a:lnTo>
                    <a:lnTo>
                      <a:pt x="81" y="17"/>
                    </a:lnTo>
                    <a:lnTo>
                      <a:pt x="85" y="12"/>
                    </a:lnTo>
                    <a:lnTo>
                      <a:pt x="87" y="6"/>
                    </a:lnTo>
                    <a:lnTo>
                      <a:pt x="89" y="0"/>
                    </a:lnTo>
                    <a:lnTo>
                      <a:pt x="89" y="0"/>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57" name="Freeform 169">
                <a:extLst>
                  <a:ext uri="{FF2B5EF4-FFF2-40B4-BE49-F238E27FC236}">
                    <a16:creationId xmlns:a16="http://schemas.microsoft.com/office/drawing/2014/main" id="{BCCB5E28-A89D-4F5F-BC31-28F556E7C6D1}"/>
                  </a:ext>
                </a:extLst>
              </p:cNvPr>
              <p:cNvSpPr>
                <a:spLocks/>
              </p:cNvSpPr>
              <p:nvPr/>
            </p:nvSpPr>
            <p:spPr bwMode="auto">
              <a:xfrm>
                <a:off x="3348" y="278"/>
                <a:ext cx="50" cy="23"/>
              </a:xfrm>
              <a:custGeom>
                <a:avLst/>
                <a:gdLst>
                  <a:gd name="T0" fmla="*/ 50 w 50"/>
                  <a:gd name="T1" fmla="*/ 19 h 23"/>
                  <a:gd name="T2" fmla="*/ 50 w 50"/>
                  <a:gd name="T3" fmla="*/ 19 h 23"/>
                  <a:gd name="T4" fmla="*/ 40 w 50"/>
                  <a:gd name="T5" fmla="*/ 10 h 23"/>
                  <a:gd name="T6" fmla="*/ 28 w 50"/>
                  <a:gd name="T7" fmla="*/ 4 h 23"/>
                  <a:gd name="T8" fmla="*/ 14 w 50"/>
                  <a:gd name="T9" fmla="*/ 0 h 23"/>
                  <a:gd name="T10" fmla="*/ 0 w 50"/>
                  <a:gd name="T11" fmla="*/ 7 h 23"/>
                  <a:gd name="T12" fmla="*/ 20 w 50"/>
                  <a:gd name="T13" fmla="*/ 7 h 23"/>
                  <a:gd name="T14" fmla="*/ 14 w 50"/>
                  <a:gd name="T15" fmla="*/ 12 h 23"/>
                  <a:gd name="T16" fmla="*/ 16 w 50"/>
                  <a:gd name="T17" fmla="*/ 13 h 23"/>
                  <a:gd name="T18" fmla="*/ 24 w 50"/>
                  <a:gd name="T19" fmla="*/ 17 h 23"/>
                  <a:gd name="T20" fmla="*/ 34 w 50"/>
                  <a:gd name="T21" fmla="*/ 23 h 23"/>
                  <a:gd name="T22" fmla="*/ 34 w 50"/>
                  <a:gd name="T23" fmla="*/ 23 h 23"/>
                  <a:gd name="T24" fmla="*/ 50 w 50"/>
                  <a:gd name="T25"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23">
                    <a:moveTo>
                      <a:pt x="50" y="19"/>
                    </a:moveTo>
                    <a:lnTo>
                      <a:pt x="50" y="19"/>
                    </a:lnTo>
                    <a:lnTo>
                      <a:pt x="40" y="10"/>
                    </a:lnTo>
                    <a:lnTo>
                      <a:pt x="28" y="4"/>
                    </a:lnTo>
                    <a:lnTo>
                      <a:pt x="14" y="0"/>
                    </a:lnTo>
                    <a:lnTo>
                      <a:pt x="0" y="7"/>
                    </a:lnTo>
                    <a:lnTo>
                      <a:pt x="20" y="7"/>
                    </a:lnTo>
                    <a:lnTo>
                      <a:pt x="14" y="12"/>
                    </a:lnTo>
                    <a:lnTo>
                      <a:pt x="16" y="13"/>
                    </a:lnTo>
                    <a:lnTo>
                      <a:pt x="24" y="17"/>
                    </a:lnTo>
                    <a:lnTo>
                      <a:pt x="34" y="23"/>
                    </a:lnTo>
                    <a:lnTo>
                      <a:pt x="34" y="23"/>
                    </a:lnTo>
                    <a:lnTo>
                      <a:pt x="5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58" name="Freeform 170">
                <a:extLst>
                  <a:ext uri="{FF2B5EF4-FFF2-40B4-BE49-F238E27FC236}">
                    <a16:creationId xmlns:a16="http://schemas.microsoft.com/office/drawing/2014/main" id="{C993AE1A-34BF-480D-9EFE-A68D70E76BDB}"/>
                  </a:ext>
                </a:extLst>
              </p:cNvPr>
              <p:cNvSpPr>
                <a:spLocks/>
              </p:cNvSpPr>
              <p:nvPr/>
            </p:nvSpPr>
            <p:spPr bwMode="auto">
              <a:xfrm>
                <a:off x="3323" y="297"/>
                <a:ext cx="81" cy="49"/>
              </a:xfrm>
              <a:custGeom>
                <a:avLst/>
                <a:gdLst>
                  <a:gd name="T0" fmla="*/ 2 w 81"/>
                  <a:gd name="T1" fmla="*/ 48 h 49"/>
                  <a:gd name="T2" fmla="*/ 0 w 81"/>
                  <a:gd name="T3" fmla="*/ 48 h 49"/>
                  <a:gd name="T4" fmla="*/ 19 w 81"/>
                  <a:gd name="T5" fmla="*/ 49 h 49"/>
                  <a:gd name="T6" fmla="*/ 39 w 81"/>
                  <a:gd name="T7" fmla="*/ 47 h 49"/>
                  <a:gd name="T8" fmla="*/ 55 w 81"/>
                  <a:gd name="T9" fmla="*/ 41 h 49"/>
                  <a:gd name="T10" fmla="*/ 67 w 81"/>
                  <a:gd name="T11" fmla="*/ 34 h 49"/>
                  <a:gd name="T12" fmla="*/ 75 w 81"/>
                  <a:gd name="T13" fmla="*/ 25 h 49"/>
                  <a:gd name="T14" fmla="*/ 79 w 81"/>
                  <a:gd name="T15" fmla="*/ 17 h 49"/>
                  <a:gd name="T16" fmla="*/ 81 w 81"/>
                  <a:gd name="T17" fmla="*/ 9 h 49"/>
                  <a:gd name="T18" fmla="*/ 75 w 81"/>
                  <a:gd name="T19" fmla="*/ 0 h 49"/>
                  <a:gd name="T20" fmla="*/ 59 w 81"/>
                  <a:gd name="T21" fmla="*/ 4 h 49"/>
                  <a:gd name="T22" fmla="*/ 61 w 81"/>
                  <a:gd name="T23" fmla="*/ 9 h 49"/>
                  <a:gd name="T24" fmla="*/ 59 w 81"/>
                  <a:gd name="T25" fmla="*/ 14 h 49"/>
                  <a:gd name="T26" fmla="*/ 55 w 81"/>
                  <a:gd name="T27" fmla="*/ 23 h 49"/>
                  <a:gd name="T28" fmla="*/ 51 w 81"/>
                  <a:gd name="T29" fmla="*/ 27 h 49"/>
                  <a:gd name="T30" fmla="*/ 43 w 81"/>
                  <a:gd name="T31" fmla="*/ 32 h 49"/>
                  <a:gd name="T32" fmla="*/ 31 w 81"/>
                  <a:gd name="T33" fmla="*/ 35 h 49"/>
                  <a:gd name="T34" fmla="*/ 19 w 81"/>
                  <a:gd name="T35" fmla="*/ 37 h 49"/>
                  <a:gd name="T36" fmla="*/ 4 w 81"/>
                  <a:gd name="T37" fmla="*/ 36 h 49"/>
                  <a:gd name="T38" fmla="*/ 2 w 81"/>
                  <a:gd name="T39" fmla="*/ 36 h 49"/>
                  <a:gd name="T40" fmla="*/ 2 w 81"/>
                  <a:gd name="T4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49">
                    <a:moveTo>
                      <a:pt x="2" y="48"/>
                    </a:moveTo>
                    <a:lnTo>
                      <a:pt x="0" y="48"/>
                    </a:lnTo>
                    <a:lnTo>
                      <a:pt x="19" y="49"/>
                    </a:lnTo>
                    <a:lnTo>
                      <a:pt x="39" y="47"/>
                    </a:lnTo>
                    <a:lnTo>
                      <a:pt x="55" y="41"/>
                    </a:lnTo>
                    <a:lnTo>
                      <a:pt x="67" y="34"/>
                    </a:lnTo>
                    <a:lnTo>
                      <a:pt x="75" y="25"/>
                    </a:lnTo>
                    <a:lnTo>
                      <a:pt x="79" y="17"/>
                    </a:lnTo>
                    <a:lnTo>
                      <a:pt x="81" y="9"/>
                    </a:lnTo>
                    <a:lnTo>
                      <a:pt x="75" y="0"/>
                    </a:lnTo>
                    <a:lnTo>
                      <a:pt x="59" y="4"/>
                    </a:lnTo>
                    <a:lnTo>
                      <a:pt x="61" y="9"/>
                    </a:lnTo>
                    <a:lnTo>
                      <a:pt x="59" y="14"/>
                    </a:lnTo>
                    <a:lnTo>
                      <a:pt x="55" y="23"/>
                    </a:lnTo>
                    <a:lnTo>
                      <a:pt x="51" y="27"/>
                    </a:lnTo>
                    <a:lnTo>
                      <a:pt x="43" y="32"/>
                    </a:lnTo>
                    <a:lnTo>
                      <a:pt x="31" y="35"/>
                    </a:lnTo>
                    <a:lnTo>
                      <a:pt x="19" y="37"/>
                    </a:lnTo>
                    <a:lnTo>
                      <a:pt x="4" y="36"/>
                    </a:lnTo>
                    <a:lnTo>
                      <a:pt x="2" y="36"/>
                    </a:lnTo>
                    <a:lnTo>
                      <a:pt x="2"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59" name="Freeform 171">
                <a:extLst>
                  <a:ext uri="{FF2B5EF4-FFF2-40B4-BE49-F238E27FC236}">
                    <a16:creationId xmlns:a16="http://schemas.microsoft.com/office/drawing/2014/main" id="{980AC4BA-A6D5-45CD-9E3C-E64D7AF793F3}"/>
                  </a:ext>
                </a:extLst>
              </p:cNvPr>
              <p:cNvSpPr>
                <a:spLocks/>
              </p:cNvSpPr>
              <p:nvPr/>
            </p:nvSpPr>
            <p:spPr bwMode="auto">
              <a:xfrm>
                <a:off x="3236" y="315"/>
                <a:ext cx="89" cy="30"/>
              </a:xfrm>
              <a:custGeom>
                <a:avLst/>
                <a:gdLst>
                  <a:gd name="T0" fmla="*/ 4 w 89"/>
                  <a:gd name="T1" fmla="*/ 9 h 30"/>
                  <a:gd name="T2" fmla="*/ 4 w 89"/>
                  <a:gd name="T3" fmla="*/ 10 h 30"/>
                  <a:gd name="T4" fmla="*/ 6 w 89"/>
                  <a:gd name="T5" fmla="*/ 10 h 30"/>
                  <a:gd name="T6" fmla="*/ 10 w 89"/>
                  <a:gd name="T7" fmla="*/ 13 h 30"/>
                  <a:gd name="T8" fmla="*/ 17 w 89"/>
                  <a:gd name="T9" fmla="*/ 15 h 30"/>
                  <a:gd name="T10" fmla="*/ 25 w 89"/>
                  <a:gd name="T11" fmla="*/ 17 h 30"/>
                  <a:gd name="T12" fmla="*/ 35 w 89"/>
                  <a:gd name="T13" fmla="*/ 21 h 30"/>
                  <a:gd name="T14" fmla="*/ 51 w 89"/>
                  <a:gd name="T15" fmla="*/ 25 h 30"/>
                  <a:gd name="T16" fmla="*/ 69 w 89"/>
                  <a:gd name="T17" fmla="*/ 28 h 30"/>
                  <a:gd name="T18" fmla="*/ 89 w 89"/>
                  <a:gd name="T19" fmla="*/ 30 h 30"/>
                  <a:gd name="T20" fmla="*/ 89 w 89"/>
                  <a:gd name="T21" fmla="*/ 18 h 30"/>
                  <a:gd name="T22" fmla="*/ 73 w 89"/>
                  <a:gd name="T23" fmla="*/ 16 h 30"/>
                  <a:gd name="T24" fmla="*/ 55 w 89"/>
                  <a:gd name="T25" fmla="*/ 14 h 30"/>
                  <a:gd name="T26" fmla="*/ 43 w 89"/>
                  <a:gd name="T27" fmla="*/ 11 h 30"/>
                  <a:gd name="T28" fmla="*/ 33 w 89"/>
                  <a:gd name="T29" fmla="*/ 8 h 30"/>
                  <a:gd name="T30" fmla="*/ 25 w 89"/>
                  <a:gd name="T31" fmla="*/ 6 h 30"/>
                  <a:gd name="T32" fmla="*/ 17 w 89"/>
                  <a:gd name="T33" fmla="*/ 3 h 30"/>
                  <a:gd name="T34" fmla="*/ 17 w 89"/>
                  <a:gd name="T35" fmla="*/ 3 h 30"/>
                  <a:gd name="T36" fmla="*/ 15 w 89"/>
                  <a:gd name="T37" fmla="*/ 1 h 30"/>
                  <a:gd name="T38" fmla="*/ 15 w 89"/>
                  <a:gd name="T39" fmla="*/ 2 h 30"/>
                  <a:gd name="T40" fmla="*/ 15 w 89"/>
                  <a:gd name="T41" fmla="*/ 1 h 30"/>
                  <a:gd name="T42" fmla="*/ 8 w 89"/>
                  <a:gd name="T43" fmla="*/ 0 h 30"/>
                  <a:gd name="T44" fmla="*/ 2 w 89"/>
                  <a:gd name="T45" fmla="*/ 2 h 30"/>
                  <a:gd name="T46" fmla="*/ 0 w 89"/>
                  <a:gd name="T47" fmla="*/ 6 h 30"/>
                  <a:gd name="T48" fmla="*/ 4 w 89"/>
                  <a:gd name="T49" fmla="*/ 10 h 30"/>
                  <a:gd name="T50" fmla="*/ 4 w 89"/>
                  <a:gd name="T51"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30">
                    <a:moveTo>
                      <a:pt x="4" y="9"/>
                    </a:moveTo>
                    <a:lnTo>
                      <a:pt x="4" y="10"/>
                    </a:lnTo>
                    <a:lnTo>
                      <a:pt x="6" y="10"/>
                    </a:lnTo>
                    <a:lnTo>
                      <a:pt x="10" y="13"/>
                    </a:lnTo>
                    <a:lnTo>
                      <a:pt x="17" y="15"/>
                    </a:lnTo>
                    <a:lnTo>
                      <a:pt x="25" y="17"/>
                    </a:lnTo>
                    <a:lnTo>
                      <a:pt x="35" y="21"/>
                    </a:lnTo>
                    <a:lnTo>
                      <a:pt x="51" y="25"/>
                    </a:lnTo>
                    <a:lnTo>
                      <a:pt x="69" y="28"/>
                    </a:lnTo>
                    <a:lnTo>
                      <a:pt x="89" y="30"/>
                    </a:lnTo>
                    <a:lnTo>
                      <a:pt x="89" y="18"/>
                    </a:lnTo>
                    <a:lnTo>
                      <a:pt x="73" y="16"/>
                    </a:lnTo>
                    <a:lnTo>
                      <a:pt x="55" y="14"/>
                    </a:lnTo>
                    <a:lnTo>
                      <a:pt x="43" y="11"/>
                    </a:lnTo>
                    <a:lnTo>
                      <a:pt x="33" y="8"/>
                    </a:lnTo>
                    <a:lnTo>
                      <a:pt x="25" y="6"/>
                    </a:lnTo>
                    <a:lnTo>
                      <a:pt x="17" y="3"/>
                    </a:lnTo>
                    <a:lnTo>
                      <a:pt x="17" y="3"/>
                    </a:lnTo>
                    <a:lnTo>
                      <a:pt x="15" y="1"/>
                    </a:lnTo>
                    <a:lnTo>
                      <a:pt x="15" y="2"/>
                    </a:lnTo>
                    <a:lnTo>
                      <a:pt x="15" y="1"/>
                    </a:lnTo>
                    <a:lnTo>
                      <a:pt x="8" y="0"/>
                    </a:lnTo>
                    <a:lnTo>
                      <a:pt x="2" y="2"/>
                    </a:lnTo>
                    <a:lnTo>
                      <a:pt x="0" y="6"/>
                    </a:lnTo>
                    <a:lnTo>
                      <a:pt x="4" y="10"/>
                    </a:lnTo>
                    <a:lnTo>
                      <a:pt x="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60" name="Freeform 172">
                <a:extLst>
                  <a:ext uri="{FF2B5EF4-FFF2-40B4-BE49-F238E27FC236}">
                    <a16:creationId xmlns:a16="http://schemas.microsoft.com/office/drawing/2014/main" id="{9A131243-CFA0-47F4-BB42-1733DE252722}"/>
                  </a:ext>
                </a:extLst>
              </p:cNvPr>
              <p:cNvSpPr>
                <a:spLocks/>
              </p:cNvSpPr>
              <p:nvPr/>
            </p:nvSpPr>
            <p:spPr bwMode="auto">
              <a:xfrm>
                <a:off x="3137" y="64"/>
                <a:ext cx="261" cy="260"/>
              </a:xfrm>
              <a:custGeom>
                <a:avLst/>
                <a:gdLst>
                  <a:gd name="T0" fmla="*/ 261 w 261"/>
                  <a:gd name="T1" fmla="*/ 44 h 260"/>
                  <a:gd name="T2" fmla="*/ 261 w 261"/>
                  <a:gd name="T3" fmla="*/ 44 h 260"/>
                  <a:gd name="T4" fmla="*/ 239 w 261"/>
                  <a:gd name="T5" fmla="*/ 23 h 260"/>
                  <a:gd name="T6" fmla="*/ 209 w 261"/>
                  <a:gd name="T7" fmla="*/ 9 h 260"/>
                  <a:gd name="T8" fmla="*/ 180 w 261"/>
                  <a:gd name="T9" fmla="*/ 1 h 260"/>
                  <a:gd name="T10" fmla="*/ 150 w 261"/>
                  <a:gd name="T11" fmla="*/ 0 h 260"/>
                  <a:gd name="T12" fmla="*/ 118 w 261"/>
                  <a:gd name="T13" fmla="*/ 5 h 260"/>
                  <a:gd name="T14" fmla="*/ 89 w 261"/>
                  <a:gd name="T15" fmla="*/ 15 h 260"/>
                  <a:gd name="T16" fmla="*/ 61 w 261"/>
                  <a:gd name="T17" fmla="*/ 30 h 260"/>
                  <a:gd name="T18" fmla="*/ 39 w 261"/>
                  <a:gd name="T19" fmla="*/ 48 h 260"/>
                  <a:gd name="T20" fmla="*/ 19 w 261"/>
                  <a:gd name="T21" fmla="*/ 68 h 260"/>
                  <a:gd name="T22" fmla="*/ 6 w 261"/>
                  <a:gd name="T23" fmla="*/ 92 h 260"/>
                  <a:gd name="T24" fmla="*/ 0 w 261"/>
                  <a:gd name="T25" fmla="*/ 119 h 260"/>
                  <a:gd name="T26" fmla="*/ 2 w 261"/>
                  <a:gd name="T27" fmla="*/ 145 h 260"/>
                  <a:gd name="T28" fmla="*/ 10 w 261"/>
                  <a:gd name="T29" fmla="*/ 174 h 260"/>
                  <a:gd name="T30" fmla="*/ 31 w 261"/>
                  <a:gd name="T31" fmla="*/ 204 h 260"/>
                  <a:gd name="T32" fmla="*/ 59 w 261"/>
                  <a:gd name="T33" fmla="*/ 233 h 260"/>
                  <a:gd name="T34" fmla="*/ 103 w 261"/>
                  <a:gd name="T35" fmla="*/ 260 h 260"/>
                  <a:gd name="T36" fmla="*/ 114 w 261"/>
                  <a:gd name="T37" fmla="*/ 253 h 260"/>
                  <a:gd name="T38" fmla="*/ 75 w 261"/>
                  <a:gd name="T39" fmla="*/ 226 h 260"/>
                  <a:gd name="T40" fmla="*/ 47 w 261"/>
                  <a:gd name="T41" fmla="*/ 199 h 260"/>
                  <a:gd name="T42" fmla="*/ 29 w 261"/>
                  <a:gd name="T43" fmla="*/ 172 h 260"/>
                  <a:gd name="T44" fmla="*/ 21 w 261"/>
                  <a:gd name="T45" fmla="*/ 145 h 260"/>
                  <a:gd name="T46" fmla="*/ 19 w 261"/>
                  <a:gd name="T47" fmla="*/ 119 h 260"/>
                  <a:gd name="T48" fmla="*/ 25 w 261"/>
                  <a:gd name="T49" fmla="*/ 94 h 260"/>
                  <a:gd name="T50" fmla="*/ 39 w 261"/>
                  <a:gd name="T51" fmla="*/ 73 h 260"/>
                  <a:gd name="T52" fmla="*/ 55 w 261"/>
                  <a:gd name="T53" fmla="*/ 53 h 260"/>
                  <a:gd name="T54" fmla="*/ 77 w 261"/>
                  <a:gd name="T55" fmla="*/ 37 h 260"/>
                  <a:gd name="T56" fmla="*/ 101 w 261"/>
                  <a:gd name="T57" fmla="*/ 24 h 260"/>
                  <a:gd name="T58" fmla="*/ 126 w 261"/>
                  <a:gd name="T59" fmla="*/ 16 h 260"/>
                  <a:gd name="T60" fmla="*/ 150 w 261"/>
                  <a:gd name="T61" fmla="*/ 12 h 260"/>
                  <a:gd name="T62" fmla="*/ 176 w 261"/>
                  <a:gd name="T63" fmla="*/ 13 h 260"/>
                  <a:gd name="T64" fmla="*/ 202 w 261"/>
                  <a:gd name="T65" fmla="*/ 19 h 260"/>
                  <a:gd name="T66" fmla="*/ 223 w 261"/>
                  <a:gd name="T67" fmla="*/ 30 h 260"/>
                  <a:gd name="T68" fmla="*/ 245 w 261"/>
                  <a:gd name="T69" fmla="*/ 48 h 260"/>
                  <a:gd name="T70" fmla="*/ 245 w 261"/>
                  <a:gd name="T71" fmla="*/ 48 h 260"/>
                  <a:gd name="T72" fmla="*/ 261 w 261"/>
                  <a:gd name="T73" fmla="*/ 4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1" h="260">
                    <a:moveTo>
                      <a:pt x="261" y="44"/>
                    </a:moveTo>
                    <a:lnTo>
                      <a:pt x="261" y="44"/>
                    </a:lnTo>
                    <a:lnTo>
                      <a:pt x="239" y="23"/>
                    </a:lnTo>
                    <a:lnTo>
                      <a:pt x="209" y="9"/>
                    </a:lnTo>
                    <a:lnTo>
                      <a:pt x="180" y="1"/>
                    </a:lnTo>
                    <a:lnTo>
                      <a:pt x="150" y="0"/>
                    </a:lnTo>
                    <a:lnTo>
                      <a:pt x="118" y="5"/>
                    </a:lnTo>
                    <a:lnTo>
                      <a:pt x="89" y="15"/>
                    </a:lnTo>
                    <a:lnTo>
                      <a:pt x="61" y="30"/>
                    </a:lnTo>
                    <a:lnTo>
                      <a:pt x="39" y="48"/>
                    </a:lnTo>
                    <a:lnTo>
                      <a:pt x="19" y="68"/>
                    </a:lnTo>
                    <a:lnTo>
                      <a:pt x="6" y="92"/>
                    </a:lnTo>
                    <a:lnTo>
                      <a:pt x="0" y="119"/>
                    </a:lnTo>
                    <a:lnTo>
                      <a:pt x="2" y="145"/>
                    </a:lnTo>
                    <a:lnTo>
                      <a:pt x="10" y="174"/>
                    </a:lnTo>
                    <a:lnTo>
                      <a:pt x="31" y="204"/>
                    </a:lnTo>
                    <a:lnTo>
                      <a:pt x="59" y="233"/>
                    </a:lnTo>
                    <a:lnTo>
                      <a:pt x="103" y="260"/>
                    </a:lnTo>
                    <a:lnTo>
                      <a:pt x="114" y="253"/>
                    </a:lnTo>
                    <a:lnTo>
                      <a:pt x="75" y="226"/>
                    </a:lnTo>
                    <a:lnTo>
                      <a:pt x="47" y="199"/>
                    </a:lnTo>
                    <a:lnTo>
                      <a:pt x="29" y="172"/>
                    </a:lnTo>
                    <a:lnTo>
                      <a:pt x="21" y="145"/>
                    </a:lnTo>
                    <a:lnTo>
                      <a:pt x="19" y="119"/>
                    </a:lnTo>
                    <a:lnTo>
                      <a:pt x="25" y="94"/>
                    </a:lnTo>
                    <a:lnTo>
                      <a:pt x="39" y="73"/>
                    </a:lnTo>
                    <a:lnTo>
                      <a:pt x="55" y="53"/>
                    </a:lnTo>
                    <a:lnTo>
                      <a:pt x="77" y="37"/>
                    </a:lnTo>
                    <a:lnTo>
                      <a:pt x="101" y="24"/>
                    </a:lnTo>
                    <a:lnTo>
                      <a:pt x="126" y="16"/>
                    </a:lnTo>
                    <a:lnTo>
                      <a:pt x="150" y="12"/>
                    </a:lnTo>
                    <a:lnTo>
                      <a:pt x="176" y="13"/>
                    </a:lnTo>
                    <a:lnTo>
                      <a:pt x="202" y="19"/>
                    </a:lnTo>
                    <a:lnTo>
                      <a:pt x="223" y="30"/>
                    </a:lnTo>
                    <a:lnTo>
                      <a:pt x="245" y="48"/>
                    </a:lnTo>
                    <a:lnTo>
                      <a:pt x="245" y="48"/>
                    </a:lnTo>
                    <a:lnTo>
                      <a:pt x="261"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61" name="Freeform 173">
                <a:extLst>
                  <a:ext uri="{FF2B5EF4-FFF2-40B4-BE49-F238E27FC236}">
                    <a16:creationId xmlns:a16="http://schemas.microsoft.com/office/drawing/2014/main" id="{86671AE2-D5AD-47BC-90EF-91E059943B7D}"/>
                  </a:ext>
                </a:extLst>
              </p:cNvPr>
              <p:cNvSpPr>
                <a:spLocks/>
              </p:cNvSpPr>
              <p:nvPr/>
            </p:nvSpPr>
            <p:spPr bwMode="auto">
              <a:xfrm>
                <a:off x="3372" y="108"/>
                <a:ext cx="28" cy="18"/>
              </a:xfrm>
              <a:custGeom>
                <a:avLst/>
                <a:gdLst>
                  <a:gd name="T0" fmla="*/ 12 w 28"/>
                  <a:gd name="T1" fmla="*/ 18 h 18"/>
                  <a:gd name="T2" fmla="*/ 18 w 28"/>
                  <a:gd name="T3" fmla="*/ 16 h 18"/>
                  <a:gd name="T4" fmla="*/ 20 w 28"/>
                  <a:gd name="T5" fmla="*/ 14 h 18"/>
                  <a:gd name="T6" fmla="*/ 22 w 28"/>
                  <a:gd name="T7" fmla="*/ 10 h 18"/>
                  <a:gd name="T8" fmla="*/ 28 w 28"/>
                  <a:gd name="T9" fmla="*/ 7 h 18"/>
                  <a:gd name="T10" fmla="*/ 26 w 28"/>
                  <a:gd name="T11" fmla="*/ 0 h 18"/>
                  <a:gd name="T12" fmla="*/ 10 w 28"/>
                  <a:gd name="T13" fmla="*/ 4 h 18"/>
                  <a:gd name="T14" fmla="*/ 8 w 28"/>
                  <a:gd name="T15" fmla="*/ 2 h 18"/>
                  <a:gd name="T16" fmla="*/ 6 w 28"/>
                  <a:gd name="T17" fmla="*/ 6 h 18"/>
                  <a:gd name="T18" fmla="*/ 4 w 28"/>
                  <a:gd name="T19" fmla="*/ 9 h 18"/>
                  <a:gd name="T20" fmla="*/ 2 w 28"/>
                  <a:gd name="T21" fmla="*/ 9 h 18"/>
                  <a:gd name="T22" fmla="*/ 8 w 28"/>
                  <a:gd name="T23" fmla="*/ 7 h 18"/>
                  <a:gd name="T24" fmla="*/ 2 w 28"/>
                  <a:gd name="T25" fmla="*/ 9 h 18"/>
                  <a:gd name="T26" fmla="*/ 0 w 28"/>
                  <a:gd name="T27" fmla="*/ 14 h 18"/>
                  <a:gd name="T28" fmla="*/ 4 w 28"/>
                  <a:gd name="T29" fmla="*/ 17 h 18"/>
                  <a:gd name="T30" fmla="*/ 12 w 28"/>
                  <a:gd name="T31" fmla="*/ 18 h 18"/>
                  <a:gd name="T32" fmla="*/ 18 w 28"/>
                  <a:gd name="T33" fmla="*/ 16 h 18"/>
                  <a:gd name="T34" fmla="*/ 12 w 28"/>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18">
                    <a:moveTo>
                      <a:pt x="12" y="18"/>
                    </a:moveTo>
                    <a:lnTo>
                      <a:pt x="18" y="16"/>
                    </a:lnTo>
                    <a:lnTo>
                      <a:pt x="20" y="14"/>
                    </a:lnTo>
                    <a:lnTo>
                      <a:pt x="22" y="10"/>
                    </a:lnTo>
                    <a:lnTo>
                      <a:pt x="28" y="7"/>
                    </a:lnTo>
                    <a:lnTo>
                      <a:pt x="26" y="0"/>
                    </a:lnTo>
                    <a:lnTo>
                      <a:pt x="10" y="4"/>
                    </a:lnTo>
                    <a:lnTo>
                      <a:pt x="8" y="2"/>
                    </a:lnTo>
                    <a:lnTo>
                      <a:pt x="6" y="6"/>
                    </a:lnTo>
                    <a:lnTo>
                      <a:pt x="4" y="9"/>
                    </a:lnTo>
                    <a:lnTo>
                      <a:pt x="2" y="9"/>
                    </a:lnTo>
                    <a:lnTo>
                      <a:pt x="8" y="7"/>
                    </a:lnTo>
                    <a:lnTo>
                      <a:pt x="2" y="9"/>
                    </a:lnTo>
                    <a:lnTo>
                      <a:pt x="0" y="14"/>
                    </a:lnTo>
                    <a:lnTo>
                      <a:pt x="4" y="17"/>
                    </a:lnTo>
                    <a:lnTo>
                      <a:pt x="12" y="18"/>
                    </a:lnTo>
                    <a:lnTo>
                      <a:pt x="18" y="16"/>
                    </a:lnTo>
                    <a:lnTo>
                      <a:pt x="1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62" name="Freeform 174">
                <a:extLst>
                  <a:ext uri="{FF2B5EF4-FFF2-40B4-BE49-F238E27FC236}">
                    <a16:creationId xmlns:a16="http://schemas.microsoft.com/office/drawing/2014/main" id="{D39799CB-37CC-4C02-870E-22F90C1BFEA0}"/>
                  </a:ext>
                </a:extLst>
              </p:cNvPr>
              <p:cNvSpPr>
                <a:spLocks/>
              </p:cNvSpPr>
              <p:nvPr/>
            </p:nvSpPr>
            <p:spPr bwMode="auto">
              <a:xfrm>
                <a:off x="3344" y="115"/>
                <a:ext cx="40" cy="12"/>
              </a:xfrm>
              <a:custGeom>
                <a:avLst/>
                <a:gdLst>
                  <a:gd name="T0" fmla="*/ 2 w 40"/>
                  <a:gd name="T1" fmla="*/ 10 h 12"/>
                  <a:gd name="T2" fmla="*/ 2 w 40"/>
                  <a:gd name="T3" fmla="*/ 9 h 12"/>
                  <a:gd name="T4" fmla="*/ 8 w 40"/>
                  <a:gd name="T5" fmla="*/ 11 h 12"/>
                  <a:gd name="T6" fmla="*/ 14 w 40"/>
                  <a:gd name="T7" fmla="*/ 12 h 12"/>
                  <a:gd name="T8" fmla="*/ 24 w 40"/>
                  <a:gd name="T9" fmla="*/ 12 h 12"/>
                  <a:gd name="T10" fmla="*/ 40 w 40"/>
                  <a:gd name="T11" fmla="*/ 11 h 12"/>
                  <a:gd name="T12" fmla="*/ 36 w 40"/>
                  <a:gd name="T13" fmla="*/ 0 h 12"/>
                  <a:gd name="T14" fmla="*/ 24 w 40"/>
                  <a:gd name="T15" fmla="*/ 1 h 12"/>
                  <a:gd name="T16" fmla="*/ 14 w 40"/>
                  <a:gd name="T17" fmla="*/ 1 h 12"/>
                  <a:gd name="T18" fmla="*/ 12 w 40"/>
                  <a:gd name="T19" fmla="*/ 0 h 12"/>
                  <a:gd name="T20" fmla="*/ 14 w 40"/>
                  <a:gd name="T21" fmla="*/ 2 h 12"/>
                  <a:gd name="T22" fmla="*/ 14 w 40"/>
                  <a:gd name="T23" fmla="*/ 1 h 12"/>
                  <a:gd name="T24" fmla="*/ 14 w 40"/>
                  <a:gd name="T25" fmla="*/ 2 h 12"/>
                  <a:gd name="T26" fmla="*/ 8 w 40"/>
                  <a:gd name="T27" fmla="*/ 1 h 12"/>
                  <a:gd name="T28" fmla="*/ 2 w 40"/>
                  <a:gd name="T29" fmla="*/ 2 h 12"/>
                  <a:gd name="T30" fmla="*/ 0 w 40"/>
                  <a:gd name="T31" fmla="*/ 6 h 12"/>
                  <a:gd name="T32" fmla="*/ 2 w 40"/>
                  <a:gd name="T33" fmla="*/ 9 h 12"/>
                  <a:gd name="T34" fmla="*/ 2 w 40"/>
                  <a:gd name="T35"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12">
                    <a:moveTo>
                      <a:pt x="2" y="10"/>
                    </a:moveTo>
                    <a:lnTo>
                      <a:pt x="2" y="9"/>
                    </a:lnTo>
                    <a:lnTo>
                      <a:pt x="8" y="11"/>
                    </a:lnTo>
                    <a:lnTo>
                      <a:pt x="14" y="12"/>
                    </a:lnTo>
                    <a:lnTo>
                      <a:pt x="24" y="12"/>
                    </a:lnTo>
                    <a:lnTo>
                      <a:pt x="40" y="11"/>
                    </a:lnTo>
                    <a:lnTo>
                      <a:pt x="36" y="0"/>
                    </a:lnTo>
                    <a:lnTo>
                      <a:pt x="24" y="1"/>
                    </a:lnTo>
                    <a:lnTo>
                      <a:pt x="14" y="1"/>
                    </a:lnTo>
                    <a:lnTo>
                      <a:pt x="12" y="0"/>
                    </a:lnTo>
                    <a:lnTo>
                      <a:pt x="14" y="2"/>
                    </a:lnTo>
                    <a:lnTo>
                      <a:pt x="14" y="1"/>
                    </a:lnTo>
                    <a:lnTo>
                      <a:pt x="14" y="2"/>
                    </a:lnTo>
                    <a:lnTo>
                      <a:pt x="8" y="1"/>
                    </a:lnTo>
                    <a:lnTo>
                      <a:pt x="2" y="2"/>
                    </a:lnTo>
                    <a:lnTo>
                      <a:pt x="0" y="6"/>
                    </a:lnTo>
                    <a:lnTo>
                      <a:pt x="2" y="9"/>
                    </a:lnTo>
                    <a:lnTo>
                      <a:pt x="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63" name="Freeform 175">
                <a:extLst>
                  <a:ext uri="{FF2B5EF4-FFF2-40B4-BE49-F238E27FC236}">
                    <a16:creationId xmlns:a16="http://schemas.microsoft.com/office/drawing/2014/main" id="{46B9B8CA-4AF2-4FD1-9B83-E7B290CAEC90}"/>
                  </a:ext>
                </a:extLst>
              </p:cNvPr>
              <p:cNvSpPr>
                <a:spLocks/>
              </p:cNvSpPr>
              <p:nvPr/>
            </p:nvSpPr>
            <p:spPr bwMode="auto">
              <a:xfrm>
                <a:off x="3249" y="104"/>
                <a:ext cx="109" cy="26"/>
              </a:xfrm>
              <a:custGeom>
                <a:avLst/>
                <a:gdLst>
                  <a:gd name="T0" fmla="*/ 18 w 109"/>
                  <a:gd name="T1" fmla="*/ 23 h 26"/>
                  <a:gd name="T2" fmla="*/ 18 w 109"/>
                  <a:gd name="T3" fmla="*/ 23 h 26"/>
                  <a:gd name="T4" fmla="*/ 20 w 109"/>
                  <a:gd name="T5" fmla="*/ 22 h 26"/>
                  <a:gd name="T6" fmla="*/ 22 w 109"/>
                  <a:gd name="T7" fmla="*/ 19 h 26"/>
                  <a:gd name="T8" fmla="*/ 30 w 109"/>
                  <a:gd name="T9" fmla="*/ 17 h 26"/>
                  <a:gd name="T10" fmla="*/ 38 w 109"/>
                  <a:gd name="T11" fmla="*/ 14 h 26"/>
                  <a:gd name="T12" fmla="*/ 48 w 109"/>
                  <a:gd name="T13" fmla="*/ 12 h 26"/>
                  <a:gd name="T14" fmla="*/ 64 w 109"/>
                  <a:gd name="T15" fmla="*/ 12 h 26"/>
                  <a:gd name="T16" fmla="*/ 78 w 109"/>
                  <a:gd name="T17" fmla="*/ 15 h 26"/>
                  <a:gd name="T18" fmla="*/ 97 w 109"/>
                  <a:gd name="T19" fmla="*/ 21 h 26"/>
                  <a:gd name="T20" fmla="*/ 109 w 109"/>
                  <a:gd name="T21" fmla="*/ 12 h 26"/>
                  <a:gd name="T22" fmla="*/ 86 w 109"/>
                  <a:gd name="T23" fmla="*/ 4 h 26"/>
                  <a:gd name="T24" fmla="*/ 64 w 109"/>
                  <a:gd name="T25" fmla="*/ 0 h 26"/>
                  <a:gd name="T26" fmla="*/ 48 w 109"/>
                  <a:gd name="T27" fmla="*/ 0 h 26"/>
                  <a:gd name="T28" fmla="*/ 30 w 109"/>
                  <a:gd name="T29" fmla="*/ 3 h 26"/>
                  <a:gd name="T30" fmla="*/ 18 w 109"/>
                  <a:gd name="T31" fmla="*/ 7 h 26"/>
                  <a:gd name="T32" fmla="*/ 10 w 109"/>
                  <a:gd name="T33" fmla="*/ 12 h 26"/>
                  <a:gd name="T34" fmla="*/ 4 w 109"/>
                  <a:gd name="T35" fmla="*/ 15 h 26"/>
                  <a:gd name="T36" fmla="*/ 2 w 109"/>
                  <a:gd name="T37" fmla="*/ 17 h 26"/>
                  <a:gd name="T38" fmla="*/ 2 w 109"/>
                  <a:gd name="T39" fmla="*/ 17 h 26"/>
                  <a:gd name="T40" fmla="*/ 2 w 109"/>
                  <a:gd name="T41" fmla="*/ 17 h 26"/>
                  <a:gd name="T42" fmla="*/ 0 w 109"/>
                  <a:gd name="T43" fmla="*/ 21 h 26"/>
                  <a:gd name="T44" fmla="*/ 4 w 109"/>
                  <a:gd name="T45" fmla="*/ 25 h 26"/>
                  <a:gd name="T46" fmla="*/ 12 w 109"/>
                  <a:gd name="T47" fmla="*/ 26 h 26"/>
                  <a:gd name="T48" fmla="*/ 18 w 109"/>
                  <a:gd name="T4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 h="26">
                    <a:moveTo>
                      <a:pt x="18" y="23"/>
                    </a:moveTo>
                    <a:lnTo>
                      <a:pt x="18" y="23"/>
                    </a:lnTo>
                    <a:lnTo>
                      <a:pt x="20" y="22"/>
                    </a:lnTo>
                    <a:lnTo>
                      <a:pt x="22" y="19"/>
                    </a:lnTo>
                    <a:lnTo>
                      <a:pt x="30" y="17"/>
                    </a:lnTo>
                    <a:lnTo>
                      <a:pt x="38" y="14"/>
                    </a:lnTo>
                    <a:lnTo>
                      <a:pt x="48" y="12"/>
                    </a:lnTo>
                    <a:lnTo>
                      <a:pt x="64" y="12"/>
                    </a:lnTo>
                    <a:lnTo>
                      <a:pt x="78" y="15"/>
                    </a:lnTo>
                    <a:lnTo>
                      <a:pt x="97" y="21"/>
                    </a:lnTo>
                    <a:lnTo>
                      <a:pt x="109" y="12"/>
                    </a:lnTo>
                    <a:lnTo>
                      <a:pt x="86" y="4"/>
                    </a:lnTo>
                    <a:lnTo>
                      <a:pt x="64" y="0"/>
                    </a:lnTo>
                    <a:lnTo>
                      <a:pt x="48" y="0"/>
                    </a:lnTo>
                    <a:lnTo>
                      <a:pt x="30" y="3"/>
                    </a:lnTo>
                    <a:lnTo>
                      <a:pt x="18" y="7"/>
                    </a:lnTo>
                    <a:lnTo>
                      <a:pt x="10" y="12"/>
                    </a:lnTo>
                    <a:lnTo>
                      <a:pt x="4" y="15"/>
                    </a:lnTo>
                    <a:lnTo>
                      <a:pt x="2" y="17"/>
                    </a:lnTo>
                    <a:lnTo>
                      <a:pt x="2" y="17"/>
                    </a:lnTo>
                    <a:lnTo>
                      <a:pt x="2" y="17"/>
                    </a:lnTo>
                    <a:lnTo>
                      <a:pt x="0" y="21"/>
                    </a:lnTo>
                    <a:lnTo>
                      <a:pt x="4" y="25"/>
                    </a:lnTo>
                    <a:lnTo>
                      <a:pt x="12" y="26"/>
                    </a:lnTo>
                    <a:lnTo>
                      <a:pt x="18"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64" name="Freeform 176">
                <a:extLst>
                  <a:ext uri="{FF2B5EF4-FFF2-40B4-BE49-F238E27FC236}">
                    <a16:creationId xmlns:a16="http://schemas.microsoft.com/office/drawing/2014/main" id="{1DEA6383-4E66-4D87-9C95-C1C90A8330C7}"/>
                  </a:ext>
                </a:extLst>
              </p:cNvPr>
              <p:cNvSpPr>
                <a:spLocks/>
              </p:cNvSpPr>
              <p:nvPr/>
            </p:nvSpPr>
            <p:spPr bwMode="auto">
              <a:xfrm>
                <a:off x="3206" y="121"/>
                <a:ext cx="61" cy="92"/>
              </a:xfrm>
              <a:custGeom>
                <a:avLst/>
                <a:gdLst>
                  <a:gd name="T0" fmla="*/ 22 w 61"/>
                  <a:gd name="T1" fmla="*/ 89 h 92"/>
                  <a:gd name="T2" fmla="*/ 22 w 61"/>
                  <a:gd name="T3" fmla="*/ 89 h 92"/>
                  <a:gd name="T4" fmla="*/ 20 w 61"/>
                  <a:gd name="T5" fmla="*/ 80 h 92"/>
                  <a:gd name="T6" fmla="*/ 22 w 61"/>
                  <a:gd name="T7" fmla="*/ 59 h 92"/>
                  <a:gd name="T8" fmla="*/ 34 w 61"/>
                  <a:gd name="T9" fmla="*/ 34 h 92"/>
                  <a:gd name="T10" fmla="*/ 61 w 61"/>
                  <a:gd name="T11" fmla="*/ 6 h 92"/>
                  <a:gd name="T12" fmla="*/ 45 w 61"/>
                  <a:gd name="T13" fmla="*/ 0 h 92"/>
                  <a:gd name="T14" fmla="*/ 14 w 61"/>
                  <a:gd name="T15" fmla="*/ 29 h 92"/>
                  <a:gd name="T16" fmla="*/ 2 w 61"/>
                  <a:gd name="T17" fmla="*/ 59 h 92"/>
                  <a:gd name="T18" fmla="*/ 0 w 61"/>
                  <a:gd name="T19" fmla="*/ 80 h 92"/>
                  <a:gd name="T20" fmla="*/ 2 w 61"/>
                  <a:gd name="T21" fmla="*/ 92 h 92"/>
                  <a:gd name="T22" fmla="*/ 2 w 61"/>
                  <a:gd name="T23" fmla="*/ 92 h 92"/>
                  <a:gd name="T24" fmla="*/ 22 w 61"/>
                  <a:gd name="T25" fmla="*/ 8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2">
                    <a:moveTo>
                      <a:pt x="22" y="89"/>
                    </a:moveTo>
                    <a:lnTo>
                      <a:pt x="22" y="89"/>
                    </a:lnTo>
                    <a:lnTo>
                      <a:pt x="20" y="80"/>
                    </a:lnTo>
                    <a:lnTo>
                      <a:pt x="22" y="59"/>
                    </a:lnTo>
                    <a:lnTo>
                      <a:pt x="34" y="34"/>
                    </a:lnTo>
                    <a:lnTo>
                      <a:pt x="61" y="6"/>
                    </a:lnTo>
                    <a:lnTo>
                      <a:pt x="45" y="0"/>
                    </a:lnTo>
                    <a:lnTo>
                      <a:pt x="14" y="29"/>
                    </a:lnTo>
                    <a:lnTo>
                      <a:pt x="2" y="59"/>
                    </a:lnTo>
                    <a:lnTo>
                      <a:pt x="0" y="80"/>
                    </a:lnTo>
                    <a:lnTo>
                      <a:pt x="2" y="92"/>
                    </a:lnTo>
                    <a:lnTo>
                      <a:pt x="2" y="92"/>
                    </a:lnTo>
                    <a:lnTo>
                      <a:pt x="22"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65" name="Freeform 177">
                <a:extLst>
                  <a:ext uri="{FF2B5EF4-FFF2-40B4-BE49-F238E27FC236}">
                    <a16:creationId xmlns:a16="http://schemas.microsoft.com/office/drawing/2014/main" id="{170DF358-6D95-4692-94C4-13749A954EE9}"/>
                  </a:ext>
                </a:extLst>
              </p:cNvPr>
              <p:cNvSpPr>
                <a:spLocks/>
              </p:cNvSpPr>
              <p:nvPr/>
            </p:nvSpPr>
            <p:spPr bwMode="auto">
              <a:xfrm>
                <a:off x="3208" y="210"/>
                <a:ext cx="47" cy="59"/>
              </a:xfrm>
              <a:custGeom>
                <a:avLst/>
                <a:gdLst>
                  <a:gd name="T0" fmla="*/ 45 w 47"/>
                  <a:gd name="T1" fmla="*/ 54 h 59"/>
                  <a:gd name="T2" fmla="*/ 47 w 47"/>
                  <a:gd name="T3" fmla="*/ 54 h 59"/>
                  <a:gd name="T4" fmla="*/ 38 w 47"/>
                  <a:gd name="T5" fmla="*/ 40 h 59"/>
                  <a:gd name="T6" fmla="*/ 32 w 47"/>
                  <a:gd name="T7" fmla="*/ 27 h 59"/>
                  <a:gd name="T8" fmla="*/ 26 w 47"/>
                  <a:gd name="T9" fmla="*/ 14 h 59"/>
                  <a:gd name="T10" fmla="*/ 20 w 47"/>
                  <a:gd name="T11" fmla="*/ 0 h 59"/>
                  <a:gd name="T12" fmla="*/ 0 w 47"/>
                  <a:gd name="T13" fmla="*/ 3 h 59"/>
                  <a:gd name="T14" fmla="*/ 6 w 47"/>
                  <a:gd name="T15" fmla="*/ 16 h 59"/>
                  <a:gd name="T16" fmla="*/ 12 w 47"/>
                  <a:gd name="T17" fmla="*/ 29 h 59"/>
                  <a:gd name="T18" fmla="*/ 18 w 47"/>
                  <a:gd name="T19" fmla="*/ 43 h 59"/>
                  <a:gd name="T20" fmla="*/ 28 w 47"/>
                  <a:gd name="T21" fmla="*/ 59 h 59"/>
                  <a:gd name="T22" fmla="*/ 30 w 47"/>
                  <a:gd name="T23" fmla="*/ 59 h 59"/>
                  <a:gd name="T24" fmla="*/ 45 w 47"/>
                  <a:gd name="T25" fmla="*/ 5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59">
                    <a:moveTo>
                      <a:pt x="45" y="54"/>
                    </a:moveTo>
                    <a:lnTo>
                      <a:pt x="47" y="54"/>
                    </a:lnTo>
                    <a:lnTo>
                      <a:pt x="38" y="40"/>
                    </a:lnTo>
                    <a:lnTo>
                      <a:pt x="32" y="27"/>
                    </a:lnTo>
                    <a:lnTo>
                      <a:pt x="26" y="14"/>
                    </a:lnTo>
                    <a:lnTo>
                      <a:pt x="20" y="0"/>
                    </a:lnTo>
                    <a:lnTo>
                      <a:pt x="0" y="3"/>
                    </a:lnTo>
                    <a:lnTo>
                      <a:pt x="6" y="16"/>
                    </a:lnTo>
                    <a:lnTo>
                      <a:pt x="12" y="29"/>
                    </a:lnTo>
                    <a:lnTo>
                      <a:pt x="18" y="43"/>
                    </a:lnTo>
                    <a:lnTo>
                      <a:pt x="28" y="59"/>
                    </a:lnTo>
                    <a:lnTo>
                      <a:pt x="30" y="59"/>
                    </a:lnTo>
                    <a:lnTo>
                      <a:pt x="45"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66" name="Freeform 178">
                <a:extLst>
                  <a:ext uri="{FF2B5EF4-FFF2-40B4-BE49-F238E27FC236}">
                    <a16:creationId xmlns:a16="http://schemas.microsoft.com/office/drawing/2014/main" id="{6CA32A93-10B8-4396-8C31-3770289D4482}"/>
                  </a:ext>
                </a:extLst>
              </p:cNvPr>
              <p:cNvSpPr>
                <a:spLocks/>
              </p:cNvSpPr>
              <p:nvPr/>
            </p:nvSpPr>
            <p:spPr bwMode="auto">
              <a:xfrm>
                <a:off x="3238" y="264"/>
                <a:ext cx="57" cy="38"/>
              </a:xfrm>
              <a:custGeom>
                <a:avLst/>
                <a:gdLst>
                  <a:gd name="T0" fmla="*/ 53 w 57"/>
                  <a:gd name="T1" fmla="*/ 28 h 38"/>
                  <a:gd name="T2" fmla="*/ 53 w 57"/>
                  <a:gd name="T3" fmla="*/ 28 h 38"/>
                  <a:gd name="T4" fmla="*/ 43 w 57"/>
                  <a:gd name="T5" fmla="*/ 22 h 38"/>
                  <a:gd name="T6" fmla="*/ 33 w 57"/>
                  <a:gd name="T7" fmla="*/ 14 h 38"/>
                  <a:gd name="T8" fmla="*/ 23 w 57"/>
                  <a:gd name="T9" fmla="*/ 6 h 38"/>
                  <a:gd name="T10" fmla="*/ 15 w 57"/>
                  <a:gd name="T11" fmla="*/ 0 h 38"/>
                  <a:gd name="T12" fmla="*/ 0 w 57"/>
                  <a:gd name="T13" fmla="*/ 5 h 38"/>
                  <a:gd name="T14" fmla="*/ 8 w 57"/>
                  <a:gd name="T15" fmla="*/ 13 h 38"/>
                  <a:gd name="T16" fmla="*/ 17 w 57"/>
                  <a:gd name="T17" fmla="*/ 21 h 38"/>
                  <a:gd name="T18" fmla="*/ 27 w 57"/>
                  <a:gd name="T19" fmla="*/ 29 h 38"/>
                  <a:gd name="T20" fmla="*/ 41 w 57"/>
                  <a:gd name="T21" fmla="*/ 37 h 38"/>
                  <a:gd name="T22" fmla="*/ 41 w 57"/>
                  <a:gd name="T23" fmla="*/ 37 h 38"/>
                  <a:gd name="T24" fmla="*/ 41 w 57"/>
                  <a:gd name="T25" fmla="*/ 37 h 38"/>
                  <a:gd name="T26" fmla="*/ 49 w 57"/>
                  <a:gd name="T27" fmla="*/ 38 h 38"/>
                  <a:gd name="T28" fmla="*/ 55 w 57"/>
                  <a:gd name="T29" fmla="*/ 36 h 38"/>
                  <a:gd name="T30" fmla="*/ 57 w 57"/>
                  <a:gd name="T31" fmla="*/ 31 h 38"/>
                  <a:gd name="T32" fmla="*/ 53 w 57"/>
                  <a:gd name="T33"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8">
                    <a:moveTo>
                      <a:pt x="53" y="28"/>
                    </a:moveTo>
                    <a:lnTo>
                      <a:pt x="53" y="28"/>
                    </a:lnTo>
                    <a:lnTo>
                      <a:pt x="43" y="22"/>
                    </a:lnTo>
                    <a:lnTo>
                      <a:pt x="33" y="14"/>
                    </a:lnTo>
                    <a:lnTo>
                      <a:pt x="23" y="6"/>
                    </a:lnTo>
                    <a:lnTo>
                      <a:pt x="15" y="0"/>
                    </a:lnTo>
                    <a:lnTo>
                      <a:pt x="0" y="5"/>
                    </a:lnTo>
                    <a:lnTo>
                      <a:pt x="8" y="13"/>
                    </a:lnTo>
                    <a:lnTo>
                      <a:pt x="17" y="21"/>
                    </a:lnTo>
                    <a:lnTo>
                      <a:pt x="27" y="29"/>
                    </a:lnTo>
                    <a:lnTo>
                      <a:pt x="41" y="37"/>
                    </a:lnTo>
                    <a:lnTo>
                      <a:pt x="41" y="37"/>
                    </a:lnTo>
                    <a:lnTo>
                      <a:pt x="41" y="37"/>
                    </a:lnTo>
                    <a:lnTo>
                      <a:pt x="49" y="38"/>
                    </a:lnTo>
                    <a:lnTo>
                      <a:pt x="55" y="36"/>
                    </a:lnTo>
                    <a:lnTo>
                      <a:pt x="57" y="31"/>
                    </a:lnTo>
                    <a:lnTo>
                      <a:pt x="5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67" name="Freeform 179">
                <a:extLst>
                  <a:ext uri="{FF2B5EF4-FFF2-40B4-BE49-F238E27FC236}">
                    <a16:creationId xmlns:a16="http://schemas.microsoft.com/office/drawing/2014/main" id="{E7464677-CBD4-472B-8361-99763DB9463D}"/>
                  </a:ext>
                </a:extLst>
              </p:cNvPr>
              <p:cNvSpPr>
                <a:spLocks/>
              </p:cNvSpPr>
              <p:nvPr/>
            </p:nvSpPr>
            <p:spPr bwMode="auto">
              <a:xfrm>
                <a:off x="3471" y="73"/>
                <a:ext cx="248" cy="270"/>
              </a:xfrm>
              <a:custGeom>
                <a:avLst/>
                <a:gdLst>
                  <a:gd name="T0" fmla="*/ 160 w 248"/>
                  <a:gd name="T1" fmla="*/ 234 h 270"/>
                  <a:gd name="T2" fmla="*/ 190 w 248"/>
                  <a:gd name="T3" fmla="*/ 237 h 270"/>
                  <a:gd name="T4" fmla="*/ 206 w 248"/>
                  <a:gd name="T5" fmla="*/ 230 h 270"/>
                  <a:gd name="T6" fmla="*/ 210 w 248"/>
                  <a:gd name="T7" fmla="*/ 220 h 270"/>
                  <a:gd name="T8" fmla="*/ 216 w 248"/>
                  <a:gd name="T9" fmla="*/ 214 h 270"/>
                  <a:gd name="T10" fmla="*/ 234 w 248"/>
                  <a:gd name="T11" fmla="*/ 221 h 270"/>
                  <a:gd name="T12" fmla="*/ 248 w 248"/>
                  <a:gd name="T13" fmla="*/ 235 h 270"/>
                  <a:gd name="T14" fmla="*/ 242 w 248"/>
                  <a:gd name="T15" fmla="*/ 250 h 270"/>
                  <a:gd name="T16" fmla="*/ 226 w 248"/>
                  <a:gd name="T17" fmla="*/ 263 h 270"/>
                  <a:gd name="T18" fmla="*/ 196 w 248"/>
                  <a:gd name="T19" fmla="*/ 270 h 270"/>
                  <a:gd name="T20" fmla="*/ 160 w 248"/>
                  <a:gd name="T21" fmla="*/ 267 h 270"/>
                  <a:gd name="T22" fmla="*/ 129 w 248"/>
                  <a:gd name="T23" fmla="*/ 260 h 270"/>
                  <a:gd name="T24" fmla="*/ 111 w 248"/>
                  <a:gd name="T25" fmla="*/ 255 h 270"/>
                  <a:gd name="T26" fmla="*/ 101 w 248"/>
                  <a:gd name="T27" fmla="*/ 251 h 270"/>
                  <a:gd name="T28" fmla="*/ 58 w 248"/>
                  <a:gd name="T29" fmla="*/ 222 h 270"/>
                  <a:gd name="T30" fmla="*/ 10 w 248"/>
                  <a:gd name="T31" fmla="*/ 167 h 270"/>
                  <a:gd name="T32" fmla="*/ 0 w 248"/>
                  <a:gd name="T33" fmla="*/ 113 h 270"/>
                  <a:gd name="T34" fmla="*/ 20 w 248"/>
                  <a:gd name="T35" fmla="*/ 65 h 270"/>
                  <a:gd name="T36" fmla="*/ 60 w 248"/>
                  <a:gd name="T37" fmla="*/ 28 h 270"/>
                  <a:gd name="T38" fmla="*/ 113 w 248"/>
                  <a:gd name="T39" fmla="*/ 5 h 270"/>
                  <a:gd name="T40" fmla="*/ 168 w 248"/>
                  <a:gd name="T41" fmla="*/ 0 h 270"/>
                  <a:gd name="T42" fmla="*/ 222 w 248"/>
                  <a:gd name="T43" fmla="*/ 20 h 270"/>
                  <a:gd name="T44" fmla="*/ 244 w 248"/>
                  <a:gd name="T45" fmla="*/ 43 h 270"/>
                  <a:gd name="T46" fmla="*/ 240 w 248"/>
                  <a:gd name="T47" fmla="*/ 50 h 270"/>
                  <a:gd name="T48" fmla="*/ 222 w 248"/>
                  <a:gd name="T49" fmla="*/ 52 h 270"/>
                  <a:gd name="T50" fmla="*/ 208 w 248"/>
                  <a:gd name="T51" fmla="*/ 51 h 270"/>
                  <a:gd name="T52" fmla="*/ 184 w 248"/>
                  <a:gd name="T53" fmla="*/ 43 h 270"/>
                  <a:gd name="T54" fmla="*/ 151 w 248"/>
                  <a:gd name="T55" fmla="*/ 39 h 270"/>
                  <a:gd name="T56" fmla="*/ 127 w 248"/>
                  <a:gd name="T57" fmla="*/ 45 h 270"/>
                  <a:gd name="T58" fmla="*/ 115 w 248"/>
                  <a:gd name="T59" fmla="*/ 52 h 270"/>
                  <a:gd name="T60" fmla="*/ 83 w 248"/>
                  <a:gd name="T61" fmla="*/ 82 h 270"/>
                  <a:gd name="T62" fmla="*/ 69 w 248"/>
                  <a:gd name="T63" fmla="*/ 130 h 270"/>
                  <a:gd name="T64" fmla="*/ 77 w 248"/>
                  <a:gd name="T65" fmla="*/ 154 h 270"/>
                  <a:gd name="T66" fmla="*/ 89 w 248"/>
                  <a:gd name="T67" fmla="*/ 181 h 270"/>
                  <a:gd name="T68" fmla="*/ 107 w 248"/>
                  <a:gd name="T69" fmla="*/ 204 h 270"/>
                  <a:gd name="T70" fmla="*/ 127 w 248"/>
                  <a:gd name="T71" fmla="*/ 22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8" h="270">
                    <a:moveTo>
                      <a:pt x="139" y="226"/>
                    </a:moveTo>
                    <a:lnTo>
                      <a:pt x="160" y="234"/>
                    </a:lnTo>
                    <a:lnTo>
                      <a:pt x="178" y="237"/>
                    </a:lnTo>
                    <a:lnTo>
                      <a:pt x="190" y="237"/>
                    </a:lnTo>
                    <a:lnTo>
                      <a:pt x="200" y="235"/>
                    </a:lnTo>
                    <a:lnTo>
                      <a:pt x="206" y="230"/>
                    </a:lnTo>
                    <a:lnTo>
                      <a:pt x="208" y="225"/>
                    </a:lnTo>
                    <a:lnTo>
                      <a:pt x="210" y="220"/>
                    </a:lnTo>
                    <a:lnTo>
                      <a:pt x="212" y="215"/>
                    </a:lnTo>
                    <a:lnTo>
                      <a:pt x="216" y="214"/>
                    </a:lnTo>
                    <a:lnTo>
                      <a:pt x="224" y="217"/>
                    </a:lnTo>
                    <a:lnTo>
                      <a:pt x="234" y="221"/>
                    </a:lnTo>
                    <a:lnTo>
                      <a:pt x="244" y="228"/>
                    </a:lnTo>
                    <a:lnTo>
                      <a:pt x="248" y="235"/>
                    </a:lnTo>
                    <a:lnTo>
                      <a:pt x="246" y="243"/>
                    </a:lnTo>
                    <a:lnTo>
                      <a:pt x="242" y="250"/>
                    </a:lnTo>
                    <a:lnTo>
                      <a:pt x="236" y="257"/>
                    </a:lnTo>
                    <a:lnTo>
                      <a:pt x="226" y="263"/>
                    </a:lnTo>
                    <a:lnTo>
                      <a:pt x="212" y="267"/>
                    </a:lnTo>
                    <a:lnTo>
                      <a:pt x="196" y="270"/>
                    </a:lnTo>
                    <a:lnTo>
                      <a:pt x="178" y="270"/>
                    </a:lnTo>
                    <a:lnTo>
                      <a:pt x="160" y="267"/>
                    </a:lnTo>
                    <a:lnTo>
                      <a:pt x="143" y="264"/>
                    </a:lnTo>
                    <a:lnTo>
                      <a:pt x="129" y="260"/>
                    </a:lnTo>
                    <a:lnTo>
                      <a:pt x="119" y="258"/>
                    </a:lnTo>
                    <a:lnTo>
                      <a:pt x="111" y="255"/>
                    </a:lnTo>
                    <a:lnTo>
                      <a:pt x="103" y="252"/>
                    </a:lnTo>
                    <a:lnTo>
                      <a:pt x="101" y="251"/>
                    </a:lnTo>
                    <a:lnTo>
                      <a:pt x="99" y="250"/>
                    </a:lnTo>
                    <a:lnTo>
                      <a:pt x="58" y="222"/>
                    </a:lnTo>
                    <a:lnTo>
                      <a:pt x="30" y="195"/>
                    </a:lnTo>
                    <a:lnTo>
                      <a:pt x="10" y="167"/>
                    </a:lnTo>
                    <a:lnTo>
                      <a:pt x="2" y="140"/>
                    </a:lnTo>
                    <a:lnTo>
                      <a:pt x="0" y="113"/>
                    </a:lnTo>
                    <a:lnTo>
                      <a:pt x="6" y="88"/>
                    </a:lnTo>
                    <a:lnTo>
                      <a:pt x="20" y="65"/>
                    </a:lnTo>
                    <a:lnTo>
                      <a:pt x="38" y="44"/>
                    </a:lnTo>
                    <a:lnTo>
                      <a:pt x="60" y="28"/>
                    </a:lnTo>
                    <a:lnTo>
                      <a:pt x="85" y="14"/>
                    </a:lnTo>
                    <a:lnTo>
                      <a:pt x="113" y="5"/>
                    </a:lnTo>
                    <a:lnTo>
                      <a:pt x="141" y="0"/>
                    </a:lnTo>
                    <a:lnTo>
                      <a:pt x="168" y="0"/>
                    </a:lnTo>
                    <a:lnTo>
                      <a:pt x="196" y="7"/>
                    </a:lnTo>
                    <a:lnTo>
                      <a:pt x="222" y="20"/>
                    </a:lnTo>
                    <a:lnTo>
                      <a:pt x="244" y="39"/>
                    </a:lnTo>
                    <a:lnTo>
                      <a:pt x="244" y="43"/>
                    </a:lnTo>
                    <a:lnTo>
                      <a:pt x="242" y="46"/>
                    </a:lnTo>
                    <a:lnTo>
                      <a:pt x="240" y="50"/>
                    </a:lnTo>
                    <a:lnTo>
                      <a:pt x="238" y="51"/>
                    </a:lnTo>
                    <a:lnTo>
                      <a:pt x="222" y="52"/>
                    </a:lnTo>
                    <a:lnTo>
                      <a:pt x="212" y="52"/>
                    </a:lnTo>
                    <a:lnTo>
                      <a:pt x="208" y="51"/>
                    </a:lnTo>
                    <a:lnTo>
                      <a:pt x="206" y="51"/>
                    </a:lnTo>
                    <a:lnTo>
                      <a:pt x="184" y="43"/>
                    </a:lnTo>
                    <a:lnTo>
                      <a:pt x="166" y="39"/>
                    </a:lnTo>
                    <a:lnTo>
                      <a:pt x="151" y="39"/>
                    </a:lnTo>
                    <a:lnTo>
                      <a:pt x="137" y="42"/>
                    </a:lnTo>
                    <a:lnTo>
                      <a:pt x="127" y="45"/>
                    </a:lnTo>
                    <a:lnTo>
                      <a:pt x="119" y="49"/>
                    </a:lnTo>
                    <a:lnTo>
                      <a:pt x="115" y="52"/>
                    </a:lnTo>
                    <a:lnTo>
                      <a:pt x="113" y="53"/>
                    </a:lnTo>
                    <a:lnTo>
                      <a:pt x="83" y="82"/>
                    </a:lnTo>
                    <a:lnTo>
                      <a:pt x="71" y="110"/>
                    </a:lnTo>
                    <a:lnTo>
                      <a:pt x="69" y="130"/>
                    </a:lnTo>
                    <a:lnTo>
                      <a:pt x="71" y="141"/>
                    </a:lnTo>
                    <a:lnTo>
                      <a:pt x="77" y="154"/>
                    </a:lnTo>
                    <a:lnTo>
                      <a:pt x="83" y="167"/>
                    </a:lnTo>
                    <a:lnTo>
                      <a:pt x="89" y="181"/>
                    </a:lnTo>
                    <a:lnTo>
                      <a:pt x="99" y="196"/>
                    </a:lnTo>
                    <a:lnTo>
                      <a:pt x="107" y="204"/>
                    </a:lnTo>
                    <a:lnTo>
                      <a:pt x="117" y="212"/>
                    </a:lnTo>
                    <a:lnTo>
                      <a:pt x="127" y="220"/>
                    </a:lnTo>
                    <a:lnTo>
                      <a:pt x="139" y="226"/>
                    </a:lnTo>
                    <a:close/>
                  </a:path>
                </a:pathLst>
              </a:custGeom>
              <a:solidFill>
                <a:srgbClr val="667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68" name="Freeform 180">
                <a:extLst>
                  <a:ext uri="{FF2B5EF4-FFF2-40B4-BE49-F238E27FC236}">
                    <a16:creationId xmlns:a16="http://schemas.microsoft.com/office/drawing/2014/main" id="{D05F0ACF-005B-4BEE-9A0A-E1EB233DFD93}"/>
                  </a:ext>
                </a:extLst>
              </p:cNvPr>
              <p:cNvSpPr>
                <a:spLocks/>
              </p:cNvSpPr>
              <p:nvPr/>
            </p:nvSpPr>
            <p:spPr bwMode="auto">
              <a:xfrm>
                <a:off x="3604" y="288"/>
                <a:ext cx="89" cy="28"/>
              </a:xfrm>
              <a:custGeom>
                <a:avLst/>
                <a:gdLst>
                  <a:gd name="T0" fmla="*/ 69 w 89"/>
                  <a:gd name="T1" fmla="*/ 0 h 28"/>
                  <a:gd name="T2" fmla="*/ 69 w 89"/>
                  <a:gd name="T3" fmla="*/ 0 h 28"/>
                  <a:gd name="T4" fmla="*/ 67 w 89"/>
                  <a:gd name="T5" fmla="*/ 4 h 28"/>
                  <a:gd name="T6" fmla="*/ 65 w 89"/>
                  <a:gd name="T7" fmla="*/ 9 h 28"/>
                  <a:gd name="T8" fmla="*/ 63 w 89"/>
                  <a:gd name="T9" fmla="*/ 13 h 28"/>
                  <a:gd name="T10" fmla="*/ 61 w 89"/>
                  <a:gd name="T11" fmla="*/ 15 h 28"/>
                  <a:gd name="T12" fmla="*/ 57 w 89"/>
                  <a:gd name="T13" fmla="*/ 17 h 28"/>
                  <a:gd name="T14" fmla="*/ 47 w 89"/>
                  <a:gd name="T15" fmla="*/ 17 h 28"/>
                  <a:gd name="T16" fmla="*/ 31 w 89"/>
                  <a:gd name="T17" fmla="*/ 14 h 28"/>
                  <a:gd name="T18" fmla="*/ 12 w 89"/>
                  <a:gd name="T19" fmla="*/ 6 h 28"/>
                  <a:gd name="T20" fmla="*/ 0 w 89"/>
                  <a:gd name="T21" fmla="*/ 15 h 28"/>
                  <a:gd name="T22" fmla="*/ 23 w 89"/>
                  <a:gd name="T23" fmla="*/ 23 h 28"/>
                  <a:gd name="T24" fmla="*/ 43 w 89"/>
                  <a:gd name="T25" fmla="*/ 28 h 28"/>
                  <a:gd name="T26" fmla="*/ 57 w 89"/>
                  <a:gd name="T27" fmla="*/ 28 h 28"/>
                  <a:gd name="T28" fmla="*/ 73 w 89"/>
                  <a:gd name="T29" fmla="*/ 25 h 28"/>
                  <a:gd name="T30" fmla="*/ 83 w 89"/>
                  <a:gd name="T31" fmla="*/ 18 h 28"/>
                  <a:gd name="T32" fmla="*/ 85 w 89"/>
                  <a:gd name="T33" fmla="*/ 11 h 28"/>
                  <a:gd name="T34" fmla="*/ 87 w 89"/>
                  <a:gd name="T35" fmla="*/ 6 h 28"/>
                  <a:gd name="T36" fmla="*/ 89 w 89"/>
                  <a:gd name="T37" fmla="*/ 0 h 28"/>
                  <a:gd name="T38" fmla="*/ 89 w 89"/>
                  <a:gd name="T39" fmla="*/ 0 h 28"/>
                  <a:gd name="T40" fmla="*/ 69 w 89"/>
                  <a:gd name="T4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28">
                    <a:moveTo>
                      <a:pt x="69" y="0"/>
                    </a:moveTo>
                    <a:lnTo>
                      <a:pt x="69" y="0"/>
                    </a:lnTo>
                    <a:lnTo>
                      <a:pt x="67" y="4"/>
                    </a:lnTo>
                    <a:lnTo>
                      <a:pt x="65" y="9"/>
                    </a:lnTo>
                    <a:lnTo>
                      <a:pt x="63" y="13"/>
                    </a:lnTo>
                    <a:lnTo>
                      <a:pt x="61" y="15"/>
                    </a:lnTo>
                    <a:lnTo>
                      <a:pt x="57" y="17"/>
                    </a:lnTo>
                    <a:lnTo>
                      <a:pt x="47" y="17"/>
                    </a:lnTo>
                    <a:lnTo>
                      <a:pt x="31" y="14"/>
                    </a:lnTo>
                    <a:lnTo>
                      <a:pt x="12" y="6"/>
                    </a:lnTo>
                    <a:lnTo>
                      <a:pt x="0" y="15"/>
                    </a:lnTo>
                    <a:lnTo>
                      <a:pt x="23" y="23"/>
                    </a:lnTo>
                    <a:lnTo>
                      <a:pt x="43" y="28"/>
                    </a:lnTo>
                    <a:lnTo>
                      <a:pt x="57" y="28"/>
                    </a:lnTo>
                    <a:lnTo>
                      <a:pt x="73" y="25"/>
                    </a:lnTo>
                    <a:lnTo>
                      <a:pt x="83" y="18"/>
                    </a:lnTo>
                    <a:lnTo>
                      <a:pt x="85" y="11"/>
                    </a:lnTo>
                    <a:lnTo>
                      <a:pt x="87" y="6"/>
                    </a:lnTo>
                    <a:lnTo>
                      <a:pt x="89" y="0"/>
                    </a:lnTo>
                    <a:lnTo>
                      <a:pt x="89" y="0"/>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69" name="Freeform 181">
                <a:extLst>
                  <a:ext uri="{FF2B5EF4-FFF2-40B4-BE49-F238E27FC236}">
                    <a16:creationId xmlns:a16="http://schemas.microsoft.com/office/drawing/2014/main" id="{EB451B6E-08E3-4B17-94FC-3E127F81E673}"/>
                  </a:ext>
                </a:extLst>
              </p:cNvPr>
              <p:cNvSpPr>
                <a:spLocks/>
              </p:cNvSpPr>
              <p:nvPr/>
            </p:nvSpPr>
            <p:spPr bwMode="auto">
              <a:xfrm>
                <a:off x="3673" y="282"/>
                <a:ext cx="49" cy="21"/>
              </a:xfrm>
              <a:custGeom>
                <a:avLst/>
                <a:gdLst>
                  <a:gd name="T0" fmla="*/ 49 w 49"/>
                  <a:gd name="T1" fmla="*/ 17 h 21"/>
                  <a:gd name="T2" fmla="*/ 49 w 49"/>
                  <a:gd name="T3" fmla="*/ 17 h 21"/>
                  <a:gd name="T4" fmla="*/ 38 w 49"/>
                  <a:gd name="T5" fmla="*/ 9 h 21"/>
                  <a:gd name="T6" fmla="*/ 28 w 49"/>
                  <a:gd name="T7" fmla="*/ 3 h 21"/>
                  <a:gd name="T8" fmla="*/ 14 w 49"/>
                  <a:gd name="T9" fmla="*/ 0 h 21"/>
                  <a:gd name="T10" fmla="*/ 0 w 49"/>
                  <a:gd name="T11" fmla="*/ 6 h 21"/>
                  <a:gd name="T12" fmla="*/ 20 w 49"/>
                  <a:gd name="T13" fmla="*/ 6 h 21"/>
                  <a:gd name="T14" fmla="*/ 14 w 49"/>
                  <a:gd name="T15" fmla="*/ 11 h 21"/>
                  <a:gd name="T16" fmla="*/ 16 w 49"/>
                  <a:gd name="T17" fmla="*/ 12 h 21"/>
                  <a:gd name="T18" fmla="*/ 26 w 49"/>
                  <a:gd name="T19" fmla="*/ 16 h 21"/>
                  <a:gd name="T20" fmla="*/ 34 w 49"/>
                  <a:gd name="T21" fmla="*/ 21 h 21"/>
                  <a:gd name="T22" fmla="*/ 34 w 49"/>
                  <a:gd name="T23" fmla="*/ 21 h 21"/>
                  <a:gd name="T24" fmla="*/ 49 w 49"/>
                  <a:gd name="T25"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21">
                    <a:moveTo>
                      <a:pt x="49" y="17"/>
                    </a:moveTo>
                    <a:lnTo>
                      <a:pt x="49" y="17"/>
                    </a:lnTo>
                    <a:lnTo>
                      <a:pt x="38" y="9"/>
                    </a:lnTo>
                    <a:lnTo>
                      <a:pt x="28" y="3"/>
                    </a:lnTo>
                    <a:lnTo>
                      <a:pt x="14" y="0"/>
                    </a:lnTo>
                    <a:lnTo>
                      <a:pt x="0" y="6"/>
                    </a:lnTo>
                    <a:lnTo>
                      <a:pt x="20" y="6"/>
                    </a:lnTo>
                    <a:lnTo>
                      <a:pt x="14" y="11"/>
                    </a:lnTo>
                    <a:lnTo>
                      <a:pt x="16" y="12"/>
                    </a:lnTo>
                    <a:lnTo>
                      <a:pt x="26" y="16"/>
                    </a:lnTo>
                    <a:lnTo>
                      <a:pt x="34" y="21"/>
                    </a:lnTo>
                    <a:lnTo>
                      <a:pt x="34" y="21"/>
                    </a:lnTo>
                    <a:lnTo>
                      <a:pt x="49"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70" name="Freeform 182">
                <a:extLst>
                  <a:ext uri="{FF2B5EF4-FFF2-40B4-BE49-F238E27FC236}">
                    <a16:creationId xmlns:a16="http://schemas.microsoft.com/office/drawing/2014/main" id="{C68EAAAC-3D9F-4048-B73B-B45EB6C6DE75}"/>
                  </a:ext>
                </a:extLst>
              </p:cNvPr>
              <p:cNvSpPr>
                <a:spLocks/>
              </p:cNvSpPr>
              <p:nvPr/>
            </p:nvSpPr>
            <p:spPr bwMode="auto">
              <a:xfrm>
                <a:off x="3649" y="299"/>
                <a:ext cx="79" cy="49"/>
              </a:xfrm>
              <a:custGeom>
                <a:avLst/>
                <a:gdLst>
                  <a:gd name="T0" fmla="*/ 0 w 79"/>
                  <a:gd name="T1" fmla="*/ 49 h 49"/>
                  <a:gd name="T2" fmla="*/ 0 w 79"/>
                  <a:gd name="T3" fmla="*/ 49 h 49"/>
                  <a:gd name="T4" fmla="*/ 18 w 79"/>
                  <a:gd name="T5" fmla="*/ 49 h 49"/>
                  <a:gd name="T6" fmla="*/ 38 w 79"/>
                  <a:gd name="T7" fmla="*/ 47 h 49"/>
                  <a:gd name="T8" fmla="*/ 54 w 79"/>
                  <a:gd name="T9" fmla="*/ 41 h 49"/>
                  <a:gd name="T10" fmla="*/ 66 w 79"/>
                  <a:gd name="T11" fmla="*/ 34 h 49"/>
                  <a:gd name="T12" fmla="*/ 73 w 79"/>
                  <a:gd name="T13" fmla="*/ 26 h 49"/>
                  <a:gd name="T14" fmla="*/ 77 w 79"/>
                  <a:gd name="T15" fmla="*/ 18 h 49"/>
                  <a:gd name="T16" fmla="*/ 79 w 79"/>
                  <a:gd name="T17" fmla="*/ 9 h 49"/>
                  <a:gd name="T18" fmla="*/ 73 w 79"/>
                  <a:gd name="T19" fmla="*/ 0 h 49"/>
                  <a:gd name="T20" fmla="*/ 58 w 79"/>
                  <a:gd name="T21" fmla="*/ 4 h 49"/>
                  <a:gd name="T22" fmla="*/ 60 w 79"/>
                  <a:gd name="T23" fmla="*/ 9 h 49"/>
                  <a:gd name="T24" fmla="*/ 58 w 79"/>
                  <a:gd name="T25" fmla="*/ 16 h 49"/>
                  <a:gd name="T26" fmla="*/ 54 w 79"/>
                  <a:gd name="T27" fmla="*/ 22 h 49"/>
                  <a:gd name="T28" fmla="*/ 50 w 79"/>
                  <a:gd name="T29" fmla="*/ 27 h 49"/>
                  <a:gd name="T30" fmla="*/ 42 w 79"/>
                  <a:gd name="T31" fmla="*/ 32 h 49"/>
                  <a:gd name="T32" fmla="*/ 30 w 79"/>
                  <a:gd name="T33" fmla="*/ 35 h 49"/>
                  <a:gd name="T34" fmla="*/ 18 w 79"/>
                  <a:gd name="T35" fmla="*/ 38 h 49"/>
                  <a:gd name="T36" fmla="*/ 0 w 79"/>
                  <a:gd name="T37" fmla="*/ 38 h 49"/>
                  <a:gd name="T38" fmla="*/ 0 w 79"/>
                  <a:gd name="T39" fmla="*/ 38 h 49"/>
                  <a:gd name="T40" fmla="*/ 0 w 79"/>
                  <a:gd name="T4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49">
                    <a:moveTo>
                      <a:pt x="0" y="49"/>
                    </a:moveTo>
                    <a:lnTo>
                      <a:pt x="0" y="49"/>
                    </a:lnTo>
                    <a:lnTo>
                      <a:pt x="18" y="49"/>
                    </a:lnTo>
                    <a:lnTo>
                      <a:pt x="38" y="47"/>
                    </a:lnTo>
                    <a:lnTo>
                      <a:pt x="54" y="41"/>
                    </a:lnTo>
                    <a:lnTo>
                      <a:pt x="66" y="34"/>
                    </a:lnTo>
                    <a:lnTo>
                      <a:pt x="73" y="26"/>
                    </a:lnTo>
                    <a:lnTo>
                      <a:pt x="77" y="18"/>
                    </a:lnTo>
                    <a:lnTo>
                      <a:pt x="79" y="9"/>
                    </a:lnTo>
                    <a:lnTo>
                      <a:pt x="73" y="0"/>
                    </a:lnTo>
                    <a:lnTo>
                      <a:pt x="58" y="4"/>
                    </a:lnTo>
                    <a:lnTo>
                      <a:pt x="60" y="9"/>
                    </a:lnTo>
                    <a:lnTo>
                      <a:pt x="58" y="16"/>
                    </a:lnTo>
                    <a:lnTo>
                      <a:pt x="54" y="22"/>
                    </a:lnTo>
                    <a:lnTo>
                      <a:pt x="50" y="27"/>
                    </a:lnTo>
                    <a:lnTo>
                      <a:pt x="42" y="32"/>
                    </a:lnTo>
                    <a:lnTo>
                      <a:pt x="30" y="35"/>
                    </a:lnTo>
                    <a:lnTo>
                      <a:pt x="18" y="38"/>
                    </a:lnTo>
                    <a:lnTo>
                      <a:pt x="0" y="38"/>
                    </a:lnTo>
                    <a:lnTo>
                      <a:pt x="0" y="38"/>
                    </a:lnTo>
                    <a:lnTo>
                      <a:pt x="0"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71" name="Freeform 183">
                <a:extLst>
                  <a:ext uri="{FF2B5EF4-FFF2-40B4-BE49-F238E27FC236}">
                    <a16:creationId xmlns:a16="http://schemas.microsoft.com/office/drawing/2014/main" id="{D0CB8171-C3A7-473F-A43E-06A3AE47A9FF}"/>
                  </a:ext>
                </a:extLst>
              </p:cNvPr>
              <p:cNvSpPr>
                <a:spLocks/>
              </p:cNvSpPr>
              <p:nvPr/>
            </p:nvSpPr>
            <p:spPr bwMode="auto">
              <a:xfrm>
                <a:off x="3560" y="317"/>
                <a:ext cx="89" cy="31"/>
              </a:xfrm>
              <a:custGeom>
                <a:avLst/>
                <a:gdLst>
                  <a:gd name="T0" fmla="*/ 4 w 89"/>
                  <a:gd name="T1" fmla="*/ 9 h 31"/>
                  <a:gd name="T2" fmla="*/ 4 w 89"/>
                  <a:gd name="T3" fmla="*/ 11 h 31"/>
                  <a:gd name="T4" fmla="*/ 6 w 89"/>
                  <a:gd name="T5" fmla="*/ 11 h 31"/>
                  <a:gd name="T6" fmla="*/ 10 w 89"/>
                  <a:gd name="T7" fmla="*/ 13 h 31"/>
                  <a:gd name="T8" fmla="*/ 18 w 89"/>
                  <a:gd name="T9" fmla="*/ 15 h 31"/>
                  <a:gd name="T10" fmla="*/ 26 w 89"/>
                  <a:gd name="T11" fmla="*/ 19 h 31"/>
                  <a:gd name="T12" fmla="*/ 36 w 89"/>
                  <a:gd name="T13" fmla="*/ 22 h 31"/>
                  <a:gd name="T14" fmla="*/ 52 w 89"/>
                  <a:gd name="T15" fmla="*/ 26 h 31"/>
                  <a:gd name="T16" fmla="*/ 69 w 89"/>
                  <a:gd name="T17" fmla="*/ 29 h 31"/>
                  <a:gd name="T18" fmla="*/ 89 w 89"/>
                  <a:gd name="T19" fmla="*/ 31 h 31"/>
                  <a:gd name="T20" fmla="*/ 89 w 89"/>
                  <a:gd name="T21" fmla="*/ 20 h 31"/>
                  <a:gd name="T22" fmla="*/ 73 w 89"/>
                  <a:gd name="T23" fmla="*/ 17 h 31"/>
                  <a:gd name="T24" fmla="*/ 56 w 89"/>
                  <a:gd name="T25" fmla="*/ 14 h 31"/>
                  <a:gd name="T26" fmla="*/ 44 w 89"/>
                  <a:gd name="T27" fmla="*/ 11 h 31"/>
                  <a:gd name="T28" fmla="*/ 34 w 89"/>
                  <a:gd name="T29" fmla="*/ 9 h 31"/>
                  <a:gd name="T30" fmla="*/ 26 w 89"/>
                  <a:gd name="T31" fmla="*/ 6 h 31"/>
                  <a:gd name="T32" fmla="*/ 18 w 89"/>
                  <a:gd name="T33" fmla="*/ 4 h 31"/>
                  <a:gd name="T34" fmla="*/ 18 w 89"/>
                  <a:gd name="T35" fmla="*/ 4 h 31"/>
                  <a:gd name="T36" fmla="*/ 16 w 89"/>
                  <a:gd name="T37" fmla="*/ 1 h 31"/>
                  <a:gd name="T38" fmla="*/ 16 w 89"/>
                  <a:gd name="T39" fmla="*/ 3 h 31"/>
                  <a:gd name="T40" fmla="*/ 16 w 89"/>
                  <a:gd name="T41" fmla="*/ 1 h 31"/>
                  <a:gd name="T42" fmla="*/ 8 w 89"/>
                  <a:gd name="T43" fmla="*/ 0 h 31"/>
                  <a:gd name="T44" fmla="*/ 2 w 89"/>
                  <a:gd name="T45" fmla="*/ 3 h 31"/>
                  <a:gd name="T46" fmla="*/ 0 w 89"/>
                  <a:gd name="T47" fmla="*/ 6 h 31"/>
                  <a:gd name="T48" fmla="*/ 4 w 89"/>
                  <a:gd name="T49" fmla="*/ 11 h 31"/>
                  <a:gd name="T50" fmla="*/ 4 w 89"/>
                  <a:gd name="T51"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31">
                    <a:moveTo>
                      <a:pt x="4" y="9"/>
                    </a:moveTo>
                    <a:lnTo>
                      <a:pt x="4" y="11"/>
                    </a:lnTo>
                    <a:lnTo>
                      <a:pt x="6" y="11"/>
                    </a:lnTo>
                    <a:lnTo>
                      <a:pt x="10" y="13"/>
                    </a:lnTo>
                    <a:lnTo>
                      <a:pt x="18" y="15"/>
                    </a:lnTo>
                    <a:lnTo>
                      <a:pt x="26" y="19"/>
                    </a:lnTo>
                    <a:lnTo>
                      <a:pt x="36" y="22"/>
                    </a:lnTo>
                    <a:lnTo>
                      <a:pt x="52" y="26"/>
                    </a:lnTo>
                    <a:lnTo>
                      <a:pt x="69" y="29"/>
                    </a:lnTo>
                    <a:lnTo>
                      <a:pt x="89" y="31"/>
                    </a:lnTo>
                    <a:lnTo>
                      <a:pt x="89" y="20"/>
                    </a:lnTo>
                    <a:lnTo>
                      <a:pt x="73" y="17"/>
                    </a:lnTo>
                    <a:lnTo>
                      <a:pt x="56" y="14"/>
                    </a:lnTo>
                    <a:lnTo>
                      <a:pt x="44" y="11"/>
                    </a:lnTo>
                    <a:lnTo>
                      <a:pt x="34" y="9"/>
                    </a:lnTo>
                    <a:lnTo>
                      <a:pt x="26" y="6"/>
                    </a:lnTo>
                    <a:lnTo>
                      <a:pt x="18" y="4"/>
                    </a:lnTo>
                    <a:lnTo>
                      <a:pt x="18" y="4"/>
                    </a:lnTo>
                    <a:lnTo>
                      <a:pt x="16" y="1"/>
                    </a:lnTo>
                    <a:lnTo>
                      <a:pt x="16" y="3"/>
                    </a:lnTo>
                    <a:lnTo>
                      <a:pt x="16" y="1"/>
                    </a:lnTo>
                    <a:lnTo>
                      <a:pt x="8" y="0"/>
                    </a:lnTo>
                    <a:lnTo>
                      <a:pt x="2" y="3"/>
                    </a:lnTo>
                    <a:lnTo>
                      <a:pt x="0" y="6"/>
                    </a:lnTo>
                    <a:lnTo>
                      <a:pt x="4" y="11"/>
                    </a:lnTo>
                    <a:lnTo>
                      <a:pt x="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72" name="Freeform 184">
                <a:extLst>
                  <a:ext uri="{FF2B5EF4-FFF2-40B4-BE49-F238E27FC236}">
                    <a16:creationId xmlns:a16="http://schemas.microsoft.com/office/drawing/2014/main" id="{2B05C131-052D-4A74-9236-9B0A326BE941}"/>
                  </a:ext>
                </a:extLst>
              </p:cNvPr>
              <p:cNvSpPr>
                <a:spLocks/>
              </p:cNvSpPr>
              <p:nvPr/>
            </p:nvSpPr>
            <p:spPr bwMode="auto">
              <a:xfrm>
                <a:off x="3461" y="68"/>
                <a:ext cx="263" cy="258"/>
              </a:xfrm>
              <a:custGeom>
                <a:avLst/>
                <a:gdLst>
                  <a:gd name="T0" fmla="*/ 263 w 263"/>
                  <a:gd name="T1" fmla="*/ 43 h 258"/>
                  <a:gd name="T2" fmla="*/ 261 w 263"/>
                  <a:gd name="T3" fmla="*/ 42 h 258"/>
                  <a:gd name="T4" fmla="*/ 240 w 263"/>
                  <a:gd name="T5" fmla="*/ 21 h 258"/>
                  <a:gd name="T6" fmla="*/ 210 w 263"/>
                  <a:gd name="T7" fmla="*/ 8 h 258"/>
                  <a:gd name="T8" fmla="*/ 180 w 263"/>
                  <a:gd name="T9" fmla="*/ 0 h 258"/>
                  <a:gd name="T10" fmla="*/ 151 w 263"/>
                  <a:gd name="T11" fmla="*/ 0 h 258"/>
                  <a:gd name="T12" fmla="*/ 119 w 263"/>
                  <a:gd name="T13" fmla="*/ 4 h 258"/>
                  <a:gd name="T14" fmla="*/ 89 w 263"/>
                  <a:gd name="T15" fmla="*/ 15 h 258"/>
                  <a:gd name="T16" fmla="*/ 62 w 263"/>
                  <a:gd name="T17" fmla="*/ 29 h 258"/>
                  <a:gd name="T18" fmla="*/ 40 w 263"/>
                  <a:gd name="T19" fmla="*/ 47 h 258"/>
                  <a:gd name="T20" fmla="*/ 20 w 263"/>
                  <a:gd name="T21" fmla="*/ 67 h 258"/>
                  <a:gd name="T22" fmla="*/ 6 w 263"/>
                  <a:gd name="T23" fmla="*/ 92 h 258"/>
                  <a:gd name="T24" fmla="*/ 0 w 263"/>
                  <a:gd name="T25" fmla="*/ 118 h 258"/>
                  <a:gd name="T26" fmla="*/ 2 w 263"/>
                  <a:gd name="T27" fmla="*/ 145 h 258"/>
                  <a:gd name="T28" fmla="*/ 10 w 263"/>
                  <a:gd name="T29" fmla="*/ 173 h 258"/>
                  <a:gd name="T30" fmla="*/ 32 w 263"/>
                  <a:gd name="T31" fmla="*/ 202 h 258"/>
                  <a:gd name="T32" fmla="*/ 60 w 263"/>
                  <a:gd name="T33" fmla="*/ 231 h 258"/>
                  <a:gd name="T34" fmla="*/ 103 w 263"/>
                  <a:gd name="T35" fmla="*/ 258 h 258"/>
                  <a:gd name="T36" fmla="*/ 115 w 263"/>
                  <a:gd name="T37" fmla="*/ 252 h 258"/>
                  <a:gd name="T38" fmla="*/ 75 w 263"/>
                  <a:gd name="T39" fmla="*/ 224 h 258"/>
                  <a:gd name="T40" fmla="*/ 48 w 263"/>
                  <a:gd name="T41" fmla="*/ 197 h 258"/>
                  <a:gd name="T42" fmla="*/ 30 w 263"/>
                  <a:gd name="T43" fmla="*/ 171 h 258"/>
                  <a:gd name="T44" fmla="*/ 22 w 263"/>
                  <a:gd name="T45" fmla="*/ 145 h 258"/>
                  <a:gd name="T46" fmla="*/ 20 w 263"/>
                  <a:gd name="T47" fmla="*/ 118 h 258"/>
                  <a:gd name="T48" fmla="*/ 26 w 263"/>
                  <a:gd name="T49" fmla="*/ 94 h 258"/>
                  <a:gd name="T50" fmla="*/ 40 w 263"/>
                  <a:gd name="T51" fmla="*/ 72 h 258"/>
                  <a:gd name="T52" fmla="*/ 56 w 263"/>
                  <a:gd name="T53" fmla="*/ 51 h 258"/>
                  <a:gd name="T54" fmla="*/ 77 w 263"/>
                  <a:gd name="T55" fmla="*/ 36 h 258"/>
                  <a:gd name="T56" fmla="*/ 101 w 263"/>
                  <a:gd name="T57" fmla="*/ 24 h 258"/>
                  <a:gd name="T58" fmla="*/ 127 w 263"/>
                  <a:gd name="T59" fmla="*/ 16 h 258"/>
                  <a:gd name="T60" fmla="*/ 151 w 263"/>
                  <a:gd name="T61" fmla="*/ 11 h 258"/>
                  <a:gd name="T62" fmla="*/ 176 w 263"/>
                  <a:gd name="T63" fmla="*/ 11 h 258"/>
                  <a:gd name="T64" fmla="*/ 202 w 263"/>
                  <a:gd name="T65" fmla="*/ 17 h 258"/>
                  <a:gd name="T66" fmla="*/ 224 w 263"/>
                  <a:gd name="T67" fmla="*/ 28 h 258"/>
                  <a:gd name="T68" fmla="*/ 246 w 263"/>
                  <a:gd name="T69" fmla="*/ 47 h 258"/>
                  <a:gd name="T70" fmla="*/ 244 w 263"/>
                  <a:gd name="T71" fmla="*/ 46 h 258"/>
                  <a:gd name="T72" fmla="*/ 263 w 263"/>
                  <a:gd name="T73" fmla="*/ 43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3" h="258">
                    <a:moveTo>
                      <a:pt x="263" y="43"/>
                    </a:moveTo>
                    <a:lnTo>
                      <a:pt x="261" y="42"/>
                    </a:lnTo>
                    <a:lnTo>
                      <a:pt x="240" y="21"/>
                    </a:lnTo>
                    <a:lnTo>
                      <a:pt x="210" y="8"/>
                    </a:lnTo>
                    <a:lnTo>
                      <a:pt x="180" y="0"/>
                    </a:lnTo>
                    <a:lnTo>
                      <a:pt x="151" y="0"/>
                    </a:lnTo>
                    <a:lnTo>
                      <a:pt x="119" y="4"/>
                    </a:lnTo>
                    <a:lnTo>
                      <a:pt x="89" y="15"/>
                    </a:lnTo>
                    <a:lnTo>
                      <a:pt x="62" y="29"/>
                    </a:lnTo>
                    <a:lnTo>
                      <a:pt x="40" y="47"/>
                    </a:lnTo>
                    <a:lnTo>
                      <a:pt x="20" y="67"/>
                    </a:lnTo>
                    <a:lnTo>
                      <a:pt x="6" y="92"/>
                    </a:lnTo>
                    <a:lnTo>
                      <a:pt x="0" y="118"/>
                    </a:lnTo>
                    <a:lnTo>
                      <a:pt x="2" y="145"/>
                    </a:lnTo>
                    <a:lnTo>
                      <a:pt x="10" y="173"/>
                    </a:lnTo>
                    <a:lnTo>
                      <a:pt x="32" y="202"/>
                    </a:lnTo>
                    <a:lnTo>
                      <a:pt x="60" y="231"/>
                    </a:lnTo>
                    <a:lnTo>
                      <a:pt x="103" y="258"/>
                    </a:lnTo>
                    <a:lnTo>
                      <a:pt x="115" y="252"/>
                    </a:lnTo>
                    <a:lnTo>
                      <a:pt x="75" y="224"/>
                    </a:lnTo>
                    <a:lnTo>
                      <a:pt x="48" y="197"/>
                    </a:lnTo>
                    <a:lnTo>
                      <a:pt x="30" y="171"/>
                    </a:lnTo>
                    <a:lnTo>
                      <a:pt x="22" y="145"/>
                    </a:lnTo>
                    <a:lnTo>
                      <a:pt x="20" y="118"/>
                    </a:lnTo>
                    <a:lnTo>
                      <a:pt x="26" y="94"/>
                    </a:lnTo>
                    <a:lnTo>
                      <a:pt x="40" y="72"/>
                    </a:lnTo>
                    <a:lnTo>
                      <a:pt x="56" y="51"/>
                    </a:lnTo>
                    <a:lnTo>
                      <a:pt x="77" y="36"/>
                    </a:lnTo>
                    <a:lnTo>
                      <a:pt x="101" y="24"/>
                    </a:lnTo>
                    <a:lnTo>
                      <a:pt x="127" y="16"/>
                    </a:lnTo>
                    <a:lnTo>
                      <a:pt x="151" y="11"/>
                    </a:lnTo>
                    <a:lnTo>
                      <a:pt x="176" y="11"/>
                    </a:lnTo>
                    <a:lnTo>
                      <a:pt x="202" y="17"/>
                    </a:lnTo>
                    <a:lnTo>
                      <a:pt x="224" y="28"/>
                    </a:lnTo>
                    <a:lnTo>
                      <a:pt x="246" y="47"/>
                    </a:lnTo>
                    <a:lnTo>
                      <a:pt x="244" y="46"/>
                    </a:lnTo>
                    <a:lnTo>
                      <a:pt x="263"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73" name="Freeform 185">
                <a:extLst>
                  <a:ext uri="{FF2B5EF4-FFF2-40B4-BE49-F238E27FC236}">
                    <a16:creationId xmlns:a16="http://schemas.microsoft.com/office/drawing/2014/main" id="{23A034EF-DF48-42EE-BA4F-A74CD6F8BD1F}"/>
                  </a:ext>
                </a:extLst>
              </p:cNvPr>
              <p:cNvSpPr>
                <a:spLocks/>
              </p:cNvSpPr>
              <p:nvPr/>
            </p:nvSpPr>
            <p:spPr bwMode="auto">
              <a:xfrm>
                <a:off x="3701" y="111"/>
                <a:ext cx="23" cy="19"/>
              </a:xfrm>
              <a:custGeom>
                <a:avLst/>
                <a:gdLst>
                  <a:gd name="T0" fmla="*/ 8 w 23"/>
                  <a:gd name="T1" fmla="*/ 19 h 19"/>
                  <a:gd name="T2" fmla="*/ 16 w 23"/>
                  <a:gd name="T3" fmla="*/ 15 h 19"/>
                  <a:gd name="T4" fmla="*/ 18 w 23"/>
                  <a:gd name="T5" fmla="*/ 14 h 19"/>
                  <a:gd name="T6" fmla="*/ 21 w 23"/>
                  <a:gd name="T7" fmla="*/ 10 h 19"/>
                  <a:gd name="T8" fmla="*/ 23 w 23"/>
                  <a:gd name="T9" fmla="*/ 5 h 19"/>
                  <a:gd name="T10" fmla="*/ 23 w 23"/>
                  <a:gd name="T11" fmla="*/ 0 h 19"/>
                  <a:gd name="T12" fmla="*/ 4 w 23"/>
                  <a:gd name="T13" fmla="*/ 3 h 19"/>
                  <a:gd name="T14" fmla="*/ 4 w 23"/>
                  <a:gd name="T15" fmla="*/ 5 h 19"/>
                  <a:gd name="T16" fmla="*/ 2 w 23"/>
                  <a:gd name="T17" fmla="*/ 7 h 19"/>
                  <a:gd name="T18" fmla="*/ 2 w 23"/>
                  <a:gd name="T19" fmla="*/ 10 h 19"/>
                  <a:gd name="T20" fmla="*/ 0 w 23"/>
                  <a:gd name="T21" fmla="*/ 11 h 19"/>
                  <a:gd name="T22" fmla="*/ 8 w 23"/>
                  <a:gd name="T23" fmla="*/ 7 h 19"/>
                  <a:gd name="T24" fmla="*/ 0 w 23"/>
                  <a:gd name="T25" fmla="*/ 11 h 19"/>
                  <a:gd name="T26" fmla="*/ 0 w 23"/>
                  <a:gd name="T27" fmla="*/ 14 h 19"/>
                  <a:gd name="T28" fmla="*/ 6 w 23"/>
                  <a:gd name="T29" fmla="*/ 18 h 19"/>
                  <a:gd name="T30" fmla="*/ 12 w 23"/>
                  <a:gd name="T31" fmla="*/ 18 h 19"/>
                  <a:gd name="T32" fmla="*/ 16 w 23"/>
                  <a:gd name="T33" fmla="*/ 15 h 19"/>
                  <a:gd name="T34" fmla="*/ 8 w 23"/>
                  <a:gd name="T3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19">
                    <a:moveTo>
                      <a:pt x="8" y="19"/>
                    </a:moveTo>
                    <a:lnTo>
                      <a:pt x="16" y="15"/>
                    </a:lnTo>
                    <a:lnTo>
                      <a:pt x="18" y="14"/>
                    </a:lnTo>
                    <a:lnTo>
                      <a:pt x="21" y="10"/>
                    </a:lnTo>
                    <a:lnTo>
                      <a:pt x="23" y="5"/>
                    </a:lnTo>
                    <a:lnTo>
                      <a:pt x="23" y="0"/>
                    </a:lnTo>
                    <a:lnTo>
                      <a:pt x="4" y="3"/>
                    </a:lnTo>
                    <a:lnTo>
                      <a:pt x="4" y="5"/>
                    </a:lnTo>
                    <a:lnTo>
                      <a:pt x="2" y="7"/>
                    </a:lnTo>
                    <a:lnTo>
                      <a:pt x="2" y="10"/>
                    </a:lnTo>
                    <a:lnTo>
                      <a:pt x="0" y="11"/>
                    </a:lnTo>
                    <a:lnTo>
                      <a:pt x="8" y="7"/>
                    </a:lnTo>
                    <a:lnTo>
                      <a:pt x="0" y="11"/>
                    </a:lnTo>
                    <a:lnTo>
                      <a:pt x="0" y="14"/>
                    </a:lnTo>
                    <a:lnTo>
                      <a:pt x="6" y="18"/>
                    </a:lnTo>
                    <a:lnTo>
                      <a:pt x="12" y="18"/>
                    </a:lnTo>
                    <a:lnTo>
                      <a:pt x="16" y="15"/>
                    </a:lnTo>
                    <a:lnTo>
                      <a:pt x="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74" name="Freeform 186">
                <a:extLst>
                  <a:ext uri="{FF2B5EF4-FFF2-40B4-BE49-F238E27FC236}">
                    <a16:creationId xmlns:a16="http://schemas.microsoft.com/office/drawing/2014/main" id="{21FB18CC-6914-4535-A722-3C159BA49DB4}"/>
                  </a:ext>
                </a:extLst>
              </p:cNvPr>
              <p:cNvSpPr>
                <a:spLocks/>
              </p:cNvSpPr>
              <p:nvPr/>
            </p:nvSpPr>
            <p:spPr bwMode="auto">
              <a:xfrm>
                <a:off x="3667" y="118"/>
                <a:ext cx="42" cy="13"/>
              </a:xfrm>
              <a:custGeom>
                <a:avLst/>
                <a:gdLst>
                  <a:gd name="T0" fmla="*/ 4 w 42"/>
                  <a:gd name="T1" fmla="*/ 11 h 13"/>
                  <a:gd name="T2" fmla="*/ 4 w 42"/>
                  <a:gd name="T3" fmla="*/ 11 h 13"/>
                  <a:gd name="T4" fmla="*/ 10 w 42"/>
                  <a:gd name="T5" fmla="*/ 12 h 13"/>
                  <a:gd name="T6" fmla="*/ 16 w 42"/>
                  <a:gd name="T7" fmla="*/ 13 h 13"/>
                  <a:gd name="T8" fmla="*/ 26 w 42"/>
                  <a:gd name="T9" fmla="*/ 13 h 13"/>
                  <a:gd name="T10" fmla="*/ 42 w 42"/>
                  <a:gd name="T11" fmla="*/ 12 h 13"/>
                  <a:gd name="T12" fmla="*/ 42 w 42"/>
                  <a:gd name="T13" fmla="*/ 0 h 13"/>
                  <a:gd name="T14" fmla="*/ 26 w 42"/>
                  <a:gd name="T15" fmla="*/ 1 h 13"/>
                  <a:gd name="T16" fmla="*/ 16 w 42"/>
                  <a:gd name="T17" fmla="*/ 1 h 13"/>
                  <a:gd name="T18" fmla="*/ 14 w 42"/>
                  <a:gd name="T19" fmla="*/ 0 h 13"/>
                  <a:gd name="T20" fmla="*/ 16 w 42"/>
                  <a:gd name="T21" fmla="*/ 1 h 13"/>
                  <a:gd name="T22" fmla="*/ 16 w 42"/>
                  <a:gd name="T23" fmla="*/ 1 h 13"/>
                  <a:gd name="T24" fmla="*/ 16 w 42"/>
                  <a:gd name="T25" fmla="*/ 1 h 13"/>
                  <a:gd name="T26" fmla="*/ 8 w 42"/>
                  <a:gd name="T27" fmla="*/ 0 h 13"/>
                  <a:gd name="T28" fmla="*/ 2 w 42"/>
                  <a:gd name="T29" fmla="*/ 3 h 13"/>
                  <a:gd name="T30" fmla="*/ 0 w 42"/>
                  <a:gd name="T31" fmla="*/ 6 h 13"/>
                  <a:gd name="T32" fmla="*/ 4 w 42"/>
                  <a:gd name="T33"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13">
                    <a:moveTo>
                      <a:pt x="4" y="11"/>
                    </a:moveTo>
                    <a:lnTo>
                      <a:pt x="4" y="11"/>
                    </a:lnTo>
                    <a:lnTo>
                      <a:pt x="10" y="12"/>
                    </a:lnTo>
                    <a:lnTo>
                      <a:pt x="16" y="13"/>
                    </a:lnTo>
                    <a:lnTo>
                      <a:pt x="26" y="13"/>
                    </a:lnTo>
                    <a:lnTo>
                      <a:pt x="42" y="12"/>
                    </a:lnTo>
                    <a:lnTo>
                      <a:pt x="42" y="0"/>
                    </a:lnTo>
                    <a:lnTo>
                      <a:pt x="26" y="1"/>
                    </a:lnTo>
                    <a:lnTo>
                      <a:pt x="16" y="1"/>
                    </a:lnTo>
                    <a:lnTo>
                      <a:pt x="14" y="0"/>
                    </a:lnTo>
                    <a:lnTo>
                      <a:pt x="16" y="1"/>
                    </a:lnTo>
                    <a:lnTo>
                      <a:pt x="16" y="1"/>
                    </a:lnTo>
                    <a:lnTo>
                      <a:pt x="16" y="1"/>
                    </a:lnTo>
                    <a:lnTo>
                      <a:pt x="8" y="0"/>
                    </a:lnTo>
                    <a:lnTo>
                      <a:pt x="2" y="3"/>
                    </a:lnTo>
                    <a:lnTo>
                      <a:pt x="0" y="6"/>
                    </a:lnTo>
                    <a:lnTo>
                      <a:pt x="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75" name="Freeform 187">
                <a:extLst>
                  <a:ext uri="{FF2B5EF4-FFF2-40B4-BE49-F238E27FC236}">
                    <a16:creationId xmlns:a16="http://schemas.microsoft.com/office/drawing/2014/main" id="{2D5EF6BD-6506-4ABB-9F98-ACEADC9E4F28}"/>
                  </a:ext>
                </a:extLst>
              </p:cNvPr>
              <p:cNvSpPr>
                <a:spLocks/>
              </p:cNvSpPr>
              <p:nvPr/>
            </p:nvSpPr>
            <p:spPr bwMode="auto">
              <a:xfrm>
                <a:off x="3574" y="107"/>
                <a:ext cx="109" cy="25"/>
              </a:xfrm>
              <a:custGeom>
                <a:avLst/>
                <a:gdLst>
                  <a:gd name="T0" fmla="*/ 18 w 109"/>
                  <a:gd name="T1" fmla="*/ 23 h 25"/>
                  <a:gd name="T2" fmla="*/ 18 w 109"/>
                  <a:gd name="T3" fmla="*/ 23 h 25"/>
                  <a:gd name="T4" fmla="*/ 20 w 109"/>
                  <a:gd name="T5" fmla="*/ 22 h 25"/>
                  <a:gd name="T6" fmla="*/ 22 w 109"/>
                  <a:gd name="T7" fmla="*/ 18 h 25"/>
                  <a:gd name="T8" fmla="*/ 30 w 109"/>
                  <a:gd name="T9" fmla="*/ 16 h 25"/>
                  <a:gd name="T10" fmla="*/ 38 w 109"/>
                  <a:gd name="T11" fmla="*/ 14 h 25"/>
                  <a:gd name="T12" fmla="*/ 48 w 109"/>
                  <a:gd name="T13" fmla="*/ 11 h 25"/>
                  <a:gd name="T14" fmla="*/ 63 w 109"/>
                  <a:gd name="T15" fmla="*/ 11 h 25"/>
                  <a:gd name="T16" fmla="*/ 77 w 109"/>
                  <a:gd name="T17" fmla="*/ 14 h 25"/>
                  <a:gd name="T18" fmla="*/ 97 w 109"/>
                  <a:gd name="T19" fmla="*/ 22 h 25"/>
                  <a:gd name="T20" fmla="*/ 109 w 109"/>
                  <a:gd name="T21" fmla="*/ 12 h 25"/>
                  <a:gd name="T22" fmla="*/ 85 w 109"/>
                  <a:gd name="T23" fmla="*/ 4 h 25"/>
                  <a:gd name="T24" fmla="*/ 63 w 109"/>
                  <a:gd name="T25" fmla="*/ 0 h 25"/>
                  <a:gd name="T26" fmla="*/ 48 w 109"/>
                  <a:gd name="T27" fmla="*/ 0 h 25"/>
                  <a:gd name="T28" fmla="*/ 30 w 109"/>
                  <a:gd name="T29" fmla="*/ 2 h 25"/>
                  <a:gd name="T30" fmla="*/ 18 w 109"/>
                  <a:gd name="T31" fmla="*/ 7 h 25"/>
                  <a:gd name="T32" fmla="*/ 10 w 109"/>
                  <a:gd name="T33" fmla="*/ 11 h 25"/>
                  <a:gd name="T34" fmla="*/ 4 w 109"/>
                  <a:gd name="T35" fmla="*/ 15 h 25"/>
                  <a:gd name="T36" fmla="*/ 2 w 109"/>
                  <a:gd name="T37" fmla="*/ 16 h 25"/>
                  <a:gd name="T38" fmla="*/ 2 w 109"/>
                  <a:gd name="T39" fmla="*/ 16 h 25"/>
                  <a:gd name="T40" fmla="*/ 2 w 109"/>
                  <a:gd name="T41" fmla="*/ 16 h 25"/>
                  <a:gd name="T42" fmla="*/ 0 w 109"/>
                  <a:gd name="T43" fmla="*/ 20 h 25"/>
                  <a:gd name="T44" fmla="*/ 4 w 109"/>
                  <a:gd name="T45" fmla="*/ 24 h 25"/>
                  <a:gd name="T46" fmla="*/ 12 w 109"/>
                  <a:gd name="T47" fmla="*/ 25 h 25"/>
                  <a:gd name="T48" fmla="*/ 18 w 109"/>
                  <a:gd name="T49"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 h="25">
                    <a:moveTo>
                      <a:pt x="18" y="23"/>
                    </a:moveTo>
                    <a:lnTo>
                      <a:pt x="18" y="23"/>
                    </a:lnTo>
                    <a:lnTo>
                      <a:pt x="20" y="22"/>
                    </a:lnTo>
                    <a:lnTo>
                      <a:pt x="22" y="18"/>
                    </a:lnTo>
                    <a:lnTo>
                      <a:pt x="30" y="16"/>
                    </a:lnTo>
                    <a:lnTo>
                      <a:pt x="38" y="14"/>
                    </a:lnTo>
                    <a:lnTo>
                      <a:pt x="48" y="11"/>
                    </a:lnTo>
                    <a:lnTo>
                      <a:pt x="63" y="11"/>
                    </a:lnTo>
                    <a:lnTo>
                      <a:pt x="77" y="14"/>
                    </a:lnTo>
                    <a:lnTo>
                      <a:pt x="97" y="22"/>
                    </a:lnTo>
                    <a:lnTo>
                      <a:pt x="109" y="12"/>
                    </a:lnTo>
                    <a:lnTo>
                      <a:pt x="85" y="4"/>
                    </a:lnTo>
                    <a:lnTo>
                      <a:pt x="63" y="0"/>
                    </a:lnTo>
                    <a:lnTo>
                      <a:pt x="48" y="0"/>
                    </a:lnTo>
                    <a:lnTo>
                      <a:pt x="30" y="2"/>
                    </a:lnTo>
                    <a:lnTo>
                      <a:pt x="18" y="7"/>
                    </a:lnTo>
                    <a:lnTo>
                      <a:pt x="10" y="11"/>
                    </a:lnTo>
                    <a:lnTo>
                      <a:pt x="4" y="15"/>
                    </a:lnTo>
                    <a:lnTo>
                      <a:pt x="2" y="16"/>
                    </a:lnTo>
                    <a:lnTo>
                      <a:pt x="2" y="16"/>
                    </a:lnTo>
                    <a:lnTo>
                      <a:pt x="2" y="16"/>
                    </a:lnTo>
                    <a:lnTo>
                      <a:pt x="0" y="20"/>
                    </a:lnTo>
                    <a:lnTo>
                      <a:pt x="4" y="24"/>
                    </a:lnTo>
                    <a:lnTo>
                      <a:pt x="12" y="25"/>
                    </a:lnTo>
                    <a:lnTo>
                      <a:pt x="18"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76" name="Freeform 188">
                <a:extLst>
                  <a:ext uri="{FF2B5EF4-FFF2-40B4-BE49-F238E27FC236}">
                    <a16:creationId xmlns:a16="http://schemas.microsoft.com/office/drawing/2014/main" id="{E366967B-2CF8-4D73-A966-52B98336C5EA}"/>
                  </a:ext>
                </a:extLst>
              </p:cNvPr>
              <p:cNvSpPr>
                <a:spLocks/>
              </p:cNvSpPr>
              <p:nvPr/>
            </p:nvSpPr>
            <p:spPr bwMode="auto">
              <a:xfrm>
                <a:off x="3531" y="123"/>
                <a:ext cx="61" cy="92"/>
              </a:xfrm>
              <a:custGeom>
                <a:avLst/>
                <a:gdLst>
                  <a:gd name="T0" fmla="*/ 21 w 61"/>
                  <a:gd name="T1" fmla="*/ 90 h 92"/>
                  <a:gd name="T2" fmla="*/ 21 w 61"/>
                  <a:gd name="T3" fmla="*/ 90 h 92"/>
                  <a:gd name="T4" fmla="*/ 19 w 61"/>
                  <a:gd name="T5" fmla="*/ 80 h 92"/>
                  <a:gd name="T6" fmla="*/ 21 w 61"/>
                  <a:gd name="T7" fmla="*/ 60 h 92"/>
                  <a:gd name="T8" fmla="*/ 33 w 61"/>
                  <a:gd name="T9" fmla="*/ 34 h 92"/>
                  <a:gd name="T10" fmla="*/ 61 w 61"/>
                  <a:gd name="T11" fmla="*/ 7 h 92"/>
                  <a:gd name="T12" fmla="*/ 45 w 61"/>
                  <a:gd name="T13" fmla="*/ 0 h 92"/>
                  <a:gd name="T14" fmla="*/ 13 w 61"/>
                  <a:gd name="T15" fmla="*/ 30 h 92"/>
                  <a:gd name="T16" fmla="*/ 1 w 61"/>
                  <a:gd name="T17" fmla="*/ 60 h 92"/>
                  <a:gd name="T18" fmla="*/ 0 w 61"/>
                  <a:gd name="T19" fmla="*/ 80 h 92"/>
                  <a:gd name="T20" fmla="*/ 1 w 61"/>
                  <a:gd name="T21" fmla="*/ 92 h 92"/>
                  <a:gd name="T22" fmla="*/ 1 w 61"/>
                  <a:gd name="T23" fmla="*/ 92 h 92"/>
                  <a:gd name="T24" fmla="*/ 21 w 61"/>
                  <a:gd name="T25" fmla="*/ 9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2">
                    <a:moveTo>
                      <a:pt x="21" y="90"/>
                    </a:moveTo>
                    <a:lnTo>
                      <a:pt x="21" y="90"/>
                    </a:lnTo>
                    <a:lnTo>
                      <a:pt x="19" y="80"/>
                    </a:lnTo>
                    <a:lnTo>
                      <a:pt x="21" y="60"/>
                    </a:lnTo>
                    <a:lnTo>
                      <a:pt x="33" y="34"/>
                    </a:lnTo>
                    <a:lnTo>
                      <a:pt x="61" y="7"/>
                    </a:lnTo>
                    <a:lnTo>
                      <a:pt x="45" y="0"/>
                    </a:lnTo>
                    <a:lnTo>
                      <a:pt x="13" y="30"/>
                    </a:lnTo>
                    <a:lnTo>
                      <a:pt x="1" y="60"/>
                    </a:lnTo>
                    <a:lnTo>
                      <a:pt x="0" y="80"/>
                    </a:lnTo>
                    <a:lnTo>
                      <a:pt x="1" y="92"/>
                    </a:lnTo>
                    <a:lnTo>
                      <a:pt x="1" y="92"/>
                    </a:lnTo>
                    <a:lnTo>
                      <a:pt x="21"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77" name="Freeform 189">
                <a:extLst>
                  <a:ext uri="{FF2B5EF4-FFF2-40B4-BE49-F238E27FC236}">
                    <a16:creationId xmlns:a16="http://schemas.microsoft.com/office/drawing/2014/main" id="{DBB72B64-2F27-4340-A862-3B36750FD028}"/>
                  </a:ext>
                </a:extLst>
              </p:cNvPr>
              <p:cNvSpPr>
                <a:spLocks/>
              </p:cNvSpPr>
              <p:nvPr/>
            </p:nvSpPr>
            <p:spPr bwMode="auto">
              <a:xfrm>
                <a:off x="3532" y="213"/>
                <a:ext cx="48" cy="58"/>
              </a:xfrm>
              <a:custGeom>
                <a:avLst/>
                <a:gdLst>
                  <a:gd name="T0" fmla="*/ 46 w 48"/>
                  <a:gd name="T1" fmla="*/ 54 h 58"/>
                  <a:gd name="T2" fmla="*/ 48 w 48"/>
                  <a:gd name="T3" fmla="*/ 54 h 58"/>
                  <a:gd name="T4" fmla="*/ 38 w 48"/>
                  <a:gd name="T5" fmla="*/ 40 h 58"/>
                  <a:gd name="T6" fmla="*/ 32 w 48"/>
                  <a:gd name="T7" fmla="*/ 26 h 58"/>
                  <a:gd name="T8" fmla="*/ 26 w 48"/>
                  <a:gd name="T9" fmla="*/ 13 h 58"/>
                  <a:gd name="T10" fmla="*/ 20 w 48"/>
                  <a:gd name="T11" fmla="*/ 0 h 58"/>
                  <a:gd name="T12" fmla="*/ 0 w 48"/>
                  <a:gd name="T13" fmla="*/ 2 h 58"/>
                  <a:gd name="T14" fmla="*/ 6 w 48"/>
                  <a:gd name="T15" fmla="*/ 16 h 58"/>
                  <a:gd name="T16" fmla="*/ 12 w 48"/>
                  <a:gd name="T17" fmla="*/ 28 h 58"/>
                  <a:gd name="T18" fmla="*/ 18 w 48"/>
                  <a:gd name="T19" fmla="*/ 42 h 58"/>
                  <a:gd name="T20" fmla="*/ 28 w 48"/>
                  <a:gd name="T21" fmla="*/ 58 h 58"/>
                  <a:gd name="T22" fmla="*/ 30 w 48"/>
                  <a:gd name="T23" fmla="*/ 58 h 58"/>
                  <a:gd name="T24" fmla="*/ 46 w 48"/>
                  <a:gd name="T25" fmla="*/ 5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58">
                    <a:moveTo>
                      <a:pt x="46" y="54"/>
                    </a:moveTo>
                    <a:lnTo>
                      <a:pt x="48" y="54"/>
                    </a:lnTo>
                    <a:lnTo>
                      <a:pt x="38" y="40"/>
                    </a:lnTo>
                    <a:lnTo>
                      <a:pt x="32" y="26"/>
                    </a:lnTo>
                    <a:lnTo>
                      <a:pt x="26" y="13"/>
                    </a:lnTo>
                    <a:lnTo>
                      <a:pt x="20" y="0"/>
                    </a:lnTo>
                    <a:lnTo>
                      <a:pt x="0" y="2"/>
                    </a:lnTo>
                    <a:lnTo>
                      <a:pt x="6" y="16"/>
                    </a:lnTo>
                    <a:lnTo>
                      <a:pt x="12" y="28"/>
                    </a:lnTo>
                    <a:lnTo>
                      <a:pt x="18" y="42"/>
                    </a:lnTo>
                    <a:lnTo>
                      <a:pt x="28" y="58"/>
                    </a:lnTo>
                    <a:lnTo>
                      <a:pt x="30" y="58"/>
                    </a:lnTo>
                    <a:lnTo>
                      <a:pt x="46"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78" name="Freeform 190">
                <a:extLst>
                  <a:ext uri="{FF2B5EF4-FFF2-40B4-BE49-F238E27FC236}">
                    <a16:creationId xmlns:a16="http://schemas.microsoft.com/office/drawing/2014/main" id="{61BBDD92-6E7D-465C-9FD4-8C63961B349D}"/>
                  </a:ext>
                </a:extLst>
              </p:cNvPr>
              <p:cNvSpPr>
                <a:spLocks/>
              </p:cNvSpPr>
              <p:nvPr/>
            </p:nvSpPr>
            <p:spPr bwMode="auto">
              <a:xfrm>
                <a:off x="3562" y="267"/>
                <a:ext cx="58" cy="38"/>
              </a:xfrm>
              <a:custGeom>
                <a:avLst/>
                <a:gdLst>
                  <a:gd name="T0" fmla="*/ 54 w 58"/>
                  <a:gd name="T1" fmla="*/ 27 h 38"/>
                  <a:gd name="T2" fmla="*/ 54 w 58"/>
                  <a:gd name="T3" fmla="*/ 27 h 38"/>
                  <a:gd name="T4" fmla="*/ 44 w 58"/>
                  <a:gd name="T5" fmla="*/ 23 h 38"/>
                  <a:gd name="T6" fmla="*/ 34 w 58"/>
                  <a:gd name="T7" fmla="*/ 15 h 38"/>
                  <a:gd name="T8" fmla="*/ 24 w 58"/>
                  <a:gd name="T9" fmla="*/ 8 h 38"/>
                  <a:gd name="T10" fmla="*/ 16 w 58"/>
                  <a:gd name="T11" fmla="*/ 0 h 38"/>
                  <a:gd name="T12" fmla="*/ 0 w 58"/>
                  <a:gd name="T13" fmla="*/ 4 h 38"/>
                  <a:gd name="T14" fmla="*/ 8 w 58"/>
                  <a:gd name="T15" fmla="*/ 12 h 38"/>
                  <a:gd name="T16" fmla="*/ 18 w 58"/>
                  <a:gd name="T17" fmla="*/ 21 h 38"/>
                  <a:gd name="T18" fmla="*/ 28 w 58"/>
                  <a:gd name="T19" fmla="*/ 30 h 38"/>
                  <a:gd name="T20" fmla="*/ 42 w 58"/>
                  <a:gd name="T21" fmla="*/ 36 h 38"/>
                  <a:gd name="T22" fmla="*/ 42 w 58"/>
                  <a:gd name="T23" fmla="*/ 36 h 38"/>
                  <a:gd name="T24" fmla="*/ 42 w 58"/>
                  <a:gd name="T25" fmla="*/ 36 h 38"/>
                  <a:gd name="T26" fmla="*/ 50 w 58"/>
                  <a:gd name="T27" fmla="*/ 38 h 38"/>
                  <a:gd name="T28" fmla="*/ 56 w 58"/>
                  <a:gd name="T29" fmla="*/ 35 h 38"/>
                  <a:gd name="T30" fmla="*/ 58 w 58"/>
                  <a:gd name="T31" fmla="*/ 31 h 38"/>
                  <a:gd name="T32" fmla="*/ 54 w 58"/>
                  <a:gd name="T33"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38">
                    <a:moveTo>
                      <a:pt x="54" y="27"/>
                    </a:moveTo>
                    <a:lnTo>
                      <a:pt x="54" y="27"/>
                    </a:lnTo>
                    <a:lnTo>
                      <a:pt x="44" y="23"/>
                    </a:lnTo>
                    <a:lnTo>
                      <a:pt x="34" y="15"/>
                    </a:lnTo>
                    <a:lnTo>
                      <a:pt x="24" y="8"/>
                    </a:lnTo>
                    <a:lnTo>
                      <a:pt x="16" y="0"/>
                    </a:lnTo>
                    <a:lnTo>
                      <a:pt x="0" y="4"/>
                    </a:lnTo>
                    <a:lnTo>
                      <a:pt x="8" y="12"/>
                    </a:lnTo>
                    <a:lnTo>
                      <a:pt x="18" y="21"/>
                    </a:lnTo>
                    <a:lnTo>
                      <a:pt x="28" y="30"/>
                    </a:lnTo>
                    <a:lnTo>
                      <a:pt x="42" y="36"/>
                    </a:lnTo>
                    <a:lnTo>
                      <a:pt x="42" y="36"/>
                    </a:lnTo>
                    <a:lnTo>
                      <a:pt x="42" y="36"/>
                    </a:lnTo>
                    <a:lnTo>
                      <a:pt x="50" y="38"/>
                    </a:lnTo>
                    <a:lnTo>
                      <a:pt x="56" y="35"/>
                    </a:lnTo>
                    <a:lnTo>
                      <a:pt x="58" y="31"/>
                    </a:lnTo>
                    <a:lnTo>
                      <a:pt x="54"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79" name="Freeform 191">
                <a:extLst>
                  <a:ext uri="{FF2B5EF4-FFF2-40B4-BE49-F238E27FC236}">
                    <a16:creationId xmlns:a16="http://schemas.microsoft.com/office/drawing/2014/main" id="{B504BA92-C092-4F66-8B2A-2F75A8AE9209}"/>
                  </a:ext>
                </a:extLst>
              </p:cNvPr>
              <p:cNvSpPr>
                <a:spLocks/>
              </p:cNvSpPr>
              <p:nvPr/>
            </p:nvSpPr>
            <p:spPr bwMode="auto">
              <a:xfrm>
                <a:off x="3748" y="70"/>
                <a:ext cx="248" cy="270"/>
              </a:xfrm>
              <a:custGeom>
                <a:avLst/>
                <a:gdLst>
                  <a:gd name="T0" fmla="*/ 161 w 248"/>
                  <a:gd name="T1" fmla="*/ 235 h 270"/>
                  <a:gd name="T2" fmla="*/ 190 w 248"/>
                  <a:gd name="T3" fmla="*/ 238 h 270"/>
                  <a:gd name="T4" fmla="*/ 204 w 248"/>
                  <a:gd name="T5" fmla="*/ 230 h 270"/>
                  <a:gd name="T6" fmla="*/ 210 w 248"/>
                  <a:gd name="T7" fmla="*/ 220 h 270"/>
                  <a:gd name="T8" fmla="*/ 214 w 248"/>
                  <a:gd name="T9" fmla="*/ 214 h 270"/>
                  <a:gd name="T10" fmla="*/ 234 w 248"/>
                  <a:gd name="T11" fmla="*/ 222 h 270"/>
                  <a:gd name="T12" fmla="*/ 248 w 248"/>
                  <a:gd name="T13" fmla="*/ 236 h 270"/>
                  <a:gd name="T14" fmla="*/ 242 w 248"/>
                  <a:gd name="T15" fmla="*/ 251 h 270"/>
                  <a:gd name="T16" fmla="*/ 226 w 248"/>
                  <a:gd name="T17" fmla="*/ 263 h 270"/>
                  <a:gd name="T18" fmla="*/ 196 w 248"/>
                  <a:gd name="T19" fmla="*/ 270 h 270"/>
                  <a:gd name="T20" fmla="*/ 161 w 248"/>
                  <a:gd name="T21" fmla="*/ 267 h 270"/>
                  <a:gd name="T22" fmla="*/ 129 w 248"/>
                  <a:gd name="T23" fmla="*/ 261 h 270"/>
                  <a:gd name="T24" fmla="*/ 111 w 248"/>
                  <a:gd name="T25" fmla="*/ 255 h 270"/>
                  <a:gd name="T26" fmla="*/ 101 w 248"/>
                  <a:gd name="T27" fmla="*/ 252 h 270"/>
                  <a:gd name="T28" fmla="*/ 58 w 248"/>
                  <a:gd name="T29" fmla="*/ 223 h 270"/>
                  <a:gd name="T30" fmla="*/ 10 w 248"/>
                  <a:gd name="T31" fmla="*/ 167 h 270"/>
                  <a:gd name="T32" fmla="*/ 0 w 248"/>
                  <a:gd name="T33" fmla="*/ 113 h 270"/>
                  <a:gd name="T34" fmla="*/ 20 w 248"/>
                  <a:gd name="T35" fmla="*/ 64 h 270"/>
                  <a:gd name="T36" fmla="*/ 60 w 248"/>
                  <a:gd name="T37" fmla="*/ 27 h 270"/>
                  <a:gd name="T38" fmla="*/ 113 w 248"/>
                  <a:gd name="T39" fmla="*/ 4 h 270"/>
                  <a:gd name="T40" fmla="*/ 168 w 248"/>
                  <a:gd name="T41" fmla="*/ 1 h 270"/>
                  <a:gd name="T42" fmla="*/ 222 w 248"/>
                  <a:gd name="T43" fmla="*/ 21 h 270"/>
                  <a:gd name="T44" fmla="*/ 244 w 248"/>
                  <a:gd name="T45" fmla="*/ 42 h 270"/>
                  <a:gd name="T46" fmla="*/ 238 w 248"/>
                  <a:gd name="T47" fmla="*/ 49 h 270"/>
                  <a:gd name="T48" fmla="*/ 220 w 248"/>
                  <a:gd name="T49" fmla="*/ 52 h 270"/>
                  <a:gd name="T50" fmla="*/ 208 w 248"/>
                  <a:gd name="T51" fmla="*/ 51 h 270"/>
                  <a:gd name="T52" fmla="*/ 184 w 248"/>
                  <a:gd name="T53" fmla="*/ 44 h 270"/>
                  <a:gd name="T54" fmla="*/ 151 w 248"/>
                  <a:gd name="T55" fmla="*/ 40 h 270"/>
                  <a:gd name="T56" fmla="*/ 127 w 248"/>
                  <a:gd name="T57" fmla="*/ 46 h 270"/>
                  <a:gd name="T58" fmla="*/ 115 w 248"/>
                  <a:gd name="T59" fmla="*/ 53 h 270"/>
                  <a:gd name="T60" fmla="*/ 85 w 248"/>
                  <a:gd name="T61" fmla="*/ 83 h 270"/>
                  <a:gd name="T62" fmla="*/ 71 w 248"/>
                  <a:gd name="T63" fmla="*/ 131 h 270"/>
                  <a:gd name="T64" fmla="*/ 79 w 248"/>
                  <a:gd name="T65" fmla="*/ 155 h 270"/>
                  <a:gd name="T66" fmla="*/ 89 w 248"/>
                  <a:gd name="T67" fmla="*/ 182 h 270"/>
                  <a:gd name="T68" fmla="*/ 107 w 248"/>
                  <a:gd name="T69" fmla="*/ 203 h 270"/>
                  <a:gd name="T70" fmla="*/ 127 w 248"/>
                  <a:gd name="T71" fmla="*/ 22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8" h="270">
                    <a:moveTo>
                      <a:pt x="139" y="227"/>
                    </a:moveTo>
                    <a:lnTo>
                      <a:pt x="161" y="235"/>
                    </a:lnTo>
                    <a:lnTo>
                      <a:pt x="176" y="238"/>
                    </a:lnTo>
                    <a:lnTo>
                      <a:pt x="190" y="238"/>
                    </a:lnTo>
                    <a:lnTo>
                      <a:pt x="198" y="235"/>
                    </a:lnTo>
                    <a:lnTo>
                      <a:pt x="204" y="230"/>
                    </a:lnTo>
                    <a:lnTo>
                      <a:pt x="208" y="225"/>
                    </a:lnTo>
                    <a:lnTo>
                      <a:pt x="210" y="220"/>
                    </a:lnTo>
                    <a:lnTo>
                      <a:pt x="210" y="215"/>
                    </a:lnTo>
                    <a:lnTo>
                      <a:pt x="214" y="214"/>
                    </a:lnTo>
                    <a:lnTo>
                      <a:pt x="224" y="216"/>
                    </a:lnTo>
                    <a:lnTo>
                      <a:pt x="234" y="222"/>
                    </a:lnTo>
                    <a:lnTo>
                      <a:pt x="244" y="229"/>
                    </a:lnTo>
                    <a:lnTo>
                      <a:pt x="248" y="236"/>
                    </a:lnTo>
                    <a:lnTo>
                      <a:pt x="246" y="243"/>
                    </a:lnTo>
                    <a:lnTo>
                      <a:pt x="242" y="251"/>
                    </a:lnTo>
                    <a:lnTo>
                      <a:pt x="236" y="258"/>
                    </a:lnTo>
                    <a:lnTo>
                      <a:pt x="226" y="263"/>
                    </a:lnTo>
                    <a:lnTo>
                      <a:pt x="212" y="268"/>
                    </a:lnTo>
                    <a:lnTo>
                      <a:pt x="196" y="270"/>
                    </a:lnTo>
                    <a:lnTo>
                      <a:pt x="178" y="269"/>
                    </a:lnTo>
                    <a:lnTo>
                      <a:pt x="161" y="267"/>
                    </a:lnTo>
                    <a:lnTo>
                      <a:pt x="143" y="264"/>
                    </a:lnTo>
                    <a:lnTo>
                      <a:pt x="129" y="261"/>
                    </a:lnTo>
                    <a:lnTo>
                      <a:pt x="119" y="258"/>
                    </a:lnTo>
                    <a:lnTo>
                      <a:pt x="111" y="255"/>
                    </a:lnTo>
                    <a:lnTo>
                      <a:pt x="103" y="253"/>
                    </a:lnTo>
                    <a:lnTo>
                      <a:pt x="101" y="252"/>
                    </a:lnTo>
                    <a:lnTo>
                      <a:pt x="99" y="251"/>
                    </a:lnTo>
                    <a:lnTo>
                      <a:pt x="58" y="223"/>
                    </a:lnTo>
                    <a:lnTo>
                      <a:pt x="30" y="195"/>
                    </a:lnTo>
                    <a:lnTo>
                      <a:pt x="10" y="167"/>
                    </a:lnTo>
                    <a:lnTo>
                      <a:pt x="2" y="139"/>
                    </a:lnTo>
                    <a:lnTo>
                      <a:pt x="0" y="113"/>
                    </a:lnTo>
                    <a:lnTo>
                      <a:pt x="6" y="87"/>
                    </a:lnTo>
                    <a:lnTo>
                      <a:pt x="20" y="64"/>
                    </a:lnTo>
                    <a:lnTo>
                      <a:pt x="38" y="45"/>
                    </a:lnTo>
                    <a:lnTo>
                      <a:pt x="60" y="27"/>
                    </a:lnTo>
                    <a:lnTo>
                      <a:pt x="85" y="14"/>
                    </a:lnTo>
                    <a:lnTo>
                      <a:pt x="113" y="4"/>
                    </a:lnTo>
                    <a:lnTo>
                      <a:pt x="141" y="0"/>
                    </a:lnTo>
                    <a:lnTo>
                      <a:pt x="168" y="1"/>
                    </a:lnTo>
                    <a:lnTo>
                      <a:pt x="196" y="8"/>
                    </a:lnTo>
                    <a:lnTo>
                      <a:pt x="222" y="21"/>
                    </a:lnTo>
                    <a:lnTo>
                      <a:pt x="244" y="40"/>
                    </a:lnTo>
                    <a:lnTo>
                      <a:pt x="244" y="42"/>
                    </a:lnTo>
                    <a:lnTo>
                      <a:pt x="240" y="46"/>
                    </a:lnTo>
                    <a:lnTo>
                      <a:pt x="238" y="49"/>
                    </a:lnTo>
                    <a:lnTo>
                      <a:pt x="236" y="51"/>
                    </a:lnTo>
                    <a:lnTo>
                      <a:pt x="220" y="52"/>
                    </a:lnTo>
                    <a:lnTo>
                      <a:pt x="212" y="52"/>
                    </a:lnTo>
                    <a:lnTo>
                      <a:pt x="208" y="51"/>
                    </a:lnTo>
                    <a:lnTo>
                      <a:pt x="206" y="51"/>
                    </a:lnTo>
                    <a:lnTo>
                      <a:pt x="184" y="44"/>
                    </a:lnTo>
                    <a:lnTo>
                      <a:pt x="166" y="40"/>
                    </a:lnTo>
                    <a:lnTo>
                      <a:pt x="151" y="40"/>
                    </a:lnTo>
                    <a:lnTo>
                      <a:pt x="137" y="42"/>
                    </a:lnTo>
                    <a:lnTo>
                      <a:pt x="127" y="46"/>
                    </a:lnTo>
                    <a:lnTo>
                      <a:pt x="119" y="49"/>
                    </a:lnTo>
                    <a:lnTo>
                      <a:pt x="115" y="53"/>
                    </a:lnTo>
                    <a:lnTo>
                      <a:pt x="113" y="54"/>
                    </a:lnTo>
                    <a:lnTo>
                      <a:pt x="85" y="83"/>
                    </a:lnTo>
                    <a:lnTo>
                      <a:pt x="73" y="110"/>
                    </a:lnTo>
                    <a:lnTo>
                      <a:pt x="71" y="131"/>
                    </a:lnTo>
                    <a:lnTo>
                      <a:pt x="73" y="141"/>
                    </a:lnTo>
                    <a:lnTo>
                      <a:pt x="79" y="155"/>
                    </a:lnTo>
                    <a:lnTo>
                      <a:pt x="83" y="168"/>
                    </a:lnTo>
                    <a:lnTo>
                      <a:pt x="89" y="182"/>
                    </a:lnTo>
                    <a:lnTo>
                      <a:pt x="99" y="197"/>
                    </a:lnTo>
                    <a:lnTo>
                      <a:pt x="107" y="203"/>
                    </a:lnTo>
                    <a:lnTo>
                      <a:pt x="117" y="212"/>
                    </a:lnTo>
                    <a:lnTo>
                      <a:pt x="127" y="220"/>
                    </a:lnTo>
                    <a:lnTo>
                      <a:pt x="139" y="227"/>
                    </a:lnTo>
                    <a:close/>
                  </a:path>
                </a:pathLst>
              </a:custGeom>
              <a:solidFill>
                <a:srgbClr val="667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80" name="Freeform 192">
                <a:extLst>
                  <a:ext uri="{FF2B5EF4-FFF2-40B4-BE49-F238E27FC236}">
                    <a16:creationId xmlns:a16="http://schemas.microsoft.com/office/drawing/2014/main" id="{7EA15593-09E8-46F8-B9D7-97613B2BC2B3}"/>
                  </a:ext>
                </a:extLst>
              </p:cNvPr>
              <p:cNvSpPr>
                <a:spLocks/>
              </p:cNvSpPr>
              <p:nvPr/>
            </p:nvSpPr>
            <p:spPr bwMode="auto">
              <a:xfrm>
                <a:off x="3881" y="284"/>
                <a:ext cx="87" cy="30"/>
              </a:xfrm>
              <a:custGeom>
                <a:avLst/>
                <a:gdLst>
                  <a:gd name="T0" fmla="*/ 67 w 87"/>
                  <a:gd name="T1" fmla="*/ 0 h 30"/>
                  <a:gd name="T2" fmla="*/ 67 w 87"/>
                  <a:gd name="T3" fmla="*/ 1 h 30"/>
                  <a:gd name="T4" fmla="*/ 67 w 87"/>
                  <a:gd name="T5" fmla="*/ 6 h 30"/>
                  <a:gd name="T6" fmla="*/ 65 w 87"/>
                  <a:gd name="T7" fmla="*/ 10 h 30"/>
                  <a:gd name="T8" fmla="*/ 63 w 87"/>
                  <a:gd name="T9" fmla="*/ 14 h 30"/>
                  <a:gd name="T10" fmla="*/ 59 w 87"/>
                  <a:gd name="T11" fmla="*/ 17 h 30"/>
                  <a:gd name="T12" fmla="*/ 55 w 87"/>
                  <a:gd name="T13" fmla="*/ 18 h 30"/>
                  <a:gd name="T14" fmla="*/ 45 w 87"/>
                  <a:gd name="T15" fmla="*/ 18 h 30"/>
                  <a:gd name="T16" fmla="*/ 31 w 87"/>
                  <a:gd name="T17" fmla="*/ 16 h 30"/>
                  <a:gd name="T18" fmla="*/ 12 w 87"/>
                  <a:gd name="T19" fmla="*/ 8 h 30"/>
                  <a:gd name="T20" fmla="*/ 0 w 87"/>
                  <a:gd name="T21" fmla="*/ 17 h 30"/>
                  <a:gd name="T22" fmla="*/ 24 w 87"/>
                  <a:gd name="T23" fmla="*/ 25 h 30"/>
                  <a:gd name="T24" fmla="*/ 41 w 87"/>
                  <a:gd name="T25" fmla="*/ 30 h 30"/>
                  <a:gd name="T26" fmla="*/ 59 w 87"/>
                  <a:gd name="T27" fmla="*/ 30 h 30"/>
                  <a:gd name="T28" fmla="*/ 71 w 87"/>
                  <a:gd name="T29" fmla="*/ 24 h 30"/>
                  <a:gd name="T30" fmla="*/ 79 w 87"/>
                  <a:gd name="T31" fmla="*/ 18 h 30"/>
                  <a:gd name="T32" fmla="*/ 85 w 87"/>
                  <a:gd name="T33" fmla="*/ 13 h 30"/>
                  <a:gd name="T34" fmla="*/ 87 w 87"/>
                  <a:gd name="T35" fmla="*/ 6 h 30"/>
                  <a:gd name="T36" fmla="*/ 87 w 87"/>
                  <a:gd name="T37" fmla="*/ 1 h 30"/>
                  <a:gd name="T38" fmla="*/ 87 w 87"/>
                  <a:gd name="T39" fmla="*/ 2 h 30"/>
                  <a:gd name="T40" fmla="*/ 67 w 87"/>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30">
                    <a:moveTo>
                      <a:pt x="67" y="0"/>
                    </a:moveTo>
                    <a:lnTo>
                      <a:pt x="67" y="1"/>
                    </a:lnTo>
                    <a:lnTo>
                      <a:pt x="67" y="6"/>
                    </a:lnTo>
                    <a:lnTo>
                      <a:pt x="65" y="10"/>
                    </a:lnTo>
                    <a:lnTo>
                      <a:pt x="63" y="14"/>
                    </a:lnTo>
                    <a:lnTo>
                      <a:pt x="59" y="17"/>
                    </a:lnTo>
                    <a:lnTo>
                      <a:pt x="55" y="18"/>
                    </a:lnTo>
                    <a:lnTo>
                      <a:pt x="45" y="18"/>
                    </a:lnTo>
                    <a:lnTo>
                      <a:pt x="31" y="16"/>
                    </a:lnTo>
                    <a:lnTo>
                      <a:pt x="12" y="8"/>
                    </a:lnTo>
                    <a:lnTo>
                      <a:pt x="0" y="17"/>
                    </a:lnTo>
                    <a:lnTo>
                      <a:pt x="24" y="25"/>
                    </a:lnTo>
                    <a:lnTo>
                      <a:pt x="41" y="30"/>
                    </a:lnTo>
                    <a:lnTo>
                      <a:pt x="59" y="30"/>
                    </a:lnTo>
                    <a:lnTo>
                      <a:pt x="71" y="24"/>
                    </a:lnTo>
                    <a:lnTo>
                      <a:pt x="79" y="18"/>
                    </a:lnTo>
                    <a:lnTo>
                      <a:pt x="85" y="13"/>
                    </a:lnTo>
                    <a:lnTo>
                      <a:pt x="87" y="6"/>
                    </a:lnTo>
                    <a:lnTo>
                      <a:pt x="87" y="1"/>
                    </a:lnTo>
                    <a:lnTo>
                      <a:pt x="87" y="2"/>
                    </a:lnTo>
                    <a:lnTo>
                      <a:pt x="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81" name="Freeform 193">
                <a:extLst>
                  <a:ext uri="{FF2B5EF4-FFF2-40B4-BE49-F238E27FC236}">
                    <a16:creationId xmlns:a16="http://schemas.microsoft.com/office/drawing/2014/main" id="{D3086694-D50B-4EF1-A0E3-EC30F753B829}"/>
                  </a:ext>
                </a:extLst>
              </p:cNvPr>
              <p:cNvSpPr>
                <a:spLocks/>
              </p:cNvSpPr>
              <p:nvPr/>
            </p:nvSpPr>
            <p:spPr bwMode="auto">
              <a:xfrm>
                <a:off x="3948" y="278"/>
                <a:ext cx="52" cy="23"/>
              </a:xfrm>
              <a:custGeom>
                <a:avLst/>
                <a:gdLst>
                  <a:gd name="T0" fmla="*/ 52 w 52"/>
                  <a:gd name="T1" fmla="*/ 19 h 23"/>
                  <a:gd name="T2" fmla="*/ 52 w 52"/>
                  <a:gd name="T3" fmla="*/ 19 h 23"/>
                  <a:gd name="T4" fmla="*/ 42 w 52"/>
                  <a:gd name="T5" fmla="*/ 10 h 23"/>
                  <a:gd name="T6" fmla="*/ 30 w 52"/>
                  <a:gd name="T7" fmla="*/ 4 h 23"/>
                  <a:gd name="T8" fmla="*/ 14 w 52"/>
                  <a:gd name="T9" fmla="*/ 0 h 23"/>
                  <a:gd name="T10" fmla="*/ 0 w 52"/>
                  <a:gd name="T11" fmla="*/ 6 h 23"/>
                  <a:gd name="T12" fmla="*/ 20 w 52"/>
                  <a:gd name="T13" fmla="*/ 8 h 23"/>
                  <a:gd name="T14" fmla="*/ 14 w 52"/>
                  <a:gd name="T15" fmla="*/ 12 h 23"/>
                  <a:gd name="T16" fmla="*/ 18 w 52"/>
                  <a:gd name="T17" fmla="*/ 13 h 23"/>
                  <a:gd name="T18" fmla="*/ 26 w 52"/>
                  <a:gd name="T19" fmla="*/ 17 h 23"/>
                  <a:gd name="T20" fmla="*/ 36 w 52"/>
                  <a:gd name="T21" fmla="*/ 23 h 23"/>
                  <a:gd name="T22" fmla="*/ 36 w 52"/>
                  <a:gd name="T23" fmla="*/ 23 h 23"/>
                  <a:gd name="T24" fmla="*/ 52 w 52"/>
                  <a:gd name="T25"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23">
                    <a:moveTo>
                      <a:pt x="52" y="19"/>
                    </a:moveTo>
                    <a:lnTo>
                      <a:pt x="52" y="19"/>
                    </a:lnTo>
                    <a:lnTo>
                      <a:pt x="42" y="10"/>
                    </a:lnTo>
                    <a:lnTo>
                      <a:pt x="30" y="4"/>
                    </a:lnTo>
                    <a:lnTo>
                      <a:pt x="14" y="0"/>
                    </a:lnTo>
                    <a:lnTo>
                      <a:pt x="0" y="6"/>
                    </a:lnTo>
                    <a:lnTo>
                      <a:pt x="20" y="8"/>
                    </a:lnTo>
                    <a:lnTo>
                      <a:pt x="14" y="12"/>
                    </a:lnTo>
                    <a:lnTo>
                      <a:pt x="18" y="13"/>
                    </a:lnTo>
                    <a:lnTo>
                      <a:pt x="26" y="17"/>
                    </a:lnTo>
                    <a:lnTo>
                      <a:pt x="36" y="23"/>
                    </a:lnTo>
                    <a:lnTo>
                      <a:pt x="36" y="23"/>
                    </a:lnTo>
                    <a:lnTo>
                      <a:pt x="52"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82" name="Freeform 194">
                <a:extLst>
                  <a:ext uri="{FF2B5EF4-FFF2-40B4-BE49-F238E27FC236}">
                    <a16:creationId xmlns:a16="http://schemas.microsoft.com/office/drawing/2014/main" id="{E2DBB0AA-9A48-4131-86BF-69F925C710AC}"/>
                  </a:ext>
                </a:extLst>
              </p:cNvPr>
              <p:cNvSpPr>
                <a:spLocks/>
              </p:cNvSpPr>
              <p:nvPr/>
            </p:nvSpPr>
            <p:spPr bwMode="auto">
              <a:xfrm>
                <a:off x="3924" y="297"/>
                <a:ext cx="82" cy="49"/>
              </a:xfrm>
              <a:custGeom>
                <a:avLst/>
                <a:gdLst>
                  <a:gd name="T0" fmla="*/ 2 w 82"/>
                  <a:gd name="T1" fmla="*/ 48 h 49"/>
                  <a:gd name="T2" fmla="*/ 0 w 82"/>
                  <a:gd name="T3" fmla="*/ 48 h 49"/>
                  <a:gd name="T4" fmla="*/ 20 w 82"/>
                  <a:gd name="T5" fmla="*/ 49 h 49"/>
                  <a:gd name="T6" fmla="*/ 40 w 82"/>
                  <a:gd name="T7" fmla="*/ 47 h 49"/>
                  <a:gd name="T8" fmla="*/ 56 w 82"/>
                  <a:gd name="T9" fmla="*/ 41 h 49"/>
                  <a:gd name="T10" fmla="*/ 68 w 82"/>
                  <a:gd name="T11" fmla="*/ 34 h 49"/>
                  <a:gd name="T12" fmla="*/ 76 w 82"/>
                  <a:gd name="T13" fmla="*/ 25 h 49"/>
                  <a:gd name="T14" fmla="*/ 80 w 82"/>
                  <a:gd name="T15" fmla="*/ 17 h 49"/>
                  <a:gd name="T16" fmla="*/ 82 w 82"/>
                  <a:gd name="T17" fmla="*/ 9 h 49"/>
                  <a:gd name="T18" fmla="*/ 76 w 82"/>
                  <a:gd name="T19" fmla="*/ 0 h 49"/>
                  <a:gd name="T20" fmla="*/ 60 w 82"/>
                  <a:gd name="T21" fmla="*/ 4 h 49"/>
                  <a:gd name="T22" fmla="*/ 62 w 82"/>
                  <a:gd name="T23" fmla="*/ 9 h 49"/>
                  <a:gd name="T24" fmla="*/ 60 w 82"/>
                  <a:gd name="T25" fmla="*/ 14 h 49"/>
                  <a:gd name="T26" fmla="*/ 56 w 82"/>
                  <a:gd name="T27" fmla="*/ 23 h 49"/>
                  <a:gd name="T28" fmla="*/ 52 w 82"/>
                  <a:gd name="T29" fmla="*/ 27 h 49"/>
                  <a:gd name="T30" fmla="*/ 44 w 82"/>
                  <a:gd name="T31" fmla="*/ 32 h 49"/>
                  <a:gd name="T32" fmla="*/ 32 w 82"/>
                  <a:gd name="T33" fmla="*/ 35 h 49"/>
                  <a:gd name="T34" fmla="*/ 20 w 82"/>
                  <a:gd name="T35" fmla="*/ 37 h 49"/>
                  <a:gd name="T36" fmla="*/ 4 w 82"/>
                  <a:gd name="T37" fmla="*/ 36 h 49"/>
                  <a:gd name="T38" fmla="*/ 2 w 82"/>
                  <a:gd name="T39" fmla="*/ 36 h 49"/>
                  <a:gd name="T40" fmla="*/ 2 w 82"/>
                  <a:gd name="T4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49">
                    <a:moveTo>
                      <a:pt x="2" y="48"/>
                    </a:moveTo>
                    <a:lnTo>
                      <a:pt x="0" y="48"/>
                    </a:lnTo>
                    <a:lnTo>
                      <a:pt x="20" y="49"/>
                    </a:lnTo>
                    <a:lnTo>
                      <a:pt x="40" y="47"/>
                    </a:lnTo>
                    <a:lnTo>
                      <a:pt x="56" y="41"/>
                    </a:lnTo>
                    <a:lnTo>
                      <a:pt x="68" y="34"/>
                    </a:lnTo>
                    <a:lnTo>
                      <a:pt x="76" y="25"/>
                    </a:lnTo>
                    <a:lnTo>
                      <a:pt x="80" y="17"/>
                    </a:lnTo>
                    <a:lnTo>
                      <a:pt x="82" y="9"/>
                    </a:lnTo>
                    <a:lnTo>
                      <a:pt x="76" y="0"/>
                    </a:lnTo>
                    <a:lnTo>
                      <a:pt x="60" y="4"/>
                    </a:lnTo>
                    <a:lnTo>
                      <a:pt x="62" y="9"/>
                    </a:lnTo>
                    <a:lnTo>
                      <a:pt x="60" y="14"/>
                    </a:lnTo>
                    <a:lnTo>
                      <a:pt x="56" y="23"/>
                    </a:lnTo>
                    <a:lnTo>
                      <a:pt x="52" y="27"/>
                    </a:lnTo>
                    <a:lnTo>
                      <a:pt x="44" y="32"/>
                    </a:lnTo>
                    <a:lnTo>
                      <a:pt x="32" y="35"/>
                    </a:lnTo>
                    <a:lnTo>
                      <a:pt x="20" y="37"/>
                    </a:lnTo>
                    <a:lnTo>
                      <a:pt x="4" y="36"/>
                    </a:lnTo>
                    <a:lnTo>
                      <a:pt x="2" y="36"/>
                    </a:lnTo>
                    <a:lnTo>
                      <a:pt x="2"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83" name="Freeform 195">
                <a:extLst>
                  <a:ext uri="{FF2B5EF4-FFF2-40B4-BE49-F238E27FC236}">
                    <a16:creationId xmlns:a16="http://schemas.microsoft.com/office/drawing/2014/main" id="{E637A435-906F-4519-97E8-8763FA305118}"/>
                  </a:ext>
                </a:extLst>
              </p:cNvPr>
              <p:cNvSpPr>
                <a:spLocks/>
              </p:cNvSpPr>
              <p:nvPr/>
            </p:nvSpPr>
            <p:spPr bwMode="auto">
              <a:xfrm>
                <a:off x="3837" y="315"/>
                <a:ext cx="89" cy="30"/>
              </a:xfrm>
              <a:custGeom>
                <a:avLst/>
                <a:gdLst>
                  <a:gd name="T0" fmla="*/ 4 w 89"/>
                  <a:gd name="T1" fmla="*/ 9 h 30"/>
                  <a:gd name="T2" fmla="*/ 4 w 89"/>
                  <a:gd name="T3" fmla="*/ 10 h 30"/>
                  <a:gd name="T4" fmla="*/ 6 w 89"/>
                  <a:gd name="T5" fmla="*/ 10 h 30"/>
                  <a:gd name="T6" fmla="*/ 10 w 89"/>
                  <a:gd name="T7" fmla="*/ 13 h 30"/>
                  <a:gd name="T8" fmla="*/ 18 w 89"/>
                  <a:gd name="T9" fmla="*/ 15 h 30"/>
                  <a:gd name="T10" fmla="*/ 26 w 89"/>
                  <a:gd name="T11" fmla="*/ 17 h 30"/>
                  <a:gd name="T12" fmla="*/ 36 w 89"/>
                  <a:gd name="T13" fmla="*/ 21 h 30"/>
                  <a:gd name="T14" fmla="*/ 52 w 89"/>
                  <a:gd name="T15" fmla="*/ 25 h 30"/>
                  <a:gd name="T16" fmla="*/ 70 w 89"/>
                  <a:gd name="T17" fmla="*/ 28 h 30"/>
                  <a:gd name="T18" fmla="*/ 89 w 89"/>
                  <a:gd name="T19" fmla="*/ 30 h 30"/>
                  <a:gd name="T20" fmla="*/ 89 w 89"/>
                  <a:gd name="T21" fmla="*/ 18 h 30"/>
                  <a:gd name="T22" fmla="*/ 74 w 89"/>
                  <a:gd name="T23" fmla="*/ 16 h 30"/>
                  <a:gd name="T24" fmla="*/ 56 w 89"/>
                  <a:gd name="T25" fmla="*/ 14 h 30"/>
                  <a:gd name="T26" fmla="*/ 44 w 89"/>
                  <a:gd name="T27" fmla="*/ 11 h 30"/>
                  <a:gd name="T28" fmla="*/ 34 w 89"/>
                  <a:gd name="T29" fmla="*/ 8 h 30"/>
                  <a:gd name="T30" fmla="*/ 26 w 89"/>
                  <a:gd name="T31" fmla="*/ 6 h 30"/>
                  <a:gd name="T32" fmla="*/ 18 w 89"/>
                  <a:gd name="T33" fmla="*/ 3 h 30"/>
                  <a:gd name="T34" fmla="*/ 18 w 89"/>
                  <a:gd name="T35" fmla="*/ 3 h 30"/>
                  <a:gd name="T36" fmla="*/ 16 w 89"/>
                  <a:gd name="T37" fmla="*/ 1 h 30"/>
                  <a:gd name="T38" fmla="*/ 16 w 89"/>
                  <a:gd name="T39" fmla="*/ 2 h 30"/>
                  <a:gd name="T40" fmla="*/ 16 w 89"/>
                  <a:gd name="T41" fmla="*/ 1 h 30"/>
                  <a:gd name="T42" fmla="*/ 8 w 89"/>
                  <a:gd name="T43" fmla="*/ 0 h 30"/>
                  <a:gd name="T44" fmla="*/ 2 w 89"/>
                  <a:gd name="T45" fmla="*/ 2 h 30"/>
                  <a:gd name="T46" fmla="*/ 0 w 89"/>
                  <a:gd name="T47" fmla="*/ 6 h 30"/>
                  <a:gd name="T48" fmla="*/ 4 w 89"/>
                  <a:gd name="T49" fmla="*/ 10 h 30"/>
                  <a:gd name="T50" fmla="*/ 4 w 89"/>
                  <a:gd name="T51"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30">
                    <a:moveTo>
                      <a:pt x="4" y="9"/>
                    </a:moveTo>
                    <a:lnTo>
                      <a:pt x="4" y="10"/>
                    </a:lnTo>
                    <a:lnTo>
                      <a:pt x="6" y="10"/>
                    </a:lnTo>
                    <a:lnTo>
                      <a:pt x="10" y="13"/>
                    </a:lnTo>
                    <a:lnTo>
                      <a:pt x="18" y="15"/>
                    </a:lnTo>
                    <a:lnTo>
                      <a:pt x="26" y="17"/>
                    </a:lnTo>
                    <a:lnTo>
                      <a:pt x="36" y="21"/>
                    </a:lnTo>
                    <a:lnTo>
                      <a:pt x="52" y="25"/>
                    </a:lnTo>
                    <a:lnTo>
                      <a:pt x="70" y="28"/>
                    </a:lnTo>
                    <a:lnTo>
                      <a:pt x="89" y="30"/>
                    </a:lnTo>
                    <a:lnTo>
                      <a:pt x="89" y="18"/>
                    </a:lnTo>
                    <a:lnTo>
                      <a:pt x="74" y="16"/>
                    </a:lnTo>
                    <a:lnTo>
                      <a:pt x="56" y="14"/>
                    </a:lnTo>
                    <a:lnTo>
                      <a:pt x="44" y="11"/>
                    </a:lnTo>
                    <a:lnTo>
                      <a:pt x="34" y="8"/>
                    </a:lnTo>
                    <a:lnTo>
                      <a:pt x="26" y="6"/>
                    </a:lnTo>
                    <a:lnTo>
                      <a:pt x="18" y="3"/>
                    </a:lnTo>
                    <a:lnTo>
                      <a:pt x="18" y="3"/>
                    </a:lnTo>
                    <a:lnTo>
                      <a:pt x="16" y="1"/>
                    </a:lnTo>
                    <a:lnTo>
                      <a:pt x="16" y="2"/>
                    </a:lnTo>
                    <a:lnTo>
                      <a:pt x="16" y="1"/>
                    </a:lnTo>
                    <a:lnTo>
                      <a:pt x="8" y="0"/>
                    </a:lnTo>
                    <a:lnTo>
                      <a:pt x="2" y="2"/>
                    </a:lnTo>
                    <a:lnTo>
                      <a:pt x="0" y="6"/>
                    </a:lnTo>
                    <a:lnTo>
                      <a:pt x="4" y="10"/>
                    </a:lnTo>
                    <a:lnTo>
                      <a:pt x="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84" name="Freeform 196">
                <a:extLst>
                  <a:ext uri="{FF2B5EF4-FFF2-40B4-BE49-F238E27FC236}">
                    <a16:creationId xmlns:a16="http://schemas.microsoft.com/office/drawing/2014/main" id="{E51110CE-7C2E-4337-B67A-7D71A2B00B78}"/>
                  </a:ext>
                </a:extLst>
              </p:cNvPr>
              <p:cNvSpPr>
                <a:spLocks/>
              </p:cNvSpPr>
              <p:nvPr/>
            </p:nvSpPr>
            <p:spPr bwMode="auto">
              <a:xfrm>
                <a:off x="3738" y="64"/>
                <a:ext cx="262" cy="260"/>
              </a:xfrm>
              <a:custGeom>
                <a:avLst/>
                <a:gdLst>
                  <a:gd name="T0" fmla="*/ 262 w 262"/>
                  <a:gd name="T1" fmla="*/ 44 h 260"/>
                  <a:gd name="T2" fmla="*/ 262 w 262"/>
                  <a:gd name="T3" fmla="*/ 44 h 260"/>
                  <a:gd name="T4" fmla="*/ 240 w 262"/>
                  <a:gd name="T5" fmla="*/ 23 h 260"/>
                  <a:gd name="T6" fmla="*/ 210 w 262"/>
                  <a:gd name="T7" fmla="*/ 9 h 260"/>
                  <a:gd name="T8" fmla="*/ 180 w 262"/>
                  <a:gd name="T9" fmla="*/ 1 h 260"/>
                  <a:gd name="T10" fmla="*/ 151 w 262"/>
                  <a:gd name="T11" fmla="*/ 0 h 260"/>
                  <a:gd name="T12" fmla="*/ 119 w 262"/>
                  <a:gd name="T13" fmla="*/ 5 h 260"/>
                  <a:gd name="T14" fmla="*/ 89 w 262"/>
                  <a:gd name="T15" fmla="*/ 15 h 260"/>
                  <a:gd name="T16" fmla="*/ 62 w 262"/>
                  <a:gd name="T17" fmla="*/ 30 h 260"/>
                  <a:gd name="T18" fmla="*/ 40 w 262"/>
                  <a:gd name="T19" fmla="*/ 48 h 260"/>
                  <a:gd name="T20" fmla="*/ 20 w 262"/>
                  <a:gd name="T21" fmla="*/ 68 h 260"/>
                  <a:gd name="T22" fmla="*/ 6 w 262"/>
                  <a:gd name="T23" fmla="*/ 92 h 260"/>
                  <a:gd name="T24" fmla="*/ 0 w 262"/>
                  <a:gd name="T25" fmla="*/ 119 h 260"/>
                  <a:gd name="T26" fmla="*/ 2 w 262"/>
                  <a:gd name="T27" fmla="*/ 145 h 260"/>
                  <a:gd name="T28" fmla="*/ 10 w 262"/>
                  <a:gd name="T29" fmla="*/ 174 h 260"/>
                  <a:gd name="T30" fmla="*/ 32 w 262"/>
                  <a:gd name="T31" fmla="*/ 204 h 260"/>
                  <a:gd name="T32" fmla="*/ 60 w 262"/>
                  <a:gd name="T33" fmla="*/ 233 h 260"/>
                  <a:gd name="T34" fmla="*/ 103 w 262"/>
                  <a:gd name="T35" fmla="*/ 260 h 260"/>
                  <a:gd name="T36" fmla="*/ 115 w 262"/>
                  <a:gd name="T37" fmla="*/ 253 h 260"/>
                  <a:gd name="T38" fmla="*/ 76 w 262"/>
                  <a:gd name="T39" fmla="*/ 226 h 260"/>
                  <a:gd name="T40" fmla="*/ 48 w 262"/>
                  <a:gd name="T41" fmla="*/ 199 h 260"/>
                  <a:gd name="T42" fmla="*/ 30 w 262"/>
                  <a:gd name="T43" fmla="*/ 172 h 260"/>
                  <a:gd name="T44" fmla="*/ 22 w 262"/>
                  <a:gd name="T45" fmla="*/ 145 h 260"/>
                  <a:gd name="T46" fmla="*/ 20 w 262"/>
                  <a:gd name="T47" fmla="*/ 119 h 260"/>
                  <a:gd name="T48" fmla="*/ 26 w 262"/>
                  <a:gd name="T49" fmla="*/ 94 h 260"/>
                  <a:gd name="T50" fmla="*/ 40 w 262"/>
                  <a:gd name="T51" fmla="*/ 73 h 260"/>
                  <a:gd name="T52" fmla="*/ 56 w 262"/>
                  <a:gd name="T53" fmla="*/ 53 h 260"/>
                  <a:gd name="T54" fmla="*/ 78 w 262"/>
                  <a:gd name="T55" fmla="*/ 37 h 260"/>
                  <a:gd name="T56" fmla="*/ 101 w 262"/>
                  <a:gd name="T57" fmla="*/ 24 h 260"/>
                  <a:gd name="T58" fmla="*/ 127 w 262"/>
                  <a:gd name="T59" fmla="*/ 16 h 260"/>
                  <a:gd name="T60" fmla="*/ 151 w 262"/>
                  <a:gd name="T61" fmla="*/ 12 h 260"/>
                  <a:gd name="T62" fmla="*/ 176 w 262"/>
                  <a:gd name="T63" fmla="*/ 13 h 260"/>
                  <a:gd name="T64" fmla="*/ 202 w 262"/>
                  <a:gd name="T65" fmla="*/ 19 h 260"/>
                  <a:gd name="T66" fmla="*/ 224 w 262"/>
                  <a:gd name="T67" fmla="*/ 30 h 260"/>
                  <a:gd name="T68" fmla="*/ 246 w 262"/>
                  <a:gd name="T69" fmla="*/ 48 h 260"/>
                  <a:gd name="T70" fmla="*/ 246 w 262"/>
                  <a:gd name="T71" fmla="*/ 48 h 260"/>
                  <a:gd name="T72" fmla="*/ 262 w 262"/>
                  <a:gd name="T73" fmla="*/ 4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2" h="260">
                    <a:moveTo>
                      <a:pt x="262" y="44"/>
                    </a:moveTo>
                    <a:lnTo>
                      <a:pt x="262" y="44"/>
                    </a:lnTo>
                    <a:lnTo>
                      <a:pt x="240" y="23"/>
                    </a:lnTo>
                    <a:lnTo>
                      <a:pt x="210" y="9"/>
                    </a:lnTo>
                    <a:lnTo>
                      <a:pt x="180" y="1"/>
                    </a:lnTo>
                    <a:lnTo>
                      <a:pt x="151" y="0"/>
                    </a:lnTo>
                    <a:lnTo>
                      <a:pt x="119" y="5"/>
                    </a:lnTo>
                    <a:lnTo>
                      <a:pt x="89" y="15"/>
                    </a:lnTo>
                    <a:lnTo>
                      <a:pt x="62" y="30"/>
                    </a:lnTo>
                    <a:lnTo>
                      <a:pt x="40" y="48"/>
                    </a:lnTo>
                    <a:lnTo>
                      <a:pt x="20" y="68"/>
                    </a:lnTo>
                    <a:lnTo>
                      <a:pt x="6" y="92"/>
                    </a:lnTo>
                    <a:lnTo>
                      <a:pt x="0" y="119"/>
                    </a:lnTo>
                    <a:lnTo>
                      <a:pt x="2" y="145"/>
                    </a:lnTo>
                    <a:lnTo>
                      <a:pt x="10" y="174"/>
                    </a:lnTo>
                    <a:lnTo>
                      <a:pt x="32" y="204"/>
                    </a:lnTo>
                    <a:lnTo>
                      <a:pt x="60" y="233"/>
                    </a:lnTo>
                    <a:lnTo>
                      <a:pt x="103" y="260"/>
                    </a:lnTo>
                    <a:lnTo>
                      <a:pt x="115" y="253"/>
                    </a:lnTo>
                    <a:lnTo>
                      <a:pt x="76" y="226"/>
                    </a:lnTo>
                    <a:lnTo>
                      <a:pt x="48" y="199"/>
                    </a:lnTo>
                    <a:lnTo>
                      <a:pt x="30" y="172"/>
                    </a:lnTo>
                    <a:lnTo>
                      <a:pt x="22" y="145"/>
                    </a:lnTo>
                    <a:lnTo>
                      <a:pt x="20" y="119"/>
                    </a:lnTo>
                    <a:lnTo>
                      <a:pt x="26" y="94"/>
                    </a:lnTo>
                    <a:lnTo>
                      <a:pt x="40" y="73"/>
                    </a:lnTo>
                    <a:lnTo>
                      <a:pt x="56" y="53"/>
                    </a:lnTo>
                    <a:lnTo>
                      <a:pt x="78" y="37"/>
                    </a:lnTo>
                    <a:lnTo>
                      <a:pt x="101" y="24"/>
                    </a:lnTo>
                    <a:lnTo>
                      <a:pt x="127" y="16"/>
                    </a:lnTo>
                    <a:lnTo>
                      <a:pt x="151" y="12"/>
                    </a:lnTo>
                    <a:lnTo>
                      <a:pt x="176" y="13"/>
                    </a:lnTo>
                    <a:lnTo>
                      <a:pt x="202" y="19"/>
                    </a:lnTo>
                    <a:lnTo>
                      <a:pt x="224" y="30"/>
                    </a:lnTo>
                    <a:lnTo>
                      <a:pt x="246" y="48"/>
                    </a:lnTo>
                    <a:lnTo>
                      <a:pt x="246" y="48"/>
                    </a:lnTo>
                    <a:lnTo>
                      <a:pt x="262"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85" name="Freeform 197">
                <a:extLst>
                  <a:ext uri="{FF2B5EF4-FFF2-40B4-BE49-F238E27FC236}">
                    <a16:creationId xmlns:a16="http://schemas.microsoft.com/office/drawing/2014/main" id="{0378A89E-3EC7-4947-AF47-A9174FDAB0B0}"/>
                  </a:ext>
                </a:extLst>
              </p:cNvPr>
              <p:cNvSpPr>
                <a:spLocks/>
              </p:cNvSpPr>
              <p:nvPr/>
            </p:nvSpPr>
            <p:spPr bwMode="auto">
              <a:xfrm>
                <a:off x="3974" y="108"/>
                <a:ext cx="28" cy="18"/>
              </a:xfrm>
              <a:custGeom>
                <a:avLst/>
                <a:gdLst>
                  <a:gd name="T0" fmla="*/ 12 w 28"/>
                  <a:gd name="T1" fmla="*/ 18 h 18"/>
                  <a:gd name="T2" fmla="*/ 18 w 28"/>
                  <a:gd name="T3" fmla="*/ 16 h 18"/>
                  <a:gd name="T4" fmla="*/ 20 w 28"/>
                  <a:gd name="T5" fmla="*/ 14 h 18"/>
                  <a:gd name="T6" fmla="*/ 22 w 28"/>
                  <a:gd name="T7" fmla="*/ 10 h 18"/>
                  <a:gd name="T8" fmla="*/ 28 w 28"/>
                  <a:gd name="T9" fmla="*/ 7 h 18"/>
                  <a:gd name="T10" fmla="*/ 26 w 28"/>
                  <a:gd name="T11" fmla="*/ 0 h 18"/>
                  <a:gd name="T12" fmla="*/ 10 w 28"/>
                  <a:gd name="T13" fmla="*/ 4 h 18"/>
                  <a:gd name="T14" fmla="*/ 8 w 28"/>
                  <a:gd name="T15" fmla="*/ 2 h 18"/>
                  <a:gd name="T16" fmla="*/ 6 w 28"/>
                  <a:gd name="T17" fmla="*/ 6 h 18"/>
                  <a:gd name="T18" fmla="*/ 4 w 28"/>
                  <a:gd name="T19" fmla="*/ 9 h 18"/>
                  <a:gd name="T20" fmla="*/ 2 w 28"/>
                  <a:gd name="T21" fmla="*/ 9 h 18"/>
                  <a:gd name="T22" fmla="*/ 8 w 28"/>
                  <a:gd name="T23" fmla="*/ 7 h 18"/>
                  <a:gd name="T24" fmla="*/ 2 w 28"/>
                  <a:gd name="T25" fmla="*/ 9 h 18"/>
                  <a:gd name="T26" fmla="*/ 0 w 28"/>
                  <a:gd name="T27" fmla="*/ 14 h 18"/>
                  <a:gd name="T28" fmla="*/ 4 w 28"/>
                  <a:gd name="T29" fmla="*/ 17 h 18"/>
                  <a:gd name="T30" fmla="*/ 12 w 28"/>
                  <a:gd name="T31" fmla="*/ 18 h 18"/>
                  <a:gd name="T32" fmla="*/ 18 w 28"/>
                  <a:gd name="T33" fmla="*/ 16 h 18"/>
                  <a:gd name="T34" fmla="*/ 12 w 28"/>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18">
                    <a:moveTo>
                      <a:pt x="12" y="18"/>
                    </a:moveTo>
                    <a:lnTo>
                      <a:pt x="18" y="16"/>
                    </a:lnTo>
                    <a:lnTo>
                      <a:pt x="20" y="14"/>
                    </a:lnTo>
                    <a:lnTo>
                      <a:pt x="22" y="10"/>
                    </a:lnTo>
                    <a:lnTo>
                      <a:pt x="28" y="7"/>
                    </a:lnTo>
                    <a:lnTo>
                      <a:pt x="26" y="0"/>
                    </a:lnTo>
                    <a:lnTo>
                      <a:pt x="10" y="4"/>
                    </a:lnTo>
                    <a:lnTo>
                      <a:pt x="8" y="2"/>
                    </a:lnTo>
                    <a:lnTo>
                      <a:pt x="6" y="6"/>
                    </a:lnTo>
                    <a:lnTo>
                      <a:pt x="4" y="9"/>
                    </a:lnTo>
                    <a:lnTo>
                      <a:pt x="2" y="9"/>
                    </a:lnTo>
                    <a:lnTo>
                      <a:pt x="8" y="7"/>
                    </a:lnTo>
                    <a:lnTo>
                      <a:pt x="2" y="9"/>
                    </a:lnTo>
                    <a:lnTo>
                      <a:pt x="0" y="14"/>
                    </a:lnTo>
                    <a:lnTo>
                      <a:pt x="4" y="17"/>
                    </a:lnTo>
                    <a:lnTo>
                      <a:pt x="12" y="18"/>
                    </a:lnTo>
                    <a:lnTo>
                      <a:pt x="18" y="16"/>
                    </a:lnTo>
                    <a:lnTo>
                      <a:pt x="1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86" name="Freeform 198">
                <a:extLst>
                  <a:ext uri="{FF2B5EF4-FFF2-40B4-BE49-F238E27FC236}">
                    <a16:creationId xmlns:a16="http://schemas.microsoft.com/office/drawing/2014/main" id="{7460516D-CF3E-4617-84AF-DCB08BED8EF6}"/>
                  </a:ext>
                </a:extLst>
              </p:cNvPr>
              <p:cNvSpPr>
                <a:spLocks/>
              </p:cNvSpPr>
              <p:nvPr/>
            </p:nvSpPr>
            <p:spPr bwMode="auto">
              <a:xfrm>
                <a:off x="3944" y="115"/>
                <a:ext cx="42" cy="12"/>
              </a:xfrm>
              <a:custGeom>
                <a:avLst/>
                <a:gdLst>
                  <a:gd name="T0" fmla="*/ 4 w 42"/>
                  <a:gd name="T1" fmla="*/ 10 h 12"/>
                  <a:gd name="T2" fmla="*/ 2 w 42"/>
                  <a:gd name="T3" fmla="*/ 9 h 12"/>
                  <a:gd name="T4" fmla="*/ 10 w 42"/>
                  <a:gd name="T5" fmla="*/ 11 h 12"/>
                  <a:gd name="T6" fmla="*/ 16 w 42"/>
                  <a:gd name="T7" fmla="*/ 12 h 12"/>
                  <a:gd name="T8" fmla="*/ 24 w 42"/>
                  <a:gd name="T9" fmla="*/ 12 h 12"/>
                  <a:gd name="T10" fmla="*/ 42 w 42"/>
                  <a:gd name="T11" fmla="*/ 11 h 12"/>
                  <a:gd name="T12" fmla="*/ 38 w 42"/>
                  <a:gd name="T13" fmla="*/ 0 h 12"/>
                  <a:gd name="T14" fmla="*/ 24 w 42"/>
                  <a:gd name="T15" fmla="*/ 1 h 12"/>
                  <a:gd name="T16" fmla="*/ 16 w 42"/>
                  <a:gd name="T17" fmla="*/ 1 h 12"/>
                  <a:gd name="T18" fmla="*/ 14 w 42"/>
                  <a:gd name="T19" fmla="*/ 0 h 12"/>
                  <a:gd name="T20" fmla="*/ 18 w 42"/>
                  <a:gd name="T21" fmla="*/ 2 h 12"/>
                  <a:gd name="T22" fmla="*/ 16 w 42"/>
                  <a:gd name="T23" fmla="*/ 1 h 12"/>
                  <a:gd name="T24" fmla="*/ 18 w 42"/>
                  <a:gd name="T25" fmla="*/ 2 h 12"/>
                  <a:gd name="T26" fmla="*/ 12 w 42"/>
                  <a:gd name="T27" fmla="*/ 0 h 12"/>
                  <a:gd name="T28" fmla="*/ 4 w 42"/>
                  <a:gd name="T29" fmla="*/ 1 h 12"/>
                  <a:gd name="T30" fmla="*/ 0 w 42"/>
                  <a:gd name="T31" fmla="*/ 4 h 12"/>
                  <a:gd name="T32" fmla="*/ 2 w 42"/>
                  <a:gd name="T33" fmla="*/ 9 h 12"/>
                  <a:gd name="T34" fmla="*/ 4 w 42"/>
                  <a:gd name="T35"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12">
                    <a:moveTo>
                      <a:pt x="4" y="10"/>
                    </a:moveTo>
                    <a:lnTo>
                      <a:pt x="2" y="9"/>
                    </a:lnTo>
                    <a:lnTo>
                      <a:pt x="10" y="11"/>
                    </a:lnTo>
                    <a:lnTo>
                      <a:pt x="16" y="12"/>
                    </a:lnTo>
                    <a:lnTo>
                      <a:pt x="24" y="12"/>
                    </a:lnTo>
                    <a:lnTo>
                      <a:pt x="42" y="11"/>
                    </a:lnTo>
                    <a:lnTo>
                      <a:pt x="38" y="0"/>
                    </a:lnTo>
                    <a:lnTo>
                      <a:pt x="24" y="1"/>
                    </a:lnTo>
                    <a:lnTo>
                      <a:pt x="16" y="1"/>
                    </a:lnTo>
                    <a:lnTo>
                      <a:pt x="14" y="0"/>
                    </a:lnTo>
                    <a:lnTo>
                      <a:pt x="18" y="2"/>
                    </a:lnTo>
                    <a:lnTo>
                      <a:pt x="16" y="1"/>
                    </a:lnTo>
                    <a:lnTo>
                      <a:pt x="18" y="2"/>
                    </a:lnTo>
                    <a:lnTo>
                      <a:pt x="12" y="0"/>
                    </a:lnTo>
                    <a:lnTo>
                      <a:pt x="4" y="1"/>
                    </a:lnTo>
                    <a:lnTo>
                      <a:pt x="0" y="4"/>
                    </a:lnTo>
                    <a:lnTo>
                      <a:pt x="2" y="9"/>
                    </a:lnTo>
                    <a:lnTo>
                      <a:pt x="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87" name="Freeform 199">
                <a:extLst>
                  <a:ext uri="{FF2B5EF4-FFF2-40B4-BE49-F238E27FC236}">
                    <a16:creationId xmlns:a16="http://schemas.microsoft.com/office/drawing/2014/main" id="{74E220BF-21B3-4C98-88D4-3A9EB7F7B2E2}"/>
                  </a:ext>
                </a:extLst>
              </p:cNvPr>
              <p:cNvSpPr>
                <a:spLocks/>
              </p:cNvSpPr>
              <p:nvPr/>
            </p:nvSpPr>
            <p:spPr bwMode="auto">
              <a:xfrm>
                <a:off x="3853" y="104"/>
                <a:ext cx="107" cy="25"/>
              </a:xfrm>
              <a:custGeom>
                <a:avLst/>
                <a:gdLst>
                  <a:gd name="T0" fmla="*/ 16 w 107"/>
                  <a:gd name="T1" fmla="*/ 23 h 25"/>
                  <a:gd name="T2" fmla="*/ 16 w 107"/>
                  <a:gd name="T3" fmla="*/ 22 h 25"/>
                  <a:gd name="T4" fmla="*/ 18 w 107"/>
                  <a:gd name="T5" fmla="*/ 22 h 25"/>
                  <a:gd name="T6" fmla="*/ 20 w 107"/>
                  <a:gd name="T7" fmla="*/ 19 h 25"/>
                  <a:gd name="T8" fmla="*/ 28 w 107"/>
                  <a:gd name="T9" fmla="*/ 17 h 25"/>
                  <a:gd name="T10" fmla="*/ 36 w 107"/>
                  <a:gd name="T11" fmla="*/ 14 h 25"/>
                  <a:gd name="T12" fmla="*/ 46 w 107"/>
                  <a:gd name="T13" fmla="*/ 12 h 25"/>
                  <a:gd name="T14" fmla="*/ 61 w 107"/>
                  <a:gd name="T15" fmla="*/ 12 h 25"/>
                  <a:gd name="T16" fmla="*/ 75 w 107"/>
                  <a:gd name="T17" fmla="*/ 15 h 25"/>
                  <a:gd name="T18" fmla="*/ 95 w 107"/>
                  <a:gd name="T19" fmla="*/ 21 h 25"/>
                  <a:gd name="T20" fmla="*/ 107 w 107"/>
                  <a:gd name="T21" fmla="*/ 12 h 25"/>
                  <a:gd name="T22" fmla="*/ 83 w 107"/>
                  <a:gd name="T23" fmla="*/ 4 h 25"/>
                  <a:gd name="T24" fmla="*/ 61 w 107"/>
                  <a:gd name="T25" fmla="*/ 0 h 25"/>
                  <a:gd name="T26" fmla="*/ 46 w 107"/>
                  <a:gd name="T27" fmla="*/ 0 h 25"/>
                  <a:gd name="T28" fmla="*/ 28 w 107"/>
                  <a:gd name="T29" fmla="*/ 3 h 25"/>
                  <a:gd name="T30" fmla="*/ 16 w 107"/>
                  <a:gd name="T31" fmla="*/ 7 h 25"/>
                  <a:gd name="T32" fmla="*/ 8 w 107"/>
                  <a:gd name="T33" fmla="*/ 12 h 25"/>
                  <a:gd name="T34" fmla="*/ 2 w 107"/>
                  <a:gd name="T35" fmla="*/ 15 h 25"/>
                  <a:gd name="T36" fmla="*/ 0 w 107"/>
                  <a:gd name="T37" fmla="*/ 18 h 25"/>
                  <a:gd name="T38" fmla="*/ 0 w 107"/>
                  <a:gd name="T39" fmla="*/ 17 h 25"/>
                  <a:gd name="T40" fmla="*/ 0 w 107"/>
                  <a:gd name="T41" fmla="*/ 18 h 25"/>
                  <a:gd name="T42" fmla="*/ 0 w 107"/>
                  <a:gd name="T43" fmla="*/ 21 h 25"/>
                  <a:gd name="T44" fmla="*/ 6 w 107"/>
                  <a:gd name="T45" fmla="*/ 25 h 25"/>
                  <a:gd name="T46" fmla="*/ 12 w 107"/>
                  <a:gd name="T47" fmla="*/ 25 h 25"/>
                  <a:gd name="T48" fmla="*/ 16 w 107"/>
                  <a:gd name="T49" fmla="*/ 22 h 25"/>
                  <a:gd name="T50" fmla="*/ 16 w 107"/>
                  <a:gd name="T51"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25">
                    <a:moveTo>
                      <a:pt x="16" y="23"/>
                    </a:moveTo>
                    <a:lnTo>
                      <a:pt x="16" y="22"/>
                    </a:lnTo>
                    <a:lnTo>
                      <a:pt x="18" y="22"/>
                    </a:lnTo>
                    <a:lnTo>
                      <a:pt x="20" y="19"/>
                    </a:lnTo>
                    <a:lnTo>
                      <a:pt x="28" y="17"/>
                    </a:lnTo>
                    <a:lnTo>
                      <a:pt x="36" y="14"/>
                    </a:lnTo>
                    <a:lnTo>
                      <a:pt x="46" y="12"/>
                    </a:lnTo>
                    <a:lnTo>
                      <a:pt x="61" y="12"/>
                    </a:lnTo>
                    <a:lnTo>
                      <a:pt x="75" y="15"/>
                    </a:lnTo>
                    <a:lnTo>
                      <a:pt x="95" y="21"/>
                    </a:lnTo>
                    <a:lnTo>
                      <a:pt x="107" y="12"/>
                    </a:lnTo>
                    <a:lnTo>
                      <a:pt x="83" y="4"/>
                    </a:lnTo>
                    <a:lnTo>
                      <a:pt x="61" y="0"/>
                    </a:lnTo>
                    <a:lnTo>
                      <a:pt x="46" y="0"/>
                    </a:lnTo>
                    <a:lnTo>
                      <a:pt x="28" y="3"/>
                    </a:lnTo>
                    <a:lnTo>
                      <a:pt x="16" y="7"/>
                    </a:lnTo>
                    <a:lnTo>
                      <a:pt x="8" y="12"/>
                    </a:lnTo>
                    <a:lnTo>
                      <a:pt x="2" y="15"/>
                    </a:lnTo>
                    <a:lnTo>
                      <a:pt x="0" y="18"/>
                    </a:lnTo>
                    <a:lnTo>
                      <a:pt x="0" y="17"/>
                    </a:lnTo>
                    <a:lnTo>
                      <a:pt x="0" y="18"/>
                    </a:lnTo>
                    <a:lnTo>
                      <a:pt x="0" y="21"/>
                    </a:lnTo>
                    <a:lnTo>
                      <a:pt x="6" y="25"/>
                    </a:lnTo>
                    <a:lnTo>
                      <a:pt x="12" y="25"/>
                    </a:lnTo>
                    <a:lnTo>
                      <a:pt x="16" y="22"/>
                    </a:lnTo>
                    <a:lnTo>
                      <a:pt x="1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88" name="Freeform 200">
                <a:extLst>
                  <a:ext uri="{FF2B5EF4-FFF2-40B4-BE49-F238E27FC236}">
                    <a16:creationId xmlns:a16="http://schemas.microsoft.com/office/drawing/2014/main" id="{914C37EE-5FEB-436B-AF63-3FFAC70A1259}"/>
                  </a:ext>
                </a:extLst>
              </p:cNvPr>
              <p:cNvSpPr>
                <a:spLocks/>
              </p:cNvSpPr>
              <p:nvPr/>
            </p:nvSpPr>
            <p:spPr bwMode="auto">
              <a:xfrm>
                <a:off x="3810" y="121"/>
                <a:ext cx="59" cy="92"/>
              </a:xfrm>
              <a:custGeom>
                <a:avLst/>
                <a:gdLst>
                  <a:gd name="T0" fmla="*/ 21 w 59"/>
                  <a:gd name="T1" fmla="*/ 89 h 92"/>
                  <a:gd name="T2" fmla="*/ 21 w 59"/>
                  <a:gd name="T3" fmla="*/ 89 h 92"/>
                  <a:gd name="T4" fmla="*/ 19 w 59"/>
                  <a:gd name="T5" fmla="*/ 80 h 92"/>
                  <a:gd name="T6" fmla="*/ 21 w 59"/>
                  <a:gd name="T7" fmla="*/ 59 h 92"/>
                  <a:gd name="T8" fmla="*/ 33 w 59"/>
                  <a:gd name="T9" fmla="*/ 34 h 92"/>
                  <a:gd name="T10" fmla="*/ 59 w 59"/>
                  <a:gd name="T11" fmla="*/ 6 h 92"/>
                  <a:gd name="T12" fmla="*/ 43 w 59"/>
                  <a:gd name="T13" fmla="*/ 0 h 92"/>
                  <a:gd name="T14" fmla="*/ 13 w 59"/>
                  <a:gd name="T15" fmla="*/ 29 h 92"/>
                  <a:gd name="T16" fmla="*/ 2 w 59"/>
                  <a:gd name="T17" fmla="*/ 59 h 92"/>
                  <a:gd name="T18" fmla="*/ 0 w 59"/>
                  <a:gd name="T19" fmla="*/ 80 h 92"/>
                  <a:gd name="T20" fmla="*/ 2 w 59"/>
                  <a:gd name="T21" fmla="*/ 92 h 92"/>
                  <a:gd name="T22" fmla="*/ 2 w 59"/>
                  <a:gd name="T23" fmla="*/ 92 h 92"/>
                  <a:gd name="T24" fmla="*/ 21 w 59"/>
                  <a:gd name="T25" fmla="*/ 8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92">
                    <a:moveTo>
                      <a:pt x="21" y="89"/>
                    </a:moveTo>
                    <a:lnTo>
                      <a:pt x="21" y="89"/>
                    </a:lnTo>
                    <a:lnTo>
                      <a:pt x="19" y="80"/>
                    </a:lnTo>
                    <a:lnTo>
                      <a:pt x="21" y="59"/>
                    </a:lnTo>
                    <a:lnTo>
                      <a:pt x="33" y="34"/>
                    </a:lnTo>
                    <a:lnTo>
                      <a:pt x="59" y="6"/>
                    </a:lnTo>
                    <a:lnTo>
                      <a:pt x="43" y="0"/>
                    </a:lnTo>
                    <a:lnTo>
                      <a:pt x="13" y="29"/>
                    </a:lnTo>
                    <a:lnTo>
                      <a:pt x="2" y="59"/>
                    </a:lnTo>
                    <a:lnTo>
                      <a:pt x="0" y="80"/>
                    </a:lnTo>
                    <a:lnTo>
                      <a:pt x="2" y="92"/>
                    </a:lnTo>
                    <a:lnTo>
                      <a:pt x="2" y="92"/>
                    </a:lnTo>
                    <a:lnTo>
                      <a:pt x="21"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89" name="Freeform 201">
                <a:extLst>
                  <a:ext uri="{FF2B5EF4-FFF2-40B4-BE49-F238E27FC236}">
                    <a16:creationId xmlns:a16="http://schemas.microsoft.com/office/drawing/2014/main" id="{A642A63E-6626-4C48-A7BC-F5A8FCF0B963}"/>
                  </a:ext>
                </a:extLst>
              </p:cNvPr>
              <p:cNvSpPr>
                <a:spLocks/>
              </p:cNvSpPr>
              <p:nvPr/>
            </p:nvSpPr>
            <p:spPr bwMode="auto">
              <a:xfrm>
                <a:off x="3812" y="210"/>
                <a:ext cx="45" cy="59"/>
              </a:xfrm>
              <a:custGeom>
                <a:avLst/>
                <a:gdLst>
                  <a:gd name="T0" fmla="*/ 43 w 45"/>
                  <a:gd name="T1" fmla="*/ 54 h 59"/>
                  <a:gd name="T2" fmla="*/ 45 w 45"/>
                  <a:gd name="T3" fmla="*/ 54 h 59"/>
                  <a:gd name="T4" fmla="*/ 35 w 45"/>
                  <a:gd name="T5" fmla="*/ 40 h 59"/>
                  <a:gd name="T6" fmla="*/ 29 w 45"/>
                  <a:gd name="T7" fmla="*/ 27 h 59"/>
                  <a:gd name="T8" fmla="*/ 25 w 45"/>
                  <a:gd name="T9" fmla="*/ 14 h 59"/>
                  <a:gd name="T10" fmla="*/ 19 w 45"/>
                  <a:gd name="T11" fmla="*/ 0 h 59"/>
                  <a:gd name="T12" fmla="*/ 0 w 45"/>
                  <a:gd name="T13" fmla="*/ 3 h 59"/>
                  <a:gd name="T14" fmla="*/ 5 w 45"/>
                  <a:gd name="T15" fmla="*/ 16 h 59"/>
                  <a:gd name="T16" fmla="*/ 9 w 45"/>
                  <a:gd name="T17" fmla="*/ 29 h 59"/>
                  <a:gd name="T18" fmla="*/ 15 w 45"/>
                  <a:gd name="T19" fmla="*/ 43 h 59"/>
                  <a:gd name="T20" fmla="*/ 25 w 45"/>
                  <a:gd name="T21" fmla="*/ 59 h 59"/>
                  <a:gd name="T22" fmla="*/ 27 w 45"/>
                  <a:gd name="T23" fmla="*/ 59 h 59"/>
                  <a:gd name="T24" fmla="*/ 43 w 45"/>
                  <a:gd name="T25" fmla="*/ 5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59">
                    <a:moveTo>
                      <a:pt x="43" y="54"/>
                    </a:moveTo>
                    <a:lnTo>
                      <a:pt x="45" y="54"/>
                    </a:lnTo>
                    <a:lnTo>
                      <a:pt x="35" y="40"/>
                    </a:lnTo>
                    <a:lnTo>
                      <a:pt x="29" y="27"/>
                    </a:lnTo>
                    <a:lnTo>
                      <a:pt x="25" y="14"/>
                    </a:lnTo>
                    <a:lnTo>
                      <a:pt x="19" y="0"/>
                    </a:lnTo>
                    <a:lnTo>
                      <a:pt x="0" y="3"/>
                    </a:lnTo>
                    <a:lnTo>
                      <a:pt x="5" y="16"/>
                    </a:lnTo>
                    <a:lnTo>
                      <a:pt x="9" y="29"/>
                    </a:lnTo>
                    <a:lnTo>
                      <a:pt x="15" y="43"/>
                    </a:lnTo>
                    <a:lnTo>
                      <a:pt x="25" y="59"/>
                    </a:lnTo>
                    <a:lnTo>
                      <a:pt x="27" y="59"/>
                    </a:lnTo>
                    <a:lnTo>
                      <a:pt x="43"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90" name="Freeform 202">
                <a:extLst>
                  <a:ext uri="{FF2B5EF4-FFF2-40B4-BE49-F238E27FC236}">
                    <a16:creationId xmlns:a16="http://schemas.microsoft.com/office/drawing/2014/main" id="{25D460E6-26F5-43F8-B990-1FC7BC228C31}"/>
                  </a:ext>
                </a:extLst>
              </p:cNvPr>
              <p:cNvSpPr>
                <a:spLocks/>
              </p:cNvSpPr>
              <p:nvPr/>
            </p:nvSpPr>
            <p:spPr bwMode="auto">
              <a:xfrm>
                <a:off x="3839" y="264"/>
                <a:ext cx="58" cy="38"/>
              </a:xfrm>
              <a:custGeom>
                <a:avLst/>
                <a:gdLst>
                  <a:gd name="T0" fmla="*/ 54 w 58"/>
                  <a:gd name="T1" fmla="*/ 28 h 38"/>
                  <a:gd name="T2" fmla="*/ 54 w 58"/>
                  <a:gd name="T3" fmla="*/ 28 h 38"/>
                  <a:gd name="T4" fmla="*/ 44 w 58"/>
                  <a:gd name="T5" fmla="*/ 22 h 38"/>
                  <a:gd name="T6" fmla="*/ 34 w 58"/>
                  <a:gd name="T7" fmla="*/ 14 h 38"/>
                  <a:gd name="T8" fmla="*/ 24 w 58"/>
                  <a:gd name="T9" fmla="*/ 6 h 38"/>
                  <a:gd name="T10" fmla="*/ 16 w 58"/>
                  <a:gd name="T11" fmla="*/ 0 h 38"/>
                  <a:gd name="T12" fmla="*/ 0 w 58"/>
                  <a:gd name="T13" fmla="*/ 5 h 38"/>
                  <a:gd name="T14" fmla="*/ 8 w 58"/>
                  <a:gd name="T15" fmla="*/ 13 h 38"/>
                  <a:gd name="T16" fmla="*/ 18 w 58"/>
                  <a:gd name="T17" fmla="*/ 21 h 38"/>
                  <a:gd name="T18" fmla="*/ 28 w 58"/>
                  <a:gd name="T19" fmla="*/ 29 h 38"/>
                  <a:gd name="T20" fmla="*/ 42 w 58"/>
                  <a:gd name="T21" fmla="*/ 37 h 38"/>
                  <a:gd name="T22" fmla="*/ 42 w 58"/>
                  <a:gd name="T23" fmla="*/ 37 h 38"/>
                  <a:gd name="T24" fmla="*/ 42 w 58"/>
                  <a:gd name="T25" fmla="*/ 37 h 38"/>
                  <a:gd name="T26" fmla="*/ 50 w 58"/>
                  <a:gd name="T27" fmla="*/ 38 h 38"/>
                  <a:gd name="T28" fmla="*/ 56 w 58"/>
                  <a:gd name="T29" fmla="*/ 36 h 38"/>
                  <a:gd name="T30" fmla="*/ 58 w 58"/>
                  <a:gd name="T31" fmla="*/ 31 h 38"/>
                  <a:gd name="T32" fmla="*/ 54 w 58"/>
                  <a:gd name="T33"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38">
                    <a:moveTo>
                      <a:pt x="54" y="28"/>
                    </a:moveTo>
                    <a:lnTo>
                      <a:pt x="54" y="28"/>
                    </a:lnTo>
                    <a:lnTo>
                      <a:pt x="44" y="22"/>
                    </a:lnTo>
                    <a:lnTo>
                      <a:pt x="34" y="14"/>
                    </a:lnTo>
                    <a:lnTo>
                      <a:pt x="24" y="6"/>
                    </a:lnTo>
                    <a:lnTo>
                      <a:pt x="16" y="0"/>
                    </a:lnTo>
                    <a:lnTo>
                      <a:pt x="0" y="5"/>
                    </a:lnTo>
                    <a:lnTo>
                      <a:pt x="8" y="13"/>
                    </a:lnTo>
                    <a:lnTo>
                      <a:pt x="18" y="21"/>
                    </a:lnTo>
                    <a:lnTo>
                      <a:pt x="28" y="29"/>
                    </a:lnTo>
                    <a:lnTo>
                      <a:pt x="42" y="37"/>
                    </a:lnTo>
                    <a:lnTo>
                      <a:pt x="42" y="37"/>
                    </a:lnTo>
                    <a:lnTo>
                      <a:pt x="42" y="37"/>
                    </a:lnTo>
                    <a:lnTo>
                      <a:pt x="50" y="38"/>
                    </a:lnTo>
                    <a:lnTo>
                      <a:pt x="56" y="36"/>
                    </a:lnTo>
                    <a:lnTo>
                      <a:pt x="58" y="31"/>
                    </a:lnTo>
                    <a:lnTo>
                      <a:pt x="54"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91" name="Freeform 203">
                <a:extLst>
                  <a:ext uri="{FF2B5EF4-FFF2-40B4-BE49-F238E27FC236}">
                    <a16:creationId xmlns:a16="http://schemas.microsoft.com/office/drawing/2014/main" id="{7B0895FF-26DF-4E19-B221-35C5910F847A}"/>
                  </a:ext>
                </a:extLst>
              </p:cNvPr>
              <p:cNvSpPr>
                <a:spLocks/>
              </p:cNvSpPr>
              <p:nvPr/>
            </p:nvSpPr>
            <p:spPr bwMode="auto">
              <a:xfrm>
                <a:off x="4041" y="70"/>
                <a:ext cx="246" cy="270"/>
              </a:xfrm>
              <a:custGeom>
                <a:avLst/>
                <a:gdLst>
                  <a:gd name="T0" fmla="*/ 160 w 246"/>
                  <a:gd name="T1" fmla="*/ 235 h 270"/>
                  <a:gd name="T2" fmla="*/ 188 w 246"/>
                  <a:gd name="T3" fmla="*/ 238 h 270"/>
                  <a:gd name="T4" fmla="*/ 204 w 246"/>
                  <a:gd name="T5" fmla="*/ 230 h 270"/>
                  <a:gd name="T6" fmla="*/ 208 w 246"/>
                  <a:gd name="T7" fmla="*/ 220 h 270"/>
                  <a:gd name="T8" fmla="*/ 214 w 246"/>
                  <a:gd name="T9" fmla="*/ 214 h 270"/>
                  <a:gd name="T10" fmla="*/ 234 w 246"/>
                  <a:gd name="T11" fmla="*/ 222 h 270"/>
                  <a:gd name="T12" fmla="*/ 246 w 246"/>
                  <a:gd name="T13" fmla="*/ 236 h 270"/>
                  <a:gd name="T14" fmla="*/ 242 w 246"/>
                  <a:gd name="T15" fmla="*/ 251 h 270"/>
                  <a:gd name="T16" fmla="*/ 224 w 246"/>
                  <a:gd name="T17" fmla="*/ 263 h 270"/>
                  <a:gd name="T18" fmla="*/ 194 w 246"/>
                  <a:gd name="T19" fmla="*/ 270 h 270"/>
                  <a:gd name="T20" fmla="*/ 158 w 246"/>
                  <a:gd name="T21" fmla="*/ 267 h 270"/>
                  <a:gd name="T22" fmla="*/ 129 w 246"/>
                  <a:gd name="T23" fmla="*/ 261 h 270"/>
                  <a:gd name="T24" fmla="*/ 109 w 246"/>
                  <a:gd name="T25" fmla="*/ 255 h 270"/>
                  <a:gd name="T26" fmla="*/ 101 w 246"/>
                  <a:gd name="T27" fmla="*/ 252 h 270"/>
                  <a:gd name="T28" fmla="*/ 58 w 246"/>
                  <a:gd name="T29" fmla="*/ 223 h 270"/>
                  <a:gd name="T30" fmla="*/ 10 w 246"/>
                  <a:gd name="T31" fmla="*/ 167 h 270"/>
                  <a:gd name="T32" fmla="*/ 0 w 246"/>
                  <a:gd name="T33" fmla="*/ 113 h 270"/>
                  <a:gd name="T34" fmla="*/ 18 w 246"/>
                  <a:gd name="T35" fmla="*/ 64 h 270"/>
                  <a:gd name="T36" fmla="*/ 58 w 246"/>
                  <a:gd name="T37" fmla="*/ 27 h 270"/>
                  <a:gd name="T38" fmla="*/ 111 w 246"/>
                  <a:gd name="T39" fmla="*/ 4 h 270"/>
                  <a:gd name="T40" fmla="*/ 166 w 246"/>
                  <a:gd name="T41" fmla="*/ 1 h 270"/>
                  <a:gd name="T42" fmla="*/ 220 w 246"/>
                  <a:gd name="T43" fmla="*/ 21 h 270"/>
                  <a:gd name="T44" fmla="*/ 242 w 246"/>
                  <a:gd name="T45" fmla="*/ 42 h 270"/>
                  <a:gd name="T46" fmla="*/ 238 w 246"/>
                  <a:gd name="T47" fmla="*/ 49 h 270"/>
                  <a:gd name="T48" fmla="*/ 220 w 246"/>
                  <a:gd name="T49" fmla="*/ 52 h 270"/>
                  <a:gd name="T50" fmla="*/ 208 w 246"/>
                  <a:gd name="T51" fmla="*/ 51 h 270"/>
                  <a:gd name="T52" fmla="*/ 184 w 246"/>
                  <a:gd name="T53" fmla="*/ 44 h 270"/>
                  <a:gd name="T54" fmla="*/ 151 w 246"/>
                  <a:gd name="T55" fmla="*/ 40 h 270"/>
                  <a:gd name="T56" fmla="*/ 127 w 246"/>
                  <a:gd name="T57" fmla="*/ 46 h 270"/>
                  <a:gd name="T58" fmla="*/ 115 w 246"/>
                  <a:gd name="T59" fmla="*/ 53 h 270"/>
                  <a:gd name="T60" fmla="*/ 83 w 246"/>
                  <a:gd name="T61" fmla="*/ 83 h 270"/>
                  <a:gd name="T62" fmla="*/ 69 w 246"/>
                  <a:gd name="T63" fmla="*/ 131 h 270"/>
                  <a:gd name="T64" fmla="*/ 75 w 246"/>
                  <a:gd name="T65" fmla="*/ 155 h 270"/>
                  <a:gd name="T66" fmla="*/ 87 w 246"/>
                  <a:gd name="T67" fmla="*/ 182 h 270"/>
                  <a:gd name="T68" fmla="*/ 105 w 246"/>
                  <a:gd name="T69" fmla="*/ 203 h 270"/>
                  <a:gd name="T70" fmla="*/ 127 w 246"/>
                  <a:gd name="T71" fmla="*/ 22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 h="270">
                    <a:moveTo>
                      <a:pt x="139" y="227"/>
                    </a:moveTo>
                    <a:lnTo>
                      <a:pt x="160" y="235"/>
                    </a:lnTo>
                    <a:lnTo>
                      <a:pt x="176" y="238"/>
                    </a:lnTo>
                    <a:lnTo>
                      <a:pt x="188" y="238"/>
                    </a:lnTo>
                    <a:lnTo>
                      <a:pt x="198" y="235"/>
                    </a:lnTo>
                    <a:lnTo>
                      <a:pt x="204" y="230"/>
                    </a:lnTo>
                    <a:lnTo>
                      <a:pt x="206" y="225"/>
                    </a:lnTo>
                    <a:lnTo>
                      <a:pt x="208" y="220"/>
                    </a:lnTo>
                    <a:lnTo>
                      <a:pt x="210" y="215"/>
                    </a:lnTo>
                    <a:lnTo>
                      <a:pt x="214" y="214"/>
                    </a:lnTo>
                    <a:lnTo>
                      <a:pt x="224" y="216"/>
                    </a:lnTo>
                    <a:lnTo>
                      <a:pt x="234" y="222"/>
                    </a:lnTo>
                    <a:lnTo>
                      <a:pt x="242" y="229"/>
                    </a:lnTo>
                    <a:lnTo>
                      <a:pt x="246" y="236"/>
                    </a:lnTo>
                    <a:lnTo>
                      <a:pt x="246" y="243"/>
                    </a:lnTo>
                    <a:lnTo>
                      <a:pt x="242" y="251"/>
                    </a:lnTo>
                    <a:lnTo>
                      <a:pt x="234" y="258"/>
                    </a:lnTo>
                    <a:lnTo>
                      <a:pt x="224" y="263"/>
                    </a:lnTo>
                    <a:lnTo>
                      <a:pt x="210" y="268"/>
                    </a:lnTo>
                    <a:lnTo>
                      <a:pt x="194" y="270"/>
                    </a:lnTo>
                    <a:lnTo>
                      <a:pt x="176" y="269"/>
                    </a:lnTo>
                    <a:lnTo>
                      <a:pt x="158" y="267"/>
                    </a:lnTo>
                    <a:lnTo>
                      <a:pt x="143" y="264"/>
                    </a:lnTo>
                    <a:lnTo>
                      <a:pt x="129" y="261"/>
                    </a:lnTo>
                    <a:lnTo>
                      <a:pt x="117" y="258"/>
                    </a:lnTo>
                    <a:lnTo>
                      <a:pt x="109" y="255"/>
                    </a:lnTo>
                    <a:lnTo>
                      <a:pt x="103" y="253"/>
                    </a:lnTo>
                    <a:lnTo>
                      <a:pt x="101" y="252"/>
                    </a:lnTo>
                    <a:lnTo>
                      <a:pt x="99" y="251"/>
                    </a:lnTo>
                    <a:lnTo>
                      <a:pt x="58" y="223"/>
                    </a:lnTo>
                    <a:lnTo>
                      <a:pt x="28" y="195"/>
                    </a:lnTo>
                    <a:lnTo>
                      <a:pt x="10" y="167"/>
                    </a:lnTo>
                    <a:lnTo>
                      <a:pt x="0" y="139"/>
                    </a:lnTo>
                    <a:lnTo>
                      <a:pt x="0" y="113"/>
                    </a:lnTo>
                    <a:lnTo>
                      <a:pt x="6" y="87"/>
                    </a:lnTo>
                    <a:lnTo>
                      <a:pt x="18" y="64"/>
                    </a:lnTo>
                    <a:lnTo>
                      <a:pt x="36" y="45"/>
                    </a:lnTo>
                    <a:lnTo>
                      <a:pt x="58" y="27"/>
                    </a:lnTo>
                    <a:lnTo>
                      <a:pt x="83" y="14"/>
                    </a:lnTo>
                    <a:lnTo>
                      <a:pt x="111" y="4"/>
                    </a:lnTo>
                    <a:lnTo>
                      <a:pt x="139" y="0"/>
                    </a:lnTo>
                    <a:lnTo>
                      <a:pt x="166" y="1"/>
                    </a:lnTo>
                    <a:lnTo>
                      <a:pt x="194" y="8"/>
                    </a:lnTo>
                    <a:lnTo>
                      <a:pt x="220" y="21"/>
                    </a:lnTo>
                    <a:lnTo>
                      <a:pt x="242" y="40"/>
                    </a:lnTo>
                    <a:lnTo>
                      <a:pt x="242" y="42"/>
                    </a:lnTo>
                    <a:lnTo>
                      <a:pt x="240" y="46"/>
                    </a:lnTo>
                    <a:lnTo>
                      <a:pt x="238" y="49"/>
                    </a:lnTo>
                    <a:lnTo>
                      <a:pt x="236" y="51"/>
                    </a:lnTo>
                    <a:lnTo>
                      <a:pt x="220" y="52"/>
                    </a:lnTo>
                    <a:lnTo>
                      <a:pt x="212" y="52"/>
                    </a:lnTo>
                    <a:lnTo>
                      <a:pt x="208" y="51"/>
                    </a:lnTo>
                    <a:lnTo>
                      <a:pt x="206" y="51"/>
                    </a:lnTo>
                    <a:lnTo>
                      <a:pt x="184" y="44"/>
                    </a:lnTo>
                    <a:lnTo>
                      <a:pt x="166" y="40"/>
                    </a:lnTo>
                    <a:lnTo>
                      <a:pt x="151" y="40"/>
                    </a:lnTo>
                    <a:lnTo>
                      <a:pt x="137" y="42"/>
                    </a:lnTo>
                    <a:lnTo>
                      <a:pt x="127" y="46"/>
                    </a:lnTo>
                    <a:lnTo>
                      <a:pt x="119" y="49"/>
                    </a:lnTo>
                    <a:lnTo>
                      <a:pt x="115" y="53"/>
                    </a:lnTo>
                    <a:lnTo>
                      <a:pt x="113" y="54"/>
                    </a:lnTo>
                    <a:lnTo>
                      <a:pt x="83" y="83"/>
                    </a:lnTo>
                    <a:lnTo>
                      <a:pt x="71" y="110"/>
                    </a:lnTo>
                    <a:lnTo>
                      <a:pt x="69" y="131"/>
                    </a:lnTo>
                    <a:lnTo>
                      <a:pt x="71" y="141"/>
                    </a:lnTo>
                    <a:lnTo>
                      <a:pt x="75" y="155"/>
                    </a:lnTo>
                    <a:lnTo>
                      <a:pt x="81" y="168"/>
                    </a:lnTo>
                    <a:lnTo>
                      <a:pt x="87" y="182"/>
                    </a:lnTo>
                    <a:lnTo>
                      <a:pt x="99" y="197"/>
                    </a:lnTo>
                    <a:lnTo>
                      <a:pt x="105" y="203"/>
                    </a:lnTo>
                    <a:lnTo>
                      <a:pt x="115" y="212"/>
                    </a:lnTo>
                    <a:lnTo>
                      <a:pt x="127" y="220"/>
                    </a:lnTo>
                    <a:lnTo>
                      <a:pt x="139" y="227"/>
                    </a:lnTo>
                    <a:close/>
                  </a:path>
                </a:pathLst>
              </a:custGeom>
              <a:solidFill>
                <a:srgbClr val="667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92" name="Freeform 204">
                <a:extLst>
                  <a:ext uri="{FF2B5EF4-FFF2-40B4-BE49-F238E27FC236}">
                    <a16:creationId xmlns:a16="http://schemas.microsoft.com/office/drawing/2014/main" id="{6FA1DE29-E3C1-42C5-9ED1-5D5A53E09EBC}"/>
                  </a:ext>
                </a:extLst>
              </p:cNvPr>
              <p:cNvSpPr>
                <a:spLocks/>
              </p:cNvSpPr>
              <p:nvPr/>
            </p:nvSpPr>
            <p:spPr bwMode="auto">
              <a:xfrm>
                <a:off x="4174" y="285"/>
                <a:ext cx="87" cy="29"/>
              </a:xfrm>
              <a:custGeom>
                <a:avLst/>
                <a:gdLst>
                  <a:gd name="T0" fmla="*/ 67 w 87"/>
                  <a:gd name="T1" fmla="*/ 0 h 29"/>
                  <a:gd name="T2" fmla="*/ 67 w 87"/>
                  <a:gd name="T3" fmla="*/ 0 h 29"/>
                  <a:gd name="T4" fmla="*/ 65 w 87"/>
                  <a:gd name="T5" fmla="*/ 3 h 29"/>
                  <a:gd name="T6" fmla="*/ 63 w 87"/>
                  <a:gd name="T7" fmla="*/ 9 h 29"/>
                  <a:gd name="T8" fmla="*/ 63 w 87"/>
                  <a:gd name="T9" fmla="*/ 13 h 29"/>
                  <a:gd name="T10" fmla="*/ 59 w 87"/>
                  <a:gd name="T11" fmla="*/ 15 h 29"/>
                  <a:gd name="T12" fmla="*/ 53 w 87"/>
                  <a:gd name="T13" fmla="*/ 17 h 29"/>
                  <a:gd name="T14" fmla="*/ 45 w 87"/>
                  <a:gd name="T15" fmla="*/ 17 h 29"/>
                  <a:gd name="T16" fmla="*/ 31 w 87"/>
                  <a:gd name="T17" fmla="*/ 15 h 29"/>
                  <a:gd name="T18" fmla="*/ 12 w 87"/>
                  <a:gd name="T19" fmla="*/ 7 h 29"/>
                  <a:gd name="T20" fmla="*/ 0 w 87"/>
                  <a:gd name="T21" fmla="*/ 16 h 29"/>
                  <a:gd name="T22" fmla="*/ 23 w 87"/>
                  <a:gd name="T23" fmla="*/ 24 h 29"/>
                  <a:gd name="T24" fmla="*/ 41 w 87"/>
                  <a:gd name="T25" fmla="*/ 29 h 29"/>
                  <a:gd name="T26" fmla="*/ 57 w 87"/>
                  <a:gd name="T27" fmla="*/ 29 h 29"/>
                  <a:gd name="T28" fmla="*/ 71 w 87"/>
                  <a:gd name="T29" fmla="*/ 24 h 29"/>
                  <a:gd name="T30" fmla="*/ 79 w 87"/>
                  <a:gd name="T31" fmla="*/ 17 h 29"/>
                  <a:gd name="T32" fmla="*/ 83 w 87"/>
                  <a:gd name="T33" fmla="*/ 12 h 29"/>
                  <a:gd name="T34" fmla="*/ 85 w 87"/>
                  <a:gd name="T35" fmla="*/ 6 h 29"/>
                  <a:gd name="T36" fmla="*/ 87 w 87"/>
                  <a:gd name="T37" fmla="*/ 0 h 29"/>
                  <a:gd name="T38" fmla="*/ 87 w 87"/>
                  <a:gd name="T39" fmla="*/ 0 h 29"/>
                  <a:gd name="T40" fmla="*/ 67 w 87"/>
                  <a:gd name="T4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29">
                    <a:moveTo>
                      <a:pt x="67" y="0"/>
                    </a:moveTo>
                    <a:lnTo>
                      <a:pt x="67" y="0"/>
                    </a:lnTo>
                    <a:lnTo>
                      <a:pt x="65" y="3"/>
                    </a:lnTo>
                    <a:lnTo>
                      <a:pt x="63" y="9"/>
                    </a:lnTo>
                    <a:lnTo>
                      <a:pt x="63" y="13"/>
                    </a:lnTo>
                    <a:lnTo>
                      <a:pt x="59" y="15"/>
                    </a:lnTo>
                    <a:lnTo>
                      <a:pt x="53" y="17"/>
                    </a:lnTo>
                    <a:lnTo>
                      <a:pt x="45" y="17"/>
                    </a:lnTo>
                    <a:lnTo>
                      <a:pt x="31" y="15"/>
                    </a:lnTo>
                    <a:lnTo>
                      <a:pt x="12" y="7"/>
                    </a:lnTo>
                    <a:lnTo>
                      <a:pt x="0" y="16"/>
                    </a:lnTo>
                    <a:lnTo>
                      <a:pt x="23" y="24"/>
                    </a:lnTo>
                    <a:lnTo>
                      <a:pt x="41" y="29"/>
                    </a:lnTo>
                    <a:lnTo>
                      <a:pt x="57" y="29"/>
                    </a:lnTo>
                    <a:lnTo>
                      <a:pt x="71" y="24"/>
                    </a:lnTo>
                    <a:lnTo>
                      <a:pt x="79" y="17"/>
                    </a:lnTo>
                    <a:lnTo>
                      <a:pt x="83" y="12"/>
                    </a:lnTo>
                    <a:lnTo>
                      <a:pt x="85" y="6"/>
                    </a:lnTo>
                    <a:lnTo>
                      <a:pt x="87" y="0"/>
                    </a:lnTo>
                    <a:lnTo>
                      <a:pt x="87" y="0"/>
                    </a:lnTo>
                    <a:lnTo>
                      <a:pt x="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3693" name="Freeform 205">
              <a:extLst>
                <a:ext uri="{FF2B5EF4-FFF2-40B4-BE49-F238E27FC236}">
                  <a16:creationId xmlns:a16="http://schemas.microsoft.com/office/drawing/2014/main" id="{B09CC5A3-6045-4340-89F0-EA05420A3224}"/>
                </a:ext>
              </a:extLst>
            </p:cNvPr>
            <p:cNvSpPr>
              <a:spLocks/>
            </p:cNvSpPr>
            <p:nvPr/>
          </p:nvSpPr>
          <p:spPr bwMode="auto">
            <a:xfrm>
              <a:off x="4241" y="278"/>
              <a:ext cx="51" cy="23"/>
            </a:xfrm>
            <a:custGeom>
              <a:avLst/>
              <a:gdLst>
                <a:gd name="T0" fmla="*/ 50 w 51"/>
                <a:gd name="T1" fmla="*/ 19 h 23"/>
                <a:gd name="T2" fmla="*/ 51 w 51"/>
                <a:gd name="T3" fmla="*/ 19 h 23"/>
                <a:gd name="T4" fmla="*/ 42 w 51"/>
                <a:gd name="T5" fmla="*/ 10 h 23"/>
                <a:gd name="T6" fmla="*/ 30 w 51"/>
                <a:gd name="T7" fmla="*/ 4 h 23"/>
                <a:gd name="T8" fmla="*/ 14 w 51"/>
                <a:gd name="T9" fmla="*/ 0 h 23"/>
                <a:gd name="T10" fmla="*/ 0 w 51"/>
                <a:gd name="T11" fmla="*/ 7 h 23"/>
                <a:gd name="T12" fmla="*/ 20 w 51"/>
                <a:gd name="T13" fmla="*/ 7 h 23"/>
                <a:gd name="T14" fmla="*/ 14 w 51"/>
                <a:gd name="T15" fmla="*/ 12 h 23"/>
                <a:gd name="T16" fmla="*/ 18 w 51"/>
                <a:gd name="T17" fmla="*/ 13 h 23"/>
                <a:gd name="T18" fmla="*/ 26 w 51"/>
                <a:gd name="T19" fmla="*/ 17 h 23"/>
                <a:gd name="T20" fmla="*/ 32 w 51"/>
                <a:gd name="T21" fmla="*/ 23 h 23"/>
                <a:gd name="T22" fmla="*/ 34 w 51"/>
                <a:gd name="T23" fmla="*/ 23 h 23"/>
                <a:gd name="T24" fmla="*/ 50 w 51"/>
                <a:gd name="T25"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23">
                  <a:moveTo>
                    <a:pt x="50" y="19"/>
                  </a:moveTo>
                  <a:lnTo>
                    <a:pt x="51" y="19"/>
                  </a:lnTo>
                  <a:lnTo>
                    <a:pt x="42" y="10"/>
                  </a:lnTo>
                  <a:lnTo>
                    <a:pt x="30" y="4"/>
                  </a:lnTo>
                  <a:lnTo>
                    <a:pt x="14" y="0"/>
                  </a:lnTo>
                  <a:lnTo>
                    <a:pt x="0" y="7"/>
                  </a:lnTo>
                  <a:lnTo>
                    <a:pt x="20" y="7"/>
                  </a:lnTo>
                  <a:lnTo>
                    <a:pt x="14" y="12"/>
                  </a:lnTo>
                  <a:lnTo>
                    <a:pt x="18" y="13"/>
                  </a:lnTo>
                  <a:lnTo>
                    <a:pt x="26" y="17"/>
                  </a:lnTo>
                  <a:lnTo>
                    <a:pt x="32" y="23"/>
                  </a:lnTo>
                  <a:lnTo>
                    <a:pt x="34" y="23"/>
                  </a:lnTo>
                  <a:lnTo>
                    <a:pt x="5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94" name="Freeform 206">
              <a:extLst>
                <a:ext uri="{FF2B5EF4-FFF2-40B4-BE49-F238E27FC236}">
                  <a16:creationId xmlns:a16="http://schemas.microsoft.com/office/drawing/2014/main" id="{CF0459E6-33DD-403B-A304-E8FEAA6F6DE2}"/>
                </a:ext>
              </a:extLst>
            </p:cNvPr>
            <p:cNvSpPr>
              <a:spLocks/>
            </p:cNvSpPr>
            <p:nvPr/>
          </p:nvSpPr>
          <p:spPr bwMode="auto">
            <a:xfrm>
              <a:off x="4215" y="297"/>
              <a:ext cx="81" cy="49"/>
            </a:xfrm>
            <a:custGeom>
              <a:avLst/>
              <a:gdLst>
                <a:gd name="T0" fmla="*/ 2 w 81"/>
                <a:gd name="T1" fmla="*/ 48 h 49"/>
                <a:gd name="T2" fmla="*/ 0 w 81"/>
                <a:gd name="T3" fmla="*/ 48 h 49"/>
                <a:gd name="T4" fmla="*/ 20 w 81"/>
                <a:gd name="T5" fmla="*/ 49 h 49"/>
                <a:gd name="T6" fmla="*/ 40 w 81"/>
                <a:gd name="T7" fmla="*/ 47 h 49"/>
                <a:gd name="T8" fmla="*/ 56 w 81"/>
                <a:gd name="T9" fmla="*/ 41 h 49"/>
                <a:gd name="T10" fmla="*/ 68 w 81"/>
                <a:gd name="T11" fmla="*/ 34 h 49"/>
                <a:gd name="T12" fmla="*/ 76 w 81"/>
                <a:gd name="T13" fmla="*/ 26 h 49"/>
                <a:gd name="T14" fmla="*/ 81 w 81"/>
                <a:gd name="T15" fmla="*/ 16 h 49"/>
                <a:gd name="T16" fmla="*/ 81 w 81"/>
                <a:gd name="T17" fmla="*/ 9 h 49"/>
                <a:gd name="T18" fmla="*/ 76 w 81"/>
                <a:gd name="T19" fmla="*/ 0 h 49"/>
                <a:gd name="T20" fmla="*/ 60 w 81"/>
                <a:gd name="T21" fmla="*/ 4 h 49"/>
                <a:gd name="T22" fmla="*/ 62 w 81"/>
                <a:gd name="T23" fmla="*/ 9 h 49"/>
                <a:gd name="T24" fmla="*/ 62 w 81"/>
                <a:gd name="T25" fmla="*/ 16 h 49"/>
                <a:gd name="T26" fmla="*/ 60 w 81"/>
                <a:gd name="T27" fmla="*/ 21 h 49"/>
                <a:gd name="T28" fmla="*/ 52 w 81"/>
                <a:gd name="T29" fmla="*/ 27 h 49"/>
                <a:gd name="T30" fmla="*/ 44 w 81"/>
                <a:gd name="T31" fmla="*/ 32 h 49"/>
                <a:gd name="T32" fmla="*/ 32 w 81"/>
                <a:gd name="T33" fmla="*/ 35 h 49"/>
                <a:gd name="T34" fmla="*/ 20 w 81"/>
                <a:gd name="T35" fmla="*/ 37 h 49"/>
                <a:gd name="T36" fmla="*/ 4 w 81"/>
                <a:gd name="T37" fmla="*/ 36 h 49"/>
                <a:gd name="T38" fmla="*/ 2 w 81"/>
                <a:gd name="T39" fmla="*/ 36 h 49"/>
                <a:gd name="T40" fmla="*/ 2 w 81"/>
                <a:gd name="T4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49">
                  <a:moveTo>
                    <a:pt x="2" y="48"/>
                  </a:moveTo>
                  <a:lnTo>
                    <a:pt x="0" y="48"/>
                  </a:lnTo>
                  <a:lnTo>
                    <a:pt x="20" y="49"/>
                  </a:lnTo>
                  <a:lnTo>
                    <a:pt x="40" y="47"/>
                  </a:lnTo>
                  <a:lnTo>
                    <a:pt x="56" y="41"/>
                  </a:lnTo>
                  <a:lnTo>
                    <a:pt x="68" y="34"/>
                  </a:lnTo>
                  <a:lnTo>
                    <a:pt x="76" y="26"/>
                  </a:lnTo>
                  <a:lnTo>
                    <a:pt x="81" y="16"/>
                  </a:lnTo>
                  <a:lnTo>
                    <a:pt x="81" y="9"/>
                  </a:lnTo>
                  <a:lnTo>
                    <a:pt x="76" y="0"/>
                  </a:lnTo>
                  <a:lnTo>
                    <a:pt x="60" y="4"/>
                  </a:lnTo>
                  <a:lnTo>
                    <a:pt x="62" y="9"/>
                  </a:lnTo>
                  <a:lnTo>
                    <a:pt x="62" y="16"/>
                  </a:lnTo>
                  <a:lnTo>
                    <a:pt x="60" y="21"/>
                  </a:lnTo>
                  <a:lnTo>
                    <a:pt x="52" y="27"/>
                  </a:lnTo>
                  <a:lnTo>
                    <a:pt x="44" y="32"/>
                  </a:lnTo>
                  <a:lnTo>
                    <a:pt x="32" y="35"/>
                  </a:lnTo>
                  <a:lnTo>
                    <a:pt x="20" y="37"/>
                  </a:lnTo>
                  <a:lnTo>
                    <a:pt x="4" y="36"/>
                  </a:lnTo>
                  <a:lnTo>
                    <a:pt x="2" y="36"/>
                  </a:lnTo>
                  <a:lnTo>
                    <a:pt x="2"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95" name="Freeform 207">
              <a:extLst>
                <a:ext uri="{FF2B5EF4-FFF2-40B4-BE49-F238E27FC236}">
                  <a16:creationId xmlns:a16="http://schemas.microsoft.com/office/drawing/2014/main" id="{179E8CF7-2D18-4FF8-99E7-ACDBA85F6016}"/>
                </a:ext>
              </a:extLst>
            </p:cNvPr>
            <p:cNvSpPr>
              <a:spLocks/>
            </p:cNvSpPr>
            <p:nvPr/>
          </p:nvSpPr>
          <p:spPr bwMode="auto">
            <a:xfrm>
              <a:off x="4132" y="316"/>
              <a:ext cx="85" cy="29"/>
            </a:xfrm>
            <a:custGeom>
              <a:avLst/>
              <a:gdLst>
                <a:gd name="T0" fmla="*/ 2 w 85"/>
                <a:gd name="T1" fmla="*/ 8 h 29"/>
                <a:gd name="T2" fmla="*/ 2 w 85"/>
                <a:gd name="T3" fmla="*/ 8 h 29"/>
                <a:gd name="T4" fmla="*/ 4 w 85"/>
                <a:gd name="T5" fmla="*/ 9 h 29"/>
                <a:gd name="T6" fmla="*/ 6 w 85"/>
                <a:gd name="T7" fmla="*/ 12 h 29"/>
                <a:gd name="T8" fmla="*/ 14 w 85"/>
                <a:gd name="T9" fmla="*/ 14 h 29"/>
                <a:gd name="T10" fmla="*/ 22 w 85"/>
                <a:gd name="T11" fmla="*/ 16 h 29"/>
                <a:gd name="T12" fmla="*/ 34 w 85"/>
                <a:gd name="T13" fmla="*/ 20 h 29"/>
                <a:gd name="T14" fmla="*/ 50 w 85"/>
                <a:gd name="T15" fmla="*/ 24 h 29"/>
                <a:gd name="T16" fmla="*/ 65 w 85"/>
                <a:gd name="T17" fmla="*/ 27 h 29"/>
                <a:gd name="T18" fmla="*/ 85 w 85"/>
                <a:gd name="T19" fmla="*/ 29 h 29"/>
                <a:gd name="T20" fmla="*/ 85 w 85"/>
                <a:gd name="T21" fmla="*/ 17 h 29"/>
                <a:gd name="T22" fmla="*/ 69 w 85"/>
                <a:gd name="T23" fmla="*/ 15 h 29"/>
                <a:gd name="T24" fmla="*/ 54 w 85"/>
                <a:gd name="T25" fmla="*/ 13 h 29"/>
                <a:gd name="T26" fmla="*/ 42 w 85"/>
                <a:gd name="T27" fmla="*/ 10 h 29"/>
                <a:gd name="T28" fmla="*/ 30 w 85"/>
                <a:gd name="T29" fmla="*/ 7 h 29"/>
                <a:gd name="T30" fmla="*/ 22 w 85"/>
                <a:gd name="T31" fmla="*/ 5 h 29"/>
                <a:gd name="T32" fmla="*/ 18 w 85"/>
                <a:gd name="T33" fmla="*/ 2 h 29"/>
                <a:gd name="T34" fmla="*/ 16 w 85"/>
                <a:gd name="T35" fmla="*/ 2 h 29"/>
                <a:gd name="T36" fmla="*/ 14 w 85"/>
                <a:gd name="T37" fmla="*/ 1 h 29"/>
                <a:gd name="T38" fmla="*/ 14 w 85"/>
                <a:gd name="T39" fmla="*/ 1 h 29"/>
                <a:gd name="T40" fmla="*/ 14 w 85"/>
                <a:gd name="T41" fmla="*/ 1 h 29"/>
                <a:gd name="T42" fmla="*/ 8 w 85"/>
                <a:gd name="T43" fmla="*/ 0 h 29"/>
                <a:gd name="T44" fmla="*/ 2 w 85"/>
                <a:gd name="T45" fmla="*/ 1 h 29"/>
                <a:gd name="T46" fmla="*/ 0 w 85"/>
                <a:gd name="T47" fmla="*/ 5 h 29"/>
                <a:gd name="T48" fmla="*/ 2 w 85"/>
                <a:gd name="T49"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 h="29">
                  <a:moveTo>
                    <a:pt x="2" y="8"/>
                  </a:moveTo>
                  <a:lnTo>
                    <a:pt x="2" y="8"/>
                  </a:lnTo>
                  <a:lnTo>
                    <a:pt x="4" y="9"/>
                  </a:lnTo>
                  <a:lnTo>
                    <a:pt x="6" y="12"/>
                  </a:lnTo>
                  <a:lnTo>
                    <a:pt x="14" y="14"/>
                  </a:lnTo>
                  <a:lnTo>
                    <a:pt x="22" y="16"/>
                  </a:lnTo>
                  <a:lnTo>
                    <a:pt x="34" y="20"/>
                  </a:lnTo>
                  <a:lnTo>
                    <a:pt x="50" y="24"/>
                  </a:lnTo>
                  <a:lnTo>
                    <a:pt x="65" y="27"/>
                  </a:lnTo>
                  <a:lnTo>
                    <a:pt x="85" y="29"/>
                  </a:lnTo>
                  <a:lnTo>
                    <a:pt x="85" y="17"/>
                  </a:lnTo>
                  <a:lnTo>
                    <a:pt x="69" y="15"/>
                  </a:lnTo>
                  <a:lnTo>
                    <a:pt x="54" y="13"/>
                  </a:lnTo>
                  <a:lnTo>
                    <a:pt x="42" y="10"/>
                  </a:lnTo>
                  <a:lnTo>
                    <a:pt x="30" y="7"/>
                  </a:lnTo>
                  <a:lnTo>
                    <a:pt x="22" y="5"/>
                  </a:lnTo>
                  <a:lnTo>
                    <a:pt x="18" y="2"/>
                  </a:lnTo>
                  <a:lnTo>
                    <a:pt x="16" y="2"/>
                  </a:lnTo>
                  <a:lnTo>
                    <a:pt x="14" y="1"/>
                  </a:lnTo>
                  <a:lnTo>
                    <a:pt x="14" y="1"/>
                  </a:lnTo>
                  <a:lnTo>
                    <a:pt x="14" y="1"/>
                  </a:lnTo>
                  <a:lnTo>
                    <a:pt x="8" y="0"/>
                  </a:lnTo>
                  <a:lnTo>
                    <a:pt x="2" y="1"/>
                  </a:lnTo>
                  <a:lnTo>
                    <a:pt x="0" y="5"/>
                  </a:lnTo>
                  <a:lnTo>
                    <a:pt x="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96" name="Freeform 208">
              <a:extLst>
                <a:ext uri="{FF2B5EF4-FFF2-40B4-BE49-F238E27FC236}">
                  <a16:creationId xmlns:a16="http://schemas.microsoft.com/office/drawing/2014/main" id="{A4B1B176-59A2-43CD-AE3F-15E76BE7D318}"/>
                </a:ext>
              </a:extLst>
            </p:cNvPr>
            <p:cNvSpPr>
              <a:spLocks/>
            </p:cNvSpPr>
            <p:nvPr/>
          </p:nvSpPr>
          <p:spPr bwMode="auto">
            <a:xfrm>
              <a:off x="4031" y="64"/>
              <a:ext cx="260" cy="260"/>
            </a:xfrm>
            <a:custGeom>
              <a:avLst/>
              <a:gdLst>
                <a:gd name="T0" fmla="*/ 260 w 260"/>
                <a:gd name="T1" fmla="*/ 44 h 260"/>
                <a:gd name="T2" fmla="*/ 260 w 260"/>
                <a:gd name="T3" fmla="*/ 44 h 260"/>
                <a:gd name="T4" fmla="*/ 238 w 260"/>
                <a:gd name="T5" fmla="*/ 23 h 260"/>
                <a:gd name="T6" fmla="*/ 208 w 260"/>
                <a:gd name="T7" fmla="*/ 9 h 260"/>
                <a:gd name="T8" fmla="*/ 178 w 260"/>
                <a:gd name="T9" fmla="*/ 1 h 260"/>
                <a:gd name="T10" fmla="*/ 149 w 260"/>
                <a:gd name="T11" fmla="*/ 0 h 260"/>
                <a:gd name="T12" fmla="*/ 117 w 260"/>
                <a:gd name="T13" fmla="*/ 5 h 260"/>
                <a:gd name="T14" fmla="*/ 87 w 260"/>
                <a:gd name="T15" fmla="*/ 15 h 260"/>
                <a:gd name="T16" fmla="*/ 60 w 260"/>
                <a:gd name="T17" fmla="*/ 30 h 260"/>
                <a:gd name="T18" fmla="*/ 38 w 260"/>
                <a:gd name="T19" fmla="*/ 48 h 260"/>
                <a:gd name="T20" fmla="*/ 18 w 260"/>
                <a:gd name="T21" fmla="*/ 68 h 260"/>
                <a:gd name="T22" fmla="*/ 6 w 260"/>
                <a:gd name="T23" fmla="*/ 92 h 260"/>
                <a:gd name="T24" fmla="*/ 0 w 260"/>
                <a:gd name="T25" fmla="*/ 119 h 260"/>
                <a:gd name="T26" fmla="*/ 0 w 260"/>
                <a:gd name="T27" fmla="*/ 145 h 260"/>
                <a:gd name="T28" fmla="*/ 10 w 260"/>
                <a:gd name="T29" fmla="*/ 174 h 260"/>
                <a:gd name="T30" fmla="*/ 30 w 260"/>
                <a:gd name="T31" fmla="*/ 204 h 260"/>
                <a:gd name="T32" fmla="*/ 60 w 260"/>
                <a:gd name="T33" fmla="*/ 233 h 260"/>
                <a:gd name="T34" fmla="*/ 103 w 260"/>
                <a:gd name="T35" fmla="*/ 260 h 260"/>
                <a:gd name="T36" fmla="*/ 115 w 260"/>
                <a:gd name="T37" fmla="*/ 253 h 260"/>
                <a:gd name="T38" fmla="*/ 75 w 260"/>
                <a:gd name="T39" fmla="*/ 226 h 260"/>
                <a:gd name="T40" fmla="*/ 46 w 260"/>
                <a:gd name="T41" fmla="*/ 199 h 260"/>
                <a:gd name="T42" fmla="*/ 30 w 260"/>
                <a:gd name="T43" fmla="*/ 172 h 260"/>
                <a:gd name="T44" fmla="*/ 20 w 260"/>
                <a:gd name="T45" fmla="*/ 145 h 260"/>
                <a:gd name="T46" fmla="*/ 20 w 260"/>
                <a:gd name="T47" fmla="*/ 119 h 260"/>
                <a:gd name="T48" fmla="*/ 26 w 260"/>
                <a:gd name="T49" fmla="*/ 94 h 260"/>
                <a:gd name="T50" fmla="*/ 38 w 260"/>
                <a:gd name="T51" fmla="*/ 73 h 260"/>
                <a:gd name="T52" fmla="*/ 54 w 260"/>
                <a:gd name="T53" fmla="*/ 53 h 260"/>
                <a:gd name="T54" fmla="*/ 75 w 260"/>
                <a:gd name="T55" fmla="*/ 37 h 260"/>
                <a:gd name="T56" fmla="*/ 99 w 260"/>
                <a:gd name="T57" fmla="*/ 24 h 260"/>
                <a:gd name="T58" fmla="*/ 125 w 260"/>
                <a:gd name="T59" fmla="*/ 16 h 260"/>
                <a:gd name="T60" fmla="*/ 149 w 260"/>
                <a:gd name="T61" fmla="*/ 12 h 260"/>
                <a:gd name="T62" fmla="*/ 174 w 260"/>
                <a:gd name="T63" fmla="*/ 13 h 260"/>
                <a:gd name="T64" fmla="*/ 200 w 260"/>
                <a:gd name="T65" fmla="*/ 19 h 260"/>
                <a:gd name="T66" fmla="*/ 222 w 260"/>
                <a:gd name="T67" fmla="*/ 30 h 260"/>
                <a:gd name="T68" fmla="*/ 244 w 260"/>
                <a:gd name="T69" fmla="*/ 48 h 260"/>
                <a:gd name="T70" fmla="*/ 244 w 260"/>
                <a:gd name="T71" fmla="*/ 48 h 260"/>
                <a:gd name="T72" fmla="*/ 260 w 260"/>
                <a:gd name="T73" fmla="*/ 4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0" h="260">
                  <a:moveTo>
                    <a:pt x="260" y="44"/>
                  </a:moveTo>
                  <a:lnTo>
                    <a:pt x="260" y="44"/>
                  </a:lnTo>
                  <a:lnTo>
                    <a:pt x="238" y="23"/>
                  </a:lnTo>
                  <a:lnTo>
                    <a:pt x="208" y="9"/>
                  </a:lnTo>
                  <a:lnTo>
                    <a:pt x="178" y="1"/>
                  </a:lnTo>
                  <a:lnTo>
                    <a:pt x="149" y="0"/>
                  </a:lnTo>
                  <a:lnTo>
                    <a:pt x="117" y="5"/>
                  </a:lnTo>
                  <a:lnTo>
                    <a:pt x="87" y="15"/>
                  </a:lnTo>
                  <a:lnTo>
                    <a:pt x="60" y="30"/>
                  </a:lnTo>
                  <a:lnTo>
                    <a:pt x="38" y="48"/>
                  </a:lnTo>
                  <a:lnTo>
                    <a:pt x="18" y="68"/>
                  </a:lnTo>
                  <a:lnTo>
                    <a:pt x="6" y="92"/>
                  </a:lnTo>
                  <a:lnTo>
                    <a:pt x="0" y="119"/>
                  </a:lnTo>
                  <a:lnTo>
                    <a:pt x="0" y="145"/>
                  </a:lnTo>
                  <a:lnTo>
                    <a:pt x="10" y="174"/>
                  </a:lnTo>
                  <a:lnTo>
                    <a:pt x="30" y="204"/>
                  </a:lnTo>
                  <a:lnTo>
                    <a:pt x="60" y="233"/>
                  </a:lnTo>
                  <a:lnTo>
                    <a:pt x="103" y="260"/>
                  </a:lnTo>
                  <a:lnTo>
                    <a:pt x="115" y="253"/>
                  </a:lnTo>
                  <a:lnTo>
                    <a:pt x="75" y="226"/>
                  </a:lnTo>
                  <a:lnTo>
                    <a:pt x="46" y="199"/>
                  </a:lnTo>
                  <a:lnTo>
                    <a:pt x="30" y="172"/>
                  </a:lnTo>
                  <a:lnTo>
                    <a:pt x="20" y="145"/>
                  </a:lnTo>
                  <a:lnTo>
                    <a:pt x="20" y="119"/>
                  </a:lnTo>
                  <a:lnTo>
                    <a:pt x="26" y="94"/>
                  </a:lnTo>
                  <a:lnTo>
                    <a:pt x="38" y="73"/>
                  </a:lnTo>
                  <a:lnTo>
                    <a:pt x="54" y="53"/>
                  </a:lnTo>
                  <a:lnTo>
                    <a:pt x="75" y="37"/>
                  </a:lnTo>
                  <a:lnTo>
                    <a:pt x="99" y="24"/>
                  </a:lnTo>
                  <a:lnTo>
                    <a:pt x="125" y="16"/>
                  </a:lnTo>
                  <a:lnTo>
                    <a:pt x="149" y="12"/>
                  </a:lnTo>
                  <a:lnTo>
                    <a:pt x="174" y="13"/>
                  </a:lnTo>
                  <a:lnTo>
                    <a:pt x="200" y="19"/>
                  </a:lnTo>
                  <a:lnTo>
                    <a:pt x="222" y="30"/>
                  </a:lnTo>
                  <a:lnTo>
                    <a:pt x="244" y="48"/>
                  </a:lnTo>
                  <a:lnTo>
                    <a:pt x="244" y="48"/>
                  </a:lnTo>
                  <a:lnTo>
                    <a:pt x="26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97" name="Freeform 209">
              <a:extLst>
                <a:ext uri="{FF2B5EF4-FFF2-40B4-BE49-F238E27FC236}">
                  <a16:creationId xmlns:a16="http://schemas.microsoft.com/office/drawing/2014/main" id="{37FA3616-BB2D-45B6-BECB-D8784E235C8A}"/>
                </a:ext>
              </a:extLst>
            </p:cNvPr>
            <p:cNvSpPr>
              <a:spLocks/>
            </p:cNvSpPr>
            <p:nvPr/>
          </p:nvSpPr>
          <p:spPr bwMode="auto">
            <a:xfrm>
              <a:off x="4269" y="108"/>
              <a:ext cx="23" cy="18"/>
            </a:xfrm>
            <a:custGeom>
              <a:avLst/>
              <a:gdLst>
                <a:gd name="T0" fmla="*/ 10 w 23"/>
                <a:gd name="T1" fmla="*/ 18 h 18"/>
                <a:gd name="T2" fmla="*/ 16 w 23"/>
                <a:gd name="T3" fmla="*/ 15 h 18"/>
                <a:gd name="T4" fmla="*/ 18 w 23"/>
                <a:gd name="T5" fmla="*/ 14 h 18"/>
                <a:gd name="T6" fmla="*/ 22 w 23"/>
                <a:gd name="T7" fmla="*/ 9 h 18"/>
                <a:gd name="T8" fmla="*/ 23 w 23"/>
                <a:gd name="T9" fmla="*/ 6 h 18"/>
                <a:gd name="T10" fmla="*/ 22 w 23"/>
                <a:gd name="T11" fmla="*/ 0 h 18"/>
                <a:gd name="T12" fmla="*/ 6 w 23"/>
                <a:gd name="T13" fmla="*/ 4 h 18"/>
                <a:gd name="T14" fmla="*/ 4 w 23"/>
                <a:gd name="T15" fmla="*/ 3 h 18"/>
                <a:gd name="T16" fmla="*/ 2 w 23"/>
                <a:gd name="T17" fmla="*/ 7 h 18"/>
                <a:gd name="T18" fmla="*/ 2 w 23"/>
                <a:gd name="T19" fmla="*/ 9 h 18"/>
                <a:gd name="T20" fmla="*/ 0 w 23"/>
                <a:gd name="T21" fmla="*/ 10 h 18"/>
                <a:gd name="T22" fmla="*/ 6 w 23"/>
                <a:gd name="T23" fmla="*/ 7 h 18"/>
                <a:gd name="T24" fmla="*/ 0 w 23"/>
                <a:gd name="T25" fmla="*/ 10 h 18"/>
                <a:gd name="T26" fmla="*/ 0 w 23"/>
                <a:gd name="T27" fmla="*/ 14 h 18"/>
                <a:gd name="T28" fmla="*/ 6 w 23"/>
                <a:gd name="T29" fmla="*/ 17 h 18"/>
                <a:gd name="T30" fmla="*/ 12 w 23"/>
                <a:gd name="T31" fmla="*/ 17 h 18"/>
                <a:gd name="T32" fmla="*/ 16 w 23"/>
                <a:gd name="T33" fmla="*/ 15 h 18"/>
                <a:gd name="T34" fmla="*/ 10 w 23"/>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18">
                  <a:moveTo>
                    <a:pt x="10" y="18"/>
                  </a:moveTo>
                  <a:lnTo>
                    <a:pt x="16" y="15"/>
                  </a:lnTo>
                  <a:lnTo>
                    <a:pt x="18" y="14"/>
                  </a:lnTo>
                  <a:lnTo>
                    <a:pt x="22" y="9"/>
                  </a:lnTo>
                  <a:lnTo>
                    <a:pt x="23" y="6"/>
                  </a:lnTo>
                  <a:lnTo>
                    <a:pt x="22" y="0"/>
                  </a:lnTo>
                  <a:lnTo>
                    <a:pt x="6" y="4"/>
                  </a:lnTo>
                  <a:lnTo>
                    <a:pt x="4" y="3"/>
                  </a:lnTo>
                  <a:lnTo>
                    <a:pt x="2" y="7"/>
                  </a:lnTo>
                  <a:lnTo>
                    <a:pt x="2" y="9"/>
                  </a:lnTo>
                  <a:lnTo>
                    <a:pt x="0" y="10"/>
                  </a:lnTo>
                  <a:lnTo>
                    <a:pt x="6" y="7"/>
                  </a:lnTo>
                  <a:lnTo>
                    <a:pt x="0" y="10"/>
                  </a:lnTo>
                  <a:lnTo>
                    <a:pt x="0" y="14"/>
                  </a:lnTo>
                  <a:lnTo>
                    <a:pt x="6" y="17"/>
                  </a:lnTo>
                  <a:lnTo>
                    <a:pt x="12" y="17"/>
                  </a:lnTo>
                  <a:lnTo>
                    <a:pt x="16" y="15"/>
                  </a:lnTo>
                  <a:lnTo>
                    <a:pt x="1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98" name="Freeform 210">
              <a:extLst>
                <a:ext uri="{FF2B5EF4-FFF2-40B4-BE49-F238E27FC236}">
                  <a16:creationId xmlns:a16="http://schemas.microsoft.com/office/drawing/2014/main" id="{24E8211B-3218-41C8-A904-EFF2BCDACCCD}"/>
                </a:ext>
              </a:extLst>
            </p:cNvPr>
            <p:cNvSpPr>
              <a:spLocks/>
            </p:cNvSpPr>
            <p:nvPr/>
          </p:nvSpPr>
          <p:spPr bwMode="auto">
            <a:xfrm>
              <a:off x="4237" y="115"/>
              <a:ext cx="42" cy="12"/>
            </a:xfrm>
            <a:custGeom>
              <a:avLst/>
              <a:gdLst>
                <a:gd name="T0" fmla="*/ 4 w 42"/>
                <a:gd name="T1" fmla="*/ 10 h 12"/>
                <a:gd name="T2" fmla="*/ 2 w 42"/>
                <a:gd name="T3" fmla="*/ 9 h 12"/>
                <a:gd name="T4" fmla="*/ 10 w 42"/>
                <a:gd name="T5" fmla="*/ 11 h 12"/>
                <a:gd name="T6" fmla="*/ 16 w 42"/>
                <a:gd name="T7" fmla="*/ 12 h 12"/>
                <a:gd name="T8" fmla="*/ 24 w 42"/>
                <a:gd name="T9" fmla="*/ 12 h 12"/>
                <a:gd name="T10" fmla="*/ 42 w 42"/>
                <a:gd name="T11" fmla="*/ 11 h 12"/>
                <a:gd name="T12" fmla="*/ 38 w 42"/>
                <a:gd name="T13" fmla="*/ 0 h 12"/>
                <a:gd name="T14" fmla="*/ 24 w 42"/>
                <a:gd name="T15" fmla="*/ 1 h 12"/>
                <a:gd name="T16" fmla="*/ 16 w 42"/>
                <a:gd name="T17" fmla="*/ 1 h 12"/>
                <a:gd name="T18" fmla="*/ 14 w 42"/>
                <a:gd name="T19" fmla="*/ 0 h 12"/>
                <a:gd name="T20" fmla="*/ 18 w 42"/>
                <a:gd name="T21" fmla="*/ 2 h 12"/>
                <a:gd name="T22" fmla="*/ 16 w 42"/>
                <a:gd name="T23" fmla="*/ 1 h 12"/>
                <a:gd name="T24" fmla="*/ 18 w 42"/>
                <a:gd name="T25" fmla="*/ 2 h 12"/>
                <a:gd name="T26" fmla="*/ 12 w 42"/>
                <a:gd name="T27" fmla="*/ 0 h 12"/>
                <a:gd name="T28" fmla="*/ 4 w 42"/>
                <a:gd name="T29" fmla="*/ 1 h 12"/>
                <a:gd name="T30" fmla="*/ 0 w 42"/>
                <a:gd name="T31" fmla="*/ 4 h 12"/>
                <a:gd name="T32" fmla="*/ 2 w 42"/>
                <a:gd name="T33" fmla="*/ 9 h 12"/>
                <a:gd name="T34" fmla="*/ 4 w 42"/>
                <a:gd name="T35"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12">
                  <a:moveTo>
                    <a:pt x="4" y="10"/>
                  </a:moveTo>
                  <a:lnTo>
                    <a:pt x="2" y="9"/>
                  </a:lnTo>
                  <a:lnTo>
                    <a:pt x="10" y="11"/>
                  </a:lnTo>
                  <a:lnTo>
                    <a:pt x="16" y="12"/>
                  </a:lnTo>
                  <a:lnTo>
                    <a:pt x="24" y="12"/>
                  </a:lnTo>
                  <a:lnTo>
                    <a:pt x="42" y="11"/>
                  </a:lnTo>
                  <a:lnTo>
                    <a:pt x="38" y="0"/>
                  </a:lnTo>
                  <a:lnTo>
                    <a:pt x="24" y="1"/>
                  </a:lnTo>
                  <a:lnTo>
                    <a:pt x="16" y="1"/>
                  </a:lnTo>
                  <a:lnTo>
                    <a:pt x="14" y="0"/>
                  </a:lnTo>
                  <a:lnTo>
                    <a:pt x="18" y="2"/>
                  </a:lnTo>
                  <a:lnTo>
                    <a:pt x="16" y="1"/>
                  </a:lnTo>
                  <a:lnTo>
                    <a:pt x="18" y="2"/>
                  </a:lnTo>
                  <a:lnTo>
                    <a:pt x="12" y="0"/>
                  </a:lnTo>
                  <a:lnTo>
                    <a:pt x="4" y="1"/>
                  </a:lnTo>
                  <a:lnTo>
                    <a:pt x="0" y="4"/>
                  </a:lnTo>
                  <a:lnTo>
                    <a:pt x="2" y="9"/>
                  </a:lnTo>
                  <a:lnTo>
                    <a:pt x="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699" name="Freeform 211">
              <a:extLst>
                <a:ext uri="{FF2B5EF4-FFF2-40B4-BE49-F238E27FC236}">
                  <a16:creationId xmlns:a16="http://schemas.microsoft.com/office/drawing/2014/main" id="{7589691E-2D65-48E4-8F5A-85D9186DCCF9}"/>
                </a:ext>
              </a:extLst>
            </p:cNvPr>
            <p:cNvSpPr>
              <a:spLocks/>
            </p:cNvSpPr>
            <p:nvPr/>
          </p:nvSpPr>
          <p:spPr bwMode="auto">
            <a:xfrm>
              <a:off x="4146" y="104"/>
              <a:ext cx="107" cy="25"/>
            </a:xfrm>
            <a:custGeom>
              <a:avLst/>
              <a:gdLst>
                <a:gd name="T0" fmla="*/ 16 w 107"/>
                <a:gd name="T1" fmla="*/ 23 h 25"/>
                <a:gd name="T2" fmla="*/ 16 w 107"/>
                <a:gd name="T3" fmla="*/ 22 h 25"/>
                <a:gd name="T4" fmla="*/ 18 w 107"/>
                <a:gd name="T5" fmla="*/ 22 h 25"/>
                <a:gd name="T6" fmla="*/ 20 w 107"/>
                <a:gd name="T7" fmla="*/ 19 h 25"/>
                <a:gd name="T8" fmla="*/ 28 w 107"/>
                <a:gd name="T9" fmla="*/ 17 h 25"/>
                <a:gd name="T10" fmla="*/ 36 w 107"/>
                <a:gd name="T11" fmla="*/ 14 h 25"/>
                <a:gd name="T12" fmla="*/ 46 w 107"/>
                <a:gd name="T13" fmla="*/ 12 h 25"/>
                <a:gd name="T14" fmla="*/ 61 w 107"/>
                <a:gd name="T15" fmla="*/ 12 h 25"/>
                <a:gd name="T16" fmla="*/ 75 w 107"/>
                <a:gd name="T17" fmla="*/ 15 h 25"/>
                <a:gd name="T18" fmla="*/ 95 w 107"/>
                <a:gd name="T19" fmla="*/ 21 h 25"/>
                <a:gd name="T20" fmla="*/ 107 w 107"/>
                <a:gd name="T21" fmla="*/ 12 h 25"/>
                <a:gd name="T22" fmla="*/ 83 w 107"/>
                <a:gd name="T23" fmla="*/ 4 h 25"/>
                <a:gd name="T24" fmla="*/ 61 w 107"/>
                <a:gd name="T25" fmla="*/ 0 h 25"/>
                <a:gd name="T26" fmla="*/ 46 w 107"/>
                <a:gd name="T27" fmla="*/ 0 h 25"/>
                <a:gd name="T28" fmla="*/ 28 w 107"/>
                <a:gd name="T29" fmla="*/ 3 h 25"/>
                <a:gd name="T30" fmla="*/ 16 w 107"/>
                <a:gd name="T31" fmla="*/ 7 h 25"/>
                <a:gd name="T32" fmla="*/ 8 w 107"/>
                <a:gd name="T33" fmla="*/ 12 h 25"/>
                <a:gd name="T34" fmla="*/ 2 w 107"/>
                <a:gd name="T35" fmla="*/ 15 h 25"/>
                <a:gd name="T36" fmla="*/ 0 w 107"/>
                <a:gd name="T37" fmla="*/ 18 h 25"/>
                <a:gd name="T38" fmla="*/ 0 w 107"/>
                <a:gd name="T39" fmla="*/ 17 h 25"/>
                <a:gd name="T40" fmla="*/ 0 w 107"/>
                <a:gd name="T41" fmla="*/ 18 h 25"/>
                <a:gd name="T42" fmla="*/ 0 w 107"/>
                <a:gd name="T43" fmla="*/ 21 h 25"/>
                <a:gd name="T44" fmla="*/ 6 w 107"/>
                <a:gd name="T45" fmla="*/ 25 h 25"/>
                <a:gd name="T46" fmla="*/ 12 w 107"/>
                <a:gd name="T47" fmla="*/ 25 h 25"/>
                <a:gd name="T48" fmla="*/ 16 w 107"/>
                <a:gd name="T49" fmla="*/ 22 h 25"/>
                <a:gd name="T50" fmla="*/ 16 w 107"/>
                <a:gd name="T51"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25">
                  <a:moveTo>
                    <a:pt x="16" y="23"/>
                  </a:moveTo>
                  <a:lnTo>
                    <a:pt x="16" y="22"/>
                  </a:lnTo>
                  <a:lnTo>
                    <a:pt x="18" y="22"/>
                  </a:lnTo>
                  <a:lnTo>
                    <a:pt x="20" y="19"/>
                  </a:lnTo>
                  <a:lnTo>
                    <a:pt x="28" y="17"/>
                  </a:lnTo>
                  <a:lnTo>
                    <a:pt x="36" y="14"/>
                  </a:lnTo>
                  <a:lnTo>
                    <a:pt x="46" y="12"/>
                  </a:lnTo>
                  <a:lnTo>
                    <a:pt x="61" y="12"/>
                  </a:lnTo>
                  <a:lnTo>
                    <a:pt x="75" y="15"/>
                  </a:lnTo>
                  <a:lnTo>
                    <a:pt x="95" y="21"/>
                  </a:lnTo>
                  <a:lnTo>
                    <a:pt x="107" y="12"/>
                  </a:lnTo>
                  <a:lnTo>
                    <a:pt x="83" y="4"/>
                  </a:lnTo>
                  <a:lnTo>
                    <a:pt x="61" y="0"/>
                  </a:lnTo>
                  <a:lnTo>
                    <a:pt x="46" y="0"/>
                  </a:lnTo>
                  <a:lnTo>
                    <a:pt x="28" y="3"/>
                  </a:lnTo>
                  <a:lnTo>
                    <a:pt x="16" y="7"/>
                  </a:lnTo>
                  <a:lnTo>
                    <a:pt x="8" y="12"/>
                  </a:lnTo>
                  <a:lnTo>
                    <a:pt x="2" y="15"/>
                  </a:lnTo>
                  <a:lnTo>
                    <a:pt x="0" y="18"/>
                  </a:lnTo>
                  <a:lnTo>
                    <a:pt x="0" y="17"/>
                  </a:lnTo>
                  <a:lnTo>
                    <a:pt x="0" y="18"/>
                  </a:lnTo>
                  <a:lnTo>
                    <a:pt x="0" y="21"/>
                  </a:lnTo>
                  <a:lnTo>
                    <a:pt x="6" y="25"/>
                  </a:lnTo>
                  <a:lnTo>
                    <a:pt x="12" y="25"/>
                  </a:lnTo>
                  <a:lnTo>
                    <a:pt x="16" y="22"/>
                  </a:lnTo>
                  <a:lnTo>
                    <a:pt x="1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00" name="Freeform 212">
              <a:extLst>
                <a:ext uri="{FF2B5EF4-FFF2-40B4-BE49-F238E27FC236}">
                  <a16:creationId xmlns:a16="http://schemas.microsoft.com/office/drawing/2014/main" id="{267DE25F-C70B-49B4-A867-9C526781BFE3}"/>
                </a:ext>
              </a:extLst>
            </p:cNvPr>
            <p:cNvSpPr>
              <a:spLocks/>
            </p:cNvSpPr>
            <p:nvPr/>
          </p:nvSpPr>
          <p:spPr bwMode="auto">
            <a:xfrm>
              <a:off x="4101" y="121"/>
              <a:ext cx="61" cy="92"/>
            </a:xfrm>
            <a:custGeom>
              <a:avLst/>
              <a:gdLst>
                <a:gd name="T0" fmla="*/ 21 w 61"/>
                <a:gd name="T1" fmla="*/ 90 h 92"/>
                <a:gd name="T2" fmla="*/ 21 w 61"/>
                <a:gd name="T3" fmla="*/ 89 h 92"/>
                <a:gd name="T4" fmla="*/ 19 w 61"/>
                <a:gd name="T5" fmla="*/ 80 h 92"/>
                <a:gd name="T6" fmla="*/ 21 w 61"/>
                <a:gd name="T7" fmla="*/ 59 h 92"/>
                <a:gd name="T8" fmla="*/ 33 w 61"/>
                <a:gd name="T9" fmla="*/ 34 h 92"/>
                <a:gd name="T10" fmla="*/ 61 w 61"/>
                <a:gd name="T11" fmla="*/ 6 h 92"/>
                <a:gd name="T12" fmla="*/ 45 w 61"/>
                <a:gd name="T13" fmla="*/ 0 h 92"/>
                <a:gd name="T14" fmla="*/ 13 w 61"/>
                <a:gd name="T15" fmla="*/ 29 h 92"/>
                <a:gd name="T16" fmla="*/ 1 w 61"/>
                <a:gd name="T17" fmla="*/ 59 h 92"/>
                <a:gd name="T18" fmla="*/ 0 w 61"/>
                <a:gd name="T19" fmla="*/ 80 h 92"/>
                <a:gd name="T20" fmla="*/ 1 w 61"/>
                <a:gd name="T21" fmla="*/ 92 h 92"/>
                <a:gd name="T22" fmla="*/ 1 w 61"/>
                <a:gd name="T23" fmla="*/ 90 h 92"/>
                <a:gd name="T24" fmla="*/ 21 w 61"/>
                <a:gd name="T25" fmla="*/ 9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2">
                  <a:moveTo>
                    <a:pt x="21" y="90"/>
                  </a:moveTo>
                  <a:lnTo>
                    <a:pt x="21" y="89"/>
                  </a:lnTo>
                  <a:lnTo>
                    <a:pt x="19" y="80"/>
                  </a:lnTo>
                  <a:lnTo>
                    <a:pt x="21" y="59"/>
                  </a:lnTo>
                  <a:lnTo>
                    <a:pt x="33" y="34"/>
                  </a:lnTo>
                  <a:lnTo>
                    <a:pt x="61" y="6"/>
                  </a:lnTo>
                  <a:lnTo>
                    <a:pt x="45" y="0"/>
                  </a:lnTo>
                  <a:lnTo>
                    <a:pt x="13" y="29"/>
                  </a:lnTo>
                  <a:lnTo>
                    <a:pt x="1" y="59"/>
                  </a:lnTo>
                  <a:lnTo>
                    <a:pt x="0" y="80"/>
                  </a:lnTo>
                  <a:lnTo>
                    <a:pt x="1" y="92"/>
                  </a:lnTo>
                  <a:lnTo>
                    <a:pt x="1" y="90"/>
                  </a:lnTo>
                  <a:lnTo>
                    <a:pt x="21"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01" name="Freeform 213">
              <a:extLst>
                <a:ext uri="{FF2B5EF4-FFF2-40B4-BE49-F238E27FC236}">
                  <a16:creationId xmlns:a16="http://schemas.microsoft.com/office/drawing/2014/main" id="{FAB48E97-AB88-4901-A9CA-42BC4CE92C87}"/>
                </a:ext>
              </a:extLst>
            </p:cNvPr>
            <p:cNvSpPr>
              <a:spLocks/>
            </p:cNvSpPr>
            <p:nvPr/>
          </p:nvSpPr>
          <p:spPr bwMode="auto">
            <a:xfrm>
              <a:off x="4102" y="211"/>
              <a:ext cx="48" cy="58"/>
            </a:xfrm>
            <a:custGeom>
              <a:avLst/>
              <a:gdLst>
                <a:gd name="T0" fmla="*/ 48 w 48"/>
                <a:gd name="T1" fmla="*/ 53 h 58"/>
                <a:gd name="T2" fmla="*/ 46 w 48"/>
                <a:gd name="T3" fmla="*/ 53 h 58"/>
                <a:gd name="T4" fmla="*/ 36 w 48"/>
                <a:gd name="T5" fmla="*/ 39 h 58"/>
                <a:gd name="T6" fmla="*/ 30 w 48"/>
                <a:gd name="T7" fmla="*/ 26 h 58"/>
                <a:gd name="T8" fmla="*/ 24 w 48"/>
                <a:gd name="T9" fmla="*/ 13 h 58"/>
                <a:gd name="T10" fmla="*/ 20 w 48"/>
                <a:gd name="T11" fmla="*/ 0 h 58"/>
                <a:gd name="T12" fmla="*/ 0 w 48"/>
                <a:gd name="T13" fmla="*/ 0 h 58"/>
                <a:gd name="T14" fmla="*/ 4 w 48"/>
                <a:gd name="T15" fmla="*/ 15 h 58"/>
                <a:gd name="T16" fmla="*/ 10 w 48"/>
                <a:gd name="T17" fmla="*/ 28 h 58"/>
                <a:gd name="T18" fmla="*/ 16 w 48"/>
                <a:gd name="T19" fmla="*/ 42 h 58"/>
                <a:gd name="T20" fmla="*/ 30 w 48"/>
                <a:gd name="T21" fmla="*/ 58 h 58"/>
                <a:gd name="T22" fmla="*/ 28 w 48"/>
                <a:gd name="T23" fmla="*/ 58 h 58"/>
                <a:gd name="T24" fmla="*/ 48 w 48"/>
                <a:gd name="T25" fmla="*/ 5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58">
                  <a:moveTo>
                    <a:pt x="48" y="53"/>
                  </a:moveTo>
                  <a:lnTo>
                    <a:pt x="46" y="53"/>
                  </a:lnTo>
                  <a:lnTo>
                    <a:pt x="36" y="39"/>
                  </a:lnTo>
                  <a:lnTo>
                    <a:pt x="30" y="26"/>
                  </a:lnTo>
                  <a:lnTo>
                    <a:pt x="24" y="13"/>
                  </a:lnTo>
                  <a:lnTo>
                    <a:pt x="20" y="0"/>
                  </a:lnTo>
                  <a:lnTo>
                    <a:pt x="0" y="0"/>
                  </a:lnTo>
                  <a:lnTo>
                    <a:pt x="4" y="15"/>
                  </a:lnTo>
                  <a:lnTo>
                    <a:pt x="10" y="28"/>
                  </a:lnTo>
                  <a:lnTo>
                    <a:pt x="16" y="42"/>
                  </a:lnTo>
                  <a:lnTo>
                    <a:pt x="30" y="58"/>
                  </a:lnTo>
                  <a:lnTo>
                    <a:pt x="28" y="58"/>
                  </a:lnTo>
                  <a:lnTo>
                    <a:pt x="48"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02" name="Freeform 214">
              <a:extLst>
                <a:ext uri="{FF2B5EF4-FFF2-40B4-BE49-F238E27FC236}">
                  <a16:creationId xmlns:a16="http://schemas.microsoft.com/office/drawing/2014/main" id="{683D515D-53FE-4509-BAB9-224F1B433D93}"/>
                </a:ext>
              </a:extLst>
            </p:cNvPr>
            <p:cNvSpPr>
              <a:spLocks/>
            </p:cNvSpPr>
            <p:nvPr/>
          </p:nvSpPr>
          <p:spPr bwMode="auto">
            <a:xfrm>
              <a:off x="4130" y="264"/>
              <a:ext cx="60" cy="38"/>
            </a:xfrm>
            <a:custGeom>
              <a:avLst/>
              <a:gdLst>
                <a:gd name="T0" fmla="*/ 56 w 60"/>
                <a:gd name="T1" fmla="*/ 28 h 38"/>
                <a:gd name="T2" fmla="*/ 56 w 60"/>
                <a:gd name="T3" fmla="*/ 28 h 38"/>
                <a:gd name="T4" fmla="*/ 46 w 60"/>
                <a:gd name="T5" fmla="*/ 22 h 38"/>
                <a:gd name="T6" fmla="*/ 34 w 60"/>
                <a:gd name="T7" fmla="*/ 14 h 38"/>
                <a:gd name="T8" fmla="*/ 24 w 60"/>
                <a:gd name="T9" fmla="*/ 7 h 38"/>
                <a:gd name="T10" fmla="*/ 20 w 60"/>
                <a:gd name="T11" fmla="*/ 0 h 38"/>
                <a:gd name="T12" fmla="*/ 0 w 60"/>
                <a:gd name="T13" fmla="*/ 5 h 38"/>
                <a:gd name="T14" fmla="*/ 8 w 60"/>
                <a:gd name="T15" fmla="*/ 12 h 38"/>
                <a:gd name="T16" fmla="*/ 18 w 60"/>
                <a:gd name="T17" fmla="*/ 21 h 38"/>
                <a:gd name="T18" fmla="*/ 30 w 60"/>
                <a:gd name="T19" fmla="*/ 29 h 38"/>
                <a:gd name="T20" fmla="*/ 44 w 60"/>
                <a:gd name="T21" fmla="*/ 37 h 38"/>
                <a:gd name="T22" fmla="*/ 44 w 60"/>
                <a:gd name="T23" fmla="*/ 37 h 38"/>
                <a:gd name="T24" fmla="*/ 44 w 60"/>
                <a:gd name="T25" fmla="*/ 37 h 38"/>
                <a:gd name="T26" fmla="*/ 52 w 60"/>
                <a:gd name="T27" fmla="*/ 38 h 38"/>
                <a:gd name="T28" fmla="*/ 58 w 60"/>
                <a:gd name="T29" fmla="*/ 36 h 38"/>
                <a:gd name="T30" fmla="*/ 60 w 60"/>
                <a:gd name="T31" fmla="*/ 31 h 38"/>
                <a:gd name="T32" fmla="*/ 56 w 60"/>
                <a:gd name="T33"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38">
                  <a:moveTo>
                    <a:pt x="56" y="28"/>
                  </a:moveTo>
                  <a:lnTo>
                    <a:pt x="56" y="28"/>
                  </a:lnTo>
                  <a:lnTo>
                    <a:pt x="46" y="22"/>
                  </a:lnTo>
                  <a:lnTo>
                    <a:pt x="34" y="14"/>
                  </a:lnTo>
                  <a:lnTo>
                    <a:pt x="24" y="7"/>
                  </a:lnTo>
                  <a:lnTo>
                    <a:pt x="20" y="0"/>
                  </a:lnTo>
                  <a:lnTo>
                    <a:pt x="0" y="5"/>
                  </a:lnTo>
                  <a:lnTo>
                    <a:pt x="8" y="12"/>
                  </a:lnTo>
                  <a:lnTo>
                    <a:pt x="18" y="21"/>
                  </a:lnTo>
                  <a:lnTo>
                    <a:pt x="30" y="29"/>
                  </a:lnTo>
                  <a:lnTo>
                    <a:pt x="44" y="37"/>
                  </a:lnTo>
                  <a:lnTo>
                    <a:pt x="44" y="37"/>
                  </a:lnTo>
                  <a:lnTo>
                    <a:pt x="44" y="37"/>
                  </a:lnTo>
                  <a:lnTo>
                    <a:pt x="52" y="38"/>
                  </a:lnTo>
                  <a:lnTo>
                    <a:pt x="58" y="36"/>
                  </a:lnTo>
                  <a:lnTo>
                    <a:pt x="60" y="31"/>
                  </a:lnTo>
                  <a:lnTo>
                    <a:pt x="56"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03" name="Freeform 215">
              <a:extLst>
                <a:ext uri="{FF2B5EF4-FFF2-40B4-BE49-F238E27FC236}">
                  <a16:creationId xmlns:a16="http://schemas.microsoft.com/office/drawing/2014/main" id="{18251475-192A-4B85-8421-206296793574}"/>
                </a:ext>
              </a:extLst>
            </p:cNvPr>
            <p:cNvSpPr>
              <a:spLocks/>
            </p:cNvSpPr>
            <p:nvPr/>
          </p:nvSpPr>
          <p:spPr bwMode="auto">
            <a:xfrm>
              <a:off x="4332" y="68"/>
              <a:ext cx="247" cy="269"/>
            </a:xfrm>
            <a:custGeom>
              <a:avLst/>
              <a:gdLst>
                <a:gd name="T0" fmla="*/ 160 w 247"/>
                <a:gd name="T1" fmla="*/ 233 h 269"/>
                <a:gd name="T2" fmla="*/ 190 w 247"/>
                <a:gd name="T3" fmla="*/ 238 h 269"/>
                <a:gd name="T4" fmla="*/ 204 w 247"/>
                <a:gd name="T5" fmla="*/ 230 h 269"/>
                <a:gd name="T6" fmla="*/ 210 w 247"/>
                <a:gd name="T7" fmla="*/ 219 h 269"/>
                <a:gd name="T8" fmla="*/ 214 w 247"/>
                <a:gd name="T9" fmla="*/ 214 h 269"/>
                <a:gd name="T10" fmla="*/ 234 w 247"/>
                <a:gd name="T11" fmla="*/ 220 h 269"/>
                <a:gd name="T12" fmla="*/ 247 w 247"/>
                <a:gd name="T13" fmla="*/ 235 h 269"/>
                <a:gd name="T14" fmla="*/ 242 w 247"/>
                <a:gd name="T15" fmla="*/ 250 h 269"/>
                <a:gd name="T16" fmla="*/ 226 w 247"/>
                <a:gd name="T17" fmla="*/ 263 h 269"/>
                <a:gd name="T18" fmla="*/ 196 w 247"/>
                <a:gd name="T19" fmla="*/ 269 h 269"/>
                <a:gd name="T20" fmla="*/ 160 w 247"/>
                <a:gd name="T21" fmla="*/ 266 h 269"/>
                <a:gd name="T22" fmla="*/ 129 w 247"/>
                <a:gd name="T23" fmla="*/ 260 h 269"/>
                <a:gd name="T24" fmla="*/ 111 w 247"/>
                <a:gd name="T25" fmla="*/ 254 h 269"/>
                <a:gd name="T26" fmla="*/ 101 w 247"/>
                <a:gd name="T27" fmla="*/ 250 h 269"/>
                <a:gd name="T28" fmla="*/ 57 w 247"/>
                <a:gd name="T29" fmla="*/ 222 h 269"/>
                <a:gd name="T30" fmla="*/ 10 w 247"/>
                <a:gd name="T31" fmla="*/ 166 h 269"/>
                <a:gd name="T32" fmla="*/ 0 w 247"/>
                <a:gd name="T33" fmla="*/ 112 h 269"/>
                <a:gd name="T34" fmla="*/ 20 w 247"/>
                <a:gd name="T35" fmla="*/ 64 h 269"/>
                <a:gd name="T36" fmla="*/ 59 w 247"/>
                <a:gd name="T37" fmla="*/ 27 h 269"/>
                <a:gd name="T38" fmla="*/ 113 w 247"/>
                <a:gd name="T39" fmla="*/ 4 h 269"/>
                <a:gd name="T40" fmla="*/ 168 w 247"/>
                <a:gd name="T41" fmla="*/ 1 h 269"/>
                <a:gd name="T42" fmla="*/ 222 w 247"/>
                <a:gd name="T43" fmla="*/ 20 h 269"/>
                <a:gd name="T44" fmla="*/ 244 w 247"/>
                <a:gd name="T45" fmla="*/ 42 h 269"/>
                <a:gd name="T46" fmla="*/ 238 w 247"/>
                <a:gd name="T47" fmla="*/ 49 h 269"/>
                <a:gd name="T48" fmla="*/ 220 w 247"/>
                <a:gd name="T49" fmla="*/ 51 h 269"/>
                <a:gd name="T50" fmla="*/ 208 w 247"/>
                <a:gd name="T51" fmla="*/ 50 h 269"/>
                <a:gd name="T52" fmla="*/ 184 w 247"/>
                <a:gd name="T53" fmla="*/ 42 h 269"/>
                <a:gd name="T54" fmla="*/ 150 w 247"/>
                <a:gd name="T55" fmla="*/ 40 h 269"/>
                <a:gd name="T56" fmla="*/ 127 w 247"/>
                <a:gd name="T57" fmla="*/ 44 h 269"/>
                <a:gd name="T58" fmla="*/ 115 w 247"/>
                <a:gd name="T59" fmla="*/ 51 h 269"/>
                <a:gd name="T60" fmla="*/ 83 w 247"/>
                <a:gd name="T61" fmla="*/ 81 h 269"/>
                <a:gd name="T62" fmla="*/ 69 w 247"/>
                <a:gd name="T63" fmla="*/ 131 h 269"/>
                <a:gd name="T64" fmla="*/ 77 w 247"/>
                <a:gd name="T65" fmla="*/ 154 h 269"/>
                <a:gd name="T66" fmla="*/ 89 w 247"/>
                <a:gd name="T67" fmla="*/ 181 h 269"/>
                <a:gd name="T68" fmla="*/ 107 w 247"/>
                <a:gd name="T69" fmla="*/ 203 h 269"/>
                <a:gd name="T70" fmla="*/ 127 w 247"/>
                <a:gd name="T71" fmla="*/ 21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7" h="269">
                  <a:moveTo>
                    <a:pt x="139" y="225"/>
                  </a:moveTo>
                  <a:lnTo>
                    <a:pt x="160" y="233"/>
                  </a:lnTo>
                  <a:lnTo>
                    <a:pt x="178" y="237"/>
                  </a:lnTo>
                  <a:lnTo>
                    <a:pt x="190" y="238"/>
                  </a:lnTo>
                  <a:lnTo>
                    <a:pt x="198" y="234"/>
                  </a:lnTo>
                  <a:lnTo>
                    <a:pt x="204" y="230"/>
                  </a:lnTo>
                  <a:lnTo>
                    <a:pt x="208" y="225"/>
                  </a:lnTo>
                  <a:lnTo>
                    <a:pt x="210" y="219"/>
                  </a:lnTo>
                  <a:lnTo>
                    <a:pt x="210" y="215"/>
                  </a:lnTo>
                  <a:lnTo>
                    <a:pt x="214" y="214"/>
                  </a:lnTo>
                  <a:lnTo>
                    <a:pt x="224" y="216"/>
                  </a:lnTo>
                  <a:lnTo>
                    <a:pt x="234" y="220"/>
                  </a:lnTo>
                  <a:lnTo>
                    <a:pt x="244" y="229"/>
                  </a:lnTo>
                  <a:lnTo>
                    <a:pt x="247" y="235"/>
                  </a:lnTo>
                  <a:lnTo>
                    <a:pt x="245" y="242"/>
                  </a:lnTo>
                  <a:lnTo>
                    <a:pt x="242" y="250"/>
                  </a:lnTo>
                  <a:lnTo>
                    <a:pt x="236" y="257"/>
                  </a:lnTo>
                  <a:lnTo>
                    <a:pt x="226" y="263"/>
                  </a:lnTo>
                  <a:lnTo>
                    <a:pt x="212" y="266"/>
                  </a:lnTo>
                  <a:lnTo>
                    <a:pt x="196" y="269"/>
                  </a:lnTo>
                  <a:lnTo>
                    <a:pt x="178" y="269"/>
                  </a:lnTo>
                  <a:lnTo>
                    <a:pt x="160" y="266"/>
                  </a:lnTo>
                  <a:lnTo>
                    <a:pt x="143" y="263"/>
                  </a:lnTo>
                  <a:lnTo>
                    <a:pt x="129" y="260"/>
                  </a:lnTo>
                  <a:lnTo>
                    <a:pt x="119" y="257"/>
                  </a:lnTo>
                  <a:lnTo>
                    <a:pt x="111" y="254"/>
                  </a:lnTo>
                  <a:lnTo>
                    <a:pt x="103" y="252"/>
                  </a:lnTo>
                  <a:lnTo>
                    <a:pt x="101" y="250"/>
                  </a:lnTo>
                  <a:lnTo>
                    <a:pt x="99" y="249"/>
                  </a:lnTo>
                  <a:lnTo>
                    <a:pt x="57" y="222"/>
                  </a:lnTo>
                  <a:lnTo>
                    <a:pt x="30" y="194"/>
                  </a:lnTo>
                  <a:lnTo>
                    <a:pt x="10" y="166"/>
                  </a:lnTo>
                  <a:lnTo>
                    <a:pt x="2" y="139"/>
                  </a:lnTo>
                  <a:lnTo>
                    <a:pt x="0" y="112"/>
                  </a:lnTo>
                  <a:lnTo>
                    <a:pt x="6" y="87"/>
                  </a:lnTo>
                  <a:lnTo>
                    <a:pt x="20" y="64"/>
                  </a:lnTo>
                  <a:lnTo>
                    <a:pt x="38" y="44"/>
                  </a:lnTo>
                  <a:lnTo>
                    <a:pt x="59" y="27"/>
                  </a:lnTo>
                  <a:lnTo>
                    <a:pt x="85" y="13"/>
                  </a:lnTo>
                  <a:lnTo>
                    <a:pt x="113" y="4"/>
                  </a:lnTo>
                  <a:lnTo>
                    <a:pt x="141" y="0"/>
                  </a:lnTo>
                  <a:lnTo>
                    <a:pt x="168" y="1"/>
                  </a:lnTo>
                  <a:lnTo>
                    <a:pt x="196" y="8"/>
                  </a:lnTo>
                  <a:lnTo>
                    <a:pt x="222" y="20"/>
                  </a:lnTo>
                  <a:lnTo>
                    <a:pt x="244" y="40"/>
                  </a:lnTo>
                  <a:lnTo>
                    <a:pt x="244" y="42"/>
                  </a:lnTo>
                  <a:lnTo>
                    <a:pt x="240" y="46"/>
                  </a:lnTo>
                  <a:lnTo>
                    <a:pt x="238" y="49"/>
                  </a:lnTo>
                  <a:lnTo>
                    <a:pt x="236" y="50"/>
                  </a:lnTo>
                  <a:lnTo>
                    <a:pt x="220" y="51"/>
                  </a:lnTo>
                  <a:lnTo>
                    <a:pt x="212" y="51"/>
                  </a:lnTo>
                  <a:lnTo>
                    <a:pt x="208" y="50"/>
                  </a:lnTo>
                  <a:lnTo>
                    <a:pt x="206" y="50"/>
                  </a:lnTo>
                  <a:lnTo>
                    <a:pt x="184" y="42"/>
                  </a:lnTo>
                  <a:lnTo>
                    <a:pt x="166" y="40"/>
                  </a:lnTo>
                  <a:lnTo>
                    <a:pt x="150" y="40"/>
                  </a:lnTo>
                  <a:lnTo>
                    <a:pt x="137" y="41"/>
                  </a:lnTo>
                  <a:lnTo>
                    <a:pt x="127" y="44"/>
                  </a:lnTo>
                  <a:lnTo>
                    <a:pt x="119" y="48"/>
                  </a:lnTo>
                  <a:lnTo>
                    <a:pt x="115" y="51"/>
                  </a:lnTo>
                  <a:lnTo>
                    <a:pt x="113" y="53"/>
                  </a:lnTo>
                  <a:lnTo>
                    <a:pt x="83" y="81"/>
                  </a:lnTo>
                  <a:lnTo>
                    <a:pt x="71" y="109"/>
                  </a:lnTo>
                  <a:lnTo>
                    <a:pt x="69" y="131"/>
                  </a:lnTo>
                  <a:lnTo>
                    <a:pt x="71" y="141"/>
                  </a:lnTo>
                  <a:lnTo>
                    <a:pt x="77" y="154"/>
                  </a:lnTo>
                  <a:lnTo>
                    <a:pt x="83" y="168"/>
                  </a:lnTo>
                  <a:lnTo>
                    <a:pt x="89" y="181"/>
                  </a:lnTo>
                  <a:lnTo>
                    <a:pt x="99" y="196"/>
                  </a:lnTo>
                  <a:lnTo>
                    <a:pt x="107" y="203"/>
                  </a:lnTo>
                  <a:lnTo>
                    <a:pt x="117" y="211"/>
                  </a:lnTo>
                  <a:lnTo>
                    <a:pt x="127" y="219"/>
                  </a:lnTo>
                  <a:lnTo>
                    <a:pt x="139" y="225"/>
                  </a:lnTo>
                  <a:close/>
                </a:path>
              </a:pathLst>
            </a:custGeom>
            <a:solidFill>
              <a:srgbClr val="667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04" name="Freeform 216">
              <a:extLst>
                <a:ext uri="{FF2B5EF4-FFF2-40B4-BE49-F238E27FC236}">
                  <a16:creationId xmlns:a16="http://schemas.microsoft.com/office/drawing/2014/main" id="{E6E036BB-2BFC-4182-88B4-AB4361655E69}"/>
                </a:ext>
              </a:extLst>
            </p:cNvPr>
            <p:cNvSpPr>
              <a:spLocks/>
            </p:cNvSpPr>
            <p:nvPr/>
          </p:nvSpPr>
          <p:spPr bwMode="auto">
            <a:xfrm>
              <a:off x="4465" y="282"/>
              <a:ext cx="87" cy="29"/>
            </a:xfrm>
            <a:custGeom>
              <a:avLst/>
              <a:gdLst>
                <a:gd name="T0" fmla="*/ 67 w 87"/>
                <a:gd name="T1" fmla="*/ 0 h 29"/>
                <a:gd name="T2" fmla="*/ 67 w 87"/>
                <a:gd name="T3" fmla="*/ 1 h 29"/>
                <a:gd name="T4" fmla="*/ 67 w 87"/>
                <a:gd name="T5" fmla="*/ 5 h 29"/>
                <a:gd name="T6" fmla="*/ 65 w 87"/>
                <a:gd name="T7" fmla="*/ 10 h 29"/>
                <a:gd name="T8" fmla="*/ 63 w 87"/>
                <a:gd name="T9" fmla="*/ 13 h 29"/>
                <a:gd name="T10" fmla="*/ 59 w 87"/>
                <a:gd name="T11" fmla="*/ 17 h 29"/>
                <a:gd name="T12" fmla="*/ 55 w 87"/>
                <a:gd name="T13" fmla="*/ 18 h 29"/>
                <a:gd name="T14" fmla="*/ 47 w 87"/>
                <a:gd name="T15" fmla="*/ 17 h 29"/>
                <a:gd name="T16" fmla="*/ 31 w 87"/>
                <a:gd name="T17" fmla="*/ 15 h 29"/>
                <a:gd name="T18" fmla="*/ 12 w 87"/>
                <a:gd name="T19" fmla="*/ 6 h 29"/>
                <a:gd name="T20" fmla="*/ 0 w 87"/>
                <a:gd name="T21" fmla="*/ 16 h 29"/>
                <a:gd name="T22" fmla="*/ 23 w 87"/>
                <a:gd name="T23" fmla="*/ 24 h 29"/>
                <a:gd name="T24" fmla="*/ 43 w 87"/>
                <a:gd name="T25" fmla="*/ 28 h 29"/>
                <a:gd name="T26" fmla="*/ 59 w 87"/>
                <a:gd name="T27" fmla="*/ 29 h 29"/>
                <a:gd name="T28" fmla="*/ 71 w 87"/>
                <a:gd name="T29" fmla="*/ 24 h 29"/>
                <a:gd name="T30" fmla="*/ 79 w 87"/>
                <a:gd name="T31" fmla="*/ 18 h 29"/>
                <a:gd name="T32" fmla="*/ 85 w 87"/>
                <a:gd name="T33" fmla="*/ 12 h 29"/>
                <a:gd name="T34" fmla="*/ 87 w 87"/>
                <a:gd name="T35" fmla="*/ 5 h 29"/>
                <a:gd name="T36" fmla="*/ 87 w 87"/>
                <a:gd name="T37" fmla="*/ 1 h 29"/>
                <a:gd name="T38" fmla="*/ 87 w 87"/>
                <a:gd name="T39" fmla="*/ 2 h 29"/>
                <a:gd name="T40" fmla="*/ 67 w 87"/>
                <a:gd name="T4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29">
                  <a:moveTo>
                    <a:pt x="67" y="0"/>
                  </a:moveTo>
                  <a:lnTo>
                    <a:pt x="67" y="1"/>
                  </a:lnTo>
                  <a:lnTo>
                    <a:pt x="67" y="5"/>
                  </a:lnTo>
                  <a:lnTo>
                    <a:pt x="65" y="10"/>
                  </a:lnTo>
                  <a:lnTo>
                    <a:pt x="63" y="13"/>
                  </a:lnTo>
                  <a:lnTo>
                    <a:pt x="59" y="17"/>
                  </a:lnTo>
                  <a:lnTo>
                    <a:pt x="55" y="18"/>
                  </a:lnTo>
                  <a:lnTo>
                    <a:pt x="47" y="17"/>
                  </a:lnTo>
                  <a:lnTo>
                    <a:pt x="31" y="15"/>
                  </a:lnTo>
                  <a:lnTo>
                    <a:pt x="12" y="6"/>
                  </a:lnTo>
                  <a:lnTo>
                    <a:pt x="0" y="16"/>
                  </a:lnTo>
                  <a:lnTo>
                    <a:pt x="23" y="24"/>
                  </a:lnTo>
                  <a:lnTo>
                    <a:pt x="43" y="28"/>
                  </a:lnTo>
                  <a:lnTo>
                    <a:pt x="59" y="29"/>
                  </a:lnTo>
                  <a:lnTo>
                    <a:pt x="71" y="24"/>
                  </a:lnTo>
                  <a:lnTo>
                    <a:pt x="79" y="18"/>
                  </a:lnTo>
                  <a:lnTo>
                    <a:pt x="85" y="12"/>
                  </a:lnTo>
                  <a:lnTo>
                    <a:pt x="87" y="5"/>
                  </a:lnTo>
                  <a:lnTo>
                    <a:pt x="87" y="1"/>
                  </a:lnTo>
                  <a:lnTo>
                    <a:pt x="87" y="2"/>
                  </a:lnTo>
                  <a:lnTo>
                    <a:pt x="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05" name="Freeform 217">
              <a:extLst>
                <a:ext uri="{FF2B5EF4-FFF2-40B4-BE49-F238E27FC236}">
                  <a16:creationId xmlns:a16="http://schemas.microsoft.com/office/drawing/2014/main" id="{9AEB19EB-791A-4AEB-BBD1-129A200379D3}"/>
                </a:ext>
              </a:extLst>
            </p:cNvPr>
            <p:cNvSpPr>
              <a:spLocks/>
            </p:cNvSpPr>
            <p:nvPr/>
          </p:nvSpPr>
          <p:spPr bwMode="auto">
            <a:xfrm>
              <a:off x="4532" y="276"/>
              <a:ext cx="51" cy="23"/>
            </a:xfrm>
            <a:custGeom>
              <a:avLst/>
              <a:gdLst>
                <a:gd name="T0" fmla="*/ 51 w 51"/>
                <a:gd name="T1" fmla="*/ 18 h 23"/>
                <a:gd name="T2" fmla="*/ 51 w 51"/>
                <a:gd name="T3" fmla="*/ 18 h 23"/>
                <a:gd name="T4" fmla="*/ 42 w 51"/>
                <a:gd name="T5" fmla="*/ 9 h 23"/>
                <a:gd name="T6" fmla="*/ 28 w 51"/>
                <a:gd name="T7" fmla="*/ 3 h 23"/>
                <a:gd name="T8" fmla="*/ 14 w 51"/>
                <a:gd name="T9" fmla="*/ 0 h 23"/>
                <a:gd name="T10" fmla="*/ 0 w 51"/>
                <a:gd name="T11" fmla="*/ 6 h 23"/>
                <a:gd name="T12" fmla="*/ 20 w 51"/>
                <a:gd name="T13" fmla="*/ 8 h 23"/>
                <a:gd name="T14" fmla="*/ 14 w 51"/>
                <a:gd name="T15" fmla="*/ 11 h 23"/>
                <a:gd name="T16" fmla="*/ 20 w 51"/>
                <a:gd name="T17" fmla="*/ 12 h 23"/>
                <a:gd name="T18" fmla="*/ 26 w 51"/>
                <a:gd name="T19" fmla="*/ 16 h 23"/>
                <a:gd name="T20" fmla="*/ 36 w 51"/>
                <a:gd name="T21" fmla="*/ 23 h 23"/>
                <a:gd name="T22" fmla="*/ 36 w 51"/>
                <a:gd name="T23" fmla="*/ 23 h 23"/>
                <a:gd name="T24" fmla="*/ 51 w 51"/>
                <a:gd name="T25"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23">
                  <a:moveTo>
                    <a:pt x="51" y="18"/>
                  </a:moveTo>
                  <a:lnTo>
                    <a:pt x="51" y="18"/>
                  </a:lnTo>
                  <a:lnTo>
                    <a:pt x="42" y="9"/>
                  </a:lnTo>
                  <a:lnTo>
                    <a:pt x="28" y="3"/>
                  </a:lnTo>
                  <a:lnTo>
                    <a:pt x="14" y="0"/>
                  </a:lnTo>
                  <a:lnTo>
                    <a:pt x="0" y="6"/>
                  </a:lnTo>
                  <a:lnTo>
                    <a:pt x="20" y="8"/>
                  </a:lnTo>
                  <a:lnTo>
                    <a:pt x="14" y="11"/>
                  </a:lnTo>
                  <a:lnTo>
                    <a:pt x="20" y="12"/>
                  </a:lnTo>
                  <a:lnTo>
                    <a:pt x="26" y="16"/>
                  </a:lnTo>
                  <a:lnTo>
                    <a:pt x="36" y="23"/>
                  </a:lnTo>
                  <a:lnTo>
                    <a:pt x="36" y="23"/>
                  </a:lnTo>
                  <a:lnTo>
                    <a:pt x="51"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06" name="Freeform 218">
              <a:extLst>
                <a:ext uri="{FF2B5EF4-FFF2-40B4-BE49-F238E27FC236}">
                  <a16:creationId xmlns:a16="http://schemas.microsoft.com/office/drawing/2014/main" id="{99010CB1-9023-4404-A73C-D64A5601E468}"/>
                </a:ext>
              </a:extLst>
            </p:cNvPr>
            <p:cNvSpPr>
              <a:spLocks/>
            </p:cNvSpPr>
            <p:nvPr/>
          </p:nvSpPr>
          <p:spPr bwMode="auto">
            <a:xfrm>
              <a:off x="4510" y="294"/>
              <a:ext cx="79" cy="49"/>
            </a:xfrm>
            <a:custGeom>
              <a:avLst/>
              <a:gdLst>
                <a:gd name="T0" fmla="*/ 0 w 79"/>
                <a:gd name="T1" fmla="*/ 49 h 49"/>
                <a:gd name="T2" fmla="*/ 0 w 79"/>
                <a:gd name="T3" fmla="*/ 49 h 49"/>
                <a:gd name="T4" fmla="*/ 18 w 79"/>
                <a:gd name="T5" fmla="*/ 49 h 49"/>
                <a:gd name="T6" fmla="*/ 36 w 79"/>
                <a:gd name="T7" fmla="*/ 46 h 49"/>
                <a:gd name="T8" fmla="*/ 54 w 79"/>
                <a:gd name="T9" fmla="*/ 42 h 49"/>
                <a:gd name="T10" fmla="*/ 66 w 79"/>
                <a:gd name="T11" fmla="*/ 35 h 49"/>
                <a:gd name="T12" fmla="*/ 73 w 79"/>
                <a:gd name="T13" fmla="*/ 26 h 49"/>
                <a:gd name="T14" fmla="*/ 77 w 79"/>
                <a:gd name="T15" fmla="*/ 17 h 49"/>
                <a:gd name="T16" fmla="*/ 79 w 79"/>
                <a:gd name="T17" fmla="*/ 9 h 49"/>
                <a:gd name="T18" fmla="*/ 73 w 79"/>
                <a:gd name="T19" fmla="*/ 0 h 49"/>
                <a:gd name="T20" fmla="*/ 58 w 79"/>
                <a:gd name="T21" fmla="*/ 5 h 49"/>
                <a:gd name="T22" fmla="*/ 60 w 79"/>
                <a:gd name="T23" fmla="*/ 9 h 49"/>
                <a:gd name="T24" fmla="*/ 58 w 79"/>
                <a:gd name="T25" fmla="*/ 15 h 49"/>
                <a:gd name="T26" fmla="*/ 54 w 79"/>
                <a:gd name="T27" fmla="*/ 23 h 49"/>
                <a:gd name="T28" fmla="*/ 50 w 79"/>
                <a:gd name="T29" fmla="*/ 28 h 49"/>
                <a:gd name="T30" fmla="*/ 42 w 79"/>
                <a:gd name="T31" fmla="*/ 32 h 49"/>
                <a:gd name="T32" fmla="*/ 32 w 79"/>
                <a:gd name="T33" fmla="*/ 35 h 49"/>
                <a:gd name="T34" fmla="*/ 18 w 79"/>
                <a:gd name="T35" fmla="*/ 37 h 49"/>
                <a:gd name="T36" fmla="*/ 0 w 79"/>
                <a:gd name="T37" fmla="*/ 37 h 49"/>
                <a:gd name="T38" fmla="*/ 0 w 79"/>
                <a:gd name="T39" fmla="*/ 37 h 49"/>
                <a:gd name="T40" fmla="*/ 0 w 79"/>
                <a:gd name="T4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49">
                  <a:moveTo>
                    <a:pt x="0" y="49"/>
                  </a:moveTo>
                  <a:lnTo>
                    <a:pt x="0" y="49"/>
                  </a:lnTo>
                  <a:lnTo>
                    <a:pt x="18" y="49"/>
                  </a:lnTo>
                  <a:lnTo>
                    <a:pt x="36" y="46"/>
                  </a:lnTo>
                  <a:lnTo>
                    <a:pt x="54" y="42"/>
                  </a:lnTo>
                  <a:lnTo>
                    <a:pt x="66" y="35"/>
                  </a:lnTo>
                  <a:lnTo>
                    <a:pt x="73" y="26"/>
                  </a:lnTo>
                  <a:lnTo>
                    <a:pt x="77" y="17"/>
                  </a:lnTo>
                  <a:lnTo>
                    <a:pt x="79" y="9"/>
                  </a:lnTo>
                  <a:lnTo>
                    <a:pt x="73" y="0"/>
                  </a:lnTo>
                  <a:lnTo>
                    <a:pt x="58" y="5"/>
                  </a:lnTo>
                  <a:lnTo>
                    <a:pt x="60" y="9"/>
                  </a:lnTo>
                  <a:lnTo>
                    <a:pt x="58" y="15"/>
                  </a:lnTo>
                  <a:lnTo>
                    <a:pt x="54" y="23"/>
                  </a:lnTo>
                  <a:lnTo>
                    <a:pt x="50" y="28"/>
                  </a:lnTo>
                  <a:lnTo>
                    <a:pt x="42" y="32"/>
                  </a:lnTo>
                  <a:lnTo>
                    <a:pt x="32" y="35"/>
                  </a:lnTo>
                  <a:lnTo>
                    <a:pt x="18" y="37"/>
                  </a:lnTo>
                  <a:lnTo>
                    <a:pt x="0" y="37"/>
                  </a:lnTo>
                  <a:lnTo>
                    <a:pt x="0" y="37"/>
                  </a:lnTo>
                  <a:lnTo>
                    <a:pt x="0"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07" name="Freeform 219">
              <a:extLst>
                <a:ext uri="{FF2B5EF4-FFF2-40B4-BE49-F238E27FC236}">
                  <a16:creationId xmlns:a16="http://schemas.microsoft.com/office/drawing/2014/main" id="{A8A6CE87-6A7F-430E-BA39-93145E1B8D83}"/>
                </a:ext>
              </a:extLst>
            </p:cNvPr>
            <p:cNvSpPr>
              <a:spLocks/>
            </p:cNvSpPr>
            <p:nvPr/>
          </p:nvSpPr>
          <p:spPr bwMode="auto">
            <a:xfrm>
              <a:off x="4421" y="311"/>
              <a:ext cx="89" cy="32"/>
            </a:xfrm>
            <a:custGeom>
              <a:avLst/>
              <a:gdLst>
                <a:gd name="T0" fmla="*/ 4 w 89"/>
                <a:gd name="T1" fmla="*/ 10 h 32"/>
                <a:gd name="T2" fmla="*/ 4 w 89"/>
                <a:gd name="T3" fmla="*/ 11 h 32"/>
                <a:gd name="T4" fmla="*/ 6 w 89"/>
                <a:gd name="T5" fmla="*/ 11 h 32"/>
                <a:gd name="T6" fmla="*/ 10 w 89"/>
                <a:gd name="T7" fmla="*/ 13 h 32"/>
                <a:gd name="T8" fmla="*/ 18 w 89"/>
                <a:gd name="T9" fmla="*/ 15 h 32"/>
                <a:gd name="T10" fmla="*/ 26 w 89"/>
                <a:gd name="T11" fmla="*/ 19 h 32"/>
                <a:gd name="T12" fmla="*/ 36 w 89"/>
                <a:gd name="T13" fmla="*/ 22 h 32"/>
                <a:gd name="T14" fmla="*/ 52 w 89"/>
                <a:gd name="T15" fmla="*/ 26 h 32"/>
                <a:gd name="T16" fmla="*/ 69 w 89"/>
                <a:gd name="T17" fmla="*/ 29 h 32"/>
                <a:gd name="T18" fmla="*/ 89 w 89"/>
                <a:gd name="T19" fmla="*/ 32 h 32"/>
                <a:gd name="T20" fmla="*/ 89 w 89"/>
                <a:gd name="T21" fmla="*/ 20 h 32"/>
                <a:gd name="T22" fmla="*/ 73 w 89"/>
                <a:gd name="T23" fmla="*/ 18 h 32"/>
                <a:gd name="T24" fmla="*/ 56 w 89"/>
                <a:gd name="T25" fmla="*/ 14 h 32"/>
                <a:gd name="T26" fmla="*/ 44 w 89"/>
                <a:gd name="T27" fmla="*/ 11 h 32"/>
                <a:gd name="T28" fmla="*/ 34 w 89"/>
                <a:gd name="T29" fmla="*/ 10 h 32"/>
                <a:gd name="T30" fmla="*/ 26 w 89"/>
                <a:gd name="T31" fmla="*/ 6 h 32"/>
                <a:gd name="T32" fmla="*/ 18 w 89"/>
                <a:gd name="T33" fmla="*/ 4 h 32"/>
                <a:gd name="T34" fmla="*/ 18 w 89"/>
                <a:gd name="T35" fmla="*/ 4 h 32"/>
                <a:gd name="T36" fmla="*/ 16 w 89"/>
                <a:gd name="T37" fmla="*/ 2 h 32"/>
                <a:gd name="T38" fmla="*/ 16 w 89"/>
                <a:gd name="T39" fmla="*/ 3 h 32"/>
                <a:gd name="T40" fmla="*/ 16 w 89"/>
                <a:gd name="T41" fmla="*/ 2 h 32"/>
                <a:gd name="T42" fmla="*/ 8 w 89"/>
                <a:gd name="T43" fmla="*/ 0 h 32"/>
                <a:gd name="T44" fmla="*/ 2 w 89"/>
                <a:gd name="T45" fmla="*/ 3 h 32"/>
                <a:gd name="T46" fmla="*/ 0 w 89"/>
                <a:gd name="T47" fmla="*/ 6 h 32"/>
                <a:gd name="T48" fmla="*/ 4 w 89"/>
                <a:gd name="T49" fmla="*/ 11 h 32"/>
                <a:gd name="T50" fmla="*/ 4 w 89"/>
                <a:gd name="T51"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32">
                  <a:moveTo>
                    <a:pt x="4" y="10"/>
                  </a:moveTo>
                  <a:lnTo>
                    <a:pt x="4" y="11"/>
                  </a:lnTo>
                  <a:lnTo>
                    <a:pt x="6" y="11"/>
                  </a:lnTo>
                  <a:lnTo>
                    <a:pt x="10" y="13"/>
                  </a:lnTo>
                  <a:lnTo>
                    <a:pt x="18" y="15"/>
                  </a:lnTo>
                  <a:lnTo>
                    <a:pt x="26" y="19"/>
                  </a:lnTo>
                  <a:lnTo>
                    <a:pt x="36" y="22"/>
                  </a:lnTo>
                  <a:lnTo>
                    <a:pt x="52" y="26"/>
                  </a:lnTo>
                  <a:lnTo>
                    <a:pt x="69" y="29"/>
                  </a:lnTo>
                  <a:lnTo>
                    <a:pt x="89" y="32"/>
                  </a:lnTo>
                  <a:lnTo>
                    <a:pt x="89" y="20"/>
                  </a:lnTo>
                  <a:lnTo>
                    <a:pt x="73" y="18"/>
                  </a:lnTo>
                  <a:lnTo>
                    <a:pt x="56" y="14"/>
                  </a:lnTo>
                  <a:lnTo>
                    <a:pt x="44" y="11"/>
                  </a:lnTo>
                  <a:lnTo>
                    <a:pt x="34" y="10"/>
                  </a:lnTo>
                  <a:lnTo>
                    <a:pt x="26" y="6"/>
                  </a:lnTo>
                  <a:lnTo>
                    <a:pt x="18" y="4"/>
                  </a:lnTo>
                  <a:lnTo>
                    <a:pt x="18" y="4"/>
                  </a:lnTo>
                  <a:lnTo>
                    <a:pt x="16" y="2"/>
                  </a:lnTo>
                  <a:lnTo>
                    <a:pt x="16" y="3"/>
                  </a:lnTo>
                  <a:lnTo>
                    <a:pt x="16" y="2"/>
                  </a:lnTo>
                  <a:lnTo>
                    <a:pt x="8" y="0"/>
                  </a:lnTo>
                  <a:lnTo>
                    <a:pt x="2" y="3"/>
                  </a:lnTo>
                  <a:lnTo>
                    <a:pt x="0" y="6"/>
                  </a:lnTo>
                  <a:lnTo>
                    <a:pt x="4" y="11"/>
                  </a:lnTo>
                  <a:lnTo>
                    <a:pt x="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08" name="Freeform 220">
              <a:extLst>
                <a:ext uri="{FF2B5EF4-FFF2-40B4-BE49-F238E27FC236}">
                  <a16:creationId xmlns:a16="http://schemas.microsoft.com/office/drawing/2014/main" id="{94AB3A2B-D22E-40FF-A990-0224024EA68B}"/>
                </a:ext>
              </a:extLst>
            </p:cNvPr>
            <p:cNvSpPr>
              <a:spLocks/>
            </p:cNvSpPr>
            <p:nvPr/>
          </p:nvSpPr>
          <p:spPr bwMode="auto">
            <a:xfrm>
              <a:off x="4322" y="62"/>
              <a:ext cx="261" cy="259"/>
            </a:xfrm>
            <a:custGeom>
              <a:avLst/>
              <a:gdLst>
                <a:gd name="T0" fmla="*/ 261 w 261"/>
                <a:gd name="T1" fmla="*/ 44 h 259"/>
                <a:gd name="T2" fmla="*/ 261 w 261"/>
                <a:gd name="T3" fmla="*/ 44 h 259"/>
                <a:gd name="T4" fmla="*/ 240 w 261"/>
                <a:gd name="T5" fmla="*/ 23 h 259"/>
                <a:gd name="T6" fmla="*/ 210 w 261"/>
                <a:gd name="T7" fmla="*/ 9 h 259"/>
                <a:gd name="T8" fmla="*/ 180 w 261"/>
                <a:gd name="T9" fmla="*/ 1 h 259"/>
                <a:gd name="T10" fmla="*/ 151 w 261"/>
                <a:gd name="T11" fmla="*/ 0 h 259"/>
                <a:gd name="T12" fmla="*/ 119 w 261"/>
                <a:gd name="T13" fmla="*/ 4 h 259"/>
                <a:gd name="T14" fmla="*/ 89 w 261"/>
                <a:gd name="T15" fmla="*/ 15 h 259"/>
                <a:gd name="T16" fmla="*/ 62 w 261"/>
                <a:gd name="T17" fmla="*/ 30 h 259"/>
                <a:gd name="T18" fmla="*/ 40 w 261"/>
                <a:gd name="T19" fmla="*/ 48 h 259"/>
                <a:gd name="T20" fmla="*/ 20 w 261"/>
                <a:gd name="T21" fmla="*/ 68 h 259"/>
                <a:gd name="T22" fmla="*/ 6 w 261"/>
                <a:gd name="T23" fmla="*/ 92 h 259"/>
                <a:gd name="T24" fmla="*/ 0 w 261"/>
                <a:gd name="T25" fmla="*/ 118 h 259"/>
                <a:gd name="T26" fmla="*/ 2 w 261"/>
                <a:gd name="T27" fmla="*/ 145 h 259"/>
                <a:gd name="T28" fmla="*/ 10 w 261"/>
                <a:gd name="T29" fmla="*/ 174 h 259"/>
                <a:gd name="T30" fmla="*/ 32 w 261"/>
                <a:gd name="T31" fmla="*/ 202 h 259"/>
                <a:gd name="T32" fmla="*/ 60 w 261"/>
                <a:gd name="T33" fmla="*/ 231 h 259"/>
                <a:gd name="T34" fmla="*/ 103 w 261"/>
                <a:gd name="T35" fmla="*/ 259 h 259"/>
                <a:gd name="T36" fmla="*/ 115 w 261"/>
                <a:gd name="T37" fmla="*/ 252 h 259"/>
                <a:gd name="T38" fmla="*/ 75 w 261"/>
                <a:gd name="T39" fmla="*/ 224 h 259"/>
                <a:gd name="T40" fmla="*/ 48 w 261"/>
                <a:gd name="T41" fmla="*/ 198 h 259"/>
                <a:gd name="T42" fmla="*/ 30 w 261"/>
                <a:gd name="T43" fmla="*/ 171 h 259"/>
                <a:gd name="T44" fmla="*/ 22 w 261"/>
                <a:gd name="T45" fmla="*/ 145 h 259"/>
                <a:gd name="T46" fmla="*/ 20 w 261"/>
                <a:gd name="T47" fmla="*/ 118 h 259"/>
                <a:gd name="T48" fmla="*/ 26 w 261"/>
                <a:gd name="T49" fmla="*/ 94 h 259"/>
                <a:gd name="T50" fmla="*/ 40 w 261"/>
                <a:gd name="T51" fmla="*/ 72 h 259"/>
                <a:gd name="T52" fmla="*/ 56 w 261"/>
                <a:gd name="T53" fmla="*/ 53 h 259"/>
                <a:gd name="T54" fmla="*/ 77 w 261"/>
                <a:gd name="T55" fmla="*/ 37 h 259"/>
                <a:gd name="T56" fmla="*/ 101 w 261"/>
                <a:gd name="T57" fmla="*/ 24 h 259"/>
                <a:gd name="T58" fmla="*/ 127 w 261"/>
                <a:gd name="T59" fmla="*/ 16 h 259"/>
                <a:gd name="T60" fmla="*/ 151 w 261"/>
                <a:gd name="T61" fmla="*/ 11 h 259"/>
                <a:gd name="T62" fmla="*/ 176 w 261"/>
                <a:gd name="T63" fmla="*/ 12 h 259"/>
                <a:gd name="T64" fmla="*/ 202 w 261"/>
                <a:gd name="T65" fmla="*/ 18 h 259"/>
                <a:gd name="T66" fmla="*/ 224 w 261"/>
                <a:gd name="T67" fmla="*/ 30 h 259"/>
                <a:gd name="T68" fmla="*/ 246 w 261"/>
                <a:gd name="T69" fmla="*/ 48 h 259"/>
                <a:gd name="T70" fmla="*/ 246 w 261"/>
                <a:gd name="T71" fmla="*/ 48 h 259"/>
                <a:gd name="T72" fmla="*/ 261 w 261"/>
                <a:gd name="T73" fmla="*/ 44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1" h="259">
                  <a:moveTo>
                    <a:pt x="261" y="44"/>
                  </a:moveTo>
                  <a:lnTo>
                    <a:pt x="261" y="44"/>
                  </a:lnTo>
                  <a:lnTo>
                    <a:pt x="240" y="23"/>
                  </a:lnTo>
                  <a:lnTo>
                    <a:pt x="210" y="9"/>
                  </a:lnTo>
                  <a:lnTo>
                    <a:pt x="180" y="1"/>
                  </a:lnTo>
                  <a:lnTo>
                    <a:pt x="151" y="0"/>
                  </a:lnTo>
                  <a:lnTo>
                    <a:pt x="119" y="4"/>
                  </a:lnTo>
                  <a:lnTo>
                    <a:pt x="89" y="15"/>
                  </a:lnTo>
                  <a:lnTo>
                    <a:pt x="62" y="30"/>
                  </a:lnTo>
                  <a:lnTo>
                    <a:pt x="40" y="48"/>
                  </a:lnTo>
                  <a:lnTo>
                    <a:pt x="20" y="68"/>
                  </a:lnTo>
                  <a:lnTo>
                    <a:pt x="6" y="92"/>
                  </a:lnTo>
                  <a:lnTo>
                    <a:pt x="0" y="118"/>
                  </a:lnTo>
                  <a:lnTo>
                    <a:pt x="2" y="145"/>
                  </a:lnTo>
                  <a:lnTo>
                    <a:pt x="10" y="174"/>
                  </a:lnTo>
                  <a:lnTo>
                    <a:pt x="32" y="202"/>
                  </a:lnTo>
                  <a:lnTo>
                    <a:pt x="60" y="231"/>
                  </a:lnTo>
                  <a:lnTo>
                    <a:pt x="103" y="259"/>
                  </a:lnTo>
                  <a:lnTo>
                    <a:pt x="115" y="252"/>
                  </a:lnTo>
                  <a:lnTo>
                    <a:pt x="75" y="224"/>
                  </a:lnTo>
                  <a:lnTo>
                    <a:pt x="48" y="198"/>
                  </a:lnTo>
                  <a:lnTo>
                    <a:pt x="30" y="171"/>
                  </a:lnTo>
                  <a:lnTo>
                    <a:pt x="22" y="145"/>
                  </a:lnTo>
                  <a:lnTo>
                    <a:pt x="20" y="118"/>
                  </a:lnTo>
                  <a:lnTo>
                    <a:pt x="26" y="94"/>
                  </a:lnTo>
                  <a:lnTo>
                    <a:pt x="40" y="72"/>
                  </a:lnTo>
                  <a:lnTo>
                    <a:pt x="56" y="53"/>
                  </a:lnTo>
                  <a:lnTo>
                    <a:pt x="77" y="37"/>
                  </a:lnTo>
                  <a:lnTo>
                    <a:pt x="101" y="24"/>
                  </a:lnTo>
                  <a:lnTo>
                    <a:pt x="127" y="16"/>
                  </a:lnTo>
                  <a:lnTo>
                    <a:pt x="151" y="11"/>
                  </a:lnTo>
                  <a:lnTo>
                    <a:pt x="176" y="12"/>
                  </a:lnTo>
                  <a:lnTo>
                    <a:pt x="202" y="18"/>
                  </a:lnTo>
                  <a:lnTo>
                    <a:pt x="224" y="30"/>
                  </a:lnTo>
                  <a:lnTo>
                    <a:pt x="246" y="48"/>
                  </a:lnTo>
                  <a:lnTo>
                    <a:pt x="246" y="48"/>
                  </a:lnTo>
                  <a:lnTo>
                    <a:pt x="261"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09" name="Freeform 221">
              <a:extLst>
                <a:ext uri="{FF2B5EF4-FFF2-40B4-BE49-F238E27FC236}">
                  <a16:creationId xmlns:a16="http://schemas.microsoft.com/office/drawing/2014/main" id="{0F43DE26-1CEE-4AD7-AE7C-C0A8CE01BE1A}"/>
                </a:ext>
              </a:extLst>
            </p:cNvPr>
            <p:cNvSpPr>
              <a:spLocks/>
            </p:cNvSpPr>
            <p:nvPr/>
          </p:nvSpPr>
          <p:spPr bwMode="auto">
            <a:xfrm>
              <a:off x="4558" y="106"/>
              <a:ext cx="27" cy="18"/>
            </a:xfrm>
            <a:custGeom>
              <a:avLst/>
              <a:gdLst>
                <a:gd name="T0" fmla="*/ 10 w 27"/>
                <a:gd name="T1" fmla="*/ 18 h 18"/>
                <a:gd name="T2" fmla="*/ 18 w 27"/>
                <a:gd name="T3" fmla="*/ 16 h 18"/>
                <a:gd name="T4" fmla="*/ 19 w 27"/>
                <a:gd name="T5" fmla="*/ 13 h 18"/>
                <a:gd name="T6" fmla="*/ 21 w 27"/>
                <a:gd name="T7" fmla="*/ 10 h 18"/>
                <a:gd name="T8" fmla="*/ 27 w 27"/>
                <a:gd name="T9" fmla="*/ 6 h 18"/>
                <a:gd name="T10" fmla="*/ 25 w 27"/>
                <a:gd name="T11" fmla="*/ 0 h 18"/>
                <a:gd name="T12" fmla="*/ 10 w 27"/>
                <a:gd name="T13" fmla="*/ 4 h 18"/>
                <a:gd name="T14" fmla="*/ 8 w 27"/>
                <a:gd name="T15" fmla="*/ 2 h 18"/>
                <a:gd name="T16" fmla="*/ 6 w 27"/>
                <a:gd name="T17" fmla="*/ 5 h 18"/>
                <a:gd name="T18" fmla="*/ 4 w 27"/>
                <a:gd name="T19" fmla="*/ 9 h 18"/>
                <a:gd name="T20" fmla="*/ 2 w 27"/>
                <a:gd name="T21" fmla="*/ 9 h 18"/>
                <a:gd name="T22" fmla="*/ 10 w 27"/>
                <a:gd name="T23" fmla="*/ 6 h 18"/>
                <a:gd name="T24" fmla="*/ 2 w 27"/>
                <a:gd name="T25" fmla="*/ 9 h 18"/>
                <a:gd name="T26" fmla="*/ 0 w 27"/>
                <a:gd name="T27" fmla="*/ 13 h 18"/>
                <a:gd name="T28" fmla="*/ 4 w 27"/>
                <a:gd name="T29" fmla="*/ 17 h 18"/>
                <a:gd name="T30" fmla="*/ 12 w 27"/>
                <a:gd name="T31" fmla="*/ 18 h 18"/>
                <a:gd name="T32" fmla="*/ 18 w 27"/>
                <a:gd name="T33" fmla="*/ 16 h 18"/>
                <a:gd name="T34" fmla="*/ 10 w 27"/>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18">
                  <a:moveTo>
                    <a:pt x="10" y="18"/>
                  </a:moveTo>
                  <a:lnTo>
                    <a:pt x="18" y="16"/>
                  </a:lnTo>
                  <a:lnTo>
                    <a:pt x="19" y="13"/>
                  </a:lnTo>
                  <a:lnTo>
                    <a:pt x="21" y="10"/>
                  </a:lnTo>
                  <a:lnTo>
                    <a:pt x="27" y="6"/>
                  </a:lnTo>
                  <a:lnTo>
                    <a:pt x="25" y="0"/>
                  </a:lnTo>
                  <a:lnTo>
                    <a:pt x="10" y="4"/>
                  </a:lnTo>
                  <a:lnTo>
                    <a:pt x="8" y="2"/>
                  </a:lnTo>
                  <a:lnTo>
                    <a:pt x="6" y="5"/>
                  </a:lnTo>
                  <a:lnTo>
                    <a:pt x="4" y="9"/>
                  </a:lnTo>
                  <a:lnTo>
                    <a:pt x="2" y="9"/>
                  </a:lnTo>
                  <a:lnTo>
                    <a:pt x="10" y="6"/>
                  </a:lnTo>
                  <a:lnTo>
                    <a:pt x="2" y="9"/>
                  </a:lnTo>
                  <a:lnTo>
                    <a:pt x="0" y="13"/>
                  </a:lnTo>
                  <a:lnTo>
                    <a:pt x="4" y="17"/>
                  </a:lnTo>
                  <a:lnTo>
                    <a:pt x="12" y="18"/>
                  </a:lnTo>
                  <a:lnTo>
                    <a:pt x="18" y="16"/>
                  </a:lnTo>
                  <a:lnTo>
                    <a:pt x="1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10" name="Freeform 222">
              <a:extLst>
                <a:ext uri="{FF2B5EF4-FFF2-40B4-BE49-F238E27FC236}">
                  <a16:creationId xmlns:a16="http://schemas.microsoft.com/office/drawing/2014/main" id="{19B9A542-5067-498A-93D4-E4732FE14ECD}"/>
                </a:ext>
              </a:extLst>
            </p:cNvPr>
            <p:cNvSpPr>
              <a:spLocks/>
            </p:cNvSpPr>
            <p:nvPr/>
          </p:nvSpPr>
          <p:spPr bwMode="auto">
            <a:xfrm>
              <a:off x="4530" y="112"/>
              <a:ext cx="38" cy="13"/>
            </a:xfrm>
            <a:custGeom>
              <a:avLst/>
              <a:gdLst>
                <a:gd name="T0" fmla="*/ 2 w 38"/>
                <a:gd name="T1" fmla="*/ 11 h 13"/>
                <a:gd name="T2" fmla="*/ 2 w 38"/>
                <a:gd name="T3" fmla="*/ 10 h 13"/>
                <a:gd name="T4" fmla="*/ 8 w 38"/>
                <a:gd name="T5" fmla="*/ 12 h 13"/>
                <a:gd name="T6" fmla="*/ 14 w 38"/>
                <a:gd name="T7" fmla="*/ 13 h 13"/>
                <a:gd name="T8" fmla="*/ 22 w 38"/>
                <a:gd name="T9" fmla="*/ 13 h 13"/>
                <a:gd name="T10" fmla="*/ 38 w 38"/>
                <a:gd name="T11" fmla="*/ 12 h 13"/>
                <a:gd name="T12" fmla="*/ 38 w 38"/>
                <a:gd name="T13" fmla="*/ 0 h 13"/>
                <a:gd name="T14" fmla="*/ 22 w 38"/>
                <a:gd name="T15" fmla="*/ 2 h 13"/>
                <a:gd name="T16" fmla="*/ 14 w 38"/>
                <a:gd name="T17" fmla="*/ 2 h 13"/>
                <a:gd name="T18" fmla="*/ 12 w 38"/>
                <a:gd name="T19" fmla="*/ 0 h 13"/>
                <a:gd name="T20" fmla="*/ 14 w 38"/>
                <a:gd name="T21" fmla="*/ 3 h 13"/>
                <a:gd name="T22" fmla="*/ 14 w 38"/>
                <a:gd name="T23" fmla="*/ 2 h 13"/>
                <a:gd name="T24" fmla="*/ 14 w 38"/>
                <a:gd name="T25" fmla="*/ 3 h 13"/>
                <a:gd name="T26" fmla="*/ 8 w 38"/>
                <a:gd name="T27" fmla="*/ 2 h 13"/>
                <a:gd name="T28" fmla="*/ 2 w 38"/>
                <a:gd name="T29" fmla="*/ 3 h 13"/>
                <a:gd name="T30" fmla="*/ 0 w 38"/>
                <a:gd name="T31" fmla="*/ 6 h 13"/>
                <a:gd name="T32" fmla="*/ 2 w 38"/>
                <a:gd name="T33" fmla="*/ 10 h 13"/>
                <a:gd name="T34" fmla="*/ 2 w 38"/>
                <a:gd name="T35"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13">
                  <a:moveTo>
                    <a:pt x="2" y="11"/>
                  </a:moveTo>
                  <a:lnTo>
                    <a:pt x="2" y="10"/>
                  </a:lnTo>
                  <a:lnTo>
                    <a:pt x="8" y="12"/>
                  </a:lnTo>
                  <a:lnTo>
                    <a:pt x="14" y="13"/>
                  </a:lnTo>
                  <a:lnTo>
                    <a:pt x="22" y="13"/>
                  </a:lnTo>
                  <a:lnTo>
                    <a:pt x="38" y="12"/>
                  </a:lnTo>
                  <a:lnTo>
                    <a:pt x="38" y="0"/>
                  </a:lnTo>
                  <a:lnTo>
                    <a:pt x="22" y="2"/>
                  </a:lnTo>
                  <a:lnTo>
                    <a:pt x="14" y="2"/>
                  </a:lnTo>
                  <a:lnTo>
                    <a:pt x="12" y="0"/>
                  </a:lnTo>
                  <a:lnTo>
                    <a:pt x="14" y="3"/>
                  </a:lnTo>
                  <a:lnTo>
                    <a:pt x="14" y="2"/>
                  </a:lnTo>
                  <a:lnTo>
                    <a:pt x="14" y="3"/>
                  </a:lnTo>
                  <a:lnTo>
                    <a:pt x="8" y="2"/>
                  </a:lnTo>
                  <a:lnTo>
                    <a:pt x="2" y="3"/>
                  </a:lnTo>
                  <a:lnTo>
                    <a:pt x="0" y="6"/>
                  </a:lnTo>
                  <a:lnTo>
                    <a:pt x="2" y="10"/>
                  </a:lnTo>
                  <a:lnTo>
                    <a:pt x="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11" name="Freeform 223">
              <a:extLst>
                <a:ext uri="{FF2B5EF4-FFF2-40B4-BE49-F238E27FC236}">
                  <a16:creationId xmlns:a16="http://schemas.microsoft.com/office/drawing/2014/main" id="{39719D01-7407-4B21-A735-1E007640A7C3}"/>
                </a:ext>
              </a:extLst>
            </p:cNvPr>
            <p:cNvSpPr>
              <a:spLocks/>
            </p:cNvSpPr>
            <p:nvPr/>
          </p:nvSpPr>
          <p:spPr bwMode="auto">
            <a:xfrm>
              <a:off x="4435" y="102"/>
              <a:ext cx="109" cy="24"/>
            </a:xfrm>
            <a:custGeom>
              <a:avLst/>
              <a:gdLst>
                <a:gd name="T0" fmla="*/ 18 w 109"/>
                <a:gd name="T1" fmla="*/ 22 h 24"/>
                <a:gd name="T2" fmla="*/ 18 w 109"/>
                <a:gd name="T3" fmla="*/ 22 h 24"/>
                <a:gd name="T4" fmla="*/ 20 w 109"/>
                <a:gd name="T5" fmla="*/ 21 h 24"/>
                <a:gd name="T6" fmla="*/ 22 w 109"/>
                <a:gd name="T7" fmla="*/ 17 h 24"/>
                <a:gd name="T8" fmla="*/ 30 w 109"/>
                <a:gd name="T9" fmla="*/ 15 h 24"/>
                <a:gd name="T10" fmla="*/ 36 w 109"/>
                <a:gd name="T11" fmla="*/ 13 h 24"/>
                <a:gd name="T12" fmla="*/ 47 w 109"/>
                <a:gd name="T13" fmla="*/ 12 h 24"/>
                <a:gd name="T14" fmla="*/ 63 w 109"/>
                <a:gd name="T15" fmla="*/ 12 h 24"/>
                <a:gd name="T16" fmla="*/ 77 w 109"/>
                <a:gd name="T17" fmla="*/ 14 h 24"/>
                <a:gd name="T18" fmla="*/ 97 w 109"/>
                <a:gd name="T19" fmla="*/ 21 h 24"/>
                <a:gd name="T20" fmla="*/ 109 w 109"/>
                <a:gd name="T21" fmla="*/ 12 h 24"/>
                <a:gd name="T22" fmla="*/ 85 w 109"/>
                <a:gd name="T23" fmla="*/ 2 h 24"/>
                <a:gd name="T24" fmla="*/ 63 w 109"/>
                <a:gd name="T25" fmla="*/ 0 h 24"/>
                <a:gd name="T26" fmla="*/ 47 w 109"/>
                <a:gd name="T27" fmla="*/ 0 h 24"/>
                <a:gd name="T28" fmla="*/ 32 w 109"/>
                <a:gd name="T29" fmla="*/ 1 h 24"/>
                <a:gd name="T30" fmla="*/ 18 w 109"/>
                <a:gd name="T31" fmla="*/ 6 h 24"/>
                <a:gd name="T32" fmla="*/ 10 w 109"/>
                <a:gd name="T33" fmla="*/ 10 h 24"/>
                <a:gd name="T34" fmla="*/ 4 w 109"/>
                <a:gd name="T35" fmla="*/ 14 h 24"/>
                <a:gd name="T36" fmla="*/ 2 w 109"/>
                <a:gd name="T37" fmla="*/ 15 h 24"/>
                <a:gd name="T38" fmla="*/ 2 w 109"/>
                <a:gd name="T39" fmla="*/ 15 h 24"/>
                <a:gd name="T40" fmla="*/ 2 w 109"/>
                <a:gd name="T41" fmla="*/ 15 h 24"/>
                <a:gd name="T42" fmla="*/ 0 w 109"/>
                <a:gd name="T43" fmla="*/ 20 h 24"/>
                <a:gd name="T44" fmla="*/ 4 w 109"/>
                <a:gd name="T45" fmla="*/ 23 h 24"/>
                <a:gd name="T46" fmla="*/ 12 w 109"/>
                <a:gd name="T47" fmla="*/ 24 h 24"/>
                <a:gd name="T48" fmla="*/ 18 w 109"/>
                <a:gd name="T49"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 h="24">
                  <a:moveTo>
                    <a:pt x="18" y="22"/>
                  </a:moveTo>
                  <a:lnTo>
                    <a:pt x="18" y="22"/>
                  </a:lnTo>
                  <a:lnTo>
                    <a:pt x="20" y="21"/>
                  </a:lnTo>
                  <a:lnTo>
                    <a:pt x="22" y="17"/>
                  </a:lnTo>
                  <a:lnTo>
                    <a:pt x="30" y="15"/>
                  </a:lnTo>
                  <a:lnTo>
                    <a:pt x="36" y="13"/>
                  </a:lnTo>
                  <a:lnTo>
                    <a:pt x="47" y="12"/>
                  </a:lnTo>
                  <a:lnTo>
                    <a:pt x="63" y="12"/>
                  </a:lnTo>
                  <a:lnTo>
                    <a:pt x="77" y="14"/>
                  </a:lnTo>
                  <a:lnTo>
                    <a:pt x="97" y="21"/>
                  </a:lnTo>
                  <a:lnTo>
                    <a:pt x="109" y="12"/>
                  </a:lnTo>
                  <a:lnTo>
                    <a:pt x="85" y="2"/>
                  </a:lnTo>
                  <a:lnTo>
                    <a:pt x="63" y="0"/>
                  </a:lnTo>
                  <a:lnTo>
                    <a:pt x="47" y="0"/>
                  </a:lnTo>
                  <a:lnTo>
                    <a:pt x="32" y="1"/>
                  </a:lnTo>
                  <a:lnTo>
                    <a:pt x="18" y="6"/>
                  </a:lnTo>
                  <a:lnTo>
                    <a:pt x="10" y="10"/>
                  </a:lnTo>
                  <a:lnTo>
                    <a:pt x="4" y="14"/>
                  </a:lnTo>
                  <a:lnTo>
                    <a:pt x="2" y="15"/>
                  </a:lnTo>
                  <a:lnTo>
                    <a:pt x="2" y="15"/>
                  </a:lnTo>
                  <a:lnTo>
                    <a:pt x="2" y="15"/>
                  </a:lnTo>
                  <a:lnTo>
                    <a:pt x="0" y="20"/>
                  </a:lnTo>
                  <a:lnTo>
                    <a:pt x="4" y="23"/>
                  </a:lnTo>
                  <a:lnTo>
                    <a:pt x="12" y="24"/>
                  </a:lnTo>
                  <a:lnTo>
                    <a:pt x="1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12" name="Freeform 224">
              <a:extLst>
                <a:ext uri="{FF2B5EF4-FFF2-40B4-BE49-F238E27FC236}">
                  <a16:creationId xmlns:a16="http://schemas.microsoft.com/office/drawing/2014/main" id="{8BA204B1-F5A8-475F-BA2A-B42565D52D67}"/>
                </a:ext>
              </a:extLst>
            </p:cNvPr>
            <p:cNvSpPr>
              <a:spLocks/>
            </p:cNvSpPr>
            <p:nvPr/>
          </p:nvSpPr>
          <p:spPr bwMode="auto">
            <a:xfrm>
              <a:off x="4391" y="117"/>
              <a:ext cx="62" cy="93"/>
            </a:xfrm>
            <a:custGeom>
              <a:avLst/>
              <a:gdLst>
                <a:gd name="T0" fmla="*/ 22 w 62"/>
                <a:gd name="T1" fmla="*/ 91 h 93"/>
                <a:gd name="T2" fmla="*/ 22 w 62"/>
                <a:gd name="T3" fmla="*/ 91 h 93"/>
                <a:gd name="T4" fmla="*/ 20 w 62"/>
                <a:gd name="T5" fmla="*/ 82 h 93"/>
                <a:gd name="T6" fmla="*/ 22 w 62"/>
                <a:gd name="T7" fmla="*/ 60 h 93"/>
                <a:gd name="T8" fmla="*/ 34 w 62"/>
                <a:gd name="T9" fmla="*/ 35 h 93"/>
                <a:gd name="T10" fmla="*/ 62 w 62"/>
                <a:gd name="T11" fmla="*/ 7 h 93"/>
                <a:gd name="T12" fmla="*/ 46 w 62"/>
                <a:gd name="T13" fmla="*/ 0 h 93"/>
                <a:gd name="T14" fmla="*/ 14 w 62"/>
                <a:gd name="T15" fmla="*/ 30 h 93"/>
                <a:gd name="T16" fmla="*/ 2 w 62"/>
                <a:gd name="T17" fmla="*/ 60 h 93"/>
                <a:gd name="T18" fmla="*/ 0 w 62"/>
                <a:gd name="T19" fmla="*/ 82 h 93"/>
                <a:gd name="T20" fmla="*/ 2 w 62"/>
                <a:gd name="T21" fmla="*/ 93 h 93"/>
                <a:gd name="T22" fmla="*/ 2 w 62"/>
                <a:gd name="T23" fmla="*/ 93 h 93"/>
                <a:gd name="T24" fmla="*/ 22 w 62"/>
                <a:gd name="T25" fmla="*/ 9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93">
                  <a:moveTo>
                    <a:pt x="22" y="91"/>
                  </a:moveTo>
                  <a:lnTo>
                    <a:pt x="22" y="91"/>
                  </a:lnTo>
                  <a:lnTo>
                    <a:pt x="20" y="82"/>
                  </a:lnTo>
                  <a:lnTo>
                    <a:pt x="22" y="60"/>
                  </a:lnTo>
                  <a:lnTo>
                    <a:pt x="34" y="35"/>
                  </a:lnTo>
                  <a:lnTo>
                    <a:pt x="62" y="7"/>
                  </a:lnTo>
                  <a:lnTo>
                    <a:pt x="46" y="0"/>
                  </a:lnTo>
                  <a:lnTo>
                    <a:pt x="14" y="30"/>
                  </a:lnTo>
                  <a:lnTo>
                    <a:pt x="2" y="60"/>
                  </a:lnTo>
                  <a:lnTo>
                    <a:pt x="0" y="82"/>
                  </a:lnTo>
                  <a:lnTo>
                    <a:pt x="2" y="93"/>
                  </a:lnTo>
                  <a:lnTo>
                    <a:pt x="2" y="93"/>
                  </a:lnTo>
                  <a:lnTo>
                    <a:pt x="22"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13" name="Freeform 225">
              <a:extLst>
                <a:ext uri="{FF2B5EF4-FFF2-40B4-BE49-F238E27FC236}">
                  <a16:creationId xmlns:a16="http://schemas.microsoft.com/office/drawing/2014/main" id="{1C5FADBB-F3F2-4562-8908-ABC47A874E12}"/>
                </a:ext>
              </a:extLst>
            </p:cNvPr>
            <p:cNvSpPr>
              <a:spLocks/>
            </p:cNvSpPr>
            <p:nvPr/>
          </p:nvSpPr>
          <p:spPr bwMode="auto">
            <a:xfrm>
              <a:off x="4393" y="208"/>
              <a:ext cx="48" cy="59"/>
            </a:xfrm>
            <a:custGeom>
              <a:avLst/>
              <a:gdLst>
                <a:gd name="T0" fmla="*/ 46 w 48"/>
                <a:gd name="T1" fmla="*/ 54 h 59"/>
                <a:gd name="T2" fmla="*/ 48 w 48"/>
                <a:gd name="T3" fmla="*/ 54 h 59"/>
                <a:gd name="T4" fmla="*/ 38 w 48"/>
                <a:gd name="T5" fmla="*/ 40 h 59"/>
                <a:gd name="T6" fmla="*/ 32 w 48"/>
                <a:gd name="T7" fmla="*/ 26 h 59"/>
                <a:gd name="T8" fmla="*/ 26 w 48"/>
                <a:gd name="T9" fmla="*/ 13 h 59"/>
                <a:gd name="T10" fmla="*/ 20 w 48"/>
                <a:gd name="T11" fmla="*/ 0 h 59"/>
                <a:gd name="T12" fmla="*/ 0 w 48"/>
                <a:gd name="T13" fmla="*/ 2 h 59"/>
                <a:gd name="T14" fmla="*/ 6 w 48"/>
                <a:gd name="T15" fmla="*/ 15 h 59"/>
                <a:gd name="T16" fmla="*/ 12 w 48"/>
                <a:gd name="T17" fmla="*/ 29 h 59"/>
                <a:gd name="T18" fmla="*/ 18 w 48"/>
                <a:gd name="T19" fmla="*/ 42 h 59"/>
                <a:gd name="T20" fmla="*/ 28 w 48"/>
                <a:gd name="T21" fmla="*/ 59 h 59"/>
                <a:gd name="T22" fmla="*/ 30 w 48"/>
                <a:gd name="T23" fmla="*/ 59 h 59"/>
                <a:gd name="T24" fmla="*/ 46 w 48"/>
                <a:gd name="T25" fmla="*/ 5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59">
                  <a:moveTo>
                    <a:pt x="46" y="54"/>
                  </a:moveTo>
                  <a:lnTo>
                    <a:pt x="48" y="54"/>
                  </a:lnTo>
                  <a:lnTo>
                    <a:pt x="38" y="40"/>
                  </a:lnTo>
                  <a:lnTo>
                    <a:pt x="32" y="26"/>
                  </a:lnTo>
                  <a:lnTo>
                    <a:pt x="26" y="13"/>
                  </a:lnTo>
                  <a:lnTo>
                    <a:pt x="20" y="0"/>
                  </a:lnTo>
                  <a:lnTo>
                    <a:pt x="0" y="2"/>
                  </a:lnTo>
                  <a:lnTo>
                    <a:pt x="6" y="15"/>
                  </a:lnTo>
                  <a:lnTo>
                    <a:pt x="12" y="29"/>
                  </a:lnTo>
                  <a:lnTo>
                    <a:pt x="18" y="42"/>
                  </a:lnTo>
                  <a:lnTo>
                    <a:pt x="28" y="59"/>
                  </a:lnTo>
                  <a:lnTo>
                    <a:pt x="30" y="59"/>
                  </a:lnTo>
                  <a:lnTo>
                    <a:pt x="46"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14" name="Freeform 226">
              <a:extLst>
                <a:ext uri="{FF2B5EF4-FFF2-40B4-BE49-F238E27FC236}">
                  <a16:creationId xmlns:a16="http://schemas.microsoft.com/office/drawing/2014/main" id="{B78A4C89-5A4B-4339-B9B8-72659A65A77C}"/>
                </a:ext>
              </a:extLst>
            </p:cNvPr>
            <p:cNvSpPr>
              <a:spLocks/>
            </p:cNvSpPr>
            <p:nvPr/>
          </p:nvSpPr>
          <p:spPr bwMode="auto">
            <a:xfrm>
              <a:off x="4423" y="262"/>
              <a:ext cx="58" cy="37"/>
            </a:xfrm>
            <a:custGeom>
              <a:avLst/>
              <a:gdLst>
                <a:gd name="T0" fmla="*/ 54 w 58"/>
                <a:gd name="T1" fmla="*/ 26 h 37"/>
                <a:gd name="T2" fmla="*/ 54 w 58"/>
                <a:gd name="T3" fmla="*/ 26 h 37"/>
                <a:gd name="T4" fmla="*/ 44 w 58"/>
                <a:gd name="T5" fmla="*/ 22 h 37"/>
                <a:gd name="T6" fmla="*/ 34 w 58"/>
                <a:gd name="T7" fmla="*/ 14 h 37"/>
                <a:gd name="T8" fmla="*/ 24 w 58"/>
                <a:gd name="T9" fmla="*/ 6 h 37"/>
                <a:gd name="T10" fmla="*/ 16 w 58"/>
                <a:gd name="T11" fmla="*/ 0 h 37"/>
                <a:gd name="T12" fmla="*/ 0 w 58"/>
                <a:gd name="T13" fmla="*/ 5 h 37"/>
                <a:gd name="T14" fmla="*/ 8 w 58"/>
                <a:gd name="T15" fmla="*/ 13 h 37"/>
                <a:gd name="T16" fmla="*/ 18 w 58"/>
                <a:gd name="T17" fmla="*/ 21 h 37"/>
                <a:gd name="T18" fmla="*/ 28 w 58"/>
                <a:gd name="T19" fmla="*/ 29 h 37"/>
                <a:gd name="T20" fmla="*/ 42 w 58"/>
                <a:gd name="T21" fmla="*/ 36 h 37"/>
                <a:gd name="T22" fmla="*/ 42 w 58"/>
                <a:gd name="T23" fmla="*/ 36 h 37"/>
                <a:gd name="T24" fmla="*/ 42 w 58"/>
                <a:gd name="T25" fmla="*/ 36 h 37"/>
                <a:gd name="T26" fmla="*/ 50 w 58"/>
                <a:gd name="T27" fmla="*/ 37 h 37"/>
                <a:gd name="T28" fmla="*/ 56 w 58"/>
                <a:gd name="T29" fmla="*/ 35 h 37"/>
                <a:gd name="T30" fmla="*/ 58 w 58"/>
                <a:gd name="T31" fmla="*/ 30 h 37"/>
                <a:gd name="T32" fmla="*/ 54 w 58"/>
                <a:gd name="T33"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37">
                  <a:moveTo>
                    <a:pt x="54" y="26"/>
                  </a:moveTo>
                  <a:lnTo>
                    <a:pt x="54" y="26"/>
                  </a:lnTo>
                  <a:lnTo>
                    <a:pt x="44" y="22"/>
                  </a:lnTo>
                  <a:lnTo>
                    <a:pt x="34" y="14"/>
                  </a:lnTo>
                  <a:lnTo>
                    <a:pt x="24" y="6"/>
                  </a:lnTo>
                  <a:lnTo>
                    <a:pt x="16" y="0"/>
                  </a:lnTo>
                  <a:lnTo>
                    <a:pt x="0" y="5"/>
                  </a:lnTo>
                  <a:lnTo>
                    <a:pt x="8" y="13"/>
                  </a:lnTo>
                  <a:lnTo>
                    <a:pt x="18" y="21"/>
                  </a:lnTo>
                  <a:lnTo>
                    <a:pt x="28" y="29"/>
                  </a:lnTo>
                  <a:lnTo>
                    <a:pt x="42" y="36"/>
                  </a:lnTo>
                  <a:lnTo>
                    <a:pt x="42" y="36"/>
                  </a:lnTo>
                  <a:lnTo>
                    <a:pt x="42" y="36"/>
                  </a:lnTo>
                  <a:lnTo>
                    <a:pt x="50" y="37"/>
                  </a:lnTo>
                  <a:lnTo>
                    <a:pt x="56" y="35"/>
                  </a:lnTo>
                  <a:lnTo>
                    <a:pt x="58" y="30"/>
                  </a:lnTo>
                  <a:lnTo>
                    <a:pt x="54"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15" name="Freeform 227">
              <a:extLst>
                <a:ext uri="{FF2B5EF4-FFF2-40B4-BE49-F238E27FC236}">
                  <a16:creationId xmlns:a16="http://schemas.microsoft.com/office/drawing/2014/main" id="{6A721F3F-A0CC-4FC5-9F50-0740B33FBAC6}"/>
                </a:ext>
              </a:extLst>
            </p:cNvPr>
            <p:cNvSpPr>
              <a:spLocks/>
            </p:cNvSpPr>
            <p:nvPr/>
          </p:nvSpPr>
          <p:spPr bwMode="auto">
            <a:xfrm>
              <a:off x="4649" y="70"/>
              <a:ext cx="245" cy="270"/>
            </a:xfrm>
            <a:custGeom>
              <a:avLst/>
              <a:gdLst>
                <a:gd name="T0" fmla="*/ 160 w 245"/>
                <a:gd name="T1" fmla="*/ 235 h 270"/>
                <a:gd name="T2" fmla="*/ 188 w 245"/>
                <a:gd name="T3" fmla="*/ 238 h 270"/>
                <a:gd name="T4" fmla="*/ 204 w 245"/>
                <a:gd name="T5" fmla="*/ 230 h 270"/>
                <a:gd name="T6" fmla="*/ 208 w 245"/>
                <a:gd name="T7" fmla="*/ 220 h 270"/>
                <a:gd name="T8" fmla="*/ 213 w 245"/>
                <a:gd name="T9" fmla="*/ 214 h 270"/>
                <a:gd name="T10" fmla="*/ 233 w 245"/>
                <a:gd name="T11" fmla="*/ 222 h 270"/>
                <a:gd name="T12" fmla="*/ 245 w 245"/>
                <a:gd name="T13" fmla="*/ 236 h 270"/>
                <a:gd name="T14" fmla="*/ 241 w 245"/>
                <a:gd name="T15" fmla="*/ 251 h 270"/>
                <a:gd name="T16" fmla="*/ 223 w 245"/>
                <a:gd name="T17" fmla="*/ 263 h 270"/>
                <a:gd name="T18" fmla="*/ 194 w 245"/>
                <a:gd name="T19" fmla="*/ 270 h 270"/>
                <a:gd name="T20" fmla="*/ 158 w 245"/>
                <a:gd name="T21" fmla="*/ 267 h 270"/>
                <a:gd name="T22" fmla="*/ 128 w 245"/>
                <a:gd name="T23" fmla="*/ 261 h 270"/>
                <a:gd name="T24" fmla="*/ 109 w 245"/>
                <a:gd name="T25" fmla="*/ 255 h 270"/>
                <a:gd name="T26" fmla="*/ 101 w 245"/>
                <a:gd name="T27" fmla="*/ 252 h 270"/>
                <a:gd name="T28" fmla="*/ 57 w 245"/>
                <a:gd name="T29" fmla="*/ 223 h 270"/>
                <a:gd name="T30" fmla="*/ 10 w 245"/>
                <a:gd name="T31" fmla="*/ 167 h 270"/>
                <a:gd name="T32" fmla="*/ 0 w 245"/>
                <a:gd name="T33" fmla="*/ 113 h 270"/>
                <a:gd name="T34" fmla="*/ 18 w 245"/>
                <a:gd name="T35" fmla="*/ 64 h 270"/>
                <a:gd name="T36" fmla="*/ 57 w 245"/>
                <a:gd name="T37" fmla="*/ 27 h 270"/>
                <a:gd name="T38" fmla="*/ 111 w 245"/>
                <a:gd name="T39" fmla="*/ 4 h 270"/>
                <a:gd name="T40" fmla="*/ 166 w 245"/>
                <a:gd name="T41" fmla="*/ 1 h 270"/>
                <a:gd name="T42" fmla="*/ 219 w 245"/>
                <a:gd name="T43" fmla="*/ 21 h 270"/>
                <a:gd name="T44" fmla="*/ 241 w 245"/>
                <a:gd name="T45" fmla="*/ 42 h 270"/>
                <a:gd name="T46" fmla="*/ 237 w 245"/>
                <a:gd name="T47" fmla="*/ 49 h 270"/>
                <a:gd name="T48" fmla="*/ 219 w 245"/>
                <a:gd name="T49" fmla="*/ 52 h 270"/>
                <a:gd name="T50" fmla="*/ 206 w 245"/>
                <a:gd name="T51" fmla="*/ 51 h 270"/>
                <a:gd name="T52" fmla="*/ 182 w 245"/>
                <a:gd name="T53" fmla="*/ 44 h 270"/>
                <a:gd name="T54" fmla="*/ 148 w 245"/>
                <a:gd name="T55" fmla="*/ 40 h 270"/>
                <a:gd name="T56" fmla="*/ 126 w 245"/>
                <a:gd name="T57" fmla="*/ 46 h 270"/>
                <a:gd name="T58" fmla="*/ 115 w 245"/>
                <a:gd name="T59" fmla="*/ 53 h 270"/>
                <a:gd name="T60" fmla="*/ 83 w 245"/>
                <a:gd name="T61" fmla="*/ 83 h 270"/>
                <a:gd name="T62" fmla="*/ 69 w 245"/>
                <a:gd name="T63" fmla="*/ 131 h 270"/>
                <a:gd name="T64" fmla="*/ 75 w 245"/>
                <a:gd name="T65" fmla="*/ 155 h 270"/>
                <a:gd name="T66" fmla="*/ 87 w 245"/>
                <a:gd name="T67" fmla="*/ 182 h 270"/>
                <a:gd name="T68" fmla="*/ 105 w 245"/>
                <a:gd name="T69" fmla="*/ 203 h 270"/>
                <a:gd name="T70" fmla="*/ 126 w 245"/>
                <a:gd name="T71" fmla="*/ 22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5" h="270">
                  <a:moveTo>
                    <a:pt x="138" y="227"/>
                  </a:moveTo>
                  <a:lnTo>
                    <a:pt x="160" y="235"/>
                  </a:lnTo>
                  <a:lnTo>
                    <a:pt x="176" y="238"/>
                  </a:lnTo>
                  <a:lnTo>
                    <a:pt x="188" y="238"/>
                  </a:lnTo>
                  <a:lnTo>
                    <a:pt x="198" y="235"/>
                  </a:lnTo>
                  <a:lnTo>
                    <a:pt x="204" y="230"/>
                  </a:lnTo>
                  <a:lnTo>
                    <a:pt x="206" y="225"/>
                  </a:lnTo>
                  <a:lnTo>
                    <a:pt x="208" y="220"/>
                  </a:lnTo>
                  <a:lnTo>
                    <a:pt x="210" y="215"/>
                  </a:lnTo>
                  <a:lnTo>
                    <a:pt x="213" y="214"/>
                  </a:lnTo>
                  <a:lnTo>
                    <a:pt x="223" y="216"/>
                  </a:lnTo>
                  <a:lnTo>
                    <a:pt x="233" y="222"/>
                  </a:lnTo>
                  <a:lnTo>
                    <a:pt x="241" y="229"/>
                  </a:lnTo>
                  <a:lnTo>
                    <a:pt x="245" y="236"/>
                  </a:lnTo>
                  <a:lnTo>
                    <a:pt x="245" y="243"/>
                  </a:lnTo>
                  <a:lnTo>
                    <a:pt x="241" y="251"/>
                  </a:lnTo>
                  <a:lnTo>
                    <a:pt x="233" y="258"/>
                  </a:lnTo>
                  <a:lnTo>
                    <a:pt x="223" y="263"/>
                  </a:lnTo>
                  <a:lnTo>
                    <a:pt x="210" y="268"/>
                  </a:lnTo>
                  <a:lnTo>
                    <a:pt x="194" y="270"/>
                  </a:lnTo>
                  <a:lnTo>
                    <a:pt x="176" y="269"/>
                  </a:lnTo>
                  <a:lnTo>
                    <a:pt x="158" y="267"/>
                  </a:lnTo>
                  <a:lnTo>
                    <a:pt x="142" y="264"/>
                  </a:lnTo>
                  <a:lnTo>
                    <a:pt x="128" y="261"/>
                  </a:lnTo>
                  <a:lnTo>
                    <a:pt x="117" y="258"/>
                  </a:lnTo>
                  <a:lnTo>
                    <a:pt x="109" y="255"/>
                  </a:lnTo>
                  <a:lnTo>
                    <a:pt x="103" y="253"/>
                  </a:lnTo>
                  <a:lnTo>
                    <a:pt x="101" y="252"/>
                  </a:lnTo>
                  <a:lnTo>
                    <a:pt x="99" y="251"/>
                  </a:lnTo>
                  <a:lnTo>
                    <a:pt x="57" y="223"/>
                  </a:lnTo>
                  <a:lnTo>
                    <a:pt x="27" y="195"/>
                  </a:lnTo>
                  <a:lnTo>
                    <a:pt x="10" y="167"/>
                  </a:lnTo>
                  <a:lnTo>
                    <a:pt x="0" y="139"/>
                  </a:lnTo>
                  <a:lnTo>
                    <a:pt x="0" y="113"/>
                  </a:lnTo>
                  <a:lnTo>
                    <a:pt x="6" y="87"/>
                  </a:lnTo>
                  <a:lnTo>
                    <a:pt x="18" y="64"/>
                  </a:lnTo>
                  <a:lnTo>
                    <a:pt x="35" y="45"/>
                  </a:lnTo>
                  <a:lnTo>
                    <a:pt x="57" y="27"/>
                  </a:lnTo>
                  <a:lnTo>
                    <a:pt x="83" y="14"/>
                  </a:lnTo>
                  <a:lnTo>
                    <a:pt x="111" y="4"/>
                  </a:lnTo>
                  <a:lnTo>
                    <a:pt x="138" y="0"/>
                  </a:lnTo>
                  <a:lnTo>
                    <a:pt x="166" y="1"/>
                  </a:lnTo>
                  <a:lnTo>
                    <a:pt x="194" y="8"/>
                  </a:lnTo>
                  <a:lnTo>
                    <a:pt x="219" y="21"/>
                  </a:lnTo>
                  <a:lnTo>
                    <a:pt x="241" y="40"/>
                  </a:lnTo>
                  <a:lnTo>
                    <a:pt x="241" y="42"/>
                  </a:lnTo>
                  <a:lnTo>
                    <a:pt x="239" y="46"/>
                  </a:lnTo>
                  <a:lnTo>
                    <a:pt x="237" y="49"/>
                  </a:lnTo>
                  <a:lnTo>
                    <a:pt x="235" y="51"/>
                  </a:lnTo>
                  <a:lnTo>
                    <a:pt x="219" y="52"/>
                  </a:lnTo>
                  <a:lnTo>
                    <a:pt x="210" y="52"/>
                  </a:lnTo>
                  <a:lnTo>
                    <a:pt x="206" y="51"/>
                  </a:lnTo>
                  <a:lnTo>
                    <a:pt x="204" y="51"/>
                  </a:lnTo>
                  <a:lnTo>
                    <a:pt x="182" y="44"/>
                  </a:lnTo>
                  <a:lnTo>
                    <a:pt x="164" y="40"/>
                  </a:lnTo>
                  <a:lnTo>
                    <a:pt x="148" y="40"/>
                  </a:lnTo>
                  <a:lnTo>
                    <a:pt x="136" y="42"/>
                  </a:lnTo>
                  <a:lnTo>
                    <a:pt x="126" y="46"/>
                  </a:lnTo>
                  <a:lnTo>
                    <a:pt x="118" y="49"/>
                  </a:lnTo>
                  <a:lnTo>
                    <a:pt x="115" y="53"/>
                  </a:lnTo>
                  <a:lnTo>
                    <a:pt x="113" y="54"/>
                  </a:lnTo>
                  <a:lnTo>
                    <a:pt x="83" y="83"/>
                  </a:lnTo>
                  <a:lnTo>
                    <a:pt x="71" y="110"/>
                  </a:lnTo>
                  <a:lnTo>
                    <a:pt x="69" y="131"/>
                  </a:lnTo>
                  <a:lnTo>
                    <a:pt x="71" y="141"/>
                  </a:lnTo>
                  <a:lnTo>
                    <a:pt x="75" y="155"/>
                  </a:lnTo>
                  <a:lnTo>
                    <a:pt x="81" y="168"/>
                  </a:lnTo>
                  <a:lnTo>
                    <a:pt x="87" y="182"/>
                  </a:lnTo>
                  <a:lnTo>
                    <a:pt x="99" y="197"/>
                  </a:lnTo>
                  <a:lnTo>
                    <a:pt x="105" y="203"/>
                  </a:lnTo>
                  <a:lnTo>
                    <a:pt x="115" y="212"/>
                  </a:lnTo>
                  <a:lnTo>
                    <a:pt x="126" y="220"/>
                  </a:lnTo>
                  <a:lnTo>
                    <a:pt x="138" y="227"/>
                  </a:lnTo>
                  <a:close/>
                </a:path>
              </a:pathLst>
            </a:custGeom>
            <a:solidFill>
              <a:srgbClr val="667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16" name="Freeform 228">
              <a:extLst>
                <a:ext uri="{FF2B5EF4-FFF2-40B4-BE49-F238E27FC236}">
                  <a16:creationId xmlns:a16="http://schemas.microsoft.com/office/drawing/2014/main" id="{EDFD3698-67D7-4C28-9980-CA1EA6FC117D}"/>
                </a:ext>
              </a:extLst>
            </p:cNvPr>
            <p:cNvSpPr>
              <a:spLocks/>
            </p:cNvSpPr>
            <p:nvPr/>
          </p:nvSpPr>
          <p:spPr bwMode="auto">
            <a:xfrm>
              <a:off x="4781" y="285"/>
              <a:ext cx="87" cy="29"/>
            </a:xfrm>
            <a:custGeom>
              <a:avLst/>
              <a:gdLst>
                <a:gd name="T0" fmla="*/ 68 w 87"/>
                <a:gd name="T1" fmla="*/ 0 h 29"/>
                <a:gd name="T2" fmla="*/ 68 w 87"/>
                <a:gd name="T3" fmla="*/ 0 h 29"/>
                <a:gd name="T4" fmla="*/ 66 w 87"/>
                <a:gd name="T5" fmla="*/ 3 h 29"/>
                <a:gd name="T6" fmla="*/ 64 w 87"/>
                <a:gd name="T7" fmla="*/ 9 h 29"/>
                <a:gd name="T8" fmla="*/ 64 w 87"/>
                <a:gd name="T9" fmla="*/ 13 h 29"/>
                <a:gd name="T10" fmla="*/ 60 w 87"/>
                <a:gd name="T11" fmla="*/ 15 h 29"/>
                <a:gd name="T12" fmla="*/ 54 w 87"/>
                <a:gd name="T13" fmla="*/ 17 h 29"/>
                <a:gd name="T14" fmla="*/ 46 w 87"/>
                <a:gd name="T15" fmla="*/ 17 h 29"/>
                <a:gd name="T16" fmla="*/ 32 w 87"/>
                <a:gd name="T17" fmla="*/ 15 h 29"/>
                <a:gd name="T18" fmla="*/ 12 w 87"/>
                <a:gd name="T19" fmla="*/ 7 h 29"/>
                <a:gd name="T20" fmla="*/ 0 w 87"/>
                <a:gd name="T21" fmla="*/ 16 h 29"/>
                <a:gd name="T22" fmla="*/ 24 w 87"/>
                <a:gd name="T23" fmla="*/ 24 h 29"/>
                <a:gd name="T24" fmla="*/ 42 w 87"/>
                <a:gd name="T25" fmla="*/ 29 h 29"/>
                <a:gd name="T26" fmla="*/ 58 w 87"/>
                <a:gd name="T27" fmla="*/ 29 h 29"/>
                <a:gd name="T28" fmla="*/ 72 w 87"/>
                <a:gd name="T29" fmla="*/ 24 h 29"/>
                <a:gd name="T30" fmla="*/ 80 w 87"/>
                <a:gd name="T31" fmla="*/ 17 h 29"/>
                <a:gd name="T32" fmla="*/ 83 w 87"/>
                <a:gd name="T33" fmla="*/ 12 h 29"/>
                <a:gd name="T34" fmla="*/ 85 w 87"/>
                <a:gd name="T35" fmla="*/ 6 h 29"/>
                <a:gd name="T36" fmla="*/ 87 w 87"/>
                <a:gd name="T37" fmla="*/ 0 h 29"/>
                <a:gd name="T38" fmla="*/ 87 w 87"/>
                <a:gd name="T39" fmla="*/ 0 h 29"/>
                <a:gd name="T40" fmla="*/ 68 w 87"/>
                <a:gd name="T4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29">
                  <a:moveTo>
                    <a:pt x="68" y="0"/>
                  </a:moveTo>
                  <a:lnTo>
                    <a:pt x="68" y="0"/>
                  </a:lnTo>
                  <a:lnTo>
                    <a:pt x="66" y="3"/>
                  </a:lnTo>
                  <a:lnTo>
                    <a:pt x="64" y="9"/>
                  </a:lnTo>
                  <a:lnTo>
                    <a:pt x="64" y="13"/>
                  </a:lnTo>
                  <a:lnTo>
                    <a:pt x="60" y="15"/>
                  </a:lnTo>
                  <a:lnTo>
                    <a:pt x="54" y="17"/>
                  </a:lnTo>
                  <a:lnTo>
                    <a:pt x="46" y="17"/>
                  </a:lnTo>
                  <a:lnTo>
                    <a:pt x="32" y="15"/>
                  </a:lnTo>
                  <a:lnTo>
                    <a:pt x="12" y="7"/>
                  </a:lnTo>
                  <a:lnTo>
                    <a:pt x="0" y="16"/>
                  </a:lnTo>
                  <a:lnTo>
                    <a:pt x="24" y="24"/>
                  </a:lnTo>
                  <a:lnTo>
                    <a:pt x="42" y="29"/>
                  </a:lnTo>
                  <a:lnTo>
                    <a:pt x="58" y="29"/>
                  </a:lnTo>
                  <a:lnTo>
                    <a:pt x="72" y="24"/>
                  </a:lnTo>
                  <a:lnTo>
                    <a:pt x="80" y="17"/>
                  </a:lnTo>
                  <a:lnTo>
                    <a:pt x="83" y="12"/>
                  </a:lnTo>
                  <a:lnTo>
                    <a:pt x="85" y="6"/>
                  </a:lnTo>
                  <a:lnTo>
                    <a:pt x="87" y="0"/>
                  </a:lnTo>
                  <a:lnTo>
                    <a:pt x="87" y="0"/>
                  </a:lnTo>
                  <a:lnTo>
                    <a:pt x="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17" name="Freeform 229">
              <a:extLst>
                <a:ext uri="{FF2B5EF4-FFF2-40B4-BE49-F238E27FC236}">
                  <a16:creationId xmlns:a16="http://schemas.microsoft.com/office/drawing/2014/main" id="{A7C5BEF2-CB23-4AAF-ACC5-09BBA07102FD}"/>
                </a:ext>
              </a:extLst>
            </p:cNvPr>
            <p:cNvSpPr>
              <a:spLocks/>
            </p:cNvSpPr>
            <p:nvPr/>
          </p:nvSpPr>
          <p:spPr bwMode="auto">
            <a:xfrm>
              <a:off x="4849" y="278"/>
              <a:ext cx="51" cy="23"/>
            </a:xfrm>
            <a:custGeom>
              <a:avLst/>
              <a:gdLst>
                <a:gd name="T0" fmla="*/ 49 w 51"/>
                <a:gd name="T1" fmla="*/ 19 h 23"/>
                <a:gd name="T2" fmla="*/ 51 w 51"/>
                <a:gd name="T3" fmla="*/ 19 h 23"/>
                <a:gd name="T4" fmla="*/ 41 w 51"/>
                <a:gd name="T5" fmla="*/ 10 h 23"/>
                <a:gd name="T6" fmla="*/ 29 w 51"/>
                <a:gd name="T7" fmla="*/ 4 h 23"/>
                <a:gd name="T8" fmla="*/ 13 w 51"/>
                <a:gd name="T9" fmla="*/ 0 h 23"/>
                <a:gd name="T10" fmla="*/ 0 w 51"/>
                <a:gd name="T11" fmla="*/ 7 h 23"/>
                <a:gd name="T12" fmla="*/ 19 w 51"/>
                <a:gd name="T13" fmla="*/ 7 h 23"/>
                <a:gd name="T14" fmla="*/ 13 w 51"/>
                <a:gd name="T15" fmla="*/ 12 h 23"/>
                <a:gd name="T16" fmla="*/ 17 w 51"/>
                <a:gd name="T17" fmla="*/ 13 h 23"/>
                <a:gd name="T18" fmla="*/ 25 w 51"/>
                <a:gd name="T19" fmla="*/ 17 h 23"/>
                <a:gd name="T20" fmla="*/ 31 w 51"/>
                <a:gd name="T21" fmla="*/ 23 h 23"/>
                <a:gd name="T22" fmla="*/ 33 w 51"/>
                <a:gd name="T23" fmla="*/ 23 h 23"/>
                <a:gd name="T24" fmla="*/ 49 w 51"/>
                <a:gd name="T25"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23">
                  <a:moveTo>
                    <a:pt x="49" y="19"/>
                  </a:moveTo>
                  <a:lnTo>
                    <a:pt x="51" y="19"/>
                  </a:lnTo>
                  <a:lnTo>
                    <a:pt x="41" y="10"/>
                  </a:lnTo>
                  <a:lnTo>
                    <a:pt x="29" y="4"/>
                  </a:lnTo>
                  <a:lnTo>
                    <a:pt x="13" y="0"/>
                  </a:lnTo>
                  <a:lnTo>
                    <a:pt x="0" y="7"/>
                  </a:lnTo>
                  <a:lnTo>
                    <a:pt x="19" y="7"/>
                  </a:lnTo>
                  <a:lnTo>
                    <a:pt x="13" y="12"/>
                  </a:lnTo>
                  <a:lnTo>
                    <a:pt x="17" y="13"/>
                  </a:lnTo>
                  <a:lnTo>
                    <a:pt x="25" y="17"/>
                  </a:lnTo>
                  <a:lnTo>
                    <a:pt x="31" y="23"/>
                  </a:lnTo>
                  <a:lnTo>
                    <a:pt x="33" y="23"/>
                  </a:lnTo>
                  <a:lnTo>
                    <a:pt x="49"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18" name="Freeform 230">
              <a:extLst>
                <a:ext uri="{FF2B5EF4-FFF2-40B4-BE49-F238E27FC236}">
                  <a16:creationId xmlns:a16="http://schemas.microsoft.com/office/drawing/2014/main" id="{704B79EF-ECE5-41B3-B716-BF8C437A377C}"/>
                </a:ext>
              </a:extLst>
            </p:cNvPr>
            <p:cNvSpPr>
              <a:spLocks/>
            </p:cNvSpPr>
            <p:nvPr/>
          </p:nvSpPr>
          <p:spPr bwMode="auto">
            <a:xfrm>
              <a:off x="4823" y="297"/>
              <a:ext cx="81" cy="49"/>
            </a:xfrm>
            <a:custGeom>
              <a:avLst/>
              <a:gdLst>
                <a:gd name="T0" fmla="*/ 2 w 81"/>
                <a:gd name="T1" fmla="*/ 48 h 49"/>
                <a:gd name="T2" fmla="*/ 0 w 81"/>
                <a:gd name="T3" fmla="*/ 48 h 49"/>
                <a:gd name="T4" fmla="*/ 20 w 81"/>
                <a:gd name="T5" fmla="*/ 49 h 49"/>
                <a:gd name="T6" fmla="*/ 39 w 81"/>
                <a:gd name="T7" fmla="*/ 47 h 49"/>
                <a:gd name="T8" fmla="*/ 55 w 81"/>
                <a:gd name="T9" fmla="*/ 41 h 49"/>
                <a:gd name="T10" fmla="*/ 67 w 81"/>
                <a:gd name="T11" fmla="*/ 34 h 49"/>
                <a:gd name="T12" fmla="*/ 75 w 81"/>
                <a:gd name="T13" fmla="*/ 26 h 49"/>
                <a:gd name="T14" fmla="*/ 81 w 81"/>
                <a:gd name="T15" fmla="*/ 16 h 49"/>
                <a:gd name="T16" fmla="*/ 81 w 81"/>
                <a:gd name="T17" fmla="*/ 9 h 49"/>
                <a:gd name="T18" fmla="*/ 75 w 81"/>
                <a:gd name="T19" fmla="*/ 0 h 49"/>
                <a:gd name="T20" fmla="*/ 59 w 81"/>
                <a:gd name="T21" fmla="*/ 4 h 49"/>
                <a:gd name="T22" fmla="*/ 61 w 81"/>
                <a:gd name="T23" fmla="*/ 9 h 49"/>
                <a:gd name="T24" fmla="*/ 61 w 81"/>
                <a:gd name="T25" fmla="*/ 16 h 49"/>
                <a:gd name="T26" fmla="*/ 59 w 81"/>
                <a:gd name="T27" fmla="*/ 21 h 49"/>
                <a:gd name="T28" fmla="*/ 51 w 81"/>
                <a:gd name="T29" fmla="*/ 27 h 49"/>
                <a:gd name="T30" fmla="*/ 43 w 81"/>
                <a:gd name="T31" fmla="*/ 32 h 49"/>
                <a:gd name="T32" fmla="*/ 32 w 81"/>
                <a:gd name="T33" fmla="*/ 35 h 49"/>
                <a:gd name="T34" fmla="*/ 20 w 81"/>
                <a:gd name="T35" fmla="*/ 37 h 49"/>
                <a:gd name="T36" fmla="*/ 4 w 81"/>
                <a:gd name="T37" fmla="*/ 36 h 49"/>
                <a:gd name="T38" fmla="*/ 2 w 81"/>
                <a:gd name="T39" fmla="*/ 36 h 49"/>
                <a:gd name="T40" fmla="*/ 2 w 81"/>
                <a:gd name="T4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49">
                  <a:moveTo>
                    <a:pt x="2" y="48"/>
                  </a:moveTo>
                  <a:lnTo>
                    <a:pt x="0" y="48"/>
                  </a:lnTo>
                  <a:lnTo>
                    <a:pt x="20" y="49"/>
                  </a:lnTo>
                  <a:lnTo>
                    <a:pt x="39" y="47"/>
                  </a:lnTo>
                  <a:lnTo>
                    <a:pt x="55" y="41"/>
                  </a:lnTo>
                  <a:lnTo>
                    <a:pt x="67" y="34"/>
                  </a:lnTo>
                  <a:lnTo>
                    <a:pt x="75" y="26"/>
                  </a:lnTo>
                  <a:lnTo>
                    <a:pt x="81" y="16"/>
                  </a:lnTo>
                  <a:lnTo>
                    <a:pt x="81" y="9"/>
                  </a:lnTo>
                  <a:lnTo>
                    <a:pt x="75" y="0"/>
                  </a:lnTo>
                  <a:lnTo>
                    <a:pt x="59" y="4"/>
                  </a:lnTo>
                  <a:lnTo>
                    <a:pt x="61" y="9"/>
                  </a:lnTo>
                  <a:lnTo>
                    <a:pt x="61" y="16"/>
                  </a:lnTo>
                  <a:lnTo>
                    <a:pt x="59" y="21"/>
                  </a:lnTo>
                  <a:lnTo>
                    <a:pt x="51" y="27"/>
                  </a:lnTo>
                  <a:lnTo>
                    <a:pt x="43" y="32"/>
                  </a:lnTo>
                  <a:lnTo>
                    <a:pt x="32" y="35"/>
                  </a:lnTo>
                  <a:lnTo>
                    <a:pt x="20" y="37"/>
                  </a:lnTo>
                  <a:lnTo>
                    <a:pt x="4" y="36"/>
                  </a:lnTo>
                  <a:lnTo>
                    <a:pt x="2" y="36"/>
                  </a:lnTo>
                  <a:lnTo>
                    <a:pt x="2"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19" name="Freeform 231">
              <a:extLst>
                <a:ext uri="{FF2B5EF4-FFF2-40B4-BE49-F238E27FC236}">
                  <a16:creationId xmlns:a16="http://schemas.microsoft.com/office/drawing/2014/main" id="{D39160EF-8ACF-45FE-9569-52FAC1124C98}"/>
                </a:ext>
              </a:extLst>
            </p:cNvPr>
            <p:cNvSpPr>
              <a:spLocks/>
            </p:cNvSpPr>
            <p:nvPr/>
          </p:nvSpPr>
          <p:spPr bwMode="auto">
            <a:xfrm>
              <a:off x="4740" y="316"/>
              <a:ext cx="85" cy="29"/>
            </a:xfrm>
            <a:custGeom>
              <a:avLst/>
              <a:gdLst>
                <a:gd name="T0" fmla="*/ 2 w 85"/>
                <a:gd name="T1" fmla="*/ 8 h 29"/>
                <a:gd name="T2" fmla="*/ 2 w 85"/>
                <a:gd name="T3" fmla="*/ 8 h 29"/>
                <a:gd name="T4" fmla="*/ 4 w 85"/>
                <a:gd name="T5" fmla="*/ 9 h 29"/>
                <a:gd name="T6" fmla="*/ 6 w 85"/>
                <a:gd name="T7" fmla="*/ 12 h 29"/>
                <a:gd name="T8" fmla="*/ 14 w 85"/>
                <a:gd name="T9" fmla="*/ 14 h 29"/>
                <a:gd name="T10" fmla="*/ 22 w 85"/>
                <a:gd name="T11" fmla="*/ 16 h 29"/>
                <a:gd name="T12" fmla="*/ 33 w 85"/>
                <a:gd name="T13" fmla="*/ 20 h 29"/>
                <a:gd name="T14" fmla="*/ 49 w 85"/>
                <a:gd name="T15" fmla="*/ 24 h 29"/>
                <a:gd name="T16" fmla="*/ 65 w 85"/>
                <a:gd name="T17" fmla="*/ 27 h 29"/>
                <a:gd name="T18" fmla="*/ 85 w 85"/>
                <a:gd name="T19" fmla="*/ 29 h 29"/>
                <a:gd name="T20" fmla="*/ 85 w 85"/>
                <a:gd name="T21" fmla="*/ 17 h 29"/>
                <a:gd name="T22" fmla="*/ 69 w 85"/>
                <a:gd name="T23" fmla="*/ 15 h 29"/>
                <a:gd name="T24" fmla="*/ 53 w 85"/>
                <a:gd name="T25" fmla="*/ 13 h 29"/>
                <a:gd name="T26" fmla="*/ 41 w 85"/>
                <a:gd name="T27" fmla="*/ 10 h 29"/>
                <a:gd name="T28" fmla="*/ 29 w 85"/>
                <a:gd name="T29" fmla="*/ 7 h 29"/>
                <a:gd name="T30" fmla="*/ 22 w 85"/>
                <a:gd name="T31" fmla="*/ 5 h 29"/>
                <a:gd name="T32" fmla="*/ 18 w 85"/>
                <a:gd name="T33" fmla="*/ 2 h 29"/>
                <a:gd name="T34" fmla="*/ 16 w 85"/>
                <a:gd name="T35" fmla="*/ 2 h 29"/>
                <a:gd name="T36" fmla="*/ 14 w 85"/>
                <a:gd name="T37" fmla="*/ 1 h 29"/>
                <a:gd name="T38" fmla="*/ 14 w 85"/>
                <a:gd name="T39" fmla="*/ 1 h 29"/>
                <a:gd name="T40" fmla="*/ 14 w 85"/>
                <a:gd name="T41" fmla="*/ 1 h 29"/>
                <a:gd name="T42" fmla="*/ 8 w 85"/>
                <a:gd name="T43" fmla="*/ 0 h 29"/>
                <a:gd name="T44" fmla="*/ 2 w 85"/>
                <a:gd name="T45" fmla="*/ 1 h 29"/>
                <a:gd name="T46" fmla="*/ 0 w 85"/>
                <a:gd name="T47" fmla="*/ 5 h 29"/>
                <a:gd name="T48" fmla="*/ 2 w 85"/>
                <a:gd name="T49"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 h="29">
                  <a:moveTo>
                    <a:pt x="2" y="8"/>
                  </a:moveTo>
                  <a:lnTo>
                    <a:pt x="2" y="8"/>
                  </a:lnTo>
                  <a:lnTo>
                    <a:pt x="4" y="9"/>
                  </a:lnTo>
                  <a:lnTo>
                    <a:pt x="6" y="12"/>
                  </a:lnTo>
                  <a:lnTo>
                    <a:pt x="14" y="14"/>
                  </a:lnTo>
                  <a:lnTo>
                    <a:pt x="22" y="16"/>
                  </a:lnTo>
                  <a:lnTo>
                    <a:pt x="33" y="20"/>
                  </a:lnTo>
                  <a:lnTo>
                    <a:pt x="49" y="24"/>
                  </a:lnTo>
                  <a:lnTo>
                    <a:pt x="65" y="27"/>
                  </a:lnTo>
                  <a:lnTo>
                    <a:pt x="85" y="29"/>
                  </a:lnTo>
                  <a:lnTo>
                    <a:pt x="85" y="17"/>
                  </a:lnTo>
                  <a:lnTo>
                    <a:pt x="69" y="15"/>
                  </a:lnTo>
                  <a:lnTo>
                    <a:pt x="53" y="13"/>
                  </a:lnTo>
                  <a:lnTo>
                    <a:pt x="41" y="10"/>
                  </a:lnTo>
                  <a:lnTo>
                    <a:pt x="29" y="7"/>
                  </a:lnTo>
                  <a:lnTo>
                    <a:pt x="22" y="5"/>
                  </a:lnTo>
                  <a:lnTo>
                    <a:pt x="18" y="2"/>
                  </a:lnTo>
                  <a:lnTo>
                    <a:pt x="16" y="2"/>
                  </a:lnTo>
                  <a:lnTo>
                    <a:pt x="14" y="1"/>
                  </a:lnTo>
                  <a:lnTo>
                    <a:pt x="14" y="1"/>
                  </a:lnTo>
                  <a:lnTo>
                    <a:pt x="14" y="1"/>
                  </a:lnTo>
                  <a:lnTo>
                    <a:pt x="8" y="0"/>
                  </a:lnTo>
                  <a:lnTo>
                    <a:pt x="2" y="1"/>
                  </a:lnTo>
                  <a:lnTo>
                    <a:pt x="0" y="5"/>
                  </a:lnTo>
                  <a:lnTo>
                    <a:pt x="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20" name="Freeform 232">
              <a:extLst>
                <a:ext uri="{FF2B5EF4-FFF2-40B4-BE49-F238E27FC236}">
                  <a16:creationId xmlns:a16="http://schemas.microsoft.com/office/drawing/2014/main" id="{E897BA56-EC79-4B92-9F87-F8D589FBE980}"/>
                </a:ext>
              </a:extLst>
            </p:cNvPr>
            <p:cNvSpPr>
              <a:spLocks/>
            </p:cNvSpPr>
            <p:nvPr/>
          </p:nvSpPr>
          <p:spPr bwMode="auto">
            <a:xfrm>
              <a:off x="4639" y="64"/>
              <a:ext cx="259" cy="260"/>
            </a:xfrm>
            <a:custGeom>
              <a:avLst/>
              <a:gdLst>
                <a:gd name="T0" fmla="*/ 259 w 259"/>
                <a:gd name="T1" fmla="*/ 44 h 260"/>
                <a:gd name="T2" fmla="*/ 259 w 259"/>
                <a:gd name="T3" fmla="*/ 44 h 260"/>
                <a:gd name="T4" fmla="*/ 237 w 259"/>
                <a:gd name="T5" fmla="*/ 23 h 260"/>
                <a:gd name="T6" fmla="*/ 208 w 259"/>
                <a:gd name="T7" fmla="*/ 9 h 260"/>
                <a:gd name="T8" fmla="*/ 178 w 259"/>
                <a:gd name="T9" fmla="*/ 1 h 260"/>
                <a:gd name="T10" fmla="*/ 148 w 259"/>
                <a:gd name="T11" fmla="*/ 0 h 260"/>
                <a:gd name="T12" fmla="*/ 117 w 259"/>
                <a:gd name="T13" fmla="*/ 5 h 260"/>
                <a:gd name="T14" fmla="*/ 87 w 259"/>
                <a:gd name="T15" fmla="*/ 15 h 260"/>
                <a:gd name="T16" fmla="*/ 59 w 259"/>
                <a:gd name="T17" fmla="*/ 30 h 260"/>
                <a:gd name="T18" fmla="*/ 37 w 259"/>
                <a:gd name="T19" fmla="*/ 48 h 260"/>
                <a:gd name="T20" fmla="*/ 18 w 259"/>
                <a:gd name="T21" fmla="*/ 68 h 260"/>
                <a:gd name="T22" fmla="*/ 6 w 259"/>
                <a:gd name="T23" fmla="*/ 92 h 260"/>
                <a:gd name="T24" fmla="*/ 0 w 259"/>
                <a:gd name="T25" fmla="*/ 119 h 260"/>
                <a:gd name="T26" fmla="*/ 0 w 259"/>
                <a:gd name="T27" fmla="*/ 145 h 260"/>
                <a:gd name="T28" fmla="*/ 10 w 259"/>
                <a:gd name="T29" fmla="*/ 174 h 260"/>
                <a:gd name="T30" fmla="*/ 30 w 259"/>
                <a:gd name="T31" fmla="*/ 204 h 260"/>
                <a:gd name="T32" fmla="*/ 59 w 259"/>
                <a:gd name="T33" fmla="*/ 233 h 260"/>
                <a:gd name="T34" fmla="*/ 103 w 259"/>
                <a:gd name="T35" fmla="*/ 260 h 260"/>
                <a:gd name="T36" fmla="*/ 115 w 259"/>
                <a:gd name="T37" fmla="*/ 253 h 260"/>
                <a:gd name="T38" fmla="*/ 75 w 259"/>
                <a:gd name="T39" fmla="*/ 226 h 260"/>
                <a:gd name="T40" fmla="*/ 45 w 259"/>
                <a:gd name="T41" fmla="*/ 199 h 260"/>
                <a:gd name="T42" fmla="*/ 30 w 259"/>
                <a:gd name="T43" fmla="*/ 172 h 260"/>
                <a:gd name="T44" fmla="*/ 20 w 259"/>
                <a:gd name="T45" fmla="*/ 145 h 260"/>
                <a:gd name="T46" fmla="*/ 20 w 259"/>
                <a:gd name="T47" fmla="*/ 119 h 260"/>
                <a:gd name="T48" fmla="*/ 26 w 259"/>
                <a:gd name="T49" fmla="*/ 94 h 260"/>
                <a:gd name="T50" fmla="*/ 37 w 259"/>
                <a:gd name="T51" fmla="*/ 73 h 260"/>
                <a:gd name="T52" fmla="*/ 53 w 259"/>
                <a:gd name="T53" fmla="*/ 53 h 260"/>
                <a:gd name="T54" fmla="*/ 75 w 259"/>
                <a:gd name="T55" fmla="*/ 37 h 260"/>
                <a:gd name="T56" fmla="*/ 99 w 259"/>
                <a:gd name="T57" fmla="*/ 24 h 260"/>
                <a:gd name="T58" fmla="*/ 125 w 259"/>
                <a:gd name="T59" fmla="*/ 16 h 260"/>
                <a:gd name="T60" fmla="*/ 148 w 259"/>
                <a:gd name="T61" fmla="*/ 12 h 260"/>
                <a:gd name="T62" fmla="*/ 174 w 259"/>
                <a:gd name="T63" fmla="*/ 13 h 260"/>
                <a:gd name="T64" fmla="*/ 200 w 259"/>
                <a:gd name="T65" fmla="*/ 19 h 260"/>
                <a:gd name="T66" fmla="*/ 222 w 259"/>
                <a:gd name="T67" fmla="*/ 30 h 260"/>
                <a:gd name="T68" fmla="*/ 243 w 259"/>
                <a:gd name="T69" fmla="*/ 48 h 260"/>
                <a:gd name="T70" fmla="*/ 243 w 259"/>
                <a:gd name="T71" fmla="*/ 48 h 260"/>
                <a:gd name="T72" fmla="*/ 259 w 259"/>
                <a:gd name="T73" fmla="*/ 4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9" h="260">
                  <a:moveTo>
                    <a:pt x="259" y="44"/>
                  </a:moveTo>
                  <a:lnTo>
                    <a:pt x="259" y="44"/>
                  </a:lnTo>
                  <a:lnTo>
                    <a:pt x="237" y="23"/>
                  </a:lnTo>
                  <a:lnTo>
                    <a:pt x="208" y="9"/>
                  </a:lnTo>
                  <a:lnTo>
                    <a:pt x="178" y="1"/>
                  </a:lnTo>
                  <a:lnTo>
                    <a:pt x="148" y="0"/>
                  </a:lnTo>
                  <a:lnTo>
                    <a:pt x="117" y="5"/>
                  </a:lnTo>
                  <a:lnTo>
                    <a:pt x="87" y="15"/>
                  </a:lnTo>
                  <a:lnTo>
                    <a:pt x="59" y="30"/>
                  </a:lnTo>
                  <a:lnTo>
                    <a:pt x="37" y="48"/>
                  </a:lnTo>
                  <a:lnTo>
                    <a:pt x="18" y="68"/>
                  </a:lnTo>
                  <a:lnTo>
                    <a:pt x="6" y="92"/>
                  </a:lnTo>
                  <a:lnTo>
                    <a:pt x="0" y="119"/>
                  </a:lnTo>
                  <a:lnTo>
                    <a:pt x="0" y="145"/>
                  </a:lnTo>
                  <a:lnTo>
                    <a:pt x="10" y="174"/>
                  </a:lnTo>
                  <a:lnTo>
                    <a:pt x="30" y="204"/>
                  </a:lnTo>
                  <a:lnTo>
                    <a:pt x="59" y="233"/>
                  </a:lnTo>
                  <a:lnTo>
                    <a:pt x="103" y="260"/>
                  </a:lnTo>
                  <a:lnTo>
                    <a:pt x="115" y="253"/>
                  </a:lnTo>
                  <a:lnTo>
                    <a:pt x="75" y="226"/>
                  </a:lnTo>
                  <a:lnTo>
                    <a:pt x="45" y="199"/>
                  </a:lnTo>
                  <a:lnTo>
                    <a:pt x="30" y="172"/>
                  </a:lnTo>
                  <a:lnTo>
                    <a:pt x="20" y="145"/>
                  </a:lnTo>
                  <a:lnTo>
                    <a:pt x="20" y="119"/>
                  </a:lnTo>
                  <a:lnTo>
                    <a:pt x="26" y="94"/>
                  </a:lnTo>
                  <a:lnTo>
                    <a:pt x="37" y="73"/>
                  </a:lnTo>
                  <a:lnTo>
                    <a:pt x="53" y="53"/>
                  </a:lnTo>
                  <a:lnTo>
                    <a:pt x="75" y="37"/>
                  </a:lnTo>
                  <a:lnTo>
                    <a:pt x="99" y="24"/>
                  </a:lnTo>
                  <a:lnTo>
                    <a:pt x="125" y="16"/>
                  </a:lnTo>
                  <a:lnTo>
                    <a:pt x="148" y="12"/>
                  </a:lnTo>
                  <a:lnTo>
                    <a:pt x="174" y="13"/>
                  </a:lnTo>
                  <a:lnTo>
                    <a:pt x="200" y="19"/>
                  </a:lnTo>
                  <a:lnTo>
                    <a:pt x="222" y="30"/>
                  </a:lnTo>
                  <a:lnTo>
                    <a:pt x="243" y="48"/>
                  </a:lnTo>
                  <a:lnTo>
                    <a:pt x="243" y="48"/>
                  </a:lnTo>
                  <a:lnTo>
                    <a:pt x="259"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21" name="Freeform 233">
              <a:extLst>
                <a:ext uri="{FF2B5EF4-FFF2-40B4-BE49-F238E27FC236}">
                  <a16:creationId xmlns:a16="http://schemas.microsoft.com/office/drawing/2014/main" id="{EC38DAD6-4394-47C5-8049-BF2083162484}"/>
                </a:ext>
              </a:extLst>
            </p:cNvPr>
            <p:cNvSpPr>
              <a:spLocks/>
            </p:cNvSpPr>
            <p:nvPr/>
          </p:nvSpPr>
          <p:spPr bwMode="auto">
            <a:xfrm>
              <a:off x="4876" y="108"/>
              <a:ext cx="24" cy="18"/>
            </a:xfrm>
            <a:custGeom>
              <a:avLst/>
              <a:gdLst>
                <a:gd name="T0" fmla="*/ 10 w 24"/>
                <a:gd name="T1" fmla="*/ 18 h 18"/>
                <a:gd name="T2" fmla="*/ 16 w 24"/>
                <a:gd name="T3" fmla="*/ 15 h 18"/>
                <a:gd name="T4" fmla="*/ 18 w 24"/>
                <a:gd name="T5" fmla="*/ 14 h 18"/>
                <a:gd name="T6" fmla="*/ 22 w 24"/>
                <a:gd name="T7" fmla="*/ 9 h 18"/>
                <a:gd name="T8" fmla="*/ 24 w 24"/>
                <a:gd name="T9" fmla="*/ 6 h 18"/>
                <a:gd name="T10" fmla="*/ 22 w 24"/>
                <a:gd name="T11" fmla="*/ 0 h 18"/>
                <a:gd name="T12" fmla="*/ 6 w 24"/>
                <a:gd name="T13" fmla="*/ 4 h 18"/>
                <a:gd name="T14" fmla="*/ 4 w 24"/>
                <a:gd name="T15" fmla="*/ 3 h 18"/>
                <a:gd name="T16" fmla="*/ 2 w 24"/>
                <a:gd name="T17" fmla="*/ 7 h 18"/>
                <a:gd name="T18" fmla="*/ 2 w 24"/>
                <a:gd name="T19" fmla="*/ 9 h 18"/>
                <a:gd name="T20" fmla="*/ 0 w 24"/>
                <a:gd name="T21" fmla="*/ 10 h 18"/>
                <a:gd name="T22" fmla="*/ 6 w 24"/>
                <a:gd name="T23" fmla="*/ 7 h 18"/>
                <a:gd name="T24" fmla="*/ 0 w 24"/>
                <a:gd name="T25" fmla="*/ 10 h 18"/>
                <a:gd name="T26" fmla="*/ 0 w 24"/>
                <a:gd name="T27" fmla="*/ 14 h 18"/>
                <a:gd name="T28" fmla="*/ 6 w 24"/>
                <a:gd name="T29" fmla="*/ 17 h 18"/>
                <a:gd name="T30" fmla="*/ 12 w 24"/>
                <a:gd name="T31" fmla="*/ 17 h 18"/>
                <a:gd name="T32" fmla="*/ 16 w 24"/>
                <a:gd name="T33" fmla="*/ 15 h 18"/>
                <a:gd name="T34" fmla="*/ 10 w 24"/>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18">
                  <a:moveTo>
                    <a:pt x="10" y="18"/>
                  </a:moveTo>
                  <a:lnTo>
                    <a:pt x="16" y="15"/>
                  </a:lnTo>
                  <a:lnTo>
                    <a:pt x="18" y="14"/>
                  </a:lnTo>
                  <a:lnTo>
                    <a:pt x="22" y="9"/>
                  </a:lnTo>
                  <a:lnTo>
                    <a:pt x="24" y="6"/>
                  </a:lnTo>
                  <a:lnTo>
                    <a:pt x="22" y="0"/>
                  </a:lnTo>
                  <a:lnTo>
                    <a:pt x="6" y="4"/>
                  </a:lnTo>
                  <a:lnTo>
                    <a:pt x="4" y="3"/>
                  </a:lnTo>
                  <a:lnTo>
                    <a:pt x="2" y="7"/>
                  </a:lnTo>
                  <a:lnTo>
                    <a:pt x="2" y="9"/>
                  </a:lnTo>
                  <a:lnTo>
                    <a:pt x="0" y="10"/>
                  </a:lnTo>
                  <a:lnTo>
                    <a:pt x="6" y="7"/>
                  </a:lnTo>
                  <a:lnTo>
                    <a:pt x="0" y="10"/>
                  </a:lnTo>
                  <a:lnTo>
                    <a:pt x="0" y="14"/>
                  </a:lnTo>
                  <a:lnTo>
                    <a:pt x="6" y="17"/>
                  </a:lnTo>
                  <a:lnTo>
                    <a:pt x="12" y="17"/>
                  </a:lnTo>
                  <a:lnTo>
                    <a:pt x="16" y="15"/>
                  </a:lnTo>
                  <a:lnTo>
                    <a:pt x="1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22" name="Freeform 234">
              <a:extLst>
                <a:ext uri="{FF2B5EF4-FFF2-40B4-BE49-F238E27FC236}">
                  <a16:creationId xmlns:a16="http://schemas.microsoft.com/office/drawing/2014/main" id="{8C466E44-BDAF-483A-AF0B-496E2519F9C0}"/>
                </a:ext>
              </a:extLst>
            </p:cNvPr>
            <p:cNvSpPr>
              <a:spLocks/>
            </p:cNvSpPr>
            <p:nvPr/>
          </p:nvSpPr>
          <p:spPr bwMode="auto">
            <a:xfrm>
              <a:off x="4845" y="115"/>
              <a:ext cx="41" cy="12"/>
            </a:xfrm>
            <a:custGeom>
              <a:avLst/>
              <a:gdLst>
                <a:gd name="T0" fmla="*/ 2 w 41"/>
                <a:gd name="T1" fmla="*/ 10 h 12"/>
                <a:gd name="T2" fmla="*/ 2 w 41"/>
                <a:gd name="T3" fmla="*/ 9 h 12"/>
                <a:gd name="T4" fmla="*/ 8 w 41"/>
                <a:gd name="T5" fmla="*/ 11 h 12"/>
                <a:gd name="T6" fmla="*/ 14 w 41"/>
                <a:gd name="T7" fmla="*/ 12 h 12"/>
                <a:gd name="T8" fmla="*/ 23 w 41"/>
                <a:gd name="T9" fmla="*/ 12 h 12"/>
                <a:gd name="T10" fmla="*/ 41 w 41"/>
                <a:gd name="T11" fmla="*/ 11 h 12"/>
                <a:gd name="T12" fmla="*/ 37 w 41"/>
                <a:gd name="T13" fmla="*/ 0 h 12"/>
                <a:gd name="T14" fmla="*/ 23 w 41"/>
                <a:gd name="T15" fmla="*/ 1 h 12"/>
                <a:gd name="T16" fmla="*/ 14 w 41"/>
                <a:gd name="T17" fmla="*/ 1 h 12"/>
                <a:gd name="T18" fmla="*/ 12 w 41"/>
                <a:gd name="T19" fmla="*/ 0 h 12"/>
                <a:gd name="T20" fmla="*/ 14 w 41"/>
                <a:gd name="T21" fmla="*/ 2 h 12"/>
                <a:gd name="T22" fmla="*/ 14 w 41"/>
                <a:gd name="T23" fmla="*/ 1 h 12"/>
                <a:gd name="T24" fmla="*/ 14 w 41"/>
                <a:gd name="T25" fmla="*/ 2 h 12"/>
                <a:gd name="T26" fmla="*/ 8 w 41"/>
                <a:gd name="T27" fmla="*/ 1 h 12"/>
                <a:gd name="T28" fmla="*/ 2 w 41"/>
                <a:gd name="T29" fmla="*/ 2 h 12"/>
                <a:gd name="T30" fmla="*/ 0 w 41"/>
                <a:gd name="T31" fmla="*/ 6 h 12"/>
                <a:gd name="T32" fmla="*/ 2 w 41"/>
                <a:gd name="T33" fmla="*/ 9 h 12"/>
                <a:gd name="T34" fmla="*/ 2 w 41"/>
                <a:gd name="T35"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12">
                  <a:moveTo>
                    <a:pt x="2" y="10"/>
                  </a:moveTo>
                  <a:lnTo>
                    <a:pt x="2" y="9"/>
                  </a:lnTo>
                  <a:lnTo>
                    <a:pt x="8" y="11"/>
                  </a:lnTo>
                  <a:lnTo>
                    <a:pt x="14" y="12"/>
                  </a:lnTo>
                  <a:lnTo>
                    <a:pt x="23" y="12"/>
                  </a:lnTo>
                  <a:lnTo>
                    <a:pt x="41" y="11"/>
                  </a:lnTo>
                  <a:lnTo>
                    <a:pt x="37" y="0"/>
                  </a:lnTo>
                  <a:lnTo>
                    <a:pt x="23" y="1"/>
                  </a:lnTo>
                  <a:lnTo>
                    <a:pt x="14" y="1"/>
                  </a:lnTo>
                  <a:lnTo>
                    <a:pt x="12" y="0"/>
                  </a:lnTo>
                  <a:lnTo>
                    <a:pt x="14" y="2"/>
                  </a:lnTo>
                  <a:lnTo>
                    <a:pt x="14" y="1"/>
                  </a:lnTo>
                  <a:lnTo>
                    <a:pt x="14" y="2"/>
                  </a:lnTo>
                  <a:lnTo>
                    <a:pt x="8" y="1"/>
                  </a:lnTo>
                  <a:lnTo>
                    <a:pt x="2" y="2"/>
                  </a:lnTo>
                  <a:lnTo>
                    <a:pt x="0" y="6"/>
                  </a:lnTo>
                  <a:lnTo>
                    <a:pt x="2" y="9"/>
                  </a:lnTo>
                  <a:lnTo>
                    <a:pt x="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23" name="Freeform 235">
              <a:extLst>
                <a:ext uri="{FF2B5EF4-FFF2-40B4-BE49-F238E27FC236}">
                  <a16:creationId xmlns:a16="http://schemas.microsoft.com/office/drawing/2014/main" id="{E330637E-2508-4993-9D52-55E0B6A52A01}"/>
                </a:ext>
              </a:extLst>
            </p:cNvPr>
            <p:cNvSpPr>
              <a:spLocks/>
            </p:cNvSpPr>
            <p:nvPr/>
          </p:nvSpPr>
          <p:spPr bwMode="auto">
            <a:xfrm>
              <a:off x="4754" y="104"/>
              <a:ext cx="105" cy="25"/>
            </a:xfrm>
            <a:custGeom>
              <a:avLst/>
              <a:gdLst>
                <a:gd name="T0" fmla="*/ 15 w 105"/>
                <a:gd name="T1" fmla="*/ 23 h 25"/>
                <a:gd name="T2" fmla="*/ 15 w 105"/>
                <a:gd name="T3" fmla="*/ 22 h 25"/>
                <a:gd name="T4" fmla="*/ 17 w 105"/>
                <a:gd name="T5" fmla="*/ 22 h 25"/>
                <a:gd name="T6" fmla="*/ 19 w 105"/>
                <a:gd name="T7" fmla="*/ 19 h 25"/>
                <a:gd name="T8" fmla="*/ 27 w 105"/>
                <a:gd name="T9" fmla="*/ 17 h 25"/>
                <a:gd name="T10" fmla="*/ 35 w 105"/>
                <a:gd name="T11" fmla="*/ 14 h 25"/>
                <a:gd name="T12" fmla="*/ 43 w 105"/>
                <a:gd name="T13" fmla="*/ 12 h 25"/>
                <a:gd name="T14" fmla="*/ 59 w 105"/>
                <a:gd name="T15" fmla="*/ 12 h 25"/>
                <a:gd name="T16" fmla="*/ 73 w 105"/>
                <a:gd name="T17" fmla="*/ 15 h 25"/>
                <a:gd name="T18" fmla="*/ 93 w 105"/>
                <a:gd name="T19" fmla="*/ 21 h 25"/>
                <a:gd name="T20" fmla="*/ 105 w 105"/>
                <a:gd name="T21" fmla="*/ 12 h 25"/>
                <a:gd name="T22" fmla="*/ 81 w 105"/>
                <a:gd name="T23" fmla="*/ 4 h 25"/>
                <a:gd name="T24" fmla="*/ 59 w 105"/>
                <a:gd name="T25" fmla="*/ 0 h 25"/>
                <a:gd name="T26" fmla="*/ 43 w 105"/>
                <a:gd name="T27" fmla="*/ 0 h 25"/>
                <a:gd name="T28" fmla="*/ 27 w 105"/>
                <a:gd name="T29" fmla="*/ 3 h 25"/>
                <a:gd name="T30" fmla="*/ 15 w 105"/>
                <a:gd name="T31" fmla="*/ 7 h 25"/>
                <a:gd name="T32" fmla="*/ 8 w 105"/>
                <a:gd name="T33" fmla="*/ 12 h 25"/>
                <a:gd name="T34" fmla="*/ 2 w 105"/>
                <a:gd name="T35" fmla="*/ 15 h 25"/>
                <a:gd name="T36" fmla="*/ 0 w 105"/>
                <a:gd name="T37" fmla="*/ 18 h 25"/>
                <a:gd name="T38" fmla="*/ 0 w 105"/>
                <a:gd name="T39" fmla="*/ 17 h 25"/>
                <a:gd name="T40" fmla="*/ 0 w 105"/>
                <a:gd name="T41" fmla="*/ 18 h 25"/>
                <a:gd name="T42" fmla="*/ 0 w 105"/>
                <a:gd name="T43" fmla="*/ 21 h 25"/>
                <a:gd name="T44" fmla="*/ 6 w 105"/>
                <a:gd name="T45" fmla="*/ 25 h 25"/>
                <a:gd name="T46" fmla="*/ 12 w 105"/>
                <a:gd name="T47" fmla="*/ 25 h 25"/>
                <a:gd name="T48" fmla="*/ 15 w 105"/>
                <a:gd name="T49" fmla="*/ 22 h 25"/>
                <a:gd name="T50" fmla="*/ 15 w 105"/>
                <a:gd name="T51"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25">
                  <a:moveTo>
                    <a:pt x="15" y="23"/>
                  </a:moveTo>
                  <a:lnTo>
                    <a:pt x="15" y="22"/>
                  </a:lnTo>
                  <a:lnTo>
                    <a:pt x="17" y="22"/>
                  </a:lnTo>
                  <a:lnTo>
                    <a:pt x="19" y="19"/>
                  </a:lnTo>
                  <a:lnTo>
                    <a:pt x="27" y="17"/>
                  </a:lnTo>
                  <a:lnTo>
                    <a:pt x="35" y="14"/>
                  </a:lnTo>
                  <a:lnTo>
                    <a:pt x="43" y="12"/>
                  </a:lnTo>
                  <a:lnTo>
                    <a:pt x="59" y="12"/>
                  </a:lnTo>
                  <a:lnTo>
                    <a:pt x="73" y="15"/>
                  </a:lnTo>
                  <a:lnTo>
                    <a:pt x="93" y="21"/>
                  </a:lnTo>
                  <a:lnTo>
                    <a:pt x="105" y="12"/>
                  </a:lnTo>
                  <a:lnTo>
                    <a:pt x="81" y="4"/>
                  </a:lnTo>
                  <a:lnTo>
                    <a:pt x="59" y="0"/>
                  </a:lnTo>
                  <a:lnTo>
                    <a:pt x="43" y="0"/>
                  </a:lnTo>
                  <a:lnTo>
                    <a:pt x="27" y="3"/>
                  </a:lnTo>
                  <a:lnTo>
                    <a:pt x="15" y="7"/>
                  </a:lnTo>
                  <a:lnTo>
                    <a:pt x="8" y="12"/>
                  </a:lnTo>
                  <a:lnTo>
                    <a:pt x="2" y="15"/>
                  </a:lnTo>
                  <a:lnTo>
                    <a:pt x="0" y="18"/>
                  </a:lnTo>
                  <a:lnTo>
                    <a:pt x="0" y="17"/>
                  </a:lnTo>
                  <a:lnTo>
                    <a:pt x="0" y="18"/>
                  </a:lnTo>
                  <a:lnTo>
                    <a:pt x="0" y="21"/>
                  </a:lnTo>
                  <a:lnTo>
                    <a:pt x="6" y="25"/>
                  </a:lnTo>
                  <a:lnTo>
                    <a:pt x="12" y="25"/>
                  </a:lnTo>
                  <a:lnTo>
                    <a:pt x="15" y="22"/>
                  </a:lnTo>
                  <a:lnTo>
                    <a:pt x="15"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24" name="Freeform 236">
              <a:extLst>
                <a:ext uri="{FF2B5EF4-FFF2-40B4-BE49-F238E27FC236}">
                  <a16:creationId xmlns:a16="http://schemas.microsoft.com/office/drawing/2014/main" id="{2F6E243D-9F43-4900-8FDC-F3F546FB2B4B}"/>
                </a:ext>
              </a:extLst>
            </p:cNvPr>
            <p:cNvSpPr>
              <a:spLocks/>
            </p:cNvSpPr>
            <p:nvPr/>
          </p:nvSpPr>
          <p:spPr bwMode="auto">
            <a:xfrm>
              <a:off x="4708" y="121"/>
              <a:ext cx="61" cy="92"/>
            </a:xfrm>
            <a:custGeom>
              <a:avLst/>
              <a:gdLst>
                <a:gd name="T0" fmla="*/ 22 w 61"/>
                <a:gd name="T1" fmla="*/ 90 h 92"/>
                <a:gd name="T2" fmla="*/ 22 w 61"/>
                <a:gd name="T3" fmla="*/ 89 h 92"/>
                <a:gd name="T4" fmla="*/ 20 w 61"/>
                <a:gd name="T5" fmla="*/ 80 h 92"/>
                <a:gd name="T6" fmla="*/ 22 w 61"/>
                <a:gd name="T7" fmla="*/ 59 h 92"/>
                <a:gd name="T8" fmla="*/ 34 w 61"/>
                <a:gd name="T9" fmla="*/ 34 h 92"/>
                <a:gd name="T10" fmla="*/ 61 w 61"/>
                <a:gd name="T11" fmla="*/ 6 h 92"/>
                <a:gd name="T12" fmla="*/ 46 w 61"/>
                <a:gd name="T13" fmla="*/ 0 h 92"/>
                <a:gd name="T14" fmla="*/ 14 w 61"/>
                <a:gd name="T15" fmla="*/ 29 h 92"/>
                <a:gd name="T16" fmla="*/ 2 w 61"/>
                <a:gd name="T17" fmla="*/ 59 h 92"/>
                <a:gd name="T18" fmla="*/ 0 w 61"/>
                <a:gd name="T19" fmla="*/ 80 h 92"/>
                <a:gd name="T20" fmla="*/ 2 w 61"/>
                <a:gd name="T21" fmla="*/ 92 h 92"/>
                <a:gd name="T22" fmla="*/ 2 w 61"/>
                <a:gd name="T23" fmla="*/ 90 h 92"/>
                <a:gd name="T24" fmla="*/ 22 w 61"/>
                <a:gd name="T25" fmla="*/ 9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2">
                  <a:moveTo>
                    <a:pt x="22" y="90"/>
                  </a:moveTo>
                  <a:lnTo>
                    <a:pt x="22" y="89"/>
                  </a:lnTo>
                  <a:lnTo>
                    <a:pt x="20" y="80"/>
                  </a:lnTo>
                  <a:lnTo>
                    <a:pt x="22" y="59"/>
                  </a:lnTo>
                  <a:lnTo>
                    <a:pt x="34" y="34"/>
                  </a:lnTo>
                  <a:lnTo>
                    <a:pt x="61" y="6"/>
                  </a:lnTo>
                  <a:lnTo>
                    <a:pt x="46" y="0"/>
                  </a:lnTo>
                  <a:lnTo>
                    <a:pt x="14" y="29"/>
                  </a:lnTo>
                  <a:lnTo>
                    <a:pt x="2" y="59"/>
                  </a:lnTo>
                  <a:lnTo>
                    <a:pt x="0" y="80"/>
                  </a:lnTo>
                  <a:lnTo>
                    <a:pt x="2" y="92"/>
                  </a:lnTo>
                  <a:lnTo>
                    <a:pt x="2" y="90"/>
                  </a:lnTo>
                  <a:lnTo>
                    <a:pt x="22"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25" name="Freeform 237">
              <a:extLst>
                <a:ext uri="{FF2B5EF4-FFF2-40B4-BE49-F238E27FC236}">
                  <a16:creationId xmlns:a16="http://schemas.microsoft.com/office/drawing/2014/main" id="{20431358-0CD2-4723-9BC7-55B794ADE40B}"/>
                </a:ext>
              </a:extLst>
            </p:cNvPr>
            <p:cNvSpPr>
              <a:spLocks/>
            </p:cNvSpPr>
            <p:nvPr/>
          </p:nvSpPr>
          <p:spPr bwMode="auto">
            <a:xfrm>
              <a:off x="4710" y="211"/>
              <a:ext cx="48" cy="58"/>
            </a:xfrm>
            <a:custGeom>
              <a:avLst/>
              <a:gdLst>
                <a:gd name="T0" fmla="*/ 48 w 48"/>
                <a:gd name="T1" fmla="*/ 53 h 58"/>
                <a:gd name="T2" fmla="*/ 46 w 48"/>
                <a:gd name="T3" fmla="*/ 53 h 58"/>
                <a:gd name="T4" fmla="*/ 36 w 48"/>
                <a:gd name="T5" fmla="*/ 39 h 58"/>
                <a:gd name="T6" fmla="*/ 30 w 48"/>
                <a:gd name="T7" fmla="*/ 26 h 58"/>
                <a:gd name="T8" fmla="*/ 24 w 48"/>
                <a:gd name="T9" fmla="*/ 13 h 58"/>
                <a:gd name="T10" fmla="*/ 20 w 48"/>
                <a:gd name="T11" fmla="*/ 0 h 58"/>
                <a:gd name="T12" fmla="*/ 0 w 48"/>
                <a:gd name="T13" fmla="*/ 0 h 58"/>
                <a:gd name="T14" fmla="*/ 4 w 48"/>
                <a:gd name="T15" fmla="*/ 15 h 58"/>
                <a:gd name="T16" fmla="*/ 10 w 48"/>
                <a:gd name="T17" fmla="*/ 28 h 58"/>
                <a:gd name="T18" fmla="*/ 16 w 48"/>
                <a:gd name="T19" fmla="*/ 42 h 58"/>
                <a:gd name="T20" fmla="*/ 30 w 48"/>
                <a:gd name="T21" fmla="*/ 58 h 58"/>
                <a:gd name="T22" fmla="*/ 28 w 48"/>
                <a:gd name="T23" fmla="*/ 58 h 58"/>
                <a:gd name="T24" fmla="*/ 48 w 48"/>
                <a:gd name="T25" fmla="*/ 5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58">
                  <a:moveTo>
                    <a:pt x="48" y="53"/>
                  </a:moveTo>
                  <a:lnTo>
                    <a:pt x="46" y="53"/>
                  </a:lnTo>
                  <a:lnTo>
                    <a:pt x="36" y="39"/>
                  </a:lnTo>
                  <a:lnTo>
                    <a:pt x="30" y="26"/>
                  </a:lnTo>
                  <a:lnTo>
                    <a:pt x="24" y="13"/>
                  </a:lnTo>
                  <a:lnTo>
                    <a:pt x="20" y="0"/>
                  </a:lnTo>
                  <a:lnTo>
                    <a:pt x="0" y="0"/>
                  </a:lnTo>
                  <a:lnTo>
                    <a:pt x="4" y="15"/>
                  </a:lnTo>
                  <a:lnTo>
                    <a:pt x="10" y="28"/>
                  </a:lnTo>
                  <a:lnTo>
                    <a:pt x="16" y="42"/>
                  </a:lnTo>
                  <a:lnTo>
                    <a:pt x="30" y="58"/>
                  </a:lnTo>
                  <a:lnTo>
                    <a:pt x="28" y="58"/>
                  </a:lnTo>
                  <a:lnTo>
                    <a:pt x="48"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26" name="Freeform 238">
              <a:extLst>
                <a:ext uri="{FF2B5EF4-FFF2-40B4-BE49-F238E27FC236}">
                  <a16:creationId xmlns:a16="http://schemas.microsoft.com/office/drawing/2014/main" id="{5BAE135A-1D14-480B-A542-F0F1ABA8AEA9}"/>
                </a:ext>
              </a:extLst>
            </p:cNvPr>
            <p:cNvSpPr>
              <a:spLocks/>
            </p:cNvSpPr>
            <p:nvPr/>
          </p:nvSpPr>
          <p:spPr bwMode="auto">
            <a:xfrm>
              <a:off x="4738" y="264"/>
              <a:ext cx="59" cy="38"/>
            </a:xfrm>
            <a:custGeom>
              <a:avLst/>
              <a:gdLst>
                <a:gd name="T0" fmla="*/ 55 w 59"/>
                <a:gd name="T1" fmla="*/ 28 h 38"/>
                <a:gd name="T2" fmla="*/ 55 w 59"/>
                <a:gd name="T3" fmla="*/ 28 h 38"/>
                <a:gd name="T4" fmla="*/ 45 w 59"/>
                <a:gd name="T5" fmla="*/ 22 h 38"/>
                <a:gd name="T6" fmla="*/ 33 w 59"/>
                <a:gd name="T7" fmla="*/ 14 h 38"/>
                <a:gd name="T8" fmla="*/ 24 w 59"/>
                <a:gd name="T9" fmla="*/ 7 h 38"/>
                <a:gd name="T10" fmla="*/ 20 w 59"/>
                <a:gd name="T11" fmla="*/ 0 h 38"/>
                <a:gd name="T12" fmla="*/ 0 w 59"/>
                <a:gd name="T13" fmla="*/ 5 h 38"/>
                <a:gd name="T14" fmla="*/ 8 w 59"/>
                <a:gd name="T15" fmla="*/ 12 h 38"/>
                <a:gd name="T16" fmla="*/ 18 w 59"/>
                <a:gd name="T17" fmla="*/ 21 h 38"/>
                <a:gd name="T18" fmla="*/ 29 w 59"/>
                <a:gd name="T19" fmla="*/ 29 h 38"/>
                <a:gd name="T20" fmla="*/ 43 w 59"/>
                <a:gd name="T21" fmla="*/ 37 h 38"/>
                <a:gd name="T22" fmla="*/ 43 w 59"/>
                <a:gd name="T23" fmla="*/ 37 h 38"/>
                <a:gd name="T24" fmla="*/ 43 w 59"/>
                <a:gd name="T25" fmla="*/ 37 h 38"/>
                <a:gd name="T26" fmla="*/ 51 w 59"/>
                <a:gd name="T27" fmla="*/ 38 h 38"/>
                <a:gd name="T28" fmla="*/ 57 w 59"/>
                <a:gd name="T29" fmla="*/ 36 h 38"/>
                <a:gd name="T30" fmla="*/ 59 w 59"/>
                <a:gd name="T31" fmla="*/ 31 h 38"/>
                <a:gd name="T32" fmla="*/ 55 w 59"/>
                <a:gd name="T33"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38">
                  <a:moveTo>
                    <a:pt x="55" y="28"/>
                  </a:moveTo>
                  <a:lnTo>
                    <a:pt x="55" y="28"/>
                  </a:lnTo>
                  <a:lnTo>
                    <a:pt x="45" y="22"/>
                  </a:lnTo>
                  <a:lnTo>
                    <a:pt x="33" y="14"/>
                  </a:lnTo>
                  <a:lnTo>
                    <a:pt x="24" y="7"/>
                  </a:lnTo>
                  <a:lnTo>
                    <a:pt x="20" y="0"/>
                  </a:lnTo>
                  <a:lnTo>
                    <a:pt x="0" y="5"/>
                  </a:lnTo>
                  <a:lnTo>
                    <a:pt x="8" y="12"/>
                  </a:lnTo>
                  <a:lnTo>
                    <a:pt x="18" y="21"/>
                  </a:lnTo>
                  <a:lnTo>
                    <a:pt x="29" y="29"/>
                  </a:lnTo>
                  <a:lnTo>
                    <a:pt x="43" y="37"/>
                  </a:lnTo>
                  <a:lnTo>
                    <a:pt x="43" y="37"/>
                  </a:lnTo>
                  <a:lnTo>
                    <a:pt x="43" y="37"/>
                  </a:lnTo>
                  <a:lnTo>
                    <a:pt x="51" y="38"/>
                  </a:lnTo>
                  <a:lnTo>
                    <a:pt x="57" y="36"/>
                  </a:lnTo>
                  <a:lnTo>
                    <a:pt x="59" y="31"/>
                  </a:lnTo>
                  <a:lnTo>
                    <a:pt x="5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27" name="Freeform 239">
              <a:extLst>
                <a:ext uri="{FF2B5EF4-FFF2-40B4-BE49-F238E27FC236}">
                  <a16:creationId xmlns:a16="http://schemas.microsoft.com/office/drawing/2014/main" id="{DAF1BF27-66FA-44F3-9C52-2392A294F30C}"/>
                </a:ext>
              </a:extLst>
            </p:cNvPr>
            <p:cNvSpPr>
              <a:spLocks/>
            </p:cNvSpPr>
            <p:nvPr/>
          </p:nvSpPr>
          <p:spPr bwMode="auto">
            <a:xfrm>
              <a:off x="1787" y="573"/>
              <a:ext cx="3036" cy="17"/>
            </a:xfrm>
            <a:custGeom>
              <a:avLst/>
              <a:gdLst>
                <a:gd name="T0" fmla="*/ 16 w 3036"/>
                <a:gd name="T1" fmla="*/ 17 h 17"/>
                <a:gd name="T2" fmla="*/ 3020 w 3036"/>
                <a:gd name="T3" fmla="*/ 17 h 17"/>
                <a:gd name="T4" fmla="*/ 3020 w 3036"/>
                <a:gd name="T5" fmla="*/ 17 h 17"/>
                <a:gd name="T6" fmla="*/ 3026 w 3036"/>
                <a:gd name="T7" fmla="*/ 16 h 17"/>
                <a:gd name="T8" fmla="*/ 3032 w 3036"/>
                <a:gd name="T9" fmla="*/ 13 h 17"/>
                <a:gd name="T10" fmla="*/ 3034 w 3036"/>
                <a:gd name="T11" fmla="*/ 11 h 17"/>
                <a:gd name="T12" fmla="*/ 3036 w 3036"/>
                <a:gd name="T13" fmla="*/ 8 h 17"/>
                <a:gd name="T14" fmla="*/ 3034 w 3036"/>
                <a:gd name="T15" fmla="*/ 4 h 17"/>
                <a:gd name="T16" fmla="*/ 3032 w 3036"/>
                <a:gd name="T17" fmla="*/ 2 h 17"/>
                <a:gd name="T18" fmla="*/ 3026 w 3036"/>
                <a:gd name="T19" fmla="*/ 1 h 17"/>
                <a:gd name="T20" fmla="*/ 3020 w 3036"/>
                <a:gd name="T21" fmla="*/ 0 h 17"/>
                <a:gd name="T22" fmla="*/ 3020 w 3036"/>
                <a:gd name="T23" fmla="*/ 0 h 17"/>
                <a:gd name="T24" fmla="*/ 16 w 3036"/>
                <a:gd name="T25" fmla="*/ 0 h 17"/>
                <a:gd name="T26" fmla="*/ 16 w 3036"/>
                <a:gd name="T27" fmla="*/ 0 h 17"/>
                <a:gd name="T28" fmla="*/ 10 w 3036"/>
                <a:gd name="T29" fmla="*/ 1 h 17"/>
                <a:gd name="T30" fmla="*/ 6 w 3036"/>
                <a:gd name="T31" fmla="*/ 2 h 17"/>
                <a:gd name="T32" fmla="*/ 2 w 3036"/>
                <a:gd name="T33" fmla="*/ 4 h 17"/>
                <a:gd name="T34" fmla="*/ 0 w 3036"/>
                <a:gd name="T35" fmla="*/ 8 h 17"/>
                <a:gd name="T36" fmla="*/ 2 w 3036"/>
                <a:gd name="T37" fmla="*/ 11 h 17"/>
                <a:gd name="T38" fmla="*/ 6 w 3036"/>
                <a:gd name="T39" fmla="*/ 13 h 17"/>
                <a:gd name="T40" fmla="*/ 10 w 3036"/>
                <a:gd name="T41" fmla="*/ 16 h 17"/>
                <a:gd name="T42" fmla="*/ 16 w 3036"/>
                <a:gd name="T43" fmla="*/ 17 h 17"/>
                <a:gd name="T44" fmla="*/ 16 w 3036"/>
                <a:gd name="T4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36" h="17">
                  <a:moveTo>
                    <a:pt x="16" y="17"/>
                  </a:moveTo>
                  <a:lnTo>
                    <a:pt x="3020" y="17"/>
                  </a:lnTo>
                  <a:lnTo>
                    <a:pt x="3020" y="17"/>
                  </a:lnTo>
                  <a:lnTo>
                    <a:pt x="3026" y="16"/>
                  </a:lnTo>
                  <a:lnTo>
                    <a:pt x="3032" y="13"/>
                  </a:lnTo>
                  <a:lnTo>
                    <a:pt x="3034" y="11"/>
                  </a:lnTo>
                  <a:lnTo>
                    <a:pt x="3036" y="8"/>
                  </a:lnTo>
                  <a:lnTo>
                    <a:pt x="3034" y="4"/>
                  </a:lnTo>
                  <a:lnTo>
                    <a:pt x="3032" y="2"/>
                  </a:lnTo>
                  <a:lnTo>
                    <a:pt x="3026" y="1"/>
                  </a:lnTo>
                  <a:lnTo>
                    <a:pt x="3020" y="0"/>
                  </a:lnTo>
                  <a:lnTo>
                    <a:pt x="3020" y="0"/>
                  </a:lnTo>
                  <a:lnTo>
                    <a:pt x="16" y="0"/>
                  </a:lnTo>
                  <a:lnTo>
                    <a:pt x="16" y="0"/>
                  </a:lnTo>
                  <a:lnTo>
                    <a:pt x="10" y="1"/>
                  </a:lnTo>
                  <a:lnTo>
                    <a:pt x="6" y="2"/>
                  </a:lnTo>
                  <a:lnTo>
                    <a:pt x="2" y="4"/>
                  </a:lnTo>
                  <a:lnTo>
                    <a:pt x="0" y="8"/>
                  </a:lnTo>
                  <a:lnTo>
                    <a:pt x="2" y="11"/>
                  </a:lnTo>
                  <a:lnTo>
                    <a:pt x="6" y="13"/>
                  </a:lnTo>
                  <a:lnTo>
                    <a:pt x="10" y="16"/>
                  </a:lnTo>
                  <a:lnTo>
                    <a:pt x="16" y="17"/>
                  </a:lnTo>
                  <a:lnTo>
                    <a:pt x="16" y="17"/>
                  </a:lnTo>
                  <a:close/>
                </a:path>
              </a:pathLst>
            </a:custGeom>
            <a:solidFill>
              <a:srgbClr val="99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28" name="Freeform 240">
              <a:extLst>
                <a:ext uri="{FF2B5EF4-FFF2-40B4-BE49-F238E27FC236}">
                  <a16:creationId xmlns:a16="http://schemas.microsoft.com/office/drawing/2014/main" id="{4ADB5039-06E4-43D4-A093-DB2968BFE2B6}"/>
                </a:ext>
              </a:extLst>
            </p:cNvPr>
            <p:cNvSpPr>
              <a:spLocks/>
            </p:cNvSpPr>
            <p:nvPr/>
          </p:nvSpPr>
          <p:spPr bwMode="auto">
            <a:xfrm>
              <a:off x="1787" y="735"/>
              <a:ext cx="3036" cy="17"/>
            </a:xfrm>
            <a:custGeom>
              <a:avLst/>
              <a:gdLst>
                <a:gd name="T0" fmla="*/ 16 w 3036"/>
                <a:gd name="T1" fmla="*/ 17 h 17"/>
                <a:gd name="T2" fmla="*/ 3020 w 3036"/>
                <a:gd name="T3" fmla="*/ 17 h 17"/>
                <a:gd name="T4" fmla="*/ 3020 w 3036"/>
                <a:gd name="T5" fmla="*/ 17 h 17"/>
                <a:gd name="T6" fmla="*/ 3026 w 3036"/>
                <a:gd name="T7" fmla="*/ 16 h 17"/>
                <a:gd name="T8" fmla="*/ 3032 w 3036"/>
                <a:gd name="T9" fmla="*/ 14 h 17"/>
                <a:gd name="T10" fmla="*/ 3034 w 3036"/>
                <a:gd name="T11" fmla="*/ 11 h 17"/>
                <a:gd name="T12" fmla="*/ 3036 w 3036"/>
                <a:gd name="T13" fmla="*/ 8 h 17"/>
                <a:gd name="T14" fmla="*/ 3034 w 3036"/>
                <a:gd name="T15" fmla="*/ 4 h 17"/>
                <a:gd name="T16" fmla="*/ 3032 w 3036"/>
                <a:gd name="T17" fmla="*/ 2 h 17"/>
                <a:gd name="T18" fmla="*/ 3026 w 3036"/>
                <a:gd name="T19" fmla="*/ 1 h 17"/>
                <a:gd name="T20" fmla="*/ 3020 w 3036"/>
                <a:gd name="T21" fmla="*/ 0 h 17"/>
                <a:gd name="T22" fmla="*/ 3020 w 3036"/>
                <a:gd name="T23" fmla="*/ 0 h 17"/>
                <a:gd name="T24" fmla="*/ 16 w 3036"/>
                <a:gd name="T25" fmla="*/ 0 h 17"/>
                <a:gd name="T26" fmla="*/ 16 w 3036"/>
                <a:gd name="T27" fmla="*/ 0 h 17"/>
                <a:gd name="T28" fmla="*/ 10 w 3036"/>
                <a:gd name="T29" fmla="*/ 1 h 17"/>
                <a:gd name="T30" fmla="*/ 6 w 3036"/>
                <a:gd name="T31" fmla="*/ 2 h 17"/>
                <a:gd name="T32" fmla="*/ 2 w 3036"/>
                <a:gd name="T33" fmla="*/ 4 h 17"/>
                <a:gd name="T34" fmla="*/ 0 w 3036"/>
                <a:gd name="T35" fmla="*/ 8 h 17"/>
                <a:gd name="T36" fmla="*/ 2 w 3036"/>
                <a:gd name="T37" fmla="*/ 11 h 17"/>
                <a:gd name="T38" fmla="*/ 6 w 3036"/>
                <a:gd name="T39" fmla="*/ 14 h 17"/>
                <a:gd name="T40" fmla="*/ 10 w 3036"/>
                <a:gd name="T41" fmla="*/ 16 h 17"/>
                <a:gd name="T42" fmla="*/ 16 w 3036"/>
                <a:gd name="T43" fmla="*/ 17 h 17"/>
                <a:gd name="T44" fmla="*/ 16 w 3036"/>
                <a:gd name="T4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36" h="17">
                  <a:moveTo>
                    <a:pt x="16" y="17"/>
                  </a:moveTo>
                  <a:lnTo>
                    <a:pt x="3020" y="17"/>
                  </a:lnTo>
                  <a:lnTo>
                    <a:pt x="3020" y="17"/>
                  </a:lnTo>
                  <a:lnTo>
                    <a:pt x="3026" y="16"/>
                  </a:lnTo>
                  <a:lnTo>
                    <a:pt x="3032" y="14"/>
                  </a:lnTo>
                  <a:lnTo>
                    <a:pt x="3034" y="11"/>
                  </a:lnTo>
                  <a:lnTo>
                    <a:pt x="3036" y="8"/>
                  </a:lnTo>
                  <a:lnTo>
                    <a:pt x="3034" y="4"/>
                  </a:lnTo>
                  <a:lnTo>
                    <a:pt x="3032" y="2"/>
                  </a:lnTo>
                  <a:lnTo>
                    <a:pt x="3026" y="1"/>
                  </a:lnTo>
                  <a:lnTo>
                    <a:pt x="3020" y="0"/>
                  </a:lnTo>
                  <a:lnTo>
                    <a:pt x="3020" y="0"/>
                  </a:lnTo>
                  <a:lnTo>
                    <a:pt x="16" y="0"/>
                  </a:lnTo>
                  <a:lnTo>
                    <a:pt x="16" y="0"/>
                  </a:lnTo>
                  <a:lnTo>
                    <a:pt x="10" y="1"/>
                  </a:lnTo>
                  <a:lnTo>
                    <a:pt x="6" y="2"/>
                  </a:lnTo>
                  <a:lnTo>
                    <a:pt x="2" y="4"/>
                  </a:lnTo>
                  <a:lnTo>
                    <a:pt x="0" y="8"/>
                  </a:lnTo>
                  <a:lnTo>
                    <a:pt x="2" y="11"/>
                  </a:lnTo>
                  <a:lnTo>
                    <a:pt x="6" y="14"/>
                  </a:lnTo>
                  <a:lnTo>
                    <a:pt x="10" y="16"/>
                  </a:lnTo>
                  <a:lnTo>
                    <a:pt x="16" y="17"/>
                  </a:lnTo>
                  <a:lnTo>
                    <a:pt x="16" y="17"/>
                  </a:lnTo>
                  <a:close/>
                </a:path>
              </a:pathLst>
            </a:custGeom>
            <a:solidFill>
              <a:srgbClr val="99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29" name="Freeform 241">
              <a:extLst>
                <a:ext uri="{FF2B5EF4-FFF2-40B4-BE49-F238E27FC236}">
                  <a16:creationId xmlns:a16="http://schemas.microsoft.com/office/drawing/2014/main" id="{B1DA2853-7E1E-4244-907E-63F548A1D722}"/>
                </a:ext>
              </a:extLst>
            </p:cNvPr>
            <p:cNvSpPr>
              <a:spLocks/>
            </p:cNvSpPr>
            <p:nvPr/>
          </p:nvSpPr>
          <p:spPr bwMode="auto">
            <a:xfrm>
              <a:off x="1787" y="897"/>
              <a:ext cx="3036" cy="17"/>
            </a:xfrm>
            <a:custGeom>
              <a:avLst/>
              <a:gdLst>
                <a:gd name="T0" fmla="*/ 16 w 3036"/>
                <a:gd name="T1" fmla="*/ 17 h 17"/>
                <a:gd name="T2" fmla="*/ 3020 w 3036"/>
                <a:gd name="T3" fmla="*/ 17 h 17"/>
                <a:gd name="T4" fmla="*/ 3020 w 3036"/>
                <a:gd name="T5" fmla="*/ 17 h 17"/>
                <a:gd name="T6" fmla="*/ 3026 w 3036"/>
                <a:gd name="T7" fmla="*/ 16 h 17"/>
                <a:gd name="T8" fmla="*/ 3032 w 3036"/>
                <a:gd name="T9" fmla="*/ 14 h 17"/>
                <a:gd name="T10" fmla="*/ 3034 w 3036"/>
                <a:gd name="T11" fmla="*/ 11 h 17"/>
                <a:gd name="T12" fmla="*/ 3036 w 3036"/>
                <a:gd name="T13" fmla="*/ 8 h 17"/>
                <a:gd name="T14" fmla="*/ 3034 w 3036"/>
                <a:gd name="T15" fmla="*/ 5 h 17"/>
                <a:gd name="T16" fmla="*/ 3032 w 3036"/>
                <a:gd name="T17" fmla="*/ 2 h 17"/>
                <a:gd name="T18" fmla="*/ 3026 w 3036"/>
                <a:gd name="T19" fmla="*/ 1 h 17"/>
                <a:gd name="T20" fmla="*/ 3020 w 3036"/>
                <a:gd name="T21" fmla="*/ 0 h 17"/>
                <a:gd name="T22" fmla="*/ 3020 w 3036"/>
                <a:gd name="T23" fmla="*/ 0 h 17"/>
                <a:gd name="T24" fmla="*/ 16 w 3036"/>
                <a:gd name="T25" fmla="*/ 0 h 17"/>
                <a:gd name="T26" fmla="*/ 16 w 3036"/>
                <a:gd name="T27" fmla="*/ 0 h 17"/>
                <a:gd name="T28" fmla="*/ 10 w 3036"/>
                <a:gd name="T29" fmla="*/ 1 h 17"/>
                <a:gd name="T30" fmla="*/ 6 w 3036"/>
                <a:gd name="T31" fmla="*/ 2 h 17"/>
                <a:gd name="T32" fmla="*/ 2 w 3036"/>
                <a:gd name="T33" fmla="*/ 5 h 17"/>
                <a:gd name="T34" fmla="*/ 0 w 3036"/>
                <a:gd name="T35" fmla="*/ 8 h 17"/>
                <a:gd name="T36" fmla="*/ 2 w 3036"/>
                <a:gd name="T37" fmla="*/ 11 h 17"/>
                <a:gd name="T38" fmla="*/ 6 w 3036"/>
                <a:gd name="T39" fmla="*/ 14 h 17"/>
                <a:gd name="T40" fmla="*/ 10 w 3036"/>
                <a:gd name="T41" fmla="*/ 16 h 17"/>
                <a:gd name="T42" fmla="*/ 16 w 3036"/>
                <a:gd name="T43" fmla="*/ 17 h 17"/>
                <a:gd name="T44" fmla="*/ 16 w 3036"/>
                <a:gd name="T4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36" h="17">
                  <a:moveTo>
                    <a:pt x="16" y="17"/>
                  </a:moveTo>
                  <a:lnTo>
                    <a:pt x="3020" y="17"/>
                  </a:lnTo>
                  <a:lnTo>
                    <a:pt x="3020" y="17"/>
                  </a:lnTo>
                  <a:lnTo>
                    <a:pt x="3026" y="16"/>
                  </a:lnTo>
                  <a:lnTo>
                    <a:pt x="3032" y="14"/>
                  </a:lnTo>
                  <a:lnTo>
                    <a:pt x="3034" y="11"/>
                  </a:lnTo>
                  <a:lnTo>
                    <a:pt x="3036" y="8"/>
                  </a:lnTo>
                  <a:lnTo>
                    <a:pt x="3034" y="5"/>
                  </a:lnTo>
                  <a:lnTo>
                    <a:pt x="3032" y="2"/>
                  </a:lnTo>
                  <a:lnTo>
                    <a:pt x="3026" y="1"/>
                  </a:lnTo>
                  <a:lnTo>
                    <a:pt x="3020" y="0"/>
                  </a:lnTo>
                  <a:lnTo>
                    <a:pt x="3020" y="0"/>
                  </a:lnTo>
                  <a:lnTo>
                    <a:pt x="16" y="0"/>
                  </a:lnTo>
                  <a:lnTo>
                    <a:pt x="16" y="0"/>
                  </a:lnTo>
                  <a:lnTo>
                    <a:pt x="10" y="1"/>
                  </a:lnTo>
                  <a:lnTo>
                    <a:pt x="6" y="2"/>
                  </a:lnTo>
                  <a:lnTo>
                    <a:pt x="2" y="5"/>
                  </a:lnTo>
                  <a:lnTo>
                    <a:pt x="0" y="8"/>
                  </a:lnTo>
                  <a:lnTo>
                    <a:pt x="2" y="11"/>
                  </a:lnTo>
                  <a:lnTo>
                    <a:pt x="6" y="14"/>
                  </a:lnTo>
                  <a:lnTo>
                    <a:pt x="10" y="16"/>
                  </a:lnTo>
                  <a:lnTo>
                    <a:pt x="16" y="17"/>
                  </a:lnTo>
                  <a:lnTo>
                    <a:pt x="16" y="17"/>
                  </a:lnTo>
                  <a:close/>
                </a:path>
              </a:pathLst>
            </a:custGeom>
            <a:solidFill>
              <a:srgbClr val="99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30" name="Freeform 242">
              <a:extLst>
                <a:ext uri="{FF2B5EF4-FFF2-40B4-BE49-F238E27FC236}">
                  <a16:creationId xmlns:a16="http://schemas.microsoft.com/office/drawing/2014/main" id="{0E09BBEB-284C-46AA-8A84-1E0971DFD212}"/>
                </a:ext>
              </a:extLst>
            </p:cNvPr>
            <p:cNvSpPr>
              <a:spLocks/>
            </p:cNvSpPr>
            <p:nvPr/>
          </p:nvSpPr>
          <p:spPr bwMode="auto">
            <a:xfrm>
              <a:off x="1787" y="1059"/>
              <a:ext cx="3036" cy="17"/>
            </a:xfrm>
            <a:custGeom>
              <a:avLst/>
              <a:gdLst>
                <a:gd name="T0" fmla="*/ 16 w 3036"/>
                <a:gd name="T1" fmla="*/ 17 h 17"/>
                <a:gd name="T2" fmla="*/ 3020 w 3036"/>
                <a:gd name="T3" fmla="*/ 17 h 17"/>
                <a:gd name="T4" fmla="*/ 3020 w 3036"/>
                <a:gd name="T5" fmla="*/ 17 h 17"/>
                <a:gd name="T6" fmla="*/ 3026 w 3036"/>
                <a:gd name="T7" fmla="*/ 16 h 17"/>
                <a:gd name="T8" fmla="*/ 3032 w 3036"/>
                <a:gd name="T9" fmla="*/ 15 h 17"/>
                <a:gd name="T10" fmla="*/ 3034 w 3036"/>
                <a:gd name="T11" fmla="*/ 12 h 17"/>
                <a:gd name="T12" fmla="*/ 3036 w 3036"/>
                <a:gd name="T13" fmla="*/ 8 h 17"/>
                <a:gd name="T14" fmla="*/ 3034 w 3036"/>
                <a:gd name="T15" fmla="*/ 5 h 17"/>
                <a:gd name="T16" fmla="*/ 3032 w 3036"/>
                <a:gd name="T17" fmla="*/ 2 h 17"/>
                <a:gd name="T18" fmla="*/ 3026 w 3036"/>
                <a:gd name="T19" fmla="*/ 1 h 17"/>
                <a:gd name="T20" fmla="*/ 3020 w 3036"/>
                <a:gd name="T21" fmla="*/ 0 h 17"/>
                <a:gd name="T22" fmla="*/ 3020 w 3036"/>
                <a:gd name="T23" fmla="*/ 0 h 17"/>
                <a:gd name="T24" fmla="*/ 16 w 3036"/>
                <a:gd name="T25" fmla="*/ 0 h 17"/>
                <a:gd name="T26" fmla="*/ 16 w 3036"/>
                <a:gd name="T27" fmla="*/ 0 h 17"/>
                <a:gd name="T28" fmla="*/ 10 w 3036"/>
                <a:gd name="T29" fmla="*/ 1 h 17"/>
                <a:gd name="T30" fmla="*/ 6 w 3036"/>
                <a:gd name="T31" fmla="*/ 2 h 17"/>
                <a:gd name="T32" fmla="*/ 2 w 3036"/>
                <a:gd name="T33" fmla="*/ 5 h 17"/>
                <a:gd name="T34" fmla="*/ 0 w 3036"/>
                <a:gd name="T35" fmla="*/ 8 h 17"/>
                <a:gd name="T36" fmla="*/ 2 w 3036"/>
                <a:gd name="T37" fmla="*/ 12 h 17"/>
                <a:gd name="T38" fmla="*/ 6 w 3036"/>
                <a:gd name="T39" fmla="*/ 15 h 17"/>
                <a:gd name="T40" fmla="*/ 10 w 3036"/>
                <a:gd name="T41" fmla="*/ 16 h 17"/>
                <a:gd name="T42" fmla="*/ 16 w 3036"/>
                <a:gd name="T43" fmla="*/ 17 h 17"/>
                <a:gd name="T44" fmla="*/ 16 w 3036"/>
                <a:gd name="T4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36" h="17">
                  <a:moveTo>
                    <a:pt x="16" y="17"/>
                  </a:moveTo>
                  <a:lnTo>
                    <a:pt x="3020" y="17"/>
                  </a:lnTo>
                  <a:lnTo>
                    <a:pt x="3020" y="17"/>
                  </a:lnTo>
                  <a:lnTo>
                    <a:pt x="3026" y="16"/>
                  </a:lnTo>
                  <a:lnTo>
                    <a:pt x="3032" y="15"/>
                  </a:lnTo>
                  <a:lnTo>
                    <a:pt x="3034" y="12"/>
                  </a:lnTo>
                  <a:lnTo>
                    <a:pt x="3036" y="8"/>
                  </a:lnTo>
                  <a:lnTo>
                    <a:pt x="3034" y="5"/>
                  </a:lnTo>
                  <a:lnTo>
                    <a:pt x="3032" y="2"/>
                  </a:lnTo>
                  <a:lnTo>
                    <a:pt x="3026" y="1"/>
                  </a:lnTo>
                  <a:lnTo>
                    <a:pt x="3020" y="0"/>
                  </a:lnTo>
                  <a:lnTo>
                    <a:pt x="3020" y="0"/>
                  </a:lnTo>
                  <a:lnTo>
                    <a:pt x="16" y="0"/>
                  </a:lnTo>
                  <a:lnTo>
                    <a:pt x="16" y="0"/>
                  </a:lnTo>
                  <a:lnTo>
                    <a:pt x="10" y="1"/>
                  </a:lnTo>
                  <a:lnTo>
                    <a:pt x="6" y="2"/>
                  </a:lnTo>
                  <a:lnTo>
                    <a:pt x="2" y="5"/>
                  </a:lnTo>
                  <a:lnTo>
                    <a:pt x="0" y="8"/>
                  </a:lnTo>
                  <a:lnTo>
                    <a:pt x="2" y="12"/>
                  </a:lnTo>
                  <a:lnTo>
                    <a:pt x="6" y="15"/>
                  </a:lnTo>
                  <a:lnTo>
                    <a:pt x="10" y="16"/>
                  </a:lnTo>
                  <a:lnTo>
                    <a:pt x="16" y="17"/>
                  </a:lnTo>
                  <a:lnTo>
                    <a:pt x="16" y="17"/>
                  </a:lnTo>
                  <a:close/>
                </a:path>
              </a:pathLst>
            </a:custGeom>
            <a:solidFill>
              <a:srgbClr val="99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31" name="Freeform 243">
              <a:extLst>
                <a:ext uri="{FF2B5EF4-FFF2-40B4-BE49-F238E27FC236}">
                  <a16:creationId xmlns:a16="http://schemas.microsoft.com/office/drawing/2014/main" id="{FB4D2BC1-8663-4D67-A9ED-507D59D2BDFC}"/>
                </a:ext>
              </a:extLst>
            </p:cNvPr>
            <p:cNvSpPr>
              <a:spLocks/>
            </p:cNvSpPr>
            <p:nvPr/>
          </p:nvSpPr>
          <p:spPr bwMode="auto">
            <a:xfrm>
              <a:off x="1787" y="1221"/>
              <a:ext cx="3036" cy="18"/>
            </a:xfrm>
            <a:custGeom>
              <a:avLst/>
              <a:gdLst>
                <a:gd name="T0" fmla="*/ 16 w 3036"/>
                <a:gd name="T1" fmla="*/ 18 h 18"/>
                <a:gd name="T2" fmla="*/ 3020 w 3036"/>
                <a:gd name="T3" fmla="*/ 18 h 18"/>
                <a:gd name="T4" fmla="*/ 3020 w 3036"/>
                <a:gd name="T5" fmla="*/ 18 h 18"/>
                <a:gd name="T6" fmla="*/ 3026 w 3036"/>
                <a:gd name="T7" fmla="*/ 16 h 18"/>
                <a:gd name="T8" fmla="*/ 3032 w 3036"/>
                <a:gd name="T9" fmla="*/ 15 h 18"/>
                <a:gd name="T10" fmla="*/ 3034 w 3036"/>
                <a:gd name="T11" fmla="*/ 12 h 18"/>
                <a:gd name="T12" fmla="*/ 3036 w 3036"/>
                <a:gd name="T13" fmla="*/ 8 h 18"/>
                <a:gd name="T14" fmla="*/ 3034 w 3036"/>
                <a:gd name="T15" fmla="*/ 5 h 18"/>
                <a:gd name="T16" fmla="*/ 3032 w 3036"/>
                <a:gd name="T17" fmla="*/ 3 h 18"/>
                <a:gd name="T18" fmla="*/ 3026 w 3036"/>
                <a:gd name="T19" fmla="*/ 2 h 18"/>
                <a:gd name="T20" fmla="*/ 3020 w 3036"/>
                <a:gd name="T21" fmla="*/ 0 h 18"/>
                <a:gd name="T22" fmla="*/ 3020 w 3036"/>
                <a:gd name="T23" fmla="*/ 0 h 18"/>
                <a:gd name="T24" fmla="*/ 16 w 3036"/>
                <a:gd name="T25" fmla="*/ 0 h 18"/>
                <a:gd name="T26" fmla="*/ 16 w 3036"/>
                <a:gd name="T27" fmla="*/ 0 h 18"/>
                <a:gd name="T28" fmla="*/ 10 w 3036"/>
                <a:gd name="T29" fmla="*/ 2 h 18"/>
                <a:gd name="T30" fmla="*/ 6 w 3036"/>
                <a:gd name="T31" fmla="*/ 3 h 18"/>
                <a:gd name="T32" fmla="*/ 2 w 3036"/>
                <a:gd name="T33" fmla="*/ 5 h 18"/>
                <a:gd name="T34" fmla="*/ 0 w 3036"/>
                <a:gd name="T35" fmla="*/ 8 h 18"/>
                <a:gd name="T36" fmla="*/ 2 w 3036"/>
                <a:gd name="T37" fmla="*/ 12 h 18"/>
                <a:gd name="T38" fmla="*/ 6 w 3036"/>
                <a:gd name="T39" fmla="*/ 15 h 18"/>
                <a:gd name="T40" fmla="*/ 10 w 3036"/>
                <a:gd name="T41" fmla="*/ 16 h 18"/>
                <a:gd name="T42" fmla="*/ 16 w 3036"/>
                <a:gd name="T43" fmla="*/ 18 h 18"/>
                <a:gd name="T44" fmla="*/ 16 w 3036"/>
                <a:gd name="T4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36" h="18">
                  <a:moveTo>
                    <a:pt x="16" y="18"/>
                  </a:moveTo>
                  <a:lnTo>
                    <a:pt x="3020" y="18"/>
                  </a:lnTo>
                  <a:lnTo>
                    <a:pt x="3020" y="18"/>
                  </a:lnTo>
                  <a:lnTo>
                    <a:pt x="3026" y="16"/>
                  </a:lnTo>
                  <a:lnTo>
                    <a:pt x="3032" y="15"/>
                  </a:lnTo>
                  <a:lnTo>
                    <a:pt x="3034" y="12"/>
                  </a:lnTo>
                  <a:lnTo>
                    <a:pt x="3036" y="8"/>
                  </a:lnTo>
                  <a:lnTo>
                    <a:pt x="3034" y="5"/>
                  </a:lnTo>
                  <a:lnTo>
                    <a:pt x="3032" y="3"/>
                  </a:lnTo>
                  <a:lnTo>
                    <a:pt x="3026" y="2"/>
                  </a:lnTo>
                  <a:lnTo>
                    <a:pt x="3020" y="0"/>
                  </a:lnTo>
                  <a:lnTo>
                    <a:pt x="3020" y="0"/>
                  </a:lnTo>
                  <a:lnTo>
                    <a:pt x="16" y="0"/>
                  </a:lnTo>
                  <a:lnTo>
                    <a:pt x="16" y="0"/>
                  </a:lnTo>
                  <a:lnTo>
                    <a:pt x="10" y="2"/>
                  </a:lnTo>
                  <a:lnTo>
                    <a:pt x="6" y="3"/>
                  </a:lnTo>
                  <a:lnTo>
                    <a:pt x="2" y="5"/>
                  </a:lnTo>
                  <a:lnTo>
                    <a:pt x="0" y="8"/>
                  </a:lnTo>
                  <a:lnTo>
                    <a:pt x="2" y="12"/>
                  </a:lnTo>
                  <a:lnTo>
                    <a:pt x="6" y="15"/>
                  </a:lnTo>
                  <a:lnTo>
                    <a:pt x="10" y="16"/>
                  </a:lnTo>
                  <a:lnTo>
                    <a:pt x="16" y="18"/>
                  </a:lnTo>
                  <a:lnTo>
                    <a:pt x="16" y="18"/>
                  </a:lnTo>
                  <a:close/>
                </a:path>
              </a:pathLst>
            </a:custGeom>
            <a:solidFill>
              <a:srgbClr val="99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32" name="Freeform 244">
              <a:extLst>
                <a:ext uri="{FF2B5EF4-FFF2-40B4-BE49-F238E27FC236}">
                  <a16:creationId xmlns:a16="http://schemas.microsoft.com/office/drawing/2014/main" id="{836BE80B-2CB2-4D2E-80C7-6FBDC5EE4CB9}"/>
                </a:ext>
              </a:extLst>
            </p:cNvPr>
            <p:cNvSpPr>
              <a:spLocks/>
            </p:cNvSpPr>
            <p:nvPr/>
          </p:nvSpPr>
          <p:spPr bwMode="auto">
            <a:xfrm>
              <a:off x="1787" y="1384"/>
              <a:ext cx="3036" cy="17"/>
            </a:xfrm>
            <a:custGeom>
              <a:avLst/>
              <a:gdLst>
                <a:gd name="T0" fmla="*/ 16 w 3036"/>
                <a:gd name="T1" fmla="*/ 17 h 17"/>
                <a:gd name="T2" fmla="*/ 3020 w 3036"/>
                <a:gd name="T3" fmla="*/ 17 h 17"/>
                <a:gd name="T4" fmla="*/ 3020 w 3036"/>
                <a:gd name="T5" fmla="*/ 17 h 17"/>
                <a:gd name="T6" fmla="*/ 3026 w 3036"/>
                <a:gd name="T7" fmla="*/ 16 h 17"/>
                <a:gd name="T8" fmla="*/ 3032 w 3036"/>
                <a:gd name="T9" fmla="*/ 15 h 17"/>
                <a:gd name="T10" fmla="*/ 3034 w 3036"/>
                <a:gd name="T11" fmla="*/ 11 h 17"/>
                <a:gd name="T12" fmla="*/ 3036 w 3036"/>
                <a:gd name="T13" fmla="*/ 8 h 17"/>
                <a:gd name="T14" fmla="*/ 3034 w 3036"/>
                <a:gd name="T15" fmla="*/ 4 h 17"/>
                <a:gd name="T16" fmla="*/ 3032 w 3036"/>
                <a:gd name="T17" fmla="*/ 2 h 17"/>
                <a:gd name="T18" fmla="*/ 3026 w 3036"/>
                <a:gd name="T19" fmla="*/ 1 h 17"/>
                <a:gd name="T20" fmla="*/ 3020 w 3036"/>
                <a:gd name="T21" fmla="*/ 0 h 17"/>
                <a:gd name="T22" fmla="*/ 3020 w 3036"/>
                <a:gd name="T23" fmla="*/ 0 h 17"/>
                <a:gd name="T24" fmla="*/ 16 w 3036"/>
                <a:gd name="T25" fmla="*/ 0 h 17"/>
                <a:gd name="T26" fmla="*/ 16 w 3036"/>
                <a:gd name="T27" fmla="*/ 0 h 17"/>
                <a:gd name="T28" fmla="*/ 10 w 3036"/>
                <a:gd name="T29" fmla="*/ 1 h 17"/>
                <a:gd name="T30" fmla="*/ 6 w 3036"/>
                <a:gd name="T31" fmla="*/ 2 h 17"/>
                <a:gd name="T32" fmla="*/ 2 w 3036"/>
                <a:gd name="T33" fmla="*/ 4 h 17"/>
                <a:gd name="T34" fmla="*/ 0 w 3036"/>
                <a:gd name="T35" fmla="*/ 8 h 17"/>
                <a:gd name="T36" fmla="*/ 2 w 3036"/>
                <a:gd name="T37" fmla="*/ 11 h 17"/>
                <a:gd name="T38" fmla="*/ 6 w 3036"/>
                <a:gd name="T39" fmla="*/ 15 h 17"/>
                <a:gd name="T40" fmla="*/ 10 w 3036"/>
                <a:gd name="T41" fmla="*/ 16 h 17"/>
                <a:gd name="T42" fmla="*/ 16 w 3036"/>
                <a:gd name="T43" fmla="*/ 17 h 17"/>
                <a:gd name="T44" fmla="*/ 16 w 3036"/>
                <a:gd name="T4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36" h="17">
                  <a:moveTo>
                    <a:pt x="16" y="17"/>
                  </a:moveTo>
                  <a:lnTo>
                    <a:pt x="3020" y="17"/>
                  </a:lnTo>
                  <a:lnTo>
                    <a:pt x="3020" y="17"/>
                  </a:lnTo>
                  <a:lnTo>
                    <a:pt x="3026" y="16"/>
                  </a:lnTo>
                  <a:lnTo>
                    <a:pt x="3032" y="15"/>
                  </a:lnTo>
                  <a:lnTo>
                    <a:pt x="3034" y="11"/>
                  </a:lnTo>
                  <a:lnTo>
                    <a:pt x="3036" y="8"/>
                  </a:lnTo>
                  <a:lnTo>
                    <a:pt x="3034" y="4"/>
                  </a:lnTo>
                  <a:lnTo>
                    <a:pt x="3032" y="2"/>
                  </a:lnTo>
                  <a:lnTo>
                    <a:pt x="3026" y="1"/>
                  </a:lnTo>
                  <a:lnTo>
                    <a:pt x="3020" y="0"/>
                  </a:lnTo>
                  <a:lnTo>
                    <a:pt x="3020" y="0"/>
                  </a:lnTo>
                  <a:lnTo>
                    <a:pt x="16" y="0"/>
                  </a:lnTo>
                  <a:lnTo>
                    <a:pt x="16" y="0"/>
                  </a:lnTo>
                  <a:lnTo>
                    <a:pt x="10" y="1"/>
                  </a:lnTo>
                  <a:lnTo>
                    <a:pt x="6" y="2"/>
                  </a:lnTo>
                  <a:lnTo>
                    <a:pt x="2" y="4"/>
                  </a:lnTo>
                  <a:lnTo>
                    <a:pt x="0" y="8"/>
                  </a:lnTo>
                  <a:lnTo>
                    <a:pt x="2" y="11"/>
                  </a:lnTo>
                  <a:lnTo>
                    <a:pt x="6" y="15"/>
                  </a:lnTo>
                  <a:lnTo>
                    <a:pt x="10" y="16"/>
                  </a:lnTo>
                  <a:lnTo>
                    <a:pt x="16" y="17"/>
                  </a:lnTo>
                  <a:lnTo>
                    <a:pt x="16" y="17"/>
                  </a:lnTo>
                  <a:close/>
                </a:path>
              </a:pathLst>
            </a:custGeom>
            <a:solidFill>
              <a:srgbClr val="99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33" name="Freeform 245">
              <a:extLst>
                <a:ext uri="{FF2B5EF4-FFF2-40B4-BE49-F238E27FC236}">
                  <a16:creationId xmlns:a16="http://schemas.microsoft.com/office/drawing/2014/main" id="{3EC6A52F-C057-4226-8183-9D3E3440DF5F}"/>
                </a:ext>
              </a:extLst>
            </p:cNvPr>
            <p:cNvSpPr>
              <a:spLocks/>
            </p:cNvSpPr>
            <p:nvPr/>
          </p:nvSpPr>
          <p:spPr bwMode="auto">
            <a:xfrm>
              <a:off x="1787" y="1546"/>
              <a:ext cx="3036" cy="17"/>
            </a:xfrm>
            <a:custGeom>
              <a:avLst/>
              <a:gdLst>
                <a:gd name="T0" fmla="*/ 16 w 3036"/>
                <a:gd name="T1" fmla="*/ 17 h 17"/>
                <a:gd name="T2" fmla="*/ 3020 w 3036"/>
                <a:gd name="T3" fmla="*/ 17 h 17"/>
                <a:gd name="T4" fmla="*/ 3020 w 3036"/>
                <a:gd name="T5" fmla="*/ 17 h 17"/>
                <a:gd name="T6" fmla="*/ 3026 w 3036"/>
                <a:gd name="T7" fmla="*/ 16 h 17"/>
                <a:gd name="T8" fmla="*/ 3032 w 3036"/>
                <a:gd name="T9" fmla="*/ 15 h 17"/>
                <a:gd name="T10" fmla="*/ 3034 w 3036"/>
                <a:gd name="T11" fmla="*/ 12 h 17"/>
                <a:gd name="T12" fmla="*/ 3036 w 3036"/>
                <a:gd name="T13" fmla="*/ 9 h 17"/>
                <a:gd name="T14" fmla="*/ 3034 w 3036"/>
                <a:gd name="T15" fmla="*/ 6 h 17"/>
                <a:gd name="T16" fmla="*/ 3032 w 3036"/>
                <a:gd name="T17" fmla="*/ 2 h 17"/>
                <a:gd name="T18" fmla="*/ 3026 w 3036"/>
                <a:gd name="T19" fmla="*/ 1 h 17"/>
                <a:gd name="T20" fmla="*/ 3020 w 3036"/>
                <a:gd name="T21" fmla="*/ 0 h 17"/>
                <a:gd name="T22" fmla="*/ 3020 w 3036"/>
                <a:gd name="T23" fmla="*/ 0 h 17"/>
                <a:gd name="T24" fmla="*/ 16 w 3036"/>
                <a:gd name="T25" fmla="*/ 0 h 17"/>
                <a:gd name="T26" fmla="*/ 16 w 3036"/>
                <a:gd name="T27" fmla="*/ 0 h 17"/>
                <a:gd name="T28" fmla="*/ 10 w 3036"/>
                <a:gd name="T29" fmla="*/ 1 h 17"/>
                <a:gd name="T30" fmla="*/ 6 w 3036"/>
                <a:gd name="T31" fmla="*/ 2 h 17"/>
                <a:gd name="T32" fmla="*/ 2 w 3036"/>
                <a:gd name="T33" fmla="*/ 6 h 17"/>
                <a:gd name="T34" fmla="*/ 0 w 3036"/>
                <a:gd name="T35" fmla="*/ 9 h 17"/>
                <a:gd name="T36" fmla="*/ 2 w 3036"/>
                <a:gd name="T37" fmla="*/ 12 h 17"/>
                <a:gd name="T38" fmla="*/ 6 w 3036"/>
                <a:gd name="T39" fmla="*/ 15 h 17"/>
                <a:gd name="T40" fmla="*/ 10 w 3036"/>
                <a:gd name="T41" fmla="*/ 16 h 17"/>
                <a:gd name="T42" fmla="*/ 16 w 3036"/>
                <a:gd name="T43" fmla="*/ 17 h 17"/>
                <a:gd name="T44" fmla="*/ 16 w 3036"/>
                <a:gd name="T4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36" h="17">
                  <a:moveTo>
                    <a:pt x="16" y="17"/>
                  </a:moveTo>
                  <a:lnTo>
                    <a:pt x="3020" y="17"/>
                  </a:lnTo>
                  <a:lnTo>
                    <a:pt x="3020" y="17"/>
                  </a:lnTo>
                  <a:lnTo>
                    <a:pt x="3026" y="16"/>
                  </a:lnTo>
                  <a:lnTo>
                    <a:pt x="3032" y="15"/>
                  </a:lnTo>
                  <a:lnTo>
                    <a:pt x="3034" y="12"/>
                  </a:lnTo>
                  <a:lnTo>
                    <a:pt x="3036" y="9"/>
                  </a:lnTo>
                  <a:lnTo>
                    <a:pt x="3034" y="6"/>
                  </a:lnTo>
                  <a:lnTo>
                    <a:pt x="3032" y="2"/>
                  </a:lnTo>
                  <a:lnTo>
                    <a:pt x="3026" y="1"/>
                  </a:lnTo>
                  <a:lnTo>
                    <a:pt x="3020" y="0"/>
                  </a:lnTo>
                  <a:lnTo>
                    <a:pt x="3020" y="0"/>
                  </a:lnTo>
                  <a:lnTo>
                    <a:pt x="16" y="0"/>
                  </a:lnTo>
                  <a:lnTo>
                    <a:pt x="16" y="0"/>
                  </a:lnTo>
                  <a:lnTo>
                    <a:pt x="10" y="1"/>
                  </a:lnTo>
                  <a:lnTo>
                    <a:pt x="6" y="2"/>
                  </a:lnTo>
                  <a:lnTo>
                    <a:pt x="2" y="6"/>
                  </a:lnTo>
                  <a:lnTo>
                    <a:pt x="0" y="9"/>
                  </a:lnTo>
                  <a:lnTo>
                    <a:pt x="2" y="12"/>
                  </a:lnTo>
                  <a:lnTo>
                    <a:pt x="6" y="15"/>
                  </a:lnTo>
                  <a:lnTo>
                    <a:pt x="10" y="16"/>
                  </a:lnTo>
                  <a:lnTo>
                    <a:pt x="16" y="17"/>
                  </a:lnTo>
                  <a:lnTo>
                    <a:pt x="16" y="17"/>
                  </a:lnTo>
                  <a:close/>
                </a:path>
              </a:pathLst>
            </a:custGeom>
            <a:solidFill>
              <a:srgbClr val="99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34" name="Freeform 246">
              <a:extLst>
                <a:ext uri="{FF2B5EF4-FFF2-40B4-BE49-F238E27FC236}">
                  <a16:creationId xmlns:a16="http://schemas.microsoft.com/office/drawing/2014/main" id="{EB4B1F29-A355-4D41-99BA-C758DA68D79B}"/>
                </a:ext>
              </a:extLst>
            </p:cNvPr>
            <p:cNvSpPr>
              <a:spLocks/>
            </p:cNvSpPr>
            <p:nvPr/>
          </p:nvSpPr>
          <p:spPr bwMode="auto">
            <a:xfrm>
              <a:off x="1787" y="1707"/>
              <a:ext cx="3036" cy="17"/>
            </a:xfrm>
            <a:custGeom>
              <a:avLst/>
              <a:gdLst>
                <a:gd name="T0" fmla="*/ 16 w 3036"/>
                <a:gd name="T1" fmla="*/ 17 h 17"/>
                <a:gd name="T2" fmla="*/ 3020 w 3036"/>
                <a:gd name="T3" fmla="*/ 17 h 17"/>
                <a:gd name="T4" fmla="*/ 3020 w 3036"/>
                <a:gd name="T5" fmla="*/ 17 h 17"/>
                <a:gd name="T6" fmla="*/ 3026 w 3036"/>
                <a:gd name="T7" fmla="*/ 16 h 17"/>
                <a:gd name="T8" fmla="*/ 3032 w 3036"/>
                <a:gd name="T9" fmla="*/ 15 h 17"/>
                <a:gd name="T10" fmla="*/ 3034 w 3036"/>
                <a:gd name="T11" fmla="*/ 12 h 17"/>
                <a:gd name="T12" fmla="*/ 3036 w 3036"/>
                <a:gd name="T13" fmla="*/ 9 h 17"/>
                <a:gd name="T14" fmla="*/ 3034 w 3036"/>
                <a:gd name="T15" fmla="*/ 6 h 17"/>
                <a:gd name="T16" fmla="*/ 3032 w 3036"/>
                <a:gd name="T17" fmla="*/ 2 h 17"/>
                <a:gd name="T18" fmla="*/ 3026 w 3036"/>
                <a:gd name="T19" fmla="*/ 1 h 17"/>
                <a:gd name="T20" fmla="*/ 3020 w 3036"/>
                <a:gd name="T21" fmla="*/ 0 h 17"/>
                <a:gd name="T22" fmla="*/ 3020 w 3036"/>
                <a:gd name="T23" fmla="*/ 0 h 17"/>
                <a:gd name="T24" fmla="*/ 16 w 3036"/>
                <a:gd name="T25" fmla="*/ 0 h 17"/>
                <a:gd name="T26" fmla="*/ 16 w 3036"/>
                <a:gd name="T27" fmla="*/ 0 h 17"/>
                <a:gd name="T28" fmla="*/ 10 w 3036"/>
                <a:gd name="T29" fmla="*/ 1 h 17"/>
                <a:gd name="T30" fmla="*/ 6 w 3036"/>
                <a:gd name="T31" fmla="*/ 2 h 17"/>
                <a:gd name="T32" fmla="*/ 2 w 3036"/>
                <a:gd name="T33" fmla="*/ 6 h 17"/>
                <a:gd name="T34" fmla="*/ 0 w 3036"/>
                <a:gd name="T35" fmla="*/ 9 h 17"/>
                <a:gd name="T36" fmla="*/ 2 w 3036"/>
                <a:gd name="T37" fmla="*/ 12 h 17"/>
                <a:gd name="T38" fmla="*/ 6 w 3036"/>
                <a:gd name="T39" fmla="*/ 15 h 17"/>
                <a:gd name="T40" fmla="*/ 10 w 3036"/>
                <a:gd name="T41" fmla="*/ 16 h 17"/>
                <a:gd name="T42" fmla="*/ 16 w 3036"/>
                <a:gd name="T43" fmla="*/ 17 h 17"/>
                <a:gd name="T44" fmla="*/ 16 w 3036"/>
                <a:gd name="T4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36" h="17">
                  <a:moveTo>
                    <a:pt x="16" y="17"/>
                  </a:moveTo>
                  <a:lnTo>
                    <a:pt x="3020" y="17"/>
                  </a:lnTo>
                  <a:lnTo>
                    <a:pt x="3020" y="17"/>
                  </a:lnTo>
                  <a:lnTo>
                    <a:pt x="3026" y="16"/>
                  </a:lnTo>
                  <a:lnTo>
                    <a:pt x="3032" y="15"/>
                  </a:lnTo>
                  <a:lnTo>
                    <a:pt x="3034" y="12"/>
                  </a:lnTo>
                  <a:lnTo>
                    <a:pt x="3036" y="9"/>
                  </a:lnTo>
                  <a:lnTo>
                    <a:pt x="3034" y="6"/>
                  </a:lnTo>
                  <a:lnTo>
                    <a:pt x="3032" y="2"/>
                  </a:lnTo>
                  <a:lnTo>
                    <a:pt x="3026" y="1"/>
                  </a:lnTo>
                  <a:lnTo>
                    <a:pt x="3020" y="0"/>
                  </a:lnTo>
                  <a:lnTo>
                    <a:pt x="3020" y="0"/>
                  </a:lnTo>
                  <a:lnTo>
                    <a:pt x="16" y="0"/>
                  </a:lnTo>
                  <a:lnTo>
                    <a:pt x="16" y="0"/>
                  </a:lnTo>
                  <a:lnTo>
                    <a:pt x="10" y="1"/>
                  </a:lnTo>
                  <a:lnTo>
                    <a:pt x="6" y="2"/>
                  </a:lnTo>
                  <a:lnTo>
                    <a:pt x="2" y="6"/>
                  </a:lnTo>
                  <a:lnTo>
                    <a:pt x="0" y="9"/>
                  </a:lnTo>
                  <a:lnTo>
                    <a:pt x="2" y="12"/>
                  </a:lnTo>
                  <a:lnTo>
                    <a:pt x="6" y="15"/>
                  </a:lnTo>
                  <a:lnTo>
                    <a:pt x="10" y="16"/>
                  </a:lnTo>
                  <a:lnTo>
                    <a:pt x="16" y="17"/>
                  </a:lnTo>
                  <a:lnTo>
                    <a:pt x="16" y="17"/>
                  </a:lnTo>
                  <a:close/>
                </a:path>
              </a:pathLst>
            </a:custGeom>
            <a:solidFill>
              <a:srgbClr val="99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35" name="Freeform 247">
              <a:extLst>
                <a:ext uri="{FF2B5EF4-FFF2-40B4-BE49-F238E27FC236}">
                  <a16:creationId xmlns:a16="http://schemas.microsoft.com/office/drawing/2014/main" id="{C1787DD2-4C50-47FD-8139-5286AB11B539}"/>
                </a:ext>
              </a:extLst>
            </p:cNvPr>
            <p:cNvSpPr>
              <a:spLocks/>
            </p:cNvSpPr>
            <p:nvPr/>
          </p:nvSpPr>
          <p:spPr bwMode="auto">
            <a:xfrm>
              <a:off x="1787" y="1869"/>
              <a:ext cx="3036" cy="17"/>
            </a:xfrm>
            <a:custGeom>
              <a:avLst/>
              <a:gdLst>
                <a:gd name="T0" fmla="*/ 16 w 3036"/>
                <a:gd name="T1" fmla="*/ 17 h 17"/>
                <a:gd name="T2" fmla="*/ 3020 w 3036"/>
                <a:gd name="T3" fmla="*/ 17 h 17"/>
                <a:gd name="T4" fmla="*/ 3020 w 3036"/>
                <a:gd name="T5" fmla="*/ 17 h 17"/>
                <a:gd name="T6" fmla="*/ 3026 w 3036"/>
                <a:gd name="T7" fmla="*/ 16 h 17"/>
                <a:gd name="T8" fmla="*/ 3032 w 3036"/>
                <a:gd name="T9" fmla="*/ 15 h 17"/>
                <a:gd name="T10" fmla="*/ 3034 w 3036"/>
                <a:gd name="T11" fmla="*/ 13 h 17"/>
                <a:gd name="T12" fmla="*/ 3036 w 3036"/>
                <a:gd name="T13" fmla="*/ 9 h 17"/>
                <a:gd name="T14" fmla="*/ 3034 w 3036"/>
                <a:gd name="T15" fmla="*/ 6 h 17"/>
                <a:gd name="T16" fmla="*/ 3032 w 3036"/>
                <a:gd name="T17" fmla="*/ 2 h 17"/>
                <a:gd name="T18" fmla="*/ 3026 w 3036"/>
                <a:gd name="T19" fmla="*/ 1 h 17"/>
                <a:gd name="T20" fmla="*/ 3020 w 3036"/>
                <a:gd name="T21" fmla="*/ 0 h 17"/>
                <a:gd name="T22" fmla="*/ 3020 w 3036"/>
                <a:gd name="T23" fmla="*/ 0 h 17"/>
                <a:gd name="T24" fmla="*/ 16 w 3036"/>
                <a:gd name="T25" fmla="*/ 0 h 17"/>
                <a:gd name="T26" fmla="*/ 16 w 3036"/>
                <a:gd name="T27" fmla="*/ 0 h 17"/>
                <a:gd name="T28" fmla="*/ 10 w 3036"/>
                <a:gd name="T29" fmla="*/ 1 h 17"/>
                <a:gd name="T30" fmla="*/ 6 w 3036"/>
                <a:gd name="T31" fmla="*/ 2 h 17"/>
                <a:gd name="T32" fmla="*/ 2 w 3036"/>
                <a:gd name="T33" fmla="*/ 6 h 17"/>
                <a:gd name="T34" fmla="*/ 0 w 3036"/>
                <a:gd name="T35" fmla="*/ 9 h 17"/>
                <a:gd name="T36" fmla="*/ 2 w 3036"/>
                <a:gd name="T37" fmla="*/ 13 h 17"/>
                <a:gd name="T38" fmla="*/ 6 w 3036"/>
                <a:gd name="T39" fmla="*/ 15 h 17"/>
                <a:gd name="T40" fmla="*/ 10 w 3036"/>
                <a:gd name="T41" fmla="*/ 16 h 17"/>
                <a:gd name="T42" fmla="*/ 16 w 3036"/>
                <a:gd name="T43" fmla="*/ 17 h 17"/>
                <a:gd name="T44" fmla="*/ 16 w 3036"/>
                <a:gd name="T4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36" h="17">
                  <a:moveTo>
                    <a:pt x="16" y="17"/>
                  </a:moveTo>
                  <a:lnTo>
                    <a:pt x="3020" y="17"/>
                  </a:lnTo>
                  <a:lnTo>
                    <a:pt x="3020" y="17"/>
                  </a:lnTo>
                  <a:lnTo>
                    <a:pt x="3026" y="16"/>
                  </a:lnTo>
                  <a:lnTo>
                    <a:pt x="3032" y="15"/>
                  </a:lnTo>
                  <a:lnTo>
                    <a:pt x="3034" y="13"/>
                  </a:lnTo>
                  <a:lnTo>
                    <a:pt x="3036" y="9"/>
                  </a:lnTo>
                  <a:lnTo>
                    <a:pt x="3034" y="6"/>
                  </a:lnTo>
                  <a:lnTo>
                    <a:pt x="3032" y="2"/>
                  </a:lnTo>
                  <a:lnTo>
                    <a:pt x="3026" y="1"/>
                  </a:lnTo>
                  <a:lnTo>
                    <a:pt x="3020" y="0"/>
                  </a:lnTo>
                  <a:lnTo>
                    <a:pt x="3020" y="0"/>
                  </a:lnTo>
                  <a:lnTo>
                    <a:pt x="16" y="0"/>
                  </a:lnTo>
                  <a:lnTo>
                    <a:pt x="16" y="0"/>
                  </a:lnTo>
                  <a:lnTo>
                    <a:pt x="10" y="1"/>
                  </a:lnTo>
                  <a:lnTo>
                    <a:pt x="6" y="2"/>
                  </a:lnTo>
                  <a:lnTo>
                    <a:pt x="2" y="6"/>
                  </a:lnTo>
                  <a:lnTo>
                    <a:pt x="0" y="9"/>
                  </a:lnTo>
                  <a:lnTo>
                    <a:pt x="2" y="13"/>
                  </a:lnTo>
                  <a:lnTo>
                    <a:pt x="6" y="15"/>
                  </a:lnTo>
                  <a:lnTo>
                    <a:pt x="10" y="16"/>
                  </a:lnTo>
                  <a:lnTo>
                    <a:pt x="16" y="17"/>
                  </a:lnTo>
                  <a:lnTo>
                    <a:pt x="16" y="17"/>
                  </a:lnTo>
                  <a:close/>
                </a:path>
              </a:pathLst>
            </a:custGeom>
            <a:solidFill>
              <a:srgbClr val="99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36" name="Freeform 248">
              <a:extLst>
                <a:ext uri="{FF2B5EF4-FFF2-40B4-BE49-F238E27FC236}">
                  <a16:creationId xmlns:a16="http://schemas.microsoft.com/office/drawing/2014/main" id="{886AAF69-18D6-4BEA-B07E-2204CC4A657D}"/>
                </a:ext>
              </a:extLst>
            </p:cNvPr>
            <p:cNvSpPr>
              <a:spLocks/>
            </p:cNvSpPr>
            <p:nvPr/>
          </p:nvSpPr>
          <p:spPr bwMode="auto">
            <a:xfrm>
              <a:off x="1787" y="2031"/>
              <a:ext cx="3036" cy="17"/>
            </a:xfrm>
            <a:custGeom>
              <a:avLst/>
              <a:gdLst>
                <a:gd name="T0" fmla="*/ 16 w 3036"/>
                <a:gd name="T1" fmla="*/ 17 h 17"/>
                <a:gd name="T2" fmla="*/ 3020 w 3036"/>
                <a:gd name="T3" fmla="*/ 17 h 17"/>
                <a:gd name="T4" fmla="*/ 3020 w 3036"/>
                <a:gd name="T5" fmla="*/ 17 h 17"/>
                <a:gd name="T6" fmla="*/ 3026 w 3036"/>
                <a:gd name="T7" fmla="*/ 16 h 17"/>
                <a:gd name="T8" fmla="*/ 3032 w 3036"/>
                <a:gd name="T9" fmla="*/ 15 h 17"/>
                <a:gd name="T10" fmla="*/ 3034 w 3036"/>
                <a:gd name="T11" fmla="*/ 13 h 17"/>
                <a:gd name="T12" fmla="*/ 3036 w 3036"/>
                <a:gd name="T13" fmla="*/ 9 h 17"/>
                <a:gd name="T14" fmla="*/ 3034 w 3036"/>
                <a:gd name="T15" fmla="*/ 6 h 17"/>
                <a:gd name="T16" fmla="*/ 3032 w 3036"/>
                <a:gd name="T17" fmla="*/ 3 h 17"/>
                <a:gd name="T18" fmla="*/ 3026 w 3036"/>
                <a:gd name="T19" fmla="*/ 1 h 17"/>
                <a:gd name="T20" fmla="*/ 3020 w 3036"/>
                <a:gd name="T21" fmla="*/ 0 h 17"/>
                <a:gd name="T22" fmla="*/ 3020 w 3036"/>
                <a:gd name="T23" fmla="*/ 0 h 17"/>
                <a:gd name="T24" fmla="*/ 16 w 3036"/>
                <a:gd name="T25" fmla="*/ 0 h 17"/>
                <a:gd name="T26" fmla="*/ 16 w 3036"/>
                <a:gd name="T27" fmla="*/ 0 h 17"/>
                <a:gd name="T28" fmla="*/ 10 w 3036"/>
                <a:gd name="T29" fmla="*/ 1 h 17"/>
                <a:gd name="T30" fmla="*/ 6 w 3036"/>
                <a:gd name="T31" fmla="*/ 3 h 17"/>
                <a:gd name="T32" fmla="*/ 2 w 3036"/>
                <a:gd name="T33" fmla="*/ 6 h 17"/>
                <a:gd name="T34" fmla="*/ 0 w 3036"/>
                <a:gd name="T35" fmla="*/ 9 h 17"/>
                <a:gd name="T36" fmla="*/ 2 w 3036"/>
                <a:gd name="T37" fmla="*/ 13 h 17"/>
                <a:gd name="T38" fmla="*/ 6 w 3036"/>
                <a:gd name="T39" fmla="*/ 15 h 17"/>
                <a:gd name="T40" fmla="*/ 10 w 3036"/>
                <a:gd name="T41" fmla="*/ 16 h 17"/>
                <a:gd name="T42" fmla="*/ 16 w 3036"/>
                <a:gd name="T43" fmla="*/ 17 h 17"/>
                <a:gd name="T44" fmla="*/ 16 w 3036"/>
                <a:gd name="T4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36" h="17">
                  <a:moveTo>
                    <a:pt x="16" y="17"/>
                  </a:moveTo>
                  <a:lnTo>
                    <a:pt x="3020" y="17"/>
                  </a:lnTo>
                  <a:lnTo>
                    <a:pt x="3020" y="17"/>
                  </a:lnTo>
                  <a:lnTo>
                    <a:pt x="3026" y="16"/>
                  </a:lnTo>
                  <a:lnTo>
                    <a:pt x="3032" y="15"/>
                  </a:lnTo>
                  <a:lnTo>
                    <a:pt x="3034" y="13"/>
                  </a:lnTo>
                  <a:lnTo>
                    <a:pt x="3036" y="9"/>
                  </a:lnTo>
                  <a:lnTo>
                    <a:pt x="3034" y="6"/>
                  </a:lnTo>
                  <a:lnTo>
                    <a:pt x="3032" y="3"/>
                  </a:lnTo>
                  <a:lnTo>
                    <a:pt x="3026" y="1"/>
                  </a:lnTo>
                  <a:lnTo>
                    <a:pt x="3020" y="0"/>
                  </a:lnTo>
                  <a:lnTo>
                    <a:pt x="3020" y="0"/>
                  </a:lnTo>
                  <a:lnTo>
                    <a:pt x="16" y="0"/>
                  </a:lnTo>
                  <a:lnTo>
                    <a:pt x="16" y="0"/>
                  </a:lnTo>
                  <a:lnTo>
                    <a:pt x="10" y="1"/>
                  </a:lnTo>
                  <a:lnTo>
                    <a:pt x="6" y="3"/>
                  </a:lnTo>
                  <a:lnTo>
                    <a:pt x="2" y="6"/>
                  </a:lnTo>
                  <a:lnTo>
                    <a:pt x="0" y="9"/>
                  </a:lnTo>
                  <a:lnTo>
                    <a:pt x="2" y="13"/>
                  </a:lnTo>
                  <a:lnTo>
                    <a:pt x="6" y="15"/>
                  </a:lnTo>
                  <a:lnTo>
                    <a:pt x="10" y="16"/>
                  </a:lnTo>
                  <a:lnTo>
                    <a:pt x="16" y="17"/>
                  </a:lnTo>
                  <a:lnTo>
                    <a:pt x="16" y="17"/>
                  </a:lnTo>
                  <a:close/>
                </a:path>
              </a:pathLst>
            </a:custGeom>
            <a:solidFill>
              <a:srgbClr val="99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37" name="Freeform 249">
              <a:extLst>
                <a:ext uri="{FF2B5EF4-FFF2-40B4-BE49-F238E27FC236}">
                  <a16:creationId xmlns:a16="http://schemas.microsoft.com/office/drawing/2014/main" id="{7B66BED9-3298-4B56-9E16-23F013ABF026}"/>
                </a:ext>
              </a:extLst>
            </p:cNvPr>
            <p:cNvSpPr>
              <a:spLocks/>
            </p:cNvSpPr>
            <p:nvPr/>
          </p:nvSpPr>
          <p:spPr bwMode="auto">
            <a:xfrm>
              <a:off x="1787" y="2193"/>
              <a:ext cx="3036" cy="18"/>
            </a:xfrm>
            <a:custGeom>
              <a:avLst/>
              <a:gdLst>
                <a:gd name="T0" fmla="*/ 16 w 3036"/>
                <a:gd name="T1" fmla="*/ 18 h 18"/>
                <a:gd name="T2" fmla="*/ 3020 w 3036"/>
                <a:gd name="T3" fmla="*/ 18 h 18"/>
                <a:gd name="T4" fmla="*/ 3020 w 3036"/>
                <a:gd name="T5" fmla="*/ 18 h 18"/>
                <a:gd name="T6" fmla="*/ 3026 w 3036"/>
                <a:gd name="T7" fmla="*/ 17 h 18"/>
                <a:gd name="T8" fmla="*/ 3032 w 3036"/>
                <a:gd name="T9" fmla="*/ 15 h 18"/>
                <a:gd name="T10" fmla="*/ 3034 w 3036"/>
                <a:gd name="T11" fmla="*/ 13 h 18"/>
                <a:gd name="T12" fmla="*/ 3036 w 3036"/>
                <a:gd name="T13" fmla="*/ 10 h 18"/>
                <a:gd name="T14" fmla="*/ 3034 w 3036"/>
                <a:gd name="T15" fmla="*/ 6 h 18"/>
                <a:gd name="T16" fmla="*/ 3032 w 3036"/>
                <a:gd name="T17" fmla="*/ 3 h 18"/>
                <a:gd name="T18" fmla="*/ 3026 w 3036"/>
                <a:gd name="T19" fmla="*/ 2 h 18"/>
                <a:gd name="T20" fmla="*/ 3020 w 3036"/>
                <a:gd name="T21" fmla="*/ 0 h 18"/>
                <a:gd name="T22" fmla="*/ 3020 w 3036"/>
                <a:gd name="T23" fmla="*/ 0 h 18"/>
                <a:gd name="T24" fmla="*/ 16 w 3036"/>
                <a:gd name="T25" fmla="*/ 0 h 18"/>
                <a:gd name="T26" fmla="*/ 16 w 3036"/>
                <a:gd name="T27" fmla="*/ 0 h 18"/>
                <a:gd name="T28" fmla="*/ 10 w 3036"/>
                <a:gd name="T29" fmla="*/ 2 h 18"/>
                <a:gd name="T30" fmla="*/ 6 w 3036"/>
                <a:gd name="T31" fmla="*/ 3 h 18"/>
                <a:gd name="T32" fmla="*/ 2 w 3036"/>
                <a:gd name="T33" fmla="*/ 6 h 18"/>
                <a:gd name="T34" fmla="*/ 0 w 3036"/>
                <a:gd name="T35" fmla="*/ 10 h 18"/>
                <a:gd name="T36" fmla="*/ 2 w 3036"/>
                <a:gd name="T37" fmla="*/ 13 h 18"/>
                <a:gd name="T38" fmla="*/ 6 w 3036"/>
                <a:gd name="T39" fmla="*/ 15 h 18"/>
                <a:gd name="T40" fmla="*/ 10 w 3036"/>
                <a:gd name="T41" fmla="*/ 17 h 18"/>
                <a:gd name="T42" fmla="*/ 16 w 3036"/>
                <a:gd name="T43" fmla="*/ 18 h 18"/>
                <a:gd name="T44" fmla="*/ 16 w 3036"/>
                <a:gd name="T4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36" h="18">
                  <a:moveTo>
                    <a:pt x="16" y="18"/>
                  </a:moveTo>
                  <a:lnTo>
                    <a:pt x="3020" y="18"/>
                  </a:lnTo>
                  <a:lnTo>
                    <a:pt x="3020" y="18"/>
                  </a:lnTo>
                  <a:lnTo>
                    <a:pt x="3026" y="17"/>
                  </a:lnTo>
                  <a:lnTo>
                    <a:pt x="3032" y="15"/>
                  </a:lnTo>
                  <a:lnTo>
                    <a:pt x="3034" y="13"/>
                  </a:lnTo>
                  <a:lnTo>
                    <a:pt x="3036" y="10"/>
                  </a:lnTo>
                  <a:lnTo>
                    <a:pt x="3034" y="6"/>
                  </a:lnTo>
                  <a:lnTo>
                    <a:pt x="3032" y="3"/>
                  </a:lnTo>
                  <a:lnTo>
                    <a:pt x="3026" y="2"/>
                  </a:lnTo>
                  <a:lnTo>
                    <a:pt x="3020" y="0"/>
                  </a:lnTo>
                  <a:lnTo>
                    <a:pt x="3020" y="0"/>
                  </a:lnTo>
                  <a:lnTo>
                    <a:pt x="16" y="0"/>
                  </a:lnTo>
                  <a:lnTo>
                    <a:pt x="16" y="0"/>
                  </a:lnTo>
                  <a:lnTo>
                    <a:pt x="10" y="2"/>
                  </a:lnTo>
                  <a:lnTo>
                    <a:pt x="6" y="3"/>
                  </a:lnTo>
                  <a:lnTo>
                    <a:pt x="2" y="6"/>
                  </a:lnTo>
                  <a:lnTo>
                    <a:pt x="0" y="10"/>
                  </a:lnTo>
                  <a:lnTo>
                    <a:pt x="2" y="13"/>
                  </a:lnTo>
                  <a:lnTo>
                    <a:pt x="6" y="15"/>
                  </a:lnTo>
                  <a:lnTo>
                    <a:pt x="10" y="17"/>
                  </a:lnTo>
                  <a:lnTo>
                    <a:pt x="16" y="18"/>
                  </a:lnTo>
                  <a:lnTo>
                    <a:pt x="16" y="18"/>
                  </a:lnTo>
                  <a:close/>
                </a:path>
              </a:pathLst>
            </a:custGeom>
            <a:solidFill>
              <a:srgbClr val="99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38" name="Freeform 250">
              <a:extLst>
                <a:ext uri="{FF2B5EF4-FFF2-40B4-BE49-F238E27FC236}">
                  <a16:creationId xmlns:a16="http://schemas.microsoft.com/office/drawing/2014/main" id="{2B8AA148-DD31-44B3-8BD1-43CD7D82CBCF}"/>
                </a:ext>
              </a:extLst>
            </p:cNvPr>
            <p:cNvSpPr>
              <a:spLocks/>
            </p:cNvSpPr>
            <p:nvPr/>
          </p:nvSpPr>
          <p:spPr bwMode="auto">
            <a:xfrm>
              <a:off x="1787" y="2356"/>
              <a:ext cx="3036" cy="17"/>
            </a:xfrm>
            <a:custGeom>
              <a:avLst/>
              <a:gdLst>
                <a:gd name="T0" fmla="*/ 16 w 3036"/>
                <a:gd name="T1" fmla="*/ 17 h 17"/>
                <a:gd name="T2" fmla="*/ 3020 w 3036"/>
                <a:gd name="T3" fmla="*/ 17 h 17"/>
                <a:gd name="T4" fmla="*/ 3020 w 3036"/>
                <a:gd name="T5" fmla="*/ 17 h 17"/>
                <a:gd name="T6" fmla="*/ 3026 w 3036"/>
                <a:gd name="T7" fmla="*/ 16 h 17"/>
                <a:gd name="T8" fmla="*/ 3032 w 3036"/>
                <a:gd name="T9" fmla="*/ 15 h 17"/>
                <a:gd name="T10" fmla="*/ 3034 w 3036"/>
                <a:gd name="T11" fmla="*/ 12 h 17"/>
                <a:gd name="T12" fmla="*/ 3036 w 3036"/>
                <a:gd name="T13" fmla="*/ 9 h 17"/>
                <a:gd name="T14" fmla="*/ 3034 w 3036"/>
                <a:gd name="T15" fmla="*/ 5 h 17"/>
                <a:gd name="T16" fmla="*/ 3032 w 3036"/>
                <a:gd name="T17" fmla="*/ 2 h 17"/>
                <a:gd name="T18" fmla="*/ 3026 w 3036"/>
                <a:gd name="T19" fmla="*/ 1 h 17"/>
                <a:gd name="T20" fmla="*/ 3020 w 3036"/>
                <a:gd name="T21" fmla="*/ 0 h 17"/>
                <a:gd name="T22" fmla="*/ 3020 w 3036"/>
                <a:gd name="T23" fmla="*/ 0 h 17"/>
                <a:gd name="T24" fmla="*/ 16 w 3036"/>
                <a:gd name="T25" fmla="*/ 0 h 17"/>
                <a:gd name="T26" fmla="*/ 16 w 3036"/>
                <a:gd name="T27" fmla="*/ 0 h 17"/>
                <a:gd name="T28" fmla="*/ 10 w 3036"/>
                <a:gd name="T29" fmla="*/ 1 h 17"/>
                <a:gd name="T30" fmla="*/ 6 w 3036"/>
                <a:gd name="T31" fmla="*/ 2 h 17"/>
                <a:gd name="T32" fmla="*/ 2 w 3036"/>
                <a:gd name="T33" fmla="*/ 5 h 17"/>
                <a:gd name="T34" fmla="*/ 0 w 3036"/>
                <a:gd name="T35" fmla="*/ 9 h 17"/>
                <a:gd name="T36" fmla="*/ 2 w 3036"/>
                <a:gd name="T37" fmla="*/ 12 h 17"/>
                <a:gd name="T38" fmla="*/ 6 w 3036"/>
                <a:gd name="T39" fmla="*/ 15 h 17"/>
                <a:gd name="T40" fmla="*/ 10 w 3036"/>
                <a:gd name="T41" fmla="*/ 16 h 17"/>
                <a:gd name="T42" fmla="*/ 16 w 3036"/>
                <a:gd name="T43" fmla="*/ 17 h 17"/>
                <a:gd name="T44" fmla="*/ 16 w 3036"/>
                <a:gd name="T4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36" h="17">
                  <a:moveTo>
                    <a:pt x="16" y="17"/>
                  </a:moveTo>
                  <a:lnTo>
                    <a:pt x="3020" y="17"/>
                  </a:lnTo>
                  <a:lnTo>
                    <a:pt x="3020" y="17"/>
                  </a:lnTo>
                  <a:lnTo>
                    <a:pt x="3026" y="16"/>
                  </a:lnTo>
                  <a:lnTo>
                    <a:pt x="3032" y="15"/>
                  </a:lnTo>
                  <a:lnTo>
                    <a:pt x="3034" y="12"/>
                  </a:lnTo>
                  <a:lnTo>
                    <a:pt x="3036" y="9"/>
                  </a:lnTo>
                  <a:lnTo>
                    <a:pt x="3034" y="5"/>
                  </a:lnTo>
                  <a:lnTo>
                    <a:pt x="3032" y="2"/>
                  </a:lnTo>
                  <a:lnTo>
                    <a:pt x="3026" y="1"/>
                  </a:lnTo>
                  <a:lnTo>
                    <a:pt x="3020" y="0"/>
                  </a:lnTo>
                  <a:lnTo>
                    <a:pt x="3020" y="0"/>
                  </a:lnTo>
                  <a:lnTo>
                    <a:pt x="16" y="0"/>
                  </a:lnTo>
                  <a:lnTo>
                    <a:pt x="16" y="0"/>
                  </a:lnTo>
                  <a:lnTo>
                    <a:pt x="10" y="1"/>
                  </a:lnTo>
                  <a:lnTo>
                    <a:pt x="6" y="2"/>
                  </a:lnTo>
                  <a:lnTo>
                    <a:pt x="2" y="5"/>
                  </a:lnTo>
                  <a:lnTo>
                    <a:pt x="0" y="9"/>
                  </a:lnTo>
                  <a:lnTo>
                    <a:pt x="2" y="12"/>
                  </a:lnTo>
                  <a:lnTo>
                    <a:pt x="6" y="15"/>
                  </a:lnTo>
                  <a:lnTo>
                    <a:pt x="10" y="16"/>
                  </a:lnTo>
                  <a:lnTo>
                    <a:pt x="16" y="17"/>
                  </a:lnTo>
                  <a:lnTo>
                    <a:pt x="16" y="17"/>
                  </a:lnTo>
                  <a:close/>
                </a:path>
              </a:pathLst>
            </a:custGeom>
            <a:solidFill>
              <a:srgbClr val="99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39" name="Freeform 251">
              <a:extLst>
                <a:ext uri="{FF2B5EF4-FFF2-40B4-BE49-F238E27FC236}">
                  <a16:creationId xmlns:a16="http://schemas.microsoft.com/office/drawing/2014/main" id="{CA9F2F7A-9146-4C74-9F35-4AACBF47CD0C}"/>
                </a:ext>
              </a:extLst>
            </p:cNvPr>
            <p:cNvSpPr>
              <a:spLocks/>
            </p:cNvSpPr>
            <p:nvPr/>
          </p:nvSpPr>
          <p:spPr bwMode="auto">
            <a:xfrm>
              <a:off x="1787" y="2518"/>
              <a:ext cx="3036" cy="17"/>
            </a:xfrm>
            <a:custGeom>
              <a:avLst/>
              <a:gdLst>
                <a:gd name="T0" fmla="*/ 16 w 3036"/>
                <a:gd name="T1" fmla="*/ 17 h 17"/>
                <a:gd name="T2" fmla="*/ 3020 w 3036"/>
                <a:gd name="T3" fmla="*/ 17 h 17"/>
                <a:gd name="T4" fmla="*/ 3020 w 3036"/>
                <a:gd name="T5" fmla="*/ 17 h 17"/>
                <a:gd name="T6" fmla="*/ 3026 w 3036"/>
                <a:gd name="T7" fmla="*/ 16 h 17"/>
                <a:gd name="T8" fmla="*/ 3032 w 3036"/>
                <a:gd name="T9" fmla="*/ 15 h 17"/>
                <a:gd name="T10" fmla="*/ 3034 w 3036"/>
                <a:gd name="T11" fmla="*/ 12 h 17"/>
                <a:gd name="T12" fmla="*/ 3036 w 3036"/>
                <a:gd name="T13" fmla="*/ 9 h 17"/>
                <a:gd name="T14" fmla="*/ 3034 w 3036"/>
                <a:gd name="T15" fmla="*/ 6 h 17"/>
                <a:gd name="T16" fmla="*/ 3032 w 3036"/>
                <a:gd name="T17" fmla="*/ 2 h 17"/>
                <a:gd name="T18" fmla="*/ 3026 w 3036"/>
                <a:gd name="T19" fmla="*/ 1 h 17"/>
                <a:gd name="T20" fmla="*/ 3020 w 3036"/>
                <a:gd name="T21" fmla="*/ 0 h 17"/>
                <a:gd name="T22" fmla="*/ 3020 w 3036"/>
                <a:gd name="T23" fmla="*/ 0 h 17"/>
                <a:gd name="T24" fmla="*/ 16 w 3036"/>
                <a:gd name="T25" fmla="*/ 0 h 17"/>
                <a:gd name="T26" fmla="*/ 16 w 3036"/>
                <a:gd name="T27" fmla="*/ 0 h 17"/>
                <a:gd name="T28" fmla="*/ 10 w 3036"/>
                <a:gd name="T29" fmla="*/ 1 h 17"/>
                <a:gd name="T30" fmla="*/ 6 w 3036"/>
                <a:gd name="T31" fmla="*/ 2 h 17"/>
                <a:gd name="T32" fmla="*/ 2 w 3036"/>
                <a:gd name="T33" fmla="*/ 6 h 17"/>
                <a:gd name="T34" fmla="*/ 0 w 3036"/>
                <a:gd name="T35" fmla="*/ 9 h 17"/>
                <a:gd name="T36" fmla="*/ 2 w 3036"/>
                <a:gd name="T37" fmla="*/ 12 h 17"/>
                <a:gd name="T38" fmla="*/ 6 w 3036"/>
                <a:gd name="T39" fmla="*/ 15 h 17"/>
                <a:gd name="T40" fmla="*/ 10 w 3036"/>
                <a:gd name="T41" fmla="*/ 16 h 17"/>
                <a:gd name="T42" fmla="*/ 16 w 3036"/>
                <a:gd name="T43" fmla="*/ 17 h 17"/>
                <a:gd name="T44" fmla="*/ 16 w 3036"/>
                <a:gd name="T4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36" h="17">
                  <a:moveTo>
                    <a:pt x="16" y="17"/>
                  </a:moveTo>
                  <a:lnTo>
                    <a:pt x="3020" y="17"/>
                  </a:lnTo>
                  <a:lnTo>
                    <a:pt x="3020" y="17"/>
                  </a:lnTo>
                  <a:lnTo>
                    <a:pt x="3026" y="16"/>
                  </a:lnTo>
                  <a:lnTo>
                    <a:pt x="3032" y="15"/>
                  </a:lnTo>
                  <a:lnTo>
                    <a:pt x="3034" y="12"/>
                  </a:lnTo>
                  <a:lnTo>
                    <a:pt x="3036" y="9"/>
                  </a:lnTo>
                  <a:lnTo>
                    <a:pt x="3034" y="6"/>
                  </a:lnTo>
                  <a:lnTo>
                    <a:pt x="3032" y="2"/>
                  </a:lnTo>
                  <a:lnTo>
                    <a:pt x="3026" y="1"/>
                  </a:lnTo>
                  <a:lnTo>
                    <a:pt x="3020" y="0"/>
                  </a:lnTo>
                  <a:lnTo>
                    <a:pt x="3020" y="0"/>
                  </a:lnTo>
                  <a:lnTo>
                    <a:pt x="16" y="0"/>
                  </a:lnTo>
                  <a:lnTo>
                    <a:pt x="16" y="0"/>
                  </a:lnTo>
                  <a:lnTo>
                    <a:pt x="10" y="1"/>
                  </a:lnTo>
                  <a:lnTo>
                    <a:pt x="6" y="2"/>
                  </a:lnTo>
                  <a:lnTo>
                    <a:pt x="2" y="6"/>
                  </a:lnTo>
                  <a:lnTo>
                    <a:pt x="0" y="9"/>
                  </a:lnTo>
                  <a:lnTo>
                    <a:pt x="2" y="12"/>
                  </a:lnTo>
                  <a:lnTo>
                    <a:pt x="6" y="15"/>
                  </a:lnTo>
                  <a:lnTo>
                    <a:pt x="10" y="16"/>
                  </a:lnTo>
                  <a:lnTo>
                    <a:pt x="16" y="17"/>
                  </a:lnTo>
                  <a:lnTo>
                    <a:pt x="16" y="17"/>
                  </a:lnTo>
                  <a:close/>
                </a:path>
              </a:pathLst>
            </a:custGeom>
            <a:solidFill>
              <a:srgbClr val="99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740" name="Freeform 252">
              <a:extLst>
                <a:ext uri="{FF2B5EF4-FFF2-40B4-BE49-F238E27FC236}">
                  <a16:creationId xmlns:a16="http://schemas.microsoft.com/office/drawing/2014/main" id="{8C711CF6-5969-4331-92AC-9E4FFEFC04AF}"/>
                </a:ext>
              </a:extLst>
            </p:cNvPr>
            <p:cNvSpPr>
              <a:spLocks/>
            </p:cNvSpPr>
            <p:nvPr/>
          </p:nvSpPr>
          <p:spPr bwMode="auto">
            <a:xfrm>
              <a:off x="1787" y="2680"/>
              <a:ext cx="3036" cy="18"/>
            </a:xfrm>
            <a:custGeom>
              <a:avLst/>
              <a:gdLst>
                <a:gd name="T0" fmla="*/ 16 w 3036"/>
                <a:gd name="T1" fmla="*/ 18 h 18"/>
                <a:gd name="T2" fmla="*/ 3020 w 3036"/>
                <a:gd name="T3" fmla="*/ 18 h 18"/>
                <a:gd name="T4" fmla="*/ 3020 w 3036"/>
                <a:gd name="T5" fmla="*/ 18 h 18"/>
                <a:gd name="T6" fmla="*/ 3026 w 3036"/>
                <a:gd name="T7" fmla="*/ 17 h 18"/>
                <a:gd name="T8" fmla="*/ 3032 w 3036"/>
                <a:gd name="T9" fmla="*/ 15 h 18"/>
                <a:gd name="T10" fmla="*/ 3034 w 3036"/>
                <a:gd name="T11" fmla="*/ 13 h 18"/>
                <a:gd name="T12" fmla="*/ 3036 w 3036"/>
                <a:gd name="T13" fmla="*/ 9 h 18"/>
                <a:gd name="T14" fmla="*/ 3034 w 3036"/>
                <a:gd name="T15" fmla="*/ 6 h 18"/>
                <a:gd name="T16" fmla="*/ 3032 w 3036"/>
                <a:gd name="T17" fmla="*/ 2 h 18"/>
                <a:gd name="T18" fmla="*/ 3026 w 3036"/>
                <a:gd name="T19" fmla="*/ 1 h 18"/>
                <a:gd name="T20" fmla="*/ 3020 w 3036"/>
                <a:gd name="T21" fmla="*/ 0 h 18"/>
                <a:gd name="T22" fmla="*/ 3020 w 3036"/>
                <a:gd name="T23" fmla="*/ 0 h 18"/>
                <a:gd name="T24" fmla="*/ 16 w 3036"/>
                <a:gd name="T25" fmla="*/ 0 h 18"/>
                <a:gd name="T26" fmla="*/ 16 w 3036"/>
                <a:gd name="T27" fmla="*/ 0 h 18"/>
                <a:gd name="T28" fmla="*/ 10 w 3036"/>
                <a:gd name="T29" fmla="*/ 1 h 18"/>
                <a:gd name="T30" fmla="*/ 6 w 3036"/>
                <a:gd name="T31" fmla="*/ 2 h 18"/>
                <a:gd name="T32" fmla="*/ 2 w 3036"/>
                <a:gd name="T33" fmla="*/ 6 h 18"/>
                <a:gd name="T34" fmla="*/ 0 w 3036"/>
                <a:gd name="T35" fmla="*/ 9 h 18"/>
                <a:gd name="T36" fmla="*/ 2 w 3036"/>
                <a:gd name="T37" fmla="*/ 13 h 18"/>
                <a:gd name="T38" fmla="*/ 6 w 3036"/>
                <a:gd name="T39" fmla="*/ 15 h 18"/>
                <a:gd name="T40" fmla="*/ 10 w 3036"/>
                <a:gd name="T41" fmla="*/ 17 h 18"/>
                <a:gd name="T42" fmla="*/ 16 w 3036"/>
                <a:gd name="T43" fmla="*/ 18 h 18"/>
                <a:gd name="T44" fmla="*/ 16 w 3036"/>
                <a:gd name="T4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36" h="18">
                  <a:moveTo>
                    <a:pt x="16" y="18"/>
                  </a:moveTo>
                  <a:lnTo>
                    <a:pt x="3020" y="18"/>
                  </a:lnTo>
                  <a:lnTo>
                    <a:pt x="3020" y="18"/>
                  </a:lnTo>
                  <a:lnTo>
                    <a:pt x="3026" y="17"/>
                  </a:lnTo>
                  <a:lnTo>
                    <a:pt x="3032" y="15"/>
                  </a:lnTo>
                  <a:lnTo>
                    <a:pt x="3034" y="13"/>
                  </a:lnTo>
                  <a:lnTo>
                    <a:pt x="3036" y="9"/>
                  </a:lnTo>
                  <a:lnTo>
                    <a:pt x="3034" y="6"/>
                  </a:lnTo>
                  <a:lnTo>
                    <a:pt x="3032" y="2"/>
                  </a:lnTo>
                  <a:lnTo>
                    <a:pt x="3026" y="1"/>
                  </a:lnTo>
                  <a:lnTo>
                    <a:pt x="3020" y="0"/>
                  </a:lnTo>
                  <a:lnTo>
                    <a:pt x="3020" y="0"/>
                  </a:lnTo>
                  <a:lnTo>
                    <a:pt x="16" y="0"/>
                  </a:lnTo>
                  <a:lnTo>
                    <a:pt x="16" y="0"/>
                  </a:lnTo>
                  <a:lnTo>
                    <a:pt x="10" y="1"/>
                  </a:lnTo>
                  <a:lnTo>
                    <a:pt x="6" y="2"/>
                  </a:lnTo>
                  <a:lnTo>
                    <a:pt x="2" y="6"/>
                  </a:lnTo>
                  <a:lnTo>
                    <a:pt x="0" y="9"/>
                  </a:lnTo>
                  <a:lnTo>
                    <a:pt x="2" y="13"/>
                  </a:lnTo>
                  <a:lnTo>
                    <a:pt x="6" y="15"/>
                  </a:lnTo>
                  <a:lnTo>
                    <a:pt x="10" y="17"/>
                  </a:lnTo>
                  <a:lnTo>
                    <a:pt x="16" y="18"/>
                  </a:lnTo>
                  <a:lnTo>
                    <a:pt x="16" y="18"/>
                  </a:lnTo>
                  <a:close/>
                </a:path>
              </a:pathLst>
            </a:custGeom>
            <a:solidFill>
              <a:srgbClr val="99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3741" name="Rectangle 253">
            <a:extLst>
              <a:ext uri="{FF2B5EF4-FFF2-40B4-BE49-F238E27FC236}">
                <a16:creationId xmlns:a16="http://schemas.microsoft.com/office/drawing/2014/main" id="{1F273869-628E-4967-B2A7-D7C22E431579}"/>
              </a:ext>
            </a:extLst>
          </p:cNvPr>
          <p:cNvSpPr>
            <a:spLocks noGrp="1" noChangeArrowheads="1"/>
          </p:cNvSpPr>
          <p:nvPr>
            <p:ph type="title"/>
          </p:nvPr>
        </p:nvSpPr>
        <p:spPr/>
        <p:txBody>
          <a:bodyPr/>
          <a:lstStyle/>
          <a:p>
            <a:endParaRPr lang="vi-VN" altLang="en-US"/>
          </a:p>
        </p:txBody>
      </p:sp>
      <p:sp>
        <p:nvSpPr>
          <p:cNvPr id="63742" name="Rectangle 254">
            <a:extLst>
              <a:ext uri="{FF2B5EF4-FFF2-40B4-BE49-F238E27FC236}">
                <a16:creationId xmlns:a16="http://schemas.microsoft.com/office/drawing/2014/main" id="{80F5B227-E65F-4250-B0A6-AF37A2452017}"/>
              </a:ext>
            </a:extLst>
          </p:cNvPr>
          <p:cNvSpPr>
            <a:spLocks noChangeArrowheads="1"/>
          </p:cNvSpPr>
          <p:nvPr/>
        </p:nvSpPr>
        <p:spPr bwMode="auto">
          <a:xfrm>
            <a:off x="2209800" y="1371600"/>
            <a:ext cx="6477000" cy="4267200"/>
          </a:xfrm>
          <a:prstGeom prst="rect">
            <a:avLst/>
          </a:prstGeom>
          <a:blipFill dpi="0" rotWithShape="1">
            <a:blip r:embed="rId2"/>
            <a:srcRect/>
            <a:tile tx="0" ty="0" sx="100000" sy="100000" flip="none" algn="tl"/>
          </a:blipFill>
          <a:ln w="38100">
            <a:solidFill>
              <a:srgbClr val="99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a:latin typeface="Arial" panose="020B0604020202020204" pitchFamily="34" charset="0"/>
            </a:endParaRPr>
          </a:p>
        </p:txBody>
      </p:sp>
      <p:sp>
        <p:nvSpPr>
          <p:cNvPr id="63743" name="Text Box 255">
            <a:extLst>
              <a:ext uri="{FF2B5EF4-FFF2-40B4-BE49-F238E27FC236}">
                <a16:creationId xmlns:a16="http://schemas.microsoft.com/office/drawing/2014/main" id="{0A8BD384-0659-4509-B06F-AE2DB36D93A8}"/>
              </a:ext>
            </a:extLst>
          </p:cNvPr>
          <p:cNvSpPr txBox="1">
            <a:spLocks noChangeArrowheads="1"/>
          </p:cNvSpPr>
          <p:nvPr/>
        </p:nvSpPr>
        <p:spPr bwMode="auto">
          <a:xfrm>
            <a:off x="2286000" y="1219201"/>
            <a:ext cx="6781800"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3600">
                <a:solidFill>
                  <a:srgbClr val="FF0000"/>
                </a:solidFill>
                <a:latin typeface=".VnArial" pitchFamily="34" charset="0"/>
              </a:rPr>
              <a:t>  </a:t>
            </a:r>
            <a:r>
              <a:rPr lang="en-US" altLang="en-US" sz="7200">
                <a:solidFill>
                  <a:srgbClr val="FF0000"/>
                </a:solidFill>
                <a:latin typeface=".VnLinus" pitchFamily="34" charset="0"/>
              </a:rPr>
              <a:t>Tr­¬ng Sinh lµ hiÖn th©n cña chÕ ®é phô quyÒn phong kiÕn ®Çy bÊt c«ng, phi lÝ.</a:t>
            </a:r>
            <a:endParaRPr lang="en-US" altLang="en-US" sz="7200">
              <a:solidFill>
                <a:srgbClr val="FF3300"/>
              </a:solidFill>
              <a:latin typeface=".VnLinus" pitchFamily="34" charset="0"/>
            </a:endParaRPr>
          </a:p>
        </p:txBody>
      </p:sp>
    </p:spTree>
  </p:cSld>
  <p:clrMapOvr>
    <a:masterClrMapping/>
  </p:clrMapOvr>
  <p:transition>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10962F93-2F78-40C4-A43C-B5A599018545}"/>
              </a:ext>
            </a:extLst>
          </p:cNvPr>
          <p:cNvSpPr>
            <a:spLocks noChangeArrowheads="1"/>
          </p:cNvSpPr>
          <p:nvPr/>
        </p:nvSpPr>
        <p:spPr bwMode="auto">
          <a:xfrm>
            <a:off x="852053" y="173182"/>
            <a:ext cx="989907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b="1" dirty="0">
                <a:solidFill>
                  <a:srgbClr val="FF0000"/>
                </a:solidFill>
              </a:rPr>
              <a:t>I. </a:t>
            </a:r>
            <a:r>
              <a:rPr lang="en-US" altLang="en-US" sz="3200" b="1" dirty="0" err="1">
                <a:solidFill>
                  <a:srgbClr val="FF0000"/>
                </a:solidFill>
              </a:rPr>
              <a:t>Tìm</a:t>
            </a:r>
            <a:r>
              <a:rPr lang="en-US" altLang="en-US" sz="3200" b="1" dirty="0">
                <a:solidFill>
                  <a:srgbClr val="FF0000"/>
                </a:solidFill>
              </a:rPr>
              <a:t> </a:t>
            </a:r>
            <a:r>
              <a:rPr lang="en-US" altLang="en-US" sz="3200" b="1" dirty="0" err="1">
                <a:solidFill>
                  <a:srgbClr val="FF0000"/>
                </a:solidFill>
              </a:rPr>
              <a:t>hiểu</a:t>
            </a:r>
            <a:r>
              <a:rPr lang="en-US" altLang="en-US" sz="3200" b="1" dirty="0">
                <a:solidFill>
                  <a:srgbClr val="FF0000"/>
                </a:solidFill>
              </a:rPr>
              <a:t> </a:t>
            </a:r>
            <a:r>
              <a:rPr lang="en-US" altLang="en-US" sz="3200" b="1" dirty="0" err="1">
                <a:solidFill>
                  <a:srgbClr val="FF0000"/>
                </a:solidFill>
              </a:rPr>
              <a:t>chung</a:t>
            </a:r>
            <a:r>
              <a:rPr lang="en-US" altLang="en-US" sz="3200" b="1" dirty="0">
                <a:solidFill>
                  <a:srgbClr val="FF0000"/>
                </a:solidFill>
              </a:rPr>
              <a:t>:</a:t>
            </a:r>
          </a:p>
          <a:p>
            <a:r>
              <a:rPr lang="en-US" altLang="en-US" sz="3200" b="1" dirty="0">
                <a:solidFill>
                  <a:srgbClr val="FF0000"/>
                </a:solidFill>
              </a:rPr>
              <a:t>     1/</a:t>
            </a:r>
            <a:r>
              <a:rPr lang="en-US" altLang="en-US" sz="3200" b="1" dirty="0" err="1">
                <a:solidFill>
                  <a:srgbClr val="FF0000"/>
                </a:solidFill>
              </a:rPr>
              <a:t>Tác</a:t>
            </a:r>
            <a:r>
              <a:rPr lang="en-US" altLang="en-US" sz="3200" b="1" dirty="0">
                <a:solidFill>
                  <a:srgbClr val="FF0000"/>
                </a:solidFill>
              </a:rPr>
              <a:t> </a:t>
            </a:r>
            <a:r>
              <a:rPr lang="en-US" altLang="en-US" sz="3200" b="1" dirty="0" err="1">
                <a:solidFill>
                  <a:srgbClr val="FF0000"/>
                </a:solidFill>
              </a:rPr>
              <a:t>giả</a:t>
            </a:r>
            <a:r>
              <a:rPr lang="en-US" altLang="en-US" sz="3200" b="1" dirty="0">
                <a:solidFill>
                  <a:srgbClr val="FF0000"/>
                </a:solidFill>
              </a:rPr>
              <a:t>: </a:t>
            </a:r>
            <a:r>
              <a:rPr lang="en-US" altLang="en-US" sz="3200" b="1" dirty="0" err="1">
                <a:solidFill>
                  <a:srgbClr val="FF0000"/>
                </a:solidFill>
              </a:rPr>
              <a:t>Nguyễn</a:t>
            </a:r>
            <a:r>
              <a:rPr lang="en-US" altLang="en-US" sz="3200" b="1" dirty="0">
                <a:solidFill>
                  <a:srgbClr val="FF0000"/>
                </a:solidFill>
              </a:rPr>
              <a:t> </a:t>
            </a:r>
            <a:r>
              <a:rPr lang="en-US" altLang="en-US" sz="3200" b="1" dirty="0" err="1">
                <a:solidFill>
                  <a:srgbClr val="FF0000"/>
                </a:solidFill>
              </a:rPr>
              <a:t>Dữ</a:t>
            </a:r>
            <a:r>
              <a:rPr lang="en-US" altLang="en-US" sz="3200" b="1" dirty="0">
                <a:solidFill>
                  <a:srgbClr val="FF0000"/>
                </a:solidFill>
              </a:rPr>
              <a:t> (</a:t>
            </a:r>
            <a:r>
              <a:rPr lang="en-US" altLang="en-US" sz="3200" b="1" dirty="0" err="1">
                <a:solidFill>
                  <a:srgbClr val="FF0000"/>
                </a:solidFill>
              </a:rPr>
              <a:t>chưa</a:t>
            </a:r>
            <a:r>
              <a:rPr lang="en-US" altLang="en-US" sz="3200" b="1" dirty="0">
                <a:solidFill>
                  <a:srgbClr val="FF0000"/>
                </a:solidFill>
              </a:rPr>
              <a:t> </a:t>
            </a:r>
            <a:r>
              <a:rPr lang="en-US" altLang="en-US" sz="3200" b="1" dirty="0" err="1">
                <a:solidFill>
                  <a:srgbClr val="FF0000"/>
                </a:solidFill>
              </a:rPr>
              <a:t>rõ</a:t>
            </a:r>
            <a:r>
              <a:rPr lang="en-US" altLang="en-US" sz="3200" b="1" dirty="0">
                <a:solidFill>
                  <a:srgbClr val="FF0000"/>
                </a:solidFill>
              </a:rPr>
              <a:t> </a:t>
            </a:r>
            <a:r>
              <a:rPr lang="en-US" altLang="en-US" sz="3200" b="1" dirty="0" err="1">
                <a:solidFill>
                  <a:srgbClr val="FF0000"/>
                </a:solidFill>
              </a:rPr>
              <a:t>năm</a:t>
            </a:r>
            <a:r>
              <a:rPr lang="en-US" altLang="en-US" sz="3200" b="1" dirty="0">
                <a:solidFill>
                  <a:srgbClr val="FF0000"/>
                </a:solidFill>
              </a:rPr>
              <a:t> </a:t>
            </a:r>
            <a:r>
              <a:rPr lang="en-US" altLang="en-US" sz="3200" b="1" dirty="0" err="1">
                <a:solidFill>
                  <a:srgbClr val="FF0000"/>
                </a:solidFill>
              </a:rPr>
              <a:t>sinh</a:t>
            </a:r>
            <a:r>
              <a:rPr lang="en-US" altLang="en-US" sz="3200" b="1" dirty="0">
                <a:solidFill>
                  <a:srgbClr val="FF0000"/>
                </a:solidFill>
              </a:rPr>
              <a:t>, </a:t>
            </a:r>
            <a:r>
              <a:rPr lang="en-US" altLang="en-US" sz="3200" b="1" dirty="0" err="1">
                <a:solidFill>
                  <a:srgbClr val="FF0000"/>
                </a:solidFill>
              </a:rPr>
              <a:t>năm</a:t>
            </a:r>
            <a:r>
              <a:rPr lang="en-US" altLang="en-US" sz="3200" b="1" dirty="0">
                <a:solidFill>
                  <a:srgbClr val="FF0000"/>
                </a:solidFill>
              </a:rPr>
              <a:t> </a:t>
            </a:r>
            <a:r>
              <a:rPr lang="en-US" altLang="en-US" sz="3200" b="1" dirty="0" err="1">
                <a:solidFill>
                  <a:srgbClr val="FF0000"/>
                </a:solidFill>
              </a:rPr>
              <a:t>mất</a:t>
            </a:r>
            <a:r>
              <a:rPr lang="en-US" altLang="en-US" sz="3200" b="1" dirty="0">
                <a:solidFill>
                  <a:srgbClr val="FF0000"/>
                </a:solidFill>
              </a:rPr>
              <a:t>)</a:t>
            </a:r>
          </a:p>
        </p:txBody>
      </p:sp>
      <p:sp>
        <p:nvSpPr>
          <p:cNvPr id="8198" name="Rectangle 6">
            <a:extLst>
              <a:ext uri="{FF2B5EF4-FFF2-40B4-BE49-F238E27FC236}">
                <a16:creationId xmlns:a16="http://schemas.microsoft.com/office/drawing/2014/main" id="{BA6058C6-ED57-4A60-94C0-20C6E7607614}"/>
              </a:ext>
            </a:extLst>
          </p:cNvPr>
          <p:cNvSpPr>
            <a:spLocks noChangeArrowheads="1"/>
          </p:cNvSpPr>
          <p:nvPr/>
        </p:nvSpPr>
        <p:spPr bwMode="auto">
          <a:xfrm>
            <a:off x="734291" y="1676400"/>
            <a:ext cx="11014364"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just"/>
            <a:r>
              <a:rPr lang="en-US" b="1" dirty="0" err="1"/>
              <a:t>Người</a:t>
            </a:r>
            <a:r>
              <a:rPr lang="en-US" b="1" dirty="0"/>
              <a:t> </a:t>
            </a:r>
            <a:r>
              <a:rPr lang="en-US" b="1" dirty="0" err="1"/>
              <a:t>huyện</a:t>
            </a:r>
            <a:r>
              <a:rPr lang="en-US" b="1" dirty="0"/>
              <a:t> </a:t>
            </a:r>
            <a:r>
              <a:rPr lang="en-US" b="1" dirty="0" err="1"/>
              <a:t>Trường</a:t>
            </a:r>
            <a:r>
              <a:rPr lang="en-US" b="1" dirty="0"/>
              <a:t> </a:t>
            </a:r>
            <a:r>
              <a:rPr lang="en-US" b="1" dirty="0" err="1"/>
              <a:t>Tân,nay</a:t>
            </a:r>
            <a:r>
              <a:rPr lang="en-US" b="1" dirty="0"/>
              <a:t> </a:t>
            </a:r>
            <a:r>
              <a:rPr lang="en-US" b="1" dirty="0" err="1"/>
              <a:t>là</a:t>
            </a:r>
            <a:r>
              <a:rPr lang="en-US" b="1" dirty="0"/>
              <a:t> </a:t>
            </a:r>
            <a:r>
              <a:rPr lang="en-US" b="1" dirty="0" err="1"/>
              <a:t>huyện</a:t>
            </a:r>
            <a:r>
              <a:rPr lang="en-US" b="1" dirty="0"/>
              <a:t> </a:t>
            </a:r>
            <a:r>
              <a:rPr lang="en-US" b="1" u="sng" dirty="0"/>
              <a:t>Thanh </a:t>
            </a:r>
            <a:r>
              <a:rPr lang="en-US" b="1" u="sng" dirty="0" err="1"/>
              <a:t>Miện</a:t>
            </a:r>
            <a:r>
              <a:rPr lang="en-US" b="1" dirty="0"/>
              <a:t>, </a:t>
            </a:r>
            <a:r>
              <a:rPr lang="en-US" b="1" dirty="0" err="1"/>
              <a:t>tỉnh</a:t>
            </a:r>
            <a:r>
              <a:rPr lang="en-US" b="1" dirty="0"/>
              <a:t> </a:t>
            </a:r>
            <a:r>
              <a:rPr lang="en-US" b="1" u="sng" dirty="0" err="1"/>
              <a:t>Hải</a:t>
            </a:r>
            <a:r>
              <a:rPr lang="en-US" b="1" u="sng" dirty="0"/>
              <a:t> </a:t>
            </a:r>
            <a:r>
              <a:rPr lang="en-US" b="1" u="sng" dirty="0" err="1"/>
              <a:t>Dương</a:t>
            </a:r>
            <a:r>
              <a:rPr lang="en-US" b="1" dirty="0"/>
              <a:t>.</a:t>
            </a:r>
          </a:p>
          <a:p>
            <a:pPr algn="just"/>
            <a:r>
              <a:rPr lang="en-US" b="1" dirty="0" err="1"/>
              <a:t>Ông</a:t>
            </a:r>
            <a:r>
              <a:rPr lang="en-US" b="1" dirty="0"/>
              <a:t> </a:t>
            </a:r>
            <a:r>
              <a:rPr lang="en-US" b="1" dirty="0" err="1"/>
              <a:t>sống</a:t>
            </a:r>
            <a:r>
              <a:rPr lang="en-US" b="1" dirty="0"/>
              <a:t> </a:t>
            </a:r>
            <a:r>
              <a:rPr lang="en-US" b="1" dirty="0" err="1"/>
              <a:t>vào</a:t>
            </a:r>
            <a:r>
              <a:rPr lang="en-US" b="1" dirty="0"/>
              <a:t> </a:t>
            </a:r>
            <a:r>
              <a:rPr lang="en-US" b="1" dirty="0" err="1"/>
              <a:t>nửa</a:t>
            </a:r>
            <a:r>
              <a:rPr lang="en-US" b="1" dirty="0"/>
              <a:t> </a:t>
            </a:r>
            <a:r>
              <a:rPr lang="en-US" b="1" dirty="0" err="1"/>
              <a:t>đầu</a:t>
            </a:r>
            <a:r>
              <a:rPr lang="en-US" b="1" dirty="0"/>
              <a:t> </a:t>
            </a:r>
            <a:r>
              <a:rPr lang="en-US" b="1" dirty="0" err="1"/>
              <a:t>thế</a:t>
            </a:r>
            <a:r>
              <a:rPr lang="en-US" b="1" dirty="0"/>
              <a:t> </a:t>
            </a:r>
            <a:r>
              <a:rPr lang="en-US" b="1" dirty="0" err="1"/>
              <a:t>kỉ</a:t>
            </a:r>
            <a:r>
              <a:rPr lang="en-US" b="1" dirty="0"/>
              <a:t> </a:t>
            </a:r>
            <a:r>
              <a:rPr lang="en-US" b="1" u="sng" dirty="0"/>
              <a:t>XVI</a:t>
            </a:r>
            <a:r>
              <a:rPr lang="en-US" b="1" dirty="0"/>
              <a:t>, </a:t>
            </a:r>
            <a:r>
              <a:rPr lang="en-US" b="1" dirty="0" err="1"/>
              <a:t>là</a:t>
            </a:r>
            <a:r>
              <a:rPr lang="en-US" b="1" dirty="0"/>
              <a:t> </a:t>
            </a:r>
            <a:r>
              <a:rPr lang="en-US" b="1" dirty="0" err="1"/>
              <a:t>học</a:t>
            </a:r>
            <a:r>
              <a:rPr lang="en-US" b="1" dirty="0"/>
              <a:t> </a:t>
            </a:r>
            <a:r>
              <a:rPr lang="en-US" b="1" dirty="0" err="1"/>
              <a:t>trò</a:t>
            </a:r>
            <a:r>
              <a:rPr lang="en-US" b="1" dirty="0"/>
              <a:t> </a:t>
            </a:r>
            <a:r>
              <a:rPr lang="en-US" b="1" dirty="0" err="1"/>
              <a:t>giỏi</a:t>
            </a:r>
            <a:r>
              <a:rPr lang="en-US" b="1" dirty="0"/>
              <a:t> </a:t>
            </a:r>
            <a:r>
              <a:rPr lang="en-US" b="1" dirty="0" err="1"/>
              <a:t>của</a:t>
            </a:r>
            <a:r>
              <a:rPr lang="en-US" b="1" dirty="0"/>
              <a:t> </a:t>
            </a:r>
            <a:r>
              <a:rPr lang="en-US" b="1" dirty="0" err="1"/>
              <a:t>Tuyết</a:t>
            </a:r>
            <a:r>
              <a:rPr lang="en-US" b="1" dirty="0"/>
              <a:t> </a:t>
            </a:r>
            <a:r>
              <a:rPr lang="en-US" b="1" dirty="0" err="1"/>
              <a:t>Giang</a:t>
            </a:r>
            <a:r>
              <a:rPr lang="en-US" b="1" dirty="0"/>
              <a:t> </a:t>
            </a:r>
            <a:r>
              <a:rPr lang="en-US" b="1" dirty="0" err="1"/>
              <a:t>Phu</a:t>
            </a:r>
            <a:r>
              <a:rPr lang="en-US" b="1" dirty="0"/>
              <a:t> </a:t>
            </a:r>
            <a:r>
              <a:rPr lang="en-US" b="1" dirty="0" err="1"/>
              <a:t>Tử</a:t>
            </a:r>
            <a:r>
              <a:rPr lang="en-US" b="1" dirty="0"/>
              <a:t> (</a:t>
            </a:r>
            <a:r>
              <a:rPr lang="en-US" b="1" dirty="0" err="1"/>
              <a:t>Nguyễn</a:t>
            </a:r>
            <a:r>
              <a:rPr lang="en-US" b="1" dirty="0"/>
              <a:t> </a:t>
            </a:r>
            <a:r>
              <a:rPr lang="en-US" b="1" dirty="0" err="1"/>
              <a:t>Bỉnh</a:t>
            </a:r>
            <a:r>
              <a:rPr lang="en-US" b="1" dirty="0"/>
              <a:t> </a:t>
            </a:r>
            <a:r>
              <a:rPr lang="en-US" b="1" dirty="0" err="1"/>
              <a:t>Khiêm</a:t>
            </a:r>
            <a:r>
              <a:rPr lang="en-US" b="1" dirty="0"/>
              <a:t>).</a:t>
            </a:r>
          </a:p>
          <a:p>
            <a:pPr algn="just"/>
            <a:r>
              <a:rPr lang="en-US" b="1" dirty="0" err="1"/>
              <a:t>Sống</a:t>
            </a:r>
            <a:r>
              <a:rPr lang="en-US" b="1" dirty="0"/>
              <a:t> </a:t>
            </a:r>
            <a:r>
              <a:rPr lang="en-US" b="1" dirty="0" err="1"/>
              <a:t>vào</a:t>
            </a:r>
            <a:r>
              <a:rPr lang="en-US" b="1" dirty="0"/>
              <a:t> </a:t>
            </a:r>
            <a:r>
              <a:rPr lang="en-US" b="1" dirty="0" err="1"/>
              <a:t>thời</a:t>
            </a:r>
            <a:r>
              <a:rPr lang="en-US" b="1" dirty="0"/>
              <a:t> </a:t>
            </a:r>
            <a:r>
              <a:rPr lang="en-US" b="1" dirty="0" err="1"/>
              <a:t>kì</a:t>
            </a:r>
            <a:r>
              <a:rPr lang="en-US" b="1" dirty="0"/>
              <a:t> </a:t>
            </a:r>
            <a:r>
              <a:rPr lang="en-US" b="1" dirty="0" err="1"/>
              <a:t>chế</a:t>
            </a:r>
            <a:r>
              <a:rPr lang="en-US" b="1" dirty="0"/>
              <a:t> </a:t>
            </a:r>
            <a:r>
              <a:rPr lang="en-US" b="1" dirty="0" err="1"/>
              <a:t>độ</a:t>
            </a:r>
            <a:r>
              <a:rPr lang="en-US" b="1" dirty="0"/>
              <a:t> </a:t>
            </a:r>
            <a:r>
              <a:rPr lang="en-US" b="1" dirty="0" err="1"/>
              <a:t>phong</a:t>
            </a:r>
            <a:r>
              <a:rPr lang="en-US" b="1" dirty="0"/>
              <a:t> </a:t>
            </a:r>
            <a:r>
              <a:rPr lang="en-US" b="1" dirty="0" err="1"/>
              <a:t>kiến</a:t>
            </a:r>
            <a:r>
              <a:rPr lang="en-US" b="1" dirty="0"/>
              <a:t> </a:t>
            </a:r>
            <a:r>
              <a:rPr lang="en-US" b="1" u="sng" dirty="0"/>
              <a:t>Lê, </a:t>
            </a:r>
            <a:r>
              <a:rPr lang="en-US" b="1" u="sng" dirty="0" err="1"/>
              <a:t>Mạc</a:t>
            </a:r>
            <a:r>
              <a:rPr lang="en-US" b="1" u="sng" dirty="0"/>
              <a:t>, </a:t>
            </a:r>
            <a:r>
              <a:rPr lang="en-US" b="1" u="sng" dirty="0" err="1"/>
              <a:t>Trịnh</a:t>
            </a:r>
            <a:r>
              <a:rPr lang="en-US" b="1" u="sng" dirty="0"/>
              <a:t> </a:t>
            </a:r>
            <a:r>
              <a:rPr lang="en-US" b="1" u="sng" dirty="0" err="1"/>
              <a:t>tranh</a:t>
            </a:r>
            <a:r>
              <a:rPr lang="en-US" b="1" u="sng" dirty="0"/>
              <a:t> </a:t>
            </a:r>
            <a:r>
              <a:rPr lang="en-US" b="1" u="sng" dirty="0" err="1"/>
              <a:t>giành</a:t>
            </a:r>
            <a:r>
              <a:rPr lang="en-US" b="1" u="sng" dirty="0"/>
              <a:t> </a:t>
            </a:r>
            <a:r>
              <a:rPr lang="en-US" b="1" u="sng" dirty="0" err="1"/>
              <a:t>quyền</a:t>
            </a:r>
            <a:r>
              <a:rPr lang="en-US" b="1" u="sng" dirty="0"/>
              <a:t> </a:t>
            </a:r>
            <a:r>
              <a:rPr lang="en-US" b="1" u="sng" dirty="0" err="1"/>
              <a:t>lực</a:t>
            </a:r>
            <a:r>
              <a:rPr lang="en-US" b="1" u="sng" dirty="0"/>
              <a:t>, </a:t>
            </a:r>
            <a:r>
              <a:rPr lang="en-US" b="1" u="sng" dirty="0" err="1"/>
              <a:t>loạn</a:t>
            </a:r>
            <a:r>
              <a:rPr lang="en-US" b="1" u="sng" dirty="0"/>
              <a:t> </a:t>
            </a:r>
            <a:r>
              <a:rPr lang="en-US" b="1" u="sng" dirty="0" err="1"/>
              <a:t>lạc</a:t>
            </a:r>
            <a:r>
              <a:rPr lang="en-US" b="1" u="sng" dirty="0"/>
              <a:t> </a:t>
            </a:r>
            <a:r>
              <a:rPr lang="en-US" b="1" u="sng" dirty="0" err="1"/>
              <a:t>triền</a:t>
            </a:r>
            <a:r>
              <a:rPr lang="en-US" b="1" u="sng" dirty="0"/>
              <a:t> </a:t>
            </a:r>
            <a:r>
              <a:rPr lang="en-US" b="1" u="sng" dirty="0" err="1"/>
              <a:t>miên</a:t>
            </a:r>
            <a:r>
              <a:rPr lang="en-US" b="1" u="sng" dirty="0"/>
              <a:t>, </a:t>
            </a:r>
            <a:r>
              <a:rPr lang="en-US" b="1" u="sng" dirty="0" err="1"/>
              <a:t>dân</a:t>
            </a:r>
            <a:r>
              <a:rPr lang="en-US" b="1" u="sng" dirty="0"/>
              <a:t> </a:t>
            </a:r>
            <a:r>
              <a:rPr lang="en-US" b="1" u="sng" dirty="0" err="1"/>
              <a:t>tình</a:t>
            </a:r>
            <a:r>
              <a:rPr lang="en-US" b="1" u="sng" dirty="0"/>
              <a:t> </a:t>
            </a:r>
            <a:r>
              <a:rPr lang="en-US" b="1" u="sng" dirty="0" err="1"/>
              <a:t>khốn</a:t>
            </a:r>
            <a:r>
              <a:rPr lang="en-US" b="1" u="sng" dirty="0"/>
              <a:t> </a:t>
            </a:r>
            <a:r>
              <a:rPr lang="en-US" b="1" u="sng" dirty="0" err="1"/>
              <a:t>khổ</a:t>
            </a:r>
            <a:r>
              <a:rPr lang="en-US" b="1" u="sng" dirty="0"/>
              <a:t>.</a:t>
            </a:r>
          </a:p>
          <a:p>
            <a:pPr algn="just"/>
            <a:r>
              <a:rPr lang="vi-VN" b="1" dirty="0"/>
              <a:t>Thi đỗ hương cống, chỉ làm quan một năm rồi cáo về, sống ẩn dật ở vùng núi rừng Thanh Hoá. </a:t>
            </a:r>
          </a:p>
          <a:p>
            <a:pPr marL="0" indent="0" algn="just">
              <a:buNone/>
            </a:pPr>
            <a:r>
              <a:rPr lang="en-US" b="1"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2000" fill="hold"/>
                                        <p:tgtEl>
                                          <p:spTgt spid="8196"/>
                                        </p:tgtEl>
                                        <p:attrNameLst>
                                          <p:attrName>ppt_x</p:attrName>
                                        </p:attrNameLst>
                                      </p:cBhvr>
                                      <p:tavLst>
                                        <p:tav tm="0">
                                          <p:val>
                                            <p:strVal val="#ppt_x"/>
                                          </p:val>
                                        </p:tav>
                                        <p:tav tm="100000">
                                          <p:val>
                                            <p:strVal val="#ppt_x"/>
                                          </p:val>
                                        </p:tav>
                                      </p:tavLst>
                                    </p:anim>
                                    <p:anim calcmode="lin" valueType="num">
                                      <p:cBhvr additive="base">
                                        <p:cTn id="8" dur="20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8"/>
                                        </p:tgtEl>
                                        <p:attrNameLst>
                                          <p:attrName>style.visibility</p:attrName>
                                        </p:attrNameLst>
                                      </p:cBhvr>
                                      <p:to>
                                        <p:strVal val="visible"/>
                                      </p:to>
                                    </p:set>
                                    <p:anim calcmode="lin" valueType="num">
                                      <p:cBhvr additive="base">
                                        <p:cTn id="13" dur="500" fill="hold"/>
                                        <p:tgtEl>
                                          <p:spTgt spid="8198"/>
                                        </p:tgtEl>
                                        <p:attrNameLst>
                                          <p:attrName>ppt_x</p:attrName>
                                        </p:attrNameLst>
                                      </p:cBhvr>
                                      <p:tavLst>
                                        <p:tav tm="0">
                                          <p:val>
                                            <p:strVal val="#ppt_x"/>
                                          </p:val>
                                        </p:tav>
                                        <p:tav tm="100000">
                                          <p:val>
                                            <p:strVal val="#ppt_x"/>
                                          </p:val>
                                        </p:tav>
                                      </p:tavLst>
                                    </p:anim>
                                    <p:anim calcmode="lin" valueType="num">
                                      <p:cBhvr additive="base">
                                        <p:cTn id="14"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a:extLst>
              <a:ext uri="{FF2B5EF4-FFF2-40B4-BE49-F238E27FC236}">
                <a16:creationId xmlns:a16="http://schemas.microsoft.com/office/drawing/2014/main" id="{C15685BD-CD80-443F-A6BF-CE06F6E02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19" name="WordArt 3">
            <a:extLst>
              <a:ext uri="{FF2B5EF4-FFF2-40B4-BE49-F238E27FC236}">
                <a16:creationId xmlns:a16="http://schemas.microsoft.com/office/drawing/2014/main" id="{A583B986-ADA7-41CC-942F-D7CA1ADE6305}"/>
              </a:ext>
            </a:extLst>
          </p:cNvPr>
          <p:cNvSpPr>
            <a:spLocks noChangeArrowheads="1" noChangeShapeType="1" noTextEdit="1"/>
          </p:cNvSpPr>
          <p:nvPr/>
        </p:nvSpPr>
        <p:spPr bwMode="auto">
          <a:xfrm>
            <a:off x="3505201" y="2457451"/>
            <a:ext cx="4886325" cy="676275"/>
          </a:xfrm>
          <a:prstGeom prst="rect">
            <a:avLst/>
          </a:prstGeom>
        </p:spPr>
        <p:txBody>
          <a:bodyPr wrap="none" fromWordArt="1">
            <a:prstTxWarp prst="textPlain">
              <a:avLst>
                <a:gd name="adj" fmla="val 50000"/>
              </a:avLst>
            </a:prstTxWarp>
          </a:bodyPr>
          <a:lstStyle/>
          <a:p>
            <a:pPr algn="ctr" rtl="0"/>
            <a:r>
              <a:rPr lang="en-US" sz="1800" b="0" i="0" u="none" strike="noStrike" kern="100" baseline="0" dirty="0">
                <a:solidFill>
                  <a:srgbClr val="000099"/>
                </a:solidFill>
              </a:rPr>
              <a:t>3. </a:t>
            </a:r>
            <a:r>
              <a:rPr lang="en-US" sz="1800" b="0" i="0" u="none" strike="noStrike" kern="100" baseline="0" dirty="0" err="1">
                <a:solidFill>
                  <a:srgbClr val="000099"/>
                </a:solidFill>
              </a:rPr>
              <a:t>những</a:t>
            </a:r>
            <a:r>
              <a:rPr lang="en-US" sz="1800" b="0" i="0" u="none" strike="noStrike" kern="100" baseline="0" dirty="0">
                <a:solidFill>
                  <a:srgbClr val="000099"/>
                </a:solidFill>
              </a:rPr>
              <a:t> </a:t>
            </a:r>
            <a:r>
              <a:rPr lang="en-US" sz="1800" b="0" i="0" u="none" strike="noStrike" kern="100" baseline="0" dirty="0" err="1">
                <a:solidFill>
                  <a:srgbClr val="000099"/>
                </a:solidFill>
              </a:rPr>
              <a:t>yếu</a:t>
            </a:r>
            <a:r>
              <a:rPr lang="en-US" sz="1800" b="0" i="0" u="none" strike="noStrike" kern="100" baseline="0" dirty="0">
                <a:solidFill>
                  <a:srgbClr val="000099"/>
                </a:solidFill>
              </a:rPr>
              <a:t> </a:t>
            </a:r>
            <a:r>
              <a:rPr lang="en-US" sz="1800" b="0" i="0" u="none" strike="noStrike" kern="100" baseline="0" dirty="0" err="1">
                <a:solidFill>
                  <a:srgbClr val="000099"/>
                </a:solidFill>
              </a:rPr>
              <a:t>tố</a:t>
            </a:r>
            <a:r>
              <a:rPr lang="en-US" sz="1800" b="0" i="0" u="none" strike="noStrike" kern="100" baseline="0" dirty="0">
                <a:solidFill>
                  <a:srgbClr val="000099"/>
                </a:solidFill>
              </a:rPr>
              <a:t> </a:t>
            </a:r>
            <a:r>
              <a:rPr lang="en-US" sz="1800" b="0" i="0" u="none" strike="noStrike" kern="100" baseline="0" dirty="0" err="1">
                <a:solidFill>
                  <a:srgbClr val="000099"/>
                </a:solidFill>
              </a:rPr>
              <a:t>kì</a:t>
            </a:r>
            <a:r>
              <a:rPr lang="en-US" sz="1800" b="0" i="0" u="none" strike="noStrike" kern="100" baseline="0" dirty="0">
                <a:solidFill>
                  <a:srgbClr val="000099"/>
                </a:solidFill>
              </a:rPr>
              <a:t> </a:t>
            </a:r>
            <a:r>
              <a:rPr lang="en-US" sz="1800" b="0" i="0" u="none" strike="noStrike" kern="100" baseline="0" dirty="0" err="1">
                <a:solidFill>
                  <a:srgbClr val="000099"/>
                </a:solidFill>
              </a:rPr>
              <a:t>ảo</a:t>
            </a:r>
            <a:endParaRPr lang="en-US" sz="1800" b="0" i="0" u="none" strike="noStrike" kern="100" baseline="0" dirty="0">
              <a:solidFill>
                <a:srgbClr val="000099"/>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5" name="Picture 5">
            <a:extLst>
              <a:ext uri="{FF2B5EF4-FFF2-40B4-BE49-F238E27FC236}">
                <a16:creationId xmlns:a16="http://schemas.microsoft.com/office/drawing/2014/main" id="{C5BC171B-D862-4B6A-AD29-070C04378D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20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a:extLst>
              <a:ext uri="{FF2B5EF4-FFF2-40B4-BE49-F238E27FC236}">
                <a16:creationId xmlns:a16="http://schemas.microsoft.com/office/drawing/2014/main" id="{53736C17-2D26-4D60-B5F8-3D4F5704EC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w="57150">
            <a:solidFill>
              <a:srgbClr val="33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5" name="Rectangle 3">
            <a:extLst>
              <a:ext uri="{FF2B5EF4-FFF2-40B4-BE49-F238E27FC236}">
                <a16:creationId xmlns:a16="http://schemas.microsoft.com/office/drawing/2014/main" id="{25700E2E-9B7B-42A4-92AE-3FBBAF072518}"/>
              </a:ext>
            </a:extLst>
          </p:cNvPr>
          <p:cNvSpPr>
            <a:spLocks noGrp="1" noChangeArrowheads="1"/>
          </p:cNvSpPr>
          <p:nvPr>
            <p:ph type="title"/>
          </p:nvPr>
        </p:nvSpPr>
        <p:spPr/>
        <p:txBody>
          <a:bodyPr/>
          <a:lstStyle/>
          <a:p>
            <a:endParaRPr lang="en-US" altLang="en-US"/>
          </a:p>
        </p:txBody>
      </p:sp>
      <p:sp>
        <p:nvSpPr>
          <p:cNvPr id="69636" name="Rectangle 4">
            <a:extLst>
              <a:ext uri="{FF2B5EF4-FFF2-40B4-BE49-F238E27FC236}">
                <a16:creationId xmlns:a16="http://schemas.microsoft.com/office/drawing/2014/main" id="{7531D681-F323-4342-A82E-868EF9361CCF}"/>
              </a:ext>
            </a:extLst>
          </p:cNvPr>
          <p:cNvSpPr>
            <a:spLocks noGrp="1" noChangeArrowheads="1"/>
          </p:cNvSpPr>
          <p:nvPr>
            <p:ph type="body" idx="1"/>
          </p:nvPr>
        </p:nvSpPr>
        <p:spPr>
          <a:xfrm>
            <a:off x="2362200" y="762000"/>
            <a:ext cx="7696200" cy="3962400"/>
          </a:xfrm>
          <a:solidFill>
            <a:srgbClr val="333333">
              <a:alpha val="39999"/>
            </a:srgbClr>
          </a:solidFill>
        </p:spPr>
        <p:txBody>
          <a:bodyPr>
            <a:normAutofit/>
          </a:bodyPr>
          <a:lstStyle/>
          <a:p>
            <a:pPr>
              <a:buFontTx/>
              <a:buNone/>
            </a:pPr>
            <a:r>
              <a:rPr lang="vi-VN" sz="3200" b="0" i="0" u="none" strike="noStrike" kern="1200" baseline="0" dirty="0">
                <a:solidFill>
                  <a:srgbClr val="000000"/>
                </a:solidFill>
                <a:latin typeface="Arial" panose="020B0604020202020204" pitchFamily="34" charset="0"/>
              </a:rPr>
              <a:t> </a:t>
            </a:r>
            <a:r>
              <a:rPr lang="vi-VN" sz="3200" b="0" i="0" u="none" strike="noStrike" kern="1200" baseline="0" dirty="0">
                <a:solidFill>
                  <a:srgbClr val="FFFF00"/>
                </a:solidFill>
                <a:latin typeface="Arial" panose="020B0604020202020204" pitchFamily="34" charset="0"/>
              </a:rPr>
              <a:t>Thiếp cảm ơn đức của Linh Phi, đã thề sống chết cũng không bỏ. Đa tạ tình chàng, thiếp chẳng thể trở về nhân gian được nữa.</a:t>
            </a:r>
            <a:endParaRPr lang="en-US" altLang="en-US" sz="3200" dirty="0">
              <a:solidFill>
                <a:srgbClr val="FFFF00"/>
              </a:solidFill>
              <a:latin typeface=".VnArial" pitchFamily="34" charset="0"/>
            </a:endParaRPr>
          </a:p>
        </p:txBody>
      </p:sp>
    </p:spTree>
  </p:cSld>
  <p:clrMapOvr>
    <a:masterClrMapping/>
  </p:clrMapOvr>
  <p:transition>
    <p:wheel spokes="8"/>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a:extLst>
              <a:ext uri="{FF2B5EF4-FFF2-40B4-BE49-F238E27FC236}">
                <a16:creationId xmlns:a16="http://schemas.microsoft.com/office/drawing/2014/main" id="{037E2908-E3C5-4AE8-A0DF-177B21D507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899" name="WordArt 3">
            <a:extLst>
              <a:ext uri="{FF2B5EF4-FFF2-40B4-BE49-F238E27FC236}">
                <a16:creationId xmlns:a16="http://schemas.microsoft.com/office/drawing/2014/main" id="{8322CF3B-C212-49CA-92FF-A5EF7BD830DD}"/>
              </a:ext>
            </a:extLst>
          </p:cNvPr>
          <p:cNvSpPr>
            <a:spLocks noChangeArrowheads="1" noChangeShapeType="1" noTextEdit="1"/>
          </p:cNvSpPr>
          <p:nvPr/>
        </p:nvSpPr>
        <p:spPr bwMode="auto">
          <a:xfrm>
            <a:off x="2895600" y="2133600"/>
            <a:ext cx="6324600" cy="2209800"/>
          </a:xfrm>
          <a:prstGeom prst="rect">
            <a:avLst/>
          </a:prstGeom>
        </p:spPr>
        <p:txBody>
          <a:bodyPr wrap="none" fromWordArt="1">
            <a:prstTxWarp prst="textPlain">
              <a:avLst>
                <a:gd name="adj" fmla="val 50000"/>
              </a:avLst>
            </a:prstTxWarp>
          </a:bodyPr>
          <a:lstStyle/>
          <a:p>
            <a:r>
              <a:rPr lang="en-US" dirty="0"/>
              <a:t>T ổ n g  k ế 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nodeType="afterEffect">
                                  <p:stCondLst>
                                    <p:cond delay="0"/>
                                  </p:stCondLst>
                                  <p:childTnLst>
                                    <p:set>
                                      <p:cBhvr>
                                        <p:cTn id="6" dur="1" fill="hold">
                                          <p:stCondLst>
                                            <p:cond delay="0"/>
                                          </p:stCondLst>
                                        </p:cTn>
                                        <p:tgtEl>
                                          <p:spTgt spid="80899"/>
                                        </p:tgtEl>
                                        <p:attrNameLst>
                                          <p:attrName>style.visibility</p:attrName>
                                        </p:attrNameLst>
                                      </p:cBhvr>
                                      <p:to>
                                        <p:strVal val="visible"/>
                                      </p:to>
                                    </p:set>
                                    <p:animEffect transition="in" filter="fade">
                                      <p:cBhvr>
                                        <p:cTn id="7" dur="100"/>
                                        <p:tgtEl>
                                          <p:spTgt spid="80899"/>
                                        </p:tgtEl>
                                      </p:cBhvr>
                                    </p:animEffect>
                                    <p:anim calcmode="lin" valueType="num">
                                      <p:cBhvr>
                                        <p:cTn id="8" dur="400" fill="hold"/>
                                        <p:tgtEl>
                                          <p:spTgt spid="80899"/>
                                        </p:tgtEl>
                                        <p:attrNameLst>
                                          <p:attrName>ppt_x</p:attrName>
                                        </p:attrNameLst>
                                      </p:cBhvr>
                                      <p:tavLst>
                                        <p:tav tm="0">
                                          <p:val>
                                            <p:strVal val="#ppt_x"/>
                                          </p:val>
                                        </p:tav>
                                        <p:tav tm="100000">
                                          <p:val>
                                            <p:strVal val="#ppt_x"/>
                                          </p:val>
                                        </p:tav>
                                      </p:tavLst>
                                    </p:anim>
                                    <p:anim calcmode="lin" valueType="num">
                                      <p:cBhvr>
                                        <p:cTn id="9" dur="400" fill="hold"/>
                                        <p:tgtEl>
                                          <p:spTgt spid="80899"/>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8089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8089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nodeType="afterGroup">
                            <p:stCondLst>
                              <p:cond delay="1000"/>
                            </p:stCondLst>
                            <p:childTnLst>
                              <p:par>
                                <p:cTn id="13" presetID="33" presetClass="emph" presetSubtype="0" fill="remove" nodeType="afterEffect">
                                  <p:stCondLst>
                                    <p:cond delay="0"/>
                                  </p:stCondLst>
                                  <p:childTnLst>
                                    <p:animClr clrSpc="rgb" dir="cw">
                                      <p:cBhvr override="childStyle">
                                        <p:cTn id="14" dur="1500" accel="50000" autoRev="1" fill="hold" tmFilter="0, 0; .33333, 1; 1, 1">
                                          <p:stCondLst>
                                            <p:cond delay="0"/>
                                          </p:stCondLst>
                                        </p:cTn>
                                        <p:tgtEl>
                                          <p:spTgt spid="80899"/>
                                        </p:tgtEl>
                                        <p:attrNameLst>
                                          <p:attrName>style.color</p:attrName>
                                        </p:attrNameLst>
                                      </p:cBhvr>
                                      <p:to>
                                        <a:srgbClr val="FF00FF"/>
                                      </p:to>
                                    </p:animClr>
                                    <p:animClr clrSpc="rgb" dir="cw">
                                      <p:cBhvr>
                                        <p:cTn id="15" dur="1500" accel="50000" autoRev="1" fill="hold" tmFilter="0, 0; .33333, 1; 1, 1">
                                          <p:stCondLst>
                                            <p:cond delay="0"/>
                                          </p:stCondLst>
                                        </p:cTn>
                                        <p:tgtEl>
                                          <p:spTgt spid="80899"/>
                                        </p:tgtEl>
                                        <p:attrNameLst>
                                          <p:attrName>fillcolor</p:attrName>
                                        </p:attrNameLst>
                                      </p:cBhvr>
                                      <p:to>
                                        <a:srgbClr val="FF00FF"/>
                                      </p:to>
                                    </p:animClr>
                                    <p:set>
                                      <p:cBhvr>
                                        <p:cTn id="16" dur="3000" fill="hold"/>
                                        <p:tgtEl>
                                          <p:spTgt spid="80899"/>
                                        </p:tgtEl>
                                        <p:attrNameLst>
                                          <p:attrName>fill.type</p:attrName>
                                        </p:attrNameLst>
                                      </p:cBhvr>
                                      <p:to>
                                        <p:strVal val="solid"/>
                                      </p:to>
                                    </p:set>
                                    <p:set>
                                      <p:cBhvr>
                                        <p:cTn id="17" dur="3000" fill="hold"/>
                                        <p:tgtEl>
                                          <p:spTgt spid="80899"/>
                                        </p:tgtEl>
                                        <p:attrNameLst>
                                          <p:attrName>fill.on</p:attrName>
                                        </p:attrNameLst>
                                      </p:cBhvr>
                                      <p:to>
                                        <p:strVal val="true"/>
                                      </p:to>
                                    </p:set>
                                    <p:animScale>
                                      <p:cBhvr>
                                        <p:cTn id="18" dur="1500" accel="50000" autoRev="1" fill="hold" tmFilter="0, 0; .33333, 1; 1, 1">
                                          <p:stCondLst>
                                            <p:cond delay="0"/>
                                          </p:stCondLst>
                                        </p:cTn>
                                        <p:tgtEl>
                                          <p:spTgt spid="80899"/>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6BD2D49D-DB8A-4353-BA27-2B7AB975BA65}"/>
              </a:ext>
            </a:extLst>
          </p:cNvPr>
          <p:cNvSpPr>
            <a:spLocks noGrp="1" noChangeArrowheads="1"/>
          </p:cNvSpPr>
          <p:nvPr>
            <p:ph type="body" idx="1"/>
          </p:nvPr>
        </p:nvSpPr>
        <p:spPr>
          <a:xfrm>
            <a:off x="1447800" y="1371600"/>
            <a:ext cx="9144000" cy="5486400"/>
          </a:xfrm>
        </p:spPr>
        <p:txBody>
          <a:bodyPr/>
          <a:lstStyle/>
          <a:p>
            <a:r>
              <a:rPr lang="vi-VN" dirty="0"/>
              <a:t> </a:t>
            </a:r>
            <a:r>
              <a:rPr lang="vi-VN" b="1" dirty="0"/>
              <a:t>Câu 1 : Nhận định nào nói không đúng về ý nghĩa cái chết của Vũ Nương ?</a:t>
            </a:r>
          </a:p>
          <a:p>
            <a:r>
              <a:rPr lang="vi-VN" dirty="0"/>
              <a:t>       </a:t>
            </a:r>
            <a:r>
              <a:rPr lang="vi-VN" b="1" dirty="0"/>
              <a:t>A. Phản ánh hiện thực đầy oan trái khổ đau của người phụ nữ trong XHPK.</a:t>
            </a:r>
          </a:p>
          <a:p>
            <a:r>
              <a:rPr lang="vi-VN" b="1" dirty="0"/>
              <a:t>      B. Bày tỏ niềm thương cảm trước số phận bi thương của người phụ nữ trong XHPK.</a:t>
            </a:r>
          </a:p>
          <a:p>
            <a:r>
              <a:rPr lang="vi-VN" b="1" dirty="0"/>
              <a:t>      C. Sự dại dột, ngớ ngẩn của Vũ Nương .</a:t>
            </a:r>
          </a:p>
          <a:p>
            <a:r>
              <a:rPr lang="vi-VN" b="1" dirty="0"/>
              <a:t>      D. Tố cáo xã hội nam quyền phong kiến chà đạp lên quyền sống con người.</a:t>
            </a:r>
          </a:p>
          <a:p>
            <a:r>
              <a:rPr lang="en-US" dirty="0"/>
              <a:t>          </a:t>
            </a:r>
            <a:endParaRPr lang="en-US" altLang="en-US" dirty="0">
              <a:effectLst>
                <a:outerShdw blurRad="38100" dist="38100" dir="2700000" algn="tl">
                  <a:srgbClr val="C0C0C0"/>
                </a:outerShdw>
              </a:effectLst>
              <a:latin typeface=".VnAvant" pitchFamily="34" charset="0"/>
            </a:endParaRPr>
          </a:p>
        </p:txBody>
      </p:sp>
      <p:sp>
        <p:nvSpPr>
          <p:cNvPr id="73731" name="WordArt 3">
            <a:extLst>
              <a:ext uri="{FF2B5EF4-FFF2-40B4-BE49-F238E27FC236}">
                <a16:creationId xmlns:a16="http://schemas.microsoft.com/office/drawing/2014/main" id="{E7E019A1-7A9B-4CDA-8D72-B32711E54C7A}"/>
              </a:ext>
            </a:extLst>
          </p:cNvPr>
          <p:cNvSpPr>
            <a:spLocks noChangeArrowheads="1" noChangeShapeType="1" noTextEdit="1"/>
          </p:cNvSpPr>
          <p:nvPr/>
        </p:nvSpPr>
        <p:spPr bwMode="auto">
          <a:xfrm>
            <a:off x="3733800" y="152400"/>
            <a:ext cx="4572000" cy="990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miter lim="800000"/>
                  <a:headEnd/>
                  <a:tailEnd/>
                </a:ln>
                <a:solidFill>
                  <a:srgbClr val="003366"/>
                </a:solidFill>
                <a:effectLst>
                  <a:outerShdw dist="35921" dir="2700000" algn="ctr" rotWithShape="0">
                    <a:srgbClr val="990000"/>
                  </a:outerShdw>
                </a:effectLst>
                <a:latin typeface=".VnHelvetIns"/>
              </a:rPr>
              <a:t>H­íng dÉn tæng kÕt</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73731"/>
                                        </p:tgtEl>
                                        <p:attrNameLst>
                                          <p:attrName>style.visibility</p:attrName>
                                        </p:attrNameLst>
                                      </p:cBhvr>
                                      <p:to>
                                        <p:strVal val="visible"/>
                                      </p:to>
                                    </p:set>
                                    <p:anim calcmode="lin" valueType="num">
                                      <p:cBhvr>
                                        <p:cTn id="7" dur="500" fill="hold"/>
                                        <p:tgtEl>
                                          <p:spTgt spid="73731"/>
                                        </p:tgtEl>
                                        <p:attrNameLst>
                                          <p:attrName>ppt_x</p:attrName>
                                        </p:attrNameLst>
                                      </p:cBhvr>
                                      <p:tavLst>
                                        <p:tav tm="0">
                                          <p:val>
                                            <p:strVal val="#ppt_x-.2"/>
                                          </p:val>
                                        </p:tav>
                                        <p:tav tm="100000">
                                          <p:val>
                                            <p:strVal val="#ppt_x"/>
                                          </p:val>
                                        </p:tav>
                                      </p:tavLst>
                                    </p:anim>
                                    <p:anim calcmode="lin" valueType="num">
                                      <p:cBhvr>
                                        <p:cTn id="8" dur="500" fill="hold"/>
                                        <p:tgtEl>
                                          <p:spTgt spid="73731"/>
                                        </p:tgtEl>
                                        <p:attrNameLst>
                                          <p:attrName>ppt_y</p:attrName>
                                        </p:attrNameLst>
                                      </p:cBhvr>
                                      <p:tavLst>
                                        <p:tav tm="0">
                                          <p:val>
                                            <p:strVal val="#ppt_y"/>
                                          </p:val>
                                        </p:tav>
                                        <p:tav tm="100000">
                                          <p:val>
                                            <p:strVal val="#ppt_y"/>
                                          </p:val>
                                        </p:tav>
                                      </p:tavLst>
                                    </p:anim>
                                    <p:animEffect transition="in" filter="wipe(right)" prLst="gradientSize: 0.1">
                                      <p:cBhvr>
                                        <p:cTn id="9" dur="500"/>
                                        <p:tgtEl>
                                          <p:spTgt spid="73731"/>
                                        </p:tgtEl>
                                      </p:cBhvr>
                                    </p:animEffect>
                                  </p:childTnLst>
                                </p:cTn>
                              </p:par>
                            </p:childTnLst>
                          </p:cTn>
                        </p:par>
                        <p:par>
                          <p:cTn id="10" fill="hold" nodeType="afterGroup">
                            <p:stCondLst>
                              <p:cond delay="500"/>
                            </p:stCondLst>
                            <p:childTnLst>
                              <p:par>
                                <p:cTn id="11" presetID="55" presetClass="entr" presetSubtype="0" fill="hold" nodeType="afterEffect">
                                  <p:stCondLst>
                                    <p:cond delay="0"/>
                                  </p:stCondLst>
                                  <p:childTnLst>
                                    <p:set>
                                      <p:cBhvr>
                                        <p:cTn id="12" dur="1" fill="hold">
                                          <p:stCondLst>
                                            <p:cond delay="0"/>
                                          </p:stCondLst>
                                        </p:cTn>
                                        <p:tgtEl>
                                          <p:spTgt spid="73730">
                                            <p:txEl>
                                              <p:pRg st="0" end="0"/>
                                            </p:txEl>
                                          </p:spTgt>
                                        </p:tgtEl>
                                        <p:attrNameLst>
                                          <p:attrName>style.visibility</p:attrName>
                                        </p:attrNameLst>
                                      </p:cBhvr>
                                      <p:to>
                                        <p:strVal val="visible"/>
                                      </p:to>
                                    </p:set>
                                    <p:anim calcmode="lin" valueType="num">
                                      <p:cBhvr>
                                        <p:cTn id="13" dur="1000" fill="hold"/>
                                        <p:tgtEl>
                                          <p:spTgt spid="73730">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73730">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73730">
                                            <p:txEl>
                                              <p:pRg st="0" end="0"/>
                                            </p:txEl>
                                          </p:spTgt>
                                        </p:tgtEl>
                                      </p:cBhvr>
                                    </p:animEffect>
                                  </p:childTnLst>
                                </p:cTn>
                              </p:par>
                            </p:childTnLst>
                          </p:cTn>
                        </p:par>
                        <p:par>
                          <p:cTn id="16" fill="hold">
                            <p:stCondLst>
                              <p:cond delay="1500"/>
                            </p:stCondLst>
                            <p:childTnLst>
                              <p:par>
                                <p:cTn id="17" presetID="55" presetClass="entr" presetSubtype="0" fill="hold" nodeType="afterEffect">
                                  <p:stCondLst>
                                    <p:cond delay="0"/>
                                  </p:stCondLst>
                                  <p:childTnLst>
                                    <p:set>
                                      <p:cBhvr>
                                        <p:cTn id="18" dur="1" fill="hold">
                                          <p:stCondLst>
                                            <p:cond delay="0"/>
                                          </p:stCondLst>
                                        </p:cTn>
                                        <p:tgtEl>
                                          <p:spTgt spid="73730">
                                            <p:txEl>
                                              <p:pRg st="1" end="1"/>
                                            </p:txEl>
                                          </p:spTgt>
                                        </p:tgtEl>
                                        <p:attrNameLst>
                                          <p:attrName>style.visibility</p:attrName>
                                        </p:attrNameLst>
                                      </p:cBhvr>
                                      <p:to>
                                        <p:strVal val="visible"/>
                                      </p:to>
                                    </p:set>
                                    <p:anim calcmode="lin" valueType="num">
                                      <p:cBhvr>
                                        <p:cTn id="19" dur="1000" fill="hold"/>
                                        <p:tgtEl>
                                          <p:spTgt spid="73730">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73730">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73730">
                                            <p:txEl>
                                              <p:pRg st="1" end="1"/>
                                            </p:txEl>
                                          </p:spTgt>
                                        </p:tgtEl>
                                      </p:cBhvr>
                                    </p:animEffect>
                                  </p:childTnLst>
                                </p:cTn>
                              </p:par>
                            </p:childTnLst>
                          </p:cTn>
                        </p:par>
                        <p:par>
                          <p:cTn id="22" fill="hold">
                            <p:stCondLst>
                              <p:cond delay="2500"/>
                            </p:stCondLst>
                            <p:childTnLst>
                              <p:par>
                                <p:cTn id="23" presetID="55" presetClass="entr" presetSubtype="0" fill="hold" nodeType="afterEffect">
                                  <p:stCondLst>
                                    <p:cond delay="0"/>
                                  </p:stCondLst>
                                  <p:childTnLst>
                                    <p:set>
                                      <p:cBhvr>
                                        <p:cTn id="24" dur="1" fill="hold">
                                          <p:stCondLst>
                                            <p:cond delay="0"/>
                                          </p:stCondLst>
                                        </p:cTn>
                                        <p:tgtEl>
                                          <p:spTgt spid="73730">
                                            <p:txEl>
                                              <p:pRg st="2" end="2"/>
                                            </p:txEl>
                                          </p:spTgt>
                                        </p:tgtEl>
                                        <p:attrNameLst>
                                          <p:attrName>style.visibility</p:attrName>
                                        </p:attrNameLst>
                                      </p:cBhvr>
                                      <p:to>
                                        <p:strVal val="visible"/>
                                      </p:to>
                                    </p:set>
                                    <p:anim calcmode="lin" valueType="num">
                                      <p:cBhvr>
                                        <p:cTn id="25" dur="1000" fill="hold"/>
                                        <p:tgtEl>
                                          <p:spTgt spid="73730">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73730">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73730">
                                            <p:txEl>
                                              <p:pRg st="2" end="2"/>
                                            </p:txEl>
                                          </p:spTgt>
                                        </p:tgtEl>
                                      </p:cBhvr>
                                    </p:animEffect>
                                  </p:childTnLst>
                                </p:cTn>
                              </p:par>
                            </p:childTnLst>
                          </p:cTn>
                        </p:par>
                        <p:par>
                          <p:cTn id="28" fill="hold">
                            <p:stCondLst>
                              <p:cond delay="3500"/>
                            </p:stCondLst>
                            <p:childTnLst>
                              <p:par>
                                <p:cTn id="29" presetID="55" presetClass="entr" presetSubtype="0" fill="hold" nodeType="afterEffect">
                                  <p:stCondLst>
                                    <p:cond delay="0"/>
                                  </p:stCondLst>
                                  <p:childTnLst>
                                    <p:set>
                                      <p:cBhvr>
                                        <p:cTn id="30" dur="1" fill="hold">
                                          <p:stCondLst>
                                            <p:cond delay="0"/>
                                          </p:stCondLst>
                                        </p:cTn>
                                        <p:tgtEl>
                                          <p:spTgt spid="73730">
                                            <p:txEl>
                                              <p:pRg st="3" end="3"/>
                                            </p:txEl>
                                          </p:spTgt>
                                        </p:tgtEl>
                                        <p:attrNameLst>
                                          <p:attrName>style.visibility</p:attrName>
                                        </p:attrNameLst>
                                      </p:cBhvr>
                                      <p:to>
                                        <p:strVal val="visible"/>
                                      </p:to>
                                    </p:set>
                                    <p:anim calcmode="lin" valueType="num">
                                      <p:cBhvr>
                                        <p:cTn id="31" dur="1000" fill="hold"/>
                                        <p:tgtEl>
                                          <p:spTgt spid="73730">
                                            <p:txEl>
                                              <p:pRg st="3" end="3"/>
                                            </p:txEl>
                                          </p:spTgt>
                                        </p:tgtEl>
                                        <p:attrNameLst>
                                          <p:attrName>ppt_w</p:attrName>
                                        </p:attrNameLst>
                                      </p:cBhvr>
                                      <p:tavLst>
                                        <p:tav tm="0">
                                          <p:val>
                                            <p:strVal val="#ppt_w*0.70"/>
                                          </p:val>
                                        </p:tav>
                                        <p:tav tm="100000">
                                          <p:val>
                                            <p:strVal val="#ppt_w"/>
                                          </p:val>
                                        </p:tav>
                                      </p:tavLst>
                                    </p:anim>
                                    <p:anim calcmode="lin" valueType="num">
                                      <p:cBhvr>
                                        <p:cTn id="32" dur="1000" fill="hold"/>
                                        <p:tgtEl>
                                          <p:spTgt spid="73730">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73730">
                                            <p:txEl>
                                              <p:pRg st="3" end="3"/>
                                            </p:txEl>
                                          </p:spTgt>
                                        </p:tgtEl>
                                      </p:cBhvr>
                                    </p:animEffect>
                                  </p:childTnLst>
                                </p:cTn>
                              </p:par>
                            </p:childTnLst>
                          </p:cTn>
                        </p:par>
                        <p:par>
                          <p:cTn id="34" fill="hold">
                            <p:stCondLst>
                              <p:cond delay="4500"/>
                            </p:stCondLst>
                            <p:childTnLst>
                              <p:par>
                                <p:cTn id="35" presetID="55" presetClass="entr" presetSubtype="0" fill="hold" nodeType="afterEffect">
                                  <p:stCondLst>
                                    <p:cond delay="0"/>
                                  </p:stCondLst>
                                  <p:childTnLst>
                                    <p:set>
                                      <p:cBhvr>
                                        <p:cTn id="36" dur="1" fill="hold">
                                          <p:stCondLst>
                                            <p:cond delay="0"/>
                                          </p:stCondLst>
                                        </p:cTn>
                                        <p:tgtEl>
                                          <p:spTgt spid="73730">
                                            <p:txEl>
                                              <p:pRg st="4" end="4"/>
                                            </p:txEl>
                                          </p:spTgt>
                                        </p:tgtEl>
                                        <p:attrNameLst>
                                          <p:attrName>style.visibility</p:attrName>
                                        </p:attrNameLst>
                                      </p:cBhvr>
                                      <p:to>
                                        <p:strVal val="visible"/>
                                      </p:to>
                                    </p:set>
                                    <p:anim calcmode="lin" valueType="num">
                                      <p:cBhvr>
                                        <p:cTn id="37" dur="1000" fill="hold"/>
                                        <p:tgtEl>
                                          <p:spTgt spid="73730">
                                            <p:txEl>
                                              <p:pRg st="4" end="4"/>
                                            </p:txEl>
                                          </p:spTgt>
                                        </p:tgtEl>
                                        <p:attrNameLst>
                                          <p:attrName>ppt_w</p:attrName>
                                        </p:attrNameLst>
                                      </p:cBhvr>
                                      <p:tavLst>
                                        <p:tav tm="0">
                                          <p:val>
                                            <p:strVal val="#ppt_w*0.70"/>
                                          </p:val>
                                        </p:tav>
                                        <p:tav tm="100000">
                                          <p:val>
                                            <p:strVal val="#ppt_w"/>
                                          </p:val>
                                        </p:tav>
                                      </p:tavLst>
                                    </p:anim>
                                    <p:anim calcmode="lin" valueType="num">
                                      <p:cBhvr>
                                        <p:cTn id="38" dur="1000" fill="hold"/>
                                        <p:tgtEl>
                                          <p:spTgt spid="73730">
                                            <p:txEl>
                                              <p:pRg st="4" end="4"/>
                                            </p:txEl>
                                          </p:spTgt>
                                        </p:tgtEl>
                                        <p:attrNameLst>
                                          <p:attrName>ppt_h</p:attrName>
                                        </p:attrNameLst>
                                      </p:cBhvr>
                                      <p:tavLst>
                                        <p:tav tm="0">
                                          <p:val>
                                            <p:strVal val="#ppt_h"/>
                                          </p:val>
                                        </p:tav>
                                        <p:tav tm="100000">
                                          <p:val>
                                            <p:strVal val="#ppt_h"/>
                                          </p:val>
                                        </p:tav>
                                      </p:tavLst>
                                    </p:anim>
                                    <p:animEffect transition="in" filter="fade">
                                      <p:cBhvr>
                                        <p:cTn id="39" dur="1000"/>
                                        <p:tgtEl>
                                          <p:spTgt spid="73730">
                                            <p:txEl>
                                              <p:pRg st="4" end="4"/>
                                            </p:txEl>
                                          </p:spTgt>
                                        </p:tgtEl>
                                      </p:cBhvr>
                                    </p:animEffect>
                                  </p:childTnLst>
                                </p:cTn>
                              </p:par>
                            </p:childTnLst>
                          </p:cTn>
                        </p:par>
                        <p:par>
                          <p:cTn id="40" fill="hold">
                            <p:stCondLst>
                              <p:cond delay="5500"/>
                            </p:stCondLst>
                            <p:childTnLst>
                              <p:par>
                                <p:cTn id="41" presetID="55" presetClass="entr" presetSubtype="0" fill="hold" nodeType="afterEffect">
                                  <p:stCondLst>
                                    <p:cond delay="0"/>
                                  </p:stCondLst>
                                  <p:childTnLst>
                                    <p:set>
                                      <p:cBhvr>
                                        <p:cTn id="42" dur="1" fill="hold">
                                          <p:stCondLst>
                                            <p:cond delay="0"/>
                                          </p:stCondLst>
                                        </p:cTn>
                                        <p:tgtEl>
                                          <p:spTgt spid="73730">
                                            <p:txEl>
                                              <p:pRg st="5" end="5"/>
                                            </p:txEl>
                                          </p:spTgt>
                                        </p:tgtEl>
                                        <p:attrNameLst>
                                          <p:attrName>style.visibility</p:attrName>
                                        </p:attrNameLst>
                                      </p:cBhvr>
                                      <p:to>
                                        <p:strVal val="visible"/>
                                      </p:to>
                                    </p:set>
                                    <p:anim calcmode="lin" valueType="num">
                                      <p:cBhvr>
                                        <p:cTn id="43" dur="1000" fill="hold"/>
                                        <p:tgtEl>
                                          <p:spTgt spid="73730">
                                            <p:txEl>
                                              <p:pRg st="5" end="5"/>
                                            </p:txEl>
                                          </p:spTgt>
                                        </p:tgtEl>
                                        <p:attrNameLst>
                                          <p:attrName>ppt_w</p:attrName>
                                        </p:attrNameLst>
                                      </p:cBhvr>
                                      <p:tavLst>
                                        <p:tav tm="0">
                                          <p:val>
                                            <p:strVal val="#ppt_w*0.70"/>
                                          </p:val>
                                        </p:tav>
                                        <p:tav tm="100000">
                                          <p:val>
                                            <p:strVal val="#ppt_w"/>
                                          </p:val>
                                        </p:tav>
                                      </p:tavLst>
                                    </p:anim>
                                    <p:anim calcmode="lin" valueType="num">
                                      <p:cBhvr>
                                        <p:cTn id="44" dur="1000" fill="hold"/>
                                        <p:tgtEl>
                                          <p:spTgt spid="73730">
                                            <p:txEl>
                                              <p:pRg st="5" end="5"/>
                                            </p:txEl>
                                          </p:spTgt>
                                        </p:tgtEl>
                                        <p:attrNameLst>
                                          <p:attrName>ppt_h</p:attrName>
                                        </p:attrNameLst>
                                      </p:cBhvr>
                                      <p:tavLst>
                                        <p:tav tm="0">
                                          <p:val>
                                            <p:strVal val="#ppt_h"/>
                                          </p:val>
                                        </p:tav>
                                        <p:tav tm="100000">
                                          <p:val>
                                            <p:strVal val="#ppt_h"/>
                                          </p:val>
                                        </p:tav>
                                      </p:tavLst>
                                    </p:anim>
                                    <p:animEffect transition="in" filter="fade">
                                      <p:cBhvr>
                                        <p:cTn id="45" dur="1000"/>
                                        <p:tgtEl>
                                          <p:spTgt spid="7373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294FAF2B-A8CB-4310-A13D-0D86CD565411}"/>
              </a:ext>
            </a:extLst>
          </p:cNvPr>
          <p:cNvSpPr>
            <a:spLocks noGrp="1" noChangeArrowheads="1"/>
          </p:cNvSpPr>
          <p:nvPr>
            <p:ph type="body" idx="1"/>
          </p:nvPr>
        </p:nvSpPr>
        <p:spPr>
          <a:xfrm>
            <a:off x="1447800" y="1371600"/>
            <a:ext cx="9144000" cy="5486400"/>
          </a:xfrm>
        </p:spPr>
        <p:txBody>
          <a:bodyPr/>
          <a:lstStyle/>
          <a:p>
            <a:pPr algn="just">
              <a:buFontTx/>
              <a:buNone/>
            </a:pPr>
            <a:r>
              <a:rPr lang="en-US" altLang="en-US">
                <a:solidFill>
                  <a:schemeClr val="accent1"/>
                </a:solidFill>
                <a:latin typeface=".VnAvant" pitchFamily="34" charset="0"/>
              </a:rPr>
              <a:t>      </a:t>
            </a:r>
            <a:r>
              <a:rPr lang="en-US" altLang="en-US" sz="3600" b="1">
                <a:solidFill>
                  <a:srgbClr val="FF0000"/>
                </a:solidFill>
                <a:latin typeface=".VnCooper" pitchFamily="34" charset="0"/>
              </a:rPr>
              <a:t>C©u 2 :</a:t>
            </a:r>
            <a:r>
              <a:rPr lang="en-US" altLang="en-US" b="1">
                <a:solidFill>
                  <a:srgbClr val="FF0000"/>
                </a:solidFill>
                <a:latin typeface=".VnAvant" pitchFamily="34" charset="0"/>
              </a:rPr>
              <a:t> </a:t>
            </a:r>
            <a:r>
              <a:rPr lang="en-US" altLang="en-US" sz="3600" b="1">
                <a:solidFill>
                  <a:srgbClr val="FF0000"/>
                </a:solidFill>
                <a:latin typeface=".VnAvantH" pitchFamily="34" charset="0"/>
              </a:rPr>
              <a:t>ý</a:t>
            </a:r>
            <a:r>
              <a:rPr lang="en-US" altLang="en-US" sz="3600" b="1">
                <a:solidFill>
                  <a:srgbClr val="FF0000"/>
                </a:solidFill>
                <a:latin typeface=".VnAvant" pitchFamily="34" charset="0"/>
              </a:rPr>
              <a:t> nµo nãi kh«ng ®óng vÒ nghÖ thuËt cña</a:t>
            </a:r>
            <a:r>
              <a:rPr lang="en-US" altLang="en-US" sz="3600" b="1">
                <a:solidFill>
                  <a:srgbClr val="006666"/>
                </a:solidFill>
                <a:latin typeface=".VnAvant" pitchFamily="34" charset="0"/>
              </a:rPr>
              <a:t> </a:t>
            </a:r>
            <a:r>
              <a:rPr lang="en-US" altLang="en-US" sz="3600" b="1">
                <a:solidFill>
                  <a:srgbClr val="000099"/>
                </a:solidFill>
                <a:latin typeface=".VnAvant" pitchFamily="34" charset="0"/>
              </a:rPr>
              <a:t>“ChuyÖn ng­êi con g¸i Nam X­¬ng” ?</a:t>
            </a:r>
          </a:p>
          <a:p>
            <a:pPr algn="just">
              <a:buFontTx/>
              <a:buNone/>
            </a:pPr>
            <a:r>
              <a:rPr lang="en-US" altLang="en-US">
                <a:solidFill>
                  <a:srgbClr val="000099"/>
                </a:solidFill>
                <a:effectLst>
                  <a:outerShdw blurRad="38100" dist="38100" dir="2700000" algn="tl">
                    <a:srgbClr val="C0C0C0"/>
                  </a:outerShdw>
                </a:effectLst>
                <a:latin typeface=".VnAvant" pitchFamily="34" charset="0"/>
              </a:rPr>
              <a:t>       </a:t>
            </a:r>
            <a:r>
              <a:rPr lang="en-US" altLang="en-US" b="1">
                <a:latin typeface=".VnAvant" pitchFamily="34" charset="0"/>
              </a:rPr>
              <a:t>A. X©y dùng cèt truyÖn li k×, hÊp dÉn.</a:t>
            </a:r>
          </a:p>
          <a:p>
            <a:pPr algn="just">
              <a:buFontTx/>
              <a:buNone/>
            </a:pPr>
            <a:r>
              <a:rPr lang="en-US" altLang="en-US" b="1">
                <a:latin typeface=".VnAvant" pitchFamily="34" charset="0"/>
              </a:rPr>
              <a:t>      B. TruyÖn giµu chÊt kÝ.</a:t>
            </a:r>
          </a:p>
          <a:p>
            <a:pPr algn="just">
              <a:buFontTx/>
              <a:buNone/>
            </a:pPr>
            <a:r>
              <a:rPr lang="en-US" altLang="en-US" b="1">
                <a:latin typeface=".VnAvant" pitchFamily="34" charset="0"/>
              </a:rPr>
              <a:t>      C. Kh¾c häa t©m lÝ nh©n vËt s©u s¾c.</a:t>
            </a:r>
          </a:p>
          <a:p>
            <a:pPr algn="just">
              <a:buFontTx/>
              <a:buNone/>
            </a:pPr>
            <a:r>
              <a:rPr lang="en-US" altLang="en-US" b="1">
                <a:latin typeface=".VnAvant" pitchFamily="34" charset="0"/>
              </a:rPr>
              <a:t>      D. KÕt hîp gi÷a tù sù víi tr÷ t×nh.</a:t>
            </a:r>
          </a:p>
          <a:p>
            <a:pPr algn="just">
              <a:buFontTx/>
              <a:buNone/>
            </a:pPr>
            <a:r>
              <a:rPr lang="en-US" altLang="en-US">
                <a:solidFill>
                  <a:srgbClr val="000099"/>
                </a:solidFill>
                <a:effectLst>
                  <a:outerShdw blurRad="38100" dist="38100" dir="2700000" algn="tl">
                    <a:srgbClr val="C0C0C0"/>
                  </a:outerShdw>
                </a:effectLst>
                <a:latin typeface=".VnAvant" pitchFamily="34" charset="0"/>
              </a:rPr>
              <a:t>          </a:t>
            </a:r>
          </a:p>
        </p:txBody>
      </p:sp>
      <p:sp>
        <p:nvSpPr>
          <p:cNvPr id="74755" name="WordArt 3">
            <a:extLst>
              <a:ext uri="{FF2B5EF4-FFF2-40B4-BE49-F238E27FC236}">
                <a16:creationId xmlns:a16="http://schemas.microsoft.com/office/drawing/2014/main" id="{983D6745-41B9-4F10-9D19-A8931D016751}"/>
              </a:ext>
            </a:extLst>
          </p:cNvPr>
          <p:cNvSpPr>
            <a:spLocks noChangeArrowheads="1" noChangeShapeType="1" noTextEdit="1"/>
          </p:cNvSpPr>
          <p:nvPr/>
        </p:nvSpPr>
        <p:spPr bwMode="auto">
          <a:xfrm>
            <a:off x="3733800" y="76200"/>
            <a:ext cx="4572000" cy="990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miter lim="800000"/>
                  <a:headEnd/>
                  <a:tailEnd/>
                </a:ln>
                <a:solidFill>
                  <a:srgbClr val="003366"/>
                </a:solidFill>
                <a:effectLst>
                  <a:outerShdw dist="35921" dir="2700000" algn="ctr" rotWithShape="0">
                    <a:srgbClr val="990000"/>
                  </a:outerShdw>
                </a:effectLst>
                <a:latin typeface=".VnHelvetIns"/>
              </a:rPr>
              <a:t>H­íng dÉn tæng kÕt</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74755"/>
                                        </p:tgtEl>
                                        <p:attrNameLst>
                                          <p:attrName>style.visibility</p:attrName>
                                        </p:attrNameLst>
                                      </p:cBhvr>
                                      <p:to>
                                        <p:strVal val="visible"/>
                                      </p:to>
                                    </p:set>
                                    <p:anim calcmode="lin" valueType="num">
                                      <p:cBhvr>
                                        <p:cTn id="7" dur="500" fill="hold"/>
                                        <p:tgtEl>
                                          <p:spTgt spid="74755"/>
                                        </p:tgtEl>
                                        <p:attrNameLst>
                                          <p:attrName>ppt_x</p:attrName>
                                        </p:attrNameLst>
                                      </p:cBhvr>
                                      <p:tavLst>
                                        <p:tav tm="0">
                                          <p:val>
                                            <p:strVal val="#ppt_x-.2"/>
                                          </p:val>
                                        </p:tav>
                                        <p:tav tm="100000">
                                          <p:val>
                                            <p:strVal val="#ppt_x"/>
                                          </p:val>
                                        </p:tav>
                                      </p:tavLst>
                                    </p:anim>
                                    <p:anim calcmode="lin" valueType="num">
                                      <p:cBhvr>
                                        <p:cTn id="8" dur="500" fill="hold"/>
                                        <p:tgtEl>
                                          <p:spTgt spid="74755"/>
                                        </p:tgtEl>
                                        <p:attrNameLst>
                                          <p:attrName>ppt_y</p:attrName>
                                        </p:attrNameLst>
                                      </p:cBhvr>
                                      <p:tavLst>
                                        <p:tav tm="0">
                                          <p:val>
                                            <p:strVal val="#ppt_y"/>
                                          </p:val>
                                        </p:tav>
                                        <p:tav tm="100000">
                                          <p:val>
                                            <p:strVal val="#ppt_y"/>
                                          </p:val>
                                        </p:tav>
                                      </p:tavLst>
                                    </p:anim>
                                    <p:animEffect transition="in" filter="wipe(right)" prLst="gradientSize: 0.1">
                                      <p:cBhvr>
                                        <p:cTn id="9" dur="500"/>
                                        <p:tgtEl>
                                          <p:spTgt spid="74755"/>
                                        </p:tgtEl>
                                      </p:cBhvr>
                                    </p:animEffect>
                                  </p:childTnLst>
                                </p:cTn>
                              </p:par>
                            </p:childTnLst>
                          </p:cTn>
                        </p:par>
                        <p:par>
                          <p:cTn id="10" fill="hold" nodeType="afterGroup">
                            <p:stCondLst>
                              <p:cond delay="500"/>
                            </p:stCondLst>
                            <p:childTnLst>
                              <p:par>
                                <p:cTn id="11" presetID="55" presetClass="entr" presetSubtype="0" fill="hold" nodeType="afterEffect">
                                  <p:stCondLst>
                                    <p:cond delay="0"/>
                                  </p:stCondLst>
                                  <p:childTnLst>
                                    <p:set>
                                      <p:cBhvr>
                                        <p:cTn id="12" dur="1" fill="hold">
                                          <p:stCondLst>
                                            <p:cond delay="0"/>
                                          </p:stCondLst>
                                        </p:cTn>
                                        <p:tgtEl>
                                          <p:spTgt spid="74754">
                                            <p:txEl>
                                              <p:pRg st="0" end="0"/>
                                            </p:txEl>
                                          </p:spTgt>
                                        </p:tgtEl>
                                        <p:attrNameLst>
                                          <p:attrName>style.visibility</p:attrName>
                                        </p:attrNameLst>
                                      </p:cBhvr>
                                      <p:to>
                                        <p:strVal val="visible"/>
                                      </p:to>
                                    </p:set>
                                    <p:anim calcmode="lin" valueType="num">
                                      <p:cBhvr>
                                        <p:cTn id="13" dur="1000" fill="hold"/>
                                        <p:tgtEl>
                                          <p:spTgt spid="74754">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74754">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74754">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74754">
                                            <p:txEl>
                                              <p:pRg st="1" end="1"/>
                                            </p:txEl>
                                          </p:spTgt>
                                        </p:tgtEl>
                                        <p:attrNameLst>
                                          <p:attrName>style.visibility</p:attrName>
                                        </p:attrNameLst>
                                      </p:cBhvr>
                                      <p:to>
                                        <p:strVal val="visible"/>
                                      </p:to>
                                    </p:set>
                                    <p:anim calcmode="discrete" valueType="clr">
                                      <p:cBhvr override="childStyle">
                                        <p:cTn id="20" dur="80"/>
                                        <p:tgtEl>
                                          <p:spTgt spid="74754">
                                            <p:txEl>
                                              <p:pRg st="1" end="1"/>
                                            </p:txEl>
                                          </p:spTgt>
                                        </p:tgtEl>
                                        <p:attrNameLst>
                                          <p:attrName>style.color</p:attrName>
                                        </p:attrNameLst>
                                      </p:cBhvr>
                                      <p:tavLst>
                                        <p:tav tm="0">
                                          <p:val>
                                            <p:clrVal>
                                              <a:srgbClr val="FF0000"/>
                                            </p:clrVal>
                                          </p:val>
                                        </p:tav>
                                        <p:tav tm="50000">
                                          <p:val>
                                            <p:clrVal>
                                              <a:srgbClr val="00FF00"/>
                                            </p:clrVal>
                                          </p:val>
                                        </p:tav>
                                      </p:tavLst>
                                    </p:anim>
                                    <p:anim calcmode="discrete" valueType="clr">
                                      <p:cBhvr>
                                        <p:cTn id="21" dur="80"/>
                                        <p:tgtEl>
                                          <p:spTgt spid="74754">
                                            <p:txEl>
                                              <p:pRg st="1" end="1"/>
                                            </p:txEl>
                                          </p:spTgt>
                                        </p:tgtEl>
                                        <p:attrNameLst>
                                          <p:attrName>fillcolor</p:attrName>
                                        </p:attrNameLst>
                                      </p:cBhvr>
                                      <p:tavLst>
                                        <p:tav tm="0">
                                          <p:val>
                                            <p:clrVal>
                                              <a:schemeClr val="accent2"/>
                                            </p:clrVal>
                                          </p:val>
                                        </p:tav>
                                        <p:tav tm="50000">
                                          <p:val>
                                            <p:clrVal>
                                              <a:schemeClr val="hlink"/>
                                            </p:clrVal>
                                          </p:val>
                                        </p:tav>
                                      </p:tavLst>
                                    </p:anim>
                                    <p:set>
                                      <p:cBhvr>
                                        <p:cTn id="22" dur="80"/>
                                        <p:tgtEl>
                                          <p:spTgt spid="74754">
                                            <p:txEl>
                                              <p:pRg st="1" end="1"/>
                                            </p:txEl>
                                          </p:spTgt>
                                        </p:tgtEl>
                                        <p:attrNameLst>
                                          <p:attrName>fill.type</p:attrName>
                                        </p:attrNameLst>
                                      </p:cBhvr>
                                      <p:to>
                                        <p:strVal val="solid"/>
                                      </p:to>
                                    </p:set>
                                  </p:childTnLst>
                                </p:cTn>
                              </p:par>
                            </p:childTnLst>
                          </p:cTn>
                        </p:par>
                        <p:par>
                          <p:cTn id="23" fill="hold" nodeType="afterGroup">
                            <p:stCondLst>
                              <p:cond delay="1240"/>
                            </p:stCondLst>
                            <p:childTnLst>
                              <p:par>
                                <p:cTn id="24" presetID="27" presetClass="entr" presetSubtype="0" fill="hold" nodeType="afterEffect">
                                  <p:stCondLst>
                                    <p:cond delay="0"/>
                                  </p:stCondLst>
                                  <p:iterate type="lt">
                                    <p:tmPct val="50000"/>
                                  </p:iterate>
                                  <p:childTnLst>
                                    <p:set>
                                      <p:cBhvr>
                                        <p:cTn id="25" dur="1" fill="hold">
                                          <p:stCondLst>
                                            <p:cond delay="0"/>
                                          </p:stCondLst>
                                        </p:cTn>
                                        <p:tgtEl>
                                          <p:spTgt spid="74754">
                                            <p:txEl>
                                              <p:pRg st="2" end="2"/>
                                            </p:txEl>
                                          </p:spTgt>
                                        </p:tgtEl>
                                        <p:attrNameLst>
                                          <p:attrName>style.visibility</p:attrName>
                                        </p:attrNameLst>
                                      </p:cBhvr>
                                      <p:to>
                                        <p:strVal val="visible"/>
                                      </p:to>
                                    </p:set>
                                    <p:anim calcmode="discrete" valueType="clr">
                                      <p:cBhvr override="childStyle">
                                        <p:cTn id="26" dur="80"/>
                                        <p:tgtEl>
                                          <p:spTgt spid="74754">
                                            <p:txEl>
                                              <p:pRg st="2" end="2"/>
                                            </p:txEl>
                                          </p:spTgt>
                                        </p:tgtEl>
                                        <p:attrNameLst>
                                          <p:attrName>style.color</p:attrName>
                                        </p:attrNameLst>
                                      </p:cBhvr>
                                      <p:tavLst>
                                        <p:tav tm="0">
                                          <p:val>
                                            <p:clrVal>
                                              <a:srgbClr val="FF0000"/>
                                            </p:clrVal>
                                          </p:val>
                                        </p:tav>
                                        <p:tav tm="50000">
                                          <p:val>
                                            <p:clrVal>
                                              <a:srgbClr val="00FF00"/>
                                            </p:clrVal>
                                          </p:val>
                                        </p:tav>
                                      </p:tavLst>
                                    </p:anim>
                                    <p:anim calcmode="discrete" valueType="clr">
                                      <p:cBhvr>
                                        <p:cTn id="27" dur="80"/>
                                        <p:tgtEl>
                                          <p:spTgt spid="74754">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74754">
                                            <p:txEl>
                                              <p:pRg st="2" end="2"/>
                                            </p:txEl>
                                          </p:spTgt>
                                        </p:tgtEl>
                                        <p:attrNameLst>
                                          <p:attrName>fill.type</p:attrName>
                                        </p:attrNameLst>
                                      </p:cBhvr>
                                      <p:to>
                                        <p:strVal val="solid"/>
                                      </p:to>
                                    </p:set>
                                  </p:childTnLst>
                                </p:cTn>
                              </p:par>
                            </p:childTnLst>
                          </p:cTn>
                        </p:par>
                        <p:par>
                          <p:cTn id="29" fill="hold" nodeType="afterGroup">
                            <p:stCondLst>
                              <p:cond delay="2040"/>
                            </p:stCondLst>
                            <p:childTnLst>
                              <p:par>
                                <p:cTn id="30" presetID="27" presetClass="entr" presetSubtype="0" fill="hold" nodeType="afterEffect">
                                  <p:stCondLst>
                                    <p:cond delay="0"/>
                                  </p:stCondLst>
                                  <p:iterate type="lt">
                                    <p:tmPct val="50000"/>
                                  </p:iterate>
                                  <p:childTnLst>
                                    <p:set>
                                      <p:cBhvr>
                                        <p:cTn id="31" dur="1" fill="hold">
                                          <p:stCondLst>
                                            <p:cond delay="0"/>
                                          </p:stCondLst>
                                        </p:cTn>
                                        <p:tgtEl>
                                          <p:spTgt spid="74754">
                                            <p:txEl>
                                              <p:pRg st="3" end="3"/>
                                            </p:txEl>
                                          </p:spTgt>
                                        </p:tgtEl>
                                        <p:attrNameLst>
                                          <p:attrName>style.visibility</p:attrName>
                                        </p:attrNameLst>
                                      </p:cBhvr>
                                      <p:to>
                                        <p:strVal val="visible"/>
                                      </p:to>
                                    </p:set>
                                    <p:anim calcmode="discrete" valueType="clr">
                                      <p:cBhvr override="childStyle">
                                        <p:cTn id="32" dur="80"/>
                                        <p:tgtEl>
                                          <p:spTgt spid="74754">
                                            <p:txEl>
                                              <p:pRg st="3" end="3"/>
                                            </p:txEl>
                                          </p:spTgt>
                                        </p:tgtEl>
                                        <p:attrNameLst>
                                          <p:attrName>style.color</p:attrName>
                                        </p:attrNameLst>
                                      </p:cBhvr>
                                      <p:tavLst>
                                        <p:tav tm="0">
                                          <p:val>
                                            <p:clrVal>
                                              <a:srgbClr val="FF0000"/>
                                            </p:clrVal>
                                          </p:val>
                                        </p:tav>
                                        <p:tav tm="50000">
                                          <p:val>
                                            <p:clrVal>
                                              <a:srgbClr val="00FF00"/>
                                            </p:clrVal>
                                          </p:val>
                                        </p:tav>
                                      </p:tavLst>
                                    </p:anim>
                                    <p:anim calcmode="discrete" valueType="clr">
                                      <p:cBhvr>
                                        <p:cTn id="33" dur="80"/>
                                        <p:tgtEl>
                                          <p:spTgt spid="74754">
                                            <p:txEl>
                                              <p:pRg st="3" end="3"/>
                                            </p:txEl>
                                          </p:spTgt>
                                        </p:tgtEl>
                                        <p:attrNameLst>
                                          <p:attrName>fillcolor</p:attrName>
                                        </p:attrNameLst>
                                      </p:cBhvr>
                                      <p:tavLst>
                                        <p:tav tm="0">
                                          <p:val>
                                            <p:clrVal>
                                              <a:schemeClr val="accent2"/>
                                            </p:clrVal>
                                          </p:val>
                                        </p:tav>
                                        <p:tav tm="50000">
                                          <p:val>
                                            <p:clrVal>
                                              <a:schemeClr val="hlink"/>
                                            </p:clrVal>
                                          </p:val>
                                        </p:tav>
                                      </p:tavLst>
                                    </p:anim>
                                    <p:set>
                                      <p:cBhvr>
                                        <p:cTn id="34" dur="80"/>
                                        <p:tgtEl>
                                          <p:spTgt spid="74754">
                                            <p:txEl>
                                              <p:pRg st="3" end="3"/>
                                            </p:txEl>
                                          </p:spTgt>
                                        </p:tgtEl>
                                        <p:attrNameLst>
                                          <p:attrName>fill.type</p:attrName>
                                        </p:attrNameLst>
                                      </p:cBhvr>
                                      <p:to>
                                        <p:strVal val="solid"/>
                                      </p:to>
                                    </p:set>
                                  </p:childTnLst>
                                </p:cTn>
                              </p:par>
                            </p:childTnLst>
                          </p:cTn>
                        </p:par>
                        <p:par>
                          <p:cTn id="35" fill="hold" nodeType="afterGroup">
                            <p:stCondLst>
                              <p:cond delay="3200"/>
                            </p:stCondLst>
                            <p:childTnLst>
                              <p:par>
                                <p:cTn id="36" presetID="27" presetClass="entr" presetSubtype="0" fill="hold" nodeType="afterEffect">
                                  <p:stCondLst>
                                    <p:cond delay="0"/>
                                  </p:stCondLst>
                                  <p:iterate type="lt">
                                    <p:tmPct val="50000"/>
                                  </p:iterate>
                                  <p:childTnLst>
                                    <p:set>
                                      <p:cBhvr>
                                        <p:cTn id="37" dur="1" fill="hold">
                                          <p:stCondLst>
                                            <p:cond delay="0"/>
                                          </p:stCondLst>
                                        </p:cTn>
                                        <p:tgtEl>
                                          <p:spTgt spid="74754">
                                            <p:txEl>
                                              <p:pRg st="4" end="4"/>
                                            </p:txEl>
                                          </p:spTgt>
                                        </p:tgtEl>
                                        <p:attrNameLst>
                                          <p:attrName>style.visibility</p:attrName>
                                        </p:attrNameLst>
                                      </p:cBhvr>
                                      <p:to>
                                        <p:strVal val="visible"/>
                                      </p:to>
                                    </p:set>
                                    <p:anim calcmode="discrete" valueType="clr">
                                      <p:cBhvr override="childStyle">
                                        <p:cTn id="38" dur="80"/>
                                        <p:tgtEl>
                                          <p:spTgt spid="74754">
                                            <p:txEl>
                                              <p:pRg st="4" end="4"/>
                                            </p:txEl>
                                          </p:spTgt>
                                        </p:tgtEl>
                                        <p:attrNameLst>
                                          <p:attrName>style.color</p:attrName>
                                        </p:attrNameLst>
                                      </p:cBhvr>
                                      <p:tavLst>
                                        <p:tav tm="0">
                                          <p:val>
                                            <p:clrVal>
                                              <a:srgbClr val="FF0000"/>
                                            </p:clrVal>
                                          </p:val>
                                        </p:tav>
                                        <p:tav tm="50000">
                                          <p:val>
                                            <p:clrVal>
                                              <a:srgbClr val="00FF00"/>
                                            </p:clrVal>
                                          </p:val>
                                        </p:tav>
                                      </p:tavLst>
                                    </p:anim>
                                    <p:anim calcmode="discrete" valueType="clr">
                                      <p:cBhvr>
                                        <p:cTn id="39" dur="80"/>
                                        <p:tgtEl>
                                          <p:spTgt spid="74754">
                                            <p:txEl>
                                              <p:pRg st="4" end="4"/>
                                            </p:txEl>
                                          </p:spTgt>
                                        </p:tgtEl>
                                        <p:attrNameLst>
                                          <p:attrName>fillcolor</p:attrName>
                                        </p:attrNameLst>
                                      </p:cBhvr>
                                      <p:tavLst>
                                        <p:tav tm="0">
                                          <p:val>
                                            <p:clrVal>
                                              <a:schemeClr val="accent2"/>
                                            </p:clrVal>
                                          </p:val>
                                        </p:tav>
                                        <p:tav tm="50000">
                                          <p:val>
                                            <p:clrVal>
                                              <a:schemeClr val="hlink"/>
                                            </p:clrVal>
                                          </p:val>
                                        </p:tav>
                                      </p:tavLst>
                                    </p:anim>
                                    <p:set>
                                      <p:cBhvr>
                                        <p:cTn id="40" dur="80"/>
                                        <p:tgtEl>
                                          <p:spTgt spid="74754">
                                            <p:txEl>
                                              <p:pRg st="4" end="4"/>
                                            </p:txEl>
                                          </p:spTgt>
                                        </p:tgtEl>
                                        <p:attrNameLst>
                                          <p:attrName>fill.type</p:attrName>
                                        </p:attrNameLst>
                                      </p:cBhvr>
                                      <p:to>
                                        <p:strVal val="solid"/>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6" presetClass="emph" presetSubtype="0" fill="hold" nodeType="clickEffect">
                                  <p:stCondLst>
                                    <p:cond delay="0"/>
                                  </p:stCondLst>
                                  <p:iterate type="lt">
                                    <p:tmPct val="4000"/>
                                  </p:iterate>
                                  <p:childTnLst>
                                    <p:set>
                                      <p:cBhvr override="childStyle">
                                        <p:cTn id="44" dur="1000" fill="hold"/>
                                        <p:tgtEl>
                                          <p:spTgt spid="74754">
                                            <p:txEl>
                                              <p:pRg st="2" end="2"/>
                                            </p:txEl>
                                          </p:spTgt>
                                        </p:tgtEl>
                                        <p:attrNameLst>
                                          <p:attrName>style.color</p:attrName>
                                        </p:attrNameLst>
                                      </p:cBhvr>
                                      <p:to>
                                        <p:clrVal>
                                          <a:srgbClr val="A50021"/>
                                        </p:clrVal>
                                      </p:to>
                                    </p:set>
                                    <p:set>
                                      <p:cBhvr>
                                        <p:cTn id="45" dur="1000" fill="hold"/>
                                        <p:tgtEl>
                                          <p:spTgt spid="74754">
                                            <p:txEl>
                                              <p:pRg st="2" end="2"/>
                                            </p:txEl>
                                          </p:spTgt>
                                        </p:tgtEl>
                                        <p:attrNameLst>
                                          <p:attrName>fillcolor</p:attrName>
                                        </p:attrNameLst>
                                      </p:cBhvr>
                                      <p:to>
                                        <p:clrVal>
                                          <a:srgbClr val="A50021"/>
                                        </p:clrVal>
                                      </p:to>
                                    </p:set>
                                    <p:set>
                                      <p:cBhvr>
                                        <p:cTn id="46" dur="1000" fill="hold"/>
                                        <p:tgtEl>
                                          <p:spTgt spid="74754">
                                            <p:txEl>
                                              <p:pRg st="2" end="2"/>
                                            </p:txEl>
                                          </p:spTgt>
                                        </p:tgtEl>
                                        <p:attrNameLst>
                                          <p:attrName>fill.type</p:attrName>
                                        </p:attrNameLst>
                                      </p:cBhvr>
                                      <p:to>
                                        <p:strVal val="solid"/>
                                      </p:to>
                                    </p:set>
                                  </p:childTnLst>
                                  <p:subTnLst>
                                    <p:audio>
                                      <p:cMediaNode>
                                        <p:cTn display="0" masterRel="sameClick">
                                          <p:stCondLst>
                                            <p:cond evt="begin" delay="0">
                                              <p:tn val="4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a:extLst>
              <a:ext uri="{FF2B5EF4-FFF2-40B4-BE49-F238E27FC236}">
                <a16:creationId xmlns:a16="http://schemas.microsoft.com/office/drawing/2014/main" id="{585B99BA-3AC1-4D1F-B8A7-44AA076841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3" name="WordArt 3">
            <a:extLst>
              <a:ext uri="{FF2B5EF4-FFF2-40B4-BE49-F238E27FC236}">
                <a16:creationId xmlns:a16="http://schemas.microsoft.com/office/drawing/2014/main" id="{975C36D0-CF03-4173-9C80-F44AC9201BB3}"/>
              </a:ext>
            </a:extLst>
          </p:cNvPr>
          <p:cNvSpPr>
            <a:spLocks noChangeArrowheads="1" noChangeShapeType="1" noTextEdit="1"/>
          </p:cNvSpPr>
          <p:nvPr/>
        </p:nvSpPr>
        <p:spPr bwMode="auto">
          <a:xfrm>
            <a:off x="3276601" y="2514601"/>
            <a:ext cx="5705475" cy="1724025"/>
          </a:xfrm>
          <a:prstGeom prst="rect">
            <a:avLst/>
          </a:prstGeom>
        </p:spPr>
        <p:txBody>
          <a:bodyPr wrap="none" fromWordArt="1">
            <a:prstTxWarp prst="textPlain">
              <a:avLst>
                <a:gd name="adj" fmla="val 50000"/>
              </a:avLst>
            </a:prstTxWarp>
          </a:bodyPr>
          <a:lstStyle/>
          <a:p>
            <a:r>
              <a:rPr lang="es-ES" dirty="0"/>
              <a:t>l u y ệ n  t ậ 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nodeType="after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fade">
                                      <p:cBhvr>
                                        <p:cTn id="7" dur="100"/>
                                        <p:tgtEl>
                                          <p:spTgt spid="81923"/>
                                        </p:tgtEl>
                                      </p:cBhvr>
                                    </p:animEffect>
                                    <p:anim calcmode="lin" valueType="num">
                                      <p:cBhvr>
                                        <p:cTn id="8" dur="400" fill="hold"/>
                                        <p:tgtEl>
                                          <p:spTgt spid="81923"/>
                                        </p:tgtEl>
                                        <p:attrNameLst>
                                          <p:attrName>ppt_x</p:attrName>
                                        </p:attrNameLst>
                                      </p:cBhvr>
                                      <p:tavLst>
                                        <p:tav tm="0">
                                          <p:val>
                                            <p:strVal val="#ppt_x"/>
                                          </p:val>
                                        </p:tav>
                                        <p:tav tm="100000">
                                          <p:val>
                                            <p:strVal val="#ppt_x"/>
                                          </p:val>
                                        </p:tav>
                                      </p:tavLst>
                                    </p:anim>
                                    <p:anim calcmode="lin" valueType="num">
                                      <p:cBhvr>
                                        <p:cTn id="9" dur="400" fill="hold"/>
                                        <p:tgtEl>
                                          <p:spTgt spid="8192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8192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8192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nodeType="afterGroup">
                            <p:stCondLst>
                              <p:cond delay="1000"/>
                            </p:stCondLst>
                            <p:childTnLst>
                              <p:par>
                                <p:cTn id="13" presetID="33" presetClass="emph" presetSubtype="0" fill="remove" nodeType="afterEffect">
                                  <p:stCondLst>
                                    <p:cond delay="0"/>
                                  </p:stCondLst>
                                  <p:childTnLst>
                                    <p:animClr clrSpc="rgb" dir="cw">
                                      <p:cBhvr override="childStyle">
                                        <p:cTn id="14" dur="1500" accel="50000" autoRev="1" fill="hold" tmFilter="0, 0; .33333, 1; 1, 1">
                                          <p:stCondLst>
                                            <p:cond delay="0"/>
                                          </p:stCondLst>
                                        </p:cTn>
                                        <p:tgtEl>
                                          <p:spTgt spid="81923"/>
                                        </p:tgtEl>
                                        <p:attrNameLst>
                                          <p:attrName>style.color</p:attrName>
                                        </p:attrNameLst>
                                      </p:cBhvr>
                                      <p:to>
                                        <a:srgbClr val="33CC33"/>
                                      </p:to>
                                    </p:animClr>
                                    <p:animClr clrSpc="rgb" dir="cw">
                                      <p:cBhvr>
                                        <p:cTn id="15" dur="1500" accel="50000" autoRev="1" fill="hold" tmFilter="0, 0; .33333, 1; 1, 1">
                                          <p:stCondLst>
                                            <p:cond delay="0"/>
                                          </p:stCondLst>
                                        </p:cTn>
                                        <p:tgtEl>
                                          <p:spTgt spid="81923"/>
                                        </p:tgtEl>
                                        <p:attrNameLst>
                                          <p:attrName>fillcolor</p:attrName>
                                        </p:attrNameLst>
                                      </p:cBhvr>
                                      <p:to>
                                        <a:srgbClr val="33CC33"/>
                                      </p:to>
                                    </p:animClr>
                                    <p:set>
                                      <p:cBhvr>
                                        <p:cTn id="16" dur="3000" fill="hold"/>
                                        <p:tgtEl>
                                          <p:spTgt spid="81923"/>
                                        </p:tgtEl>
                                        <p:attrNameLst>
                                          <p:attrName>fill.type</p:attrName>
                                        </p:attrNameLst>
                                      </p:cBhvr>
                                      <p:to>
                                        <p:strVal val="solid"/>
                                      </p:to>
                                    </p:set>
                                    <p:set>
                                      <p:cBhvr>
                                        <p:cTn id="17" dur="3000" fill="hold"/>
                                        <p:tgtEl>
                                          <p:spTgt spid="81923"/>
                                        </p:tgtEl>
                                        <p:attrNameLst>
                                          <p:attrName>fill.on</p:attrName>
                                        </p:attrNameLst>
                                      </p:cBhvr>
                                      <p:to>
                                        <p:strVal val="true"/>
                                      </p:to>
                                    </p:set>
                                    <p:animScale>
                                      <p:cBhvr>
                                        <p:cTn id="18" dur="1500" accel="50000" autoRev="1" fill="hold" tmFilter="0, 0; .33333, 1; 1, 1">
                                          <p:stCondLst>
                                            <p:cond delay="0"/>
                                          </p:stCondLst>
                                        </p:cTn>
                                        <p:tgtEl>
                                          <p:spTgt spid="81923"/>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FAB127FF-35D3-4C99-A620-DBDB3E2686E2}"/>
              </a:ext>
            </a:extLst>
          </p:cNvPr>
          <p:cNvSpPr>
            <a:spLocks noChangeArrowheads="1"/>
          </p:cNvSpPr>
          <p:nvPr/>
        </p:nvSpPr>
        <p:spPr bwMode="auto">
          <a:xfrm>
            <a:off x="717550" y="1211149"/>
            <a:ext cx="8839200" cy="720725"/>
          </a:xfrm>
          <a:prstGeom prst="rect">
            <a:avLst/>
          </a:prstGeom>
          <a:solidFill>
            <a:srgbClr val="CCFFCC"/>
          </a:solidFill>
          <a:ln w="1905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vi-VN" dirty="0"/>
              <a:t>1.Tên gọi huyện Nam Xương ngày nay ?</a:t>
            </a:r>
          </a:p>
        </p:txBody>
      </p:sp>
      <p:sp>
        <p:nvSpPr>
          <p:cNvPr id="76803" name="AutoShape 3">
            <a:hlinkClick r:id="" action="ppaction://noaction" highlightClick="1"/>
            <a:extLst>
              <a:ext uri="{FF2B5EF4-FFF2-40B4-BE49-F238E27FC236}">
                <a16:creationId xmlns:a16="http://schemas.microsoft.com/office/drawing/2014/main" id="{BEC43702-7FBF-4B19-A157-BFFF74075CAF}"/>
              </a:ext>
            </a:extLst>
          </p:cNvPr>
          <p:cNvSpPr>
            <a:spLocks noChangeArrowheads="1"/>
          </p:cNvSpPr>
          <p:nvPr/>
        </p:nvSpPr>
        <p:spPr bwMode="auto">
          <a:xfrm>
            <a:off x="4191000" y="1752600"/>
            <a:ext cx="457200" cy="4572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CC0000"/>
                </a:solidFill>
                <a:effectLst>
                  <a:outerShdw blurRad="38100" dist="38100" dir="2700000" algn="tl">
                    <a:srgbClr val="000000"/>
                  </a:outerShdw>
                </a:effectLst>
                <a:latin typeface=".VnAvantH" pitchFamily="34" charset="0"/>
              </a:rPr>
              <a:t>Ý</a:t>
            </a:r>
          </a:p>
        </p:txBody>
      </p:sp>
      <p:sp>
        <p:nvSpPr>
          <p:cNvPr id="76804" name="AutoShape 4">
            <a:hlinkClick r:id="" action="ppaction://noaction" highlightClick="1"/>
            <a:extLst>
              <a:ext uri="{FF2B5EF4-FFF2-40B4-BE49-F238E27FC236}">
                <a16:creationId xmlns:a16="http://schemas.microsoft.com/office/drawing/2014/main" id="{31F78FC5-B138-4EE1-9B12-D88FB5A936A5}"/>
              </a:ext>
            </a:extLst>
          </p:cNvPr>
          <p:cNvSpPr>
            <a:spLocks noChangeArrowheads="1"/>
          </p:cNvSpPr>
          <p:nvPr/>
        </p:nvSpPr>
        <p:spPr bwMode="auto">
          <a:xfrm>
            <a:off x="4648200" y="17526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n</a:t>
            </a:r>
          </a:p>
        </p:txBody>
      </p:sp>
      <p:sp>
        <p:nvSpPr>
          <p:cNvPr id="76805" name="AutoShape 5">
            <a:hlinkClick r:id="" action="ppaction://noaction" highlightClick="1"/>
            <a:extLst>
              <a:ext uri="{FF2B5EF4-FFF2-40B4-BE49-F238E27FC236}">
                <a16:creationId xmlns:a16="http://schemas.microsoft.com/office/drawing/2014/main" id="{ECB7ECB3-5BB1-4DBF-A1E5-8619DECFDC0A}"/>
              </a:ext>
            </a:extLst>
          </p:cNvPr>
          <p:cNvSpPr>
            <a:spLocks noChangeArrowheads="1"/>
          </p:cNvSpPr>
          <p:nvPr/>
        </p:nvSpPr>
        <p:spPr bwMode="auto">
          <a:xfrm>
            <a:off x="5562600" y="2209800"/>
            <a:ext cx="457200" cy="4572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CC0000"/>
                </a:solidFill>
                <a:effectLst>
                  <a:outerShdw blurRad="38100" dist="38100" dir="2700000" algn="tl">
                    <a:srgbClr val="000000"/>
                  </a:outerShdw>
                </a:effectLst>
                <a:latin typeface=".VnAvantH" pitchFamily="34" charset="0"/>
              </a:rPr>
              <a:t>¶</a:t>
            </a:r>
          </a:p>
        </p:txBody>
      </p:sp>
      <p:sp>
        <p:nvSpPr>
          <p:cNvPr id="76806" name="AutoShape 6">
            <a:hlinkClick r:id="" action="ppaction://noaction" highlightClick="1"/>
            <a:extLst>
              <a:ext uri="{FF2B5EF4-FFF2-40B4-BE49-F238E27FC236}">
                <a16:creationId xmlns:a16="http://schemas.microsoft.com/office/drawing/2014/main" id="{1860874F-8432-4478-B628-027FEEA4E6B3}"/>
              </a:ext>
            </a:extLst>
          </p:cNvPr>
          <p:cNvSpPr>
            <a:spLocks noChangeArrowheads="1"/>
          </p:cNvSpPr>
          <p:nvPr/>
        </p:nvSpPr>
        <p:spPr bwMode="auto">
          <a:xfrm>
            <a:off x="5105400" y="26670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g</a:t>
            </a:r>
          </a:p>
        </p:txBody>
      </p:sp>
      <p:sp>
        <p:nvSpPr>
          <p:cNvPr id="76807" name="AutoShape 7">
            <a:hlinkClick r:id="" action="ppaction://noaction" highlightClick="1"/>
            <a:extLst>
              <a:ext uri="{FF2B5EF4-FFF2-40B4-BE49-F238E27FC236}">
                <a16:creationId xmlns:a16="http://schemas.microsoft.com/office/drawing/2014/main" id="{BE853E1F-4ABE-4E7A-8F59-4951E8753ED1}"/>
              </a:ext>
            </a:extLst>
          </p:cNvPr>
          <p:cNvSpPr>
            <a:spLocks noChangeArrowheads="1"/>
          </p:cNvSpPr>
          <p:nvPr/>
        </p:nvSpPr>
        <p:spPr bwMode="auto">
          <a:xfrm>
            <a:off x="6019800" y="31242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h</a:t>
            </a:r>
          </a:p>
        </p:txBody>
      </p:sp>
      <p:sp>
        <p:nvSpPr>
          <p:cNvPr id="76808" name="AutoShape 8">
            <a:hlinkClick r:id="" action="ppaction://noaction" highlightClick="1"/>
            <a:extLst>
              <a:ext uri="{FF2B5EF4-FFF2-40B4-BE49-F238E27FC236}">
                <a16:creationId xmlns:a16="http://schemas.microsoft.com/office/drawing/2014/main" id="{49415ABF-F7B2-4374-8021-5C21DFA7DACB}"/>
              </a:ext>
            </a:extLst>
          </p:cNvPr>
          <p:cNvSpPr>
            <a:spLocks noChangeArrowheads="1"/>
          </p:cNvSpPr>
          <p:nvPr/>
        </p:nvSpPr>
        <p:spPr bwMode="auto">
          <a:xfrm>
            <a:off x="4191000" y="3581400"/>
            <a:ext cx="457200" cy="4572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CC0000"/>
                </a:solidFill>
                <a:effectLst>
                  <a:outerShdw blurRad="38100" dist="38100" dir="2700000" algn="tl">
                    <a:srgbClr val="000000"/>
                  </a:outerShdw>
                </a:effectLst>
                <a:latin typeface=".VnAvantH" pitchFamily="34" charset="0"/>
              </a:rPr>
              <a:t>c</a:t>
            </a:r>
          </a:p>
        </p:txBody>
      </p:sp>
      <p:sp>
        <p:nvSpPr>
          <p:cNvPr id="76809" name="AutoShape 9">
            <a:hlinkClick r:id="" action="ppaction://noaction" highlightClick="1"/>
            <a:extLst>
              <a:ext uri="{FF2B5EF4-FFF2-40B4-BE49-F238E27FC236}">
                <a16:creationId xmlns:a16="http://schemas.microsoft.com/office/drawing/2014/main" id="{5BB5D6AF-E530-4DCB-BD41-DC04AB21FC97}"/>
              </a:ext>
            </a:extLst>
          </p:cNvPr>
          <p:cNvSpPr>
            <a:spLocks noChangeArrowheads="1"/>
          </p:cNvSpPr>
          <p:nvPr/>
        </p:nvSpPr>
        <p:spPr bwMode="auto">
          <a:xfrm>
            <a:off x="3730625" y="40386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a</a:t>
            </a:r>
          </a:p>
        </p:txBody>
      </p:sp>
      <p:sp>
        <p:nvSpPr>
          <p:cNvPr id="76810" name="AutoShape 10">
            <a:hlinkClick r:id="" action="ppaction://noaction" highlightClick="1"/>
            <a:extLst>
              <a:ext uri="{FF2B5EF4-FFF2-40B4-BE49-F238E27FC236}">
                <a16:creationId xmlns:a16="http://schemas.microsoft.com/office/drawing/2014/main" id="{1D5289C1-FB46-4EC1-9ABB-CAF6CA80CCA0}"/>
              </a:ext>
            </a:extLst>
          </p:cNvPr>
          <p:cNvSpPr>
            <a:spLocks noChangeArrowheads="1"/>
          </p:cNvSpPr>
          <p:nvPr/>
        </p:nvSpPr>
        <p:spPr bwMode="auto">
          <a:xfrm>
            <a:off x="4648200" y="44958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Ò</a:t>
            </a:r>
          </a:p>
        </p:txBody>
      </p:sp>
      <p:sp>
        <p:nvSpPr>
          <p:cNvPr id="76811" name="AutoShape 11">
            <a:hlinkClick r:id="" action="ppaction://noaction" highlightClick="1"/>
            <a:extLst>
              <a:ext uri="{FF2B5EF4-FFF2-40B4-BE49-F238E27FC236}">
                <a16:creationId xmlns:a16="http://schemas.microsoft.com/office/drawing/2014/main" id="{B39ECC94-C6C3-48EB-BF92-8FD73828F9B1}"/>
              </a:ext>
            </a:extLst>
          </p:cNvPr>
          <p:cNvSpPr>
            <a:spLocks noChangeArrowheads="1"/>
          </p:cNvSpPr>
          <p:nvPr/>
        </p:nvSpPr>
        <p:spPr bwMode="auto">
          <a:xfrm>
            <a:off x="3730625" y="4945063"/>
            <a:ext cx="457200" cy="457200"/>
          </a:xfrm>
          <a:prstGeom prst="actionButtonBlank">
            <a:avLst/>
          </a:prstGeom>
          <a:solidFill>
            <a:srgbClr val="FF99FF"/>
          </a:solidFill>
          <a:ln>
            <a:noFill/>
          </a:ln>
          <a:effectLst/>
          <a:extLst>
            <a:ext uri="{91240B29-F687-4F45-9708-019B960494DF}">
              <a14:hiddenLine xmlns:a14="http://schemas.microsoft.com/office/drawing/2010/main" w="9525">
                <a:solidFill>
                  <a:srgbClr val="FF99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CC0000"/>
                </a:solidFill>
                <a:effectLst>
                  <a:outerShdw blurRad="38100" dist="38100" dir="2700000" algn="tl">
                    <a:srgbClr val="000000"/>
                  </a:outerShdw>
                </a:effectLst>
                <a:latin typeface=".VnAvantH" pitchFamily="34" charset="0"/>
              </a:rPr>
              <a:t>è</a:t>
            </a:r>
          </a:p>
        </p:txBody>
      </p:sp>
      <p:sp>
        <p:nvSpPr>
          <p:cNvPr id="76812" name="AutoShape 12">
            <a:hlinkClick r:id="" action="ppaction://noaction" highlightClick="1"/>
            <a:extLst>
              <a:ext uri="{FF2B5EF4-FFF2-40B4-BE49-F238E27FC236}">
                <a16:creationId xmlns:a16="http://schemas.microsoft.com/office/drawing/2014/main" id="{C09A24C3-4CDF-4807-9429-2094BAD0639E}"/>
              </a:ext>
            </a:extLst>
          </p:cNvPr>
          <p:cNvSpPr>
            <a:spLocks noChangeArrowheads="1"/>
          </p:cNvSpPr>
          <p:nvPr/>
        </p:nvSpPr>
        <p:spPr bwMode="auto">
          <a:xfrm>
            <a:off x="6019800" y="22098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n</a:t>
            </a:r>
          </a:p>
        </p:txBody>
      </p:sp>
      <p:sp>
        <p:nvSpPr>
          <p:cNvPr id="76813" name="AutoShape 13">
            <a:hlinkClick r:id="" action="ppaction://noaction" highlightClick="1"/>
            <a:extLst>
              <a:ext uri="{FF2B5EF4-FFF2-40B4-BE49-F238E27FC236}">
                <a16:creationId xmlns:a16="http://schemas.microsoft.com/office/drawing/2014/main" id="{93015973-A41D-4E32-8A9F-64AB0A4733B2}"/>
              </a:ext>
            </a:extLst>
          </p:cNvPr>
          <p:cNvSpPr>
            <a:spLocks noChangeArrowheads="1"/>
          </p:cNvSpPr>
          <p:nvPr/>
        </p:nvSpPr>
        <p:spPr bwMode="auto">
          <a:xfrm>
            <a:off x="5105400" y="17526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h</a:t>
            </a:r>
          </a:p>
        </p:txBody>
      </p:sp>
      <p:sp>
        <p:nvSpPr>
          <p:cNvPr id="76814" name="AutoShape 14">
            <a:hlinkClick r:id="" action="ppaction://noaction" highlightClick="1"/>
            <a:extLst>
              <a:ext uri="{FF2B5EF4-FFF2-40B4-BE49-F238E27FC236}">
                <a16:creationId xmlns:a16="http://schemas.microsoft.com/office/drawing/2014/main" id="{7B37D816-9DD5-4BD7-918A-91C19DD0B270}"/>
              </a:ext>
            </a:extLst>
          </p:cNvPr>
          <p:cNvSpPr>
            <a:spLocks noChangeArrowheads="1"/>
          </p:cNvSpPr>
          <p:nvPr/>
        </p:nvSpPr>
        <p:spPr bwMode="auto">
          <a:xfrm>
            <a:off x="5562600" y="1752600"/>
            <a:ext cx="457200" cy="4572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CC0000"/>
                </a:solidFill>
                <a:effectLst>
                  <a:outerShdw blurRad="38100" dist="38100" dir="2700000" algn="tl">
                    <a:srgbClr val="000000"/>
                  </a:outerShdw>
                </a:effectLst>
                <a:latin typeface=".VnAvantH" pitchFamily="34" charset="0"/>
              </a:rPr>
              <a:t>©</a:t>
            </a:r>
          </a:p>
        </p:txBody>
      </p:sp>
      <p:sp>
        <p:nvSpPr>
          <p:cNvPr id="76815" name="AutoShape 15">
            <a:hlinkClick r:id="" action="ppaction://noaction" highlightClick="1"/>
            <a:extLst>
              <a:ext uri="{FF2B5EF4-FFF2-40B4-BE49-F238E27FC236}">
                <a16:creationId xmlns:a16="http://schemas.microsoft.com/office/drawing/2014/main" id="{801047A3-78C9-4F69-95FF-4A5022583B03}"/>
              </a:ext>
            </a:extLst>
          </p:cNvPr>
          <p:cNvSpPr>
            <a:spLocks noChangeArrowheads="1"/>
          </p:cNvSpPr>
          <p:nvPr/>
        </p:nvSpPr>
        <p:spPr bwMode="auto">
          <a:xfrm>
            <a:off x="5562600" y="26670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g</a:t>
            </a:r>
          </a:p>
        </p:txBody>
      </p:sp>
      <p:sp>
        <p:nvSpPr>
          <p:cNvPr id="76816" name="AutoShape 16">
            <a:hlinkClick r:id="" action="ppaction://noaction" highlightClick="1"/>
            <a:extLst>
              <a:ext uri="{FF2B5EF4-FFF2-40B4-BE49-F238E27FC236}">
                <a16:creationId xmlns:a16="http://schemas.microsoft.com/office/drawing/2014/main" id="{D520FE37-65B7-49B5-AF95-3CA37C4647F8}"/>
              </a:ext>
            </a:extLst>
          </p:cNvPr>
          <p:cNvSpPr>
            <a:spLocks noChangeArrowheads="1"/>
          </p:cNvSpPr>
          <p:nvPr/>
        </p:nvSpPr>
        <p:spPr bwMode="auto">
          <a:xfrm>
            <a:off x="6019800" y="26670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i</a:t>
            </a:r>
          </a:p>
        </p:txBody>
      </p:sp>
      <p:sp>
        <p:nvSpPr>
          <p:cNvPr id="76817" name="AutoShape 17">
            <a:hlinkClick r:id="" action="ppaction://noaction" highlightClick="1"/>
            <a:extLst>
              <a:ext uri="{FF2B5EF4-FFF2-40B4-BE49-F238E27FC236}">
                <a16:creationId xmlns:a16="http://schemas.microsoft.com/office/drawing/2014/main" id="{4495B9DD-B2B8-4970-ABBF-546748777B67}"/>
              </a:ext>
            </a:extLst>
          </p:cNvPr>
          <p:cNvSpPr>
            <a:spLocks noChangeArrowheads="1"/>
          </p:cNvSpPr>
          <p:nvPr/>
        </p:nvSpPr>
        <p:spPr bwMode="auto">
          <a:xfrm>
            <a:off x="6477000" y="26670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a</a:t>
            </a:r>
          </a:p>
        </p:txBody>
      </p:sp>
      <p:sp>
        <p:nvSpPr>
          <p:cNvPr id="76818" name="AutoShape 18">
            <a:hlinkClick r:id="" action="ppaction://noaction" highlightClick="1"/>
            <a:extLst>
              <a:ext uri="{FF2B5EF4-FFF2-40B4-BE49-F238E27FC236}">
                <a16:creationId xmlns:a16="http://schemas.microsoft.com/office/drawing/2014/main" id="{2D5875F6-2A6A-424F-A308-0C092DD1E908}"/>
              </a:ext>
            </a:extLst>
          </p:cNvPr>
          <p:cNvSpPr>
            <a:spLocks noChangeArrowheads="1"/>
          </p:cNvSpPr>
          <p:nvPr/>
        </p:nvSpPr>
        <p:spPr bwMode="auto">
          <a:xfrm>
            <a:off x="6477000" y="31242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i</a:t>
            </a:r>
          </a:p>
        </p:txBody>
      </p:sp>
      <p:sp>
        <p:nvSpPr>
          <p:cNvPr id="76819" name="AutoShape 19">
            <a:hlinkClick r:id="" action="ppaction://noaction" highlightClick="1"/>
            <a:extLst>
              <a:ext uri="{FF2B5EF4-FFF2-40B4-BE49-F238E27FC236}">
                <a16:creationId xmlns:a16="http://schemas.microsoft.com/office/drawing/2014/main" id="{3F2E1765-2CA1-4DA0-956B-C45DEDCA0414}"/>
              </a:ext>
            </a:extLst>
          </p:cNvPr>
          <p:cNvSpPr>
            <a:spLocks noChangeArrowheads="1"/>
          </p:cNvSpPr>
          <p:nvPr/>
        </p:nvSpPr>
        <p:spPr bwMode="auto">
          <a:xfrm>
            <a:off x="4648200" y="35814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m</a:t>
            </a:r>
          </a:p>
        </p:txBody>
      </p:sp>
      <p:sp>
        <p:nvSpPr>
          <p:cNvPr id="76820" name="AutoShape 20">
            <a:hlinkClick r:id="" action="ppaction://noaction" highlightClick="1"/>
            <a:extLst>
              <a:ext uri="{FF2B5EF4-FFF2-40B4-BE49-F238E27FC236}">
                <a16:creationId xmlns:a16="http://schemas.microsoft.com/office/drawing/2014/main" id="{F6EE6B71-0CA7-451D-9A28-A918CC164FC7}"/>
              </a:ext>
            </a:extLst>
          </p:cNvPr>
          <p:cNvSpPr>
            <a:spLocks noChangeArrowheads="1"/>
          </p:cNvSpPr>
          <p:nvPr/>
        </p:nvSpPr>
        <p:spPr bwMode="auto">
          <a:xfrm>
            <a:off x="5105400" y="35814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Þ</a:t>
            </a:r>
          </a:p>
        </p:txBody>
      </p:sp>
      <p:sp>
        <p:nvSpPr>
          <p:cNvPr id="76821" name="AutoShape 21">
            <a:hlinkClick r:id="" action="ppaction://noaction" highlightClick="1"/>
            <a:extLst>
              <a:ext uri="{FF2B5EF4-FFF2-40B4-BE49-F238E27FC236}">
                <a16:creationId xmlns:a16="http://schemas.microsoft.com/office/drawing/2014/main" id="{0E40AC23-2EB1-448D-98E5-5D46E660785D}"/>
              </a:ext>
            </a:extLst>
          </p:cNvPr>
          <p:cNvSpPr>
            <a:spLocks noChangeArrowheads="1"/>
          </p:cNvSpPr>
          <p:nvPr/>
        </p:nvSpPr>
        <p:spPr bwMode="auto">
          <a:xfrm>
            <a:off x="4187825" y="40386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m</a:t>
            </a:r>
          </a:p>
        </p:txBody>
      </p:sp>
      <p:sp>
        <p:nvSpPr>
          <p:cNvPr id="76822" name="AutoShape 22">
            <a:hlinkClick r:id="" action="ppaction://noaction" highlightClick="1"/>
            <a:extLst>
              <a:ext uri="{FF2B5EF4-FFF2-40B4-BE49-F238E27FC236}">
                <a16:creationId xmlns:a16="http://schemas.microsoft.com/office/drawing/2014/main" id="{B2EE6FF0-F627-4F56-B1DF-9B726DAD3867}"/>
              </a:ext>
            </a:extLst>
          </p:cNvPr>
          <p:cNvSpPr>
            <a:spLocks noChangeArrowheads="1"/>
          </p:cNvSpPr>
          <p:nvPr/>
        </p:nvSpPr>
        <p:spPr bwMode="auto">
          <a:xfrm>
            <a:off x="4645025" y="40386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x</a:t>
            </a:r>
          </a:p>
        </p:txBody>
      </p:sp>
      <p:sp>
        <p:nvSpPr>
          <p:cNvPr id="76823" name="AutoShape 23">
            <a:hlinkClick r:id="" action="ppaction://noaction" highlightClick="1"/>
            <a:extLst>
              <a:ext uri="{FF2B5EF4-FFF2-40B4-BE49-F238E27FC236}">
                <a16:creationId xmlns:a16="http://schemas.microsoft.com/office/drawing/2014/main" id="{1D760892-E83C-4215-8E42-81E0A38A8780}"/>
              </a:ext>
            </a:extLst>
          </p:cNvPr>
          <p:cNvSpPr>
            <a:spLocks noChangeArrowheads="1"/>
          </p:cNvSpPr>
          <p:nvPr/>
        </p:nvSpPr>
        <p:spPr bwMode="auto">
          <a:xfrm>
            <a:off x="5102225" y="40386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a:t>
            </a:r>
          </a:p>
        </p:txBody>
      </p:sp>
      <p:sp>
        <p:nvSpPr>
          <p:cNvPr id="76824" name="AutoShape 24">
            <a:hlinkClick r:id="" action="ppaction://noaction" highlightClick="1"/>
            <a:extLst>
              <a:ext uri="{FF2B5EF4-FFF2-40B4-BE49-F238E27FC236}">
                <a16:creationId xmlns:a16="http://schemas.microsoft.com/office/drawing/2014/main" id="{75A628C4-DF7D-4E38-A906-9EAC50AE004B}"/>
              </a:ext>
            </a:extLst>
          </p:cNvPr>
          <p:cNvSpPr>
            <a:spLocks noChangeArrowheads="1"/>
          </p:cNvSpPr>
          <p:nvPr/>
        </p:nvSpPr>
        <p:spPr bwMode="auto">
          <a:xfrm>
            <a:off x="5559425" y="40386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a:t>
            </a:r>
          </a:p>
        </p:txBody>
      </p:sp>
      <p:sp>
        <p:nvSpPr>
          <p:cNvPr id="76825" name="AutoShape 25">
            <a:hlinkClick r:id="" action="ppaction://noaction" highlightClick="1"/>
            <a:extLst>
              <a:ext uri="{FF2B5EF4-FFF2-40B4-BE49-F238E27FC236}">
                <a16:creationId xmlns:a16="http://schemas.microsoft.com/office/drawing/2014/main" id="{FD769A87-32D1-47E8-AFB4-4A1DA5B1ED83}"/>
              </a:ext>
            </a:extLst>
          </p:cNvPr>
          <p:cNvSpPr>
            <a:spLocks noChangeArrowheads="1"/>
          </p:cNvSpPr>
          <p:nvPr/>
        </p:nvSpPr>
        <p:spPr bwMode="auto">
          <a:xfrm>
            <a:off x="6016625" y="4038600"/>
            <a:ext cx="457200" cy="4572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CC0000"/>
                </a:solidFill>
                <a:effectLst>
                  <a:outerShdw blurRad="38100" dist="38100" dir="2700000" algn="tl">
                    <a:srgbClr val="000000"/>
                  </a:outerShdw>
                </a:effectLst>
                <a:latin typeface=".VnAvantH" pitchFamily="34" charset="0"/>
              </a:rPr>
              <a:t>n</a:t>
            </a:r>
          </a:p>
        </p:txBody>
      </p:sp>
      <p:sp>
        <p:nvSpPr>
          <p:cNvPr id="76826" name="AutoShape 26">
            <a:hlinkClick r:id="" action="ppaction://noaction" highlightClick="1"/>
            <a:extLst>
              <a:ext uri="{FF2B5EF4-FFF2-40B4-BE49-F238E27FC236}">
                <a16:creationId xmlns:a16="http://schemas.microsoft.com/office/drawing/2014/main" id="{2B6EEF16-2164-4FFE-A8AF-6DF56EE50147}"/>
              </a:ext>
            </a:extLst>
          </p:cNvPr>
          <p:cNvSpPr>
            <a:spLocks noChangeArrowheads="1"/>
          </p:cNvSpPr>
          <p:nvPr/>
        </p:nvSpPr>
        <p:spPr bwMode="auto">
          <a:xfrm>
            <a:off x="6473825" y="4038600"/>
            <a:ext cx="457200" cy="4572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CC0000"/>
                </a:solidFill>
                <a:effectLst>
                  <a:outerShdw blurRad="38100" dist="38100" dir="2700000" algn="tl">
                    <a:srgbClr val="000000"/>
                  </a:outerShdw>
                </a:effectLst>
                <a:latin typeface=".VnAvantH" pitchFamily="34" charset="0"/>
              </a:rPr>
              <a:t>g</a:t>
            </a:r>
          </a:p>
        </p:txBody>
      </p:sp>
      <p:sp>
        <p:nvSpPr>
          <p:cNvPr id="76827" name="AutoShape 27">
            <a:hlinkClick r:id="" action="ppaction://noaction" highlightClick="1"/>
            <a:extLst>
              <a:ext uri="{FF2B5EF4-FFF2-40B4-BE49-F238E27FC236}">
                <a16:creationId xmlns:a16="http://schemas.microsoft.com/office/drawing/2014/main" id="{E3D57469-8091-4EA1-8DA7-88328F2F0B87}"/>
              </a:ext>
            </a:extLst>
          </p:cNvPr>
          <p:cNvSpPr>
            <a:spLocks noChangeArrowheads="1"/>
          </p:cNvSpPr>
          <p:nvPr/>
        </p:nvSpPr>
        <p:spPr bwMode="auto">
          <a:xfrm>
            <a:off x="5105400" y="44958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n</a:t>
            </a:r>
          </a:p>
        </p:txBody>
      </p:sp>
      <p:sp>
        <p:nvSpPr>
          <p:cNvPr id="76828" name="AutoShape 28">
            <a:hlinkClick r:id="" action="ppaction://noaction" highlightClick="1"/>
            <a:extLst>
              <a:ext uri="{FF2B5EF4-FFF2-40B4-BE49-F238E27FC236}">
                <a16:creationId xmlns:a16="http://schemas.microsoft.com/office/drawing/2014/main" id="{260D987C-7B7C-411A-B6DB-DA60DB27AEF1}"/>
              </a:ext>
            </a:extLst>
          </p:cNvPr>
          <p:cNvSpPr>
            <a:spLocks noChangeArrowheads="1"/>
          </p:cNvSpPr>
          <p:nvPr/>
        </p:nvSpPr>
        <p:spPr bwMode="auto">
          <a:xfrm>
            <a:off x="5562600" y="44958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k</a:t>
            </a:r>
          </a:p>
        </p:txBody>
      </p:sp>
      <p:sp>
        <p:nvSpPr>
          <p:cNvPr id="76829" name="AutoShape 29">
            <a:hlinkClick r:id="" action="ppaction://noaction" highlightClick="1"/>
            <a:extLst>
              <a:ext uri="{FF2B5EF4-FFF2-40B4-BE49-F238E27FC236}">
                <a16:creationId xmlns:a16="http://schemas.microsoft.com/office/drawing/2014/main" id="{12FADC8D-203F-4615-BDE9-A718DF90BA93}"/>
              </a:ext>
            </a:extLst>
          </p:cNvPr>
          <p:cNvSpPr>
            <a:spLocks noChangeArrowheads="1"/>
          </p:cNvSpPr>
          <p:nvPr/>
        </p:nvSpPr>
        <p:spPr bwMode="auto">
          <a:xfrm>
            <a:off x="6019800" y="44958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a:t>
            </a:r>
          </a:p>
        </p:txBody>
      </p:sp>
      <p:sp>
        <p:nvSpPr>
          <p:cNvPr id="76830" name="AutoShape 30">
            <a:hlinkClick r:id="" action="ppaction://noaction" highlightClick="1"/>
            <a:extLst>
              <a:ext uri="{FF2B5EF4-FFF2-40B4-BE49-F238E27FC236}">
                <a16:creationId xmlns:a16="http://schemas.microsoft.com/office/drawing/2014/main" id="{AD96F832-84E4-42E3-9EF5-47B2257D756F}"/>
              </a:ext>
            </a:extLst>
          </p:cNvPr>
          <p:cNvSpPr>
            <a:spLocks noChangeArrowheads="1"/>
          </p:cNvSpPr>
          <p:nvPr/>
        </p:nvSpPr>
        <p:spPr bwMode="auto">
          <a:xfrm>
            <a:off x="6477000" y="44958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m</a:t>
            </a:r>
          </a:p>
        </p:txBody>
      </p:sp>
      <p:sp>
        <p:nvSpPr>
          <p:cNvPr id="76831" name="AutoShape 31">
            <a:hlinkClick r:id="" action="ppaction://noaction" highlightClick="1"/>
            <a:extLst>
              <a:ext uri="{FF2B5EF4-FFF2-40B4-BE49-F238E27FC236}">
                <a16:creationId xmlns:a16="http://schemas.microsoft.com/office/drawing/2014/main" id="{ECF24D97-87E8-472A-854B-F95B8CB69C8B}"/>
              </a:ext>
            </a:extLst>
          </p:cNvPr>
          <p:cNvSpPr>
            <a:spLocks noChangeArrowheads="1"/>
          </p:cNvSpPr>
          <p:nvPr/>
        </p:nvSpPr>
        <p:spPr bwMode="auto">
          <a:xfrm>
            <a:off x="6934200" y="44958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¹</a:t>
            </a:r>
          </a:p>
        </p:txBody>
      </p:sp>
      <p:sp>
        <p:nvSpPr>
          <p:cNvPr id="76832" name="AutoShape 32">
            <a:hlinkClick r:id="" action="ppaction://noaction" highlightClick="1"/>
            <a:extLst>
              <a:ext uri="{FF2B5EF4-FFF2-40B4-BE49-F238E27FC236}">
                <a16:creationId xmlns:a16="http://schemas.microsoft.com/office/drawing/2014/main" id="{E1AEB3F2-C66B-4D5C-86D5-133A8E06D74A}"/>
              </a:ext>
            </a:extLst>
          </p:cNvPr>
          <p:cNvSpPr>
            <a:spLocks noChangeArrowheads="1"/>
          </p:cNvSpPr>
          <p:nvPr/>
        </p:nvSpPr>
        <p:spPr bwMode="auto">
          <a:xfrm>
            <a:off x="4187825" y="4951413"/>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c</a:t>
            </a:r>
          </a:p>
        </p:txBody>
      </p:sp>
      <p:sp>
        <p:nvSpPr>
          <p:cNvPr id="76833" name="AutoShape 33">
            <a:hlinkClick r:id="" action="ppaction://noaction" highlightClick="1"/>
            <a:extLst>
              <a:ext uri="{FF2B5EF4-FFF2-40B4-BE49-F238E27FC236}">
                <a16:creationId xmlns:a16="http://schemas.microsoft.com/office/drawing/2014/main" id="{31D17634-B59D-4E07-BAFD-26AF4E6532DF}"/>
              </a:ext>
            </a:extLst>
          </p:cNvPr>
          <p:cNvSpPr>
            <a:spLocks noChangeArrowheads="1"/>
          </p:cNvSpPr>
          <p:nvPr/>
        </p:nvSpPr>
        <p:spPr bwMode="auto">
          <a:xfrm>
            <a:off x="4645025" y="4945063"/>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ï</a:t>
            </a:r>
          </a:p>
        </p:txBody>
      </p:sp>
      <p:sp>
        <p:nvSpPr>
          <p:cNvPr id="76834" name="AutoShape 34">
            <a:hlinkClick r:id="" action="ppaction://noaction" highlightClick="1"/>
            <a:extLst>
              <a:ext uri="{FF2B5EF4-FFF2-40B4-BE49-F238E27FC236}">
                <a16:creationId xmlns:a16="http://schemas.microsoft.com/office/drawing/2014/main" id="{1F78099C-E2CA-4414-9AEF-262EF12B38F1}"/>
              </a:ext>
            </a:extLst>
          </p:cNvPr>
          <p:cNvSpPr>
            <a:spLocks noChangeArrowheads="1"/>
          </p:cNvSpPr>
          <p:nvPr/>
        </p:nvSpPr>
        <p:spPr bwMode="auto">
          <a:xfrm>
            <a:off x="5102225" y="4945063"/>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n</a:t>
            </a:r>
          </a:p>
        </p:txBody>
      </p:sp>
      <p:sp>
        <p:nvSpPr>
          <p:cNvPr id="76835" name="AutoShape 35">
            <a:hlinkClick r:id="" action="ppaction://noaction" highlightClick="1"/>
            <a:extLst>
              <a:ext uri="{FF2B5EF4-FFF2-40B4-BE49-F238E27FC236}">
                <a16:creationId xmlns:a16="http://schemas.microsoft.com/office/drawing/2014/main" id="{0061299D-27BB-43CA-8BC4-9DEA2C8DE9F1}"/>
              </a:ext>
            </a:extLst>
          </p:cNvPr>
          <p:cNvSpPr>
            <a:spLocks noChangeArrowheads="1"/>
          </p:cNvSpPr>
          <p:nvPr/>
        </p:nvSpPr>
        <p:spPr bwMode="auto">
          <a:xfrm>
            <a:off x="3733800" y="17526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l</a:t>
            </a:r>
          </a:p>
        </p:txBody>
      </p:sp>
      <p:sp>
        <p:nvSpPr>
          <p:cNvPr id="76836" name="AutoShape 36">
            <a:hlinkClick r:id="" action="ppaction://noaction" highlightClick="1"/>
            <a:extLst>
              <a:ext uri="{FF2B5EF4-FFF2-40B4-BE49-F238E27FC236}">
                <a16:creationId xmlns:a16="http://schemas.microsoft.com/office/drawing/2014/main" id="{2051BB3F-0662-4E12-B772-8386B7C2DEB0}"/>
              </a:ext>
            </a:extLst>
          </p:cNvPr>
          <p:cNvSpPr>
            <a:spLocks noChangeArrowheads="1"/>
          </p:cNvSpPr>
          <p:nvPr/>
        </p:nvSpPr>
        <p:spPr bwMode="auto">
          <a:xfrm>
            <a:off x="5105400" y="22098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a:t>
            </a:r>
          </a:p>
        </p:txBody>
      </p:sp>
      <p:sp>
        <p:nvSpPr>
          <p:cNvPr id="76837" name="AutoShape 37">
            <a:hlinkClick r:id="" action="ppaction://noaction" highlightClick="1"/>
            <a:extLst>
              <a:ext uri="{FF2B5EF4-FFF2-40B4-BE49-F238E27FC236}">
                <a16:creationId xmlns:a16="http://schemas.microsoft.com/office/drawing/2014/main" id="{0A4B253D-70A2-4DB9-8352-DF477E3A7EB5}"/>
              </a:ext>
            </a:extLst>
          </p:cNvPr>
          <p:cNvSpPr>
            <a:spLocks noChangeArrowheads="1"/>
          </p:cNvSpPr>
          <p:nvPr/>
        </p:nvSpPr>
        <p:spPr bwMode="auto">
          <a:xfrm>
            <a:off x="4648200" y="22098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Ð</a:t>
            </a:r>
          </a:p>
        </p:txBody>
      </p:sp>
      <p:sp>
        <p:nvSpPr>
          <p:cNvPr id="76838" name="AutoShape 38">
            <a:hlinkClick r:id="" action="ppaction://noaction" highlightClick="1"/>
            <a:extLst>
              <a:ext uri="{FF2B5EF4-FFF2-40B4-BE49-F238E27FC236}">
                <a16:creationId xmlns:a16="http://schemas.microsoft.com/office/drawing/2014/main" id="{665EB555-27D7-4AB2-8DC3-0481178FBB27}"/>
              </a:ext>
            </a:extLst>
          </p:cNvPr>
          <p:cNvSpPr>
            <a:spLocks noChangeArrowheads="1"/>
          </p:cNvSpPr>
          <p:nvPr/>
        </p:nvSpPr>
        <p:spPr bwMode="auto">
          <a:xfrm>
            <a:off x="4191000" y="2209800"/>
            <a:ext cx="457200" cy="4572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CC0000"/>
                </a:solidFill>
                <a:effectLst>
                  <a:outerShdw blurRad="38100" dist="38100" dir="2700000" algn="tl">
                    <a:srgbClr val="000000"/>
                  </a:outerShdw>
                </a:effectLst>
                <a:latin typeface=".VnAvantH" pitchFamily="34" charset="0"/>
              </a:rPr>
              <a:t>b</a:t>
            </a:r>
          </a:p>
        </p:txBody>
      </p:sp>
      <p:sp>
        <p:nvSpPr>
          <p:cNvPr id="76839" name="AutoShape 39">
            <a:hlinkClick r:id="" action="ppaction://noaction" highlightClick="1"/>
            <a:extLst>
              <a:ext uri="{FF2B5EF4-FFF2-40B4-BE49-F238E27FC236}">
                <a16:creationId xmlns:a16="http://schemas.microsoft.com/office/drawing/2014/main" id="{4D20AA11-10AE-4D9A-8359-2639D4318770}"/>
              </a:ext>
            </a:extLst>
          </p:cNvPr>
          <p:cNvSpPr>
            <a:spLocks noChangeArrowheads="1"/>
          </p:cNvSpPr>
          <p:nvPr/>
        </p:nvSpPr>
        <p:spPr bwMode="auto">
          <a:xfrm>
            <a:off x="4648200" y="26670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n</a:t>
            </a:r>
          </a:p>
        </p:txBody>
      </p:sp>
      <p:sp>
        <p:nvSpPr>
          <p:cNvPr id="76840" name="AutoShape 40">
            <a:hlinkClick r:id="" action="ppaction://noaction" highlightClick="1"/>
            <a:extLst>
              <a:ext uri="{FF2B5EF4-FFF2-40B4-BE49-F238E27FC236}">
                <a16:creationId xmlns:a16="http://schemas.microsoft.com/office/drawing/2014/main" id="{23EF0DDA-FFC5-4835-BBE7-03C482B657D8}"/>
              </a:ext>
            </a:extLst>
          </p:cNvPr>
          <p:cNvSpPr>
            <a:spLocks noChangeArrowheads="1"/>
          </p:cNvSpPr>
          <p:nvPr/>
        </p:nvSpPr>
        <p:spPr bwMode="auto">
          <a:xfrm>
            <a:off x="4191000" y="26670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µ</a:t>
            </a:r>
          </a:p>
        </p:txBody>
      </p:sp>
      <p:sp>
        <p:nvSpPr>
          <p:cNvPr id="76841" name="AutoShape 41">
            <a:hlinkClick r:id="" action="ppaction://noaction" highlightClick="1"/>
            <a:extLst>
              <a:ext uri="{FF2B5EF4-FFF2-40B4-BE49-F238E27FC236}">
                <a16:creationId xmlns:a16="http://schemas.microsoft.com/office/drawing/2014/main" id="{A1098280-3189-4BC3-8F3D-64E77229F18F}"/>
              </a:ext>
            </a:extLst>
          </p:cNvPr>
          <p:cNvSpPr>
            <a:spLocks noChangeArrowheads="1"/>
          </p:cNvSpPr>
          <p:nvPr/>
        </p:nvSpPr>
        <p:spPr bwMode="auto">
          <a:xfrm>
            <a:off x="3733800" y="2667000"/>
            <a:ext cx="457200" cy="4572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CC0000"/>
                </a:solidFill>
                <a:effectLst>
                  <a:outerShdw blurRad="38100" dist="38100" dir="2700000" algn="tl">
                    <a:srgbClr val="000000"/>
                  </a:outerShdw>
                </a:effectLst>
                <a:latin typeface=".VnAvantH" pitchFamily="34" charset="0"/>
              </a:rPr>
              <a:t>o</a:t>
            </a:r>
          </a:p>
        </p:txBody>
      </p:sp>
      <p:sp>
        <p:nvSpPr>
          <p:cNvPr id="76842" name="AutoShape 42">
            <a:hlinkClick r:id="" action="ppaction://noaction" highlightClick="1"/>
            <a:extLst>
              <a:ext uri="{FF2B5EF4-FFF2-40B4-BE49-F238E27FC236}">
                <a16:creationId xmlns:a16="http://schemas.microsoft.com/office/drawing/2014/main" id="{D768C2FA-B5EF-4AD8-AB68-4CDFF8EF1DDD}"/>
              </a:ext>
            </a:extLst>
          </p:cNvPr>
          <p:cNvSpPr>
            <a:spLocks noChangeArrowheads="1"/>
          </p:cNvSpPr>
          <p:nvPr/>
        </p:nvSpPr>
        <p:spPr bwMode="auto">
          <a:xfrm>
            <a:off x="3276600" y="2667000"/>
            <a:ext cx="457200" cy="4572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CC0000"/>
                </a:solidFill>
                <a:effectLst>
                  <a:outerShdw blurRad="38100" dist="38100" dir="2700000" algn="tl">
                    <a:srgbClr val="000000"/>
                  </a:outerShdw>
                </a:effectLst>
                <a:latin typeface=".VnAvantH" pitchFamily="34" charset="0"/>
              </a:rPr>
              <a:t>h</a:t>
            </a:r>
          </a:p>
        </p:txBody>
      </p:sp>
      <p:sp>
        <p:nvSpPr>
          <p:cNvPr id="76843" name="AutoShape 43">
            <a:hlinkClick r:id="" action="ppaction://noaction" highlightClick="1"/>
            <a:extLst>
              <a:ext uri="{FF2B5EF4-FFF2-40B4-BE49-F238E27FC236}">
                <a16:creationId xmlns:a16="http://schemas.microsoft.com/office/drawing/2014/main" id="{ADBE2CE0-D05B-4C50-98F8-F5E90E9BC529}"/>
              </a:ext>
            </a:extLst>
          </p:cNvPr>
          <p:cNvSpPr>
            <a:spLocks noChangeArrowheads="1"/>
          </p:cNvSpPr>
          <p:nvPr/>
        </p:nvSpPr>
        <p:spPr bwMode="auto">
          <a:xfrm>
            <a:off x="5562600" y="31242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p</a:t>
            </a:r>
          </a:p>
        </p:txBody>
      </p:sp>
      <p:sp>
        <p:nvSpPr>
          <p:cNvPr id="76844" name="AutoShape 44">
            <a:hlinkClick r:id="" action="ppaction://noaction" highlightClick="1"/>
            <a:extLst>
              <a:ext uri="{FF2B5EF4-FFF2-40B4-BE49-F238E27FC236}">
                <a16:creationId xmlns:a16="http://schemas.microsoft.com/office/drawing/2014/main" id="{4E27EE04-0A44-4FA7-BA21-E7C343106D27}"/>
              </a:ext>
            </a:extLst>
          </p:cNvPr>
          <p:cNvSpPr>
            <a:spLocks noChangeArrowheads="1"/>
          </p:cNvSpPr>
          <p:nvPr/>
        </p:nvSpPr>
        <p:spPr bwMode="auto">
          <a:xfrm>
            <a:off x="5105400" y="31242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h</a:t>
            </a:r>
          </a:p>
        </p:txBody>
      </p:sp>
      <p:sp>
        <p:nvSpPr>
          <p:cNvPr id="76845" name="AutoShape 45">
            <a:hlinkClick r:id="" action="ppaction://noaction" highlightClick="1"/>
            <a:extLst>
              <a:ext uri="{FF2B5EF4-FFF2-40B4-BE49-F238E27FC236}">
                <a16:creationId xmlns:a16="http://schemas.microsoft.com/office/drawing/2014/main" id="{1BFA9431-ACFC-4B34-BFD7-A4C4A0A9810D}"/>
              </a:ext>
            </a:extLst>
          </p:cNvPr>
          <p:cNvSpPr>
            <a:spLocks noChangeArrowheads="1"/>
          </p:cNvSpPr>
          <p:nvPr/>
        </p:nvSpPr>
        <p:spPr bwMode="auto">
          <a:xfrm>
            <a:off x="4648200" y="3124200"/>
            <a:ext cx="457200" cy="4572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CC0000"/>
                </a:solidFill>
                <a:effectLst>
                  <a:outerShdw blurRad="38100" dist="38100" dir="2700000" algn="tl">
                    <a:srgbClr val="000000"/>
                  </a:outerShdw>
                </a:effectLst>
                <a:latin typeface=".VnAvantH" pitchFamily="34" charset="0"/>
              </a:rPr>
              <a:t>n</a:t>
            </a:r>
          </a:p>
        </p:txBody>
      </p:sp>
      <p:sp>
        <p:nvSpPr>
          <p:cNvPr id="76846" name="AutoShape 46">
            <a:hlinkClick r:id="" action="ppaction://noaction" highlightClick="1"/>
            <a:extLst>
              <a:ext uri="{FF2B5EF4-FFF2-40B4-BE49-F238E27FC236}">
                <a16:creationId xmlns:a16="http://schemas.microsoft.com/office/drawing/2014/main" id="{8D283C52-28D1-42D2-A943-E6F231F666FE}"/>
              </a:ext>
            </a:extLst>
          </p:cNvPr>
          <p:cNvSpPr>
            <a:spLocks noChangeArrowheads="1"/>
          </p:cNvSpPr>
          <p:nvPr/>
        </p:nvSpPr>
        <p:spPr bwMode="auto">
          <a:xfrm>
            <a:off x="4191000" y="3124200"/>
            <a:ext cx="457200" cy="4572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CC0000"/>
                </a:solidFill>
                <a:effectLst>
                  <a:outerShdw blurRad="38100" dist="38100" dir="2700000" algn="tl">
                    <a:srgbClr val="000000"/>
                  </a:outerShdw>
                </a:effectLst>
                <a:latin typeface=".VnAvantH" pitchFamily="34" charset="0"/>
              </a:rPr>
              <a:t>i</a:t>
            </a:r>
          </a:p>
        </p:txBody>
      </p:sp>
      <p:sp>
        <p:nvSpPr>
          <p:cNvPr id="76847" name="AutoShape 47">
            <a:hlinkClick r:id="" action="ppaction://noaction" highlightClick="1"/>
            <a:extLst>
              <a:ext uri="{FF2B5EF4-FFF2-40B4-BE49-F238E27FC236}">
                <a16:creationId xmlns:a16="http://schemas.microsoft.com/office/drawing/2014/main" id="{78F4AFE2-869A-4BAE-87E6-7F183E3E7EC0}"/>
              </a:ext>
            </a:extLst>
          </p:cNvPr>
          <p:cNvSpPr>
            <a:spLocks noChangeArrowheads="1"/>
          </p:cNvSpPr>
          <p:nvPr/>
        </p:nvSpPr>
        <p:spPr bwMode="auto">
          <a:xfrm>
            <a:off x="3733800" y="31242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l</a:t>
            </a:r>
          </a:p>
        </p:txBody>
      </p:sp>
      <p:sp>
        <p:nvSpPr>
          <p:cNvPr id="76848" name="AutoShape 48">
            <a:hlinkClick r:id="" action="ppaction://noaction" highlightClick="1"/>
            <a:extLst>
              <a:ext uri="{FF2B5EF4-FFF2-40B4-BE49-F238E27FC236}">
                <a16:creationId xmlns:a16="http://schemas.microsoft.com/office/drawing/2014/main" id="{8C67D0B4-A1C1-4190-AAB7-2F2498C9D04D}"/>
              </a:ext>
            </a:extLst>
          </p:cNvPr>
          <p:cNvSpPr>
            <a:spLocks noChangeArrowheads="1"/>
          </p:cNvSpPr>
          <p:nvPr/>
        </p:nvSpPr>
        <p:spPr bwMode="auto">
          <a:xfrm>
            <a:off x="3733800" y="35814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ä</a:t>
            </a:r>
          </a:p>
        </p:txBody>
      </p:sp>
      <p:sp>
        <p:nvSpPr>
          <p:cNvPr id="76849" name="AutoShape 49">
            <a:hlinkClick r:id="" action="ppaction://noaction" highlightClick="1"/>
            <a:extLst>
              <a:ext uri="{FF2B5EF4-FFF2-40B4-BE49-F238E27FC236}">
                <a16:creationId xmlns:a16="http://schemas.microsoft.com/office/drawing/2014/main" id="{C38D9750-3F66-4B98-889B-251231B04260}"/>
              </a:ext>
            </a:extLst>
          </p:cNvPr>
          <p:cNvSpPr>
            <a:spLocks noChangeArrowheads="1"/>
          </p:cNvSpPr>
          <p:nvPr/>
        </p:nvSpPr>
        <p:spPr bwMode="auto">
          <a:xfrm>
            <a:off x="3276600" y="35814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g</a:t>
            </a:r>
          </a:p>
        </p:txBody>
      </p:sp>
      <p:sp>
        <p:nvSpPr>
          <p:cNvPr id="76850" name="AutoShape 50">
            <a:hlinkClick r:id="" action="ppaction://noaction" highlightClick="1"/>
            <a:extLst>
              <a:ext uri="{FF2B5EF4-FFF2-40B4-BE49-F238E27FC236}">
                <a16:creationId xmlns:a16="http://schemas.microsoft.com/office/drawing/2014/main" id="{C781FB16-2159-48DD-BBA4-B74485B51CEC}"/>
              </a:ext>
            </a:extLst>
          </p:cNvPr>
          <p:cNvSpPr>
            <a:spLocks noChangeArrowheads="1"/>
          </p:cNvSpPr>
          <p:nvPr/>
        </p:nvSpPr>
        <p:spPr bwMode="auto">
          <a:xfrm>
            <a:off x="2819400" y="35814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n</a:t>
            </a:r>
          </a:p>
        </p:txBody>
      </p:sp>
      <p:sp>
        <p:nvSpPr>
          <p:cNvPr id="76851" name="AutoShape 51">
            <a:hlinkClick r:id="" action="ppaction://noaction" highlightClick="1"/>
            <a:extLst>
              <a:ext uri="{FF2B5EF4-FFF2-40B4-BE49-F238E27FC236}">
                <a16:creationId xmlns:a16="http://schemas.microsoft.com/office/drawing/2014/main" id="{239F9BC6-9AF7-4B8A-A8CC-19E59862E2BE}"/>
              </a:ext>
            </a:extLst>
          </p:cNvPr>
          <p:cNvSpPr>
            <a:spLocks noChangeArrowheads="1"/>
          </p:cNvSpPr>
          <p:nvPr/>
        </p:nvSpPr>
        <p:spPr bwMode="auto">
          <a:xfrm>
            <a:off x="3273425" y="40386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n</a:t>
            </a:r>
          </a:p>
        </p:txBody>
      </p:sp>
      <p:sp>
        <p:nvSpPr>
          <p:cNvPr id="76852" name="AutoShape 52">
            <a:hlinkClick r:id="" action="ppaction://noaction" highlightClick="1"/>
            <a:extLst>
              <a:ext uri="{FF2B5EF4-FFF2-40B4-BE49-F238E27FC236}">
                <a16:creationId xmlns:a16="http://schemas.microsoft.com/office/drawing/2014/main" id="{E982B2A7-808D-4D73-A40C-BB81A3A8DE33}"/>
              </a:ext>
            </a:extLst>
          </p:cNvPr>
          <p:cNvSpPr>
            <a:spLocks noChangeArrowheads="1"/>
          </p:cNvSpPr>
          <p:nvPr/>
        </p:nvSpPr>
        <p:spPr bwMode="auto">
          <a:xfrm>
            <a:off x="4191000" y="44958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y</a:t>
            </a:r>
          </a:p>
        </p:txBody>
      </p:sp>
      <p:sp>
        <p:nvSpPr>
          <p:cNvPr id="76853" name="AutoShape 53">
            <a:hlinkClick r:id="" action="ppaction://noaction" highlightClick="1"/>
            <a:extLst>
              <a:ext uri="{FF2B5EF4-FFF2-40B4-BE49-F238E27FC236}">
                <a16:creationId xmlns:a16="http://schemas.microsoft.com/office/drawing/2014/main" id="{1F476891-9482-40BE-A539-31A272B79D95}"/>
              </a:ext>
            </a:extLst>
          </p:cNvPr>
          <p:cNvSpPr>
            <a:spLocks noChangeArrowheads="1"/>
          </p:cNvSpPr>
          <p:nvPr/>
        </p:nvSpPr>
        <p:spPr bwMode="auto">
          <a:xfrm>
            <a:off x="3733800" y="44958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u</a:t>
            </a:r>
          </a:p>
        </p:txBody>
      </p:sp>
      <p:sp>
        <p:nvSpPr>
          <p:cNvPr id="76854" name="AutoShape 54">
            <a:hlinkClick r:id="" action="ppaction://noaction" highlightClick="1"/>
            <a:extLst>
              <a:ext uri="{FF2B5EF4-FFF2-40B4-BE49-F238E27FC236}">
                <a16:creationId xmlns:a16="http://schemas.microsoft.com/office/drawing/2014/main" id="{7A95B354-9FD4-4B9E-A6E5-A223C00C516C}"/>
              </a:ext>
            </a:extLst>
          </p:cNvPr>
          <p:cNvSpPr>
            <a:spLocks noChangeArrowheads="1"/>
          </p:cNvSpPr>
          <p:nvPr/>
        </p:nvSpPr>
        <p:spPr bwMode="auto">
          <a:xfrm>
            <a:off x="3276600" y="44958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r</a:t>
            </a:r>
          </a:p>
        </p:txBody>
      </p:sp>
      <p:sp>
        <p:nvSpPr>
          <p:cNvPr id="76855" name="AutoShape 55">
            <a:hlinkClick r:id="" action="ppaction://noaction" highlightClick="1"/>
            <a:extLst>
              <a:ext uri="{FF2B5EF4-FFF2-40B4-BE49-F238E27FC236}">
                <a16:creationId xmlns:a16="http://schemas.microsoft.com/office/drawing/2014/main" id="{E5457B59-06DC-4D37-828D-9B2DE2ADB275}"/>
              </a:ext>
            </a:extLst>
          </p:cNvPr>
          <p:cNvSpPr>
            <a:spLocks noChangeArrowheads="1"/>
          </p:cNvSpPr>
          <p:nvPr/>
        </p:nvSpPr>
        <p:spPr bwMode="auto">
          <a:xfrm>
            <a:off x="2819400" y="4495800"/>
            <a:ext cx="457200" cy="457200"/>
          </a:xfrm>
          <a:prstGeom prst="actionButtonBlank">
            <a:avLst/>
          </a:prstGeom>
          <a:solidFill>
            <a:srgbClr val="FF99FF"/>
          </a:solidFill>
          <a:ln>
            <a:noFill/>
          </a:ln>
          <a:effectLst/>
          <a:extLst>
            <a:ext uri="{91240B29-F687-4F45-9708-019B960494DF}">
              <a14:hiddenLine xmlns:a14="http://schemas.microsoft.com/office/drawing/2010/main" w="9525">
                <a:solidFill>
                  <a:srgbClr val="FF99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CC0000"/>
                </a:solidFill>
                <a:effectLst>
                  <a:outerShdw blurRad="38100" dist="38100" dir="2700000" algn="tl">
                    <a:srgbClr val="000000"/>
                  </a:outerShdw>
                </a:effectLst>
                <a:latin typeface=".VnAvantH" pitchFamily="34" charset="0"/>
              </a:rPr>
              <a:t>t</a:t>
            </a:r>
          </a:p>
        </p:txBody>
      </p:sp>
      <p:sp>
        <p:nvSpPr>
          <p:cNvPr id="76856" name="AutoShape 56">
            <a:hlinkClick r:id="" action="ppaction://noaction" highlightClick="1"/>
            <a:extLst>
              <a:ext uri="{FF2B5EF4-FFF2-40B4-BE49-F238E27FC236}">
                <a16:creationId xmlns:a16="http://schemas.microsoft.com/office/drawing/2014/main" id="{58815B53-EC11-411F-8A36-303D5C83F30E}"/>
              </a:ext>
            </a:extLst>
          </p:cNvPr>
          <p:cNvSpPr>
            <a:spLocks noChangeArrowheads="1"/>
          </p:cNvSpPr>
          <p:nvPr/>
        </p:nvSpPr>
        <p:spPr bwMode="auto">
          <a:xfrm>
            <a:off x="3273425" y="4945063"/>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s</a:t>
            </a:r>
          </a:p>
        </p:txBody>
      </p:sp>
      <p:sp>
        <p:nvSpPr>
          <p:cNvPr id="76857" name="Oval 57">
            <a:extLst>
              <a:ext uri="{FF2B5EF4-FFF2-40B4-BE49-F238E27FC236}">
                <a16:creationId xmlns:a16="http://schemas.microsoft.com/office/drawing/2014/main" id="{B7169E04-AED4-4B15-A30F-D3A3EAE4E60D}"/>
              </a:ext>
            </a:extLst>
          </p:cNvPr>
          <p:cNvSpPr>
            <a:spLocks noChangeArrowheads="1"/>
          </p:cNvSpPr>
          <p:nvPr/>
        </p:nvSpPr>
        <p:spPr bwMode="auto">
          <a:xfrm>
            <a:off x="9601200" y="1782763"/>
            <a:ext cx="609600" cy="381000"/>
          </a:xfrm>
          <a:prstGeom prst="ellipse">
            <a:avLst/>
          </a:prstGeom>
          <a:noFill/>
          <a:ln w="28575">
            <a:solidFill>
              <a:srgbClr val="000099"/>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800080"/>
                </a:solidFill>
                <a:effectLst>
                  <a:outerShdw blurRad="38100" dist="38100" dir="2700000" algn="tl">
                    <a:srgbClr val="C0C0C0"/>
                  </a:outerShdw>
                </a:effectLst>
                <a:latin typeface=".VnAvantH" pitchFamily="34" charset="0"/>
              </a:rPr>
              <a:t>6</a:t>
            </a:r>
          </a:p>
        </p:txBody>
      </p:sp>
      <p:sp>
        <p:nvSpPr>
          <p:cNvPr id="76858" name="Oval 58">
            <a:extLst>
              <a:ext uri="{FF2B5EF4-FFF2-40B4-BE49-F238E27FC236}">
                <a16:creationId xmlns:a16="http://schemas.microsoft.com/office/drawing/2014/main" id="{4D2BA6D4-9CC5-4E6A-A07C-41F32D9B159A}"/>
              </a:ext>
            </a:extLst>
          </p:cNvPr>
          <p:cNvSpPr>
            <a:spLocks noChangeArrowheads="1"/>
          </p:cNvSpPr>
          <p:nvPr/>
        </p:nvSpPr>
        <p:spPr bwMode="auto">
          <a:xfrm>
            <a:off x="9601200" y="2184400"/>
            <a:ext cx="609600" cy="381000"/>
          </a:xfrm>
          <a:prstGeom prst="ellipse">
            <a:avLst/>
          </a:prstGeom>
          <a:noFill/>
          <a:ln w="28575">
            <a:solidFill>
              <a:srgbClr val="000099"/>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800080"/>
                </a:solidFill>
                <a:effectLst>
                  <a:outerShdw blurRad="38100" dist="38100" dir="2700000" algn="tl">
                    <a:srgbClr val="C0C0C0"/>
                  </a:outerShdw>
                </a:effectLst>
                <a:latin typeface=".VnAvantH" pitchFamily="34" charset="0"/>
              </a:rPr>
              <a:t>5</a:t>
            </a:r>
          </a:p>
        </p:txBody>
      </p:sp>
      <p:sp>
        <p:nvSpPr>
          <p:cNvPr id="76859" name="Rectangle 59">
            <a:extLst>
              <a:ext uri="{FF2B5EF4-FFF2-40B4-BE49-F238E27FC236}">
                <a16:creationId xmlns:a16="http://schemas.microsoft.com/office/drawing/2014/main" id="{3F4EAEBD-9F92-4940-B415-AF7A313BB98F}"/>
              </a:ext>
            </a:extLst>
          </p:cNvPr>
          <p:cNvSpPr>
            <a:spLocks noChangeArrowheads="1"/>
          </p:cNvSpPr>
          <p:nvPr/>
        </p:nvSpPr>
        <p:spPr bwMode="auto">
          <a:xfrm>
            <a:off x="1707566" y="-642789"/>
            <a:ext cx="8839200" cy="720725"/>
          </a:xfrm>
          <a:prstGeom prst="rect">
            <a:avLst/>
          </a:prstGeom>
          <a:solidFill>
            <a:srgbClr val="CCFFCC"/>
          </a:solidFill>
          <a:ln w="1905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vi-VN" dirty="0"/>
              <a:t>2.Nỗi oan Vũ Nương bắt đầu từ nhân vật này ?</a:t>
            </a:r>
          </a:p>
        </p:txBody>
      </p:sp>
      <p:sp>
        <p:nvSpPr>
          <p:cNvPr id="76860" name="Oval 60">
            <a:extLst>
              <a:ext uri="{FF2B5EF4-FFF2-40B4-BE49-F238E27FC236}">
                <a16:creationId xmlns:a16="http://schemas.microsoft.com/office/drawing/2014/main" id="{64C21DC8-AF38-4862-8232-A20F62A0456B}"/>
              </a:ext>
            </a:extLst>
          </p:cNvPr>
          <p:cNvSpPr>
            <a:spLocks noChangeArrowheads="1"/>
          </p:cNvSpPr>
          <p:nvPr/>
        </p:nvSpPr>
        <p:spPr bwMode="auto">
          <a:xfrm>
            <a:off x="9601200" y="2586038"/>
            <a:ext cx="609600" cy="436562"/>
          </a:xfrm>
          <a:prstGeom prst="ellipse">
            <a:avLst/>
          </a:prstGeom>
          <a:noFill/>
          <a:ln w="28575">
            <a:solidFill>
              <a:srgbClr val="000099"/>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800080"/>
                </a:solidFill>
                <a:effectLst>
                  <a:outerShdw blurRad="38100" dist="38100" dir="2700000" algn="tl">
                    <a:srgbClr val="C0C0C0"/>
                  </a:outerShdw>
                </a:effectLst>
                <a:latin typeface=".VnAvantH" pitchFamily="34" charset="0"/>
              </a:rPr>
              <a:t>10</a:t>
            </a:r>
          </a:p>
        </p:txBody>
      </p:sp>
      <p:sp>
        <p:nvSpPr>
          <p:cNvPr id="76861" name="Rectangle 61">
            <a:extLst>
              <a:ext uri="{FF2B5EF4-FFF2-40B4-BE49-F238E27FC236}">
                <a16:creationId xmlns:a16="http://schemas.microsoft.com/office/drawing/2014/main" id="{17F9FF15-B760-484E-8207-38B715BF9832}"/>
              </a:ext>
            </a:extLst>
          </p:cNvPr>
          <p:cNvSpPr>
            <a:spLocks noChangeArrowheads="1"/>
          </p:cNvSpPr>
          <p:nvPr/>
        </p:nvSpPr>
        <p:spPr bwMode="auto">
          <a:xfrm>
            <a:off x="1577556" y="-544512"/>
            <a:ext cx="8839200" cy="720725"/>
          </a:xfrm>
          <a:prstGeom prst="rect">
            <a:avLst/>
          </a:prstGeom>
          <a:solidFill>
            <a:srgbClr val="CCFFCC"/>
          </a:solidFill>
          <a:ln w="1905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vi-VN" sz="2400" dirty="0"/>
              <a:t>3.Nơi Vũ Nương gieo mình tự vẫn ? </a:t>
            </a:r>
          </a:p>
        </p:txBody>
      </p:sp>
      <p:sp>
        <p:nvSpPr>
          <p:cNvPr id="76862" name="AutoShape 62">
            <a:extLst>
              <a:ext uri="{FF2B5EF4-FFF2-40B4-BE49-F238E27FC236}">
                <a16:creationId xmlns:a16="http://schemas.microsoft.com/office/drawing/2014/main" id="{CDB68283-7E79-4F5D-8DF8-6A1BFA09D741}"/>
              </a:ext>
            </a:extLst>
          </p:cNvPr>
          <p:cNvSpPr>
            <a:spLocks noChangeArrowheads="1"/>
          </p:cNvSpPr>
          <p:nvPr/>
        </p:nvSpPr>
        <p:spPr bwMode="auto">
          <a:xfrm>
            <a:off x="1981200" y="1752600"/>
            <a:ext cx="533400" cy="457200"/>
          </a:xfrm>
          <a:prstGeom prst="octagon">
            <a:avLst>
              <a:gd name="adj" fmla="val 29287"/>
            </a:avLst>
          </a:prstGeom>
          <a:noFill/>
          <a:ln w="28575">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CC3300"/>
                </a:solidFill>
                <a:effectLst>
                  <a:outerShdw blurRad="38100" dist="38100" dir="2700000" algn="tl">
                    <a:srgbClr val="C0C0C0"/>
                  </a:outerShdw>
                </a:effectLst>
                <a:latin typeface=".VnBahamasBH" pitchFamily="34" charset="0"/>
              </a:rPr>
              <a:t>1</a:t>
            </a:r>
          </a:p>
        </p:txBody>
      </p:sp>
      <p:sp>
        <p:nvSpPr>
          <p:cNvPr id="76863" name="AutoShape 63">
            <a:extLst>
              <a:ext uri="{FF2B5EF4-FFF2-40B4-BE49-F238E27FC236}">
                <a16:creationId xmlns:a16="http://schemas.microsoft.com/office/drawing/2014/main" id="{5CA2F06F-5A68-4404-8A52-EBBAD3A3F9DA}"/>
              </a:ext>
            </a:extLst>
          </p:cNvPr>
          <p:cNvSpPr>
            <a:spLocks noChangeArrowheads="1"/>
          </p:cNvSpPr>
          <p:nvPr/>
        </p:nvSpPr>
        <p:spPr bwMode="auto">
          <a:xfrm>
            <a:off x="1981200" y="2209800"/>
            <a:ext cx="533400" cy="457200"/>
          </a:xfrm>
          <a:prstGeom prst="octagon">
            <a:avLst>
              <a:gd name="adj" fmla="val 29287"/>
            </a:avLst>
          </a:prstGeom>
          <a:noFill/>
          <a:ln w="28575">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CC3300"/>
                </a:solidFill>
                <a:effectLst>
                  <a:outerShdw blurRad="38100" dist="38100" dir="2700000" algn="tl">
                    <a:srgbClr val="C0C0C0"/>
                  </a:outerShdw>
                </a:effectLst>
                <a:latin typeface=".VnBahamasBH" pitchFamily="34" charset="0"/>
              </a:rPr>
              <a:t>2</a:t>
            </a:r>
          </a:p>
        </p:txBody>
      </p:sp>
      <p:sp>
        <p:nvSpPr>
          <p:cNvPr id="76864" name="AutoShape 64">
            <a:extLst>
              <a:ext uri="{FF2B5EF4-FFF2-40B4-BE49-F238E27FC236}">
                <a16:creationId xmlns:a16="http://schemas.microsoft.com/office/drawing/2014/main" id="{42CEDD89-3FF8-4B00-8433-74D6340E7244}"/>
              </a:ext>
            </a:extLst>
          </p:cNvPr>
          <p:cNvSpPr>
            <a:spLocks noChangeArrowheads="1"/>
          </p:cNvSpPr>
          <p:nvPr/>
        </p:nvSpPr>
        <p:spPr bwMode="auto">
          <a:xfrm>
            <a:off x="1981200" y="2667000"/>
            <a:ext cx="533400" cy="457200"/>
          </a:xfrm>
          <a:prstGeom prst="octagon">
            <a:avLst>
              <a:gd name="adj" fmla="val 29287"/>
            </a:avLst>
          </a:prstGeom>
          <a:noFill/>
          <a:ln w="28575">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CC3300"/>
                </a:solidFill>
                <a:effectLst>
                  <a:outerShdw blurRad="38100" dist="38100" dir="2700000" algn="tl">
                    <a:srgbClr val="C0C0C0"/>
                  </a:outerShdw>
                </a:effectLst>
                <a:latin typeface=".VnBahamasBH" pitchFamily="34" charset="0"/>
              </a:rPr>
              <a:t>3</a:t>
            </a:r>
          </a:p>
        </p:txBody>
      </p:sp>
      <p:sp>
        <p:nvSpPr>
          <p:cNvPr id="76865" name="AutoShape 65">
            <a:extLst>
              <a:ext uri="{FF2B5EF4-FFF2-40B4-BE49-F238E27FC236}">
                <a16:creationId xmlns:a16="http://schemas.microsoft.com/office/drawing/2014/main" id="{A8F74421-DFF8-4B0B-BF56-472500F673D5}"/>
              </a:ext>
            </a:extLst>
          </p:cNvPr>
          <p:cNvSpPr>
            <a:spLocks noChangeArrowheads="1"/>
          </p:cNvSpPr>
          <p:nvPr/>
        </p:nvSpPr>
        <p:spPr bwMode="auto">
          <a:xfrm>
            <a:off x="1981200" y="3124200"/>
            <a:ext cx="533400" cy="457200"/>
          </a:xfrm>
          <a:prstGeom prst="octagon">
            <a:avLst>
              <a:gd name="adj" fmla="val 29287"/>
            </a:avLst>
          </a:prstGeom>
          <a:noFill/>
          <a:ln w="28575">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CC3300"/>
                </a:solidFill>
                <a:effectLst>
                  <a:outerShdw blurRad="38100" dist="38100" dir="2700000" algn="tl">
                    <a:srgbClr val="C0C0C0"/>
                  </a:outerShdw>
                </a:effectLst>
                <a:latin typeface=".VnBahamasBH" pitchFamily="34" charset="0"/>
              </a:rPr>
              <a:t>4</a:t>
            </a:r>
          </a:p>
        </p:txBody>
      </p:sp>
      <p:sp>
        <p:nvSpPr>
          <p:cNvPr id="76866" name="Rectangle 66">
            <a:extLst>
              <a:ext uri="{FF2B5EF4-FFF2-40B4-BE49-F238E27FC236}">
                <a16:creationId xmlns:a16="http://schemas.microsoft.com/office/drawing/2014/main" id="{E5A8A369-EA05-456B-B6CE-2215878CC16F}"/>
              </a:ext>
            </a:extLst>
          </p:cNvPr>
          <p:cNvSpPr>
            <a:spLocks noChangeArrowheads="1"/>
          </p:cNvSpPr>
          <p:nvPr/>
        </p:nvSpPr>
        <p:spPr bwMode="auto">
          <a:xfrm>
            <a:off x="1708703" y="-401637"/>
            <a:ext cx="8839200" cy="720725"/>
          </a:xfrm>
          <a:prstGeom prst="rect">
            <a:avLst/>
          </a:prstGeom>
          <a:solidFill>
            <a:srgbClr val="CCFFCC"/>
          </a:solidFill>
          <a:ln w="1905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600" dirty="0">
                <a:solidFill>
                  <a:srgbClr val="800080"/>
                </a:solidFill>
                <a:effectLst>
                  <a:outerShdw blurRad="38100" dist="38100" dir="2700000" algn="tl">
                    <a:srgbClr val="000000"/>
                  </a:outerShdw>
                </a:effectLst>
                <a:latin typeface=".VnHelvetIns" pitchFamily="34" charset="0"/>
              </a:rPr>
              <a:t> </a:t>
            </a:r>
            <a:r>
              <a:rPr lang="vi-VN" sz="2400" dirty="0"/>
              <a:t>4.Người cứu giúp Vũ Nương ?</a:t>
            </a:r>
            <a:endParaRPr lang="en-US" altLang="en-US" sz="2400" dirty="0">
              <a:solidFill>
                <a:srgbClr val="800080"/>
              </a:solidFill>
              <a:effectLst>
                <a:outerShdw blurRad="38100" dist="38100" dir="2700000" algn="tl">
                  <a:srgbClr val="000000"/>
                </a:outerShdw>
              </a:effectLst>
              <a:latin typeface=".VnHelvetIns" pitchFamily="34" charset="0"/>
            </a:endParaRPr>
          </a:p>
        </p:txBody>
      </p:sp>
      <p:sp>
        <p:nvSpPr>
          <p:cNvPr id="76867" name="AutoShape 67">
            <a:extLst>
              <a:ext uri="{FF2B5EF4-FFF2-40B4-BE49-F238E27FC236}">
                <a16:creationId xmlns:a16="http://schemas.microsoft.com/office/drawing/2014/main" id="{BD0C455A-F8C2-4E82-9EC8-95A742CFE6ED}"/>
              </a:ext>
            </a:extLst>
          </p:cNvPr>
          <p:cNvSpPr>
            <a:spLocks noChangeArrowheads="1"/>
          </p:cNvSpPr>
          <p:nvPr/>
        </p:nvSpPr>
        <p:spPr bwMode="auto">
          <a:xfrm>
            <a:off x="1981200" y="4035425"/>
            <a:ext cx="533400" cy="457200"/>
          </a:xfrm>
          <a:prstGeom prst="octagon">
            <a:avLst>
              <a:gd name="adj" fmla="val 29287"/>
            </a:avLst>
          </a:prstGeom>
          <a:noFill/>
          <a:ln w="28575">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CC3300"/>
                </a:solidFill>
                <a:effectLst>
                  <a:outerShdw blurRad="38100" dist="38100" dir="2700000" algn="tl">
                    <a:srgbClr val="C0C0C0"/>
                  </a:outerShdw>
                </a:effectLst>
                <a:latin typeface=".VnBahamasBH" pitchFamily="34" charset="0"/>
              </a:rPr>
              <a:t>6</a:t>
            </a:r>
          </a:p>
        </p:txBody>
      </p:sp>
      <p:sp>
        <p:nvSpPr>
          <p:cNvPr id="76868" name="AutoShape 68">
            <a:extLst>
              <a:ext uri="{FF2B5EF4-FFF2-40B4-BE49-F238E27FC236}">
                <a16:creationId xmlns:a16="http://schemas.microsoft.com/office/drawing/2014/main" id="{9265C623-EFE0-48B0-B374-DB75ED5B8BB1}"/>
              </a:ext>
            </a:extLst>
          </p:cNvPr>
          <p:cNvSpPr>
            <a:spLocks noChangeArrowheads="1"/>
          </p:cNvSpPr>
          <p:nvPr/>
        </p:nvSpPr>
        <p:spPr bwMode="auto">
          <a:xfrm>
            <a:off x="1981200" y="4495800"/>
            <a:ext cx="533400" cy="457200"/>
          </a:xfrm>
          <a:prstGeom prst="octagon">
            <a:avLst>
              <a:gd name="adj" fmla="val 29287"/>
            </a:avLst>
          </a:prstGeom>
          <a:noFill/>
          <a:ln w="28575">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CC3300"/>
                </a:solidFill>
                <a:effectLst>
                  <a:outerShdw blurRad="38100" dist="38100" dir="2700000" algn="tl">
                    <a:srgbClr val="C0C0C0"/>
                  </a:outerShdw>
                </a:effectLst>
                <a:latin typeface=".VnBahamasBH" pitchFamily="34" charset="0"/>
              </a:rPr>
              <a:t>7</a:t>
            </a:r>
          </a:p>
        </p:txBody>
      </p:sp>
      <p:sp>
        <p:nvSpPr>
          <p:cNvPr id="76869" name="AutoShape 69">
            <a:extLst>
              <a:ext uri="{FF2B5EF4-FFF2-40B4-BE49-F238E27FC236}">
                <a16:creationId xmlns:a16="http://schemas.microsoft.com/office/drawing/2014/main" id="{F9DED05C-A21D-4435-BD43-043AD645ABCF}"/>
              </a:ext>
            </a:extLst>
          </p:cNvPr>
          <p:cNvSpPr>
            <a:spLocks noChangeArrowheads="1"/>
          </p:cNvSpPr>
          <p:nvPr/>
        </p:nvSpPr>
        <p:spPr bwMode="auto">
          <a:xfrm>
            <a:off x="1981200" y="4953000"/>
            <a:ext cx="533400" cy="457200"/>
          </a:xfrm>
          <a:prstGeom prst="octagon">
            <a:avLst>
              <a:gd name="adj" fmla="val 29287"/>
            </a:avLst>
          </a:prstGeom>
          <a:noFill/>
          <a:ln w="28575">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CC3300"/>
                </a:solidFill>
                <a:effectLst>
                  <a:outerShdw blurRad="38100" dist="38100" dir="2700000" algn="tl">
                    <a:srgbClr val="C0C0C0"/>
                  </a:outerShdw>
                </a:effectLst>
                <a:latin typeface=".VnBahamasBH" pitchFamily="34" charset="0"/>
              </a:rPr>
              <a:t>8</a:t>
            </a:r>
          </a:p>
        </p:txBody>
      </p:sp>
      <p:sp>
        <p:nvSpPr>
          <p:cNvPr id="76870" name="Oval 70">
            <a:extLst>
              <a:ext uri="{FF2B5EF4-FFF2-40B4-BE49-F238E27FC236}">
                <a16:creationId xmlns:a16="http://schemas.microsoft.com/office/drawing/2014/main" id="{37AEE210-6D1A-4E51-A08B-20329C68BAB2}"/>
              </a:ext>
            </a:extLst>
          </p:cNvPr>
          <p:cNvSpPr>
            <a:spLocks noChangeArrowheads="1"/>
          </p:cNvSpPr>
          <p:nvPr/>
        </p:nvSpPr>
        <p:spPr bwMode="auto">
          <a:xfrm>
            <a:off x="9601200" y="3043238"/>
            <a:ext cx="609600" cy="436562"/>
          </a:xfrm>
          <a:prstGeom prst="ellipse">
            <a:avLst/>
          </a:prstGeom>
          <a:noFill/>
          <a:ln w="28575">
            <a:solidFill>
              <a:srgbClr val="000099"/>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800080"/>
                </a:solidFill>
                <a:effectLst>
                  <a:outerShdw blurRad="38100" dist="38100" dir="2700000" algn="tl">
                    <a:srgbClr val="C0C0C0"/>
                  </a:outerShdw>
                </a:effectLst>
                <a:latin typeface=".VnAvantH" pitchFamily="34" charset="0"/>
              </a:rPr>
              <a:t>7</a:t>
            </a:r>
          </a:p>
        </p:txBody>
      </p:sp>
      <p:sp>
        <p:nvSpPr>
          <p:cNvPr id="76871" name="Oval 71">
            <a:extLst>
              <a:ext uri="{FF2B5EF4-FFF2-40B4-BE49-F238E27FC236}">
                <a16:creationId xmlns:a16="http://schemas.microsoft.com/office/drawing/2014/main" id="{BE4FDF22-84ED-4901-9299-C8E7573145D9}"/>
              </a:ext>
            </a:extLst>
          </p:cNvPr>
          <p:cNvSpPr>
            <a:spLocks noChangeArrowheads="1"/>
          </p:cNvSpPr>
          <p:nvPr/>
        </p:nvSpPr>
        <p:spPr bwMode="auto">
          <a:xfrm>
            <a:off x="9601200" y="3506788"/>
            <a:ext cx="609600" cy="436562"/>
          </a:xfrm>
          <a:prstGeom prst="ellipse">
            <a:avLst/>
          </a:prstGeom>
          <a:noFill/>
          <a:ln w="28575">
            <a:solidFill>
              <a:srgbClr val="000099"/>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800080"/>
                </a:solidFill>
                <a:effectLst>
                  <a:outerShdw blurRad="38100" dist="38100" dir="2700000" algn="tl">
                    <a:srgbClr val="C0C0C0"/>
                  </a:outerShdw>
                </a:effectLst>
                <a:latin typeface=".VnAvantH" pitchFamily="34" charset="0"/>
              </a:rPr>
              <a:t>11</a:t>
            </a:r>
          </a:p>
        </p:txBody>
      </p:sp>
      <p:sp>
        <p:nvSpPr>
          <p:cNvPr id="76872" name="Oval 72">
            <a:extLst>
              <a:ext uri="{FF2B5EF4-FFF2-40B4-BE49-F238E27FC236}">
                <a16:creationId xmlns:a16="http://schemas.microsoft.com/office/drawing/2014/main" id="{35E7F6EE-F8BD-4D4C-884B-B3DF9E0B168D}"/>
              </a:ext>
            </a:extLst>
          </p:cNvPr>
          <p:cNvSpPr>
            <a:spLocks noChangeArrowheads="1"/>
          </p:cNvSpPr>
          <p:nvPr/>
        </p:nvSpPr>
        <p:spPr bwMode="auto">
          <a:xfrm>
            <a:off x="9601200" y="3962401"/>
            <a:ext cx="609600" cy="436563"/>
          </a:xfrm>
          <a:prstGeom prst="ellipse">
            <a:avLst/>
          </a:prstGeom>
          <a:noFill/>
          <a:ln w="28575">
            <a:solidFill>
              <a:srgbClr val="000099"/>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800080"/>
                </a:solidFill>
                <a:effectLst>
                  <a:outerShdw blurRad="38100" dist="38100" dir="2700000" algn="tl">
                    <a:srgbClr val="C0C0C0"/>
                  </a:outerShdw>
                </a:effectLst>
                <a:latin typeface=".VnAvantH" pitchFamily="34" charset="0"/>
              </a:rPr>
              <a:t>8</a:t>
            </a:r>
          </a:p>
        </p:txBody>
      </p:sp>
      <p:sp>
        <p:nvSpPr>
          <p:cNvPr id="76873" name="Oval 73">
            <a:extLst>
              <a:ext uri="{FF2B5EF4-FFF2-40B4-BE49-F238E27FC236}">
                <a16:creationId xmlns:a16="http://schemas.microsoft.com/office/drawing/2014/main" id="{F55069A4-D4FD-435F-92D9-E6148D5CB4E9}"/>
              </a:ext>
            </a:extLst>
          </p:cNvPr>
          <p:cNvSpPr>
            <a:spLocks noChangeArrowheads="1"/>
          </p:cNvSpPr>
          <p:nvPr/>
        </p:nvSpPr>
        <p:spPr bwMode="auto">
          <a:xfrm>
            <a:off x="9601200" y="4419601"/>
            <a:ext cx="609600" cy="436563"/>
          </a:xfrm>
          <a:prstGeom prst="ellipse">
            <a:avLst/>
          </a:prstGeom>
          <a:noFill/>
          <a:ln w="28575">
            <a:solidFill>
              <a:srgbClr val="000099"/>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800080"/>
                </a:solidFill>
                <a:effectLst>
                  <a:outerShdw blurRad="38100" dist="38100" dir="2700000" algn="tl">
                    <a:srgbClr val="C0C0C0"/>
                  </a:outerShdw>
                </a:effectLst>
                <a:latin typeface=".VnAvantH" pitchFamily="34" charset="0"/>
              </a:rPr>
              <a:t>14</a:t>
            </a:r>
          </a:p>
        </p:txBody>
      </p:sp>
      <p:sp>
        <p:nvSpPr>
          <p:cNvPr id="76874" name="Oval 74">
            <a:extLst>
              <a:ext uri="{FF2B5EF4-FFF2-40B4-BE49-F238E27FC236}">
                <a16:creationId xmlns:a16="http://schemas.microsoft.com/office/drawing/2014/main" id="{E6577CF4-321B-4CE5-AC58-980C92432173}"/>
              </a:ext>
            </a:extLst>
          </p:cNvPr>
          <p:cNvSpPr>
            <a:spLocks noChangeArrowheads="1"/>
          </p:cNvSpPr>
          <p:nvPr/>
        </p:nvSpPr>
        <p:spPr bwMode="auto">
          <a:xfrm>
            <a:off x="9601200" y="4876801"/>
            <a:ext cx="609600" cy="436563"/>
          </a:xfrm>
          <a:prstGeom prst="ellipse">
            <a:avLst/>
          </a:prstGeom>
          <a:noFill/>
          <a:ln w="28575">
            <a:solidFill>
              <a:srgbClr val="000099"/>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800080"/>
                </a:solidFill>
                <a:effectLst>
                  <a:outerShdw blurRad="38100" dist="38100" dir="2700000" algn="tl">
                    <a:srgbClr val="C0C0C0"/>
                  </a:outerShdw>
                </a:effectLst>
                <a:latin typeface=".VnAvantH" pitchFamily="34" charset="0"/>
              </a:rPr>
              <a:t>13</a:t>
            </a:r>
          </a:p>
        </p:txBody>
      </p:sp>
      <p:sp>
        <p:nvSpPr>
          <p:cNvPr id="76875" name="AutoShape 75">
            <a:extLst>
              <a:ext uri="{FF2B5EF4-FFF2-40B4-BE49-F238E27FC236}">
                <a16:creationId xmlns:a16="http://schemas.microsoft.com/office/drawing/2014/main" id="{708FEBEF-B15D-4CB5-BA3D-E1240F7765CC}"/>
              </a:ext>
            </a:extLst>
          </p:cNvPr>
          <p:cNvSpPr>
            <a:spLocks noChangeArrowheads="1"/>
          </p:cNvSpPr>
          <p:nvPr/>
        </p:nvSpPr>
        <p:spPr bwMode="auto">
          <a:xfrm>
            <a:off x="1981200" y="3581400"/>
            <a:ext cx="533400" cy="457200"/>
          </a:xfrm>
          <a:prstGeom prst="octagon">
            <a:avLst>
              <a:gd name="adj" fmla="val 29287"/>
            </a:avLst>
          </a:prstGeom>
          <a:noFill/>
          <a:ln w="28575">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CC3300"/>
                </a:solidFill>
                <a:effectLst>
                  <a:outerShdw blurRad="38100" dist="38100" dir="2700000" algn="tl">
                    <a:srgbClr val="C0C0C0"/>
                  </a:outerShdw>
                </a:effectLst>
                <a:latin typeface=".VnBahamasBH" pitchFamily="34" charset="0"/>
              </a:rPr>
              <a:t>5</a:t>
            </a:r>
          </a:p>
        </p:txBody>
      </p:sp>
      <p:sp>
        <p:nvSpPr>
          <p:cNvPr id="76876" name="Rectangle 76">
            <a:extLst>
              <a:ext uri="{FF2B5EF4-FFF2-40B4-BE49-F238E27FC236}">
                <a16:creationId xmlns:a16="http://schemas.microsoft.com/office/drawing/2014/main" id="{967889DD-490B-4C2B-A359-74DBAC8A43DD}"/>
              </a:ext>
            </a:extLst>
          </p:cNvPr>
          <p:cNvSpPr>
            <a:spLocks noChangeArrowheads="1"/>
          </p:cNvSpPr>
          <p:nvPr/>
        </p:nvSpPr>
        <p:spPr bwMode="auto">
          <a:xfrm>
            <a:off x="1638300" y="-534745"/>
            <a:ext cx="8839200" cy="720725"/>
          </a:xfrm>
          <a:prstGeom prst="rect">
            <a:avLst/>
          </a:prstGeom>
          <a:solidFill>
            <a:srgbClr val="CCFFCC"/>
          </a:solidFill>
          <a:ln w="1905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dirty="0"/>
              <a:t>5.Tên </a:t>
            </a:r>
            <a:r>
              <a:rPr lang="en-US" sz="2800" dirty="0" err="1"/>
              <a:t>gọi</a:t>
            </a:r>
            <a:r>
              <a:rPr lang="en-US" sz="2800" dirty="0"/>
              <a:t> </a:t>
            </a:r>
            <a:r>
              <a:rPr lang="en-US" sz="2800" dirty="0" err="1"/>
              <a:t>liên</a:t>
            </a:r>
            <a:r>
              <a:rPr lang="en-US" sz="2800" dirty="0"/>
              <a:t> </a:t>
            </a:r>
            <a:r>
              <a:rPr lang="en-US" sz="2800" dirty="0" err="1"/>
              <a:t>quan</a:t>
            </a:r>
            <a:r>
              <a:rPr lang="en-US" sz="2800" dirty="0"/>
              <a:t> </a:t>
            </a:r>
            <a:r>
              <a:rPr lang="en-US" sz="2800" dirty="0" err="1"/>
              <a:t>đến</a:t>
            </a:r>
            <a:r>
              <a:rPr lang="en-US" sz="2800" dirty="0"/>
              <a:t> </a:t>
            </a:r>
            <a:r>
              <a:rPr lang="en-US" sz="2800" dirty="0" err="1"/>
              <a:t>Mị</a:t>
            </a:r>
            <a:r>
              <a:rPr lang="en-US" sz="2800" dirty="0"/>
              <a:t> </a:t>
            </a:r>
            <a:r>
              <a:rPr lang="en-US" sz="2800" dirty="0" err="1"/>
              <a:t>Châu-Trọng</a:t>
            </a:r>
            <a:r>
              <a:rPr lang="en-US" sz="2800" dirty="0"/>
              <a:t> </a:t>
            </a:r>
            <a:r>
              <a:rPr lang="en-US" sz="2800" dirty="0" err="1"/>
              <a:t>Thuỷ</a:t>
            </a:r>
            <a:r>
              <a:rPr lang="en-US" sz="2800" dirty="0"/>
              <a:t> ?</a:t>
            </a:r>
          </a:p>
        </p:txBody>
      </p:sp>
      <p:sp>
        <p:nvSpPr>
          <p:cNvPr id="76877" name="Rectangle 77">
            <a:extLst>
              <a:ext uri="{FF2B5EF4-FFF2-40B4-BE49-F238E27FC236}">
                <a16:creationId xmlns:a16="http://schemas.microsoft.com/office/drawing/2014/main" id="{45A68C21-44C7-42EE-ABBE-292DFEE67C95}"/>
              </a:ext>
            </a:extLst>
          </p:cNvPr>
          <p:cNvSpPr>
            <a:spLocks noChangeArrowheads="1"/>
          </p:cNvSpPr>
          <p:nvPr/>
        </p:nvSpPr>
        <p:spPr bwMode="auto">
          <a:xfrm>
            <a:off x="1690480" y="-336549"/>
            <a:ext cx="8839200" cy="720725"/>
          </a:xfrm>
          <a:prstGeom prst="rect">
            <a:avLst/>
          </a:prstGeom>
          <a:solidFill>
            <a:srgbClr val="CCFFCC"/>
          </a:solidFill>
          <a:ln w="1905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dirty="0"/>
              <a:t>6.Địa </a:t>
            </a:r>
            <a:r>
              <a:rPr lang="en-US" sz="2800" dirty="0" err="1"/>
              <a:t>danh</a:t>
            </a:r>
            <a:r>
              <a:rPr lang="en-US" sz="2800" dirty="0"/>
              <a:t> </a:t>
            </a:r>
            <a:r>
              <a:rPr lang="en-US" sz="2800" dirty="0" err="1"/>
              <a:t>này</a:t>
            </a:r>
            <a:r>
              <a:rPr lang="en-US" sz="2800" dirty="0"/>
              <a:t> </a:t>
            </a:r>
            <a:r>
              <a:rPr lang="en-US" sz="2800" dirty="0" err="1"/>
              <a:t>nằm</a:t>
            </a:r>
            <a:r>
              <a:rPr lang="en-US" sz="2800" dirty="0"/>
              <a:t> </a:t>
            </a:r>
            <a:r>
              <a:rPr lang="en-US" sz="2800" dirty="0" err="1"/>
              <a:t>trong</a:t>
            </a:r>
            <a:r>
              <a:rPr lang="en-US" sz="2800" dirty="0"/>
              <a:t> </a:t>
            </a:r>
            <a:r>
              <a:rPr lang="en-US" sz="2800" dirty="0" err="1"/>
              <a:t>câu</a:t>
            </a:r>
            <a:r>
              <a:rPr lang="en-US" sz="2800" dirty="0"/>
              <a:t> </a:t>
            </a:r>
            <a:r>
              <a:rPr lang="en-US" sz="2800" dirty="0" err="1"/>
              <a:t>chuyện</a:t>
            </a:r>
            <a:r>
              <a:rPr lang="en-US" sz="2800" dirty="0"/>
              <a:t> ?</a:t>
            </a:r>
          </a:p>
        </p:txBody>
      </p:sp>
      <p:sp>
        <p:nvSpPr>
          <p:cNvPr id="76878" name="Rectangle 78">
            <a:extLst>
              <a:ext uri="{FF2B5EF4-FFF2-40B4-BE49-F238E27FC236}">
                <a16:creationId xmlns:a16="http://schemas.microsoft.com/office/drawing/2014/main" id="{A86D29EC-282A-4107-B6CA-2667E31F7C28}"/>
              </a:ext>
            </a:extLst>
          </p:cNvPr>
          <p:cNvSpPr>
            <a:spLocks noChangeArrowheads="1"/>
          </p:cNvSpPr>
          <p:nvPr/>
        </p:nvSpPr>
        <p:spPr bwMode="auto">
          <a:xfrm>
            <a:off x="1708703" y="-60326"/>
            <a:ext cx="8839200" cy="720725"/>
          </a:xfrm>
          <a:prstGeom prst="rect">
            <a:avLst/>
          </a:prstGeom>
          <a:solidFill>
            <a:srgbClr val="CCFFCC"/>
          </a:solidFill>
          <a:ln w="1905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400" dirty="0"/>
          </a:p>
        </p:txBody>
      </p:sp>
      <p:sp>
        <p:nvSpPr>
          <p:cNvPr id="76879" name="Rectangle 79">
            <a:extLst>
              <a:ext uri="{FF2B5EF4-FFF2-40B4-BE49-F238E27FC236}">
                <a16:creationId xmlns:a16="http://schemas.microsoft.com/office/drawing/2014/main" id="{4C2E68EF-F1CD-44F1-8578-D694254BB37E}"/>
              </a:ext>
            </a:extLst>
          </p:cNvPr>
          <p:cNvSpPr>
            <a:spLocks noChangeArrowheads="1"/>
          </p:cNvSpPr>
          <p:nvPr/>
        </p:nvSpPr>
        <p:spPr bwMode="auto">
          <a:xfrm>
            <a:off x="1690480" y="65088"/>
            <a:ext cx="8839200" cy="720725"/>
          </a:xfrm>
          <a:prstGeom prst="rect">
            <a:avLst/>
          </a:prstGeom>
          <a:solidFill>
            <a:srgbClr val="CCFFCC"/>
          </a:solidFill>
          <a:ln w="1905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a:t>8.</a:t>
            </a:r>
            <a:r>
              <a:rPr lang="en-US" sz="2400" dirty="0"/>
              <a:t>Cụm </a:t>
            </a:r>
            <a:r>
              <a:rPr lang="en-US" sz="2400" dirty="0" err="1"/>
              <a:t>từ</a:t>
            </a:r>
            <a:r>
              <a:rPr lang="en-US" sz="2400" dirty="0"/>
              <a:t> </a:t>
            </a:r>
            <a:r>
              <a:rPr lang="en-US" sz="2400" dirty="0" err="1"/>
              <a:t>nói</a:t>
            </a:r>
            <a:r>
              <a:rPr lang="en-US" sz="2400" dirty="0"/>
              <a:t> : “</a:t>
            </a:r>
            <a:r>
              <a:rPr lang="en-US" sz="2400" dirty="0" err="1"/>
              <a:t>mệnh</a:t>
            </a:r>
            <a:r>
              <a:rPr lang="en-US" sz="2400" dirty="0"/>
              <a:t> </a:t>
            </a:r>
            <a:r>
              <a:rPr lang="en-US" sz="2400" dirty="0" err="1"/>
              <a:t>đã</a:t>
            </a:r>
            <a:r>
              <a:rPr lang="en-US" sz="2400" dirty="0"/>
              <a:t> </a:t>
            </a:r>
            <a:r>
              <a:rPr lang="en-US" sz="2400" dirty="0" err="1"/>
              <a:t>hết</a:t>
            </a:r>
            <a:r>
              <a:rPr lang="en-US" sz="2400" dirty="0"/>
              <a:t>, </a:t>
            </a:r>
            <a:r>
              <a:rPr lang="en-US" sz="2400" dirty="0" err="1"/>
              <a:t>sức</a:t>
            </a:r>
            <a:r>
              <a:rPr lang="en-US" sz="2400" dirty="0"/>
              <a:t> </a:t>
            </a:r>
            <a:r>
              <a:rPr lang="en-US" sz="2400" dirty="0" err="1"/>
              <a:t>đã</a:t>
            </a:r>
            <a:r>
              <a:rPr lang="en-US" sz="2400" dirty="0"/>
              <a:t> </a:t>
            </a:r>
            <a:r>
              <a:rPr lang="en-US" sz="2400" dirty="0" err="1"/>
              <a:t>cạn</a:t>
            </a:r>
            <a:r>
              <a:rPr lang="en-US" dirty="0"/>
              <a:t>”</a:t>
            </a:r>
          </a:p>
        </p:txBody>
      </p:sp>
      <p:sp>
        <p:nvSpPr>
          <p:cNvPr id="76880" name="Oval 80">
            <a:extLst>
              <a:ext uri="{FF2B5EF4-FFF2-40B4-BE49-F238E27FC236}">
                <a16:creationId xmlns:a16="http://schemas.microsoft.com/office/drawing/2014/main" id="{1302502B-1723-451D-8242-8EC0DA52AF22}"/>
              </a:ext>
            </a:extLst>
          </p:cNvPr>
          <p:cNvSpPr>
            <a:spLocks noChangeArrowheads="1"/>
          </p:cNvSpPr>
          <p:nvPr/>
        </p:nvSpPr>
        <p:spPr bwMode="auto">
          <a:xfrm>
            <a:off x="8382000" y="1697038"/>
            <a:ext cx="838200" cy="838200"/>
          </a:xfrm>
          <a:prstGeom prst="ellipse">
            <a:avLst/>
          </a:prstGeom>
          <a:solidFill>
            <a:srgbClr val="99CCFF"/>
          </a:solidFill>
          <a:ln w="38100" cmpd="dbl">
            <a:solidFill>
              <a:srgbClr val="66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4800">
                <a:solidFill>
                  <a:srgbClr val="FF0000"/>
                </a:solidFill>
                <a:latin typeface="Times New Roman" panose="02020603050405020304" pitchFamily="18" charset="0"/>
              </a:rPr>
              <a:t>1</a:t>
            </a:r>
          </a:p>
        </p:txBody>
      </p:sp>
      <p:sp>
        <p:nvSpPr>
          <p:cNvPr id="76881" name="Oval 81">
            <a:extLst>
              <a:ext uri="{FF2B5EF4-FFF2-40B4-BE49-F238E27FC236}">
                <a16:creationId xmlns:a16="http://schemas.microsoft.com/office/drawing/2014/main" id="{E3012C29-B8E1-4607-89C4-D90EB529FB19}"/>
              </a:ext>
            </a:extLst>
          </p:cNvPr>
          <p:cNvSpPr>
            <a:spLocks noChangeArrowheads="1"/>
          </p:cNvSpPr>
          <p:nvPr/>
        </p:nvSpPr>
        <p:spPr bwMode="auto">
          <a:xfrm>
            <a:off x="8382000" y="1697038"/>
            <a:ext cx="838200" cy="838200"/>
          </a:xfrm>
          <a:prstGeom prst="ellipse">
            <a:avLst/>
          </a:prstGeom>
          <a:solidFill>
            <a:srgbClr val="99CCFF"/>
          </a:solidFill>
          <a:ln w="38100" cmpd="dbl">
            <a:solidFill>
              <a:srgbClr val="66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4800">
                <a:solidFill>
                  <a:srgbClr val="FF0000"/>
                </a:solidFill>
                <a:latin typeface="Times New Roman" panose="02020603050405020304" pitchFamily="18" charset="0"/>
              </a:rPr>
              <a:t>2</a:t>
            </a:r>
          </a:p>
        </p:txBody>
      </p:sp>
      <p:sp>
        <p:nvSpPr>
          <p:cNvPr id="76882" name="Oval 82">
            <a:extLst>
              <a:ext uri="{FF2B5EF4-FFF2-40B4-BE49-F238E27FC236}">
                <a16:creationId xmlns:a16="http://schemas.microsoft.com/office/drawing/2014/main" id="{5DADA5DC-CD68-4CF3-8250-9B8E22F111F0}"/>
              </a:ext>
            </a:extLst>
          </p:cNvPr>
          <p:cNvSpPr>
            <a:spLocks noChangeArrowheads="1"/>
          </p:cNvSpPr>
          <p:nvPr/>
        </p:nvSpPr>
        <p:spPr bwMode="auto">
          <a:xfrm>
            <a:off x="8382000" y="1697038"/>
            <a:ext cx="838200" cy="838200"/>
          </a:xfrm>
          <a:prstGeom prst="ellipse">
            <a:avLst/>
          </a:prstGeom>
          <a:solidFill>
            <a:srgbClr val="99CCFF"/>
          </a:solidFill>
          <a:ln w="38100" cmpd="dbl">
            <a:solidFill>
              <a:srgbClr val="66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4800">
                <a:solidFill>
                  <a:srgbClr val="FF0000"/>
                </a:solidFill>
                <a:latin typeface="Times New Roman" panose="02020603050405020304" pitchFamily="18" charset="0"/>
              </a:rPr>
              <a:t>3</a:t>
            </a:r>
          </a:p>
        </p:txBody>
      </p:sp>
      <p:sp>
        <p:nvSpPr>
          <p:cNvPr id="76883" name="Oval 83">
            <a:extLst>
              <a:ext uri="{FF2B5EF4-FFF2-40B4-BE49-F238E27FC236}">
                <a16:creationId xmlns:a16="http://schemas.microsoft.com/office/drawing/2014/main" id="{3F1F7304-21AE-4E2D-8074-0AA848AD39A3}"/>
              </a:ext>
            </a:extLst>
          </p:cNvPr>
          <p:cNvSpPr>
            <a:spLocks noChangeArrowheads="1"/>
          </p:cNvSpPr>
          <p:nvPr/>
        </p:nvSpPr>
        <p:spPr bwMode="auto">
          <a:xfrm>
            <a:off x="8382000" y="1697038"/>
            <a:ext cx="838200" cy="838200"/>
          </a:xfrm>
          <a:prstGeom prst="ellipse">
            <a:avLst/>
          </a:prstGeom>
          <a:solidFill>
            <a:srgbClr val="99CCFF"/>
          </a:solidFill>
          <a:ln w="38100" cmpd="dbl">
            <a:solidFill>
              <a:srgbClr val="66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4800">
                <a:solidFill>
                  <a:srgbClr val="FF0000"/>
                </a:solidFill>
                <a:latin typeface="Times New Roman" panose="02020603050405020304" pitchFamily="18" charset="0"/>
              </a:rPr>
              <a:t>4</a:t>
            </a:r>
          </a:p>
        </p:txBody>
      </p:sp>
      <p:sp>
        <p:nvSpPr>
          <p:cNvPr id="76884" name="Oval 84">
            <a:extLst>
              <a:ext uri="{FF2B5EF4-FFF2-40B4-BE49-F238E27FC236}">
                <a16:creationId xmlns:a16="http://schemas.microsoft.com/office/drawing/2014/main" id="{AC788CC7-4C19-4FAD-B6FD-DD22E7B7D87B}"/>
              </a:ext>
            </a:extLst>
          </p:cNvPr>
          <p:cNvSpPr>
            <a:spLocks noChangeArrowheads="1"/>
          </p:cNvSpPr>
          <p:nvPr/>
        </p:nvSpPr>
        <p:spPr bwMode="auto">
          <a:xfrm>
            <a:off x="8382000" y="1697038"/>
            <a:ext cx="838200" cy="838200"/>
          </a:xfrm>
          <a:prstGeom prst="ellipse">
            <a:avLst/>
          </a:prstGeom>
          <a:solidFill>
            <a:srgbClr val="99CCFF"/>
          </a:solidFill>
          <a:ln w="38100" cmpd="dbl">
            <a:solidFill>
              <a:srgbClr val="66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4800">
                <a:solidFill>
                  <a:srgbClr val="FF0000"/>
                </a:solidFill>
                <a:latin typeface="Times New Roman" panose="02020603050405020304" pitchFamily="18" charset="0"/>
              </a:rPr>
              <a:t>5</a:t>
            </a:r>
          </a:p>
        </p:txBody>
      </p:sp>
      <p:sp>
        <p:nvSpPr>
          <p:cNvPr id="76885" name="Oval 85">
            <a:extLst>
              <a:ext uri="{FF2B5EF4-FFF2-40B4-BE49-F238E27FC236}">
                <a16:creationId xmlns:a16="http://schemas.microsoft.com/office/drawing/2014/main" id="{B892EB36-54CF-44D2-9FD8-390A352A405A}"/>
              </a:ext>
            </a:extLst>
          </p:cNvPr>
          <p:cNvSpPr>
            <a:spLocks noChangeArrowheads="1"/>
          </p:cNvSpPr>
          <p:nvPr/>
        </p:nvSpPr>
        <p:spPr bwMode="auto">
          <a:xfrm>
            <a:off x="8382000" y="1711325"/>
            <a:ext cx="838200" cy="838200"/>
          </a:xfrm>
          <a:prstGeom prst="ellipse">
            <a:avLst/>
          </a:prstGeom>
          <a:solidFill>
            <a:srgbClr val="99CCFF"/>
          </a:solidFill>
          <a:ln w="38100" cmpd="dbl">
            <a:solidFill>
              <a:srgbClr val="66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4800">
                <a:solidFill>
                  <a:srgbClr val="FF0000"/>
                </a:solidFill>
                <a:latin typeface="Times New Roman" panose="02020603050405020304" pitchFamily="18" charset="0"/>
              </a:rPr>
              <a:t>6</a:t>
            </a:r>
          </a:p>
        </p:txBody>
      </p:sp>
      <p:sp>
        <p:nvSpPr>
          <p:cNvPr id="76886" name="Oval 86">
            <a:extLst>
              <a:ext uri="{FF2B5EF4-FFF2-40B4-BE49-F238E27FC236}">
                <a16:creationId xmlns:a16="http://schemas.microsoft.com/office/drawing/2014/main" id="{AE4A50AA-71B4-4FA9-A604-1FC69BD06097}"/>
              </a:ext>
            </a:extLst>
          </p:cNvPr>
          <p:cNvSpPr>
            <a:spLocks noChangeArrowheads="1"/>
          </p:cNvSpPr>
          <p:nvPr/>
        </p:nvSpPr>
        <p:spPr bwMode="auto">
          <a:xfrm>
            <a:off x="8382000" y="1697038"/>
            <a:ext cx="838200" cy="838200"/>
          </a:xfrm>
          <a:prstGeom prst="ellipse">
            <a:avLst/>
          </a:prstGeom>
          <a:solidFill>
            <a:srgbClr val="99CCFF"/>
          </a:solidFill>
          <a:ln w="38100" cmpd="dbl">
            <a:solidFill>
              <a:srgbClr val="66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4800">
                <a:solidFill>
                  <a:srgbClr val="FF0000"/>
                </a:solidFill>
                <a:latin typeface="Times New Roman" panose="02020603050405020304" pitchFamily="18" charset="0"/>
              </a:rPr>
              <a:t>7</a:t>
            </a:r>
          </a:p>
        </p:txBody>
      </p:sp>
      <p:sp>
        <p:nvSpPr>
          <p:cNvPr id="76887" name="Oval 87">
            <a:extLst>
              <a:ext uri="{FF2B5EF4-FFF2-40B4-BE49-F238E27FC236}">
                <a16:creationId xmlns:a16="http://schemas.microsoft.com/office/drawing/2014/main" id="{AC75C027-7C80-4C00-B8BB-6FBB7B49D3A7}"/>
              </a:ext>
            </a:extLst>
          </p:cNvPr>
          <p:cNvSpPr>
            <a:spLocks noChangeArrowheads="1"/>
          </p:cNvSpPr>
          <p:nvPr/>
        </p:nvSpPr>
        <p:spPr bwMode="auto">
          <a:xfrm>
            <a:off x="8382000" y="1697038"/>
            <a:ext cx="838200" cy="838200"/>
          </a:xfrm>
          <a:prstGeom prst="ellipse">
            <a:avLst/>
          </a:prstGeom>
          <a:solidFill>
            <a:srgbClr val="99CCFF"/>
          </a:solidFill>
          <a:ln w="38100" cmpd="dbl">
            <a:solidFill>
              <a:srgbClr val="66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4800">
                <a:solidFill>
                  <a:srgbClr val="FF0000"/>
                </a:solidFill>
                <a:latin typeface="Times New Roman" panose="02020603050405020304" pitchFamily="18" charset="0"/>
              </a:rPr>
              <a:t>8</a:t>
            </a:r>
          </a:p>
        </p:txBody>
      </p:sp>
      <p:sp>
        <p:nvSpPr>
          <p:cNvPr id="76888" name="Oval 88">
            <a:extLst>
              <a:ext uri="{FF2B5EF4-FFF2-40B4-BE49-F238E27FC236}">
                <a16:creationId xmlns:a16="http://schemas.microsoft.com/office/drawing/2014/main" id="{433F957C-50CA-4069-A680-E4033EF4AA39}"/>
              </a:ext>
            </a:extLst>
          </p:cNvPr>
          <p:cNvSpPr>
            <a:spLocks noChangeArrowheads="1"/>
          </p:cNvSpPr>
          <p:nvPr/>
        </p:nvSpPr>
        <p:spPr bwMode="auto">
          <a:xfrm>
            <a:off x="8382000" y="1697038"/>
            <a:ext cx="838200" cy="838200"/>
          </a:xfrm>
          <a:prstGeom prst="ellipse">
            <a:avLst/>
          </a:prstGeom>
          <a:solidFill>
            <a:srgbClr val="99CCFF"/>
          </a:solidFill>
          <a:ln w="38100" cmpd="dbl">
            <a:solidFill>
              <a:srgbClr val="66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4800">
                <a:solidFill>
                  <a:srgbClr val="FF0000"/>
                </a:solidFill>
                <a:latin typeface="Times New Roman" panose="02020603050405020304" pitchFamily="18" charset="0"/>
              </a:rPr>
              <a:t>9</a:t>
            </a:r>
          </a:p>
        </p:txBody>
      </p:sp>
      <p:sp>
        <p:nvSpPr>
          <p:cNvPr id="76889" name="Oval 89">
            <a:extLst>
              <a:ext uri="{FF2B5EF4-FFF2-40B4-BE49-F238E27FC236}">
                <a16:creationId xmlns:a16="http://schemas.microsoft.com/office/drawing/2014/main" id="{856D4E8F-863F-4877-81CC-704D11FF293E}"/>
              </a:ext>
            </a:extLst>
          </p:cNvPr>
          <p:cNvSpPr>
            <a:spLocks noChangeArrowheads="1"/>
          </p:cNvSpPr>
          <p:nvPr/>
        </p:nvSpPr>
        <p:spPr bwMode="auto">
          <a:xfrm>
            <a:off x="8382000" y="1695450"/>
            <a:ext cx="838200" cy="838200"/>
          </a:xfrm>
          <a:prstGeom prst="ellipse">
            <a:avLst/>
          </a:prstGeom>
          <a:solidFill>
            <a:srgbClr val="99CCFF"/>
          </a:solidFill>
          <a:ln w="38100" cmpd="dbl">
            <a:solidFill>
              <a:srgbClr val="66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4800">
                <a:solidFill>
                  <a:srgbClr val="FF0000"/>
                </a:solidFill>
                <a:latin typeface="Times New Roman" panose="02020603050405020304" pitchFamily="18" charset="0"/>
              </a:rPr>
              <a:t>10</a:t>
            </a:r>
          </a:p>
        </p:txBody>
      </p:sp>
      <p:pic>
        <p:nvPicPr>
          <p:cNvPr id="76890" name="Picture 90">
            <a:extLst>
              <a:ext uri="{FF2B5EF4-FFF2-40B4-BE49-F238E27FC236}">
                <a16:creationId xmlns:a16="http://schemas.microsoft.com/office/drawing/2014/main" id="{F97ED0F6-0533-462D-86E8-9897FFEF828B}"/>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520113" y="2628900"/>
            <a:ext cx="571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76891" name="Picture 91">
            <a:extLst>
              <a:ext uri="{FF2B5EF4-FFF2-40B4-BE49-F238E27FC236}">
                <a16:creationId xmlns:a16="http://schemas.microsoft.com/office/drawing/2014/main" id="{45FF12B0-983C-4876-97D4-C1CA476CCF8F}"/>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194675" y="1600200"/>
            <a:ext cx="12192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92" name="AutoShape 92">
            <a:hlinkClick r:id="" action="ppaction://noaction" highlightClick="1"/>
            <a:extLst>
              <a:ext uri="{FF2B5EF4-FFF2-40B4-BE49-F238E27FC236}">
                <a16:creationId xmlns:a16="http://schemas.microsoft.com/office/drawing/2014/main" id="{D52F7949-5F2D-4B21-B3AC-1FF26D8BA479}"/>
              </a:ext>
            </a:extLst>
          </p:cNvPr>
          <p:cNvSpPr>
            <a:spLocks noChangeArrowheads="1"/>
          </p:cNvSpPr>
          <p:nvPr/>
        </p:nvSpPr>
        <p:spPr bwMode="auto">
          <a:xfrm>
            <a:off x="6019800" y="1760538"/>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n</a:t>
            </a:r>
          </a:p>
        </p:txBody>
      </p:sp>
      <p:sp>
        <p:nvSpPr>
          <p:cNvPr id="76893" name="AutoShape 93">
            <a:hlinkClick r:id="" action="ppaction://noaction" highlightClick="1"/>
            <a:extLst>
              <a:ext uri="{FF2B5EF4-FFF2-40B4-BE49-F238E27FC236}">
                <a16:creationId xmlns:a16="http://schemas.microsoft.com/office/drawing/2014/main" id="{67CFDEAB-7877-41AE-8763-38FC8856B6DB}"/>
              </a:ext>
            </a:extLst>
          </p:cNvPr>
          <p:cNvSpPr>
            <a:spLocks noChangeArrowheads="1"/>
          </p:cNvSpPr>
          <p:nvPr/>
        </p:nvSpPr>
        <p:spPr bwMode="auto">
          <a:xfrm>
            <a:off x="6934200" y="2662238"/>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n</a:t>
            </a:r>
          </a:p>
        </p:txBody>
      </p:sp>
      <p:sp>
        <p:nvSpPr>
          <p:cNvPr id="76894" name="AutoShape 94">
            <a:hlinkClick r:id="" action="ppaction://noaction" highlightClick="1"/>
            <a:extLst>
              <a:ext uri="{FF2B5EF4-FFF2-40B4-BE49-F238E27FC236}">
                <a16:creationId xmlns:a16="http://schemas.microsoft.com/office/drawing/2014/main" id="{EEE543A6-065B-45C2-867D-D6A2EE4B8462}"/>
              </a:ext>
            </a:extLst>
          </p:cNvPr>
          <p:cNvSpPr>
            <a:spLocks noChangeArrowheads="1"/>
          </p:cNvSpPr>
          <p:nvPr/>
        </p:nvSpPr>
        <p:spPr bwMode="auto">
          <a:xfrm>
            <a:off x="7391400" y="26543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g</a:t>
            </a:r>
          </a:p>
        </p:txBody>
      </p:sp>
      <p:sp>
        <p:nvSpPr>
          <p:cNvPr id="76895" name="AutoShape 95">
            <a:hlinkClick r:id="" action="ppaction://noaction" highlightClick="1"/>
            <a:extLst>
              <a:ext uri="{FF2B5EF4-FFF2-40B4-BE49-F238E27FC236}">
                <a16:creationId xmlns:a16="http://schemas.microsoft.com/office/drawing/2014/main" id="{142523D3-48AF-4F50-A31F-6AD3D6BBDF24}"/>
              </a:ext>
            </a:extLst>
          </p:cNvPr>
          <p:cNvSpPr>
            <a:spLocks noChangeArrowheads="1"/>
          </p:cNvSpPr>
          <p:nvPr/>
        </p:nvSpPr>
        <p:spPr bwMode="auto">
          <a:xfrm>
            <a:off x="3308350" y="5638800"/>
            <a:ext cx="457200" cy="457200"/>
          </a:xfrm>
          <a:prstGeom prst="actionButtonBlank">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FF9900"/>
                </a:solidFill>
                <a:effectLst>
                  <a:outerShdw blurRad="38100" dist="38100" dir="2700000" algn="tl">
                    <a:srgbClr val="000000"/>
                  </a:outerShdw>
                </a:effectLst>
                <a:latin typeface=".VnAvantH" pitchFamily="34" charset="0"/>
              </a:rPr>
              <a:t>©</a:t>
            </a:r>
          </a:p>
        </p:txBody>
      </p:sp>
      <p:sp>
        <p:nvSpPr>
          <p:cNvPr id="76896" name="AutoShape 96">
            <a:hlinkClick r:id="" action="ppaction://noaction" highlightClick="1"/>
            <a:extLst>
              <a:ext uri="{FF2B5EF4-FFF2-40B4-BE49-F238E27FC236}">
                <a16:creationId xmlns:a16="http://schemas.microsoft.com/office/drawing/2014/main" id="{17FFA164-ADE1-4D9E-944C-D3DE1C821323}"/>
              </a:ext>
            </a:extLst>
          </p:cNvPr>
          <p:cNvSpPr>
            <a:spLocks noChangeArrowheads="1"/>
          </p:cNvSpPr>
          <p:nvPr/>
        </p:nvSpPr>
        <p:spPr bwMode="auto">
          <a:xfrm>
            <a:off x="2876550" y="5638800"/>
            <a:ext cx="457200" cy="457200"/>
          </a:xfrm>
          <a:prstGeom prst="actionButtonBlank">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FF9900"/>
                </a:solidFill>
                <a:effectLst>
                  <a:outerShdw blurRad="38100" dist="38100" dir="2700000" algn="tl">
                    <a:srgbClr val="000000"/>
                  </a:outerShdw>
                </a:effectLst>
                <a:latin typeface=".VnAvantH" pitchFamily="34" charset="0"/>
              </a:rPr>
              <a:t>i</a:t>
            </a:r>
          </a:p>
        </p:txBody>
      </p:sp>
      <p:sp>
        <p:nvSpPr>
          <p:cNvPr id="76897" name="AutoShape 97">
            <a:hlinkClick r:id="" action="ppaction://noaction" highlightClick="1"/>
            <a:extLst>
              <a:ext uri="{FF2B5EF4-FFF2-40B4-BE49-F238E27FC236}">
                <a16:creationId xmlns:a16="http://schemas.microsoft.com/office/drawing/2014/main" id="{2ECC312A-4B15-4DA4-9BE7-66DCF8E17509}"/>
              </a:ext>
            </a:extLst>
          </p:cNvPr>
          <p:cNvSpPr>
            <a:spLocks noChangeArrowheads="1"/>
          </p:cNvSpPr>
          <p:nvPr/>
        </p:nvSpPr>
        <p:spPr bwMode="auto">
          <a:xfrm>
            <a:off x="3765550" y="5638800"/>
            <a:ext cx="457200" cy="457200"/>
          </a:xfrm>
          <a:prstGeom prst="actionButtonBlank">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FF9900"/>
                </a:solidFill>
                <a:effectLst>
                  <a:outerShdw blurRad="38100" dist="38100" dir="2700000" algn="tl">
                    <a:srgbClr val="000000"/>
                  </a:outerShdw>
                </a:effectLst>
                <a:latin typeface=".VnAvantH" pitchFamily="34" charset="0"/>
              </a:rPr>
              <a:t>b</a:t>
            </a:r>
          </a:p>
        </p:txBody>
      </p:sp>
      <p:sp>
        <p:nvSpPr>
          <p:cNvPr id="76898" name="AutoShape 98">
            <a:hlinkClick r:id="" action="ppaction://noaction" highlightClick="1"/>
            <a:extLst>
              <a:ext uri="{FF2B5EF4-FFF2-40B4-BE49-F238E27FC236}">
                <a16:creationId xmlns:a16="http://schemas.microsoft.com/office/drawing/2014/main" id="{030A4E30-F949-4533-A4B5-C2011A41EA44}"/>
              </a:ext>
            </a:extLst>
          </p:cNvPr>
          <p:cNvSpPr>
            <a:spLocks noChangeArrowheads="1"/>
          </p:cNvSpPr>
          <p:nvPr/>
        </p:nvSpPr>
        <p:spPr bwMode="auto">
          <a:xfrm>
            <a:off x="4679950" y="5638800"/>
            <a:ext cx="457200" cy="457200"/>
          </a:xfrm>
          <a:prstGeom prst="actionButtonBlank">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FF9900"/>
                </a:solidFill>
                <a:effectLst>
                  <a:outerShdw blurRad="38100" dist="38100" dir="2700000" algn="tl">
                    <a:srgbClr val="000000"/>
                  </a:outerShdw>
                </a:effectLst>
                <a:latin typeface=".VnAvantH" pitchFamily="34" charset="0"/>
              </a:rPr>
              <a:t>h</a:t>
            </a:r>
          </a:p>
        </p:txBody>
      </p:sp>
      <p:sp>
        <p:nvSpPr>
          <p:cNvPr id="76899" name="AutoShape 99">
            <a:hlinkClick r:id="" action="ppaction://noaction" highlightClick="1"/>
            <a:extLst>
              <a:ext uri="{FF2B5EF4-FFF2-40B4-BE49-F238E27FC236}">
                <a16:creationId xmlns:a16="http://schemas.microsoft.com/office/drawing/2014/main" id="{E9C11714-58A1-4BBC-B7F0-6A0BD0016362}"/>
              </a:ext>
            </a:extLst>
          </p:cNvPr>
          <p:cNvSpPr>
            <a:spLocks noChangeArrowheads="1"/>
          </p:cNvSpPr>
          <p:nvPr/>
        </p:nvSpPr>
        <p:spPr bwMode="auto">
          <a:xfrm>
            <a:off x="4222750" y="5634038"/>
            <a:ext cx="457200" cy="461962"/>
          </a:xfrm>
          <a:prstGeom prst="actionButtonBlank">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FF9900"/>
                </a:solidFill>
                <a:effectLst>
                  <a:outerShdw blurRad="38100" dist="38100" dir="2700000" algn="tl">
                    <a:srgbClr val="000000"/>
                  </a:outerShdw>
                </a:effectLst>
                <a:latin typeface=".VnAvantH" pitchFamily="34" charset="0"/>
              </a:rPr>
              <a:t>a</a:t>
            </a:r>
          </a:p>
        </p:txBody>
      </p:sp>
      <p:sp>
        <p:nvSpPr>
          <p:cNvPr id="76900" name="AutoShape 100">
            <a:hlinkClick r:id="" action="ppaction://noaction" highlightClick="1"/>
            <a:extLst>
              <a:ext uri="{FF2B5EF4-FFF2-40B4-BE49-F238E27FC236}">
                <a16:creationId xmlns:a16="http://schemas.microsoft.com/office/drawing/2014/main" id="{4AA1E4D5-7D2B-40DC-9A1D-05B1F38EA70D}"/>
              </a:ext>
            </a:extLst>
          </p:cNvPr>
          <p:cNvSpPr>
            <a:spLocks noChangeArrowheads="1"/>
          </p:cNvSpPr>
          <p:nvPr/>
        </p:nvSpPr>
        <p:spPr bwMode="auto">
          <a:xfrm>
            <a:off x="5137150" y="5638800"/>
            <a:ext cx="457200" cy="457200"/>
          </a:xfrm>
          <a:prstGeom prst="actionButtonBlank">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FF9900"/>
                </a:solidFill>
                <a:effectLst>
                  <a:outerShdw blurRad="38100" dist="38100" dir="2700000" algn="tl">
                    <a:srgbClr val="000000"/>
                  </a:outerShdw>
                </a:effectLst>
                <a:latin typeface=".VnAvantH" pitchFamily="34" charset="0"/>
              </a:rPr>
              <a:t>o</a:t>
            </a:r>
          </a:p>
        </p:txBody>
      </p:sp>
      <p:sp>
        <p:nvSpPr>
          <p:cNvPr id="76901" name="AutoShape 101">
            <a:hlinkClick r:id="" action="ppaction://noaction" highlightClick="1"/>
            <a:extLst>
              <a:ext uri="{FF2B5EF4-FFF2-40B4-BE49-F238E27FC236}">
                <a16:creationId xmlns:a16="http://schemas.microsoft.com/office/drawing/2014/main" id="{521D2DD0-B81F-42C6-B8EB-62FF47325EBF}"/>
              </a:ext>
            </a:extLst>
          </p:cNvPr>
          <p:cNvSpPr>
            <a:spLocks noChangeArrowheads="1"/>
          </p:cNvSpPr>
          <p:nvPr/>
        </p:nvSpPr>
        <p:spPr bwMode="auto">
          <a:xfrm>
            <a:off x="5594350" y="5638800"/>
            <a:ext cx="457200" cy="457200"/>
          </a:xfrm>
          <a:prstGeom prst="actionButtonBlank">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FF9900"/>
                </a:solidFill>
                <a:effectLst>
                  <a:outerShdw blurRad="38100" dist="38100" dir="2700000" algn="tl">
                    <a:srgbClr val="000000"/>
                  </a:outerShdw>
                </a:effectLst>
                <a:latin typeface=".VnAvantH" pitchFamily="34" charset="0"/>
              </a:rPr>
              <a:t>i</a:t>
            </a:r>
          </a:p>
        </p:txBody>
      </p:sp>
      <p:sp>
        <p:nvSpPr>
          <p:cNvPr id="76902" name="AutoShape 102">
            <a:hlinkClick r:id="" action="ppaction://noaction" highlightClick="1"/>
            <a:extLst>
              <a:ext uri="{FF2B5EF4-FFF2-40B4-BE49-F238E27FC236}">
                <a16:creationId xmlns:a16="http://schemas.microsoft.com/office/drawing/2014/main" id="{EAF517D3-0787-44F8-A063-BECD4F864EB0}"/>
              </a:ext>
            </a:extLst>
          </p:cNvPr>
          <p:cNvSpPr>
            <a:spLocks noChangeArrowheads="1"/>
          </p:cNvSpPr>
          <p:nvPr/>
        </p:nvSpPr>
        <p:spPr bwMode="auto">
          <a:xfrm>
            <a:off x="6051550" y="5638800"/>
            <a:ext cx="457200" cy="457200"/>
          </a:xfrm>
          <a:prstGeom prst="actionButtonBlank">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FF9900"/>
                </a:solidFill>
                <a:effectLst>
                  <a:outerShdw blurRad="38100" dist="38100" dir="2700000" algn="tl">
                    <a:srgbClr val="000000"/>
                  </a:outerShdw>
                </a:effectLst>
                <a:latin typeface=".VnAvantH" pitchFamily="34" charset="0"/>
              </a:rPr>
              <a:t>n</a:t>
            </a:r>
          </a:p>
        </p:txBody>
      </p:sp>
      <p:sp>
        <p:nvSpPr>
          <p:cNvPr id="76903" name="AutoShape 103">
            <a:hlinkClick r:id="" action="ppaction://noaction" highlightClick="1"/>
            <a:extLst>
              <a:ext uri="{FF2B5EF4-FFF2-40B4-BE49-F238E27FC236}">
                <a16:creationId xmlns:a16="http://schemas.microsoft.com/office/drawing/2014/main" id="{915B2D84-E59F-4BB1-A912-FC5B2B502315}"/>
              </a:ext>
            </a:extLst>
          </p:cNvPr>
          <p:cNvSpPr>
            <a:spLocks noChangeArrowheads="1"/>
          </p:cNvSpPr>
          <p:nvPr/>
        </p:nvSpPr>
        <p:spPr bwMode="auto">
          <a:xfrm>
            <a:off x="6508750" y="5638800"/>
            <a:ext cx="457200" cy="457200"/>
          </a:xfrm>
          <a:prstGeom prst="actionButtonBlank">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FF9900"/>
                </a:solidFill>
                <a:effectLst>
                  <a:outerShdw blurRad="38100" dist="38100" dir="2700000" algn="tl">
                    <a:srgbClr val="000000"/>
                  </a:outerShdw>
                </a:effectLst>
                <a:latin typeface=".VnAvantH" pitchFamily="34" charset="0"/>
              </a:rPr>
              <a:t>c</a:t>
            </a:r>
          </a:p>
        </p:txBody>
      </p:sp>
      <p:sp>
        <p:nvSpPr>
          <p:cNvPr id="76904" name="AutoShape 104">
            <a:hlinkClick r:id="" action="ppaction://noaction" highlightClick="1"/>
            <a:extLst>
              <a:ext uri="{FF2B5EF4-FFF2-40B4-BE49-F238E27FC236}">
                <a16:creationId xmlns:a16="http://schemas.microsoft.com/office/drawing/2014/main" id="{F08DC28C-0020-4564-93CF-13D82097952A}"/>
              </a:ext>
            </a:extLst>
          </p:cNvPr>
          <p:cNvSpPr>
            <a:spLocks noChangeArrowheads="1"/>
          </p:cNvSpPr>
          <p:nvPr/>
        </p:nvSpPr>
        <p:spPr bwMode="auto">
          <a:xfrm>
            <a:off x="6956425" y="5638800"/>
            <a:ext cx="457200" cy="457200"/>
          </a:xfrm>
          <a:prstGeom prst="actionButtonBlank">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FF9900"/>
                </a:solidFill>
                <a:effectLst>
                  <a:outerShdw blurRad="38100" dist="38100" dir="2700000" algn="tl">
                    <a:srgbClr val="000000"/>
                  </a:outerShdw>
                </a:effectLst>
                <a:latin typeface=".VnAvantH" pitchFamily="34" charset="0"/>
              </a:rPr>
              <a:t>n</a:t>
            </a:r>
          </a:p>
        </p:txBody>
      </p:sp>
      <p:sp>
        <p:nvSpPr>
          <p:cNvPr id="76905" name="Rectangle 105">
            <a:extLst>
              <a:ext uri="{FF2B5EF4-FFF2-40B4-BE49-F238E27FC236}">
                <a16:creationId xmlns:a16="http://schemas.microsoft.com/office/drawing/2014/main" id="{033522AA-378B-45E6-AE29-C00806D2A3BB}"/>
              </a:ext>
            </a:extLst>
          </p:cNvPr>
          <p:cNvSpPr>
            <a:spLocks noChangeArrowheads="1"/>
          </p:cNvSpPr>
          <p:nvPr/>
        </p:nvSpPr>
        <p:spPr bwMode="auto">
          <a:xfrm>
            <a:off x="9505950" y="5581651"/>
            <a:ext cx="990600" cy="512763"/>
          </a:xfrm>
          <a:prstGeom prst="rect">
            <a:avLst/>
          </a:prstGeom>
          <a:gradFill rotWithShape="1">
            <a:gsLst>
              <a:gs pos="0">
                <a:srgbClr val="CCCCFF"/>
              </a:gs>
              <a:gs pos="9000">
                <a:srgbClr val="99CCFF"/>
              </a:gs>
              <a:gs pos="18000">
                <a:srgbClr val="9966FF"/>
              </a:gs>
              <a:gs pos="30500">
                <a:srgbClr val="CC99FF"/>
              </a:gs>
              <a:gs pos="41001">
                <a:srgbClr val="99CCFF"/>
              </a:gs>
              <a:gs pos="50000">
                <a:srgbClr val="CCCCFF"/>
              </a:gs>
              <a:gs pos="59000">
                <a:srgbClr val="99CCFF"/>
              </a:gs>
              <a:gs pos="69500">
                <a:srgbClr val="CC99FF"/>
              </a:gs>
              <a:gs pos="82000">
                <a:srgbClr val="9966FF"/>
              </a:gs>
              <a:gs pos="91001">
                <a:srgbClr val="99CCFF"/>
              </a:gs>
              <a:gs pos="100000">
                <a:srgbClr val="CCCCFF"/>
              </a:gs>
            </a:gsLst>
            <a:lin ang="5400000" scaled="1"/>
          </a:gradFill>
          <a:ln w="2857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a:solidFill>
                  <a:srgbClr val="0000FF"/>
                </a:solidFill>
                <a:effectLst>
                  <a:outerShdw blurRad="38100" dist="38100" dir="2700000" algn="tl">
                    <a:srgbClr val="000000"/>
                  </a:outerShdw>
                </a:effectLst>
                <a:latin typeface=".VnHelvetIns" pitchFamily="34" charset="0"/>
              </a:rPr>
              <a:t> </a:t>
            </a:r>
            <a:r>
              <a:rPr lang="en-US" altLang="en-US" sz="2400">
                <a:solidFill>
                  <a:srgbClr val="0000FF"/>
                </a:solidFill>
                <a:effectLst>
                  <a:outerShdw blurRad="38100" dist="38100" dir="2700000" algn="tl">
                    <a:srgbClr val="000000"/>
                  </a:outerShdw>
                </a:effectLst>
                <a:latin typeface=".VnHelvetIns" pitchFamily="34" charset="0"/>
              </a:rPr>
              <a:t>XÕp l¹i</a:t>
            </a:r>
            <a:r>
              <a:rPr lang="en-US" altLang="en-US" sz="3200">
                <a:solidFill>
                  <a:srgbClr val="0000FF"/>
                </a:solidFill>
                <a:effectLst>
                  <a:outerShdw blurRad="38100" dist="38100" dir="2700000" algn="tl">
                    <a:srgbClr val="000000"/>
                  </a:outerShdw>
                </a:effectLst>
                <a:latin typeface=".VnHelvetIns" pitchFamily="34" charset="0"/>
              </a:rPr>
              <a:t> </a:t>
            </a:r>
          </a:p>
        </p:txBody>
      </p:sp>
      <p:sp>
        <p:nvSpPr>
          <p:cNvPr id="76906" name="AutoShape 106">
            <a:hlinkClick r:id="" action="ppaction://noaction" highlightClick="1"/>
            <a:extLst>
              <a:ext uri="{FF2B5EF4-FFF2-40B4-BE49-F238E27FC236}">
                <a16:creationId xmlns:a16="http://schemas.microsoft.com/office/drawing/2014/main" id="{A72A2185-7BCE-4197-8B61-34DA29606A41}"/>
              </a:ext>
            </a:extLst>
          </p:cNvPr>
          <p:cNvSpPr>
            <a:spLocks noChangeArrowheads="1"/>
          </p:cNvSpPr>
          <p:nvPr/>
        </p:nvSpPr>
        <p:spPr bwMode="auto">
          <a:xfrm>
            <a:off x="7405688" y="5638800"/>
            <a:ext cx="457200" cy="457200"/>
          </a:xfrm>
          <a:prstGeom prst="actionButtonBlank">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FF9900"/>
                </a:solidFill>
                <a:effectLst>
                  <a:outerShdw blurRad="38100" dist="38100" dir="2700000" algn="tl">
                    <a:srgbClr val="000000"/>
                  </a:outerShdw>
                </a:effectLst>
                <a:latin typeface=".VnAvantH" pitchFamily="34" charset="0"/>
              </a:rPr>
              <a:t>n</a:t>
            </a:r>
          </a:p>
        </p:txBody>
      </p:sp>
      <p:sp>
        <p:nvSpPr>
          <p:cNvPr id="76907" name="AutoShape 107">
            <a:hlinkClick r:id="" action="ppaction://noaction" highlightClick="1"/>
            <a:extLst>
              <a:ext uri="{FF2B5EF4-FFF2-40B4-BE49-F238E27FC236}">
                <a16:creationId xmlns:a16="http://schemas.microsoft.com/office/drawing/2014/main" id="{8B863373-5198-44C9-AA3A-614936F7F72D}"/>
              </a:ext>
            </a:extLst>
          </p:cNvPr>
          <p:cNvSpPr>
            <a:spLocks noChangeArrowheads="1"/>
          </p:cNvSpPr>
          <p:nvPr/>
        </p:nvSpPr>
        <p:spPr bwMode="auto">
          <a:xfrm>
            <a:off x="2876550" y="6172200"/>
            <a:ext cx="457200" cy="4572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CC0000"/>
                </a:solidFill>
                <a:effectLst>
                  <a:outerShdw blurRad="38100" dist="38100" dir="2700000" algn="tl">
                    <a:srgbClr val="000000"/>
                  </a:outerShdw>
                </a:effectLst>
                <a:latin typeface=".VnBahamasBH" pitchFamily="34" charset="0"/>
              </a:rPr>
              <a:t>t</a:t>
            </a:r>
          </a:p>
        </p:txBody>
      </p:sp>
      <p:sp>
        <p:nvSpPr>
          <p:cNvPr id="76908" name="AutoShape 108">
            <a:hlinkClick r:id="" action="ppaction://noaction" highlightClick="1"/>
            <a:extLst>
              <a:ext uri="{FF2B5EF4-FFF2-40B4-BE49-F238E27FC236}">
                <a16:creationId xmlns:a16="http://schemas.microsoft.com/office/drawing/2014/main" id="{523F9598-BF73-450C-AE95-95068BAE35CA}"/>
              </a:ext>
            </a:extLst>
          </p:cNvPr>
          <p:cNvSpPr>
            <a:spLocks noChangeArrowheads="1"/>
          </p:cNvSpPr>
          <p:nvPr/>
        </p:nvSpPr>
        <p:spPr bwMode="auto">
          <a:xfrm>
            <a:off x="3333750" y="6172200"/>
            <a:ext cx="457200" cy="4572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CC0000"/>
                </a:solidFill>
                <a:effectLst>
                  <a:outerShdw blurRad="38100" dist="38100" dir="2700000" algn="tl">
                    <a:srgbClr val="000000"/>
                  </a:outerShdw>
                </a:effectLst>
                <a:latin typeface=".VnBahamasBH" pitchFamily="34" charset="0"/>
              </a:rPr>
              <a:t>é</a:t>
            </a:r>
          </a:p>
        </p:txBody>
      </p:sp>
      <p:sp>
        <p:nvSpPr>
          <p:cNvPr id="76909" name="AutoShape 109">
            <a:hlinkClick r:id="" action="ppaction://noaction" highlightClick="1"/>
            <a:extLst>
              <a:ext uri="{FF2B5EF4-FFF2-40B4-BE49-F238E27FC236}">
                <a16:creationId xmlns:a16="http://schemas.microsoft.com/office/drawing/2014/main" id="{99095040-CE63-47E1-AC3D-1C77595461B5}"/>
              </a:ext>
            </a:extLst>
          </p:cNvPr>
          <p:cNvSpPr>
            <a:spLocks noChangeArrowheads="1"/>
          </p:cNvSpPr>
          <p:nvPr/>
        </p:nvSpPr>
        <p:spPr bwMode="auto">
          <a:xfrm>
            <a:off x="3790950" y="6172200"/>
            <a:ext cx="457200" cy="4572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CC0000"/>
                </a:solidFill>
                <a:effectLst>
                  <a:outerShdw blurRad="38100" dist="38100" dir="2700000" algn="tl">
                    <a:srgbClr val="000000"/>
                  </a:outerShdw>
                </a:effectLst>
                <a:latin typeface=".VnBahamasBH" pitchFamily="34" charset="0"/>
              </a:rPr>
              <a:t>i</a:t>
            </a:r>
          </a:p>
        </p:txBody>
      </p:sp>
      <p:sp>
        <p:nvSpPr>
          <p:cNvPr id="76910" name="AutoShape 110">
            <a:hlinkClick r:id="" action="ppaction://noaction" highlightClick="1"/>
            <a:extLst>
              <a:ext uri="{FF2B5EF4-FFF2-40B4-BE49-F238E27FC236}">
                <a16:creationId xmlns:a16="http://schemas.microsoft.com/office/drawing/2014/main" id="{68AF67FF-766F-4864-B4E8-4AAE4C2C7575}"/>
              </a:ext>
            </a:extLst>
          </p:cNvPr>
          <p:cNvSpPr>
            <a:spLocks noChangeArrowheads="1"/>
          </p:cNvSpPr>
          <p:nvPr/>
        </p:nvSpPr>
        <p:spPr bwMode="auto">
          <a:xfrm>
            <a:off x="4248150" y="6172200"/>
            <a:ext cx="457200" cy="4572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CC0000"/>
                </a:solidFill>
                <a:effectLst>
                  <a:outerShdw blurRad="38100" dist="38100" dir="2700000" algn="tl">
                    <a:srgbClr val="000000"/>
                  </a:outerShdw>
                </a:effectLst>
                <a:latin typeface=".VnBahamasBH" pitchFamily="34" charset="0"/>
              </a:rPr>
              <a:t>n</a:t>
            </a:r>
          </a:p>
        </p:txBody>
      </p:sp>
      <p:sp>
        <p:nvSpPr>
          <p:cNvPr id="76911" name="AutoShape 111">
            <a:hlinkClick r:id="" action="ppaction://noaction" highlightClick="1"/>
            <a:extLst>
              <a:ext uri="{FF2B5EF4-FFF2-40B4-BE49-F238E27FC236}">
                <a16:creationId xmlns:a16="http://schemas.microsoft.com/office/drawing/2014/main" id="{2C925EAC-22BA-4B83-A7FF-42D9780290DC}"/>
              </a:ext>
            </a:extLst>
          </p:cNvPr>
          <p:cNvSpPr>
            <a:spLocks noChangeArrowheads="1"/>
          </p:cNvSpPr>
          <p:nvPr/>
        </p:nvSpPr>
        <p:spPr bwMode="auto">
          <a:xfrm>
            <a:off x="4705350" y="6172200"/>
            <a:ext cx="457200" cy="4572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CC0000"/>
                </a:solidFill>
                <a:effectLst>
                  <a:outerShdw blurRad="38100" dist="38100" dir="2700000" algn="tl">
                    <a:srgbClr val="000000"/>
                  </a:outerShdw>
                </a:effectLst>
                <a:latin typeface=".VnBahamasBH" pitchFamily="34" charset="0"/>
              </a:rPr>
              <a:t>h</a:t>
            </a:r>
          </a:p>
        </p:txBody>
      </p:sp>
      <p:sp>
        <p:nvSpPr>
          <p:cNvPr id="76912" name="AutoShape 112">
            <a:hlinkClick r:id="" action="ppaction://noaction" highlightClick="1"/>
            <a:extLst>
              <a:ext uri="{FF2B5EF4-FFF2-40B4-BE49-F238E27FC236}">
                <a16:creationId xmlns:a16="http://schemas.microsoft.com/office/drawing/2014/main" id="{CA595867-BD3F-4093-A2F9-C0F64978E916}"/>
              </a:ext>
            </a:extLst>
          </p:cNvPr>
          <p:cNvSpPr>
            <a:spLocks noChangeArrowheads="1"/>
          </p:cNvSpPr>
          <p:nvPr/>
        </p:nvSpPr>
        <p:spPr bwMode="auto">
          <a:xfrm>
            <a:off x="5162550" y="6172200"/>
            <a:ext cx="457200" cy="4572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CC0000"/>
                </a:solidFill>
                <a:effectLst>
                  <a:outerShdw blurRad="38100" dist="38100" dir="2700000" algn="tl">
                    <a:srgbClr val="000000"/>
                  </a:outerShdw>
                </a:effectLst>
                <a:latin typeface=".VnBahamasBH" pitchFamily="34" charset="0"/>
              </a:rPr>
              <a:t>©</a:t>
            </a:r>
          </a:p>
        </p:txBody>
      </p:sp>
      <p:sp>
        <p:nvSpPr>
          <p:cNvPr id="76913" name="AutoShape 113">
            <a:hlinkClick r:id="" action="ppaction://noaction" highlightClick="1"/>
            <a:extLst>
              <a:ext uri="{FF2B5EF4-FFF2-40B4-BE49-F238E27FC236}">
                <a16:creationId xmlns:a16="http://schemas.microsoft.com/office/drawing/2014/main" id="{EAC11D33-B784-4768-B123-0078D76D9E6B}"/>
              </a:ext>
            </a:extLst>
          </p:cNvPr>
          <p:cNvSpPr>
            <a:spLocks noChangeArrowheads="1"/>
          </p:cNvSpPr>
          <p:nvPr/>
        </p:nvSpPr>
        <p:spPr bwMode="auto">
          <a:xfrm>
            <a:off x="5619750" y="6172200"/>
            <a:ext cx="457200" cy="4572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CC0000"/>
                </a:solidFill>
                <a:effectLst>
                  <a:outerShdw blurRad="38100" dist="38100" dir="2700000" algn="tl">
                    <a:srgbClr val="000000"/>
                  </a:outerShdw>
                </a:effectLst>
                <a:latin typeface=".VnBahamasBH" pitchFamily="34" charset="0"/>
              </a:rPr>
              <a:t>n</a:t>
            </a:r>
          </a:p>
        </p:txBody>
      </p:sp>
      <p:sp>
        <p:nvSpPr>
          <p:cNvPr id="76914" name="AutoShape 114">
            <a:hlinkClick r:id="" action="ppaction://noaction" highlightClick="1"/>
            <a:extLst>
              <a:ext uri="{FF2B5EF4-FFF2-40B4-BE49-F238E27FC236}">
                <a16:creationId xmlns:a16="http://schemas.microsoft.com/office/drawing/2014/main" id="{79E42558-A811-44A1-9A6A-C83213AF693F}"/>
              </a:ext>
            </a:extLst>
          </p:cNvPr>
          <p:cNvSpPr>
            <a:spLocks noChangeArrowheads="1"/>
          </p:cNvSpPr>
          <p:nvPr/>
        </p:nvSpPr>
        <p:spPr bwMode="auto">
          <a:xfrm>
            <a:off x="6076950" y="6172200"/>
            <a:ext cx="457200" cy="4572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CC0000"/>
                </a:solidFill>
                <a:effectLst>
                  <a:outerShdw blurRad="38100" dist="38100" dir="2700000" algn="tl">
                    <a:srgbClr val="000000"/>
                  </a:outerShdw>
                </a:effectLst>
                <a:latin typeface=".VnBahamasBH" pitchFamily="34" charset="0"/>
              </a:rPr>
              <a:t>c</a:t>
            </a:r>
          </a:p>
        </p:txBody>
      </p:sp>
      <p:sp>
        <p:nvSpPr>
          <p:cNvPr id="76915" name="AutoShape 115">
            <a:hlinkClick r:id="" action="ppaction://noaction" highlightClick="1"/>
            <a:extLst>
              <a:ext uri="{FF2B5EF4-FFF2-40B4-BE49-F238E27FC236}">
                <a16:creationId xmlns:a16="http://schemas.microsoft.com/office/drawing/2014/main" id="{BB1145D7-2AE6-4B5A-9F15-7C5DA10A8482}"/>
              </a:ext>
            </a:extLst>
          </p:cNvPr>
          <p:cNvSpPr>
            <a:spLocks noChangeArrowheads="1"/>
          </p:cNvSpPr>
          <p:nvPr/>
        </p:nvSpPr>
        <p:spPr bwMode="auto">
          <a:xfrm>
            <a:off x="6534150" y="6172200"/>
            <a:ext cx="457200" cy="4572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CC0000"/>
                </a:solidFill>
                <a:effectLst>
                  <a:outerShdw blurRad="38100" dist="38100" dir="2700000" algn="tl">
                    <a:srgbClr val="000000"/>
                  </a:outerShdw>
                </a:effectLst>
                <a:latin typeface=".VnBahamasBH" pitchFamily="34" charset="0"/>
              </a:rPr>
              <a:t>¸</a:t>
            </a:r>
          </a:p>
        </p:txBody>
      </p:sp>
      <p:sp>
        <p:nvSpPr>
          <p:cNvPr id="76916" name="AutoShape 116">
            <a:hlinkClick r:id="" action="ppaction://noaction" highlightClick="1"/>
            <a:extLst>
              <a:ext uri="{FF2B5EF4-FFF2-40B4-BE49-F238E27FC236}">
                <a16:creationId xmlns:a16="http://schemas.microsoft.com/office/drawing/2014/main" id="{458A2B2E-1D64-4964-9EB8-92BCCDCDDFBF}"/>
              </a:ext>
            </a:extLst>
          </p:cNvPr>
          <p:cNvSpPr>
            <a:spLocks noChangeArrowheads="1"/>
          </p:cNvSpPr>
          <p:nvPr/>
        </p:nvSpPr>
        <p:spPr bwMode="auto">
          <a:xfrm>
            <a:off x="6991350" y="6172200"/>
            <a:ext cx="457200" cy="4572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CC0000"/>
                </a:solidFill>
                <a:effectLst>
                  <a:outerShdw blurRad="38100" dist="38100" dir="2700000" algn="tl">
                    <a:srgbClr val="000000"/>
                  </a:outerShdw>
                </a:effectLst>
                <a:latin typeface=".VnBahamasBH" pitchFamily="34" charset="0"/>
              </a:rPr>
              <a:t>i</a:t>
            </a:r>
          </a:p>
        </p:txBody>
      </p:sp>
      <p:sp>
        <p:nvSpPr>
          <p:cNvPr id="76917" name="AutoShape 117">
            <a:hlinkClick r:id="" action="ppaction://noaction" highlightClick="1"/>
            <a:extLst>
              <a:ext uri="{FF2B5EF4-FFF2-40B4-BE49-F238E27FC236}">
                <a16:creationId xmlns:a16="http://schemas.microsoft.com/office/drawing/2014/main" id="{BD75471A-AAFF-4838-97EB-75499465CAD2}"/>
              </a:ext>
            </a:extLst>
          </p:cNvPr>
          <p:cNvSpPr>
            <a:spLocks noChangeArrowheads="1"/>
          </p:cNvSpPr>
          <p:nvPr/>
        </p:nvSpPr>
        <p:spPr bwMode="auto">
          <a:xfrm>
            <a:off x="7448550" y="6172200"/>
            <a:ext cx="457200" cy="4572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CC0000"/>
                </a:solidFill>
                <a:effectLst>
                  <a:outerShdw blurRad="38100" dist="38100" dir="2700000" algn="tl">
                    <a:srgbClr val="000000"/>
                  </a:outerShdw>
                </a:effectLst>
                <a:latin typeface=".VnBahamasBH" pitchFamily="34" charset="0"/>
              </a:rPr>
              <a:t>b</a:t>
            </a:r>
          </a:p>
        </p:txBody>
      </p:sp>
      <p:sp>
        <p:nvSpPr>
          <p:cNvPr id="76918" name="Rectangle 118">
            <a:extLst>
              <a:ext uri="{FF2B5EF4-FFF2-40B4-BE49-F238E27FC236}">
                <a16:creationId xmlns:a16="http://schemas.microsoft.com/office/drawing/2014/main" id="{2E6E02A6-DDFA-47E6-BCC8-C58FAB9DFED0}"/>
              </a:ext>
            </a:extLst>
          </p:cNvPr>
          <p:cNvSpPr>
            <a:spLocks noChangeArrowheads="1"/>
          </p:cNvSpPr>
          <p:nvPr/>
        </p:nvSpPr>
        <p:spPr bwMode="auto">
          <a:xfrm>
            <a:off x="563562" y="3703639"/>
            <a:ext cx="8942388" cy="723900"/>
          </a:xfrm>
          <a:prstGeom prst="rect">
            <a:avLst/>
          </a:prstGeom>
          <a:solidFill>
            <a:srgbClr val="FFCCFF"/>
          </a:solidFill>
          <a:ln w="1905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vi-VN" sz="2400" dirty="0"/>
              <a:t>.Thể loại Chuyện người con gái Nam Xương ?</a:t>
            </a:r>
          </a:p>
          <a:p>
            <a:r>
              <a:rPr lang="vi-VN" sz="2400" dirty="0"/>
              <a:t>ượng này đem đến nỗi oan cho Vũ NươngĐối t7</a:t>
            </a:r>
          </a:p>
        </p:txBody>
      </p:sp>
      <p:sp>
        <p:nvSpPr>
          <p:cNvPr id="76919" name="AutoShape 119">
            <a:extLst>
              <a:ext uri="{FF2B5EF4-FFF2-40B4-BE49-F238E27FC236}">
                <a16:creationId xmlns:a16="http://schemas.microsoft.com/office/drawing/2014/main" id="{E2208C49-2054-46B8-AE96-08C592B755D7}"/>
              </a:ext>
            </a:extLst>
          </p:cNvPr>
          <p:cNvSpPr>
            <a:spLocks noChangeArrowheads="1"/>
          </p:cNvSpPr>
          <p:nvPr/>
        </p:nvSpPr>
        <p:spPr bwMode="auto">
          <a:xfrm>
            <a:off x="7447602" y="20638"/>
            <a:ext cx="6781800" cy="666750"/>
          </a:xfrm>
          <a:prstGeom prst="plaque">
            <a:avLst>
              <a:gd name="adj" fmla="val 16667"/>
            </a:avLst>
          </a:prstGeom>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ln w="2857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21" name="AutoShape 121">
            <a:hlinkClick r:id="" action="ppaction://noaction" highlightClick="1"/>
            <a:extLst>
              <a:ext uri="{FF2B5EF4-FFF2-40B4-BE49-F238E27FC236}">
                <a16:creationId xmlns:a16="http://schemas.microsoft.com/office/drawing/2014/main" id="{ACA0C6DB-5785-48F0-B50C-C45807C7DA3E}"/>
              </a:ext>
            </a:extLst>
          </p:cNvPr>
          <p:cNvSpPr>
            <a:spLocks noChangeArrowheads="1"/>
          </p:cNvSpPr>
          <p:nvPr/>
        </p:nvSpPr>
        <p:spPr bwMode="auto">
          <a:xfrm>
            <a:off x="5562600" y="3581400"/>
            <a:ext cx="457200" cy="4572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CC0000"/>
                </a:solidFill>
                <a:effectLst>
                  <a:outerShdw blurRad="38100" dist="38100" dir="2700000" algn="tl">
                    <a:srgbClr val="000000"/>
                  </a:outerShdw>
                </a:effectLst>
                <a:latin typeface=".VnAvantH" pitchFamily="34" charset="0"/>
              </a:rPr>
              <a:t>n</a:t>
            </a:r>
          </a:p>
        </p:txBody>
      </p:sp>
      <p:sp>
        <p:nvSpPr>
          <p:cNvPr id="76922" name="AutoShape 122">
            <a:hlinkClick r:id="" action="ppaction://noaction" highlightClick="1"/>
            <a:extLst>
              <a:ext uri="{FF2B5EF4-FFF2-40B4-BE49-F238E27FC236}">
                <a16:creationId xmlns:a16="http://schemas.microsoft.com/office/drawing/2014/main" id="{47B5AE05-5530-4C38-AA39-DDB1F76C2C3E}"/>
              </a:ext>
            </a:extLst>
          </p:cNvPr>
          <p:cNvSpPr>
            <a:spLocks noChangeArrowheads="1"/>
          </p:cNvSpPr>
          <p:nvPr/>
        </p:nvSpPr>
        <p:spPr bwMode="auto">
          <a:xfrm>
            <a:off x="5570538" y="49530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g</a:t>
            </a:r>
          </a:p>
        </p:txBody>
      </p:sp>
      <p:sp>
        <p:nvSpPr>
          <p:cNvPr id="76923" name="AutoShape 123">
            <a:hlinkClick r:id="" action="ppaction://noaction" highlightClick="1"/>
            <a:extLst>
              <a:ext uri="{FF2B5EF4-FFF2-40B4-BE49-F238E27FC236}">
                <a16:creationId xmlns:a16="http://schemas.microsoft.com/office/drawing/2014/main" id="{69C58ECC-EF5C-4694-9BDD-85214037B0E1}"/>
              </a:ext>
            </a:extLst>
          </p:cNvPr>
          <p:cNvSpPr>
            <a:spLocks noChangeArrowheads="1"/>
          </p:cNvSpPr>
          <p:nvPr/>
        </p:nvSpPr>
        <p:spPr bwMode="auto">
          <a:xfrm>
            <a:off x="7866063" y="5638800"/>
            <a:ext cx="457200" cy="457200"/>
          </a:xfrm>
          <a:prstGeom prst="actionButtonBlank">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FF9900"/>
                </a:solidFill>
                <a:effectLst>
                  <a:outerShdw blurRad="38100" dist="38100" dir="2700000" algn="tl">
                    <a:srgbClr val="000000"/>
                  </a:outerShdw>
                </a:effectLst>
                <a:latin typeface=".VnAvantH" pitchFamily="34" charset="0"/>
              </a:rPr>
              <a:t>g</a:t>
            </a:r>
          </a:p>
        </p:txBody>
      </p:sp>
      <p:sp>
        <p:nvSpPr>
          <p:cNvPr id="76924" name="AutoShape 124">
            <a:hlinkClick r:id="" action="ppaction://noaction" highlightClick="1"/>
            <a:extLst>
              <a:ext uri="{FF2B5EF4-FFF2-40B4-BE49-F238E27FC236}">
                <a16:creationId xmlns:a16="http://schemas.microsoft.com/office/drawing/2014/main" id="{1B5D6C31-971F-4D6A-8954-022362D4F07F}"/>
              </a:ext>
            </a:extLst>
          </p:cNvPr>
          <p:cNvSpPr>
            <a:spLocks noChangeArrowheads="1"/>
          </p:cNvSpPr>
          <p:nvPr/>
        </p:nvSpPr>
        <p:spPr bwMode="auto">
          <a:xfrm>
            <a:off x="7391400" y="44958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n</a:t>
            </a:r>
          </a:p>
        </p:txBody>
      </p:sp>
      <p:sp>
        <p:nvSpPr>
          <p:cNvPr id="76925" name="AutoShape 125">
            <a:hlinkClick r:id="" action="ppaction://noaction" highlightClick="1"/>
            <a:extLst>
              <a:ext uri="{FF2B5EF4-FFF2-40B4-BE49-F238E27FC236}">
                <a16:creationId xmlns:a16="http://schemas.microsoft.com/office/drawing/2014/main" id="{E67E3311-56FE-4B2E-8C8C-EE8047D7BEA4}"/>
              </a:ext>
            </a:extLst>
          </p:cNvPr>
          <p:cNvSpPr>
            <a:spLocks noChangeArrowheads="1"/>
          </p:cNvSpPr>
          <p:nvPr/>
        </p:nvSpPr>
        <p:spPr bwMode="auto">
          <a:xfrm>
            <a:off x="7848600" y="44958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l</a:t>
            </a:r>
          </a:p>
        </p:txBody>
      </p:sp>
      <p:sp>
        <p:nvSpPr>
          <p:cNvPr id="76926" name="AutoShape 126">
            <a:hlinkClick r:id="" action="ppaction://noaction" highlightClick="1"/>
            <a:extLst>
              <a:ext uri="{FF2B5EF4-FFF2-40B4-BE49-F238E27FC236}">
                <a16:creationId xmlns:a16="http://schemas.microsoft.com/office/drawing/2014/main" id="{6FF04699-298F-4310-A81A-2A02F676670C}"/>
              </a:ext>
            </a:extLst>
          </p:cNvPr>
          <p:cNvSpPr>
            <a:spLocks noChangeArrowheads="1"/>
          </p:cNvSpPr>
          <p:nvPr/>
        </p:nvSpPr>
        <p:spPr bwMode="auto">
          <a:xfrm>
            <a:off x="8305800" y="44958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ô</a:t>
            </a:r>
          </a:p>
        </p:txBody>
      </p:sp>
      <p:sp>
        <p:nvSpPr>
          <p:cNvPr id="76927" name="AutoShape 127">
            <a:hlinkClick r:id="" action="ppaction://noaction" highlightClick="1"/>
            <a:extLst>
              <a:ext uri="{FF2B5EF4-FFF2-40B4-BE49-F238E27FC236}">
                <a16:creationId xmlns:a16="http://schemas.microsoft.com/office/drawing/2014/main" id="{57ED0870-25BF-4C81-96B4-67A8937B684B}"/>
              </a:ext>
            </a:extLst>
          </p:cNvPr>
          <p:cNvSpPr>
            <a:spLocks noChangeArrowheads="1"/>
          </p:cNvSpPr>
          <p:nvPr/>
        </p:nvSpPr>
        <p:spPr bwMode="auto">
          <a:xfrm>
            <a:off x="8759825" y="44958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c</a:t>
            </a:r>
          </a:p>
        </p:txBody>
      </p:sp>
      <p:sp>
        <p:nvSpPr>
          <p:cNvPr id="76928" name="AutoShape 128">
            <a:hlinkClick r:id="" action="ppaction://noaction" highlightClick="1"/>
            <a:extLst>
              <a:ext uri="{FF2B5EF4-FFF2-40B4-BE49-F238E27FC236}">
                <a16:creationId xmlns:a16="http://schemas.microsoft.com/office/drawing/2014/main" id="{D1E440FF-889D-4F37-A8ED-657BB253A2B7}"/>
              </a:ext>
            </a:extLst>
          </p:cNvPr>
          <p:cNvSpPr>
            <a:spLocks noChangeArrowheads="1"/>
          </p:cNvSpPr>
          <p:nvPr/>
        </p:nvSpPr>
        <p:spPr bwMode="auto">
          <a:xfrm>
            <a:off x="8305800" y="5638800"/>
            <a:ext cx="457200" cy="457200"/>
          </a:xfrm>
          <a:prstGeom prst="actionButtonBlank">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FF9900"/>
                </a:solidFill>
                <a:effectLst>
                  <a:outerShdw blurRad="38100" dist="38100" dir="2700000" algn="tl">
                    <a:srgbClr val="000000"/>
                  </a:outerShdw>
                </a:effectLst>
                <a:latin typeface=".VnAvantH" pitchFamily="34" charset="0"/>
              </a:rPr>
              <a:t>t</a:t>
            </a:r>
          </a:p>
        </p:txBody>
      </p:sp>
      <p:sp>
        <p:nvSpPr>
          <p:cNvPr id="76929" name="AutoShape 129">
            <a:hlinkClick r:id="" action="ppaction://noaction" highlightClick="1"/>
            <a:extLst>
              <a:ext uri="{FF2B5EF4-FFF2-40B4-BE49-F238E27FC236}">
                <a16:creationId xmlns:a16="http://schemas.microsoft.com/office/drawing/2014/main" id="{2EE67B40-30BB-40A3-9AC3-2A9B79DA6A02}"/>
              </a:ext>
            </a:extLst>
          </p:cNvPr>
          <p:cNvSpPr>
            <a:spLocks noChangeArrowheads="1"/>
          </p:cNvSpPr>
          <p:nvPr/>
        </p:nvSpPr>
        <p:spPr bwMode="auto">
          <a:xfrm>
            <a:off x="7900988" y="6172200"/>
            <a:ext cx="457200" cy="4572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CC0000"/>
                </a:solidFill>
                <a:effectLst>
                  <a:outerShdw blurRad="38100" dist="38100" dir="2700000" algn="tl">
                    <a:srgbClr val="000000"/>
                  </a:outerShdw>
                </a:effectLst>
                <a:latin typeface=".VnBahamasBH" pitchFamily="34" charset="0"/>
              </a:rPr>
              <a:t>ã</a:t>
            </a:r>
          </a:p>
        </p:txBody>
      </p:sp>
      <p:sp>
        <p:nvSpPr>
          <p:cNvPr id="76930" name="AutoShape 130">
            <a:hlinkClick r:id="" action="ppaction://noaction" highlightClick="1"/>
            <a:extLst>
              <a:ext uri="{FF2B5EF4-FFF2-40B4-BE49-F238E27FC236}">
                <a16:creationId xmlns:a16="http://schemas.microsoft.com/office/drawing/2014/main" id="{1C2C7E0D-9BCE-4A9B-8C99-99B9793977DB}"/>
              </a:ext>
            </a:extLst>
          </p:cNvPr>
          <p:cNvSpPr>
            <a:spLocks noChangeArrowheads="1"/>
          </p:cNvSpPr>
          <p:nvPr/>
        </p:nvSpPr>
        <p:spPr bwMode="auto">
          <a:xfrm>
            <a:off x="8339138" y="6172200"/>
            <a:ext cx="457200" cy="4572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CC0000"/>
                </a:solidFill>
                <a:effectLst>
                  <a:outerShdw blurRad="38100" dist="38100" dir="2700000" algn="tl">
                    <a:srgbClr val="000000"/>
                  </a:outerShdw>
                </a:effectLst>
                <a:latin typeface=".VnBahamasBH" pitchFamily="34" charset="0"/>
              </a:rPr>
              <a:t>n</a:t>
            </a:r>
          </a:p>
        </p:txBody>
      </p:sp>
      <p:pic>
        <p:nvPicPr>
          <p:cNvPr id="76931" name="01 TCS.wma">
            <a:hlinkClick r:id="" action="ppaction://media"/>
            <a:extLst>
              <a:ext uri="{FF2B5EF4-FFF2-40B4-BE49-F238E27FC236}">
                <a16:creationId xmlns:a16="http://schemas.microsoft.com/office/drawing/2014/main" id="{3136C509-7303-4706-9E06-2B6E08F07FE5}"/>
              </a:ext>
            </a:extLst>
          </p:cNvPr>
          <p:cNvPicPr>
            <a:picLocks noRot="1" noChangeAspect="1" noChangeArrowheads="1"/>
          </p:cNvPicPr>
          <p:nvPr>
            <a:audioFile r:link="rId1"/>
          </p:nvPr>
        </p:nvPicPr>
        <p:blipFill>
          <a:blip r:embed="rId10">
            <a:extLst>
              <a:ext uri="{28A0092B-C50C-407E-A947-70E740481C1C}">
                <a14:useLocalDpi xmlns:a14="http://schemas.microsoft.com/office/drawing/2010/main" val="0"/>
              </a:ext>
            </a:extLst>
          </a:blip>
          <a:srcRect/>
          <a:stretch>
            <a:fillRect/>
          </a:stretch>
        </p:blipFill>
        <p:spPr bwMode="auto">
          <a:xfrm>
            <a:off x="2133600" y="6019800"/>
            <a:ext cx="76200" cy="76200"/>
          </a:xfrm>
          <a:prstGeom prst="rect">
            <a:avLst/>
          </a:prstGeom>
          <a:noFill/>
          <a:extLst>
            <a:ext uri="{909E8E84-426E-40DD-AFC4-6F175D3DCCD1}">
              <a14:hiddenFill xmlns:a14="http://schemas.microsoft.com/office/drawing/2010/main">
                <a:solidFill>
                  <a:srgbClr val="FFFFFF"/>
                </a:solidFill>
              </a14:hiddenFill>
            </a:ext>
          </a:extLst>
        </p:spPr>
      </p:pic>
      <p:pic>
        <p:nvPicPr>
          <p:cNvPr id="76932" name="02 TCS.wma">
            <a:hlinkClick r:id="" action="ppaction://media"/>
            <a:extLst>
              <a:ext uri="{FF2B5EF4-FFF2-40B4-BE49-F238E27FC236}">
                <a16:creationId xmlns:a16="http://schemas.microsoft.com/office/drawing/2014/main" id="{5310C129-3043-4E36-A29A-AACD7312E6B8}"/>
              </a:ext>
            </a:extLst>
          </p:cNvPr>
          <p:cNvPicPr>
            <a:picLocks noRot="1" noChangeAspect="1" noChangeArrowheads="1"/>
          </p:cNvPicPr>
          <p:nvPr>
            <a:audioFile r:link="rId2"/>
          </p:nvPr>
        </p:nvPicPr>
        <p:blipFill>
          <a:blip r:embed="rId10">
            <a:extLst>
              <a:ext uri="{28A0092B-C50C-407E-A947-70E740481C1C}">
                <a14:useLocalDpi xmlns:a14="http://schemas.microsoft.com/office/drawing/2010/main" val="0"/>
              </a:ext>
            </a:extLst>
          </a:blip>
          <a:srcRect/>
          <a:stretch>
            <a:fillRect/>
          </a:stretch>
        </p:blipFill>
        <p:spPr bwMode="auto">
          <a:xfrm>
            <a:off x="2133600" y="6019800"/>
            <a:ext cx="76200" cy="76200"/>
          </a:xfrm>
          <a:prstGeom prst="rect">
            <a:avLst/>
          </a:prstGeom>
          <a:noFill/>
          <a:extLst>
            <a:ext uri="{909E8E84-426E-40DD-AFC4-6F175D3DCCD1}">
              <a14:hiddenFill xmlns:a14="http://schemas.microsoft.com/office/drawing/2010/main">
                <a:solidFill>
                  <a:srgbClr val="FFFFFF"/>
                </a:solidFill>
              </a14:hiddenFill>
            </a:ext>
          </a:extLst>
        </p:spPr>
      </p:pic>
      <p:pic>
        <p:nvPicPr>
          <p:cNvPr id="76933" name="03 TCS.wma">
            <a:hlinkClick r:id="" action="ppaction://media"/>
            <a:extLst>
              <a:ext uri="{FF2B5EF4-FFF2-40B4-BE49-F238E27FC236}">
                <a16:creationId xmlns:a16="http://schemas.microsoft.com/office/drawing/2014/main" id="{7868EA6E-DBE6-4867-BF2E-C170D68F46FD}"/>
              </a:ext>
            </a:extLst>
          </p:cNvPr>
          <p:cNvPicPr>
            <a:picLocks noRot="1" noChangeAspect="1" noChangeArrowheads="1"/>
          </p:cNvPicPr>
          <p:nvPr>
            <a:audioFile r:link="rId3"/>
          </p:nvPr>
        </p:nvPicPr>
        <p:blipFill>
          <a:blip r:embed="rId10">
            <a:extLst>
              <a:ext uri="{28A0092B-C50C-407E-A947-70E740481C1C}">
                <a14:useLocalDpi xmlns:a14="http://schemas.microsoft.com/office/drawing/2010/main" val="0"/>
              </a:ext>
            </a:extLst>
          </a:blip>
          <a:srcRect/>
          <a:stretch>
            <a:fillRect/>
          </a:stretch>
        </p:blipFill>
        <p:spPr bwMode="auto">
          <a:xfrm>
            <a:off x="2133600" y="6019800"/>
            <a:ext cx="76200" cy="76200"/>
          </a:xfrm>
          <a:prstGeom prst="rect">
            <a:avLst/>
          </a:prstGeom>
          <a:noFill/>
          <a:extLst>
            <a:ext uri="{909E8E84-426E-40DD-AFC4-6F175D3DCCD1}">
              <a14:hiddenFill xmlns:a14="http://schemas.microsoft.com/office/drawing/2010/main">
                <a:solidFill>
                  <a:srgbClr val="FFFFFF"/>
                </a:solidFill>
              </a14:hiddenFill>
            </a:ext>
          </a:extLst>
        </p:spPr>
      </p:pic>
      <p:pic>
        <p:nvPicPr>
          <p:cNvPr id="76934" name="04 TCS.wma">
            <a:hlinkClick r:id="" action="ppaction://media"/>
            <a:extLst>
              <a:ext uri="{FF2B5EF4-FFF2-40B4-BE49-F238E27FC236}">
                <a16:creationId xmlns:a16="http://schemas.microsoft.com/office/drawing/2014/main" id="{7B66D830-5A60-474A-8895-DF6845D2DC0F}"/>
              </a:ext>
            </a:extLst>
          </p:cNvPr>
          <p:cNvPicPr>
            <a:picLocks noRot="1" noChangeAspect="1" noChangeArrowheads="1"/>
          </p:cNvPicPr>
          <p:nvPr>
            <a:audioFile r:link="rId4"/>
          </p:nvPr>
        </p:nvPicPr>
        <p:blipFill>
          <a:blip r:embed="rId10">
            <a:extLst>
              <a:ext uri="{28A0092B-C50C-407E-A947-70E740481C1C}">
                <a14:useLocalDpi xmlns:a14="http://schemas.microsoft.com/office/drawing/2010/main" val="0"/>
              </a:ext>
            </a:extLst>
          </a:blip>
          <a:srcRect/>
          <a:stretch>
            <a:fillRect/>
          </a:stretch>
        </p:blipFill>
        <p:spPr bwMode="auto">
          <a:xfrm>
            <a:off x="2133600" y="6019800"/>
            <a:ext cx="76200" cy="76200"/>
          </a:xfrm>
          <a:prstGeom prst="rect">
            <a:avLst/>
          </a:prstGeom>
          <a:noFill/>
          <a:extLst>
            <a:ext uri="{909E8E84-426E-40DD-AFC4-6F175D3DCCD1}">
              <a14:hiddenFill xmlns:a14="http://schemas.microsoft.com/office/drawing/2010/main">
                <a:solidFill>
                  <a:srgbClr val="FFFFFF"/>
                </a:solidFill>
              </a14:hiddenFill>
            </a:ext>
          </a:extLst>
        </p:spPr>
      </p:pic>
      <p:pic>
        <p:nvPicPr>
          <p:cNvPr id="76935" name="Picture 135">
            <a:extLst>
              <a:ext uri="{FF2B5EF4-FFF2-40B4-BE49-F238E27FC236}">
                <a16:creationId xmlns:a16="http://schemas.microsoft.com/office/drawing/2014/main" id="{51D24665-2D4D-4AC4-ADD4-5EE6BD154368}"/>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752600" y="54102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936" name="AutoShape 136">
            <a:hlinkClick r:id="" action="ppaction://noaction" highlightClick="1"/>
            <a:extLst>
              <a:ext uri="{FF2B5EF4-FFF2-40B4-BE49-F238E27FC236}">
                <a16:creationId xmlns:a16="http://schemas.microsoft.com/office/drawing/2014/main" id="{E74998BA-E07B-479D-98A0-0B8485C60DB6}"/>
              </a:ext>
            </a:extLst>
          </p:cNvPr>
          <p:cNvSpPr>
            <a:spLocks noChangeArrowheads="1"/>
          </p:cNvSpPr>
          <p:nvPr/>
        </p:nvSpPr>
        <p:spPr bwMode="auto">
          <a:xfrm>
            <a:off x="8763000" y="5638800"/>
            <a:ext cx="457200" cy="457200"/>
          </a:xfrm>
          <a:prstGeom prst="actionButtonBlank">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FF9900"/>
                </a:solidFill>
                <a:effectLst>
                  <a:outerShdw blurRad="38100" dist="38100" dir="2700000" algn="tl">
                    <a:srgbClr val="000000"/>
                  </a:outerShdw>
                </a:effectLst>
                <a:latin typeface=".VnAvantH" pitchFamily="34" charset="0"/>
              </a:rPr>
              <a:t>«</a:t>
            </a:r>
          </a:p>
        </p:txBody>
      </p:sp>
      <p:sp>
        <p:nvSpPr>
          <p:cNvPr id="76937" name="AutoShape 137">
            <a:hlinkClick r:id="" action="ppaction://noaction" highlightClick="1"/>
            <a:extLst>
              <a:ext uri="{FF2B5EF4-FFF2-40B4-BE49-F238E27FC236}">
                <a16:creationId xmlns:a16="http://schemas.microsoft.com/office/drawing/2014/main" id="{B7D78722-1980-43C2-8D6E-2968D81CC945}"/>
              </a:ext>
            </a:extLst>
          </p:cNvPr>
          <p:cNvSpPr>
            <a:spLocks noChangeArrowheads="1"/>
          </p:cNvSpPr>
          <p:nvPr/>
        </p:nvSpPr>
        <p:spPr bwMode="auto">
          <a:xfrm>
            <a:off x="6016625" y="4948238"/>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l</a:t>
            </a:r>
          </a:p>
        </p:txBody>
      </p:sp>
      <p:sp>
        <p:nvSpPr>
          <p:cNvPr id="76938" name="AutoShape 138">
            <a:hlinkClick r:id="" action="ppaction://noaction" highlightClick="1"/>
            <a:extLst>
              <a:ext uri="{FF2B5EF4-FFF2-40B4-BE49-F238E27FC236}">
                <a16:creationId xmlns:a16="http://schemas.microsoft.com/office/drawing/2014/main" id="{EB9F0F1D-7BF1-4075-849B-FE86FABF4C2D}"/>
              </a:ext>
            </a:extLst>
          </p:cNvPr>
          <p:cNvSpPr>
            <a:spLocks noChangeArrowheads="1"/>
          </p:cNvSpPr>
          <p:nvPr/>
        </p:nvSpPr>
        <p:spPr bwMode="auto">
          <a:xfrm>
            <a:off x="6473825" y="4948238"/>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ù</a:t>
            </a:r>
          </a:p>
        </p:txBody>
      </p:sp>
      <p:sp>
        <p:nvSpPr>
          <p:cNvPr id="76939" name="AutoShape 139">
            <a:hlinkClick r:id="" action="ppaction://noaction" highlightClick="1"/>
            <a:extLst>
              <a:ext uri="{FF2B5EF4-FFF2-40B4-BE49-F238E27FC236}">
                <a16:creationId xmlns:a16="http://schemas.microsoft.com/office/drawing/2014/main" id="{94A936AE-0D4F-4F3A-8DAD-5EC6020B9EA6}"/>
              </a:ext>
            </a:extLst>
          </p:cNvPr>
          <p:cNvSpPr>
            <a:spLocks noChangeArrowheads="1"/>
          </p:cNvSpPr>
          <p:nvPr/>
        </p:nvSpPr>
        <p:spPr bwMode="auto">
          <a:xfrm>
            <a:off x="6931025" y="4948238"/>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c</a:t>
            </a:r>
          </a:p>
        </p:txBody>
      </p:sp>
      <p:sp>
        <p:nvSpPr>
          <p:cNvPr id="76940" name="AutoShape 140">
            <a:hlinkClick r:id="" action="ppaction://noaction" highlightClick="1"/>
            <a:extLst>
              <a:ext uri="{FF2B5EF4-FFF2-40B4-BE49-F238E27FC236}">
                <a16:creationId xmlns:a16="http://schemas.microsoft.com/office/drawing/2014/main" id="{7DE21096-A2C6-4145-8BE4-CBB83ACD3900}"/>
              </a:ext>
            </a:extLst>
          </p:cNvPr>
          <p:cNvSpPr>
            <a:spLocks noChangeArrowheads="1"/>
          </p:cNvSpPr>
          <p:nvPr/>
        </p:nvSpPr>
        <p:spPr bwMode="auto">
          <a:xfrm>
            <a:off x="7388225" y="4948238"/>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k</a:t>
            </a:r>
          </a:p>
        </p:txBody>
      </p:sp>
      <p:sp>
        <p:nvSpPr>
          <p:cNvPr id="76941" name="AutoShape 141">
            <a:hlinkClick r:id="" action="ppaction://noaction" highlightClick="1"/>
            <a:extLst>
              <a:ext uri="{FF2B5EF4-FFF2-40B4-BE49-F238E27FC236}">
                <a16:creationId xmlns:a16="http://schemas.microsoft.com/office/drawing/2014/main" id="{8DFBCC70-5278-4FA5-8B12-4E401A9CE748}"/>
              </a:ext>
            </a:extLst>
          </p:cNvPr>
          <p:cNvSpPr>
            <a:spLocks noChangeArrowheads="1"/>
          </p:cNvSpPr>
          <p:nvPr/>
        </p:nvSpPr>
        <p:spPr bwMode="auto">
          <a:xfrm>
            <a:off x="7845425" y="4948238"/>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i</a:t>
            </a:r>
          </a:p>
        </p:txBody>
      </p:sp>
      <p:sp>
        <p:nvSpPr>
          <p:cNvPr id="76942" name="AutoShape 142">
            <a:hlinkClick r:id="" action="ppaction://noaction" highlightClick="1"/>
            <a:extLst>
              <a:ext uri="{FF2B5EF4-FFF2-40B4-BE49-F238E27FC236}">
                <a16:creationId xmlns:a16="http://schemas.microsoft.com/office/drawing/2014/main" id="{C547E6C1-635F-474B-843E-137525A46D93}"/>
              </a:ext>
            </a:extLst>
          </p:cNvPr>
          <p:cNvSpPr>
            <a:spLocks noChangeArrowheads="1"/>
          </p:cNvSpPr>
          <p:nvPr/>
        </p:nvSpPr>
        <p:spPr bwMode="auto">
          <a:xfrm>
            <a:off x="8302625" y="4948238"/>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Ö</a:t>
            </a:r>
          </a:p>
        </p:txBody>
      </p:sp>
      <p:sp>
        <p:nvSpPr>
          <p:cNvPr id="76943" name="AutoShape 143">
            <a:hlinkClick r:id="" action="ppaction://noaction" highlightClick="1"/>
            <a:extLst>
              <a:ext uri="{FF2B5EF4-FFF2-40B4-BE49-F238E27FC236}">
                <a16:creationId xmlns:a16="http://schemas.microsoft.com/office/drawing/2014/main" id="{941326C3-7E9A-4C32-8508-C12680B71DC1}"/>
              </a:ext>
            </a:extLst>
          </p:cNvPr>
          <p:cNvSpPr>
            <a:spLocks noChangeArrowheads="1"/>
          </p:cNvSpPr>
          <p:nvPr/>
        </p:nvSpPr>
        <p:spPr bwMode="auto">
          <a:xfrm>
            <a:off x="8759825" y="4948238"/>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t</a:t>
            </a:r>
          </a:p>
        </p:txBody>
      </p:sp>
      <p:sp>
        <p:nvSpPr>
          <p:cNvPr id="76944" name="AutoShape 144">
            <a:hlinkClick r:id="" action="ppaction://noaction" highlightClick="1"/>
            <a:extLst>
              <a:ext uri="{FF2B5EF4-FFF2-40B4-BE49-F238E27FC236}">
                <a16:creationId xmlns:a16="http://schemas.microsoft.com/office/drawing/2014/main" id="{ECA5FD4B-AD9A-47AA-ADB8-03A374476865}"/>
              </a:ext>
            </a:extLst>
          </p:cNvPr>
          <p:cNvSpPr>
            <a:spLocks noChangeArrowheads="1"/>
          </p:cNvSpPr>
          <p:nvPr/>
        </p:nvSpPr>
        <p:spPr bwMode="auto">
          <a:xfrm>
            <a:off x="8782050" y="6172200"/>
            <a:ext cx="457200" cy="457200"/>
          </a:xfrm>
          <a:prstGeom prst="actionButtonBlank">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CC0000"/>
                </a:solidFill>
                <a:effectLst>
                  <a:outerShdw blurRad="38100" dist="38100" dir="2700000" algn="tl">
                    <a:srgbClr val="000000"/>
                  </a:outerShdw>
                </a:effectLst>
                <a:latin typeface=".VnBahamasBH" pitchFamily="34" charset="0"/>
              </a:rPr>
              <a:t>g</a:t>
            </a:r>
          </a:p>
        </p:txBody>
      </p:sp>
      <p:sp>
        <p:nvSpPr>
          <p:cNvPr id="76945" name="AutoShape 145">
            <a:hlinkClick r:id="" action="ppaction://noaction" highlightClick="1"/>
            <a:extLst>
              <a:ext uri="{FF2B5EF4-FFF2-40B4-BE49-F238E27FC236}">
                <a16:creationId xmlns:a16="http://schemas.microsoft.com/office/drawing/2014/main" id="{6AC3E82D-E3A7-426F-ADE2-F7B7F46FD08D}"/>
              </a:ext>
            </a:extLst>
          </p:cNvPr>
          <p:cNvSpPr>
            <a:spLocks noChangeArrowheads="1"/>
          </p:cNvSpPr>
          <p:nvPr/>
        </p:nvSpPr>
        <p:spPr bwMode="auto">
          <a:xfrm>
            <a:off x="6019800" y="35814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a:t>
            </a:r>
          </a:p>
        </p:txBody>
      </p:sp>
      <p:sp>
        <p:nvSpPr>
          <p:cNvPr id="76946" name="AutoShape 146">
            <a:hlinkClick r:id="" action="ppaction://noaction" highlightClick="1"/>
            <a:extLst>
              <a:ext uri="{FF2B5EF4-FFF2-40B4-BE49-F238E27FC236}">
                <a16:creationId xmlns:a16="http://schemas.microsoft.com/office/drawing/2014/main" id="{2A4E15CE-BE96-4147-9E2B-47332CCAF489}"/>
              </a:ext>
            </a:extLst>
          </p:cNvPr>
          <p:cNvSpPr>
            <a:spLocks noChangeArrowheads="1"/>
          </p:cNvSpPr>
          <p:nvPr/>
        </p:nvSpPr>
        <p:spPr bwMode="auto">
          <a:xfrm>
            <a:off x="6477000" y="35814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a:t>
            </a:r>
          </a:p>
        </p:txBody>
      </p:sp>
      <p:sp>
        <p:nvSpPr>
          <p:cNvPr id="76947" name="AutoShape 147">
            <a:hlinkClick r:id="" action="ppaction://noaction" highlightClick="1"/>
            <a:extLst>
              <a:ext uri="{FF2B5EF4-FFF2-40B4-BE49-F238E27FC236}">
                <a16:creationId xmlns:a16="http://schemas.microsoft.com/office/drawing/2014/main" id="{FB542E87-FCB4-4BAE-8834-F6D6160A82F5}"/>
              </a:ext>
            </a:extLst>
          </p:cNvPr>
          <p:cNvSpPr>
            <a:spLocks noChangeArrowheads="1"/>
          </p:cNvSpPr>
          <p:nvPr/>
        </p:nvSpPr>
        <p:spPr bwMode="auto">
          <a:xfrm>
            <a:off x="6934200" y="35814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n</a:t>
            </a:r>
          </a:p>
        </p:txBody>
      </p:sp>
      <p:sp>
        <p:nvSpPr>
          <p:cNvPr id="76948" name="AutoShape 148">
            <a:hlinkClick r:id="" action="ppaction://noaction" highlightClick="1"/>
            <a:extLst>
              <a:ext uri="{FF2B5EF4-FFF2-40B4-BE49-F238E27FC236}">
                <a16:creationId xmlns:a16="http://schemas.microsoft.com/office/drawing/2014/main" id="{703E0B63-089C-482B-9798-6B7FFF0613F4}"/>
              </a:ext>
            </a:extLst>
          </p:cNvPr>
          <p:cNvSpPr>
            <a:spLocks noChangeArrowheads="1"/>
          </p:cNvSpPr>
          <p:nvPr/>
        </p:nvSpPr>
        <p:spPr bwMode="auto">
          <a:xfrm>
            <a:off x="7391400" y="3581400"/>
            <a:ext cx="457200" cy="457200"/>
          </a:xfrm>
          <a:prstGeom prst="actionButtonBlank">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006600"/>
                </a:solidFill>
                <a:effectLst>
                  <a:outerShdw blurRad="38100" dist="38100" dir="2700000" algn="tl">
                    <a:srgbClr val="000000"/>
                  </a:outerShdw>
                </a:effectLst>
                <a:latin typeface=".VnAvantH" pitchFamily="34" charset="0"/>
              </a:rPr>
              <a:t>g</a:t>
            </a:r>
          </a:p>
        </p:txBody>
      </p:sp>
      <p:sp>
        <p:nvSpPr>
          <p:cNvPr id="76949" name="Oval 149">
            <a:extLst>
              <a:ext uri="{FF2B5EF4-FFF2-40B4-BE49-F238E27FC236}">
                <a16:creationId xmlns:a16="http://schemas.microsoft.com/office/drawing/2014/main" id="{2AA6283D-F68B-429A-8BCC-1E14FEDAD151}"/>
              </a:ext>
            </a:extLst>
          </p:cNvPr>
          <p:cNvSpPr>
            <a:spLocks noChangeArrowheads="1"/>
          </p:cNvSpPr>
          <p:nvPr/>
        </p:nvSpPr>
        <p:spPr bwMode="auto">
          <a:xfrm>
            <a:off x="9486900" y="6149975"/>
            <a:ext cx="990600" cy="554038"/>
          </a:xfrm>
          <a:prstGeom prst="ellipse">
            <a:avLst/>
          </a:prstGeom>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ln w="28575">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a:solidFill>
                  <a:srgbClr val="CC0000"/>
                </a:solidFill>
                <a:effectLst>
                  <a:outerShdw blurRad="38100" dist="38100" dir="2700000" algn="tl">
                    <a:srgbClr val="000000"/>
                  </a:outerShdw>
                </a:effectLst>
                <a:latin typeface=".VnAvant" pitchFamily="34" charset="0"/>
              </a:rPr>
              <a:t>14 ¤</a:t>
            </a:r>
            <a:endParaRPr lang="en-US" altLang="en-US" b="1">
              <a:latin typeface="Arial" panose="020B0604020202020204"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6905"/>
                                        </p:tgtEl>
                                        <p:attrNameLst>
                                          <p:attrName>style.visibility</p:attrName>
                                        </p:attrNameLst>
                                      </p:cBhvr>
                                      <p:to>
                                        <p:strVal val="visible"/>
                                      </p:to>
                                    </p:set>
                                    <p:anim calcmode="lin" valueType="num">
                                      <p:cBhvr>
                                        <p:cTn id="7" dur="500" fill="hold"/>
                                        <p:tgtEl>
                                          <p:spTgt spid="76905"/>
                                        </p:tgtEl>
                                        <p:attrNameLst>
                                          <p:attrName>ppt_w</p:attrName>
                                        </p:attrNameLst>
                                      </p:cBhvr>
                                      <p:tavLst>
                                        <p:tav tm="0">
                                          <p:val>
                                            <p:fltVal val="0"/>
                                          </p:val>
                                        </p:tav>
                                        <p:tav tm="100000">
                                          <p:val>
                                            <p:strVal val="#ppt_w"/>
                                          </p:val>
                                        </p:tav>
                                      </p:tavLst>
                                    </p:anim>
                                    <p:anim calcmode="lin" valueType="num">
                                      <p:cBhvr>
                                        <p:cTn id="8" dur="500" fill="hold"/>
                                        <p:tgtEl>
                                          <p:spTgt spid="76905"/>
                                        </p:tgtEl>
                                        <p:attrNameLst>
                                          <p:attrName>ppt_h</p:attrName>
                                        </p:attrNameLst>
                                      </p:cBhvr>
                                      <p:tavLst>
                                        <p:tav tm="0">
                                          <p:val>
                                            <p:fltVal val="0"/>
                                          </p:val>
                                        </p:tav>
                                        <p:tav tm="100000">
                                          <p:val>
                                            <p:strVal val="#ppt_h"/>
                                          </p:val>
                                        </p:tav>
                                      </p:tavLst>
                                    </p:anim>
                                    <p:animEffect transition="in" filter="fade">
                                      <p:cBhvr>
                                        <p:cTn id="9" dur="500"/>
                                        <p:tgtEl>
                                          <p:spTgt spid="76905"/>
                                        </p:tgtEl>
                                      </p:cBhvr>
                                    </p:animEffect>
                                  </p:childTnLst>
                                </p:cTn>
                              </p:par>
                              <p:par>
                                <p:cTn id="10" presetID="4" presetClass="entr" presetSubtype="16" fill="hold" grpId="0" nodeType="withEffect">
                                  <p:stCondLst>
                                    <p:cond delay="0"/>
                                  </p:stCondLst>
                                  <p:childTnLst>
                                    <p:set>
                                      <p:cBhvr>
                                        <p:cTn id="11" dur="1" fill="hold">
                                          <p:stCondLst>
                                            <p:cond delay="0"/>
                                          </p:stCondLst>
                                        </p:cTn>
                                        <p:tgtEl>
                                          <p:spTgt spid="76949"/>
                                        </p:tgtEl>
                                        <p:attrNameLst>
                                          <p:attrName>style.visibility</p:attrName>
                                        </p:attrNameLst>
                                      </p:cBhvr>
                                      <p:to>
                                        <p:strVal val="visible"/>
                                      </p:to>
                                    </p:set>
                                    <p:animEffect transition="in" filter="box(in)">
                                      <p:cBhvr>
                                        <p:cTn id="12" dur="500"/>
                                        <p:tgtEl>
                                          <p:spTgt spid="76949"/>
                                        </p:tgtEl>
                                      </p:cBhvr>
                                    </p:animEffect>
                                  </p:childTnLst>
                                </p:cTn>
                              </p:par>
                            </p:childTnLst>
                          </p:cTn>
                        </p:par>
                        <p:par>
                          <p:cTn id="13" fill="hold" nodeType="afterGroup">
                            <p:stCondLst>
                              <p:cond delay="500"/>
                            </p:stCondLst>
                            <p:childTnLst>
                              <p:par>
                                <p:cTn id="14" presetID="1" presetClass="mediacall" presetSubtype="0" fill="hold" nodeType="afterEffect">
                                  <p:stCondLst>
                                    <p:cond delay="0"/>
                                  </p:stCondLst>
                                  <p:childTnLst>
                                    <p:cmd type="call" cmd="playFrom(0.0)">
                                      <p:cBhvr>
                                        <p:cTn id="15" dur="495466" fill="hold"/>
                                        <p:tgtEl>
                                          <p:spTgt spid="76931"/>
                                        </p:tgtEl>
                                      </p:cBhvr>
                                    </p:cmd>
                                  </p:childTnLst>
                                </p:cTn>
                              </p:par>
                            </p:childTnLst>
                          </p:cTn>
                        </p:par>
                        <p:par>
                          <p:cTn id="16" fill="hold" nodeType="afterGroup">
                            <p:stCondLst>
                              <p:cond delay="495966"/>
                            </p:stCondLst>
                            <p:childTnLst>
                              <p:par>
                                <p:cTn id="17" presetID="1" presetClass="mediacall" presetSubtype="0" fill="hold" nodeType="afterEffect">
                                  <p:stCondLst>
                                    <p:cond delay="0"/>
                                  </p:stCondLst>
                                  <p:childTnLst>
                                    <p:cmd type="call" cmd="playFrom(0.0)">
                                      <p:cBhvr>
                                        <p:cTn id="18" dur="309652" fill="hold"/>
                                        <p:tgtEl>
                                          <p:spTgt spid="76932"/>
                                        </p:tgtEl>
                                      </p:cBhvr>
                                    </p:cmd>
                                  </p:childTnLst>
                                </p:cTn>
                              </p:par>
                            </p:childTnLst>
                          </p:cTn>
                        </p:par>
                        <p:par>
                          <p:cTn id="19" fill="hold" nodeType="afterGroup">
                            <p:stCondLst>
                              <p:cond delay="805618"/>
                            </p:stCondLst>
                            <p:childTnLst>
                              <p:par>
                                <p:cTn id="20" presetID="1" presetClass="mediacall" presetSubtype="0" fill="hold" nodeType="afterEffect">
                                  <p:stCondLst>
                                    <p:cond delay="0"/>
                                  </p:stCondLst>
                                  <p:childTnLst>
                                    <p:cmd type="call" cmd="playFrom(0.0)">
                                      <p:cBhvr>
                                        <p:cTn id="21" dur="354080" fill="hold"/>
                                        <p:tgtEl>
                                          <p:spTgt spid="76933"/>
                                        </p:tgtEl>
                                      </p:cBhvr>
                                    </p:cmd>
                                  </p:childTnLst>
                                </p:cTn>
                              </p:par>
                            </p:childTnLst>
                          </p:cTn>
                        </p:par>
                        <p:par>
                          <p:cTn id="22" fill="hold" nodeType="afterGroup">
                            <p:stCondLst>
                              <p:cond delay="1159698"/>
                            </p:stCondLst>
                            <p:childTnLst>
                              <p:par>
                                <p:cTn id="23" presetID="1" presetClass="mediacall" presetSubtype="0" fill="hold" nodeType="afterEffect">
                                  <p:stCondLst>
                                    <p:cond delay="0"/>
                                  </p:stCondLst>
                                  <p:childTnLst>
                                    <p:cmd type="call" cmd="playFrom(0.0)">
                                      <p:cBhvr>
                                        <p:cTn id="24" dur="293346" fill="hold"/>
                                        <p:tgtEl>
                                          <p:spTgt spid="7693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6857"/>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31" presetClass="entr" presetSubtype="0" fill="hold" nodeType="withEffect">
                                  <p:stCondLst>
                                    <p:cond delay="0"/>
                                  </p:stCondLst>
                                  <p:iterate type="lt">
                                    <p:tmPct val="5000"/>
                                  </p:iterate>
                                  <p:childTnLst>
                                    <p:set>
                                      <p:cBhvr>
                                        <p:cTn id="29" dur="1" fill="hold">
                                          <p:stCondLst>
                                            <p:cond delay="0"/>
                                          </p:stCondLst>
                                        </p:cTn>
                                        <p:tgtEl>
                                          <p:spTgt spid="76835">
                                            <p:txEl>
                                              <p:pRg st="0" end="0"/>
                                            </p:txEl>
                                          </p:spTgt>
                                        </p:tgtEl>
                                        <p:attrNameLst>
                                          <p:attrName>style.visibility</p:attrName>
                                        </p:attrNameLst>
                                      </p:cBhvr>
                                      <p:to>
                                        <p:strVal val="visible"/>
                                      </p:to>
                                    </p:set>
                                    <p:anim calcmode="lin" valueType="num">
                                      <p:cBhvr>
                                        <p:cTn id="30" dur="1000" fill="hold"/>
                                        <p:tgtEl>
                                          <p:spTgt spid="76835">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76835">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76835">
                                            <p:txEl>
                                              <p:pRg st="0" end="0"/>
                                            </p:txEl>
                                          </p:spTgt>
                                        </p:tgtEl>
                                        <p:attrNameLst>
                                          <p:attrName>style.rotation</p:attrName>
                                        </p:attrNameLst>
                                      </p:cBhvr>
                                      <p:tavLst>
                                        <p:tav tm="0">
                                          <p:val>
                                            <p:fltVal val="90"/>
                                          </p:val>
                                        </p:tav>
                                        <p:tav tm="100000">
                                          <p:val>
                                            <p:fltVal val="0"/>
                                          </p:val>
                                        </p:tav>
                                      </p:tavLst>
                                    </p:anim>
                                    <p:animEffect transition="in" filter="fade">
                                      <p:cBhvr>
                                        <p:cTn id="33" dur="1000"/>
                                        <p:tgtEl>
                                          <p:spTgt spid="76835">
                                            <p:txEl>
                                              <p:pRg st="0" end="0"/>
                                            </p:txEl>
                                          </p:spTgt>
                                        </p:tgtEl>
                                      </p:cBhvr>
                                    </p:animEffect>
                                  </p:childTnLst>
                                </p:cTn>
                              </p:par>
                              <p:par>
                                <p:cTn id="34" presetID="31" presetClass="entr" presetSubtype="0" fill="hold" nodeType="withEffect">
                                  <p:stCondLst>
                                    <p:cond delay="0"/>
                                  </p:stCondLst>
                                  <p:iterate type="lt">
                                    <p:tmPct val="5000"/>
                                  </p:iterate>
                                  <p:childTnLst>
                                    <p:set>
                                      <p:cBhvr>
                                        <p:cTn id="35" dur="1" fill="hold">
                                          <p:stCondLst>
                                            <p:cond delay="0"/>
                                          </p:stCondLst>
                                        </p:cTn>
                                        <p:tgtEl>
                                          <p:spTgt spid="76803">
                                            <p:txEl>
                                              <p:pRg st="0" end="0"/>
                                            </p:txEl>
                                          </p:spTgt>
                                        </p:tgtEl>
                                        <p:attrNameLst>
                                          <p:attrName>style.visibility</p:attrName>
                                        </p:attrNameLst>
                                      </p:cBhvr>
                                      <p:to>
                                        <p:strVal val="visible"/>
                                      </p:to>
                                    </p:set>
                                    <p:anim calcmode="lin" valueType="num">
                                      <p:cBhvr>
                                        <p:cTn id="36" dur="1000" fill="hold"/>
                                        <p:tgtEl>
                                          <p:spTgt spid="76803">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76803">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76803">
                                            <p:txEl>
                                              <p:pRg st="0" end="0"/>
                                            </p:txEl>
                                          </p:spTgt>
                                        </p:tgtEl>
                                        <p:attrNameLst>
                                          <p:attrName>style.rotation</p:attrName>
                                        </p:attrNameLst>
                                      </p:cBhvr>
                                      <p:tavLst>
                                        <p:tav tm="0">
                                          <p:val>
                                            <p:fltVal val="90"/>
                                          </p:val>
                                        </p:tav>
                                        <p:tav tm="100000">
                                          <p:val>
                                            <p:fltVal val="0"/>
                                          </p:val>
                                        </p:tav>
                                      </p:tavLst>
                                    </p:anim>
                                    <p:animEffect transition="in" filter="fade">
                                      <p:cBhvr>
                                        <p:cTn id="39" dur="1000"/>
                                        <p:tgtEl>
                                          <p:spTgt spid="76803">
                                            <p:txEl>
                                              <p:pRg st="0" end="0"/>
                                            </p:txEl>
                                          </p:spTgt>
                                        </p:tgtEl>
                                      </p:cBhvr>
                                    </p:animEffect>
                                  </p:childTnLst>
                                </p:cTn>
                              </p:par>
                              <p:par>
                                <p:cTn id="40" presetID="31" presetClass="entr" presetSubtype="0" fill="hold" nodeType="withEffect">
                                  <p:stCondLst>
                                    <p:cond delay="0"/>
                                  </p:stCondLst>
                                  <p:iterate type="lt">
                                    <p:tmPct val="5000"/>
                                  </p:iterate>
                                  <p:childTnLst>
                                    <p:set>
                                      <p:cBhvr>
                                        <p:cTn id="41" dur="1" fill="hold">
                                          <p:stCondLst>
                                            <p:cond delay="0"/>
                                          </p:stCondLst>
                                        </p:cTn>
                                        <p:tgtEl>
                                          <p:spTgt spid="76804">
                                            <p:txEl>
                                              <p:pRg st="0" end="0"/>
                                            </p:txEl>
                                          </p:spTgt>
                                        </p:tgtEl>
                                        <p:attrNameLst>
                                          <p:attrName>style.visibility</p:attrName>
                                        </p:attrNameLst>
                                      </p:cBhvr>
                                      <p:to>
                                        <p:strVal val="visible"/>
                                      </p:to>
                                    </p:set>
                                    <p:anim calcmode="lin" valueType="num">
                                      <p:cBhvr>
                                        <p:cTn id="42" dur="1000" fill="hold"/>
                                        <p:tgtEl>
                                          <p:spTgt spid="76804">
                                            <p:txEl>
                                              <p:pRg st="0" end="0"/>
                                            </p:txEl>
                                          </p:spTgt>
                                        </p:tgtEl>
                                        <p:attrNameLst>
                                          <p:attrName>ppt_w</p:attrName>
                                        </p:attrNameLst>
                                      </p:cBhvr>
                                      <p:tavLst>
                                        <p:tav tm="0">
                                          <p:val>
                                            <p:fltVal val="0"/>
                                          </p:val>
                                        </p:tav>
                                        <p:tav tm="100000">
                                          <p:val>
                                            <p:strVal val="#ppt_w"/>
                                          </p:val>
                                        </p:tav>
                                      </p:tavLst>
                                    </p:anim>
                                    <p:anim calcmode="lin" valueType="num">
                                      <p:cBhvr>
                                        <p:cTn id="43" dur="1000" fill="hold"/>
                                        <p:tgtEl>
                                          <p:spTgt spid="76804">
                                            <p:txEl>
                                              <p:pRg st="0" end="0"/>
                                            </p:txEl>
                                          </p:spTgt>
                                        </p:tgtEl>
                                        <p:attrNameLst>
                                          <p:attrName>ppt_h</p:attrName>
                                        </p:attrNameLst>
                                      </p:cBhvr>
                                      <p:tavLst>
                                        <p:tav tm="0">
                                          <p:val>
                                            <p:fltVal val="0"/>
                                          </p:val>
                                        </p:tav>
                                        <p:tav tm="100000">
                                          <p:val>
                                            <p:strVal val="#ppt_h"/>
                                          </p:val>
                                        </p:tav>
                                      </p:tavLst>
                                    </p:anim>
                                    <p:anim calcmode="lin" valueType="num">
                                      <p:cBhvr>
                                        <p:cTn id="44" dur="1000" fill="hold"/>
                                        <p:tgtEl>
                                          <p:spTgt spid="76804">
                                            <p:txEl>
                                              <p:pRg st="0" end="0"/>
                                            </p:txEl>
                                          </p:spTgt>
                                        </p:tgtEl>
                                        <p:attrNameLst>
                                          <p:attrName>style.rotation</p:attrName>
                                        </p:attrNameLst>
                                      </p:cBhvr>
                                      <p:tavLst>
                                        <p:tav tm="0">
                                          <p:val>
                                            <p:fltVal val="90"/>
                                          </p:val>
                                        </p:tav>
                                        <p:tav tm="100000">
                                          <p:val>
                                            <p:fltVal val="0"/>
                                          </p:val>
                                        </p:tav>
                                      </p:tavLst>
                                    </p:anim>
                                    <p:animEffect transition="in" filter="fade">
                                      <p:cBhvr>
                                        <p:cTn id="45" dur="1000"/>
                                        <p:tgtEl>
                                          <p:spTgt spid="76804">
                                            <p:txEl>
                                              <p:pRg st="0" end="0"/>
                                            </p:txEl>
                                          </p:spTgt>
                                        </p:tgtEl>
                                      </p:cBhvr>
                                    </p:animEffect>
                                  </p:childTnLst>
                                </p:cTn>
                              </p:par>
                              <p:par>
                                <p:cTn id="46" presetID="31" presetClass="entr" presetSubtype="0" fill="hold" nodeType="withEffect">
                                  <p:stCondLst>
                                    <p:cond delay="0"/>
                                  </p:stCondLst>
                                  <p:iterate type="lt">
                                    <p:tmPct val="5000"/>
                                  </p:iterate>
                                  <p:childTnLst>
                                    <p:set>
                                      <p:cBhvr>
                                        <p:cTn id="47" dur="1" fill="hold">
                                          <p:stCondLst>
                                            <p:cond delay="0"/>
                                          </p:stCondLst>
                                        </p:cTn>
                                        <p:tgtEl>
                                          <p:spTgt spid="76813">
                                            <p:txEl>
                                              <p:pRg st="0" end="0"/>
                                            </p:txEl>
                                          </p:spTgt>
                                        </p:tgtEl>
                                        <p:attrNameLst>
                                          <p:attrName>style.visibility</p:attrName>
                                        </p:attrNameLst>
                                      </p:cBhvr>
                                      <p:to>
                                        <p:strVal val="visible"/>
                                      </p:to>
                                    </p:set>
                                    <p:anim calcmode="lin" valueType="num">
                                      <p:cBhvr>
                                        <p:cTn id="48" dur="1000" fill="hold"/>
                                        <p:tgtEl>
                                          <p:spTgt spid="76813">
                                            <p:txEl>
                                              <p:pRg st="0" end="0"/>
                                            </p:txEl>
                                          </p:spTgt>
                                        </p:tgtEl>
                                        <p:attrNameLst>
                                          <p:attrName>ppt_w</p:attrName>
                                        </p:attrNameLst>
                                      </p:cBhvr>
                                      <p:tavLst>
                                        <p:tav tm="0">
                                          <p:val>
                                            <p:fltVal val="0"/>
                                          </p:val>
                                        </p:tav>
                                        <p:tav tm="100000">
                                          <p:val>
                                            <p:strVal val="#ppt_w"/>
                                          </p:val>
                                        </p:tav>
                                      </p:tavLst>
                                    </p:anim>
                                    <p:anim calcmode="lin" valueType="num">
                                      <p:cBhvr>
                                        <p:cTn id="49" dur="1000" fill="hold"/>
                                        <p:tgtEl>
                                          <p:spTgt spid="76813">
                                            <p:txEl>
                                              <p:pRg st="0" end="0"/>
                                            </p:txEl>
                                          </p:spTgt>
                                        </p:tgtEl>
                                        <p:attrNameLst>
                                          <p:attrName>ppt_h</p:attrName>
                                        </p:attrNameLst>
                                      </p:cBhvr>
                                      <p:tavLst>
                                        <p:tav tm="0">
                                          <p:val>
                                            <p:fltVal val="0"/>
                                          </p:val>
                                        </p:tav>
                                        <p:tav tm="100000">
                                          <p:val>
                                            <p:strVal val="#ppt_h"/>
                                          </p:val>
                                        </p:tav>
                                      </p:tavLst>
                                    </p:anim>
                                    <p:anim calcmode="lin" valueType="num">
                                      <p:cBhvr>
                                        <p:cTn id="50" dur="1000" fill="hold"/>
                                        <p:tgtEl>
                                          <p:spTgt spid="76813">
                                            <p:txEl>
                                              <p:pRg st="0" end="0"/>
                                            </p:txEl>
                                          </p:spTgt>
                                        </p:tgtEl>
                                        <p:attrNameLst>
                                          <p:attrName>style.rotation</p:attrName>
                                        </p:attrNameLst>
                                      </p:cBhvr>
                                      <p:tavLst>
                                        <p:tav tm="0">
                                          <p:val>
                                            <p:fltVal val="90"/>
                                          </p:val>
                                        </p:tav>
                                        <p:tav tm="100000">
                                          <p:val>
                                            <p:fltVal val="0"/>
                                          </p:val>
                                        </p:tav>
                                      </p:tavLst>
                                    </p:anim>
                                    <p:animEffect transition="in" filter="fade">
                                      <p:cBhvr>
                                        <p:cTn id="51" dur="1000"/>
                                        <p:tgtEl>
                                          <p:spTgt spid="76813">
                                            <p:txEl>
                                              <p:pRg st="0" end="0"/>
                                            </p:txEl>
                                          </p:spTgt>
                                        </p:tgtEl>
                                      </p:cBhvr>
                                    </p:animEffect>
                                  </p:childTnLst>
                                </p:cTn>
                              </p:par>
                              <p:par>
                                <p:cTn id="52" presetID="31" presetClass="entr" presetSubtype="0" fill="hold" nodeType="withEffect">
                                  <p:stCondLst>
                                    <p:cond delay="0"/>
                                  </p:stCondLst>
                                  <p:iterate type="lt">
                                    <p:tmPct val="5000"/>
                                  </p:iterate>
                                  <p:childTnLst>
                                    <p:set>
                                      <p:cBhvr>
                                        <p:cTn id="53" dur="1" fill="hold">
                                          <p:stCondLst>
                                            <p:cond delay="0"/>
                                          </p:stCondLst>
                                        </p:cTn>
                                        <p:tgtEl>
                                          <p:spTgt spid="76814">
                                            <p:txEl>
                                              <p:pRg st="0" end="0"/>
                                            </p:txEl>
                                          </p:spTgt>
                                        </p:tgtEl>
                                        <p:attrNameLst>
                                          <p:attrName>style.visibility</p:attrName>
                                        </p:attrNameLst>
                                      </p:cBhvr>
                                      <p:to>
                                        <p:strVal val="visible"/>
                                      </p:to>
                                    </p:set>
                                    <p:anim calcmode="lin" valueType="num">
                                      <p:cBhvr>
                                        <p:cTn id="54" dur="1000" fill="hold"/>
                                        <p:tgtEl>
                                          <p:spTgt spid="76814">
                                            <p:txEl>
                                              <p:pRg st="0" end="0"/>
                                            </p:txEl>
                                          </p:spTgt>
                                        </p:tgtEl>
                                        <p:attrNameLst>
                                          <p:attrName>ppt_w</p:attrName>
                                        </p:attrNameLst>
                                      </p:cBhvr>
                                      <p:tavLst>
                                        <p:tav tm="0">
                                          <p:val>
                                            <p:fltVal val="0"/>
                                          </p:val>
                                        </p:tav>
                                        <p:tav tm="100000">
                                          <p:val>
                                            <p:strVal val="#ppt_w"/>
                                          </p:val>
                                        </p:tav>
                                      </p:tavLst>
                                    </p:anim>
                                    <p:anim calcmode="lin" valueType="num">
                                      <p:cBhvr>
                                        <p:cTn id="55" dur="1000" fill="hold"/>
                                        <p:tgtEl>
                                          <p:spTgt spid="76814">
                                            <p:txEl>
                                              <p:pRg st="0" end="0"/>
                                            </p:txEl>
                                          </p:spTgt>
                                        </p:tgtEl>
                                        <p:attrNameLst>
                                          <p:attrName>ppt_h</p:attrName>
                                        </p:attrNameLst>
                                      </p:cBhvr>
                                      <p:tavLst>
                                        <p:tav tm="0">
                                          <p:val>
                                            <p:fltVal val="0"/>
                                          </p:val>
                                        </p:tav>
                                        <p:tav tm="100000">
                                          <p:val>
                                            <p:strVal val="#ppt_h"/>
                                          </p:val>
                                        </p:tav>
                                      </p:tavLst>
                                    </p:anim>
                                    <p:anim calcmode="lin" valueType="num">
                                      <p:cBhvr>
                                        <p:cTn id="56" dur="1000" fill="hold"/>
                                        <p:tgtEl>
                                          <p:spTgt spid="76814">
                                            <p:txEl>
                                              <p:pRg st="0" end="0"/>
                                            </p:txEl>
                                          </p:spTgt>
                                        </p:tgtEl>
                                        <p:attrNameLst>
                                          <p:attrName>style.rotation</p:attrName>
                                        </p:attrNameLst>
                                      </p:cBhvr>
                                      <p:tavLst>
                                        <p:tav tm="0">
                                          <p:val>
                                            <p:fltVal val="90"/>
                                          </p:val>
                                        </p:tav>
                                        <p:tav tm="100000">
                                          <p:val>
                                            <p:fltVal val="0"/>
                                          </p:val>
                                        </p:tav>
                                      </p:tavLst>
                                    </p:anim>
                                    <p:animEffect transition="in" filter="fade">
                                      <p:cBhvr>
                                        <p:cTn id="57" dur="1000"/>
                                        <p:tgtEl>
                                          <p:spTgt spid="76814">
                                            <p:txEl>
                                              <p:pRg st="0" end="0"/>
                                            </p:txEl>
                                          </p:spTgt>
                                        </p:tgtEl>
                                      </p:cBhvr>
                                    </p:animEffect>
                                  </p:childTnLst>
                                </p:cTn>
                              </p:par>
                              <p:par>
                                <p:cTn id="58" presetID="31" presetClass="entr" presetSubtype="0" fill="hold" nodeType="withEffect">
                                  <p:stCondLst>
                                    <p:cond delay="0"/>
                                  </p:stCondLst>
                                  <p:iterate type="lt">
                                    <p:tmPct val="5000"/>
                                  </p:iterate>
                                  <p:childTnLst>
                                    <p:set>
                                      <p:cBhvr>
                                        <p:cTn id="59" dur="1" fill="hold">
                                          <p:stCondLst>
                                            <p:cond delay="0"/>
                                          </p:stCondLst>
                                        </p:cTn>
                                        <p:tgtEl>
                                          <p:spTgt spid="76892">
                                            <p:txEl>
                                              <p:pRg st="0" end="0"/>
                                            </p:txEl>
                                          </p:spTgt>
                                        </p:tgtEl>
                                        <p:attrNameLst>
                                          <p:attrName>style.visibility</p:attrName>
                                        </p:attrNameLst>
                                      </p:cBhvr>
                                      <p:to>
                                        <p:strVal val="visible"/>
                                      </p:to>
                                    </p:set>
                                    <p:anim calcmode="lin" valueType="num">
                                      <p:cBhvr>
                                        <p:cTn id="60" dur="1000" fill="hold"/>
                                        <p:tgtEl>
                                          <p:spTgt spid="76892">
                                            <p:txEl>
                                              <p:pRg st="0" end="0"/>
                                            </p:txEl>
                                          </p:spTgt>
                                        </p:tgtEl>
                                        <p:attrNameLst>
                                          <p:attrName>ppt_w</p:attrName>
                                        </p:attrNameLst>
                                      </p:cBhvr>
                                      <p:tavLst>
                                        <p:tav tm="0">
                                          <p:val>
                                            <p:fltVal val="0"/>
                                          </p:val>
                                        </p:tav>
                                        <p:tav tm="100000">
                                          <p:val>
                                            <p:strVal val="#ppt_w"/>
                                          </p:val>
                                        </p:tav>
                                      </p:tavLst>
                                    </p:anim>
                                    <p:anim calcmode="lin" valueType="num">
                                      <p:cBhvr>
                                        <p:cTn id="61" dur="1000" fill="hold"/>
                                        <p:tgtEl>
                                          <p:spTgt spid="76892">
                                            <p:txEl>
                                              <p:pRg st="0" end="0"/>
                                            </p:txEl>
                                          </p:spTgt>
                                        </p:tgtEl>
                                        <p:attrNameLst>
                                          <p:attrName>ppt_h</p:attrName>
                                        </p:attrNameLst>
                                      </p:cBhvr>
                                      <p:tavLst>
                                        <p:tav tm="0">
                                          <p:val>
                                            <p:fltVal val="0"/>
                                          </p:val>
                                        </p:tav>
                                        <p:tav tm="100000">
                                          <p:val>
                                            <p:strVal val="#ppt_h"/>
                                          </p:val>
                                        </p:tav>
                                      </p:tavLst>
                                    </p:anim>
                                    <p:anim calcmode="lin" valueType="num">
                                      <p:cBhvr>
                                        <p:cTn id="62" dur="1000" fill="hold"/>
                                        <p:tgtEl>
                                          <p:spTgt spid="76892">
                                            <p:txEl>
                                              <p:pRg st="0" end="0"/>
                                            </p:txEl>
                                          </p:spTgt>
                                        </p:tgtEl>
                                        <p:attrNameLst>
                                          <p:attrName>style.rotation</p:attrName>
                                        </p:attrNameLst>
                                      </p:cBhvr>
                                      <p:tavLst>
                                        <p:tav tm="0">
                                          <p:val>
                                            <p:fltVal val="90"/>
                                          </p:val>
                                        </p:tav>
                                        <p:tav tm="100000">
                                          <p:val>
                                            <p:fltVal val="0"/>
                                          </p:val>
                                        </p:tav>
                                      </p:tavLst>
                                    </p:anim>
                                    <p:animEffect transition="in" filter="fade">
                                      <p:cBhvr>
                                        <p:cTn id="63" dur="1000"/>
                                        <p:tgtEl>
                                          <p:spTgt spid="76892">
                                            <p:txEl>
                                              <p:pRg st="0" end="0"/>
                                            </p:txEl>
                                          </p:spTgt>
                                        </p:tgtEl>
                                      </p:cBhvr>
                                    </p:animEffect>
                                  </p:childTnLst>
                                </p:cTn>
                              </p:par>
                              <p:par>
                                <p:cTn id="64" presetID="50" presetClass="entr" presetSubtype="0" decel="100000" fill="hold" grpId="0" nodeType="withEffect">
                                  <p:stCondLst>
                                    <p:cond delay="0"/>
                                  </p:stCondLst>
                                  <p:childTnLst>
                                    <p:set>
                                      <p:cBhvr>
                                        <p:cTn id="65" dur="1" fill="hold">
                                          <p:stCondLst>
                                            <p:cond delay="0"/>
                                          </p:stCondLst>
                                        </p:cTn>
                                        <p:tgtEl>
                                          <p:spTgt spid="76896"/>
                                        </p:tgtEl>
                                        <p:attrNameLst>
                                          <p:attrName>style.visibility</p:attrName>
                                        </p:attrNameLst>
                                      </p:cBhvr>
                                      <p:to>
                                        <p:strVal val="visible"/>
                                      </p:to>
                                    </p:set>
                                    <p:anim calcmode="lin" valueType="num">
                                      <p:cBhvr>
                                        <p:cTn id="66" dur="1000" fill="hold"/>
                                        <p:tgtEl>
                                          <p:spTgt spid="76896"/>
                                        </p:tgtEl>
                                        <p:attrNameLst>
                                          <p:attrName>ppt_w</p:attrName>
                                        </p:attrNameLst>
                                      </p:cBhvr>
                                      <p:tavLst>
                                        <p:tav tm="0">
                                          <p:val>
                                            <p:strVal val="#ppt_w+.3"/>
                                          </p:val>
                                        </p:tav>
                                        <p:tav tm="100000">
                                          <p:val>
                                            <p:strVal val="#ppt_w"/>
                                          </p:val>
                                        </p:tav>
                                      </p:tavLst>
                                    </p:anim>
                                    <p:anim calcmode="lin" valueType="num">
                                      <p:cBhvr>
                                        <p:cTn id="67" dur="1000" fill="hold"/>
                                        <p:tgtEl>
                                          <p:spTgt spid="76896"/>
                                        </p:tgtEl>
                                        <p:attrNameLst>
                                          <p:attrName>ppt_h</p:attrName>
                                        </p:attrNameLst>
                                      </p:cBhvr>
                                      <p:tavLst>
                                        <p:tav tm="0">
                                          <p:val>
                                            <p:strVal val="#ppt_h"/>
                                          </p:val>
                                        </p:tav>
                                        <p:tav tm="100000">
                                          <p:val>
                                            <p:strVal val="#ppt_h"/>
                                          </p:val>
                                        </p:tav>
                                      </p:tavLst>
                                    </p:anim>
                                    <p:animEffect transition="in" filter="fade">
                                      <p:cBhvr>
                                        <p:cTn id="68" dur="1000"/>
                                        <p:tgtEl>
                                          <p:spTgt spid="76896"/>
                                        </p:tgtEl>
                                      </p:cBhvr>
                                    </p:animEffect>
                                  </p:childTnLst>
                                </p:cTn>
                              </p:par>
                              <p:par>
                                <p:cTn id="69" presetID="50" presetClass="entr" presetSubtype="0" decel="100000" fill="hold" grpId="0" nodeType="withEffect">
                                  <p:stCondLst>
                                    <p:cond delay="0"/>
                                  </p:stCondLst>
                                  <p:childTnLst>
                                    <p:set>
                                      <p:cBhvr>
                                        <p:cTn id="70" dur="1" fill="hold">
                                          <p:stCondLst>
                                            <p:cond delay="0"/>
                                          </p:stCondLst>
                                        </p:cTn>
                                        <p:tgtEl>
                                          <p:spTgt spid="76895"/>
                                        </p:tgtEl>
                                        <p:attrNameLst>
                                          <p:attrName>style.visibility</p:attrName>
                                        </p:attrNameLst>
                                      </p:cBhvr>
                                      <p:to>
                                        <p:strVal val="visible"/>
                                      </p:to>
                                    </p:set>
                                    <p:anim calcmode="lin" valueType="num">
                                      <p:cBhvr>
                                        <p:cTn id="71" dur="1000" fill="hold"/>
                                        <p:tgtEl>
                                          <p:spTgt spid="76895"/>
                                        </p:tgtEl>
                                        <p:attrNameLst>
                                          <p:attrName>ppt_w</p:attrName>
                                        </p:attrNameLst>
                                      </p:cBhvr>
                                      <p:tavLst>
                                        <p:tav tm="0">
                                          <p:val>
                                            <p:strVal val="#ppt_w+.3"/>
                                          </p:val>
                                        </p:tav>
                                        <p:tav tm="100000">
                                          <p:val>
                                            <p:strVal val="#ppt_w"/>
                                          </p:val>
                                        </p:tav>
                                      </p:tavLst>
                                    </p:anim>
                                    <p:anim calcmode="lin" valueType="num">
                                      <p:cBhvr>
                                        <p:cTn id="72" dur="1000" fill="hold"/>
                                        <p:tgtEl>
                                          <p:spTgt spid="76895"/>
                                        </p:tgtEl>
                                        <p:attrNameLst>
                                          <p:attrName>ppt_h</p:attrName>
                                        </p:attrNameLst>
                                      </p:cBhvr>
                                      <p:tavLst>
                                        <p:tav tm="0">
                                          <p:val>
                                            <p:strVal val="#ppt_h"/>
                                          </p:val>
                                        </p:tav>
                                        <p:tav tm="100000">
                                          <p:val>
                                            <p:strVal val="#ppt_h"/>
                                          </p:val>
                                        </p:tav>
                                      </p:tavLst>
                                    </p:anim>
                                    <p:animEffect transition="in" filter="fade">
                                      <p:cBhvr>
                                        <p:cTn id="73" dur="1000"/>
                                        <p:tgtEl>
                                          <p:spTgt spid="76895"/>
                                        </p:tgtEl>
                                      </p:cBhvr>
                                    </p:animEffect>
                                  </p:childTnLst>
                                </p:cTn>
                              </p:par>
                            </p:childTnLst>
                          </p:cTn>
                        </p:par>
                      </p:childTnLst>
                    </p:cTn>
                  </p:par>
                </p:childTnLst>
              </p:cTn>
              <p:nextCondLst>
                <p:cond evt="onClick" delay="0">
                  <p:tgtEl>
                    <p:spTgt spid="76857"/>
                  </p:tgtEl>
                </p:cond>
              </p:nextCondLst>
            </p:seq>
            <p:seq concurrent="1" nextAc="seek">
              <p:cTn id="74" restart="whenNotActive" fill="hold" evtFilter="cancelBubble" nodeType="interactiveSeq">
                <p:stCondLst>
                  <p:cond evt="onClick" delay="0">
                    <p:tgtEl>
                      <p:spTgt spid="76858"/>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7" presetClass="entr" presetSubtype="10" fill="hold" nodeType="withEffect">
                                  <p:stCondLst>
                                    <p:cond delay="0"/>
                                  </p:stCondLst>
                                  <p:childTnLst>
                                    <p:set>
                                      <p:cBhvr>
                                        <p:cTn id="78" dur="1" fill="hold">
                                          <p:stCondLst>
                                            <p:cond delay="0"/>
                                          </p:stCondLst>
                                        </p:cTn>
                                        <p:tgtEl>
                                          <p:spTgt spid="76838">
                                            <p:txEl>
                                              <p:pRg st="0" end="0"/>
                                            </p:txEl>
                                          </p:spTgt>
                                        </p:tgtEl>
                                        <p:attrNameLst>
                                          <p:attrName>style.visibility</p:attrName>
                                        </p:attrNameLst>
                                      </p:cBhvr>
                                      <p:to>
                                        <p:strVal val="visible"/>
                                      </p:to>
                                    </p:set>
                                    <p:anim calcmode="lin" valueType="num">
                                      <p:cBhvr>
                                        <p:cTn id="79" dur="1000" fill="hold"/>
                                        <p:tgtEl>
                                          <p:spTgt spid="76838">
                                            <p:txEl>
                                              <p:pRg st="0" end="0"/>
                                            </p:txEl>
                                          </p:spTgt>
                                        </p:tgtEl>
                                        <p:attrNameLst>
                                          <p:attrName>ppt_w</p:attrName>
                                        </p:attrNameLst>
                                      </p:cBhvr>
                                      <p:tavLst>
                                        <p:tav tm="0">
                                          <p:val>
                                            <p:fltVal val="0"/>
                                          </p:val>
                                        </p:tav>
                                        <p:tav tm="100000">
                                          <p:val>
                                            <p:strVal val="#ppt_w"/>
                                          </p:val>
                                        </p:tav>
                                      </p:tavLst>
                                    </p:anim>
                                    <p:anim calcmode="lin" valueType="num">
                                      <p:cBhvr>
                                        <p:cTn id="80" dur="1000" fill="hold"/>
                                        <p:tgtEl>
                                          <p:spTgt spid="76838">
                                            <p:txEl>
                                              <p:pRg st="0" end="0"/>
                                            </p:txEl>
                                          </p:spTgt>
                                        </p:tgtEl>
                                        <p:attrNameLst>
                                          <p:attrName>ppt_h</p:attrName>
                                        </p:attrNameLst>
                                      </p:cBhvr>
                                      <p:tavLst>
                                        <p:tav tm="0">
                                          <p:val>
                                            <p:strVal val="#ppt_h"/>
                                          </p:val>
                                        </p:tav>
                                        <p:tav tm="100000">
                                          <p:val>
                                            <p:strVal val="#ppt_h"/>
                                          </p:val>
                                        </p:tav>
                                      </p:tavLst>
                                    </p:anim>
                                  </p:childTnLst>
                                </p:cTn>
                              </p:par>
                              <p:par>
                                <p:cTn id="81" presetID="17" presetClass="entr" presetSubtype="10" fill="hold" nodeType="withEffect">
                                  <p:stCondLst>
                                    <p:cond delay="0"/>
                                  </p:stCondLst>
                                  <p:childTnLst>
                                    <p:set>
                                      <p:cBhvr>
                                        <p:cTn id="82" dur="1" fill="hold">
                                          <p:stCondLst>
                                            <p:cond delay="0"/>
                                          </p:stCondLst>
                                        </p:cTn>
                                        <p:tgtEl>
                                          <p:spTgt spid="76837">
                                            <p:txEl>
                                              <p:pRg st="0" end="0"/>
                                            </p:txEl>
                                          </p:spTgt>
                                        </p:tgtEl>
                                        <p:attrNameLst>
                                          <p:attrName>style.visibility</p:attrName>
                                        </p:attrNameLst>
                                      </p:cBhvr>
                                      <p:to>
                                        <p:strVal val="visible"/>
                                      </p:to>
                                    </p:set>
                                    <p:anim calcmode="lin" valueType="num">
                                      <p:cBhvr>
                                        <p:cTn id="83" dur="1000" fill="hold"/>
                                        <p:tgtEl>
                                          <p:spTgt spid="76837">
                                            <p:txEl>
                                              <p:pRg st="0" end="0"/>
                                            </p:txEl>
                                          </p:spTgt>
                                        </p:tgtEl>
                                        <p:attrNameLst>
                                          <p:attrName>ppt_w</p:attrName>
                                        </p:attrNameLst>
                                      </p:cBhvr>
                                      <p:tavLst>
                                        <p:tav tm="0">
                                          <p:val>
                                            <p:fltVal val="0"/>
                                          </p:val>
                                        </p:tav>
                                        <p:tav tm="100000">
                                          <p:val>
                                            <p:strVal val="#ppt_w"/>
                                          </p:val>
                                        </p:tav>
                                      </p:tavLst>
                                    </p:anim>
                                    <p:anim calcmode="lin" valueType="num">
                                      <p:cBhvr>
                                        <p:cTn id="84" dur="1000" fill="hold"/>
                                        <p:tgtEl>
                                          <p:spTgt spid="76837">
                                            <p:txEl>
                                              <p:pRg st="0" end="0"/>
                                            </p:txEl>
                                          </p:spTgt>
                                        </p:tgtEl>
                                        <p:attrNameLst>
                                          <p:attrName>ppt_h</p:attrName>
                                        </p:attrNameLst>
                                      </p:cBhvr>
                                      <p:tavLst>
                                        <p:tav tm="0">
                                          <p:val>
                                            <p:strVal val="#ppt_h"/>
                                          </p:val>
                                        </p:tav>
                                        <p:tav tm="100000">
                                          <p:val>
                                            <p:strVal val="#ppt_h"/>
                                          </p:val>
                                        </p:tav>
                                      </p:tavLst>
                                    </p:anim>
                                  </p:childTnLst>
                                </p:cTn>
                              </p:par>
                              <p:par>
                                <p:cTn id="85" presetID="17" presetClass="entr" presetSubtype="10" fill="hold" nodeType="withEffect">
                                  <p:stCondLst>
                                    <p:cond delay="0"/>
                                  </p:stCondLst>
                                  <p:childTnLst>
                                    <p:set>
                                      <p:cBhvr>
                                        <p:cTn id="86" dur="1" fill="hold">
                                          <p:stCondLst>
                                            <p:cond delay="0"/>
                                          </p:stCondLst>
                                        </p:cTn>
                                        <p:tgtEl>
                                          <p:spTgt spid="76836">
                                            <p:txEl>
                                              <p:pRg st="0" end="0"/>
                                            </p:txEl>
                                          </p:spTgt>
                                        </p:tgtEl>
                                        <p:attrNameLst>
                                          <p:attrName>style.visibility</p:attrName>
                                        </p:attrNameLst>
                                      </p:cBhvr>
                                      <p:to>
                                        <p:strVal val="visible"/>
                                      </p:to>
                                    </p:set>
                                    <p:anim calcmode="lin" valueType="num">
                                      <p:cBhvr>
                                        <p:cTn id="87" dur="1000" fill="hold"/>
                                        <p:tgtEl>
                                          <p:spTgt spid="76836">
                                            <p:txEl>
                                              <p:pRg st="0" end="0"/>
                                            </p:txEl>
                                          </p:spTgt>
                                        </p:tgtEl>
                                        <p:attrNameLst>
                                          <p:attrName>ppt_w</p:attrName>
                                        </p:attrNameLst>
                                      </p:cBhvr>
                                      <p:tavLst>
                                        <p:tav tm="0">
                                          <p:val>
                                            <p:fltVal val="0"/>
                                          </p:val>
                                        </p:tav>
                                        <p:tav tm="100000">
                                          <p:val>
                                            <p:strVal val="#ppt_w"/>
                                          </p:val>
                                        </p:tav>
                                      </p:tavLst>
                                    </p:anim>
                                    <p:anim calcmode="lin" valueType="num">
                                      <p:cBhvr>
                                        <p:cTn id="88" dur="1000" fill="hold"/>
                                        <p:tgtEl>
                                          <p:spTgt spid="76836">
                                            <p:txEl>
                                              <p:pRg st="0" end="0"/>
                                            </p:txEl>
                                          </p:spTgt>
                                        </p:tgtEl>
                                        <p:attrNameLst>
                                          <p:attrName>ppt_h</p:attrName>
                                        </p:attrNameLst>
                                      </p:cBhvr>
                                      <p:tavLst>
                                        <p:tav tm="0">
                                          <p:val>
                                            <p:strVal val="#ppt_h"/>
                                          </p:val>
                                        </p:tav>
                                        <p:tav tm="100000">
                                          <p:val>
                                            <p:strVal val="#ppt_h"/>
                                          </p:val>
                                        </p:tav>
                                      </p:tavLst>
                                    </p:anim>
                                  </p:childTnLst>
                                </p:cTn>
                              </p:par>
                              <p:par>
                                <p:cTn id="89" presetID="17" presetClass="entr" presetSubtype="10" fill="hold" nodeType="withEffect">
                                  <p:stCondLst>
                                    <p:cond delay="0"/>
                                  </p:stCondLst>
                                  <p:childTnLst>
                                    <p:set>
                                      <p:cBhvr>
                                        <p:cTn id="90" dur="1" fill="hold">
                                          <p:stCondLst>
                                            <p:cond delay="0"/>
                                          </p:stCondLst>
                                        </p:cTn>
                                        <p:tgtEl>
                                          <p:spTgt spid="76805">
                                            <p:txEl>
                                              <p:pRg st="0" end="0"/>
                                            </p:txEl>
                                          </p:spTgt>
                                        </p:tgtEl>
                                        <p:attrNameLst>
                                          <p:attrName>style.visibility</p:attrName>
                                        </p:attrNameLst>
                                      </p:cBhvr>
                                      <p:to>
                                        <p:strVal val="visible"/>
                                      </p:to>
                                    </p:set>
                                    <p:anim calcmode="lin" valueType="num">
                                      <p:cBhvr>
                                        <p:cTn id="91" dur="1000" fill="hold"/>
                                        <p:tgtEl>
                                          <p:spTgt spid="76805">
                                            <p:txEl>
                                              <p:pRg st="0" end="0"/>
                                            </p:txEl>
                                          </p:spTgt>
                                        </p:tgtEl>
                                        <p:attrNameLst>
                                          <p:attrName>ppt_w</p:attrName>
                                        </p:attrNameLst>
                                      </p:cBhvr>
                                      <p:tavLst>
                                        <p:tav tm="0">
                                          <p:val>
                                            <p:fltVal val="0"/>
                                          </p:val>
                                        </p:tav>
                                        <p:tav tm="100000">
                                          <p:val>
                                            <p:strVal val="#ppt_w"/>
                                          </p:val>
                                        </p:tav>
                                      </p:tavLst>
                                    </p:anim>
                                    <p:anim calcmode="lin" valueType="num">
                                      <p:cBhvr>
                                        <p:cTn id="92" dur="1000" fill="hold"/>
                                        <p:tgtEl>
                                          <p:spTgt spid="76805">
                                            <p:txEl>
                                              <p:pRg st="0" end="0"/>
                                            </p:txEl>
                                          </p:spTgt>
                                        </p:tgtEl>
                                        <p:attrNameLst>
                                          <p:attrName>ppt_h</p:attrName>
                                        </p:attrNameLst>
                                      </p:cBhvr>
                                      <p:tavLst>
                                        <p:tav tm="0">
                                          <p:val>
                                            <p:strVal val="#ppt_h"/>
                                          </p:val>
                                        </p:tav>
                                        <p:tav tm="100000">
                                          <p:val>
                                            <p:strVal val="#ppt_h"/>
                                          </p:val>
                                        </p:tav>
                                      </p:tavLst>
                                    </p:anim>
                                  </p:childTnLst>
                                </p:cTn>
                              </p:par>
                              <p:par>
                                <p:cTn id="93" presetID="17" presetClass="entr" presetSubtype="10" fill="hold" nodeType="withEffect">
                                  <p:stCondLst>
                                    <p:cond delay="0"/>
                                  </p:stCondLst>
                                  <p:childTnLst>
                                    <p:set>
                                      <p:cBhvr>
                                        <p:cTn id="94" dur="1" fill="hold">
                                          <p:stCondLst>
                                            <p:cond delay="0"/>
                                          </p:stCondLst>
                                        </p:cTn>
                                        <p:tgtEl>
                                          <p:spTgt spid="76812">
                                            <p:txEl>
                                              <p:pRg st="0" end="0"/>
                                            </p:txEl>
                                          </p:spTgt>
                                        </p:tgtEl>
                                        <p:attrNameLst>
                                          <p:attrName>style.visibility</p:attrName>
                                        </p:attrNameLst>
                                      </p:cBhvr>
                                      <p:to>
                                        <p:strVal val="visible"/>
                                      </p:to>
                                    </p:set>
                                    <p:anim calcmode="lin" valueType="num">
                                      <p:cBhvr>
                                        <p:cTn id="95" dur="1000" fill="hold"/>
                                        <p:tgtEl>
                                          <p:spTgt spid="76812">
                                            <p:txEl>
                                              <p:pRg st="0" end="0"/>
                                            </p:txEl>
                                          </p:spTgt>
                                        </p:tgtEl>
                                        <p:attrNameLst>
                                          <p:attrName>ppt_w</p:attrName>
                                        </p:attrNameLst>
                                      </p:cBhvr>
                                      <p:tavLst>
                                        <p:tav tm="0">
                                          <p:val>
                                            <p:fltVal val="0"/>
                                          </p:val>
                                        </p:tav>
                                        <p:tav tm="100000">
                                          <p:val>
                                            <p:strVal val="#ppt_w"/>
                                          </p:val>
                                        </p:tav>
                                      </p:tavLst>
                                    </p:anim>
                                    <p:anim calcmode="lin" valueType="num">
                                      <p:cBhvr>
                                        <p:cTn id="96" dur="1000" fill="hold"/>
                                        <p:tgtEl>
                                          <p:spTgt spid="76812">
                                            <p:txEl>
                                              <p:pRg st="0" end="0"/>
                                            </p:txEl>
                                          </p:spTgt>
                                        </p:tgtEl>
                                        <p:attrNameLst>
                                          <p:attrName>ppt_h</p:attrName>
                                        </p:attrNameLst>
                                      </p:cBhvr>
                                      <p:tavLst>
                                        <p:tav tm="0">
                                          <p:val>
                                            <p:strVal val="#ppt_h"/>
                                          </p:val>
                                        </p:tav>
                                        <p:tav tm="100000">
                                          <p:val>
                                            <p:strVal val="#ppt_h"/>
                                          </p:val>
                                        </p:tav>
                                      </p:tavLst>
                                    </p:anim>
                                  </p:childTnLst>
                                </p:cTn>
                              </p:par>
                              <p:par>
                                <p:cTn id="97" presetID="50" presetClass="entr" presetSubtype="0" decel="100000" fill="hold" grpId="0" nodeType="withEffect">
                                  <p:stCondLst>
                                    <p:cond delay="0"/>
                                  </p:stCondLst>
                                  <p:childTnLst>
                                    <p:set>
                                      <p:cBhvr>
                                        <p:cTn id="98" dur="1" fill="hold">
                                          <p:stCondLst>
                                            <p:cond delay="0"/>
                                          </p:stCondLst>
                                        </p:cTn>
                                        <p:tgtEl>
                                          <p:spTgt spid="76897"/>
                                        </p:tgtEl>
                                        <p:attrNameLst>
                                          <p:attrName>style.visibility</p:attrName>
                                        </p:attrNameLst>
                                      </p:cBhvr>
                                      <p:to>
                                        <p:strVal val="visible"/>
                                      </p:to>
                                    </p:set>
                                    <p:anim calcmode="lin" valueType="num">
                                      <p:cBhvr>
                                        <p:cTn id="99" dur="1000" fill="hold"/>
                                        <p:tgtEl>
                                          <p:spTgt spid="76897"/>
                                        </p:tgtEl>
                                        <p:attrNameLst>
                                          <p:attrName>ppt_w</p:attrName>
                                        </p:attrNameLst>
                                      </p:cBhvr>
                                      <p:tavLst>
                                        <p:tav tm="0">
                                          <p:val>
                                            <p:strVal val="#ppt_w+.3"/>
                                          </p:val>
                                        </p:tav>
                                        <p:tav tm="100000">
                                          <p:val>
                                            <p:strVal val="#ppt_w"/>
                                          </p:val>
                                        </p:tav>
                                      </p:tavLst>
                                    </p:anim>
                                    <p:anim calcmode="lin" valueType="num">
                                      <p:cBhvr>
                                        <p:cTn id="100" dur="1000" fill="hold"/>
                                        <p:tgtEl>
                                          <p:spTgt spid="76897"/>
                                        </p:tgtEl>
                                        <p:attrNameLst>
                                          <p:attrName>ppt_h</p:attrName>
                                        </p:attrNameLst>
                                      </p:cBhvr>
                                      <p:tavLst>
                                        <p:tav tm="0">
                                          <p:val>
                                            <p:strVal val="#ppt_h"/>
                                          </p:val>
                                        </p:tav>
                                        <p:tav tm="100000">
                                          <p:val>
                                            <p:strVal val="#ppt_h"/>
                                          </p:val>
                                        </p:tav>
                                      </p:tavLst>
                                    </p:anim>
                                    <p:animEffect transition="in" filter="fade">
                                      <p:cBhvr>
                                        <p:cTn id="101" dur="1000"/>
                                        <p:tgtEl>
                                          <p:spTgt spid="76897"/>
                                        </p:tgtEl>
                                      </p:cBhvr>
                                    </p:animEffect>
                                  </p:childTnLst>
                                </p:cTn>
                              </p:par>
                              <p:par>
                                <p:cTn id="102" presetID="50" presetClass="entr" presetSubtype="0" decel="100000" fill="hold" grpId="0" nodeType="withEffect">
                                  <p:stCondLst>
                                    <p:cond delay="0"/>
                                  </p:stCondLst>
                                  <p:childTnLst>
                                    <p:set>
                                      <p:cBhvr>
                                        <p:cTn id="103" dur="1" fill="hold">
                                          <p:stCondLst>
                                            <p:cond delay="0"/>
                                          </p:stCondLst>
                                        </p:cTn>
                                        <p:tgtEl>
                                          <p:spTgt spid="76899"/>
                                        </p:tgtEl>
                                        <p:attrNameLst>
                                          <p:attrName>style.visibility</p:attrName>
                                        </p:attrNameLst>
                                      </p:cBhvr>
                                      <p:to>
                                        <p:strVal val="visible"/>
                                      </p:to>
                                    </p:set>
                                    <p:anim calcmode="lin" valueType="num">
                                      <p:cBhvr>
                                        <p:cTn id="104" dur="1000" fill="hold"/>
                                        <p:tgtEl>
                                          <p:spTgt spid="76899"/>
                                        </p:tgtEl>
                                        <p:attrNameLst>
                                          <p:attrName>ppt_w</p:attrName>
                                        </p:attrNameLst>
                                      </p:cBhvr>
                                      <p:tavLst>
                                        <p:tav tm="0">
                                          <p:val>
                                            <p:strVal val="#ppt_w+.3"/>
                                          </p:val>
                                        </p:tav>
                                        <p:tav tm="100000">
                                          <p:val>
                                            <p:strVal val="#ppt_w"/>
                                          </p:val>
                                        </p:tav>
                                      </p:tavLst>
                                    </p:anim>
                                    <p:anim calcmode="lin" valueType="num">
                                      <p:cBhvr>
                                        <p:cTn id="105" dur="1000" fill="hold"/>
                                        <p:tgtEl>
                                          <p:spTgt spid="76899"/>
                                        </p:tgtEl>
                                        <p:attrNameLst>
                                          <p:attrName>ppt_h</p:attrName>
                                        </p:attrNameLst>
                                      </p:cBhvr>
                                      <p:tavLst>
                                        <p:tav tm="0">
                                          <p:val>
                                            <p:strVal val="#ppt_h"/>
                                          </p:val>
                                        </p:tav>
                                        <p:tav tm="100000">
                                          <p:val>
                                            <p:strVal val="#ppt_h"/>
                                          </p:val>
                                        </p:tav>
                                      </p:tavLst>
                                    </p:anim>
                                    <p:animEffect transition="in" filter="fade">
                                      <p:cBhvr>
                                        <p:cTn id="106" dur="1000"/>
                                        <p:tgtEl>
                                          <p:spTgt spid="76899"/>
                                        </p:tgtEl>
                                      </p:cBhvr>
                                    </p:animEffect>
                                  </p:childTnLst>
                                </p:cTn>
                              </p:par>
                            </p:childTnLst>
                          </p:cTn>
                        </p:par>
                      </p:childTnLst>
                    </p:cTn>
                  </p:par>
                </p:childTnLst>
              </p:cTn>
              <p:nextCondLst>
                <p:cond evt="onClick" delay="0">
                  <p:tgtEl>
                    <p:spTgt spid="76858"/>
                  </p:tgtEl>
                </p:cond>
              </p:nextCondLst>
            </p:seq>
            <p:seq concurrent="1" nextAc="seek">
              <p:cTn id="107" restart="whenNotActive" fill="hold" evtFilter="cancelBubble" nodeType="interactiveSeq">
                <p:stCondLst>
                  <p:cond evt="onClick" delay="0">
                    <p:tgtEl>
                      <p:spTgt spid="76860"/>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51" presetClass="entr" presetSubtype="0" fill="hold" nodeType="withEffect">
                                  <p:stCondLst>
                                    <p:cond delay="0"/>
                                  </p:stCondLst>
                                  <p:childTnLst>
                                    <p:set>
                                      <p:cBhvr>
                                        <p:cTn id="111" dur="1" fill="hold">
                                          <p:stCondLst>
                                            <p:cond delay="0"/>
                                          </p:stCondLst>
                                        </p:cTn>
                                        <p:tgtEl>
                                          <p:spTgt spid="76842">
                                            <p:txEl>
                                              <p:pRg st="0" end="0"/>
                                            </p:txEl>
                                          </p:spTgt>
                                        </p:tgtEl>
                                        <p:attrNameLst>
                                          <p:attrName>style.visibility</p:attrName>
                                        </p:attrNameLst>
                                      </p:cBhvr>
                                      <p:to>
                                        <p:strVal val="visible"/>
                                      </p:to>
                                    </p:set>
                                    <p:animEffect transition="in" filter="fade">
                                      <p:cBhvr>
                                        <p:cTn id="112" dur="385" decel="100000"/>
                                        <p:tgtEl>
                                          <p:spTgt spid="76842">
                                            <p:txEl>
                                              <p:pRg st="0" end="0"/>
                                            </p:txEl>
                                          </p:spTgt>
                                        </p:tgtEl>
                                      </p:cBhvr>
                                    </p:animEffect>
                                    <p:animScale>
                                      <p:cBhvr>
                                        <p:cTn id="113" dur="385" decel="100000"/>
                                        <p:tgtEl>
                                          <p:spTgt spid="76842">
                                            <p:txEl>
                                              <p:pRg st="0" end="0"/>
                                            </p:txEl>
                                          </p:spTgt>
                                        </p:tgtEl>
                                      </p:cBhvr>
                                      <p:from x="10000" y="10000"/>
                                      <p:to x="200000" y="450000"/>
                                    </p:animScale>
                                    <p:animScale>
                                      <p:cBhvr>
                                        <p:cTn id="114" dur="615" accel="100000" fill="hold">
                                          <p:stCondLst>
                                            <p:cond delay="385"/>
                                          </p:stCondLst>
                                        </p:cTn>
                                        <p:tgtEl>
                                          <p:spTgt spid="76842">
                                            <p:txEl>
                                              <p:pRg st="0" end="0"/>
                                            </p:txEl>
                                          </p:spTgt>
                                        </p:tgtEl>
                                      </p:cBhvr>
                                      <p:from x="200000" y="450000"/>
                                      <p:to x="100000" y="100000"/>
                                    </p:animScale>
                                    <p:set>
                                      <p:cBhvr>
                                        <p:cTn id="115" dur="385" fill="hold"/>
                                        <p:tgtEl>
                                          <p:spTgt spid="76842">
                                            <p:txEl>
                                              <p:pRg st="0" end="0"/>
                                            </p:txEl>
                                          </p:spTgt>
                                        </p:tgtEl>
                                        <p:attrNameLst>
                                          <p:attrName>ppt_x</p:attrName>
                                        </p:attrNameLst>
                                      </p:cBhvr>
                                      <p:to>
                                        <p:strVal val="(0.5)"/>
                                      </p:to>
                                    </p:set>
                                    <p:anim from="(0.5)" to="(#ppt_x)" calcmode="lin" valueType="num">
                                      <p:cBhvr>
                                        <p:cTn id="116" dur="615" accel="100000" fill="hold">
                                          <p:stCondLst>
                                            <p:cond delay="385"/>
                                          </p:stCondLst>
                                        </p:cTn>
                                        <p:tgtEl>
                                          <p:spTgt spid="76842">
                                            <p:txEl>
                                              <p:pRg st="0" end="0"/>
                                            </p:txEl>
                                          </p:spTgt>
                                        </p:tgtEl>
                                        <p:attrNameLst>
                                          <p:attrName>ppt_x</p:attrName>
                                        </p:attrNameLst>
                                      </p:cBhvr>
                                    </p:anim>
                                    <p:set>
                                      <p:cBhvr>
                                        <p:cTn id="117" dur="385" fill="hold"/>
                                        <p:tgtEl>
                                          <p:spTgt spid="76842">
                                            <p:txEl>
                                              <p:pRg st="0" end="0"/>
                                            </p:txEl>
                                          </p:spTgt>
                                        </p:tgtEl>
                                        <p:attrNameLst>
                                          <p:attrName>ppt_y</p:attrName>
                                        </p:attrNameLst>
                                      </p:cBhvr>
                                      <p:to>
                                        <p:strVal val="(#ppt_y+0.4)"/>
                                      </p:to>
                                    </p:set>
                                    <p:anim from="(#ppt_y+0.4)" to="(#ppt_y)" calcmode="lin" valueType="num">
                                      <p:cBhvr>
                                        <p:cTn id="118" dur="615" accel="100000" fill="hold">
                                          <p:stCondLst>
                                            <p:cond delay="385"/>
                                          </p:stCondLst>
                                        </p:cTn>
                                        <p:tgtEl>
                                          <p:spTgt spid="76842">
                                            <p:txEl>
                                              <p:pRg st="0" end="0"/>
                                            </p:txEl>
                                          </p:spTgt>
                                        </p:tgtEl>
                                        <p:attrNameLst>
                                          <p:attrName>ppt_y</p:attrName>
                                        </p:attrNameLst>
                                      </p:cBhvr>
                                    </p:anim>
                                  </p:childTnLst>
                                </p:cTn>
                              </p:par>
                              <p:par>
                                <p:cTn id="119" presetID="51" presetClass="entr" presetSubtype="0" fill="hold" nodeType="withEffect">
                                  <p:stCondLst>
                                    <p:cond delay="0"/>
                                  </p:stCondLst>
                                  <p:childTnLst>
                                    <p:set>
                                      <p:cBhvr>
                                        <p:cTn id="120" dur="1" fill="hold">
                                          <p:stCondLst>
                                            <p:cond delay="0"/>
                                          </p:stCondLst>
                                        </p:cTn>
                                        <p:tgtEl>
                                          <p:spTgt spid="76841">
                                            <p:txEl>
                                              <p:pRg st="0" end="0"/>
                                            </p:txEl>
                                          </p:spTgt>
                                        </p:tgtEl>
                                        <p:attrNameLst>
                                          <p:attrName>style.visibility</p:attrName>
                                        </p:attrNameLst>
                                      </p:cBhvr>
                                      <p:to>
                                        <p:strVal val="visible"/>
                                      </p:to>
                                    </p:set>
                                    <p:animEffect transition="in" filter="fade">
                                      <p:cBhvr>
                                        <p:cTn id="121" dur="385" decel="100000"/>
                                        <p:tgtEl>
                                          <p:spTgt spid="76841">
                                            <p:txEl>
                                              <p:pRg st="0" end="0"/>
                                            </p:txEl>
                                          </p:spTgt>
                                        </p:tgtEl>
                                      </p:cBhvr>
                                    </p:animEffect>
                                    <p:animScale>
                                      <p:cBhvr>
                                        <p:cTn id="122" dur="385" decel="100000"/>
                                        <p:tgtEl>
                                          <p:spTgt spid="76841">
                                            <p:txEl>
                                              <p:pRg st="0" end="0"/>
                                            </p:txEl>
                                          </p:spTgt>
                                        </p:tgtEl>
                                      </p:cBhvr>
                                      <p:from x="10000" y="10000"/>
                                      <p:to x="200000" y="450000"/>
                                    </p:animScale>
                                    <p:animScale>
                                      <p:cBhvr>
                                        <p:cTn id="123" dur="615" accel="100000" fill="hold">
                                          <p:stCondLst>
                                            <p:cond delay="385"/>
                                          </p:stCondLst>
                                        </p:cTn>
                                        <p:tgtEl>
                                          <p:spTgt spid="76841">
                                            <p:txEl>
                                              <p:pRg st="0" end="0"/>
                                            </p:txEl>
                                          </p:spTgt>
                                        </p:tgtEl>
                                      </p:cBhvr>
                                      <p:from x="200000" y="450000"/>
                                      <p:to x="100000" y="100000"/>
                                    </p:animScale>
                                    <p:set>
                                      <p:cBhvr>
                                        <p:cTn id="124" dur="385" fill="hold"/>
                                        <p:tgtEl>
                                          <p:spTgt spid="76841">
                                            <p:txEl>
                                              <p:pRg st="0" end="0"/>
                                            </p:txEl>
                                          </p:spTgt>
                                        </p:tgtEl>
                                        <p:attrNameLst>
                                          <p:attrName>ppt_x</p:attrName>
                                        </p:attrNameLst>
                                      </p:cBhvr>
                                      <p:to>
                                        <p:strVal val="(0.5)"/>
                                      </p:to>
                                    </p:set>
                                    <p:anim from="(0.5)" to="(#ppt_x)" calcmode="lin" valueType="num">
                                      <p:cBhvr>
                                        <p:cTn id="125" dur="615" accel="100000" fill="hold">
                                          <p:stCondLst>
                                            <p:cond delay="385"/>
                                          </p:stCondLst>
                                        </p:cTn>
                                        <p:tgtEl>
                                          <p:spTgt spid="76841">
                                            <p:txEl>
                                              <p:pRg st="0" end="0"/>
                                            </p:txEl>
                                          </p:spTgt>
                                        </p:tgtEl>
                                        <p:attrNameLst>
                                          <p:attrName>ppt_x</p:attrName>
                                        </p:attrNameLst>
                                      </p:cBhvr>
                                    </p:anim>
                                    <p:set>
                                      <p:cBhvr>
                                        <p:cTn id="126" dur="385" fill="hold"/>
                                        <p:tgtEl>
                                          <p:spTgt spid="76841">
                                            <p:txEl>
                                              <p:pRg st="0" end="0"/>
                                            </p:txEl>
                                          </p:spTgt>
                                        </p:tgtEl>
                                        <p:attrNameLst>
                                          <p:attrName>ppt_y</p:attrName>
                                        </p:attrNameLst>
                                      </p:cBhvr>
                                      <p:to>
                                        <p:strVal val="(#ppt_y+0.4)"/>
                                      </p:to>
                                    </p:set>
                                    <p:anim from="(#ppt_y+0.4)" to="(#ppt_y)" calcmode="lin" valueType="num">
                                      <p:cBhvr>
                                        <p:cTn id="127" dur="615" accel="100000" fill="hold">
                                          <p:stCondLst>
                                            <p:cond delay="385"/>
                                          </p:stCondLst>
                                        </p:cTn>
                                        <p:tgtEl>
                                          <p:spTgt spid="76841">
                                            <p:txEl>
                                              <p:pRg st="0" end="0"/>
                                            </p:txEl>
                                          </p:spTgt>
                                        </p:tgtEl>
                                        <p:attrNameLst>
                                          <p:attrName>ppt_y</p:attrName>
                                        </p:attrNameLst>
                                      </p:cBhvr>
                                    </p:anim>
                                  </p:childTnLst>
                                </p:cTn>
                              </p:par>
                              <p:par>
                                <p:cTn id="128" presetID="51" presetClass="entr" presetSubtype="0" fill="hold" nodeType="withEffect">
                                  <p:stCondLst>
                                    <p:cond delay="0"/>
                                  </p:stCondLst>
                                  <p:childTnLst>
                                    <p:set>
                                      <p:cBhvr>
                                        <p:cTn id="129" dur="1" fill="hold">
                                          <p:stCondLst>
                                            <p:cond delay="0"/>
                                          </p:stCondLst>
                                        </p:cTn>
                                        <p:tgtEl>
                                          <p:spTgt spid="76840">
                                            <p:txEl>
                                              <p:pRg st="0" end="0"/>
                                            </p:txEl>
                                          </p:spTgt>
                                        </p:tgtEl>
                                        <p:attrNameLst>
                                          <p:attrName>style.visibility</p:attrName>
                                        </p:attrNameLst>
                                      </p:cBhvr>
                                      <p:to>
                                        <p:strVal val="visible"/>
                                      </p:to>
                                    </p:set>
                                    <p:animEffect transition="in" filter="fade">
                                      <p:cBhvr>
                                        <p:cTn id="130" dur="385" decel="100000"/>
                                        <p:tgtEl>
                                          <p:spTgt spid="76840">
                                            <p:txEl>
                                              <p:pRg st="0" end="0"/>
                                            </p:txEl>
                                          </p:spTgt>
                                        </p:tgtEl>
                                      </p:cBhvr>
                                    </p:animEffect>
                                    <p:animScale>
                                      <p:cBhvr>
                                        <p:cTn id="131" dur="385" decel="100000"/>
                                        <p:tgtEl>
                                          <p:spTgt spid="76840">
                                            <p:txEl>
                                              <p:pRg st="0" end="0"/>
                                            </p:txEl>
                                          </p:spTgt>
                                        </p:tgtEl>
                                      </p:cBhvr>
                                      <p:from x="10000" y="10000"/>
                                      <p:to x="200000" y="450000"/>
                                    </p:animScale>
                                    <p:animScale>
                                      <p:cBhvr>
                                        <p:cTn id="132" dur="615" accel="100000" fill="hold">
                                          <p:stCondLst>
                                            <p:cond delay="385"/>
                                          </p:stCondLst>
                                        </p:cTn>
                                        <p:tgtEl>
                                          <p:spTgt spid="76840">
                                            <p:txEl>
                                              <p:pRg st="0" end="0"/>
                                            </p:txEl>
                                          </p:spTgt>
                                        </p:tgtEl>
                                      </p:cBhvr>
                                      <p:from x="200000" y="450000"/>
                                      <p:to x="100000" y="100000"/>
                                    </p:animScale>
                                    <p:set>
                                      <p:cBhvr>
                                        <p:cTn id="133" dur="385" fill="hold"/>
                                        <p:tgtEl>
                                          <p:spTgt spid="76840">
                                            <p:txEl>
                                              <p:pRg st="0" end="0"/>
                                            </p:txEl>
                                          </p:spTgt>
                                        </p:tgtEl>
                                        <p:attrNameLst>
                                          <p:attrName>ppt_x</p:attrName>
                                        </p:attrNameLst>
                                      </p:cBhvr>
                                      <p:to>
                                        <p:strVal val="(0.5)"/>
                                      </p:to>
                                    </p:set>
                                    <p:anim from="(0.5)" to="(#ppt_x)" calcmode="lin" valueType="num">
                                      <p:cBhvr>
                                        <p:cTn id="134" dur="615" accel="100000" fill="hold">
                                          <p:stCondLst>
                                            <p:cond delay="385"/>
                                          </p:stCondLst>
                                        </p:cTn>
                                        <p:tgtEl>
                                          <p:spTgt spid="76840">
                                            <p:txEl>
                                              <p:pRg st="0" end="0"/>
                                            </p:txEl>
                                          </p:spTgt>
                                        </p:tgtEl>
                                        <p:attrNameLst>
                                          <p:attrName>ppt_x</p:attrName>
                                        </p:attrNameLst>
                                      </p:cBhvr>
                                    </p:anim>
                                    <p:set>
                                      <p:cBhvr>
                                        <p:cTn id="135" dur="385" fill="hold"/>
                                        <p:tgtEl>
                                          <p:spTgt spid="76840">
                                            <p:txEl>
                                              <p:pRg st="0" end="0"/>
                                            </p:txEl>
                                          </p:spTgt>
                                        </p:tgtEl>
                                        <p:attrNameLst>
                                          <p:attrName>ppt_y</p:attrName>
                                        </p:attrNameLst>
                                      </p:cBhvr>
                                      <p:to>
                                        <p:strVal val="(#ppt_y+0.4)"/>
                                      </p:to>
                                    </p:set>
                                    <p:anim from="(#ppt_y+0.4)" to="(#ppt_y)" calcmode="lin" valueType="num">
                                      <p:cBhvr>
                                        <p:cTn id="136" dur="615" accel="100000" fill="hold">
                                          <p:stCondLst>
                                            <p:cond delay="385"/>
                                          </p:stCondLst>
                                        </p:cTn>
                                        <p:tgtEl>
                                          <p:spTgt spid="76840">
                                            <p:txEl>
                                              <p:pRg st="0" end="0"/>
                                            </p:txEl>
                                          </p:spTgt>
                                        </p:tgtEl>
                                        <p:attrNameLst>
                                          <p:attrName>ppt_y</p:attrName>
                                        </p:attrNameLst>
                                      </p:cBhvr>
                                    </p:anim>
                                  </p:childTnLst>
                                </p:cTn>
                              </p:par>
                              <p:par>
                                <p:cTn id="137" presetID="51" presetClass="entr" presetSubtype="0" fill="hold" nodeType="withEffect">
                                  <p:stCondLst>
                                    <p:cond delay="0"/>
                                  </p:stCondLst>
                                  <p:childTnLst>
                                    <p:set>
                                      <p:cBhvr>
                                        <p:cTn id="138" dur="1" fill="hold">
                                          <p:stCondLst>
                                            <p:cond delay="0"/>
                                          </p:stCondLst>
                                        </p:cTn>
                                        <p:tgtEl>
                                          <p:spTgt spid="76839">
                                            <p:txEl>
                                              <p:pRg st="0" end="0"/>
                                            </p:txEl>
                                          </p:spTgt>
                                        </p:tgtEl>
                                        <p:attrNameLst>
                                          <p:attrName>style.visibility</p:attrName>
                                        </p:attrNameLst>
                                      </p:cBhvr>
                                      <p:to>
                                        <p:strVal val="visible"/>
                                      </p:to>
                                    </p:set>
                                    <p:animEffect transition="in" filter="fade">
                                      <p:cBhvr>
                                        <p:cTn id="139" dur="385" decel="100000"/>
                                        <p:tgtEl>
                                          <p:spTgt spid="76839">
                                            <p:txEl>
                                              <p:pRg st="0" end="0"/>
                                            </p:txEl>
                                          </p:spTgt>
                                        </p:tgtEl>
                                      </p:cBhvr>
                                    </p:animEffect>
                                    <p:animScale>
                                      <p:cBhvr>
                                        <p:cTn id="140" dur="385" decel="100000"/>
                                        <p:tgtEl>
                                          <p:spTgt spid="76839">
                                            <p:txEl>
                                              <p:pRg st="0" end="0"/>
                                            </p:txEl>
                                          </p:spTgt>
                                        </p:tgtEl>
                                      </p:cBhvr>
                                      <p:from x="10000" y="10000"/>
                                      <p:to x="200000" y="450000"/>
                                    </p:animScale>
                                    <p:animScale>
                                      <p:cBhvr>
                                        <p:cTn id="141" dur="615" accel="100000" fill="hold">
                                          <p:stCondLst>
                                            <p:cond delay="385"/>
                                          </p:stCondLst>
                                        </p:cTn>
                                        <p:tgtEl>
                                          <p:spTgt spid="76839">
                                            <p:txEl>
                                              <p:pRg st="0" end="0"/>
                                            </p:txEl>
                                          </p:spTgt>
                                        </p:tgtEl>
                                      </p:cBhvr>
                                      <p:from x="200000" y="450000"/>
                                      <p:to x="100000" y="100000"/>
                                    </p:animScale>
                                    <p:set>
                                      <p:cBhvr>
                                        <p:cTn id="142" dur="385" fill="hold"/>
                                        <p:tgtEl>
                                          <p:spTgt spid="76839">
                                            <p:txEl>
                                              <p:pRg st="0" end="0"/>
                                            </p:txEl>
                                          </p:spTgt>
                                        </p:tgtEl>
                                        <p:attrNameLst>
                                          <p:attrName>ppt_x</p:attrName>
                                        </p:attrNameLst>
                                      </p:cBhvr>
                                      <p:to>
                                        <p:strVal val="(0.5)"/>
                                      </p:to>
                                    </p:set>
                                    <p:anim from="(0.5)" to="(#ppt_x)" calcmode="lin" valueType="num">
                                      <p:cBhvr>
                                        <p:cTn id="143" dur="615" accel="100000" fill="hold">
                                          <p:stCondLst>
                                            <p:cond delay="385"/>
                                          </p:stCondLst>
                                        </p:cTn>
                                        <p:tgtEl>
                                          <p:spTgt spid="76839">
                                            <p:txEl>
                                              <p:pRg st="0" end="0"/>
                                            </p:txEl>
                                          </p:spTgt>
                                        </p:tgtEl>
                                        <p:attrNameLst>
                                          <p:attrName>ppt_x</p:attrName>
                                        </p:attrNameLst>
                                      </p:cBhvr>
                                    </p:anim>
                                    <p:set>
                                      <p:cBhvr>
                                        <p:cTn id="144" dur="385" fill="hold"/>
                                        <p:tgtEl>
                                          <p:spTgt spid="76839">
                                            <p:txEl>
                                              <p:pRg st="0" end="0"/>
                                            </p:txEl>
                                          </p:spTgt>
                                        </p:tgtEl>
                                        <p:attrNameLst>
                                          <p:attrName>ppt_y</p:attrName>
                                        </p:attrNameLst>
                                      </p:cBhvr>
                                      <p:to>
                                        <p:strVal val="(#ppt_y+0.4)"/>
                                      </p:to>
                                    </p:set>
                                    <p:anim from="(#ppt_y+0.4)" to="(#ppt_y)" calcmode="lin" valueType="num">
                                      <p:cBhvr>
                                        <p:cTn id="145" dur="615" accel="100000" fill="hold">
                                          <p:stCondLst>
                                            <p:cond delay="385"/>
                                          </p:stCondLst>
                                        </p:cTn>
                                        <p:tgtEl>
                                          <p:spTgt spid="76839">
                                            <p:txEl>
                                              <p:pRg st="0" end="0"/>
                                            </p:txEl>
                                          </p:spTgt>
                                        </p:tgtEl>
                                        <p:attrNameLst>
                                          <p:attrName>ppt_y</p:attrName>
                                        </p:attrNameLst>
                                      </p:cBhvr>
                                    </p:anim>
                                  </p:childTnLst>
                                </p:cTn>
                              </p:par>
                              <p:par>
                                <p:cTn id="146" presetID="51" presetClass="entr" presetSubtype="0" fill="hold" nodeType="withEffect">
                                  <p:stCondLst>
                                    <p:cond delay="0"/>
                                  </p:stCondLst>
                                  <p:childTnLst>
                                    <p:set>
                                      <p:cBhvr>
                                        <p:cTn id="147" dur="1" fill="hold">
                                          <p:stCondLst>
                                            <p:cond delay="0"/>
                                          </p:stCondLst>
                                        </p:cTn>
                                        <p:tgtEl>
                                          <p:spTgt spid="76806">
                                            <p:txEl>
                                              <p:pRg st="0" end="0"/>
                                            </p:txEl>
                                          </p:spTgt>
                                        </p:tgtEl>
                                        <p:attrNameLst>
                                          <p:attrName>style.visibility</p:attrName>
                                        </p:attrNameLst>
                                      </p:cBhvr>
                                      <p:to>
                                        <p:strVal val="visible"/>
                                      </p:to>
                                    </p:set>
                                    <p:animEffect transition="in" filter="fade">
                                      <p:cBhvr>
                                        <p:cTn id="148" dur="385" decel="100000"/>
                                        <p:tgtEl>
                                          <p:spTgt spid="76806">
                                            <p:txEl>
                                              <p:pRg st="0" end="0"/>
                                            </p:txEl>
                                          </p:spTgt>
                                        </p:tgtEl>
                                      </p:cBhvr>
                                    </p:animEffect>
                                    <p:animScale>
                                      <p:cBhvr>
                                        <p:cTn id="149" dur="385" decel="100000"/>
                                        <p:tgtEl>
                                          <p:spTgt spid="76806">
                                            <p:txEl>
                                              <p:pRg st="0" end="0"/>
                                            </p:txEl>
                                          </p:spTgt>
                                        </p:tgtEl>
                                      </p:cBhvr>
                                      <p:from x="10000" y="10000"/>
                                      <p:to x="200000" y="450000"/>
                                    </p:animScale>
                                    <p:animScale>
                                      <p:cBhvr>
                                        <p:cTn id="150" dur="615" accel="100000" fill="hold">
                                          <p:stCondLst>
                                            <p:cond delay="385"/>
                                          </p:stCondLst>
                                        </p:cTn>
                                        <p:tgtEl>
                                          <p:spTgt spid="76806">
                                            <p:txEl>
                                              <p:pRg st="0" end="0"/>
                                            </p:txEl>
                                          </p:spTgt>
                                        </p:tgtEl>
                                      </p:cBhvr>
                                      <p:from x="200000" y="450000"/>
                                      <p:to x="100000" y="100000"/>
                                    </p:animScale>
                                    <p:set>
                                      <p:cBhvr>
                                        <p:cTn id="151" dur="385" fill="hold"/>
                                        <p:tgtEl>
                                          <p:spTgt spid="76806">
                                            <p:txEl>
                                              <p:pRg st="0" end="0"/>
                                            </p:txEl>
                                          </p:spTgt>
                                        </p:tgtEl>
                                        <p:attrNameLst>
                                          <p:attrName>ppt_x</p:attrName>
                                        </p:attrNameLst>
                                      </p:cBhvr>
                                      <p:to>
                                        <p:strVal val="(0.5)"/>
                                      </p:to>
                                    </p:set>
                                    <p:anim from="(0.5)" to="(#ppt_x)" calcmode="lin" valueType="num">
                                      <p:cBhvr>
                                        <p:cTn id="152" dur="615" accel="100000" fill="hold">
                                          <p:stCondLst>
                                            <p:cond delay="385"/>
                                          </p:stCondLst>
                                        </p:cTn>
                                        <p:tgtEl>
                                          <p:spTgt spid="76806">
                                            <p:txEl>
                                              <p:pRg st="0" end="0"/>
                                            </p:txEl>
                                          </p:spTgt>
                                        </p:tgtEl>
                                        <p:attrNameLst>
                                          <p:attrName>ppt_x</p:attrName>
                                        </p:attrNameLst>
                                      </p:cBhvr>
                                    </p:anim>
                                    <p:set>
                                      <p:cBhvr>
                                        <p:cTn id="153" dur="385" fill="hold"/>
                                        <p:tgtEl>
                                          <p:spTgt spid="76806">
                                            <p:txEl>
                                              <p:pRg st="0" end="0"/>
                                            </p:txEl>
                                          </p:spTgt>
                                        </p:tgtEl>
                                        <p:attrNameLst>
                                          <p:attrName>ppt_y</p:attrName>
                                        </p:attrNameLst>
                                      </p:cBhvr>
                                      <p:to>
                                        <p:strVal val="(#ppt_y+0.4)"/>
                                      </p:to>
                                    </p:set>
                                    <p:anim from="(#ppt_y+0.4)" to="(#ppt_y)" calcmode="lin" valueType="num">
                                      <p:cBhvr>
                                        <p:cTn id="154" dur="615" accel="100000" fill="hold">
                                          <p:stCondLst>
                                            <p:cond delay="385"/>
                                          </p:stCondLst>
                                        </p:cTn>
                                        <p:tgtEl>
                                          <p:spTgt spid="76806">
                                            <p:txEl>
                                              <p:pRg st="0" end="0"/>
                                            </p:txEl>
                                          </p:spTgt>
                                        </p:tgtEl>
                                        <p:attrNameLst>
                                          <p:attrName>ppt_y</p:attrName>
                                        </p:attrNameLst>
                                      </p:cBhvr>
                                    </p:anim>
                                  </p:childTnLst>
                                </p:cTn>
                              </p:par>
                              <p:par>
                                <p:cTn id="155" presetID="51" presetClass="entr" presetSubtype="0" fill="hold" nodeType="withEffect">
                                  <p:stCondLst>
                                    <p:cond delay="0"/>
                                  </p:stCondLst>
                                  <p:childTnLst>
                                    <p:set>
                                      <p:cBhvr>
                                        <p:cTn id="156" dur="1" fill="hold">
                                          <p:stCondLst>
                                            <p:cond delay="0"/>
                                          </p:stCondLst>
                                        </p:cTn>
                                        <p:tgtEl>
                                          <p:spTgt spid="76815">
                                            <p:txEl>
                                              <p:pRg st="0" end="0"/>
                                            </p:txEl>
                                          </p:spTgt>
                                        </p:tgtEl>
                                        <p:attrNameLst>
                                          <p:attrName>style.visibility</p:attrName>
                                        </p:attrNameLst>
                                      </p:cBhvr>
                                      <p:to>
                                        <p:strVal val="visible"/>
                                      </p:to>
                                    </p:set>
                                    <p:animEffect transition="in" filter="fade">
                                      <p:cBhvr>
                                        <p:cTn id="157" dur="385" decel="100000"/>
                                        <p:tgtEl>
                                          <p:spTgt spid="76815">
                                            <p:txEl>
                                              <p:pRg st="0" end="0"/>
                                            </p:txEl>
                                          </p:spTgt>
                                        </p:tgtEl>
                                      </p:cBhvr>
                                    </p:animEffect>
                                    <p:animScale>
                                      <p:cBhvr>
                                        <p:cTn id="158" dur="385" decel="100000"/>
                                        <p:tgtEl>
                                          <p:spTgt spid="76815">
                                            <p:txEl>
                                              <p:pRg st="0" end="0"/>
                                            </p:txEl>
                                          </p:spTgt>
                                        </p:tgtEl>
                                      </p:cBhvr>
                                      <p:from x="10000" y="10000"/>
                                      <p:to x="200000" y="450000"/>
                                    </p:animScale>
                                    <p:animScale>
                                      <p:cBhvr>
                                        <p:cTn id="159" dur="615" accel="100000" fill="hold">
                                          <p:stCondLst>
                                            <p:cond delay="385"/>
                                          </p:stCondLst>
                                        </p:cTn>
                                        <p:tgtEl>
                                          <p:spTgt spid="76815">
                                            <p:txEl>
                                              <p:pRg st="0" end="0"/>
                                            </p:txEl>
                                          </p:spTgt>
                                        </p:tgtEl>
                                      </p:cBhvr>
                                      <p:from x="200000" y="450000"/>
                                      <p:to x="100000" y="100000"/>
                                    </p:animScale>
                                    <p:set>
                                      <p:cBhvr>
                                        <p:cTn id="160" dur="385" fill="hold"/>
                                        <p:tgtEl>
                                          <p:spTgt spid="76815">
                                            <p:txEl>
                                              <p:pRg st="0" end="0"/>
                                            </p:txEl>
                                          </p:spTgt>
                                        </p:tgtEl>
                                        <p:attrNameLst>
                                          <p:attrName>ppt_x</p:attrName>
                                        </p:attrNameLst>
                                      </p:cBhvr>
                                      <p:to>
                                        <p:strVal val="(0.5)"/>
                                      </p:to>
                                    </p:set>
                                    <p:anim from="(0.5)" to="(#ppt_x)" calcmode="lin" valueType="num">
                                      <p:cBhvr>
                                        <p:cTn id="161" dur="615" accel="100000" fill="hold">
                                          <p:stCondLst>
                                            <p:cond delay="385"/>
                                          </p:stCondLst>
                                        </p:cTn>
                                        <p:tgtEl>
                                          <p:spTgt spid="76815">
                                            <p:txEl>
                                              <p:pRg st="0" end="0"/>
                                            </p:txEl>
                                          </p:spTgt>
                                        </p:tgtEl>
                                        <p:attrNameLst>
                                          <p:attrName>ppt_x</p:attrName>
                                        </p:attrNameLst>
                                      </p:cBhvr>
                                    </p:anim>
                                    <p:set>
                                      <p:cBhvr>
                                        <p:cTn id="162" dur="385" fill="hold"/>
                                        <p:tgtEl>
                                          <p:spTgt spid="76815">
                                            <p:txEl>
                                              <p:pRg st="0" end="0"/>
                                            </p:txEl>
                                          </p:spTgt>
                                        </p:tgtEl>
                                        <p:attrNameLst>
                                          <p:attrName>ppt_y</p:attrName>
                                        </p:attrNameLst>
                                      </p:cBhvr>
                                      <p:to>
                                        <p:strVal val="(#ppt_y+0.4)"/>
                                      </p:to>
                                    </p:set>
                                    <p:anim from="(#ppt_y+0.4)" to="(#ppt_y)" calcmode="lin" valueType="num">
                                      <p:cBhvr>
                                        <p:cTn id="163" dur="615" accel="100000" fill="hold">
                                          <p:stCondLst>
                                            <p:cond delay="385"/>
                                          </p:stCondLst>
                                        </p:cTn>
                                        <p:tgtEl>
                                          <p:spTgt spid="76815">
                                            <p:txEl>
                                              <p:pRg st="0" end="0"/>
                                            </p:txEl>
                                          </p:spTgt>
                                        </p:tgtEl>
                                        <p:attrNameLst>
                                          <p:attrName>ppt_y</p:attrName>
                                        </p:attrNameLst>
                                      </p:cBhvr>
                                    </p:anim>
                                  </p:childTnLst>
                                </p:cTn>
                              </p:par>
                              <p:par>
                                <p:cTn id="164" presetID="51" presetClass="entr" presetSubtype="0" fill="hold" nodeType="withEffect">
                                  <p:stCondLst>
                                    <p:cond delay="0"/>
                                  </p:stCondLst>
                                  <p:childTnLst>
                                    <p:set>
                                      <p:cBhvr>
                                        <p:cTn id="165" dur="1" fill="hold">
                                          <p:stCondLst>
                                            <p:cond delay="0"/>
                                          </p:stCondLst>
                                        </p:cTn>
                                        <p:tgtEl>
                                          <p:spTgt spid="76816">
                                            <p:txEl>
                                              <p:pRg st="0" end="0"/>
                                            </p:txEl>
                                          </p:spTgt>
                                        </p:tgtEl>
                                        <p:attrNameLst>
                                          <p:attrName>style.visibility</p:attrName>
                                        </p:attrNameLst>
                                      </p:cBhvr>
                                      <p:to>
                                        <p:strVal val="visible"/>
                                      </p:to>
                                    </p:set>
                                    <p:animEffect transition="in" filter="fade">
                                      <p:cBhvr>
                                        <p:cTn id="166" dur="385" decel="100000"/>
                                        <p:tgtEl>
                                          <p:spTgt spid="76816">
                                            <p:txEl>
                                              <p:pRg st="0" end="0"/>
                                            </p:txEl>
                                          </p:spTgt>
                                        </p:tgtEl>
                                      </p:cBhvr>
                                    </p:animEffect>
                                    <p:animScale>
                                      <p:cBhvr>
                                        <p:cTn id="167" dur="385" decel="100000"/>
                                        <p:tgtEl>
                                          <p:spTgt spid="76816">
                                            <p:txEl>
                                              <p:pRg st="0" end="0"/>
                                            </p:txEl>
                                          </p:spTgt>
                                        </p:tgtEl>
                                      </p:cBhvr>
                                      <p:from x="10000" y="10000"/>
                                      <p:to x="200000" y="450000"/>
                                    </p:animScale>
                                    <p:animScale>
                                      <p:cBhvr>
                                        <p:cTn id="168" dur="615" accel="100000" fill="hold">
                                          <p:stCondLst>
                                            <p:cond delay="385"/>
                                          </p:stCondLst>
                                        </p:cTn>
                                        <p:tgtEl>
                                          <p:spTgt spid="76816">
                                            <p:txEl>
                                              <p:pRg st="0" end="0"/>
                                            </p:txEl>
                                          </p:spTgt>
                                        </p:tgtEl>
                                      </p:cBhvr>
                                      <p:from x="200000" y="450000"/>
                                      <p:to x="100000" y="100000"/>
                                    </p:animScale>
                                    <p:set>
                                      <p:cBhvr>
                                        <p:cTn id="169" dur="385" fill="hold"/>
                                        <p:tgtEl>
                                          <p:spTgt spid="76816">
                                            <p:txEl>
                                              <p:pRg st="0" end="0"/>
                                            </p:txEl>
                                          </p:spTgt>
                                        </p:tgtEl>
                                        <p:attrNameLst>
                                          <p:attrName>ppt_x</p:attrName>
                                        </p:attrNameLst>
                                      </p:cBhvr>
                                      <p:to>
                                        <p:strVal val="(0.5)"/>
                                      </p:to>
                                    </p:set>
                                    <p:anim from="(0.5)" to="(#ppt_x)" calcmode="lin" valueType="num">
                                      <p:cBhvr>
                                        <p:cTn id="170" dur="615" accel="100000" fill="hold">
                                          <p:stCondLst>
                                            <p:cond delay="385"/>
                                          </p:stCondLst>
                                        </p:cTn>
                                        <p:tgtEl>
                                          <p:spTgt spid="76816">
                                            <p:txEl>
                                              <p:pRg st="0" end="0"/>
                                            </p:txEl>
                                          </p:spTgt>
                                        </p:tgtEl>
                                        <p:attrNameLst>
                                          <p:attrName>ppt_x</p:attrName>
                                        </p:attrNameLst>
                                      </p:cBhvr>
                                    </p:anim>
                                    <p:set>
                                      <p:cBhvr>
                                        <p:cTn id="171" dur="385" fill="hold"/>
                                        <p:tgtEl>
                                          <p:spTgt spid="76816">
                                            <p:txEl>
                                              <p:pRg st="0" end="0"/>
                                            </p:txEl>
                                          </p:spTgt>
                                        </p:tgtEl>
                                        <p:attrNameLst>
                                          <p:attrName>ppt_y</p:attrName>
                                        </p:attrNameLst>
                                      </p:cBhvr>
                                      <p:to>
                                        <p:strVal val="(#ppt_y+0.4)"/>
                                      </p:to>
                                    </p:set>
                                    <p:anim from="(#ppt_y+0.4)" to="(#ppt_y)" calcmode="lin" valueType="num">
                                      <p:cBhvr>
                                        <p:cTn id="172" dur="615" accel="100000" fill="hold">
                                          <p:stCondLst>
                                            <p:cond delay="385"/>
                                          </p:stCondLst>
                                        </p:cTn>
                                        <p:tgtEl>
                                          <p:spTgt spid="76816">
                                            <p:txEl>
                                              <p:pRg st="0" end="0"/>
                                            </p:txEl>
                                          </p:spTgt>
                                        </p:tgtEl>
                                        <p:attrNameLst>
                                          <p:attrName>ppt_y</p:attrName>
                                        </p:attrNameLst>
                                      </p:cBhvr>
                                    </p:anim>
                                  </p:childTnLst>
                                </p:cTn>
                              </p:par>
                              <p:par>
                                <p:cTn id="173" presetID="51" presetClass="entr" presetSubtype="0" fill="hold" nodeType="withEffect">
                                  <p:stCondLst>
                                    <p:cond delay="0"/>
                                  </p:stCondLst>
                                  <p:childTnLst>
                                    <p:set>
                                      <p:cBhvr>
                                        <p:cTn id="174" dur="1" fill="hold">
                                          <p:stCondLst>
                                            <p:cond delay="0"/>
                                          </p:stCondLst>
                                        </p:cTn>
                                        <p:tgtEl>
                                          <p:spTgt spid="76817">
                                            <p:txEl>
                                              <p:pRg st="0" end="0"/>
                                            </p:txEl>
                                          </p:spTgt>
                                        </p:tgtEl>
                                        <p:attrNameLst>
                                          <p:attrName>style.visibility</p:attrName>
                                        </p:attrNameLst>
                                      </p:cBhvr>
                                      <p:to>
                                        <p:strVal val="visible"/>
                                      </p:to>
                                    </p:set>
                                    <p:animEffect transition="in" filter="fade">
                                      <p:cBhvr>
                                        <p:cTn id="175" dur="385" decel="100000"/>
                                        <p:tgtEl>
                                          <p:spTgt spid="76817">
                                            <p:txEl>
                                              <p:pRg st="0" end="0"/>
                                            </p:txEl>
                                          </p:spTgt>
                                        </p:tgtEl>
                                      </p:cBhvr>
                                    </p:animEffect>
                                    <p:animScale>
                                      <p:cBhvr>
                                        <p:cTn id="176" dur="385" decel="100000"/>
                                        <p:tgtEl>
                                          <p:spTgt spid="76817">
                                            <p:txEl>
                                              <p:pRg st="0" end="0"/>
                                            </p:txEl>
                                          </p:spTgt>
                                        </p:tgtEl>
                                      </p:cBhvr>
                                      <p:from x="10000" y="10000"/>
                                      <p:to x="200000" y="450000"/>
                                    </p:animScale>
                                    <p:animScale>
                                      <p:cBhvr>
                                        <p:cTn id="177" dur="615" accel="100000" fill="hold">
                                          <p:stCondLst>
                                            <p:cond delay="385"/>
                                          </p:stCondLst>
                                        </p:cTn>
                                        <p:tgtEl>
                                          <p:spTgt spid="76817">
                                            <p:txEl>
                                              <p:pRg st="0" end="0"/>
                                            </p:txEl>
                                          </p:spTgt>
                                        </p:tgtEl>
                                      </p:cBhvr>
                                      <p:from x="200000" y="450000"/>
                                      <p:to x="100000" y="100000"/>
                                    </p:animScale>
                                    <p:set>
                                      <p:cBhvr>
                                        <p:cTn id="178" dur="385" fill="hold"/>
                                        <p:tgtEl>
                                          <p:spTgt spid="76817">
                                            <p:txEl>
                                              <p:pRg st="0" end="0"/>
                                            </p:txEl>
                                          </p:spTgt>
                                        </p:tgtEl>
                                        <p:attrNameLst>
                                          <p:attrName>ppt_x</p:attrName>
                                        </p:attrNameLst>
                                      </p:cBhvr>
                                      <p:to>
                                        <p:strVal val="(0.5)"/>
                                      </p:to>
                                    </p:set>
                                    <p:anim from="(0.5)" to="(#ppt_x)" calcmode="lin" valueType="num">
                                      <p:cBhvr>
                                        <p:cTn id="179" dur="615" accel="100000" fill="hold">
                                          <p:stCondLst>
                                            <p:cond delay="385"/>
                                          </p:stCondLst>
                                        </p:cTn>
                                        <p:tgtEl>
                                          <p:spTgt spid="76817">
                                            <p:txEl>
                                              <p:pRg st="0" end="0"/>
                                            </p:txEl>
                                          </p:spTgt>
                                        </p:tgtEl>
                                        <p:attrNameLst>
                                          <p:attrName>ppt_x</p:attrName>
                                        </p:attrNameLst>
                                      </p:cBhvr>
                                    </p:anim>
                                    <p:set>
                                      <p:cBhvr>
                                        <p:cTn id="180" dur="385" fill="hold"/>
                                        <p:tgtEl>
                                          <p:spTgt spid="76817">
                                            <p:txEl>
                                              <p:pRg st="0" end="0"/>
                                            </p:txEl>
                                          </p:spTgt>
                                        </p:tgtEl>
                                        <p:attrNameLst>
                                          <p:attrName>ppt_y</p:attrName>
                                        </p:attrNameLst>
                                      </p:cBhvr>
                                      <p:to>
                                        <p:strVal val="(#ppt_y+0.4)"/>
                                      </p:to>
                                    </p:set>
                                    <p:anim from="(#ppt_y+0.4)" to="(#ppt_y)" calcmode="lin" valueType="num">
                                      <p:cBhvr>
                                        <p:cTn id="181" dur="615" accel="100000" fill="hold">
                                          <p:stCondLst>
                                            <p:cond delay="385"/>
                                          </p:stCondLst>
                                        </p:cTn>
                                        <p:tgtEl>
                                          <p:spTgt spid="76817">
                                            <p:txEl>
                                              <p:pRg st="0" end="0"/>
                                            </p:txEl>
                                          </p:spTgt>
                                        </p:tgtEl>
                                        <p:attrNameLst>
                                          <p:attrName>ppt_y</p:attrName>
                                        </p:attrNameLst>
                                      </p:cBhvr>
                                    </p:anim>
                                  </p:childTnLst>
                                </p:cTn>
                              </p:par>
                              <p:par>
                                <p:cTn id="182" presetID="51" presetClass="entr" presetSubtype="0" fill="hold" nodeType="withEffect">
                                  <p:stCondLst>
                                    <p:cond delay="0"/>
                                  </p:stCondLst>
                                  <p:childTnLst>
                                    <p:set>
                                      <p:cBhvr>
                                        <p:cTn id="183" dur="1" fill="hold">
                                          <p:stCondLst>
                                            <p:cond delay="0"/>
                                          </p:stCondLst>
                                        </p:cTn>
                                        <p:tgtEl>
                                          <p:spTgt spid="76893">
                                            <p:txEl>
                                              <p:pRg st="0" end="0"/>
                                            </p:txEl>
                                          </p:spTgt>
                                        </p:tgtEl>
                                        <p:attrNameLst>
                                          <p:attrName>style.visibility</p:attrName>
                                        </p:attrNameLst>
                                      </p:cBhvr>
                                      <p:to>
                                        <p:strVal val="visible"/>
                                      </p:to>
                                    </p:set>
                                    <p:animEffect transition="in" filter="fade">
                                      <p:cBhvr>
                                        <p:cTn id="184" dur="385" decel="100000"/>
                                        <p:tgtEl>
                                          <p:spTgt spid="76893">
                                            <p:txEl>
                                              <p:pRg st="0" end="0"/>
                                            </p:txEl>
                                          </p:spTgt>
                                        </p:tgtEl>
                                      </p:cBhvr>
                                    </p:animEffect>
                                    <p:animScale>
                                      <p:cBhvr>
                                        <p:cTn id="185" dur="385" decel="100000"/>
                                        <p:tgtEl>
                                          <p:spTgt spid="76893">
                                            <p:txEl>
                                              <p:pRg st="0" end="0"/>
                                            </p:txEl>
                                          </p:spTgt>
                                        </p:tgtEl>
                                      </p:cBhvr>
                                      <p:from x="10000" y="10000"/>
                                      <p:to x="200000" y="450000"/>
                                    </p:animScale>
                                    <p:animScale>
                                      <p:cBhvr>
                                        <p:cTn id="186" dur="615" accel="100000" fill="hold">
                                          <p:stCondLst>
                                            <p:cond delay="385"/>
                                          </p:stCondLst>
                                        </p:cTn>
                                        <p:tgtEl>
                                          <p:spTgt spid="76893">
                                            <p:txEl>
                                              <p:pRg st="0" end="0"/>
                                            </p:txEl>
                                          </p:spTgt>
                                        </p:tgtEl>
                                      </p:cBhvr>
                                      <p:from x="200000" y="450000"/>
                                      <p:to x="100000" y="100000"/>
                                    </p:animScale>
                                    <p:set>
                                      <p:cBhvr>
                                        <p:cTn id="187" dur="385" fill="hold"/>
                                        <p:tgtEl>
                                          <p:spTgt spid="76893">
                                            <p:txEl>
                                              <p:pRg st="0" end="0"/>
                                            </p:txEl>
                                          </p:spTgt>
                                        </p:tgtEl>
                                        <p:attrNameLst>
                                          <p:attrName>ppt_x</p:attrName>
                                        </p:attrNameLst>
                                      </p:cBhvr>
                                      <p:to>
                                        <p:strVal val="(0.5)"/>
                                      </p:to>
                                    </p:set>
                                    <p:anim from="(0.5)" to="(#ppt_x)" calcmode="lin" valueType="num">
                                      <p:cBhvr>
                                        <p:cTn id="188" dur="615" accel="100000" fill="hold">
                                          <p:stCondLst>
                                            <p:cond delay="385"/>
                                          </p:stCondLst>
                                        </p:cTn>
                                        <p:tgtEl>
                                          <p:spTgt spid="76893">
                                            <p:txEl>
                                              <p:pRg st="0" end="0"/>
                                            </p:txEl>
                                          </p:spTgt>
                                        </p:tgtEl>
                                        <p:attrNameLst>
                                          <p:attrName>ppt_x</p:attrName>
                                        </p:attrNameLst>
                                      </p:cBhvr>
                                    </p:anim>
                                    <p:set>
                                      <p:cBhvr>
                                        <p:cTn id="189" dur="385" fill="hold"/>
                                        <p:tgtEl>
                                          <p:spTgt spid="76893">
                                            <p:txEl>
                                              <p:pRg st="0" end="0"/>
                                            </p:txEl>
                                          </p:spTgt>
                                        </p:tgtEl>
                                        <p:attrNameLst>
                                          <p:attrName>ppt_y</p:attrName>
                                        </p:attrNameLst>
                                      </p:cBhvr>
                                      <p:to>
                                        <p:strVal val="(#ppt_y+0.4)"/>
                                      </p:to>
                                    </p:set>
                                    <p:anim from="(#ppt_y+0.4)" to="(#ppt_y)" calcmode="lin" valueType="num">
                                      <p:cBhvr>
                                        <p:cTn id="190" dur="615" accel="100000" fill="hold">
                                          <p:stCondLst>
                                            <p:cond delay="385"/>
                                          </p:stCondLst>
                                        </p:cTn>
                                        <p:tgtEl>
                                          <p:spTgt spid="76893">
                                            <p:txEl>
                                              <p:pRg st="0" end="0"/>
                                            </p:txEl>
                                          </p:spTgt>
                                        </p:tgtEl>
                                        <p:attrNameLst>
                                          <p:attrName>ppt_y</p:attrName>
                                        </p:attrNameLst>
                                      </p:cBhvr>
                                    </p:anim>
                                  </p:childTnLst>
                                </p:cTn>
                              </p:par>
                              <p:par>
                                <p:cTn id="191" presetID="51" presetClass="entr" presetSubtype="0" fill="hold" nodeType="withEffect">
                                  <p:stCondLst>
                                    <p:cond delay="0"/>
                                  </p:stCondLst>
                                  <p:childTnLst>
                                    <p:set>
                                      <p:cBhvr>
                                        <p:cTn id="192" dur="1" fill="hold">
                                          <p:stCondLst>
                                            <p:cond delay="0"/>
                                          </p:stCondLst>
                                        </p:cTn>
                                        <p:tgtEl>
                                          <p:spTgt spid="76894">
                                            <p:txEl>
                                              <p:pRg st="0" end="0"/>
                                            </p:txEl>
                                          </p:spTgt>
                                        </p:tgtEl>
                                        <p:attrNameLst>
                                          <p:attrName>style.visibility</p:attrName>
                                        </p:attrNameLst>
                                      </p:cBhvr>
                                      <p:to>
                                        <p:strVal val="visible"/>
                                      </p:to>
                                    </p:set>
                                    <p:animEffect transition="in" filter="fade">
                                      <p:cBhvr>
                                        <p:cTn id="193" dur="385" decel="100000"/>
                                        <p:tgtEl>
                                          <p:spTgt spid="76894">
                                            <p:txEl>
                                              <p:pRg st="0" end="0"/>
                                            </p:txEl>
                                          </p:spTgt>
                                        </p:tgtEl>
                                      </p:cBhvr>
                                    </p:animEffect>
                                    <p:animScale>
                                      <p:cBhvr>
                                        <p:cTn id="194" dur="385" decel="100000"/>
                                        <p:tgtEl>
                                          <p:spTgt spid="76894">
                                            <p:txEl>
                                              <p:pRg st="0" end="0"/>
                                            </p:txEl>
                                          </p:spTgt>
                                        </p:tgtEl>
                                      </p:cBhvr>
                                      <p:from x="10000" y="10000"/>
                                      <p:to x="200000" y="450000"/>
                                    </p:animScale>
                                    <p:animScale>
                                      <p:cBhvr>
                                        <p:cTn id="195" dur="615" accel="100000" fill="hold">
                                          <p:stCondLst>
                                            <p:cond delay="385"/>
                                          </p:stCondLst>
                                        </p:cTn>
                                        <p:tgtEl>
                                          <p:spTgt spid="76894">
                                            <p:txEl>
                                              <p:pRg st="0" end="0"/>
                                            </p:txEl>
                                          </p:spTgt>
                                        </p:tgtEl>
                                      </p:cBhvr>
                                      <p:from x="200000" y="450000"/>
                                      <p:to x="100000" y="100000"/>
                                    </p:animScale>
                                    <p:set>
                                      <p:cBhvr>
                                        <p:cTn id="196" dur="385" fill="hold"/>
                                        <p:tgtEl>
                                          <p:spTgt spid="76894">
                                            <p:txEl>
                                              <p:pRg st="0" end="0"/>
                                            </p:txEl>
                                          </p:spTgt>
                                        </p:tgtEl>
                                        <p:attrNameLst>
                                          <p:attrName>ppt_x</p:attrName>
                                        </p:attrNameLst>
                                      </p:cBhvr>
                                      <p:to>
                                        <p:strVal val="(0.5)"/>
                                      </p:to>
                                    </p:set>
                                    <p:anim from="(0.5)" to="(#ppt_x)" calcmode="lin" valueType="num">
                                      <p:cBhvr>
                                        <p:cTn id="197" dur="615" accel="100000" fill="hold">
                                          <p:stCondLst>
                                            <p:cond delay="385"/>
                                          </p:stCondLst>
                                        </p:cTn>
                                        <p:tgtEl>
                                          <p:spTgt spid="76894">
                                            <p:txEl>
                                              <p:pRg st="0" end="0"/>
                                            </p:txEl>
                                          </p:spTgt>
                                        </p:tgtEl>
                                        <p:attrNameLst>
                                          <p:attrName>ppt_x</p:attrName>
                                        </p:attrNameLst>
                                      </p:cBhvr>
                                    </p:anim>
                                    <p:set>
                                      <p:cBhvr>
                                        <p:cTn id="198" dur="385" fill="hold"/>
                                        <p:tgtEl>
                                          <p:spTgt spid="76894">
                                            <p:txEl>
                                              <p:pRg st="0" end="0"/>
                                            </p:txEl>
                                          </p:spTgt>
                                        </p:tgtEl>
                                        <p:attrNameLst>
                                          <p:attrName>ppt_y</p:attrName>
                                        </p:attrNameLst>
                                      </p:cBhvr>
                                      <p:to>
                                        <p:strVal val="(#ppt_y+0.4)"/>
                                      </p:to>
                                    </p:set>
                                    <p:anim from="(#ppt_y+0.4)" to="(#ppt_y)" calcmode="lin" valueType="num">
                                      <p:cBhvr>
                                        <p:cTn id="199" dur="615" accel="100000" fill="hold">
                                          <p:stCondLst>
                                            <p:cond delay="385"/>
                                          </p:stCondLst>
                                        </p:cTn>
                                        <p:tgtEl>
                                          <p:spTgt spid="76894">
                                            <p:txEl>
                                              <p:pRg st="0" end="0"/>
                                            </p:txEl>
                                          </p:spTgt>
                                        </p:tgtEl>
                                        <p:attrNameLst>
                                          <p:attrName>ppt_y</p:attrName>
                                        </p:attrNameLst>
                                      </p:cBhvr>
                                    </p:anim>
                                  </p:childTnLst>
                                </p:cTn>
                              </p:par>
                              <p:par>
                                <p:cTn id="200" presetID="50" presetClass="entr" presetSubtype="0" decel="100000" fill="hold" grpId="0" nodeType="withEffect">
                                  <p:stCondLst>
                                    <p:cond delay="0"/>
                                  </p:stCondLst>
                                  <p:childTnLst>
                                    <p:set>
                                      <p:cBhvr>
                                        <p:cTn id="201" dur="1" fill="hold">
                                          <p:stCondLst>
                                            <p:cond delay="0"/>
                                          </p:stCondLst>
                                        </p:cTn>
                                        <p:tgtEl>
                                          <p:spTgt spid="76898"/>
                                        </p:tgtEl>
                                        <p:attrNameLst>
                                          <p:attrName>style.visibility</p:attrName>
                                        </p:attrNameLst>
                                      </p:cBhvr>
                                      <p:to>
                                        <p:strVal val="visible"/>
                                      </p:to>
                                    </p:set>
                                    <p:anim calcmode="lin" valueType="num">
                                      <p:cBhvr>
                                        <p:cTn id="202" dur="1000" fill="hold"/>
                                        <p:tgtEl>
                                          <p:spTgt spid="76898"/>
                                        </p:tgtEl>
                                        <p:attrNameLst>
                                          <p:attrName>ppt_w</p:attrName>
                                        </p:attrNameLst>
                                      </p:cBhvr>
                                      <p:tavLst>
                                        <p:tav tm="0">
                                          <p:val>
                                            <p:strVal val="#ppt_w+.3"/>
                                          </p:val>
                                        </p:tav>
                                        <p:tav tm="100000">
                                          <p:val>
                                            <p:strVal val="#ppt_w"/>
                                          </p:val>
                                        </p:tav>
                                      </p:tavLst>
                                    </p:anim>
                                    <p:anim calcmode="lin" valueType="num">
                                      <p:cBhvr>
                                        <p:cTn id="203" dur="1000" fill="hold"/>
                                        <p:tgtEl>
                                          <p:spTgt spid="76898"/>
                                        </p:tgtEl>
                                        <p:attrNameLst>
                                          <p:attrName>ppt_h</p:attrName>
                                        </p:attrNameLst>
                                      </p:cBhvr>
                                      <p:tavLst>
                                        <p:tav tm="0">
                                          <p:val>
                                            <p:strVal val="#ppt_h"/>
                                          </p:val>
                                        </p:tav>
                                        <p:tav tm="100000">
                                          <p:val>
                                            <p:strVal val="#ppt_h"/>
                                          </p:val>
                                        </p:tav>
                                      </p:tavLst>
                                    </p:anim>
                                    <p:animEffect transition="in" filter="fade">
                                      <p:cBhvr>
                                        <p:cTn id="204" dur="1000"/>
                                        <p:tgtEl>
                                          <p:spTgt spid="76898"/>
                                        </p:tgtEl>
                                      </p:cBhvr>
                                    </p:animEffect>
                                  </p:childTnLst>
                                </p:cTn>
                              </p:par>
                              <p:par>
                                <p:cTn id="205" presetID="50" presetClass="entr" presetSubtype="0" decel="100000" fill="hold" grpId="0" nodeType="withEffect">
                                  <p:stCondLst>
                                    <p:cond delay="0"/>
                                  </p:stCondLst>
                                  <p:childTnLst>
                                    <p:set>
                                      <p:cBhvr>
                                        <p:cTn id="206" dur="1" fill="hold">
                                          <p:stCondLst>
                                            <p:cond delay="0"/>
                                          </p:stCondLst>
                                        </p:cTn>
                                        <p:tgtEl>
                                          <p:spTgt spid="76900"/>
                                        </p:tgtEl>
                                        <p:attrNameLst>
                                          <p:attrName>style.visibility</p:attrName>
                                        </p:attrNameLst>
                                      </p:cBhvr>
                                      <p:to>
                                        <p:strVal val="visible"/>
                                      </p:to>
                                    </p:set>
                                    <p:anim calcmode="lin" valueType="num">
                                      <p:cBhvr>
                                        <p:cTn id="207" dur="1000" fill="hold"/>
                                        <p:tgtEl>
                                          <p:spTgt spid="76900"/>
                                        </p:tgtEl>
                                        <p:attrNameLst>
                                          <p:attrName>ppt_w</p:attrName>
                                        </p:attrNameLst>
                                      </p:cBhvr>
                                      <p:tavLst>
                                        <p:tav tm="0">
                                          <p:val>
                                            <p:strVal val="#ppt_w+.3"/>
                                          </p:val>
                                        </p:tav>
                                        <p:tav tm="100000">
                                          <p:val>
                                            <p:strVal val="#ppt_w"/>
                                          </p:val>
                                        </p:tav>
                                      </p:tavLst>
                                    </p:anim>
                                    <p:anim calcmode="lin" valueType="num">
                                      <p:cBhvr>
                                        <p:cTn id="208" dur="1000" fill="hold"/>
                                        <p:tgtEl>
                                          <p:spTgt spid="76900"/>
                                        </p:tgtEl>
                                        <p:attrNameLst>
                                          <p:attrName>ppt_h</p:attrName>
                                        </p:attrNameLst>
                                      </p:cBhvr>
                                      <p:tavLst>
                                        <p:tav tm="0">
                                          <p:val>
                                            <p:strVal val="#ppt_h"/>
                                          </p:val>
                                        </p:tav>
                                        <p:tav tm="100000">
                                          <p:val>
                                            <p:strVal val="#ppt_h"/>
                                          </p:val>
                                        </p:tav>
                                      </p:tavLst>
                                    </p:anim>
                                    <p:animEffect transition="in" filter="fade">
                                      <p:cBhvr>
                                        <p:cTn id="209" dur="1000"/>
                                        <p:tgtEl>
                                          <p:spTgt spid="76900"/>
                                        </p:tgtEl>
                                      </p:cBhvr>
                                    </p:animEffect>
                                  </p:childTnLst>
                                </p:cTn>
                              </p:par>
                            </p:childTnLst>
                          </p:cTn>
                        </p:par>
                      </p:childTnLst>
                    </p:cTn>
                  </p:par>
                </p:childTnLst>
              </p:cTn>
              <p:nextCondLst>
                <p:cond evt="onClick" delay="0">
                  <p:tgtEl>
                    <p:spTgt spid="76860"/>
                  </p:tgtEl>
                </p:cond>
              </p:nextCondLst>
            </p:seq>
            <p:seq concurrent="1" nextAc="seek">
              <p:cTn id="210" restart="whenNotActive" fill="hold" evtFilter="cancelBubble" nodeType="interactiveSeq">
                <p:stCondLst>
                  <p:cond evt="onClick" delay="0">
                    <p:tgtEl>
                      <p:spTgt spid="76870"/>
                    </p:tgtEl>
                  </p:cond>
                </p:stCondLst>
                <p:endSync evt="end" delay="0">
                  <p:rtn val="all"/>
                </p:endSync>
                <p:childTnLst>
                  <p:par>
                    <p:cTn id="211" fill="hold" nodeType="clickPar">
                      <p:stCondLst>
                        <p:cond delay="0"/>
                      </p:stCondLst>
                      <p:childTnLst>
                        <p:par>
                          <p:cTn id="212" fill="hold" nodeType="withGroup">
                            <p:stCondLst>
                              <p:cond delay="0"/>
                            </p:stCondLst>
                            <p:childTnLst>
                              <p:par>
                                <p:cTn id="213" presetID="50" presetClass="entr" presetSubtype="0" decel="100000" fill="hold" nodeType="withEffect">
                                  <p:stCondLst>
                                    <p:cond delay="0"/>
                                  </p:stCondLst>
                                  <p:childTnLst>
                                    <p:set>
                                      <p:cBhvr>
                                        <p:cTn id="214" dur="1" fill="hold">
                                          <p:stCondLst>
                                            <p:cond delay="0"/>
                                          </p:stCondLst>
                                        </p:cTn>
                                        <p:tgtEl>
                                          <p:spTgt spid="76847">
                                            <p:txEl>
                                              <p:pRg st="0" end="0"/>
                                            </p:txEl>
                                          </p:spTgt>
                                        </p:tgtEl>
                                        <p:attrNameLst>
                                          <p:attrName>style.visibility</p:attrName>
                                        </p:attrNameLst>
                                      </p:cBhvr>
                                      <p:to>
                                        <p:strVal val="visible"/>
                                      </p:to>
                                    </p:set>
                                    <p:anim calcmode="lin" valueType="num">
                                      <p:cBhvr>
                                        <p:cTn id="215" dur="1000" fill="hold"/>
                                        <p:tgtEl>
                                          <p:spTgt spid="76847">
                                            <p:txEl>
                                              <p:pRg st="0" end="0"/>
                                            </p:txEl>
                                          </p:spTgt>
                                        </p:tgtEl>
                                        <p:attrNameLst>
                                          <p:attrName>ppt_w</p:attrName>
                                        </p:attrNameLst>
                                      </p:cBhvr>
                                      <p:tavLst>
                                        <p:tav tm="0">
                                          <p:val>
                                            <p:strVal val="#ppt_w+.3"/>
                                          </p:val>
                                        </p:tav>
                                        <p:tav tm="100000">
                                          <p:val>
                                            <p:strVal val="#ppt_w"/>
                                          </p:val>
                                        </p:tav>
                                      </p:tavLst>
                                    </p:anim>
                                    <p:anim calcmode="lin" valueType="num">
                                      <p:cBhvr>
                                        <p:cTn id="216" dur="1000" fill="hold"/>
                                        <p:tgtEl>
                                          <p:spTgt spid="76847">
                                            <p:txEl>
                                              <p:pRg st="0" end="0"/>
                                            </p:txEl>
                                          </p:spTgt>
                                        </p:tgtEl>
                                        <p:attrNameLst>
                                          <p:attrName>ppt_h</p:attrName>
                                        </p:attrNameLst>
                                      </p:cBhvr>
                                      <p:tavLst>
                                        <p:tav tm="0">
                                          <p:val>
                                            <p:strVal val="#ppt_h"/>
                                          </p:val>
                                        </p:tav>
                                        <p:tav tm="100000">
                                          <p:val>
                                            <p:strVal val="#ppt_h"/>
                                          </p:val>
                                        </p:tav>
                                      </p:tavLst>
                                    </p:anim>
                                    <p:animEffect transition="in" filter="fade">
                                      <p:cBhvr>
                                        <p:cTn id="217" dur="1000"/>
                                        <p:tgtEl>
                                          <p:spTgt spid="76847">
                                            <p:txEl>
                                              <p:pRg st="0" end="0"/>
                                            </p:txEl>
                                          </p:spTgt>
                                        </p:tgtEl>
                                      </p:cBhvr>
                                    </p:animEffect>
                                  </p:childTnLst>
                                </p:cTn>
                              </p:par>
                              <p:par>
                                <p:cTn id="218" presetID="50" presetClass="entr" presetSubtype="0" decel="100000" fill="hold" nodeType="withEffect">
                                  <p:stCondLst>
                                    <p:cond delay="0"/>
                                  </p:stCondLst>
                                  <p:childTnLst>
                                    <p:set>
                                      <p:cBhvr>
                                        <p:cTn id="219" dur="1" fill="hold">
                                          <p:stCondLst>
                                            <p:cond delay="0"/>
                                          </p:stCondLst>
                                        </p:cTn>
                                        <p:tgtEl>
                                          <p:spTgt spid="76846">
                                            <p:txEl>
                                              <p:pRg st="0" end="0"/>
                                            </p:txEl>
                                          </p:spTgt>
                                        </p:tgtEl>
                                        <p:attrNameLst>
                                          <p:attrName>style.visibility</p:attrName>
                                        </p:attrNameLst>
                                      </p:cBhvr>
                                      <p:to>
                                        <p:strVal val="visible"/>
                                      </p:to>
                                    </p:set>
                                    <p:anim calcmode="lin" valueType="num">
                                      <p:cBhvr>
                                        <p:cTn id="220" dur="1000" fill="hold"/>
                                        <p:tgtEl>
                                          <p:spTgt spid="76846">
                                            <p:txEl>
                                              <p:pRg st="0" end="0"/>
                                            </p:txEl>
                                          </p:spTgt>
                                        </p:tgtEl>
                                        <p:attrNameLst>
                                          <p:attrName>ppt_w</p:attrName>
                                        </p:attrNameLst>
                                      </p:cBhvr>
                                      <p:tavLst>
                                        <p:tav tm="0">
                                          <p:val>
                                            <p:strVal val="#ppt_w+.3"/>
                                          </p:val>
                                        </p:tav>
                                        <p:tav tm="100000">
                                          <p:val>
                                            <p:strVal val="#ppt_w"/>
                                          </p:val>
                                        </p:tav>
                                      </p:tavLst>
                                    </p:anim>
                                    <p:anim calcmode="lin" valueType="num">
                                      <p:cBhvr>
                                        <p:cTn id="221" dur="1000" fill="hold"/>
                                        <p:tgtEl>
                                          <p:spTgt spid="76846">
                                            <p:txEl>
                                              <p:pRg st="0" end="0"/>
                                            </p:txEl>
                                          </p:spTgt>
                                        </p:tgtEl>
                                        <p:attrNameLst>
                                          <p:attrName>ppt_h</p:attrName>
                                        </p:attrNameLst>
                                      </p:cBhvr>
                                      <p:tavLst>
                                        <p:tav tm="0">
                                          <p:val>
                                            <p:strVal val="#ppt_h"/>
                                          </p:val>
                                        </p:tav>
                                        <p:tav tm="100000">
                                          <p:val>
                                            <p:strVal val="#ppt_h"/>
                                          </p:val>
                                        </p:tav>
                                      </p:tavLst>
                                    </p:anim>
                                    <p:animEffect transition="in" filter="fade">
                                      <p:cBhvr>
                                        <p:cTn id="222" dur="1000"/>
                                        <p:tgtEl>
                                          <p:spTgt spid="76846">
                                            <p:txEl>
                                              <p:pRg st="0" end="0"/>
                                            </p:txEl>
                                          </p:spTgt>
                                        </p:tgtEl>
                                      </p:cBhvr>
                                    </p:animEffect>
                                  </p:childTnLst>
                                </p:cTn>
                              </p:par>
                              <p:par>
                                <p:cTn id="223" presetID="50" presetClass="entr" presetSubtype="0" decel="100000" fill="hold" nodeType="withEffect">
                                  <p:stCondLst>
                                    <p:cond delay="0"/>
                                  </p:stCondLst>
                                  <p:childTnLst>
                                    <p:set>
                                      <p:cBhvr>
                                        <p:cTn id="224" dur="1" fill="hold">
                                          <p:stCondLst>
                                            <p:cond delay="0"/>
                                          </p:stCondLst>
                                        </p:cTn>
                                        <p:tgtEl>
                                          <p:spTgt spid="76845">
                                            <p:txEl>
                                              <p:pRg st="0" end="0"/>
                                            </p:txEl>
                                          </p:spTgt>
                                        </p:tgtEl>
                                        <p:attrNameLst>
                                          <p:attrName>style.visibility</p:attrName>
                                        </p:attrNameLst>
                                      </p:cBhvr>
                                      <p:to>
                                        <p:strVal val="visible"/>
                                      </p:to>
                                    </p:set>
                                    <p:anim calcmode="lin" valueType="num">
                                      <p:cBhvr>
                                        <p:cTn id="225" dur="1000" fill="hold"/>
                                        <p:tgtEl>
                                          <p:spTgt spid="76845">
                                            <p:txEl>
                                              <p:pRg st="0" end="0"/>
                                            </p:txEl>
                                          </p:spTgt>
                                        </p:tgtEl>
                                        <p:attrNameLst>
                                          <p:attrName>ppt_w</p:attrName>
                                        </p:attrNameLst>
                                      </p:cBhvr>
                                      <p:tavLst>
                                        <p:tav tm="0">
                                          <p:val>
                                            <p:strVal val="#ppt_w+.3"/>
                                          </p:val>
                                        </p:tav>
                                        <p:tav tm="100000">
                                          <p:val>
                                            <p:strVal val="#ppt_w"/>
                                          </p:val>
                                        </p:tav>
                                      </p:tavLst>
                                    </p:anim>
                                    <p:anim calcmode="lin" valueType="num">
                                      <p:cBhvr>
                                        <p:cTn id="226" dur="1000" fill="hold"/>
                                        <p:tgtEl>
                                          <p:spTgt spid="76845">
                                            <p:txEl>
                                              <p:pRg st="0" end="0"/>
                                            </p:txEl>
                                          </p:spTgt>
                                        </p:tgtEl>
                                        <p:attrNameLst>
                                          <p:attrName>ppt_h</p:attrName>
                                        </p:attrNameLst>
                                      </p:cBhvr>
                                      <p:tavLst>
                                        <p:tav tm="0">
                                          <p:val>
                                            <p:strVal val="#ppt_h"/>
                                          </p:val>
                                        </p:tav>
                                        <p:tav tm="100000">
                                          <p:val>
                                            <p:strVal val="#ppt_h"/>
                                          </p:val>
                                        </p:tav>
                                      </p:tavLst>
                                    </p:anim>
                                    <p:animEffect transition="in" filter="fade">
                                      <p:cBhvr>
                                        <p:cTn id="227" dur="1000"/>
                                        <p:tgtEl>
                                          <p:spTgt spid="76845">
                                            <p:txEl>
                                              <p:pRg st="0" end="0"/>
                                            </p:txEl>
                                          </p:spTgt>
                                        </p:tgtEl>
                                      </p:cBhvr>
                                    </p:animEffect>
                                  </p:childTnLst>
                                </p:cTn>
                              </p:par>
                              <p:par>
                                <p:cTn id="228" presetID="50" presetClass="entr" presetSubtype="0" decel="100000" fill="hold" nodeType="withEffect">
                                  <p:stCondLst>
                                    <p:cond delay="0"/>
                                  </p:stCondLst>
                                  <p:childTnLst>
                                    <p:set>
                                      <p:cBhvr>
                                        <p:cTn id="229" dur="1" fill="hold">
                                          <p:stCondLst>
                                            <p:cond delay="0"/>
                                          </p:stCondLst>
                                        </p:cTn>
                                        <p:tgtEl>
                                          <p:spTgt spid="76844">
                                            <p:txEl>
                                              <p:pRg st="0" end="0"/>
                                            </p:txEl>
                                          </p:spTgt>
                                        </p:tgtEl>
                                        <p:attrNameLst>
                                          <p:attrName>style.visibility</p:attrName>
                                        </p:attrNameLst>
                                      </p:cBhvr>
                                      <p:to>
                                        <p:strVal val="visible"/>
                                      </p:to>
                                    </p:set>
                                    <p:anim calcmode="lin" valueType="num">
                                      <p:cBhvr>
                                        <p:cTn id="230" dur="1000" fill="hold"/>
                                        <p:tgtEl>
                                          <p:spTgt spid="76844">
                                            <p:txEl>
                                              <p:pRg st="0" end="0"/>
                                            </p:txEl>
                                          </p:spTgt>
                                        </p:tgtEl>
                                        <p:attrNameLst>
                                          <p:attrName>ppt_w</p:attrName>
                                        </p:attrNameLst>
                                      </p:cBhvr>
                                      <p:tavLst>
                                        <p:tav tm="0">
                                          <p:val>
                                            <p:strVal val="#ppt_w+.3"/>
                                          </p:val>
                                        </p:tav>
                                        <p:tav tm="100000">
                                          <p:val>
                                            <p:strVal val="#ppt_w"/>
                                          </p:val>
                                        </p:tav>
                                      </p:tavLst>
                                    </p:anim>
                                    <p:anim calcmode="lin" valueType="num">
                                      <p:cBhvr>
                                        <p:cTn id="231" dur="1000" fill="hold"/>
                                        <p:tgtEl>
                                          <p:spTgt spid="76844">
                                            <p:txEl>
                                              <p:pRg st="0" end="0"/>
                                            </p:txEl>
                                          </p:spTgt>
                                        </p:tgtEl>
                                        <p:attrNameLst>
                                          <p:attrName>ppt_h</p:attrName>
                                        </p:attrNameLst>
                                      </p:cBhvr>
                                      <p:tavLst>
                                        <p:tav tm="0">
                                          <p:val>
                                            <p:strVal val="#ppt_h"/>
                                          </p:val>
                                        </p:tav>
                                        <p:tav tm="100000">
                                          <p:val>
                                            <p:strVal val="#ppt_h"/>
                                          </p:val>
                                        </p:tav>
                                      </p:tavLst>
                                    </p:anim>
                                    <p:animEffect transition="in" filter="fade">
                                      <p:cBhvr>
                                        <p:cTn id="232" dur="1000"/>
                                        <p:tgtEl>
                                          <p:spTgt spid="76844">
                                            <p:txEl>
                                              <p:pRg st="0" end="0"/>
                                            </p:txEl>
                                          </p:spTgt>
                                        </p:tgtEl>
                                      </p:cBhvr>
                                    </p:animEffect>
                                  </p:childTnLst>
                                </p:cTn>
                              </p:par>
                              <p:par>
                                <p:cTn id="233" presetID="50" presetClass="entr" presetSubtype="0" decel="100000" fill="hold" nodeType="withEffect">
                                  <p:stCondLst>
                                    <p:cond delay="0"/>
                                  </p:stCondLst>
                                  <p:childTnLst>
                                    <p:set>
                                      <p:cBhvr>
                                        <p:cTn id="234" dur="1" fill="hold">
                                          <p:stCondLst>
                                            <p:cond delay="0"/>
                                          </p:stCondLst>
                                        </p:cTn>
                                        <p:tgtEl>
                                          <p:spTgt spid="76843">
                                            <p:txEl>
                                              <p:pRg st="0" end="0"/>
                                            </p:txEl>
                                          </p:spTgt>
                                        </p:tgtEl>
                                        <p:attrNameLst>
                                          <p:attrName>style.visibility</p:attrName>
                                        </p:attrNameLst>
                                      </p:cBhvr>
                                      <p:to>
                                        <p:strVal val="visible"/>
                                      </p:to>
                                    </p:set>
                                    <p:anim calcmode="lin" valueType="num">
                                      <p:cBhvr>
                                        <p:cTn id="235" dur="1000" fill="hold"/>
                                        <p:tgtEl>
                                          <p:spTgt spid="76843">
                                            <p:txEl>
                                              <p:pRg st="0" end="0"/>
                                            </p:txEl>
                                          </p:spTgt>
                                        </p:tgtEl>
                                        <p:attrNameLst>
                                          <p:attrName>ppt_w</p:attrName>
                                        </p:attrNameLst>
                                      </p:cBhvr>
                                      <p:tavLst>
                                        <p:tav tm="0">
                                          <p:val>
                                            <p:strVal val="#ppt_w+.3"/>
                                          </p:val>
                                        </p:tav>
                                        <p:tav tm="100000">
                                          <p:val>
                                            <p:strVal val="#ppt_w"/>
                                          </p:val>
                                        </p:tav>
                                      </p:tavLst>
                                    </p:anim>
                                    <p:anim calcmode="lin" valueType="num">
                                      <p:cBhvr>
                                        <p:cTn id="236" dur="1000" fill="hold"/>
                                        <p:tgtEl>
                                          <p:spTgt spid="76843">
                                            <p:txEl>
                                              <p:pRg st="0" end="0"/>
                                            </p:txEl>
                                          </p:spTgt>
                                        </p:tgtEl>
                                        <p:attrNameLst>
                                          <p:attrName>ppt_h</p:attrName>
                                        </p:attrNameLst>
                                      </p:cBhvr>
                                      <p:tavLst>
                                        <p:tav tm="0">
                                          <p:val>
                                            <p:strVal val="#ppt_h"/>
                                          </p:val>
                                        </p:tav>
                                        <p:tav tm="100000">
                                          <p:val>
                                            <p:strVal val="#ppt_h"/>
                                          </p:val>
                                        </p:tav>
                                      </p:tavLst>
                                    </p:anim>
                                    <p:animEffect transition="in" filter="fade">
                                      <p:cBhvr>
                                        <p:cTn id="237" dur="1000"/>
                                        <p:tgtEl>
                                          <p:spTgt spid="76843">
                                            <p:txEl>
                                              <p:pRg st="0" end="0"/>
                                            </p:txEl>
                                          </p:spTgt>
                                        </p:tgtEl>
                                      </p:cBhvr>
                                    </p:animEffect>
                                  </p:childTnLst>
                                </p:cTn>
                              </p:par>
                              <p:par>
                                <p:cTn id="238" presetID="50" presetClass="entr" presetSubtype="0" decel="100000" fill="hold" nodeType="withEffect">
                                  <p:stCondLst>
                                    <p:cond delay="0"/>
                                  </p:stCondLst>
                                  <p:childTnLst>
                                    <p:set>
                                      <p:cBhvr>
                                        <p:cTn id="239" dur="1" fill="hold">
                                          <p:stCondLst>
                                            <p:cond delay="0"/>
                                          </p:stCondLst>
                                        </p:cTn>
                                        <p:tgtEl>
                                          <p:spTgt spid="76807">
                                            <p:txEl>
                                              <p:pRg st="0" end="0"/>
                                            </p:txEl>
                                          </p:spTgt>
                                        </p:tgtEl>
                                        <p:attrNameLst>
                                          <p:attrName>style.visibility</p:attrName>
                                        </p:attrNameLst>
                                      </p:cBhvr>
                                      <p:to>
                                        <p:strVal val="visible"/>
                                      </p:to>
                                    </p:set>
                                    <p:anim calcmode="lin" valueType="num">
                                      <p:cBhvr>
                                        <p:cTn id="240" dur="1000" fill="hold"/>
                                        <p:tgtEl>
                                          <p:spTgt spid="76807">
                                            <p:txEl>
                                              <p:pRg st="0" end="0"/>
                                            </p:txEl>
                                          </p:spTgt>
                                        </p:tgtEl>
                                        <p:attrNameLst>
                                          <p:attrName>ppt_w</p:attrName>
                                        </p:attrNameLst>
                                      </p:cBhvr>
                                      <p:tavLst>
                                        <p:tav tm="0">
                                          <p:val>
                                            <p:strVal val="#ppt_w+.3"/>
                                          </p:val>
                                        </p:tav>
                                        <p:tav tm="100000">
                                          <p:val>
                                            <p:strVal val="#ppt_w"/>
                                          </p:val>
                                        </p:tav>
                                      </p:tavLst>
                                    </p:anim>
                                    <p:anim calcmode="lin" valueType="num">
                                      <p:cBhvr>
                                        <p:cTn id="241" dur="1000" fill="hold"/>
                                        <p:tgtEl>
                                          <p:spTgt spid="76807">
                                            <p:txEl>
                                              <p:pRg st="0" end="0"/>
                                            </p:txEl>
                                          </p:spTgt>
                                        </p:tgtEl>
                                        <p:attrNameLst>
                                          <p:attrName>ppt_h</p:attrName>
                                        </p:attrNameLst>
                                      </p:cBhvr>
                                      <p:tavLst>
                                        <p:tav tm="0">
                                          <p:val>
                                            <p:strVal val="#ppt_h"/>
                                          </p:val>
                                        </p:tav>
                                        <p:tav tm="100000">
                                          <p:val>
                                            <p:strVal val="#ppt_h"/>
                                          </p:val>
                                        </p:tav>
                                      </p:tavLst>
                                    </p:anim>
                                    <p:animEffect transition="in" filter="fade">
                                      <p:cBhvr>
                                        <p:cTn id="242" dur="1000"/>
                                        <p:tgtEl>
                                          <p:spTgt spid="76807">
                                            <p:txEl>
                                              <p:pRg st="0" end="0"/>
                                            </p:txEl>
                                          </p:spTgt>
                                        </p:tgtEl>
                                      </p:cBhvr>
                                    </p:animEffect>
                                  </p:childTnLst>
                                </p:cTn>
                              </p:par>
                              <p:par>
                                <p:cTn id="243" presetID="50" presetClass="entr" presetSubtype="0" decel="100000" fill="hold" nodeType="withEffect">
                                  <p:stCondLst>
                                    <p:cond delay="0"/>
                                  </p:stCondLst>
                                  <p:childTnLst>
                                    <p:set>
                                      <p:cBhvr>
                                        <p:cTn id="244" dur="1" fill="hold">
                                          <p:stCondLst>
                                            <p:cond delay="0"/>
                                          </p:stCondLst>
                                        </p:cTn>
                                        <p:tgtEl>
                                          <p:spTgt spid="76818">
                                            <p:txEl>
                                              <p:pRg st="0" end="0"/>
                                            </p:txEl>
                                          </p:spTgt>
                                        </p:tgtEl>
                                        <p:attrNameLst>
                                          <p:attrName>style.visibility</p:attrName>
                                        </p:attrNameLst>
                                      </p:cBhvr>
                                      <p:to>
                                        <p:strVal val="visible"/>
                                      </p:to>
                                    </p:set>
                                    <p:anim calcmode="lin" valueType="num">
                                      <p:cBhvr>
                                        <p:cTn id="245" dur="1000" fill="hold"/>
                                        <p:tgtEl>
                                          <p:spTgt spid="76818">
                                            <p:txEl>
                                              <p:pRg st="0" end="0"/>
                                            </p:txEl>
                                          </p:spTgt>
                                        </p:tgtEl>
                                        <p:attrNameLst>
                                          <p:attrName>ppt_w</p:attrName>
                                        </p:attrNameLst>
                                      </p:cBhvr>
                                      <p:tavLst>
                                        <p:tav tm="0">
                                          <p:val>
                                            <p:strVal val="#ppt_w+.3"/>
                                          </p:val>
                                        </p:tav>
                                        <p:tav tm="100000">
                                          <p:val>
                                            <p:strVal val="#ppt_w"/>
                                          </p:val>
                                        </p:tav>
                                      </p:tavLst>
                                    </p:anim>
                                    <p:anim calcmode="lin" valueType="num">
                                      <p:cBhvr>
                                        <p:cTn id="246" dur="1000" fill="hold"/>
                                        <p:tgtEl>
                                          <p:spTgt spid="76818">
                                            <p:txEl>
                                              <p:pRg st="0" end="0"/>
                                            </p:txEl>
                                          </p:spTgt>
                                        </p:tgtEl>
                                        <p:attrNameLst>
                                          <p:attrName>ppt_h</p:attrName>
                                        </p:attrNameLst>
                                      </p:cBhvr>
                                      <p:tavLst>
                                        <p:tav tm="0">
                                          <p:val>
                                            <p:strVal val="#ppt_h"/>
                                          </p:val>
                                        </p:tav>
                                        <p:tav tm="100000">
                                          <p:val>
                                            <p:strVal val="#ppt_h"/>
                                          </p:val>
                                        </p:tav>
                                      </p:tavLst>
                                    </p:anim>
                                    <p:animEffect transition="in" filter="fade">
                                      <p:cBhvr>
                                        <p:cTn id="247" dur="1000"/>
                                        <p:tgtEl>
                                          <p:spTgt spid="76818">
                                            <p:txEl>
                                              <p:pRg st="0" end="0"/>
                                            </p:txEl>
                                          </p:spTgt>
                                        </p:tgtEl>
                                      </p:cBhvr>
                                    </p:animEffect>
                                  </p:childTnLst>
                                </p:cTn>
                              </p:par>
                              <p:par>
                                <p:cTn id="248" presetID="50" presetClass="entr" presetSubtype="0" decel="100000" fill="hold" grpId="0" nodeType="withEffect">
                                  <p:stCondLst>
                                    <p:cond delay="0"/>
                                  </p:stCondLst>
                                  <p:childTnLst>
                                    <p:set>
                                      <p:cBhvr>
                                        <p:cTn id="249" dur="1" fill="hold">
                                          <p:stCondLst>
                                            <p:cond delay="0"/>
                                          </p:stCondLst>
                                        </p:cTn>
                                        <p:tgtEl>
                                          <p:spTgt spid="76901"/>
                                        </p:tgtEl>
                                        <p:attrNameLst>
                                          <p:attrName>style.visibility</p:attrName>
                                        </p:attrNameLst>
                                      </p:cBhvr>
                                      <p:to>
                                        <p:strVal val="visible"/>
                                      </p:to>
                                    </p:set>
                                    <p:anim calcmode="lin" valueType="num">
                                      <p:cBhvr>
                                        <p:cTn id="250" dur="1000" fill="hold"/>
                                        <p:tgtEl>
                                          <p:spTgt spid="76901"/>
                                        </p:tgtEl>
                                        <p:attrNameLst>
                                          <p:attrName>ppt_w</p:attrName>
                                        </p:attrNameLst>
                                      </p:cBhvr>
                                      <p:tavLst>
                                        <p:tav tm="0">
                                          <p:val>
                                            <p:strVal val="#ppt_w+.3"/>
                                          </p:val>
                                        </p:tav>
                                        <p:tav tm="100000">
                                          <p:val>
                                            <p:strVal val="#ppt_w"/>
                                          </p:val>
                                        </p:tav>
                                      </p:tavLst>
                                    </p:anim>
                                    <p:anim calcmode="lin" valueType="num">
                                      <p:cBhvr>
                                        <p:cTn id="251" dur="1000" fill="hold"/>
                                        <p:tgtEl>
                                          <p:spTgt spid="76901"/>
                                        </p:tgtEl>
                                        <p:attrNameLst>
                                          <p:attrName>ppt_h</p:attrName>
                                        </p:attrNameLst>
                                      </p:cBhvr>
                                      <p:tavLst>
                                        <p:tav tm="0">
                                          <p:val>
                                            <p:strVal val="#ppt_h"/>
                                          </p:val>
                                        </p:tav>
                                        <p:tav tm="100000">
                                          <p:val>
                                            <p:strVal val="#ppt_h"/>
                                          </p:val>
                                        </p:tav>
                                      </p:tavLst>
                                    </p:anim>
                                    <p:animEffect transition="in" filter="fade">
                                      <p:cBhvr>
                                        <p:cTn id="252" dur="1000"/>
                                        <p:tgtEl>
                                          <p:spTgt spid="76901"/>
                                        </p:tgtEl>
                                      </p:cBhvr>
                                    </p:animEffect>
                                  </p:childTnLst>
                                </p:cTn>
                              </p:par>
                              <p:par>
                                <p:cTn id="253" presetID="50" presetClass="entr" presetSubtype="0" decel="100000" fill="hold" grpId="0" nodeType="withEffect">
                                  <p:stCondLst>
                                    <p:cond delay="0"/>
                                  </p:stCondLst>
                                  <p:childTnLst>
                                    <p:set>
                                      <p:cBhvr>
                                        <p:cTn id="254" dur="1" fill="hold">
                                          <p:stCondLst>
                                            <p:cond delay="0"/>
                                          </p:stCondLst>
                                        </p:cTn>
                                        <p:tgtEl>
                                          <p:spTgt spid="76902"/>
                                        </p:tgtEl>
                                        <p:attrNameLst>
                                          <p:attrName>style.visibility</p:attrName>
                                        </p:attrNameLst>
                                      </p:cBhvr>
                                      <p:to>
                                        <p:strVal val="visible"/>
                                      </p:to>
                                    </p:set>
                                    <p:anim calcmode="lin" valueType="num">
                                      <p:cBhvr>
                                        <p:cTn id="255" dur="1000" fill="hold"/>
                                        <p:tgtEl>
                                          <p:spTgt spid="76902"/>
                                        </p:tgtEl>
                                        <p:attrNameLst>
                                          <p:attrName>ppt_w</p:attrName>
                                        </p:attrNameLst>
                                      </p:cBhvr>
                                      <p:tavLst>
                                        <p:tav tm="0">
                                          <p:val>
                                            <p:strVal val="#ppt_w+.3"/>
                                          </p:val>
                                        </p:tav>
                                        <p:tav tm="100000">
                                          <p:val>
                                            <p:strVal val="#ppt_w"/>
                                          </p:val>
                                        </p:tav>
                                      </p:tavLst>
                                    </p:anim>
                                    <p:anim calcmode="lin" valueType="num">
                                      <p:cBhvr>
                                        <p:cTn id="256" dur="1000" fill="hold"/>
                                        <p:tgtEl>
                                          <p:spTgt spid="76902"/>
                                        </p:tgtEl>
                                        <p:attrNameLst>
                                          <p:attrName>ppt_h</p:attrName>
                                        </p:attrNameLst>
                                      </p:cBhvr>
                                      <p:tavLst>
                                        <p:tav tm="0">
                                          <p:val>
                                            <p:strVal val="#ppt_h"/>
                                          </p:val>
                                        </p:tav>
                                        <p:tav tm="100000">
                                          <p:val>
                                            <p:strVal val="#ppt_h"/>
                                          </p:val>
                                        </p:tav>
                                      </p:tavLst>
                                    </p:anim>
                                    <p:animEffect transition="in" filter="fade">
                                      <p:cBhvr>
                                        <p:cTn id="257" dur="1000"/>
                                        <p:tgtEl>
                                          <p:spTgt spid="76902"/>
                                        </p:tgtEl>
                                      </p:cBhvr>
                                    </p:animEffect>
                                  </p:childTnLst>
                                </p:cTn>
                              </p:par>
                            </p:childTnLst>
                          </p:cTn>
                        </p:par>
                      </p:childTnLst>
                    </p:cTn>
                  </p:par>
                </p:childTnLst>
              </p:cTn>
              <p:nextCondLst>
                <p:cond evt="onClick" delay="0">
                  <p:tgtEl>
                    <p:spTgt spid="76870"/>
                  </p:tgtEl>
                </p:cond>
              </p:nextCondLst>
            </p:seq>
            <p:seq concurrent="1" nextAc="seek">
              <p:cTn id="258" restart="whenNotActive" fill="hold" evtFilter="cancelBubble" nodeType="interactiveSeq">
                <p:stCondLst>
                  <p:cond evt="onClick" delay="0">
                    <p:tgtEl>
                      <p:spTgt spid="76871"/>
                    </p:tgtEl>
                  </p:cond>
                </p:stCondLst>
                <p:endSync evt="end" delay="0">
                  <p:rtn val="all"/>
                </p:endSync>
                <p:childTnLst>
                  <p:par>
                    <p:cTn id="259" fill="hold" nodeType="clickPar">
                      <p:stCondLst>
                        <p:cond delay="0"/>
                      </p:stCondLst>
                      <p:childTnLst>
                        <p:par>
                          <p:cTn id="260" fill="hold" nodeType="withGroup">
                            <p:stCondLst>
                              <p:cond delay="0"/>
                            </p:stCondLst>
                            <p:childTnLst>
                              <p:par>
                                <p:cTn id="261" presetID="40" presetClass="entr" presetSubtype="0" fill="hold" nodeType="withEffect">
                                  <p:stCondLst>
                                    <p:cond delay="0"/>
                                  </p:stCondLst>
                                  <p:iterate type="lt">
                                    <p:tmPct val="10000"/>
                                  </p:iterate>
                                  <p:childTnLst>
                                    <p:set>
                                      <p:cBhvr>
                                        <p:cTn id="262" dur="1" fill="hold">
                                          <p:stCondLst>
                                            <p:cond delay="0"/>
                                          </p:stCondLst>
                                        </p:cTn>
                                        <p:tgtEl>
                                          <p:spTgt spid="76850">
                                            <p:txEl>
                                              <p:pRg st="0" end="0"/>
                                            </p:txEl>
                                          </p:spTgt>
                                        </p:tgtEl>
                                        <p:attrNameLst>
                                          <p:attrName>style.visibility</p:attrName>
                                        </p:attrNameLst>
                                      </p:cBhvr>
                                      <p:to>
                                        <p:strVal val="visible"/>
                                      </p:to>
                                    </p:set>
                                    <p:animEffect transition="in" filter="fade">
                                      <p:cBhvr>
                                        <p:cTn id="263" dur="1000"/>
                                        <p:tgtEl>
                                          <p:spTgt spid="76850">
                                            <p:txEl>
                                              <p:pRg st="0" end="0"/>
                                            </p:txEl>
                                          </p:spTgt>
                                        </p:tgtEl>
                                      </p:cBhvr>
                                    </p:animEffect>
                                    <p:anim calcmode="lin" valueType="num">
                                      <p:cBhvr>
                                        <p:cTn id="264" dur="1000" fill="hold"/>
                                        <p:tgtEl>
                                          <p:spTgt spid="76850">
                                            <p:txEl>
                                              <p:pRg st="0" end="0"/>
                                            </p:txEl>
                                          </p:spTgt>
                                        </p:tgtEl>
                                        <p:attrNameLst>
                                          <p:attrName>ppt_x</p:attrName>
                                        </p:attrNameLst>
                                      </p:cBhvr>
                                      <p:tavLst>
                                        <p:tav tm="0">
                                          <p:val>
                                            <p:strVal val="#ppt_x-.1"/>
                                          </p:val>
                                        </p:tav>
                                        <p:tav tm="100000">
                                          <p:val>
                                            <p:strVal val="#ppt_x"/>
                                          </p:val>
                                        </p:tav>
                                      </p:tavLst>
                                    </p:anim>
                                    <p:anim calcmode="lin" valueType="num">
                                      <p:cBhvr>
                                        <p:cTn id="265" dur="1000" fill="hold"/>
                                        <p:tgtEl>
                                          <p:spTgt spid="76850">
                                            <p:txEl>
                                              <p:pRg st="0" end="0"/>
                                            </p:txEl>
                                          </p:spTgt>
                                        </p:tgtEl>
                                        <p:attrNameLst>
                                          <p:attrName>ppt_y</p:attrName>
                                        </p:attrNameLst>
                                      </p:cBhvr>
                                      <p:tavLst>
                                        <p:tav tm="0">
                                          <p:val>
                                            <p:strVal val="#ppt_y"/>
                                          </p:val>
                                        </p:tav>
                                        <p:tav tm="100000">
                                          <p:val>
                                            <p:strVal val="#ppt_y"/>
                                          </p:val>
                                        </p:tav>
                                      </p:tavLst>
                                    </p:anim>
                                  </p:childTnLst>
                                </p:cTn>
                              </p:par>
                              <p:par>
                                <p:cTn id="266" presetID="40" presetClass="entr" presetSubtype="0" fill="hold" nodeType="withEffect">
                                  <p:stCondLst>
                                    <p:cond delay="0"/>
                                  </p:stCondLst>
                                  <p:iterate type="lt">
                                    <p:tmPct val="10000"/>
                                  </p:iterate>
                                  <p:childTnLst>
                                    <p:set>
                                      <p:cBhvr>
                                        <p:cTn id="267" dur="1" fill="hold">
                                          <p:stCondLst>
                                            <p:cond delay="0"/>
                                          </p:stCondLst>
                                        </p:cTn>
                                        <p:tgtEl>
                                          <p:spTgt spid="76849">
                                            <p:txEl>
                                              <p:pRg st="0" end="0"/>
                                            </p:txEl>
                                          </p:spTgt>
                                        </p:tgtEl>
                                        <p:attrNameLst>
                                          <p:attrName>style.visibility</p:attrName>
                                        </p:attrNameLst>
                                      </p:cBhvr>
                                      <p:to>
                                        <p:strVal val="visible"/>
                                      </p:to>
                                    </p:set>
                                    <p:animEffect transition="in" filter="fade">
                                      <p:cBhvr>
                                        <p:cTn id="268" dur="1000"/>
                                        <p:tgtEl>
                                          <p:spTgt spid="76849">
                                            <p:txEl>
                                              <p:pRg st="0" end="0"/>
                                            </p:txEl>
                                          </p:spTgt>
                                        </p:tgtEl>
                                      </p:cBhvr>
                                    </p:animEffect>
                                    <p:anim calcmode="lin" valueType="num">
                                      <p:cBhvr>
                                        <p:cTn id="269" dur="1000" fill="hold"/>
                                        <p:tgtEl>
                                          <p:spTgt spid="76849">
                                            <p:txEl>
                                              <p:pRg st="0" end="0"/>
                                            </p:txEl>
                                          </p:spTgt>
                                        </p:tgtEl>
                                        <p:attrNameLst>
                                          <p:attrName>ppt_x</p:attrName>
                                        </p:attrNameLst>
                                      </p:cBhvr>
                                      <p:tavLst>
                                        <p:tav tm="0">
                                          <p:val>
                                            <p:strVal val="#ppt_x-.1"/>
                                          </p:val>
                                        </p:tav>
                                        <p:tav tm="100000">
                                          <p:val>
                                            <p:strVal val="#ppt_x"/>
                                          </p:val>
                                        </p:tav>
                                      </p:tavLst>
                                    </p:anim>
                                    <p:anim calcmode="lin" valueType="num">
                                      <p:cBhvr>
                                        <p:cTn id="270" dur="1000" fill="hold"/>
                                        <p:tgtEl>
                                          <p:spTgt spid="76849">
                                            <p:txEl>
                                              <p:pRg st="0" end="0"/>
                                            </p:txEl>
                                          </p:spTgt>
                                        </p:tgtEl>
                                        <p:attrNameLst>
                                          <p:attrName>ppt_y</p:attrName>
                                        </p:attrNameLst>
                                      </p:cBhvr>
                                      <p:tavLst>
                                        <p:tav tm="0">
                                          <p:val>
                                            <p:strVal val="#ppt_y"/>
                                          </p:val>
                                        </p:tav>
                                        <p:tav tm="100000">
                                          <p:val>
                                            <p:strVal val="#ppt_y"/>
                                          </p:val>
                                        </p:tav>
                                      </p:tavLst>
                                    </p:anim>
                                  </p:childTnLst>
                                </p:cTn>
                              </p:par>
                              <p:par>
                                <p:cTn id="271" presetID="40" presetClass="entr" presetSubtype="0" fill="hold" nodeType="withEffect">
                                  <p:stCondLst>
                                    <p:cond delay="0"/>
                                  </p:stCondLst>
                                  <p:iterate type="lt">
                                    <p:tmPct val="10000"/>
                                  </p:iterate>
                                  <p:childTnLst>
                                    <p:set>
                                      <p:cBhvr>
                                        <p:cTn id="272" dur="1" fill="hold">
                                          <p:stCondLst>
                                            <p:cond delay="0"/>
                                          </p:stCondLst>
                                        </p:cTn>
                                        <p:tgtEl>
                                          <p:spTgt spid="76848">
                                            <p:txEl>
                                              <p:pRg st="0" end="0"/>
                                            </p:txEl>
                                          </p:spTgt>
                                        </p:tgtEl>
                                        <p:attrNameLst>
                                          <p:attrName>style.visibility</p:attrName>
                                        </p:attrNameLst>
                                      </p:cBhvr>
                                      <p:to>
                                        <p:strVal val="visible"/>
                                      </p:to>
                                    </p:set>
                                    <p:animEffect transition="in" filter="fade">
                                      <p:cBhvr>
                                        <p:cTn id="273" dur="1000"/>
                                        <p:tgtEl>
                                          <p:spTgt spid="76848">
                                            <p:txEl>
                                              <p:pRg st="0" end="0"/>
                                            </p:txEl>
                                          </p:spTgt>
                                        </p:tgtEl>
                                      </p:cBhvr>
                                    </p:animEffect>
                                    <p:anim calcmode="lin" valueType="num">
                                      <p:cBhvr>
                                        <p:cTn id="274" dur="1000" fill="hold"/>
                                        <p:tgtEl>
                                          <p:spTgt spid="76848">
                                            <p:txEl>
                                              <p:pRg st="0" end="0"/>
                                            </p:txEl>
                                          </p:spTgt>
                                        </p:tgtEl>
                                        <p:attrNameLst>
                                          <p:attrName>ppt_x</p:attrName>
                                        </p:attrNameLst>
                                      </p:cBhvr>
                                      <p:tavLst>
                                        <p:tav tm="0">
                                          <p:val>
                                            <p:strVal val="#ppt_x-.1"/>
                                          </p:val>
                                        </p:tav>
                                        <p:tav tm="100000">
                                          <p:val>
                                            <p:strVal val="#ppt_x"/>
                                          </p:val>
                                        </p:tav>
                                      </p:tavLst>
                                    </p:anim>
                                    <p:anim calcmode="lin" valueType="num">
                                      <p:cBhvr>
                                        <p:cTn id="275" dur="1000" fill="hold"/>
                                        <p:tgtEl>
                                          <p:spTgt spid="76848">
                                            <p:txEl>
                                              <p:pRg st="0" end="0"/>
                                            </p:txEl>
                                          </p:spTgt>
                                        </p:tgtEl>
                                        <p:attrNameLst>
                                          <p:attrName>ppt_y</p:attrName>
                                        </p:attrNameLst>
                                      </p:cBhvr>
                                      <p:tavLst>
                                        <p:tav tm="0">
                                          <p:val>
                                            <p:strVal val="#ppt_y"/>
                                          </p:val>
                                        </p:tav>
                                        <p:tav tm="100000">
                                          <p:val>
                                            <p:strVal val="#ppt_y"/>
                                          </p:val>
                                        </p:tav>
                                      </p:tavLst>
                                    </p:anim>
                                  </p:childTnLst>
                                </p:cTn>
                              </p:par>
                              <p:par>
                                <p:cTn id="276" presetID="40" presetClass="entr" presetSubtype="0" fill="hold" nodeType="withEffect">
                                  <p:stCondLst>
                                    <p:cond delay="0"/>
                                  </p:stCondLst>
                                  <p:iterate type="lt">
                                    <p:tmPct val="10000"/>
                                  </p:iterate>
                                  <p:childTnLst>
                                    <p:set>
                                      <p:cBhvr>
                                        <p:cTn id="277" dur="1" fill="hold">
                                          <p:stCondLst>
                                            <p:cond delay="0"/>
                                          </p:stCondLst>
                                        </p:cTn>
                                        <p:tgtEl>
                                          <p:spTgt spid="76819">
                                            <p:txEl>
                                              <p:pRg st="0" end="0"/>
                                            </p:txEl>
                                          </p:spTgt>
                                        </p:tgtEl>
                                        <p:attrNameLst>
                                          <p:attrName>style.visibility</p:attrName>
                                        </p:attrNameLst>
                                      </p:cBhvr>
                                      <p:to>
                                        <p:strVal val="visible"/>
                                      </p:to>
                                    </p:set>
                                    <p:animEffect transition="in" filter="fade">
                                      <p:cBhvr>
                                        <p:cTn id="278" dur="1000"/>
                                        <p:tgtEl>
                                          <p:spTgt spid="76819">
                                            <p:txEl>
                                              <p:pRg st="0" end="0"/>
                                            </p:txEl>
                                          </p:spTgt>
                                        </p:tgtEl>
                                      </p:cBhvr>
                                    </p:animEffect>
                                    <p:anim calcmode="lin" valueType="num">
                                      <p:cBhvr>
                                        <p:cTn id="279" dur="1000" fill="hold"/>
                                        <p:tgtEl>
                                          <p:spTgt spid="76819">
                                            <p:txEl>
                                              <p:pRg st="0" end="0"/>
                                            </p:txEl>
                                          </p:spTgt>
                                        </p:tgtEl>
                                        <p:attrNameLst>
                                          <p:attrName>ppt_x</p:attrName>
                                        </p:attrNameLst>
                                      </p:cBhvr>
                                      <p:tavLst>
                                        <p:tav tm="0">
                                          <p:val>
                                            <p:strVal val="#ppt_x-.1"/>
                                          </p:val>
                                        </p:tav>
                                        <p:tav tm="100000">
                                          <p:val>
                                            <p:strVal val="#ppt_x"/>
                                          </p:val>
                                        </p:tav>
                                      </p:tavLst>
                                    </p:anim>
                                    <p:anim calcmode="lin" valueType="num">
                                      <p:cBhvr>
                                        <p:cTn id="280" dur="1000" fill="hold"/>
                                        <p:tgtEl>
                                          <p:spTgt spid="76819">
                                            <p:txEl>
                                              <p:pRg st="0" end="0"/>
                                            </p:txEl>
                                          </p:spTgt>
                                        </p:tgtEl>
                                        <p:attrNameLst>
                                          <p:attrName>ppt_y</p:attrName>
                                        </p:attrNameLst>
                                      </p:cBhvr>
                                      <p:tavLst>
                                        <p:tav tm="0">
                                          <p:val>
                                            <p:strVal val="#ppt_y"/>
                                          </p:val>
                                        </p:tav>
                                        <p:tav tm="100000">
                                          <p:val>
                                            <p:strVal val="#ppt_y"/>
                                          </p:val>
                                        </p:tav>
                                      </p:tavLst>
                                    </p:anim>
                                  </p:childTnLst>
                                </p:cTn>
                              </p:par>
                              <p:par>
                                <p:cTn id="281" presetID="40" presetClass="entr" presetSubtype="0" fill="hold" nodeType="withEffect">
                                  <p:stCondLst>
                                    <p:cond delay="0"/>
                                  </p:stCondLst>
                                  <p:iterate type="lt">
                                    <p:tmPct val="10000"/>
                                  </p:iterate>
                                  <p:childTnLst>
                                    <p:set>
                                      <p:cBhvr>
                                        <p:cTn id="282" dur="1" fill="hold">
                                          <p:stCondLst>
                                            <p:cond delay="0"/>
                                          </p:stCondLst>
                                        </p:cTn>
                                        <p:tgtEl>
                                          <p:spTgt spid="76808">
                                            <p:txEl>
                                              <p:pRg st="0" end="0"/>
                                            </p:txEl>
                                          </p:spTgt>
                                        </p:tgtEl>
                                        <p:attrNameLst>
                                          <p:attrName>style.visibility</p:attrName>
                                        </p:attrNameLst>
                                      </p:cBhvr>
                                      <p:to>
                                        <p:strVal val="visible"/>
                                      </p:to>
                                    </p:set>
                                    <p:animEffect transition="in" filter="fade">
                                      <p:cBhvr>
                                        <p:cTn id="283" dur="1000"/>
                                        <p:tgtEl>
                                          <p:spTgt spid="76808">
                                            <p:txEl>
                                              <p:pRg st="0" end="0"/>
                                            </p:txEl>
                                          </p:spTgt>
                                        </p:tgtEl>
                                      </p:cBhvr>
                                    </p:animEffect>
                                    <p:anim calcmode="lin" valueType="num">
                                      <p:cBhvr>
                                        <p:cTn id="284" dur="1000" fill="hold"/>
                                        <p:tgtEl>
                                          <p:spTgt spid="76808">
                                            <p:txEl>
                                              <p:pRg st="0" end="0"/>
                                            </p:txEl>
                                          </p:spTgt>
                                        </p:tgtEl>
                                        <p:attrNameLst>
                                          <p:attrName>ppt_x</p:attrName>
                                        </p:attrNameLst>
                                      </p:cBhvr>
                                      <p:tavLst>
                                        <p:tav tm="0">
                                          <p:val>
                                            <p:strVal val="#ppt_x-.1"/>
                                          </p:val>
                                        </p:tav>
                                        <p:tav tm="100000">
                                          <p:val>
                                            <p:strVal val="#ppt_x"/>
                                          </p:val>
                                        </p:tav>
                                      </p:tavLst>
                                    </p:anim>
                                    <p:anim calcmode="lin" valueType="num">
                                      <p:cBhvr>
                                        <p:cTn id="285" dur="1000" fill="hold"/>
                                        <p:tgtEl>
                                          <p:spTgt spid="76808">
                                            <p:txEl>
                                              <p:pRg st="0" end="0"/>
                                            </p:txEl>
                                          </p:spTgt>
                                        </p:tgtEl>
                                        <p:attrNameLst>
                                          <p:attrName>ppt_y</p:attrName>
                                        </p:attrNameLst>
                                      </p:cBhvr>
                                      <p:tavLst>
                                        <p:tav tm="0">
                                          <p:val>
                                            <p:strVal val="#ppt_y"/>
                                          </p:val>
                                        </p:tav>
                                        <p:tav tm="100000">
                                          <p:val>
                                            <p:strVal val="#ppt_y"/>
                                          </p:val>
                                        </p:tav>
                                      </p:tavLst>
                                    </p:anim>
                                  </p:childTnLst>
                                </p:cTn>
                              </p:par>
                              <p:par>
                                <p:cTn id="286" presetID="40" presetClass="entr" presetSubtype="0" fill="hold" nodeType="withEffect">
                                  <p:stCondLst>
                                    <p:cond delay="0"/>
                                  </p:stCondLst>
                                  <p:iterate type="lt">
                                    <p:tmPct val="10000"/>
                                  </p:iterate>
                                  <p:childTnLst>
                                    <p:set>
                                      <p:cBhvr>
                                        <p:cTn id="287" dur="1" fill="hold">
                                          <p:stCondLst>
                                            <p:cond delay="0"/>
                                          </p:stCondLst>
                                        </p:cTn>
                                        <p:tgtEl>
                                          <p:spTgt spid="76820">
                                            <p:txEl>
                                              <p:pRg st="0" end="0"/>
                                            </p:txEl>
                                          </p:spTgt>
                                        </p:tgtEl>
                                        <p:attrNameLst>
                                          <p:attrName>style.visibility</p:attrName>
                                        </p:attrNameLst>
                                      </p:cBhvr>
                                      <p:to>
                                        <p:strVal val="visible"/>
                                      </p:to>
                                    </p:set>
                                    <p:animEffect transition="in" filter="fade">
                                      <p:cBhvr>
                                        <p:cTn id="288" dur="1000"/>
                                        <p:tgtEl>
                                          <p:spTgt spid="76820">
                                            <p:txEl>
                                              <p:pRg st="0" end="0"/>
                                            </p:txEl>
                                          </p:spTgt>
                                        </p:tgtEl>
                                      </p:cBhvr>
                                    </p:animEffect>
                                    <p:anim calcmode="lin" valueType="num">
                                      <p:cBhvr>
                                        <p:cTn id="289" dur="1000" fill="hold"/>
                                        <p:tgtEl>
                                          <p:spTgt spid="76820">
                                            <p:txEl>
                                              <p:pRg st="0" end="0"/>
                                            </p:txEl>
                                          </p:spTgt>
                                        </p:tgtEl>
                                        <p:attrNameLst>
                                          <p:attrName>ppt_x</p:attrName>
                                        </p:attrNameLst>
                                      </p:cBhvr>
                                      <p:tavLst>
                                        <p:tav tm="0">
                                          <p:val>
                                            <p:strVal val="#ppt_x-.1"/>
                                          </p:val>
                                        </p:tav>
                                        <p:tav tm="100000">
                                          <p:val>
                                            <p:strVal val="#ppt_x"/>
                                          </p:val>
                                        </p:tav>
                                      </p:tavLst>
                                    </p:anim>
                                    <p:anim calcmode="lin" valueType="num">
                                      <p:cBhvr>
                                        <p:cTn id="290" dur="1000" fill="hold"/>
                                        <p:tgtEl>
                                          <p:spTgt spid="76820">
                                            <p:txEl>
                                              <p:pRg st="0" end="0"/>
                                            </p:txEl>
                                          </p:spTgt>
                                        </p:tgtEl>
                                        <p:attrNameLst>
                                          <p:attrName>ppt_y</p:attrName>
                                        </p:attrNameLst>
                                      </p:cBhvr>
                                      <p:tavLst>
                                        <p:tav tm="0">
                                          <p:val>
                                            <p:strVal val="#ppt_y"/>
                                          </p:val>
                                        </p:tav>
                                        <p:tav tm="100000">
                                          <p:val>
                                            <p:strVal val="#ppt_y"/>
                                          </p:val>
                                        </p:tav>
                                      </p:tavLst>
                                    </p:anim>
                                  </p:childTnLst>
                                </p:cTn>
                              </p:par>
                              <p:par>
                                <p:cTn id="291" presetID="40" presetClass="entr" presetSubtype="0" fill="hold" nodeType="withEffect">
                                  <p:stCondLst>
                                    <p:cond delay="0"/>
                                  </p:stCondLst>
                                  <p:iterate type="lt">
                                    <p:tmPct val="10000"/>
                                  </p:iterate>
                                  <p:childTnLst>
                                    <p:set>
                                      <p:cBhvr>
                                        <p:cTn id="292" dur="1" fill="hold">
                                          <p:stCondLst>
                                            <p:cond delay="0"/>
                                          </p:stCondLst>
                                        </p:cTn>
                                        <p:tgtEl>
                                          <p:spTgt spid="76921">
                                            <p:txEl>
                                              <p:pRg st="0" end="0"/>
                                            </p:txEl>
                                          </p:spTgt>
                                        </p:tgtEl>
                                        <p:attrNameLst>
                                          <p:attrName>style.visibility</p:attrName>
                                        </p:attrNameLst>
                                      </p:cBhvr>
                                      <p:to>
                                        <p:strVal val="visible"/>
                                      </p:to>
                                    </p:set>
                                    <p:animEffect transition="in" filter="fade">
                                      <p:cBhvr>
                                        <p:cTn id="293" dur="1000"/>
                                        <p:tgtEl>
                                          <p:spTgt spid="76921">
                                            <p:txEl>
                                              <p:pRg st="0" end="0"/>
                                            </p:txEl>
                                          </p:spTgt>
                                        </p:tgtEl>
                                      </p:cBhvr>
                                    </p:animEffect>
                                    <p:anim calcmode="lin" valueType="num">
                                      <p:cBhvr>
                                        <p:cTn id="294" dur="1000" fill="hold"/>
                                        <p:tgtEl>
                                          <p:spTgt spid="76921">
                                            <p:txEl>
                                              <p:pRg st="0" end="0"/>
                                            </p:txEl>
                                          </p:spTgt>
                                        </p:tgtEl>
                                        <p:attrNameLst>
                                          <p:attrName>ppt_x</p:attrName>
                                        </p:attrNameLst>
                                      </p:cBhvr>
                                      <p:tavLst>
                                        <p:tav tm="0">
                                          <p:val>
                                            <p:strVal val="#ppt_x-.1"/>
                                          </p:val>
                                        </p:tav>
                                        <p:tav tm="100000">
                                          <p:val>
                                            <p:strVal val="#ppt_x"/>
                                          </p:val>
                                        </p:tav>
                                      </p:tavLst>
                                    </p:anim>
                                    <p:anim calcmode="lin" valueType="num">
                                      <p:cBhvr>
                                        <p:cTn id="295" dur="1000" fill="hold"/>
                                        <p:tgtEl>
                                          <p:spTgt spid="76921">
                                            <p:txEl>
                                              <p:pRg st="0" end="0"/>
                                            </p:txEl>
                                          </p:spTgt>
                                        </p:tgtEl>
                                        <p:attrNameLst>
                                          <p:attrName>ppt_y</p:attrName>
                                        </p:attrNameLst>
                                      </p:cBhvr>
                                      <p:tavLst>
                                        <p:tav tm="0">
                                          <p:val>
                                            <p:strVal val="#ppt_y"/>
                                          </p:val>
                                        </p:tav>
                                        <p:tav tm="100000">
                                          <p:val>
                                            <p:strVal val="#ppt_y"/>
                                          </p:val>
                                        </p:tav>
                                      </p:tavLst>
                                    </p:anim>
                                  </p:childTnLst>
                                </p:cTn>
                              </p:par>
                              <p:par>
                                <p:cTn id="296" presetID="40" presetClass="entr" presetSubtype="0" fill="hold" nodeType="withEffect">
                                  <p:stCondLst>
                                    <p:cond delay="0"/>
                                  </p:stCondLst>
                                  <p:iterate type="lt">
                                    <p:tmPct val="10000"/>
                                  </p:iterate>
                                  <p:childTnLst>
                                    <p:set>
                                      <p:cBhvr>
                                        <p:cTn id="297" dur="1" fill="hold">
                                          <p:stCondLst>
                                            <p:cond delay="0"/>
                                          </p:stCondLst>
                                        </p:cTn>
                                        <p:tgtEl>
                                          <p:spTgt spid="76945">
                                            <p:txEl>
                                              <p:pRg st="0" end="0"/>
                                            </p:txEl>
                                          </p:spTgt>
                                        </p:tgtEl>
                                        <p:attrNameLst>
                                          <p:attrName>style.visibility</p:attrName>
                                        </p:attrNameLst>
                                      </p:cBhvr>
                                      <p:to>
                                        <p:strVal val="visible"/>
                                      </p:to>
                                    </p:set>
                                    <p:animEffect transition="in" filter="fade">
                                      <p:cBhvr>
                                        <p:cTn id="298" dur="1000"/>
                                        <p:tgtEl>
                                          <p:spTgt spid="76945">
                                            <p:txEl>
                                              <p:pRg st="0" end="0"/>
                                            </p:txEl>
                                          </p:spTgt>
                                        </p:tgtEl>
                                      </p:cBhvr>
                                    </p:animEffect>
                                    <p:anim calcmode="lin" valueType="num">
                                      <p:cBhvr>
                                        <p:cTn id="299" dur="1000" fill="hold"/>
                                        <p:tgtEl>
                                          <p:spTgt spid="76945">
                                            <p:txEl>
                                              <p:pRg st="0" end="0"/>
                                            </p:txEl>
                                          </p:spTgt>
                                        </p:tgtEl>
                                        <p:attrNameLst>
                                          <p:attrName>ppt_x</p:attrName>
                                        </p:attrNameLst>
                                      </p:cBhvr>
                                      <p:tavLst>
                                        <p:tav tm="0">
                                          <p:val>
                                            <p:strVal val="#ppt_x-.1"/>
                                          </p:val>
                                        </p:tav>
                                        <p:tav tm="100000">
                                          <p:val>
                                            <p:strVal val="#ppt_x"/>
                                          </p:val>
                                        </p:tav>
                                      </p:tavLst>
                                    </p:anim>
                                    <p:anim calcmode="lin" valueType="num">
                                      <p:cBhvr>
                                        <p:cTn id="300" dur="1000" fill="hold"/>
                                        <p:tgtEl>
                                          <p:spTgt spid="76945">
                                            <p:txEl>
                                              <p:pRg st="0" end="0"/>
                                            </p:txEl>
                                          </p:spTgt>
                                        </p:tgtEl>
                                        <p:attrNameLst>
                                          <p:attrName>ppt_y</p:attrName>
                                        </p:attrNameLst>
                                      </p:cBhvr>
                                      <p:tavLst>
                                        <p:tav tm="0">
                                          <p:val>
                                            <p:strVal val="#ppt_y"/>
                                          </p:val>
                                        </p:tav>
                                        <p:tav tm="100000">
                                          <p:val>
                                            <p:strVal val="#ppt_y"/>
                                          </p:val>
                                        </p:tav>
                                      </p:tavLst>
                                    </p:anim>
                                  </p:childTnLst>
                                </p:cTn>
                              </p:par>
                              <p:par>
                                <p:cTn id="301" presetID="40" presetClass="entr" presetSubtype="0" fill="hold" nodeType="withEffect">
                                  <p:stCondLst>
                                    <p:cond delay="0"/>
                                  </p:stCondLst>
                                  <p:iterate type="lt">
                                    <p:tmPct val="10000"/>
                                  </p:iterate>
                                  <p:childTnLst>
                                    <p:set>
                                      <p:cBhvr>
                                        <p:cTn id="302" dur="1" fill="hold">
                                          <p:stCondLst>
                                            <p:cond delay="0"/>
                                          </p:stCondLst>
                                        </p:cTn>
                                        <p:tgtEl>
                                          <p:spTgt spid="76946">
                                            <p:txEl>
                                              <p:pRg st="0" end="0"/>
                                            </p:txEl>
                                          </p:spTgt>
                                        </p:tgtEl>
                                        <p:attrNameLst>
                                          <p:attrName>style.visibility</p:attrName>
                                        </p:attrNameLst>
                                      </p:cBhvr>
                                      <p:to>
                                        <p:strVal val="visible"/>
                                      </p:to>
                                    </p:set>
                                    <p:animEffect transition="in" filter="fade">
                                      <p:cBhvr>
                                        <p:cTn id="303" dur="1000"/>
                                        <p:tgtEl>
                                          <p:spTgt spid="76946">
                                            <p:txEl>
                                              <p:pRg st="0" end="0"/>
                                            </p:txEl>
                                          </p:spTgt>
                                        </p:tgtEl>
                                      </p:cBhvr>
                                    </p:animEffect>
                                    <p:anim calcmode="lin" valueType="num">
                                      <p:cBhvr>
                                        <p:cTn id="304" dur="1000" fill="hold"/>
                                        <p:tgtEl>
                                          <p:spTgt spid="76946">
                                            <p:txEl>
                                              <p:pRg st="0" end="0"/>
                                            </p:txEl>
                                          </p:spTgt>
                                        </p:tgtEl>
                                        <p:attrNameLst>
                                          <p:attrName>ppt_x</p:attrName>
                                        </p:attrNameLst>
                                      </p:cBhvr>
                                      <p:tavLst>
                                        <p:tav tm="0">
                                          <p:val>
                                            <p:strVal val="#ppt_x-.1"/>
                                          </p:val>
                                        </p:tav>
                                        <p:tav tm="100000">
                                          <p:val>
                                            <p:strVal val="#ppt_x"/>
                                          </p:val>
                                        </p:tav>
                                      </p:tavLst>
                                    </p:anim>
                                    <p:anim calcmode="lin" valueType="num">
                                      <p:cBhvr>
                                        <p:cTn id="305" dur="1000" fill="hold"/>
                                        <p:tgtEl>
                                          <p:spTgt spid="76946">
                                            <p:txEl>
                                              <p:pRg st="0" end="0"/>
                                            </p:txEl>
                                          </p:spTgt>
                                        </p:tgtEl>
                                        <p:attrNameLst>
                                          <p:attrName>ppt_y</p:attrName>
                                        </p:attrNameLst>
                                      </p:cBhvr>
                                      <p:tavLst>
                                        <p:tav tm="0">
                                          <p:val>
                                            <p:strVal val="#ppt_y"/>
                                          </p:val>
                                        </p:tav>
                                        <p:tav tm="100000">
                                          <p:val>
                                            <p:strVal val="#ppt_y"/>
                                          </p:val>
                                        </p:tav>
                                      </p:tavLst>
                                    </p:anim>
                                  </p:childTnLst>
                                </p:cTn>
                              </p:par>
                              <p:par>
                                <p:cTn id="306" presetID="40" presetClass="entr" presetSubtype="0" fill="hold" nodeType="withEffect">
                                  <p:stCondLst>
                                    <p:cond delay="0"/>
                                  </p:stCondLst>
                                  <p:iterate type="lt">
                                    <p:tmPct val="10000"/>
                                  </p:iterate>
                                  <p:childTnLst>
                                    <p:set>
                                      <p:cBhvr>
                                        <p:cTn id="307" dur="1" fill="hold">
                                          <p:stCondLst>
                                            <p:cond delay="0"/>
                                          </p:stCondLst>
                                        </p:cTn>
                                        <p:tgtEl>
                                          <p:spTgt spid="76947">
                                            <p:txEl>
                                              <p:pRg st="0" end="0"/>
                                            </p:txEl>
                                          </p:spTgt>
                                        </p:tgtEl>
                                        <p:attrNameLst>
                                          <p:attrName>style.visibility</p:attrName>
                                        </p:attrNameLst>
                                      </p:cBhvr>
                                      <p:to>
                                        <p:strVal val="visible"/>
                                      </p:to>
                                    </p:set>
                                    <p:animEffect transition="in" filter="fade">
                                      <p:cBhvr>
                                        <p:cTn id="308" dur="1000"/>
                                        <p:tgtEl>
                                          <p:spTgt spid="76947">
                                            <p:txEl>
                                              <p:pRg st="0" end="0"/>
                                            </p:txEl>
                                          </p:spTgt>
                                        </p:tgtEl>
                                      </p:cBhvr>
                                    </p:animEffect>
                                    <p:anim calcmode="lin" valueType="num">
                                      <p:cBhvr>
                                        <p:cTn id="309" dur="1000" fill="hold"/>
                                        <p:tgtEl>
                                          <p:spTgt spid="76947">
                                            <p:txEl>
                                              <p:pRg st="0" end="0"/>
                                            </p:txEl>
                                          </p:spTgt>
                                        </p:tgtEl>
                                        <p:attrNameLst>
                                          <p:attrName>ppt_x</p:attrName>
                                        </p:attrNameLst>
                                      </p:cBhvr>
                                      <p:tavLst>
                                        <p:tav tm="0">
                                          <p:val>
                                            <p:strVal val="#ppt_x-.1"/>
                                          </p:val>
                                        </p:tav>
                                        <p:tav tm="100000">
                                          <p:val>
                                            <p:strVal val="#ppt_x"/>
                                          </p:val>
                                        </p:tav>
                                      </p:tavLst>
                                    </p:anim>
                                    <p:anim calcmode="lin" valueType="num">
                                      <p:cBhvr>
                                        <p:cTn id="310" dur="1000" fill="hold"/>
                                        <p:tgtEl>
                                          <p:spTgt spid="76947">
                                            <p:txEl>
                                              <p:pRg st="0" end="0"/>
                                            </p:txEl>
                                          </p:spTgt>
                                        </p:tgtEl>
                                        <p:attrNameLst>
                                          <p:attrName>ppt_y</p:attrName>
                                        </p:attrNameLst>
                                      </p:cBhvr>
                                      <p:tavLst>
                                        <p:tav tm="0">
                                          <p:val>
                                            <p:strVal val="#ppt_y"/>
                                          </p:val>
                                        </p:tav>
                                        <p:tav tm="100000">
                                          <p:val>
                                            <p:strVal val="#ppt_y"/>
                                          </p:val>
                                        </p:tav>
                                      </p:tavLst>
                                    </p:anim>
                                  </p:childTnLst>
                                </p:cTn>
                              </p:par>
                              <p:par>
                                <p:cTn id="311" presetID="40" presetClass="entr" presetSubtype="0" fill="hold" nodeType="withEffect">
                                  <p:stCondLst>
                                    <p:cond delay="0"/>
                                  </p:stCondLst>
                                  <p:iterate type="lt">
                                    <p:tmPct val="10000"/>
                                  </p:iterate>
                                  <p:childTnLst>
                                    <p:set>
                                      <p:cBhvr>
                                        <p:cTn id="312" dur="1" fill="hold">
                                          <p:stCondLst>
                                            <p:cond delay="0"/>
                                          </p:stCondLst>
                                        </p:cTn>
                                        <p:tgtEl>
                                          <p:spTgt spid="76948">
                                            <p:txEl>
                                              <p:pRg st="0" end="0"/>
                                            </p:txEl>
                                          </p:spTgt>
                                        </p:tgtEl>
                                        <p:attrNameLst>
                                          <p:attrName>style.visibility</p:attrName>
                                        </p:attrNameLst>
                                      </p:cBhvr>
                                      <p:to>
                                        <p:strVal val="visible"/>
                                      </p:to>
                                    </p:set>
                                    <p:animEffect transition="in" filter="fade">
                                      <p:cBhvr>
                                        <p:cTn id="313" dur="1000"/>
                                        <p:tgtEl>
                                          <p:spTgt spid="76948">
                                            <p:txEl>
                                              <p:pRg st="0" end="0"/>
                                            </p:txEl>
                                          </p:spTgt>
                                        </p:tgtEl>
                                      </p:cBhvr>
                                    </p:animEffect>
                                    <p:anim calcmode="lin" valueType="num">
                                      <p:cBhvr>
                                        <p:cTn id="314" dur="1000" fill="hold"/>
                                        <p:tgtEl>
                                          <p:spTgt spid="76948">
                                            <p:txEl>
                                              <p:pRg st="0" end="0"/>
                                            </p:txEl>
                                          </p:spTgt>
                                        </p:tgtEl>
                                        <p:attrNameLst>
                                          <p:attrName>ppt_x</p:attrName>
                                        </p:attrNameLst>
                                      </p:cBhvr>
                                      <p:tavLst>
                                        <p:tav tm="0">
                                          <p:val>
                                            <p:strVal val="#ppt_x-.1"/>
                                          </p:val>
                                        </p:tav>
                                        <p:tav tm="100000">
                                          <p:val>
                                            <p:strVal val="#ppt_x"/>
                                          </p:val>
                                        </p:tav>
                                      </p:tavLst>
                                    </p:anim>
                                    <p:anim calcmode="lin" valueType="num">
                                      <p:cBhvr>
                                        <p:cTn id="315" dur="1000" fill="hold"/>
                                        <p:tgtEl>
                                          <p:spTgt spid="76948">
                                            <p:txEl>
                                              <p:pRg st="0" end="0"/>
                                            </p:txEl>
                                          </p:spTgt>
                                        </p:tgtEl>
                                        <p:attrNameLst>
                                          <p:attrName>ppt_y</p:attrName>
                                        </p:attrNameLst>
                                      </p:cBhvr>
                                      <p:tavLst>
                                        <p:tav tm="0">
                                          <p:val>
                                            <p:strVal val="#ppt_y"/>
                                          </p:val>
                                        </p:tav>
                                        <p:tav tm="100000">
                                          <p:val>
                                            <p:strVal val="#ppt_y"/>
                                          </p:val>
                                        </p:tav>
                                      </p:tavLst>
                                    </p:anim>
                                  </p:childTnLst>
                                </p:cTn>
                              </p:par>
                              <p:par>
                                <p:cTn id="316" presetID="50" presetClass="entr" presetSubtype="0" decel="100000" fill="hold" grpId="0" nodeType="withEffect">
                                  <p:stCondLst>
                                    <p:cond delay="0"/>
                                  </p:stCondLst>
                                  <p:childTnLst>
                                    <p:set>
                                      <p:cBhvr>
                                        <p:cTn id="317" dur="1" fill="hold">
                                          <p:stCondLst>
                                            <p:cond delay="0"/>
                                          </p:stCondLst>
                                        </p:cTn>
                                        <p:tgtEl>
                                          <p:spTgt spid="76903"/>
                                        </p:tgtEl>
                                        <p:attrNameLst>
                                          <p:attrName>style.visibility</p:attrName>
                                        </p:attrNameLst>
                                      </p:cBhvr>
                                      <p:to>
                                        <p:strVal val="visible"/>
                                      </p:to>
                                    </p:set>
                                    <p:anim calcmode="lin" valueType="num">
                                      <p:cBhvr>
                                        <p:cTn id="318" dur="1000" fill="hold"/>
                                        <p:tgtEl>
                                          <p:spTgt spid="76903"/>
                                        </p:tgtEl>
                                        <p:attrNameLst>
                                          <p:attrName>ppt_w</p:attrName>
                                        </p:attrNameLst>
                                      </p:cBhvr>
                                      <p:tavLst>
                                        <p:tav tm="0">
                                          <p:val>
                                            <p:strVal val="#ppt_w+.3"/>
                                          </p:val>
                                        </p:tav>
                                        <p:tav tm="100000">
                                          <p:val>
                                            <p:strVal val="#ppt_w"/>
                                          </p:val>
                                        </p:tav>
                                      </p:tavLst>
                                    </p:anim>
                                    <p:anim calcmode="lin" valueType="num">
                                      <p:cBhvr>
                                        <p:cTn id="319" dur="1000" fill="hold"/>
                                        <p:tgtEl>
                                          <p:spTgt spid="76903"/>
                                        </p:tgtEl>
                                        <p:attrNameLst>
                                          <p:attrName>ppt_h</p:attrName>
                                        </p:attrNameLst>
                                      </p:cBhvr>
                                      <p:tavLst>
                                        <p:tav tm="0">
                                          <p:val>
                                            <p:strVal val="#ppt_h"/>
                                          </p:val>
                                        </p:tav>
                                        <p:tav tm="100000">
                                          <p:val>
                                            <p:strVal val="#ppt_h"/>
                                          </p:val>
                                        </p:tav>
                                      </p:tavLst>
                                    </p:anim>
                                    <p:animEffect transition="in" filter="fade">
                                      <p:cBhvr>
                                        <p:cTn id="320" dur="1000"/>
                                        <p:tgtEl>
                                          <p:spTgt spid="76903"/>
                                        </p:tgtEl>
                                      </p:cBhvr>
                                    </p:animEffect>
                                  </p:childTnLst>
                                </p:cTn>
                              </p:par>
                              <p:par>
                                <p:cTn id="321" presetID="50" presetClass="entr" presetSubtype="0" decel="100000" fill="hold" grpId="0" nodeType="withEffect">
                                  <p:stCondLst>
                                    <p:cond delay="0"/>
                                  </p:stCondLst>
                                  <p:childTnLst>
                                    <p:set>
                                      <p:cBhvr>
                                        <p:cTn id="322" dur="1" fill="hold">
                                          <p:stCondLst>
                                            <p:cond delay="0"/>
                                          </p:stCondLst>
                                        </p:cTn>
                                        <p:tgtEl>
                                          <p:spTgt spid="76904"/>
                                        </p:tgtEl>
                                        <p:attrNameLst>
                                          <p:attrName>style.visibility</p:attrName>
                                        </p:attrNameLst>
                                      </p:cBhvr>
                                      <p:to>
                                        <p:strVal val="visible"/>
                                      </p:to>
                                    </p:set>
                                    <p:anim calcmode="lin" valueType="num">
                                      <p:cBhvr>
                                        <p:cTn id="323" dur="1000" fill="hold"/>
                                        <p:tgtEl>
                                          <p:spTgt spid="76904"/>
                                        </p:tgtEl>
                                        <p:attrNameLst>
                                          <p:attrName>ppt_w</p:attrName>
                                        </p:attrNameLst>
                                      </p:cBhvr>
                                      <p:tavLst>
                                        <p:tav tm="0">
                                          <p:val>
                                            <p:strVal val="#ppt_w+.3"/>
                                          </p:val>
                                        </p:tav>
                                        <p:tav tm="100000">
                                          <p:val>
                                            <p:strVal val="#ppt_w"/>
                                          </p:val>
                                        </p:tav>
                                      </p:tavLst>
                                    </p:anim>
                                    <p:anim calcmode="lin" valueType="num">
                                      <p:cBhvr>
                                        <p:cTn id="324" dur="1000" fill="hold"/>
                                        <p:tgtEl>
                                          <p:spTgt spid="76904"/>
                                        </p:tgtEl>
                                        <p:attrNameLst>
                                          <p:attrName>ppt_h</p:attrName>
                                        </p:attrNameLst>
                                      </p:cBhvr>
                                      <p:tavLst>
                                        <p:tav tm="0">
                                          <p:val>
                                            <p:strVal val="#ppt_h"/>
                                          </p:val>
                                        </p:tav>
                                        <p:tav tm="100000">
                                          <p:val>
                                            <p:strVal val="#ppt_h"/>
                                          </p:val>
                                        </p:tav>
                                      </p:tavLst>
                                    </p:anim>
                                    <p:animEffect transition="in" filter="fade">
                                      <p:cBhvr>
                                        <p:cTn id="325" dur="1000"/>
                                        <p:tgtEl>
                                          <p:spTgt spid="76904"/>
                                        </p:tgtEl>
                                      </p:cBhvr>
                                    </p:animEffect>
                                  </p:childTnLst>
                                </p:cTn>
                              </p:par>
                            </p:childTnLst>
                          </p:cTn>
                        </p:par>
                      </p:childTnLst>
                    </p:cTn>
                  </p:par>
                </p:childTnLst>
              </p:cTn>
              <p:nextCondLst>
                <p:cond evt="onClick" delay="0">
                  <p:tgtEl>
                    <p:spTgt spid="76871"/>
                  </p:tgtEl>
                </p:cond>
              </p:nextCondLst>
            </p:seq>
            <p:seq concurrent="1" nextAc="seek">
              <p:cTn id="326" restart="whenNotActive" fill="hold" evtFilter="cancelBubble" nodeType="interactiveSeq">
                <p:stCondLst>
                  <p:cond evt="onClick" delay="0">
                    <p:tgtEl>
                      <p:spTgt spid="76872"/>
                    </p:tgtEl>
                  </p:cond>
                </p:stCondLst>
                <p:endSync evt="end" delay="0">
                  <p:rtn val="all"/>
                </p:endSync>
                <p:childTnLst>
                  <p:par>
                    <p:cTn id="327" fill="hold" nodeType="clickPar">
                      <p:stCondLst>
                        <p:cond delay="0"/>
                      </p:stCondLst>
                      <p:childTnLst>
                        <p:par>
                          <p:cTn id="328" fill="hold" nodeType="withGroup">
                            <p:stCondLst>
                              <p:cond delay="0"/>
                            </p:stCondLst>
                            <p:childTnLst>
                              <p:par>
                                <p:cTn id="329" presetID="53" presetClass="entr" presetSubtype="0" fill="hold" nodeType="withEffect">
                                  <p:stCondLst>
                                    <p:cond delay="0"/>
                                  </p:stCondLst>
                                  <p:childTnLst>
                                    <p:set>
                                      <p:cBhvr>
                                        <p:cTn id="330" dur="1" fill="hold">
                                          <p:stCondLst>
                                            <p:cond delay="0"/>
                                          </p:stCondLst>
                                        </p:cTn>
                                        <p:tgtEl>
                                          <p:spTgt spid="76851">
                                            <p:txEl>
                                              <p:pRg st="0" end="0"/>
                                            </p:txEl>
                                          </p:spTgt>
                                        </p:tgtEl>
                                        <p:attrNameLst>
                                          <p:attrName>style.visibility</p:attrName>
                                        </p:attrNameLst>
                                      </p:cBhvr>
                                      <p:to>
                                        <p:strVal val="visible"/>
                                      </p:to>
                                    </p:set>
                                    <p:anim calcmode="lin" valueType="num">
                                      <p:cBhvr>
                                        <p:cTn id="331" dur="500" fill="hold"/>
                                        <p:tgtEl>
                                          <p:spTgt spid="76851">
                                            <p:txEl>
                                              <p:pRg st="0" end="0"/>
                                            </p:txEl>
                                          </p:spTgt>
                                        </p:tgtEl>
                                        <p:attrNameLst>
                                          <p:attrName>ppt_w</p:attrName>
                                        </p:attrNameLst>
                                      </p:cBhvr>
                                      <p:tavLst>
                                        <p:tav tm="0">
                                          <p:val>
                                            <p:fltVal val="0"/>
                                          </p:val>
                                        </p:tav>
                                        <p:tav tm="100000">
                                          <p:val>
                                            <p:strVal val="#ppt_w"/>
                                          </p:val>
                                        </p:tav>
                                      </p:tavLst>
                                    </p:anim>
                                    <p:anim calcmode="lin" valueType="num">
                                      <p:cBhvr>
                                        <p:cTn id="332" dur="500" fill="hold"/>
                                        <p:tgtEl>
                                          <p:spTgt spid="76851">
                                            <p:txEl>
                                              <p:pRg st="0" end="0"/>
                                            </p:txEl>
                                          </p:spTgt>
                                        </p:tgtEl>
                                        <p:attrNameLst>
                                          <p:attrName>ppt_h</p:attrName>
                                        </p:attrNameLst>
                                      </p:cBhvr>
                                      <p:tavLst>
                                        <p:tav tm="0">
                                          <p:val>
                                            <p:fltVal val="0"/>
                                          </p:val>
                                        </p:tav>
                                        <p:tav tm="100000">
                                          <p:val>
                                            <p:strVal val="#ppt_h"/>
                                          </p:val>
                                        </p:tav>
                                      </p:tavLst>
                                    </p:anim>
                                    <p:animEffect transition="in" filter="fade">
                                      <p:cBhvr>
                                        <p:cTn id="333" dur="500"/>
                                        <p:tgtEl>
                                          <p:spTgt spid="76851">
                                            <p:txEl>
                                              <p:pRg st="0" end="0"/>
                                            </p:txEl>
                                          </p:spTgt>
                                        </p:tgtEl>
                                      </p:cBhvr>
                                    </p:animEffect>
                                  </p:childTnLst>
                                </p:cTn>
                              </p:par>
                              <p:par>
                                <p:cTn id="334" presetID="53" presetClass="entr" presetSubtype="0" fill="hold" nodeType="withEffect">
                                  <p:stCondLst>
                                    <p:cond delay="0"/>
                                  </p:stCondLst>
                                  <p:childTnLst>
                                    <p:set>
                                      <p:cBhvr>
                                        <p:cTn id="335" dur="1" fill="hold">
                                          <p:stCondLst>
                                            <p:cond delay="0"/>
                                          </p:stCondLst>
                                        </p:cTn>
                                        <p:tgtEl>
                                          <p:spTgt spid="76809">
                                            <p:txEl>
                                              <p:pRg st="0" end="0"/>
                                            </p:txEl>
                                          </p:spTgt>
                                        </p:tgtEl>
                                        <p:attrNameLst>
                                          <p:attrName>style.visibility</p:attrName>
                                        </p:attrNameLst>
                                      </p:cBhvr>
                                      <p:to>
                                        <p:strVal val="visible"/>
                                      </p:to>
                                    </p:set>
                                    <p:anim calcmode="lin" valueType="num">
                                      <p:cBhvr>
                                        <p:cTn id="336" dur="500" fill="hold"/>
                                        <p:tgtEl>
                                          <p:spTgt spid="76809">
                                            <p:txEl>
                                              <p:pRg st="0" end="0"/>
                                            </p:txEl>
                                          </p:spTgt>
                                        </p:tgtEl>
                                        <p:attrNameLst>
                                          <p:attrName>ppt_w</p:attrName>
                                        </p:attrNameLst>
                                      </p:cBhvr>
                                      <p:tavLst>
                                        <p:tav tm="0">
                                          <p:val>
                                            <p:fltVal val="0"/>
                                          </p:val>
                                        </p:tav>
                                        <p:tav tm="100000">
                                          <p:val>
                                            <p:strVal val="#ppt_w"/>
                                          </p:val>
                                        </p:tav>
                                      </p:tavLst>
                                    </p:anim>
                                    <p:anim calcmode="lin" valueType="num">
                                      <p:cBhvr>
                                        <p:cTn id="337" dur="500" fill="hold"/>
                                        <p:tgtEl>
                                          <p:spTgt spid="76809">
                                            <p:txEl>
                                              <p:pRg st="0" end="0"/>
                                            </p:txEl>
                                          </p:spTgt>
                                        </p:tgtEl>
                                        <p:attrNameLst>
                                          <p:attrName>ppt_h</p:attrName>
                                        </p:attrNameLst>
                                      </p:cBhvr>
                                      <p:tavLst>
                                        <p:tav tm="0">
                                          <p:val>
                                            <p:fltVal val="0"/>
                                          </p:val>
                                        </p:tav>
                                        <p:tav tm="100000">
                                          <p:val>
                                            <p:strVal val="#ppt_h"/>
                                          </p:val>
                                        </p:tav>
                                      </p:tavLst>
                                    </p:anim>
                                    <p:animEffect transition="in" filter="fade">
                                      <p:cBhvr>
                                        <p:cTn id="338" dur="500"/>
                                        <p:tgtEl>
                                          <p:spTgt spid="76809">
                                            <p:txEl>
                                              <p:pRg st="0" end="0"/>
                                            </p:txEl>
                                          </p:spTgt>
                                        </p:tgtEl>
                                      </p:cBhvr>
                                    </p:animEffect>
                                  </p:childTnLst>
                                </p:cTn>
                              </p:par>
                              <p:par>
                                <p:cTn id="339" presetID="53" presetClass="entr" presetSubtype="0" fill="hold" nodeType="withEffect">
                                  <p:stCondLst>
                                    <p:cond delay="0"/>
                                  </p:stCondLst>
                                  <p:childTnLst>
                                    <p:set>
                                      <p:cBhvr>
                                        <p:cTn id="340" dur="1" fill="hold">
                                          <p:stCondLst>
                                            <p:cond delay="0"/>
                                          </p:stCondLst>
                                        </p:cTn>
                                        <p:tgtEl>
                                          <p:spTgt spid="76821">
                                            <p:txEl>
                                              <p:pRg st="0" end="0"/>
                                            </p:txEl>
                                          </p:spTgt>
                                        </p:tgtEl>
                                        <p:attrNameLst>
                                          <p:attrName>style.visibility</p:attrName>
                                        </p:attrNameLst>
                                      </p:cBhvr>
                                      <p:to>
                                        <p:strVal val="visible"/>
                                      </p:to>
                                    </p:set>
                                    <p:anim calcmode="lin" valueType="num">
                                      <p:cBhvr>
                                        <p:cTn id="341" dur="500" fill="hold"/>
                                        <p:tgtEl>
                                          <p:spTgt spid="76821">
                                            <p:txEl>
                                              <p:pRg st="0" end="0"/>
                                            </p:txEl>
                                          </p:spTgt>
                                        </p:tgtEl>
                                        <p:attrNameLst>
                                          <p:attrName>ppt_w</p:attrName>
                                        </p:attrNameLst>
                                      </p:cBhvr>
                                      <p:tavLst>
                                        <p:tav tm="0">
                                          <p:val>
                                            <p:fltVal val="0"/>
                                          </p:val>
                                        </p:tav>
                                        <p:tav tm="100000">
                                          <p:val>
                                            <p:strVal val="#ppt_w"/>
                                          </p:val>
                                        </p:tav>
                                      </p:tavLst>
                                    </p:anim>
                                    <p:anim calcmode="lin" valueType="num">
                                      <p:cBhvr>
                                        <p:cTn id="342" dur="500" fill="hold"/>
                                        <p:tgtEl>
                                          <p:spTgt spid="76821">
                                            <p:txEl>
                                              <p:pRg st="0" end="0"/>
                                            </p:txEl>
                                          </p:spTgt>
                                        </p:tgtEl>
                                        <p:attrNameLst>
                                          <p:attrName>ppt_h</p:attrName>
                                        </p:attrNameLst>
                                      </p:cBhvr>
                                      <p:tavLst>
                                        <p:tav tm="0">
                                          <p:val>
                                            <p:fltVal val="0"/>
                                          </p:val>
                                        </p:tav>
                                        <p:tav tm="100000">
                                          <p:val>
                                            <p:strVal val="#ppt_h"/>
                                          </p:val>
                                        </p:tav>
                                      </p:tavLst>
                                    </p:anim>
                                    <p:animEffect transition="in" filter="fade">
                                      <p:cBhvr>
                                        <p:cTn id="343" dur="500"/>
                                        <p:tgtEl>
                                          <p:spTgt spid="76821">
                                            <p:txEl>
                                              <p:pRg st="0" end="0"/>
                                            </p:txEl>
                                          </p:spTgt>
                                        </p:tgtEl>
                                      </p:cBhvr>
                                    </p:animEffect>
                                  </p:childTnLst>
                                </p:cTn>
                              </p:par>
                              <p:par>
                                <p:cTn id="344" presetID="53" presetClass="entr" presetSubtype="0" fill="hold" nodeType="withEffect">
                                  <p:stCondLst>
                                    <p:cond delay="0"/>
                                  </p:stCondLst>
                                  <p:childTnLst>
                                    <p:set>
                                      <p:cBhvr>
                                        <p:cTn id="345" dur="1" fill="hold">
                                          <p:stCondLst>
                                            <p:cond delay="0"/>
                                          </p:stCondLst>
                                        </p:cTn>
                                        <p:tgtEl>
                                          <p:spTgt spid="76822">
                                            <p:txEl>
                                              <p:pRg st="0" end="0"/>
                                            </p:txEl>
                                          </p:spTgt>
                                        </p:tgtEl>
                                        <p:attrNameLst>
                                          <p:attrName>style.visibility</p:attrName>
                                        </p:attrNameLst>
                                      </p:cBhvr>
                                      <p:to>
                                        <p:strVal val="visible"/>
                                      </p:to>
                                    </p:set>
                                    <p:anim calcmode="lin" valueType="num">
                                      <p:cBhvr>
                                        <p:cTn id="346" dur="500" fill="hold"/>
                                        <p:tgtEl>
                                          <p:spTgt spid="76822">
                                            <p:txEl>
                                              <p:pRg st="0" end="0"/>
                                            </p:txEl>
                                          </p:spTgt>
                                        </p:tgtEl>
                                        <p:attrNameLst>
                                          <p:attrName>ppt_w</p:attrName>
                                        </p:attrNameLst>
                                      </p:cBhvr>
                                      <p:tavLst>
                                        <p:tav tm="0">
                                          <p:val>
                                            <p:fltVal val="0"/>
                                          </p:val>
                                        </p:tav>
                                        <p:tav tm="100000">
                                          <p:val>
                                            <p:strVal val="#ppt_w"/>
                                          </p:val>
                                        </p:tav>
                                      </p:tavLst>
                                    </p:anim>
                                    <p:anim calcmode="lin" valueType="num">
                                      <p:cBhvr>
                                        <p:cTn id="347" dur="500" fill="hold"/>
                                        <p:tgtEl>
                                          <p:spTgt spid="76822">
                                            <p:txEl>
                                              <p:pRg st="0" end="0"/>
                                            </p:txEl>
                                          </p:spTgt>
                                        </p:tgtEl>
                                        <p:attrNameLst>
                                          <p:attrName>ppt_h</p:attrName>
                                        </p:attrNameLst>
                                      </p:cBhvr>
                                      <p:tavLst>
                                        <p:tav tm="0">
                                          <p:val>
                                            <p:fltVal val="0"/>
                                          </p:val>
                                        </p:tav>
                                        <p:tav tm="100000">
                                          <p:val>
                                            <p:strVal val="#ppt_h"/>
                                          </p:val>
                                        </p:tav>
                                      </p:tavLst>
                                    </p:anim>
                                    <p:animEffect transition="in" filter="fade">
                                      <p:cBhvr>
                                        <p:cTn id="348" dur="500"/>
                                        <p:tgtEl>
                                          <p:spTgt spid="76822">
                                            <p:txEl>
                                              <p:pRg st="0" end="0"/>
                                            </p:txEl>
                                          </p:spTgt>
                                        </p:tgtEl>
                                      </p:cBhvr>
                                    </p:animEffect>
                                  </p:childTnLst>
                                </p:cTn>
                              </p:par>
                              <p:par>
                                <p:cTn id="349" presetID="53" presetClass="entr" presetSubtype="0" fill="hold" nodeType="withEffect">
                                  <p:stCondLst>
                                    <p:cond delay="0"/>
                                  </p:stCondLst>
                                  <p:childTnLst>
                                    <p:set>
                                      <p:cBhvr>
                                        <p:cTn id="350" dur="1" fill="hold">
                                          <p:stCondLst>
                                            <p:cond delay="0"/>
                                          </p:stCondLst>
                                        </p:cTn>
                                        <p:tgtEl>
                                          <p:spTgt spid="76823">
                                            <p:txEl>
                                              <p:pRg st="0" end="0"/>
                                            </p:txEl>
                                          </p:spTgt>
                                        </p:tgtEl>
                                        <p:attrNameLst>
                                          <p:attrName>style.visibility</p:attrName>
                                        </p:attrNameLst>
                                      </p:cBhvr>
                                      <p:to>
                                        <p:strVal val="visible"/>
                                      </p:to>
                                    </p:set>
                                    <p:anim calcmode="lin" valueType="num">
                                      <p:cBhvr>
                                        <p:cTn id="351" dur="500" fill="hold"/>
                                        <p:tgtEl>
                                          <p:spTgt spid="76823">
                                            <p:txEl>
                                              <p:pRg st="0" end="0"/>
                                            </p:txEl>
                                          </p:spTgt>
                                        </p:tgtEl>
                                        <p:attrNameLst>
                                          <p:attrName>ppt_w</p:attrName>
                                        </p:attrNameLst>
                                      </p:cBhvr>
                                      <p:tavLst>
                                        <p:tav tm="0">
                                          <p:val>
                                            <p:fltVal val="0"/>
                                          </p:val>
                                        </p:tav>
                                        <p:tav tm="100000">
                                          <p:val>
                                            <p:strVal val="#ppt_w"/>
                                          </p:val>
                                        </p:tav>
                                      </p:tavLst>
                                    </p:anim>
                                    <p:anim calcmode="lin" valueType="num">
                                      <p:cBhvr>
                                        <p:cTn id="352" dur="500" fill="hold"/>
                                        <p:tgtEl>
                                          <p:spTgt spid="76823">
                                            <p:txEl>
                                              <p:pRg st="0" end="0"/>
                                            </p:txEl>
                                          </p:spTgt>
                                        </p:tgtEl>
                                        <p:attrNameLst>
                                          <p:attrName>ppt_h</p:attrName>
                                        </p:attrNameLst>
                                      </p:cBhvr>
                                      <p:tavLst>
                                        <p:tav tm="0">
                                          <p:val>
                                            <p:fltVal val="0"/>
                                          </p:val>
                                        </p:tav>
                                        <p:tav tm="100000">
                                          <p:val>
                                            <p:strVal val="#ppt_h"/>
                                          </p:val>
                                        </p:tav>
                                      </p:tavLst>
                                    </p:anim>
                                    <p:animEffect transition="in" filter="fade">
                                      <p:cBhvr>
                                        <p:cTn id="353" dur="500"/>
                                        <p:tgtEl>
                                          <p:spTgt spid="76823">
                                            <p:txEl>
                                              <p:pRg st="0" end="0"/>
                                            </p:txEl>
                                          </p:spTgt>
                                        </p:tgtEl>
                                      </p:cBhvr>
                                    </p:animEffect>
                                  </p:childTnLst>
                                </p:cTn>
                              </p:par>
                              <p:par>
                                <p:cTn id="354" presetID="53" presetClass="entr" presetSubtype="0" fill="hold" nodeType="withEffect">
                                  <p:stCondLst>
                                    <p:cond delay="0"/>
                                  </p:stCondLst>
                                  <p:childTnLst>
                                    <p:set>
                                      <p:cBhvr>
                                        <p:cTn id="355" dur="1" fill="hold">
                                          <p:stCondLst>
                                            <p:cond delay="0"/>
                                          </p:stCondLst>
                                        </p:cTn>
                                        <p:tgtEl>
                                          <p:spTgt spid="76824">
                                            <p:txEl>
                                              <p:pRg st="0" end="0"/>
                                            </p:txEl>
                                          </p:spTgt>
                                        </p:tgtEl>
                                        <p:attrNameLst>
                                          <p:attrName>style.visibility</p:attrName>
                                        </p:attrNameLst>
                                      </p:cBhvr>
                                      <p:to>
                                        <p:strVal val="visible"/>
                                      </p:to>
                                    </p:set>
                                    <p:anim calcmode="lin" valueType="num">
                                      <p:cBhvr>
                                        <p:cTn id="356" dur="500" fill="hold"/>
                                        <p:tgtEl>
                                          <p:spTgt spid="76824">
                                            <p:txEl>
                                              <p:pRg st="0" end="0"/>
                                            </p:txEl>
                                          </p:spTgt>
                                        </p:tgtEl>
                                        <p:attrNameLst>
                                          <p:attrName>ppt_w</p:attrName>
                                        </p:attrNameLst>
                                      </p:cBhvr>
                                      <p:tavLst>
                                        <p:tav tm="0">
                                          <p:val>
                                            <p:fltVal val="0"/>
                                          </p:val>
                                        </p:tav>
                                        <p:tav tm="100000">
                                          <p:val>
                                            <p:strVal val="#ppt_w"/>
                                          </p:val>
                                        </p:tav>
                                      </p:tavLst>
                                    </p:anim>
                                    <p:anim calcmode="lin" valueType="num">
                                      <p:cBhvr>
                                        <p:cTn id="357" dur="500" fill="hold"/>
                                        <p:tgtEl>
                                          <p:spTgt spid="76824">
                                            <p:txEl>
                                              <p:pRg st="0" end="0"/>
                                            </p:txEl>
                                          </p:spTgt>
                                        </p:tgtEl>
                                        <p:attrNameLst>
                                          <p:attrName>ppt_h</p:attrName>
                                        </p:attrNameLst>
                                      </p:cBhvr>
                                      <p:tavLst>
                                        <p:tav tm="0">
                                          <p:val>
                                            <p:fltVal val="0"/>
                                          </p:val>
                                        </p:tav>
                                        <p:tav tm="100000">
                                          <p:val>
                                            <p:strVal val="#ppt_h"/>
                                          </p:val>
                                        </p:tav>
                                      </p:tavLst>
                                    </p:anim>
                                    <p:animEffect transition="in" filter="fade">
                                      <p:cBhvr>
                                        <p:cTn id="358" dur="500"/>
                                        <p:tgtEl>
                                          <p:spTgt spid="76824">
                                            <p:txEl>
                                              <p:pRg st="0" end="0"/>
                                            </p:txEl>
                                          </p:spTgt>
                                        </p:tgtEl>
                                      </p:cBhvr>
                                    </p:animEffect>
                                  </p:childTnLst>
                                </p:cTn>
                              </p:par>
                              <p:par>
                                <p:cTn id="359" presetID="53" presetClass="entr" presetSubtype="0" fill="hold" nodeType="withEffect">
                                  <p:stCondLst>
                                    <p:cond delay="0"/>
                                  </p:stCondLst>
                                  <p:childTnLst>
                                    <p:set>
                                      <p:cBhvr>
                                        <p:cTn id="360" dur="1" fill="hold">
                                          <p:stCondLst>
                                            <p:cond delay="0"/>
                                          </p:stCondLst>
                                        </p:cTn>
                                        <p:tgtEl>
                                          <p:spTgt spid="76825">
                                            <p:txEl>
                                              <p:pRg st="0" end="0"/>
                                            </p:txEl>
                                          </p:spTgt>
                                        </p:tgtEl>
                                        <p:attrNameLst>
                                          <p:attrName>style.visibility</p:attrName>
                                        </p:attrNameLst>
                                      </p:cBhvr>
                                      <p:to>
                                        <p:strVal val="visible"/>
                                      </p:to>
                                    </p:set>
                                    <p:anim calcmode="lin" valueType="num">
                                      <p:cBhvr>
                                        <p:cTn id="361" dur="500" fill="hold"/>
                                        <p:tgtEl>
                                          <p:spTgt spid="76825">
                                            <p:txEl>
                                              <p:pRg st="0" end="0"/>
                                            </p:txEl>
                                          </p:spTgt>
                                        </p:tgtEl>
                                        <p:attrNameLst>
                                          <p:attrName>ppt_w</p:attrName>
                                        </p:attrNameLst>
                                      </p:cBhvr>
                                      <p:tavLst>
                                        <p:tav tm="0">
                                          <p:val>
                                            <p:fltVal val="0"/>
                                          </p:val>
                                        </p:tav>
                                        <p:tav tm="100000">
                                          <p:val>
                                            <p:strVal val="#ppt_w"/>
                                          </p:val>
                                        </p:tav>
                                      </p:tavLst>
                                    </p:anim>
                                    <p:anim calcmode="lin" valueType="num">
                                      <p:cBhvr>
                                        <p:cTn id="362" dur="500" fill="hold"/>
                                        <p:tgtEl>
                                          <p:spTgt spid="76825">
                                            <p:txEl>
                                              <p:pRg st="0" end="0"/>
                                            </p:txEl>
                                          </p:spTgt>
                                        </p:tgtEl>
                                        <p:attrNameLst>
                                          <p:attrName>ppt_h</p:attrName>
                                        </p:attrNameLst>
                                      </p:cBhvr>
                                      <p:tavLst>
                                        <p:tav tm="0">
                                          <p:val>
                                            <p:fltVal val="0"/>
                                          </p:val>
                                        </p:tav>
                                        <p:tav tm="100000">
                                          <p:val>
                                            <p:strVal val="#ppt_h"/>
                                          </p:val>
                                        </p:tav>
                                      </p:tavLst>
                                    </p:anim>
                                    <p:animEffect transition="in" filter="fade">
                                      <p:cBhvr>
                                        <p:cTn id="363" dur="500"/>
                                        <p:tgtEl>
                                          <p:spTgt spid="76825">
                                            <p:txEl>
                                              <p:pRg st="0" end="0"/>
                                            </p:txEl>
                                          </p:spTgt>
                                        </p:tgtEl>
                                      </p:cBhvr>
                                    </p:animEffect>
                                  </p:childTnLst>
                                </p:cTn>
                              </p:par>
                              <p:par>
                                <p:cTn id="364" presetID="53" presetClass="entr" presetSubtype="0" fill="hold" nodeType="withEffect">
                                  <p:stCondLst>
                                    <p:cond delay="0"/>
                                  </p:stCondLst>
                                  <p:childTnLst>
                                    <p:set>
                                      <p:cBhvr>
                                        <p:cTn id="365" dur="1" fill="hold">
                                          <p:stCondLst>
                                            <p:cond delay="0"/>
                                          </p:stCondLst>
                                        </p:cTn>
                                        <p:tgtEl>
                                          <p:spTgt spid="76826">
                                            <p:txEl>
                                              <p:pRg st="0" end="0"/>
                                            </p:txEl>
                                          </p:spTgt>
                                        </p:tgtEl>
                                        <p:attrNameLst>
                                          <p:attrName>style.visibility</p:attrName>
                                        </p:attrNameLst>
                                      </p:cBhvr>
                                      <p:to>
                                        <p:strVal val="visible"/>
                                      </p:to>
                                    </p:set>
                                    <p:anim calcmode="lin" valueType="num">
                                      <p:cBhvr>
                                        <p:cTn id="366" dur="500" fill="hold"/>
                                        <p:tgtEl>
                                          <p:spTgt spid="76826">
                                            <p:txEl>
                                              <p:pRg st="0" end="0"/>
                                            </p:txEl>
                                          </p:spTgt>
                                        </p:tgtEl>
                                        <p:attrNameLst>
                                          <p:attrName>ppt_w</p:attrName>
                                        </p:attrNameLst>
                                      </p:cBhvr>
                                      <p:tavLst>
                                        <p:tav tm="0">
                                          <p:val>
                                            <p:fltVal val="0"/>
                                          </p:val>
                                        </p:tav>
                                        <p:tav tm="100000">
                                          <p:val>
                                            <p:strVal val="#ppt_w"/>
                                          </p:val>
                                        </p:tav>
                                      </p:tavLst>
                                    </p:anim>
                                    <p:anim calcmode="lin" valueType="num">
                                      <p:cBhvr>
                                        <p:cTn id="367" dur="500" fill="hold"/>
                                        <p:tgtEl>
                                          <p:spTgt spid="76826">
                                            <p:txEl>
                                              <p:pRg st="0" end="0"/>
                                            </p:txEl>
                                          </p:spTgt>
                                        </p:tgtEl>
                                        <p:attrNameLst>
                                          <p:attrName>ppt_h</p:attrName>
                                        </p:attrNameLst>
                                      </p:cBhvr>
                                      <p:tavLst>
                                        <p:tav tm="0">
                                          <p:val>
                                            <p:fltVal val="0"/>
                                          </p:val>
                                        </p:tav>
                                        <p:tav tm="100000">
                                          <p:val>
                                            <p:strVal val="#ppt_h"/>
                                          </p:val>
                                        </p:tav>
                                      </p:tavLst>
                                    </p:anim>
                                    <p:animEffect transition="in" filter="fade">
                                      <p:cBhvr>
                                        <p:cTn id="368" dur="500"/>
                                        <p:tgtEl>
                                          <p:spTgt spid="76826">
                                            <p:txEl>
                                              <p:pRg st="0" end="0"/>
                                            </p:txEl>
                                          </p:spTgt>
                                        </p:tgtEl>
                                      </p:cBhvr>
                                    </p:animEffect>
                                  </p:childTnLst>
                                </p:cTn>
                              </p:par>
                              <p:par>
                                <p:cTn id="369" presetID="50" presetClass="entr" presetSubtype="0" decel="100000" fill="hold" grpId="0" nodeType="withEffect">
                                  <p:stCondLst>
                                    <p:cond delay="0"/>
                                  </p:stCondLst>
                                  <p:childTnLst>
                                    <p:set>
                                      <p:cBhvr>
                                        <p:cTn id="370" dur="1" fill="hold">
                                          <p:stCondLst>
                                            <p:cond delay="0"/>
                                          </p:stCondLst>
                                        </p:cTn>
                                        <p:tgtEl>
                                          <p:spTgt spid="76906"/>
                                        </p:tgtEl>
                                        <p:attrNameLst>
                                          <p:attrName>style.visibility</p:attrName>
                                        </p:attrNameLst>
                                      </p:cBhvr>
                                      <p:to>
                                        <p:strVal val="visible"/>
                                      </p:to>
                                    </p:set>
                                    <p:anim calcmode="lin" valueType="num">
                                      <p:cBhvr>
                                        <p:cTn id="371" dur="1000" fill="hold"/>
                                        <p:tgtEl>
                                          <p:spTgt spid="76906"/>
                                        </p:tgtEl>
                                        <p:attrNameLst>
                                          <p:attrName>ppt_w</p:attrName>
                                        </p:attrNameLst>
                                      </p:cBhvr>
                                      <p:tavLst>
                                        <p:tav tm="0">
                                          <p:val>
                                            <p:strVal val="#ppt_w+.3"/>
                                          </p:val>
                                        </p:tav>
                                        <p:tav tm="100000">
                                          <p:val>
                                            <p:strVal val="#ppt_w"/>
                                          </p:val>
                                        </p:tav>
                                      </p:tavLst>
                                    </p:anim>
                                    <p:anim calcmode="lin" valueType="num">
                                      <p:cBhvr>
                                        <p:cTn id="372" dur="1000" fill="hold"/>
                                        <p:tgtEl>
                                          <p:spTgt spid="76906"/>
                                        </p:tgtEl>
                                        <p:attrNameLst>
                                          <p:attrName>ppt_h</p:attrName>
                                        </p:attrNameLst>
                                      </p:cBhvr>
                                      <p:tavLst>
                                        <p:tav tm="0">
                                          <p:val>
                                            <p:strVal val="#ppt_h"/>
                                          </p:val>
                                        </p:tav>
                                        <p:tav tm="100000">
                                          <p:val>
                                            <p:strVal val="#ppt_h"/>
                                          </p:val>
                                        </p:tav>
                                      </p:tavLst>
                                    </p:anim>
                                    <p:animEffect transition="in" filter="fade">
                                      <p:cBhvr>
                                        <p:cTn id="373" dur="1000"/>
                                        <p:tgtEl>
                                          <p:spTgt spid="76906"/>
                                        </p:tgtEl>
                                      </p:cBhvr>
                                    </p:animEffect>
                                  </p:childTnLst>
                                </p:cTn>
                              </p:par>
                              <p:par>
                                <p:cTn id="374" presetID="50" presetClass="entr" presetSubtype="0" decel="100000" fill="hold" grpId="0" nodeType="withEffect">
                                  <p:stCondLst>
                                    <p:cond delay="0"/>
                                  </p:stCondLst>
                                  <p:childTnLst>
                                    <p:set>
                                      <p:cBhvr>
                                        <p:cTn id="375" dur="1" fill="hold">
                                          <p:stCondLst>
                                            <p:cond delay="0"/>
                                          </p:stCondLst>
                                        </p:cTn>
                                        <p:tgtEl>
                                          <p:spTgt spid="76923"/>
                                        </p:tgtEl>
                                        <p:attrNameLst>
                                          <p:attrName>style.visibility</p:attrName>
                                        </p:attrNameLst>
                                      </p:cBhvr>
                                      <p:to>
                                        <p:strVal val="visible"/>
                                      </p:to>
                                    </p:set>
                                    <p:anim calcmode="lin" valueType="num">
                                      <p:cBhvr>
                                        <p:cTn id="376" dur="1000" fill="hold"/>
                                        <p:tgtEl>
                                          <p:spTgt spid="76923"/>
                                        </p:tgtEl>
                                        <p:attrNameLst>
                                          <p:attrName>ppt_w</p:attrName>
                                        </p:attrNameLst>
                                      </p:cBhvr>
                                      <p:tavLst>
                                        <p:tav tm="0">
                                          <p:val>
                                            <p:strVal val="#ppt_w+.3"/>
                                          </p:val>
                                        </p:tav>
                                        <p:tav tm="100000">
                                          <p:val>
                                            <p:strVal val="#ppt_w"/>
                                          </p:val>
                                        </p:tav>
                                      </p:tavLst>
                                    </p:anim>
                                    <p:anim calcmode="lin" valueType="num">
                                      <p:cBhvr>
                                        <p:cTn id="377" dur="1000" fill="hold"/>
                                        <p:tgtEl>
                                          <p:spTgt spid="76923"/>
                                        </p:tgtEl>
                                        <p:attrNameLst>
                                          <p:attrName>ppt_h</p:attrName>
                                        </p:attrNameLst>
                                      </p:cBhvr>
                                      <p:tavLst>
                                        <p:tav tm="0">
                                          <p:val>
                                            <p:strVal val="#ppt_h"/>
                                          </p:val>
                                        </p:tav>
                                        <p:tav tm="100000">
                                          <p:val>
                                            <p:strVal val="#ppt_h"/>
                                          </p:val>
                                        </p:tav>
                                      </p:tavLst>
                                    </p:anim>
                                    <p:animEffect transition="in" filter="fade">
                                      <p:cBhvr>
                                        <p:cTn id="378" dur="1000"/>
                                        <p:tgtEl>
                                          <p:spTgt spid="76923"/>
                                        </p:tgtEl>
                                      </p:cBhvr>
                                    </p:animEffect>
                                  </p:childTnLst>
                                </p:cTn>
                              </p:par>
                            </p:childTnLst>
                          </p:cTn>
                        </p:par>
                      </p:childTnLst>
                    </p:cTn>
                  </p:par>
                </p:childTnLst>
              </p:cTn>
              <p:nextCondLst>
                <p:cond evt="onClick" delay="0">
                  <p:tgtEl>
                    <p:spTgt spid="76872"/>
                  </p:tgtEl>
                </p:cond>
              </p:nextCondLst>
            </p:seq>
            <p:seq concurrent="1" nextAc="seek">
              <p:cTn id="379" restart="whenNotActive" fill="hold" evtFilter="cancelBubble" nodeType="interactiveSeq">
                <p:stCondLst>
                  <p:cond evt="onClick" delay="0">
                    <p:tgtEl>
                      <p:spTgt spid="76873"/>
                    </p:tgtEl>
                  </p:cond>
                </p:stCondLst>
                <p:endSync evt="end" delay="0">
                  <p:rtn val="all"/>
                </p:endSync>
                <p:childTnLst>
                  <p:par>
                    <p:cTn id="380" fill="hold" nodeType="clickPar">
                      <p:stCondLst>
                        <p:cond delay="0"/>
                      </p:stCondLst>
                      <p:childTnLst>
                        <p:par>
                          <p:cTn id="381" fill="hold" nodeType="withGroup">
                            <p:stCondLst>
                              <p:cond delay="0"/>
                            </p:stCondLst>
                            <p:childTnLst>
                              <p:par>
                                <p:cTn id="382" presetID="51" presetClass="entr" presetSubtype="0" fill="hold" nodeType="withEffect">
                                  <p:stCondLst>
                                    <p:cond delay="0"/>
                                  </p:stCondLst>
                                  <p:childTnLst>
                                    <p:set>
                                      <p:cBhvr>
                                        <p:cTn id="383" dur="1" fill="hold">
                                          <p:stCondLst>
                                            <p:cond delay="0"/>
                                          </p:stCondLst>
                                        </p:cTn>
                                        <p:tgtEl>
                                          <p:spTgt spid="76855">
                                            <p:txEl>
                                              <p:pRg st="0" end="0"/>
                                            </p:txEl>
                                          </p:spTgt>
                                        </p:tgtEl>
                                        <p:attrNameLst>
                                          <p:attrName>style.visibility</p:attrName>
                                        </p:attrNameLst>
                                      </p:cBhvr>
                                      <p:to>
                                        <p:strVal val="visible"/>
                                      </p:to>
                                    </p:set>
                                    <p:animEffect transition="in" filter="fade">
                                      <p:cBhvr>
                                        <p:cTn id="384" dur="770" decel="100000"/>
                                        <p:tgtEl>
                                          <p:spTgt spid="76855">
                                            <p:txEl>
                                              <p:pRg st="0" end="0"/>
                                            </p:txEl>
                                          </p:spTgt>
                                        </p:tgtEl>
                                      </p:cBhvr>
                                    </p:animEffect>
                                    <p:animScale>
                                      <p:cBhvr>
                                        <p:cTn id="385" dur="770" decel="100000"/>
                                        <p:tgtEl>
                                          <p:spTgt spid="76855">
                                            <p:txEl>
                                              <p:pRg st="0" end="0"/>
                                            </p:txEl>
                                          </p:spTgt>
                                        </p:tgtEl>
                                      </p:cBhvr>
                                      <p:from x="10000" y="10000"/>
                                      <p:to x="200000" y="450000"/>
                                    </p:animScale>
                                    <p:animScale>
                                      <p:cBhvr>
                                        <p:cTn id="386" dur="1230" accel="100000" fill="hold">
                                          <p:stCondLst>
                                            <p:cond delay="770"/>
                                          </p:stCondLst>
                                        </p:cTn>
                                        <p:tgtEl>
                                          <p:spTgt spid="76855">
                                            <p:txEl>
                                              <p:pRg st="0" end="0"/>
                                            </p:txEl>
                                          </p:spTgt>
                                        </p:tgtEl>
                                      </p:cBhvr>
                                      <p:from x="200000" y="450000"/>
                                      <p:to x="100000" y="100000"/>
                                    </p:animScale>
                                    <p:set>
                                      <p:cBhvr>
                                        <p:cTn id="387" dur="770" fill="hold"/>
                                        <p:tgtEl>
                                          <p:spTgt spid="76855">
                                            <p:txEl>
                                              <p:pRg st="0" end="0"/>
                                            </p:txEl>
                                          </p:spTgt>
                                        </p:tgtEl>
                                        <p:attrNameLst>
                                          <p:attrName>ppt_x</p:attrName>
                                        </p:attrNameLst>
                                      </p:cBhvr>
                                      <p:to>
                                        <p:strVal val="(0.5)"/>
                                      </p:to>
                                    </p:set>
                                    <p:anim from="(0.5)" to="(#ppt_x)" calcmode="lin" valueType="num">
                                      <p:cBhvr>
                                        <p:cTn id="388" dur="1230" accel="100000" fill="hold">
                                          <p:stCondLst>
                                            <p:cond delay="770"/>
                                          </p:stCondLst>
                                        </p:cTn>
                                        <p:tgtEl>
                                          <p:spTgt spid="76855">
                                            <p:txEl>
                                              <p:pRg st="0" end="0"/>
                                            </p:txEl>
                                          </p:spTgt>
                                        </p:tgtEl>
                                        <p:attrNameLst>
                                          <p:attrName>ppt_x</p:attrName>
                                        </p:attrNameLst>
                                      </p:cBhvr>
                                    </p:anim>
                                    <p:set>
                                      <p:cBhvr>
                                        <p:cTn id="389" dur="770" fill="hold"/>
                                        <p:tgtEl>
                                          <p:spTgt spid="76855">
                                            <p:txEl>
                                              <p:pRg st="0" end="0"/>
                                            </p:txEl>
                                          </p:spTgt>
                                        </p:tgtEl>
                                        <p:attrNameLst>
                                          <p:attrName>ppt_y</p:attrName>
                                        </p:attrNameLst>
                                      </p:cBhvr>
                                      <p:to>
                                        <p:strVal val="(#ppt_y+0.4)"/>
                                      </p:to>
                                    </p:set>
                                    <p:anim from="(#ppt_y+0.4)" to="(#ppt_y)" calcmode="lin" valueType="num">
                                      <p:cBhvr>
                                        <p:cTn id="390" dur="1230" accel="100000" fill="hold">
                                          <p:stCondLst>
                                            <p:cond delay="770"/>
                                          </p:stCondLst>
                                        </p:cTn>
                                        <p:tgtEl>
                                          <p:spTgt spid="76855">
                                            <p:txEl>
                                              <p:pRg st="0" end="0"/>
                                            </p:txEl>
                                          </p:spTgt>
                                        </p:tgtEl>
                                        <p:attrNameLst>
                                          <p:attrName>ppt_y</p:attrName>
                                        </p:attrNameLst>
                                      </p:cBhvr>
                                    </p:anim>
                                  </p:childTnLst>
                                  <p:subTnLst>
                                    <p:audio>
                                      <p:cMediaNode>
                                        <p:cTn display="0" masterRel="sameClick">
                                          <p:stCondLst>
                                            <p:cond evt="begin" delay="0">
                                              <p:tn val="382"/>
                                            </p:cond>
                                          </p:stCondLst>
                                          <p:endCondLst>
                                            <p:cond evt="onStopAudio" delay="0">
                                              <p:tgtEl>
                                                <p:sldTgt/>
                                              </p:tgtEl>
                                            </p:cond>
                                          </p:endCondLst>
                                        </p:cTn>
                                        <p:tgtEl>
                                          <p:sndTgt r:embed="rId6" name="click.wav"/>
                                        </p:tgtEl>
                                      </p:cMediaNode>
                                    </p:audio>
                                  </p:subTnLst>
                                </p:cTn>
                              </p:par>
                              <p:par>
                                <p:cTn id="391" presetID="51" presetClass="entr" presetSubtype="0" fill="hold" nodeType="withEffect">
                                  <p:stCondLst>
                                    <p:cond delay="0"/>
                                  </p:stCondLst>
                                  <p:childTnLst>
                                    <p:set>
                                      <p:cBhvr>
                                        <p:cTn id="392" dur="1" fill="hold">
                                          <p:stCondLst>
                                            <p:cond delay="0"/>
                                          </p:stCondLst>
                                        </p:cTn>
                                        <p:tgtEl>
                                          <p:spTgt spid="76854">
                                            <p:txEl>
                                              <p:pRg st="0" end="0"/>
                                            </p:txEl>
                                          </p:spTgt>
                                        </p:tgtEl>
                                        <p:attrNameLst>
                                          <p:attrName>style.visibility</p:attrName>
                                        </p:attrNameLst>
                                      </p:cBhvr>
                                      <p:to>
                                        <p:strVal val="visible"/>
                                      </p:to>
                                    </p:set>
                                    <p:animEffect transition="in" filter="fade">
                                      <p:cBhvr>
                                        <p:cTn id="393" dur="770" decel="100000"/>
                                        <p:tgtEl>
                                          <p:spTgt spid="76854">
                                            <p:txEl>
                                              <p:pRg st="0" end="0"/>
                                            </p:txEl>
                                          </p:spTgt>
                                        </p:tgtEl>
                                      </p:cBhvr>
                                    </p:animEffect>
                                    <p:animScale>
                                      <p:cBhvr>
                                        <p:cTn id="394" dur="770" decel="100000"/>
                                        <p:tgtEl>
                                          <p:spTgt spid="76854">
                                            <p:txEl>
                                              <p:pRg st="0" end="0"/>
                                            </p:txEl>
                                          </p:spTgt>
                                        </p:tgtEl>
                                      </p:cBhvr>
                                      <p:from x="10000" y="10000"/>
                                      <p:to x="200000" y="450000"/>
                                    </p:animScale>
                                    <p:animScale>
                                      <p:cBhvr>
                                        <p:cTn id="395" dur="1230" accel="100000" fill="hold">
                                          <p:stCondLst>
                                            <p:cond delay="770"/>
                                          </p:stCondLst>
                                        </p:cTn>
                                        <p:tgtEl>
                                          <p:spTgt spid="76854">
                                            <p:txEl>
                                              <p:pRg st="0" end="0"/>
                                            </p:txEl>
                                          </p:spTgt>
                                        </p:tgtEl>
                                      </p:cBhvr>
                                      <p:from x="200000" y="450000"/>
                                      <p:to x="100000" y="100000"/>
                                    </p:animScale>
                                    <p:set>
                                      <p:cBhvr>
                                        <p:cTn id="396" dur="770" fill="hold"/>
                                        <p:tgtEl>
                                          <p:spTgt spid="76854">
                                            <p:txEl>
                                              <p:pRg st="0" end="0"/>
                                            </p:txEl>
                                          </p:spTgt>
                                        </p:tgtEl>
                                        <p:attrNameLst>
                                          <p:attrName>ppt_x</p:attrName>
                                        </p:attrNameLst>
                                      </p:cBhvr>
                                      <p:to>
                                        <p:strVal val="(0.5)"/>
                                      </p:to>
                                    </p:set>
                                    <p:anim from="(0.5)" to="(#ppt_x)" calcmode="lin" valueType="num">
                                      <p:cBhvr>
                                        <p:cTn id="397" dur="1230" accel="100000" fill="hold">
                                          <p:stCondLst>
                                            <p:cond delay="770"/>
                                          </p:stCondLst>
                                        </p:cTn>
                                        <p:tgtEl>
                                          <p:spTgt spid="76854">
                                            <p:txEl>
                                              <p:pRg st="0" end="0"/>
                                            </p:txEl>
                                          </p:spTgt>
                                        </p:tgtEl>
                                        <p:attrNameLst>
                                          <p:attrName>ppt_x</p:attrName>
                                        </p:attrNameLst>
                                      </p:cBhvr>
                                    </p:anim>
                                    <p:set>
                                      <p:cBhvr>
                                        <p:cTn id="398" dur="770" fill="hold"/>
                                        <p:tgtEl>
                                          <p:spTgt spid="76854">
                                            <p:txEl>
                                              <p:pRg st="0" end="0"/>
                                            </p:txEl>
                                          </p:spTgt>
                                        </p:tgtEl>
                                        <p:attrNameLst>
                                          <p:attrName>ppt_y</p:attrName>
                                        </p:attrNameLst>
                                      </p:cBhvr>
                                      <p:to>
                                        <p:strVal val="(#ppt_y+0.4)"/>
                                      </p:to>
                                    </p:set>
                                    <p:anim from="(#ppt_y+0.4)" to="(#ppt_y)" calcmode="lin" valueType="num">
                                      <p:cBhvr>
                                        <p:cTn id="399" dur="1230" accel="100000" fill="hold">
                                          <p:stCondLst>
                                            <p:cond delay="770"/>
                                          </p:stCondLst>
                                        </p:cTn>
                                        <p:tgtEl>
                                          <p:spTgt spid="76854">
                                            <p:txEl>
                                              <p:pRg st="0" end="0"/>
                                            </p:txEl>
                                          </p:spTgt>
                                        </p:tgtEl>
                                        <p:attrNameLst>
                                          <p:attrName>ppt_y</p:attrName>
                                        </p:attrNameLst>
                                      </p:cBhvr>
                                    </p:anim>
                                  </p:childTnLst>
                                </p:cTn>
                              </p:par>
                              <p:par>
                                <p:cTn id="400" presetID="51" presetClass="entr" presetSubtype="0" fill="hold" nodeType="withEffect">
                                  <p:stCondLst>
                                    <p:cond delay="0"/>
                                  </p:stCondLst>
                                  <p:childTnLst>
                                    <p:set>
                                      <p:cBhvr>
                                        <p:cTn id="401" dur="1" fill="hold">
                                          <p:stCondLst>
                                            <p:cond delay="0"/>
                                          </p:stCondLst>
                                        </p:cTn>
                                        <p:tgtEl>
                                          <p:spTgt spid="76853">
                                            <p:txEl>
                                              <p:pRg st="0" end="0"/>
                                            </p:txEl>
                                          </p:spTgt>
                                        </p:tgtEl>
                                        <p:attrNameLst>
                                          <p:attrName>style.visibility</p:attrName>
                                        </p:attrNameLst>
                                      </p:cBhvr>
                                      <p:to>
                                        <p:strVal val="visible"/>
                                      </p:to>
                                    </p:set>
                                    <p:animEffect transition="in" filter="fade">
                                      <p:cBhvr>
                                        <p:cTn id="402" dur="770" decel="100000"/>
                                        <p:tgtEl>
                                          <p:spTgt spid="76853">
                                            <p:txEl>
                                              <p:pRg st="0" end="0"/>
                                            </p:txEl>
                                          </p:spTgt>
                                        </p:tgtEl>
                                      </p:cBhvr>
                                    </p:animEffect>
                                    <p:animScale>
                                      <p:cBhvr>
                                        <p:cTn id="403" dur="770" decel="100000"/>
                                        <p:tgtEl>
                                          <p:spTgt spid="76853">
                                            <p:txEl>
                                              <p:pRg st="0" end="0"/>
                                            </p:txEl>
                                          </p:spTgt>
                                        </p:tgtEl>
                                      </p:cBhvr>
                                      <p:from x="10000" y="10000"/>
                                      <p:to x="200000" y="450000"/>
                                    </p:animScale>
                                    <p:animScale>
                                      <p:cBhvr>
                                        <p:cTn id="404" dur="1230" accel="100000" fill="hold">
                                          <p:stCondLst>
                                            <p:cond delay="770"/>
                                          </p:stCondLst>
                                        </p:cTn>
                                        <p:tgtEl>
                                          <p:spTgt spid="76853">
                                            <p:txEl>
                                              <p:pRg st="0" end="0"/>
                                            </p:txEl>
                                          </p:spTgt>
                                        </p:tgtEl>
                                      </p:cBhvr>
                                      <p:from x="200000" y="450000"/>
                                      <p:to x="100000" y="100000"/>
                                    </p:animScale>
                                    <p:set>
                                      <p:cBhvr>
                                        <p:cTn id="405" dur="770" fill="hold"/>
                                        <p:tgtEl>
                                          <p:spTgt spid="76853">
                                            <p:txEl>
                                              <p:pRg st="0" end="0"/>
                                            </p:txEl>
                                          </p:spTgt>
                                        </p:tgtEl>
                                        <p:attrNameLst>
                                          <p:attrName>ppt_x</p:attrName>
                                        </p:attrNameLst>
                                      </p:cBhvr>
                                      <p:to>
                                        <p:strVal val="(0.5)"/>
                                      </p:to>
                                    </p:set>
                                    <p:anim from="(0.5)" to="(#ppt_x)" calcmode="lin" valueType="num">
                                      <p:cBhvr>
                                        <p:cTn id="406" dur="1230" accel="100000" fill="hold">
                                          <p:stCondLst>
                                            <p:cond delay="770"/>
                                          </p:stCondLst>
                                        </p:cTn>
                                        <p:tgtEl>
                                          <p:spTgt spid="76853">
                                            <p:txEl>
                                              <p:pRg st="0" end="0"/>
                                            </p:txEl>
                                          </p:spTgt>
                                        </p:tgtEl>
                                        <p:attrNameLst>
                                          <p:attrName>ppt_x</p:attrName>
                                        </p:attrNameLst>
                                      </p:cBhvr>
                                    </p:anim>
                                    <p:set>
                                      <p:cBhvr>
                                        <p:cTn id="407" dur="770" fill="hold"/>
                                        <p:tgtEl>
                                          <p:spTgt spid="76853">
                                            <p:txEl>
                                              <p:pRg st="0" end="0"/>
                                            </p:txEl>
                                          </p:spTgt>
                                        </p:tgtEl>
                                        <p:attrNameLst>
                                          <p:attrName>ppt_y</p:attrName>
                                        </p:attrNameLst>
                                      </p:cBhvr>
                                      <p:to>
                                        <p:strVal val="(#ppt_y+0.4)"/>
                                      </p:to>
                                    </p:set>
                                    <p:anim from="(#ppt_y+0.4)" to="(#ppt_y)" calcmode="lin" valueType="num">
                                      <p:cBhvr>
                                        <p:cTn id="408" dur="1230" accel="100000" fill="hold">
                                          <p:stCondLst>
                                            <p:cond delay="770"/>
                                          </p:stCondLst>
                                        </p:cTn>
                                        <p:tgtEl>
                                          <p:spTgt spid="76853">
                                            <p:txEl>
                                              <p:pRg st="0" end="0"/>
                                            </p:txEl>
                                          </p:spTgt>
                                        </p:tgtEl>
                                        <p:attrNameLst>
                                          <p:attrName>ppt_y</p:attrName>
                                        </p:attrNameLst>
                                      </p:cBhvr>
                                    </p:anim>
                                  </p:childTnLst>
                                </p:cTn>
                              </p:par>
                              <p:par>
                                <p:cTn id="409" presetID="51" presetClass="entr" presetSubtype="0" fill="hold" nodeType="withEffect">
                                  <p:stCondLst>
                                    <p:cond delay="0"/>
                                  </p:stCondLst>
                                  <p:childTnLst>
                                    <p:set>
                                      <p:cBhvr>
                                        <p:cTn id="410" dur="1" fill="hold">
                                          <p:stCondLst>
                                            <p:cond delay="0"/>
                                          </p:stCondLst>
                                        </p:cTn>
                                        <p:tgtEl>
                                          <p:spTgt spid="76852">
                                            <p:txEl>
                                              <p:pRg st="0" end="0"/>
                                            </p:txEl>
                                          </p:spTgt>
                                        </p:tgtEl>
                                        <p:attrNameLst>
                                          <p:attrName>style.visibility</p:attrName>
                                        </p:attrNameLst>
                                      </p:cBhvr>
                                      <p:to>
                                        <p:strVal val="visible"/>
                                      </p:to>
                                    </p:set>
                                    <p:animEffect transition="in" filter="fade">
                                      <p:cBhvr>
                                        <p:cTn id="411" dur="770" decel="100000"/>
                                        <p:tgtEl>
                                          <p:spTgt spid="76852">
                                            <p:txEl>
                                              <p:pRg st="0" end="0"/>
                                            </p:txEl>
                                          </p:spTgt>
                                        </p:tgtEl>
                                      </p:cBhvr>
                                    </p:animEffect>
                                    <p:animScale>
                                      <p:cBhvr>
                                        <p:cTn id="412" dur="770" decel="100000"/>
                                        <p:tgtEl>
                                          <p:spTgt spid="76852">
                                            <p:txEl>
                                              <p:pRg st="0" end="0"/>
                                            </p:txEl>
                                          </p:spTgt>
                                        </p:tgtEl>
                                      </p:cBhvr>
                                      <p:from x="10000" y="10000"/>
                                      <p:to x="200000" y="450000"/>
                                    </p:animScale>
                                    <p:animScale>
                                      <p:cBhvr>
                                        <p:cTn id="413" dur="1230" accel="100000" fill="hold">
                                          <p:stCondLst>
                                            <p:cond delay="770"/>
                                          </p:stCondLst>
                                        </p:cTn>
                                        <p:tgtEl>
                                          <p:spTgt spid="76852">
                                            <p:txEl>
                                              <p:pRg st="0" end="0"/>
                                            </p:txEl>
                                          </p:spTgt>
                                        </p:tgtEl>
                                      </p:cBhvr>
                                      <p:from x="200000" y="450000"/>
                                      <p:to x="100000" y="100000"/>
                                    </p:animScale>
                                    <p:set>
                                      <p:cBhvr>
                                        <p:cTn id="414" dur="770" fill="hold"/>
                                        <p:tgtEl>
                                          <p:spTgt spid="76852">
                                            <p:txEl>
                                              <p:pRg st="0" end="0"/>
                                            </p:txEl>
                                          </p:spTgt>
                                        </p:tgtEl>
                                        <p:attrNameLst>
                                          <p:attrName>ppt_x</p:attrName>
                                        </p:attrNameLst>
                                      </p:cBhvr>
                                      <p:to>
                                        <p:strVal val="(0.5)"/>
                                      </p:to>
                                    </p:set>
                                    <p:anim from="(0.5)" to="(#ppt_x)" calcmode="lin" valueType="num">
                                      <p:cBhvr>
                                        <p:cTn id="415" dur="1230" accel="100000" fill="hold">
                                          <p:stCondLst>
                                            <p:cond delay="770"/>
                                          </p:stCondLst>
                                        </p:cTn>
                                        <p:tgtEl>
                                          <p:spTgt spid="76852">
                                            <p:txEl>
                                              <p:pRg st="0" end="0"/>
                                            </p:txEl>
                                          </p:spTgt>
                                        </p:tgtEl>
                                        <p:attrNameLst>
                                          <p:attrName>ppt_x</p:attrName>
                                        </p:attrNameLst>
                                      </p:cBhvr>
                                    </p:anim>
                                    <p:set>
                                      <p:cBhvr>
                                        <p:cTn id="416" dur="770" fill="hold"/>
                                        <p:tgtEl>
                                          <p:spTgt spid="76852">
                                            <p:txEl>
                                              <p:pRg st="0" end="0"/>
                                            </p:txEl>
                                          </p:spTgt>
                                        </p:tgtEl>
                                        <p:attrNameLst>
                                          <p:attrName>ppt_y</p:attrName>
                                        </p:attrNameLst>
                                      </p:cBhvr>
                                      <p:to>
                                        <p:strVal val="(#ppt_y+0.4)"/>
                                      </p:to>
                                    </p:set>
                                    <p:anim from="(#ppt_y+0.4)" to="(#ppt_y)" calcmode="lin" valueType="num">
                                      <p:cBhvr>
                                        <p:cTn id="417" dur="1230" accel="100000" fill="hold">
                                          <p:stCondLst>
                                            <p:cond delay="770"/>
                                          </p:stCondLst>
                                        </p:cTn>
                                        <p:tgtEl>
                                          <p:spTgt spid="76852">
                                            <p:txEl>
                                              <p:pRg st="0" end="0"/>
                                            </p:txEl>
                                          </p:spTgt>
                                        </p:tgtEl>
                                        <p:attrNameLst>
                                          <p:attrName>ppt_y</p:attrName>
                                        </p:attrNameLst>
                                      </p:cBhvr>
                                    </p:anim>
                                  </p:childTnLst>
                                </p:cTn>
                              </p:par>
                              <p:par>
                                <p:cTn id="418" presetID="51" presetClass="entr" presetSubtype="0" fill="hold" nodeType="withEffect">
                                  <p:stCondLst>
                                    <p:cond delay="0"/>
                                  </p:stCondLst>
                                  <p:childTnLst>
                                    <p:set>
                                      <p:cBhvr>
                                        <p:cTn id="419" dur="1" fill="hold">
                                          <p:stCondLst>
                                            <p:cond delay="0"/>
                                          </p:stCondLst>
                                        </p:cTn>
                                        <p:tgtEl>
                                          <p:spTgt spid="76810">
                                            <p:txEl>
                                              <p:pRg st="0" end="0"/>
                                            </p:txEl>
                                          </p:spTgt>
                                        </p:tgtEl>
                                        <p:attrNameLst>
                                          <p:attrName>style.visibility</p:attrName>
                                        </p:attrNameLst>
                                      </p:cBhvr>
                                      <p:to>
                                        <p:strVal val="visible"/>
                                      </p:to>
                                    </p:set>
                                    <p:animEffect transition="in" filter="fade">
                                      <p:cBhvr>
                                        <p:cTn id="420" dur="770" decel="100000"/>
                                        <p:tgtEl>
                                          <p:spTgt spid="76810">
                                            <p:txEl>
                                              <p:pRg st="0" end="0"/>
                                            </p:txEl>
                                          </p:spTgt>
                                        </p:tgtEl>
                                      </p:cBhvr>
                                    </p:animEffect>
                                    <p:animScale>
                                      <p:cBhvr>
                                        <p:cTn id="421" dur="770" decel="100000"/>
                                        <p:tgtEl>
                                          <p:spTgt spid="76810">
                                            <p:txEl>
                                              <p:pRg st="0" end="0"/>
                                            </p:txEl>
                                          </p:spTgt>
                                        </p:tgtEl>
                                      </p:cBhvr>
                                      <p:from x="10000" y="10000"/>
                                      <p:to x="200000" y="450000"/>
                                    </p:animScale>
                                    <p:animScale>
                                      <p:cBhvr>
                                        <p:cTn id="422" dur="1230" accel="100000" fill="hold">
                                          <p:stCondLst>
                                            <p:cond delay="770"/>
                                          </p:stCondLst>
                                        </p:cTn>
                                        <p:tgtEl>
                                          <p:spTgt spid="76810">
                                            <p:txEl>
                                              <p:pRg st="0" end="0"/>
                                            </p:txEl>
                                          </p:spTgt>
                                        </p:tgtEl>
                                      </p:cBhvr>
                                      <p:from x="200000" y="450000"/>
                                      <p:to x="100000" y="100000"/>
                                    </p:animScale>
                                    <p:set>
                                      <p:cBhvr>
                                        <p:cTn id="423" dur="770" fill="hold"/>
                                        <p:tgtEl>
                                          <p:spTgt spid="76810">
                                            <p:txEl>
                                              <p:pRg st="0" end="0"/>
                                            </p:txEl>
                                          </p:spTgt>
                                        </p:tgtEl>
                                        <p:attrNameLst>
                                          <p:attrName>ppt_x</p:attrName>
                                        </p:attrNameLst>
                                      </p:cBhvr>
                                      <p:to>
                                        <p:strVal val="(0.5)"/>
                                      </p:to>
                                    </p:set>
                                    <p:anim from="(0.5)" to="(#ppt_x)" calcmode="lin" valueType="num">
                                      <p:cBhvr>
                                        <p:cTn id="424" dur="1230" accel="100000" fill="hold">
                                          <p:stCondLst>
                                            <p:cond delay="770"/>
                                          </p:stCondLst>
                                        </p:cTn>
                                        <p:tgtEl>
                                          <p:spTgt spid="76810">
                                            <p:txEl>
                                              <p:pRg st="0" end="0"/>
                                            </p:txEl>
                                          </p:spTgt>
                                        </p:tgtEl>
                                        <p:attrNameLst>
                                          <p:attrName>ppt_x</p:attrName>
                                        </p:attrNameLst>
                                      </p:cBhvr>
                                    </p:anim>
                                    <p:set>
                                      <p:cBhvr>
                                        <p:cTn id="425" dur="770" fill="hold"/>
                                        <p:tgtEl>
                                          <p:spTgt spid="76810">
                                            <p:txEl>
                                              <p:pRg st="0" end="0"/>
                                            </p:txEl>
                                          </p:spTgt>
                                        </p:tgtEl>
                                        <p:attrNameLst>
                                          <p:attrName>ppt_y</p:attrName>
                                        </p:attrNameLst>
                                      </p:cBhvr>
                                      <p:to>
                                        <p:strVal val="(#ppt_y+0.4)"/>
                                      </p:to>
                                    </p:set>
                                    <p:anim from="(#ppt_y+0.4)" to="(#ppt_y)" calcmode="lin" valueType="num">
                                      <p:cBhvr>
                                        <p:cTn id="426" dur="1230" accel="100000" fill="hold">
                                          <p:stCondLst>
                                            <p:cond delay="770"/>
                                          </p:stCondLst>
                                        </p:cTn>
                                        <p:tgtEl>
                                          <p:spTgt spid="76810">
                                            <p:txEl>
                                              <p:pRg st="0" end="0"/>
                                            </p:txEl>
                                          </p:spTgt>
                                        </p:tgtEl>
                                        <p:attrNameLst>
                                          <p:attrName>ppt_y</p:attrName>
                                        </p:attrNameLst>
                                      </p:cBhvr>
                                    </p:anim>
                                  </p:childTnLst>
                                </p:cTn>
                              </p:par>
                              <p:par>
                                <p:cTn id="427" presetID="51" presetClass="entr" presetSubtype="0" fill="hold" nodeType="withEffect">
                                  <p:stCondLst>
                                    <p:cond delay="0"/>
                                  </p:stCondLst>
                                  <p:childTnLst>
                                    <p:set>
                                      <p:cBhvr>
                                        <p:cTn id="428" dur="1" fill="hold">
                                          <p:stCondLst>
                                            <p:cond delay="0"/>
                                          </p:stCondLst>
                                        </p:cTn>
                                        <p:tgtEl>
                                          <p:spTgt spid="76827">
                                            <p:txEl>
                                              <p:pRg st="0" end="0"/>
                                            </p:txEl>
                                          </p:spTgt>
                                        </p:tgtEl>
                                        <p:attrNameLst>
                                          <p:attrName>style.visibility</p:attrName>
                                        </p:attrNameLst>
                                      </p:cBhvr>
                                      <p:to>
                                        <p:strVal val="visible"/>
                                      </p:to>
                                    </p:set>
                                    <p:animEffect transition="in" filter="fade">
                                      <p:cBhvr>
                                        <p:cTn id="429" dur="770" decel="100000"/>
                                        <p:tgtEl>
                                          <p:spTgt spid="76827">
                                            <p:txEl>
                                              <p:pRg st="0" end="0"/>
                                            </p:txEl>
                                          </p:spTgt>
                                        </p:tgtEl>
                                      </p:cBhvr>
                                    </p:animEffect>
                                    <p:animScale>
                                      <p:cBhvr>
                                        <p:cTn id="430" dur="770" decel="100000"/>
                                        <p:tgtEl>
                                          <p:spTgt spid="76827">
                                            <p:txEl>
                                              <p:pRg st="0" end="0"/>
                                            </p:txEl>
                                          </p:spTgt>
                                        </p:tgtEl>
                                      </p:cBhvr>
                                      <p:from x="10000" y="10000"/>
                                      <p:to x="200000" y="450000"/>
                                    </p:animScale>
                                    <p:animScale>
                                      <p:cBhvr>
                                        <p:cTn id="431" dur="1230" accel="100000" fill="hold">
                                          <p:stCondLst>
                                            <p:cond delay="770"/>
                                          </p:stCondLst>
                                        </p:cTn>
                                        <p:tgtEl>
                                          <p:spTgt spid="76827">
                                            <p:txEl>
                                              <p:pRg st="0" end="0"/>
                                            </p:txEl>
                                          </p:spTgt>
                                        </p:tgtEl>
                                      </p:cBhvr>
                                      <p:from x="200000" y="450000"/>
                                      <p:to x="100000" y="100000"/>
                                    </p:animScale>
                                    <p:set>
                                      <p:cBhvr>
                                        <p:cTn id="432" dur="770" fill="hold"/>
                                        <p:tgtEl>
                                          <p:spTgt spid="76827">
                                            <p:txEl>
                                              <p:pRg st="0" end="0"/>
                                            </p:txEl>
                                          </p:spTgt>
                                        </p:tgtEl>
                                        <p:attrNameLst>
                                          <p:attrName>ppt_x</p:attrName>
                                        </p:attrNameLst>
                                      </p:cBhvr>
                                      <p:to>
                                        <p:strVal val="(0.5)"/>
                                      </p:to>
                                    </p:set>
                                    <p:anim from="(0.5)" to="(#ppt_x)" calcmode="lin" valueType="num">
                                      <p:cBhvr>
                                        <p:cTn id="433" dur="1230" accel="100000" fill="hold">
                                          <p:stCondLst>
                                            <p:cond delay="770"/>
                                          </p:stCondLst>
                                        </p:cTn>
                                        <p:tgtEl>
                                          <p:spTgt spid="76827">
                                            <p:txEl>
                                              <p:pRg st="0" end="0"/>
                                            </p:txEl>
                                          </p:spTgt>
                                        </p:tgtEl>
                                        <p:attrNameLst>
                                          <p:attrName>ppt_x</p:attrName>
                                        </p:attrNameLst>
                                      </p:cBhvr>
                                    </p:anim>
                                    <p:set>
                                      <p:cBhvr>
                                        <p:cTn id="434" dur="770" fill="hold"/>
                                        <p:tgtEl>
                                          <p:spTgt spid="76827">
                                            <p:txEl>
                                              <p:pRg st="0" end="0"/>
                                            </p:txEl>
                                          </p:spTgt>
                                        </p:tgtEl>
                                        <p:attrNameLst>
                                          <p:attrName>ppt_y</p:attrName>
                                        </p:attrNameLst>
                                      </p:cBhvr>
                                      <p:to>
                                        <p:strVal val="(#ppt_y+0.4)"/>
                                      </p:to>
                                    </p:set>
                                    <p:anim from="(#ppt_y+0.4)" to="(#ppt_y)" calcmode="lin" valueType="num">
                                      <p:cBhvr>
                                        <p:cTn id="435" dur="1230" accel="100000" fill="hold">
                                          <p:stCondLst>
                                            <p:cond delay="770"/>
                                          </p:stCondLst>
                                        </p:cTn>
                                        <p:tgtEl>
                                          <p:spTgt spid="76827">
                                            <p:txEl>
                                              <p:pRg st="0" end="0"/>
                                            </p:txEl>
                                          </p:spTgt>
                                        </p:tgtEl>
                                        <p:attrNameLst>
                                          <p:attrName>ppt_y</p:attrName>
                                        </p:attrNameLst>
                                      </p:cBhvr>
                                    </p:anim>
                                  </p:childTnLst>
                                </p:cTn>
                              </p:par>
                              <p:par>
                                <p:cTn id="436" presetID="51" presetClass="entr" presetSubtype="0" fill="hold" nodeType="withEffect">
                                  <p:stCondLst>
                                    <p:cond delay="0"/>
                                  </p:stCondLst>
                                  <p:childTnLst>
                                    <p:set>
                                      <p:cBhvr>
                                        <p:cTn id="437" dur="1" fill="hold">
                                          <p:stCondLst>
                                            <p:cond delay="0"/>
                                          </p:stCondLst>
                                        </p:cTn>
                                        <p:tgtEl>
                                          <p:spTgt spid="76828">
                                            <p:txEl>
                                              <p:pRg st="0" end="0"/>
                                            </p:txEl>
                                          </p:spTgt>
                                        </p:tgtEl>
                                        <p:attrNameLst>
                                          <p:attrName>style.visibility</p:attrName>
                                        </p:attrNameLst>
                                      </p:cBhvr>
                                      <p:to>
                                        <p:strVal val="visible"/>
                                      </p:to>
                                    </p:set>
                                    <p:animEffect transition="in" filter="fade">
                                      <p:cBhvr>
                                        <p:cTn id="438" dur="770" decel="100000"/>
                                        <p:tgtEl>
                                          <p:spTgt spid="76828">
                                            <p:txEl>
                                              <p:pRg st="0" end="0"/>
                                            </p:txEl>
                                          </p:spTgt>
                                        </p:tgtEl>
                                      </p:cBhvr>
                                    </p:animEffect>
                                    <p:animScale>
                                      <p:cBhvr>
                                        <p:cTn id="439" dur="770" decel="100000"/>
                                        <p:tgtEl>
                                          <p:spTgt spid="76828">
                                            <p:txEl>
                                              <p:pRg st="0" end="0"/>
                                            </p:txEl>
                                          </p:spTgt>
                                        </p:tgtEl>
                                      </p:cBhvr>
                                      <p:from x="10000" y="10000"/>
                                      <p:to x="200000" y="450000"/>
                                    </p:animScale>
                                    <p:animScale>
                                      <p:cBhvr>
                                        <p:cTn id="440" dur="1230" accel="100000" fill="hold">
                                          <p:stCondLst>
                                            <p:cond delay="770"/>
                                          </p:stCondLst>
                                        </p:cTn>
                                        <p:tgtEl>
                                          <p:spTgt spid="76828">
                                            <p:txEl>
                                              <p:pRg st="0" end="0"/>
                                            </p:txEl>
                                          </p:spTgt>
                                        </p:tgtEl>
                                      </p:cBhvr>
                                      <p:from x="200000" y="450000"/>
                                      <p:to x="100000" y="100000"/>
                                    </p:animScale>
                                    <p:set>
                                      <p:cBhvr>
                                        <p:cTn id="441" dur="770" fill="hold"/>
                                        <p:tgtEl>
                                          <p:spTgt spid="76828">
                                            <p:txEl>
                                              <p:pRg st="0" end="0"/>
                                            </p:txEl>
                                          </p:spTgt>
                                        </p:tgtEl>
                                        <p:attrNameLst>
                                          <p:attrName>ppt_x</p:attrName>
                                        </p:attrNameLst>
                                      </p:cBhvr>
                                      <p:to>
                                        <p:strVal val="(0.5)"/>
                                      </p:to>
                                    </p:set>
                                    <p:anim from="(0.5)" to="(#ppt_x)" calcmode="lin" valueType="num">
                                      <p:cBhvr>
                                        <p:cTn id="442" dur="1230" accel="100000" fill="hold">
                                          <p:stCondLst>
                                            <p:cond delay="770"/>
                                          </p:stCondLst>
                                        </p:cTn>
                                        <p:tgtEl>
                                          <p:spTgt spid="76828">
                                            <p:txEl>
                                              <p:pRg st="0" end="0"/>
                                            </p:txEl>
                                          </p:spTgt>
                                        </p:tgtEl>
                                        <p:attrNameLst>
                                          <p:attrName>ppt_x</p:attrName>
                                        </p:attrNameLst>
                                      </p:cBhvr>
                                    </p:anim>
                                    <p:set>
                                      <p:cBhvr>
                                        <p:cTn id="443" dur="770" fill="hold"/>
                                        <p:tgtEl>
                                          <p:spTgt spid="76828">
                                            <p:txEl>
                                              <p:pRg st="0" end="0"/>
                                            </p:txEl>
                                          </p:spTgt>
                                        </p:tgtEl>
                                        <p:attrNameLst>
                                          <p:attrName>ppt_y</p:attrName>
                                        </p:attrNameLst>
                                      </p:cBhvr>
                                      <p:to>
                                        <p:strVal val="(#ppt_y+0.4)"/>
                                      </p:to>
                                    </p:set>
                                    <p:anim from="(#ppt_y+0.4)" to="(#ppt_y)" calcmode="lin" valueType="num">
                                      <p:cBhvr>
                                        <p:cTn id="444" dur="1230" accel="100000" fill="hold">
                                          <p:stCondLst>
                                            <p:cond delay="770"/>
                                          </p:stCondLst>
                                        </p:cTn>
                                        <p:tgtEl>
                                          <p:spTgt spid="76828">
                                            <p:txEl>
                                              <p:pRg st="0" end="0"/>
                                            </p:txEl>
                                          </p:spTgt>
                                        </p:tgtEl>
                                        <p:attrNameLst>
                                          <p:attrName>ppt_y</p:attrName>
                                        </p:attrNameLst>
                                      </p:cBhvr>
                                    </p:anim>
                                  </p:childTnLst>
                                </p:cTn>
                              </p:par>
                              <p:par>
                                <p:cTn id="445" presetID="51" presetClass="entr" presetSubtype="0" fill="hold" nodeType="withEffect">
                                  <p:stCondLst>
                                    <p:cond delay="0"/>
                                  </p:stCondLst>
                                  <p:childTnLst>
                                    <p:set>
                                      <p:cBhvr>
                                        <p:cTn id="446" dur="1" fill="hold">
                                          <p:stCondLst>
                                            <p:cond delay="0"/>
                                          </p:stCondLst>
                                        </p:cTn>
                                        <p:tgtEl>
                                          <p:spTgt spid="76830">
                                            <p:txEl>
                                              <p:pRg st="0" end="0"/>
                                            </p:txEl>
                                          </p:spTgt>
                                        </p:tgtEl>
                                        <p:attrNameLst>
                                          <p:attrName>style.visibility</p:attrName>
                                        </p:attrNameLst>
                                      </p:cBhvr>
                                      <p:to>
                                        <p:strVal val="visible"/>
                                      </p:to>
                                    </p:set>
                                    <p:animEffect transition="in" filter="fade">
                                      <p:cBhvr>
                                        <p:cTn id="447" dur="770" decel="100000"/>
                                        <p:tgtEl>
                                          <p:spTgt spid="76830">
                                            <p:txEl>
                                              <p:pRg st="0" end="0"/>
                                            </p:txEl>
                                          </p:spTgt>
                                        </p:tgtEl>
                                      </p:cBhvr>
                                    </p:animEffect>
                                    <p:animScale>
                                      <p:cBhvr>
                                        <p:cTn id="448" dur="770" decel="100000"/>
                                        <p:tgtEl>
                                          <p:spTgt spid="76830">
                                            <p:txEl>
                                              <p:pRg st="0" end="0"/>
                                            </p:txEl>
                                          </p:spTgt>
                                        </p:tgtEl>
                                      </p:cBhvr>
                                      <p:from x="10000" y="10000"/>
                                      <p:to x="200000" y="450000"/>
                                    </p:animScale>
                                    <p:animScale>
                                      <p:cBhvr>
                                        <p:cTn id="449" dur="1230" accel="100000" fill="hold">
                                          <p:stCondLst>
                                            <p:cond delay="770"/>
                                          </p:stCondLst>
                                        </p:cTn>
                                        <p:tgtEl>
                                          <p:spTgt spid="76830">
                                            <p:txEl>
                                              <p:pRg st="0" end="0"/>
                                            </p:txEl>
                                          </p:spTgt>
                                        </p:tgtEl>
                                      </p:cBhvr>
                                      <p:from x="200000" y="450000"/>
                                      <p:to x="100000" y="100000"/>
                                    </p:animScale>
                                    <p:set>
                                      <p:cBhvr>
                                        <p:cTn id="450" dur="770" fill="hold"/>
                                        <p:tgtEl>
                                          <p:spTgt spid="76830">
                                            <p:txEl>
                                              <p:pRg st="0" end="0"/>
                                            </p:txEl>
                                          </p:spTgt>
                                        </p:tgtEl>
                                        <p:attrNameLst>
                                          <p:attrName>ppt_x</p:attrName>
                                        </p:attrNameLst>
                                      </p:cBhvr>
                                      <p:to>
                                        <p:strVal val="(0.5)"/>
                                      </p:to>
                                    </p:set>
                                    <p:anim from="(0.5)" to="(#ppt_x)" calcmode="lin" valueType="num">
                                      <p:cBhvr>
                                        <p:cTn id="451" dur="1230" accel="100000" fill="hold">
                                          <p:stCondLst>
                                            <p:cond delay="770"/>
                                          </p:stCondLst>
                                        </p:cTn>
                                        <p:tgtEl>
                                          <p:spTgt spid="76830">
                                            <p:txEl>
                                              <p:pRg st="0" end="0"/>
                                            </p:txEl>
                                          </p:spTgt>
                                        </p:tgtEl>
                                        <p:attrNameLst>
                                          <p:attrName>ppt_x</p:attrName>
                                        </p:attrNameLst>
                                      </p:cBhvr>
                                    </p:anim>
                                    <p:set>
                                      <p:cBhvr>
                                        <p:cTn id="452" dur="770" fill="hold"/>
                                        <p:tgtEl>
                                          <p:spTgt spid="76830">
                                            <p:txEl>
                                              <p:pRg st="0" end="0"/>
                                            </p:txEl>
                                          </p:spTgt>
                                        </p:tgtEl>
                                        <p:attrNameLst>
                                          <p:attrName>ppt_y</p:attrName>
                                        </p:attrNameLst>
                                      </p:cBhvr>
                                      <p:to>
                                        <p:strVal val="(#ppt_y+0.4)"/>
                                      </p:to>
                                    </p:set>
                                    <p:anim from="(#ppt_y+0.4)" to="(#ppt_y)" calcmode="lin" valueType="num">
                                      <p:cBhvr>
                                        <p:cTn id="453" dur="1230" accel="100000" fill="hold">
                                          <p:stCondLst>
                                            <p:cond delay="770"/>
                                          </p:stCondLst>
                                        </p:cTn>
                                        <p:tgtEl>
                                          <p:spTgt spid="76830">
                                            <p:txEl>
                                              <p:pRg st="0" end="0"/>
                                            </p:txEl>
                                          </p:spTgt>
                                        </p:tgtEl>
                                        <p:attrNameLst>
                                          <p:attrName>ppt_y</p:attrName>
                                        </p:attrNameLst>
                                      </p:cBhvr>
                                    </p:anim>
                                  </p:childTnLst>
                                </p:cTn>
                              </p:par>
                              <p:par>
                                <p:cTn id="454" presetID="51" presetClass="entr" presetSubtype="0" fill="hold" nodeType="withEffect">
                                  <p:stCondLst>
                                    <p:cond delay="0"/>
                                  </p:stCondLst>
                                  <p:childTnLst>
                                    <p:set>
                                      <p:cBhvr>
                                        <p:cTn id="455" dur="1" fill="hold">
                                          <p:stCondLst>
                                            <p:cond delay="0"/>
                                          </p:stCondLst>
                                        </p:cTn>
                                        <p:tgtEl>
                                          <p:spTgt spid="76829">
                                            <p:txEl>
                                              <p:pRg st="0" end="0"/>
                                            </p:txEl>
                                          </p:spTgt>
                                        </p:tgtEl>
                                        <p:attrNameLst>
                                          <p:attrName>style.visibility</p:attrName>
                                        </p:attrNameLst>
                                      </p:cBhvr>
                                      <p:to>
                                        <p:strVal val="visible"/>
                                      </p:to>
                                    </p:set>
                                    <p:animEffect transition="in" filter="fade">
                                      <p:cBhvr>
                                        <p:cTn id="456" dur="770" decel="100000"/>
                                        <p:tgtEl>
                                          <p:spTgt spid="76829">
                                            <p:txEl>
                                              <p:pRg st="0" end="0"/>
                                            </p:txEl>
                                          </p:spTgt>
                                        </p:tgtEl>
                                      </p:cBhvr>
                                    </p:animEffect>
                                    <p:animScale>
                                      <p:cBhvr>
                                        <p:cTn id="457" dur="770" decel="100000"/>
                                        <p:tgtEl>
                                          <p:spTgt spid="76829">
                                            <p:txEl>
                                              <p:pRg st="0" end="0"/>
                                            </p:txEl>
                                          </p:spTgt>
                                        </p:tgtEl>
                                      </p:cBhvr>
                                      <p:from x="10000" y="10000"/>
                                      <p:to x="200000" y="450000"/>
                                    </p:animScale>
                                    <p:animScale>
                                      <p:cBhvr>
                                        <p:cTn id="458" dur="1230" accel="100000" fill="hold">
                                          <p:stCondLst>
                                            <p:cond delay="770"/>
                                          </p:stCondLst>
                                        </p:cTn>
                                        <p:tgtEl>
                                          <p:spTgt spid="76829">
                                            <p:txEl>
                                              <p:pRg st="0" end="0"/>
                                            </p:txEl>
                                          </p:spTgt>
                                        </p:tgtEl>
                                      </p:cBhvr>
                                      <p:from x="200000" y="450000"/>
                                      <p:to x="100000" y="100000"/>
                                    </p:animScale>
                                    <p:set>
                                      <p:cBhvr>
                                        <p:cTn id="459" dur="770" fill="hold"/>
                                        <p:tgtEl>
                                          <p:spTgt spid="76829">
                                            <p:txEl>
                                              <p:pRg st="0" end="0"/>
                                            </p:txEl>
                                          </p:spTgt>
                                        </p:tgtEl>
                                        <p:attrNameLst>
                                          <p:attrName>ppt_x</p:attrName>
                                        </p:attrNameLst>
                                      </p:cBhvr>
                                      <p:to>
                                        <p:strVal val="(0.5)"/>
                                      </p:to>
                                    </p:set>
                                    <p:anim from="(0.5)" to="(#ppt_x)" calcmode="lin" valueType="num">
                                      <p:cBhvr>
                                        <p:cTn id="460" dur="1230" accel="100000" fill="hold">
                                          <p:stCondLst>
                                            <p:cond delay="770"/>
                                          </p:stCondLst>
                                        </p:cTn>
                                        <p:tgtEl>
                                          <p:spTgt spid="76829">
                                            <p:txEl>
                                              <p:pRg st="0" end="0"/>
                                            </p:txEl>
                                          </p:spTgt>
                                        </p:tgtEl>
                                        <p:attrNameLst>
                                          <p:attrName>ppt_x</p:attrName>
                                        </p:attrNameLst>
                                      </p:cBhvr>
                                    </p:anim>
                                    <p:set>
                                      <p:cBhvr>
                                        <p:cTn id="461" dur="770" fill="hold"/>
                                        <p:tgtEl>
                                          <p:spTgt spid="76829">
                                            <p:txEl>
                                              <p:pRg st="0" end="0"/>
                                            </p:txEl>
                                          </p:spTgt>
                                        </p:tgtEl>
                                        <p:attrNameLst>
                                          <p:attrName>ppt_y</p:attrName>
                                        </p:attrNameLst>
                                      </p:cBhvr>
                                      <p:to>
                                        <p:strVal val="(#ppt_y+0.4)"/>
                                      </p:to>
                                    </p:set>
                                    <p:anim from="(#ppt_y+0.4)" to="(#ppt_y)" calcmode="lin" valueType="num">
                                      <p:cBhvr>
                                        <p:cTn id="462" dur="1230" accel="100000" fill="hold">
                                          <p:stCondLst>
                                            <p:cond delay="770"/>
                                          </p:stCondLst>
                                        </p:cTn>
                                        <p:tgtEl>
                                          <p:spTgt spid="76829">
                                            <p:txEl>
                                              <p:pRg st="0" end="0"/>
                                            </p:txEl>
                                          </p:spTgt>
                                        </p:tgtEl>
                                        <p:attrNameLst>
                                          <p:attrName>ppt_y</p:attrName>
                                        </p:attrNameLst>
                                      </p:cBhvr>
                                    </p:anim>
                                  </p:childTnLst>
                                </p:cTn>
                              </p:par>
                              <p:par>
                                <p:cTn id="463" presetID="51" presetClass="entr" presetSubtype="0" fill="hold" nodeType="withEffect">
                                  <p:stCondLst>
                                    <p:cond delay="0"/>
                                  </p:stCondLst>
                                  <p:childTnLst>
                                    <p:set>
                                      <p:cBhvr>
                                        <p:cTn id="464" dur="1" fill="hold">
                                          <p:stCondLst>
                                            <p:cond delay="0"/>
                                          </p:stCondLst>
                                        </p:cTn>
                                        <p:tgtEl>
                                          <p:spTgt spid="76831">
                                            <p:txEl>
                                              <p:pRg st="0" end="0"/>
                                            </p:txEl>
                                          </p:spTgt>
                                        </p:tgtEl>
                                        <p:attrNameLst>
                                          <p:attrName>style.visibility</p:attrName>
                                        </p:attrNameLst>
                                      </p:cBhvr>
                                      <p:to>
                                        <p:strVal val="visible"/>
                                      </p:to>
                                    </p:set>
                                    <p:animEffect transition="in" filter="fade">
                                      <p:cBhvr>
                                        <p:cTn id="465" dur="770" decel="100000"/>
                                        <p:tgtEl>
                                          <p:spTgt spid="76831">
                                            <p:txEl>
                                              <p:pRg st="0" end="0"/>
                                            </p:txEl>
                                          </p:spTgt>
                                        </p:tgtEl>
                                      </p:cBhvr>
                                    </p:animEffect>
                                    <p:animScale>
                                      <p:cBhvr>
                                        <p:cTn id="466" dur="770" decel="100000"/>
                                        <p:tgtEl>
                                          <p:spTgt spid="76831">
                                            <p:txEl>
                                              <p:pRg st="0" end="0"/>
                                            </p:txEl>
                                          </p:spTgt>
                                        </p:tgtEl>
                                      </p:cBhvr>
                                      <p:from x="10000" y="10000"/>
                                      <p:to x="200000" y="450000"/>
                                    </p:animScale>
                                    <p:animScale>
                                      <p:cBhvr>
                                        <p:cTn id="467" dur="1230" accel="100000" fill="hold">
                                          <p:stCondLst>
                                            <p:cond delay="770"/>
                                          </p:stCondLst>
                                        </p:cTn>
                                        <p:tgtEl>
                                          <p:spTgt spid="76831">
                                            <p:txEl>
                                              <p:pRg st="0" end="0"/>
                                            </p:txEl>
                                          </p:spTgt>
                                        </p:tgtEl>
                                      </p:cBhvr>
                                      <p:from x="200000" y="450000"/>
                                      <p:to x="100000" y="100000"/>
                                    </p:animScale>
                                    <p:set>
                                      <p:cBhvr>
                                        <p:cTn id="468" dur="770" fill="hold"/>
                                        <p:tgtEl>
                                          <p:spTgt spid="76831">
                                            <p:txEl>
                                              <p:pRg st="0" end="0"/>
                                            </p:txEl>
                                          </p:spTgt>
                                        </p:tgtEl>
                                        <p:attrNameLst>
                                          <p:attrName>ppt_x</p:attrName>
                                        </p:attrNameLst>
                                      </p:cBhvr>
                                      <p:to>
                                        <p:strVal val="(0.5)"/>
                                      </p:to>
                                    </p:set>
                                    <p:anim from="(0.5)" to="(#ppt_x)" calcmode="lin" valueType="num">
                                      <p:cBhvr>
                                        <p:cTn id="469" dur="1230" accel="100000" fill="hold">
                                          <p:stCondLst>
                                            <p:cond delay="770"/>
                                          </p:stCondLst>
                                        </p:cTn>
                                        <p:tgtEl>
                                          <p:spTgt spid="76831">
                                            <p:txEl>
                                              <p:pRg st="0" end="0"/>
                                            </p:txEl>
                                          </p:spTgt>
                                        </p:tgtEl>
                                        <p:attrNameLst>
                                          <p:attrName>ppt_x</p:attrName>
                                        </p:attrNameLst>
                                      </p:cBhvr>
                                    </p:anim>
                                    <p:set>
                                      <p:cBhvr>
                                        <p:cTn id="470" dur="770" fill="hold"/>
                                        <p:tgtEl>
                                          <p:spTgt spid="76831">
                                            <p:txEl>
                                              <p:pRg st="0" end="0"/>
                                            </p:txEl>
                                          </p:spTgt>
                                        </p:tgtEl>
                                        <p:attrNameLst>
                                          <p:attrName>ppt_y</p:attrName>
                                        </p:attrNameLst>
                                      </p:cBhvr>
                                      <p:to>
                                        <p:strVal val="(#ppt_y+0.4)"/>
                                      </p:to>
                                    </p:set>
                                    <p:anim from="(#ppt_y+0.4)" to="(#ppt_y)" calcmode="lin" valueType="num">
                                      <p:cBhvr>
                                        <p:cTn id="471" dur="1230" accel="100000" fill="hold">
                                          <p:stCondLst>
                                            <p:cond delay="770"/>
                                          </p:stCondLst>
                                        </p:cTn>
                                        <p:tgtEl>
                                          <p:spTgt spid="76831">
                                            <p:txEl>
                                              <p:pRg st="0" end="0"/>
                                            </p:txEl>
                                          </p:spTgt>
                                        </p:tgtEl>
                                        <p:attrNameLst>
                                          <p:attrName>ppt_y</p:attrName>
                                        </p:attrNameLst>
                                      </p:cBhvr>
                                    </p:anim>
                                  </p:childTnLst>
                                </p:cTn>
                              </p:par>
                              <p:par>
                                <p:cTn id="472" presetID="51" presetClass="entr" presetSubtype="0" fill="hold" nodeType="withEffect">
                                  <p:stCondLst>
                                    <p:cond delay="0"/>
                                  </p:stCondLst>
                                  <p:childTnLst>
                                    <p:set>
                                      <p:cBhvr>
                                        <p:cTn id="473" dur="1" fill="hold">
                                          <p:stCondLst>
                                            <p:cond delay="0"/>
                                          </p:stCondLst>
                                        </p:cTn>
                                        <p:tgtEl>
                                          <p:spTgt spid="76924">
                                            <p:txEl>
                                              <p:pRg st="0" end="0"/>
                                            </p:txEl>
                                          </p:spTgt>
                                        </p:tgtEl>
                                        <p:attrNameLst>
                                          <p:attrName>style.visibility</p:attrName>
                                        </p:attrNameLst>
                                      </p:cBhvr>
                                      <p:to>
                                        <p:strVal val="visible"/>
                                      </p:to>
                                    </p:set>
                                    <p:animEffect transition="in" filter="fade">
                                      <p:cBhvr>
                                        <p:cTn id="474" dur="770" decel="100000"/>
                                        <p:tgtEl>
                                          <p:spTgt spid="76924">
                                            <p:txEl>
                                              <p:pRg st="0" end="0"/>
                                            </p:txEl>
                                          </p:spTgt>
                                        </p:tgtEl>
                                      </p:cBhvr>
                                    </p:animEffect>
                                    <p:animScale>
                                      <p:cBhvr>
                                        <p:cTn id="475" dur="770" decel="100000"/>
                                        <p:tgtEl>
                                          <p:spTgt spid="76924">
                                            <p:txEl>
                                              <p:pRg st="0" end="0"/>
                                            </p:txEl>
                                          </p:spTgt>
                                        </p:tgtEl>
                                      </p:cBhvr>
                                      <p:from x="10000" y="10000"/>
                                      <p:to x="200000" y="450000"/>
                                    </p:animScale>
                                    <p:animScale>
                                      <p:cBhvr>
                                        <p:cTn id="476" dur="1230" accel="100000" fill="hold">
                                          <p:stCondLst>
                                            <p:cond delay="770"/>
                                          </p:stCondLst>
                                        </p:cTn>
                                        <p:tgtEl>
                                          <p:spTgt spid="76924">
                                            <p:txEl>
                                              <p:pRg st="0" end="0"/>
                                            </p:txEl>
                                          </p:spTgt>
                                        </p:tgtEl>
                                      </p:cBhvr>
                                      <p:from x="200000" y="450000"/>
                                      <p:to x="100000" y="100000"/>
                                    </p:animScale>
                                    <p:set>
                                      <p:cBhvr>
                                        <p:cTn id="477" dur="770" fill="hold"/>
                                        <p:tgtEl>
                                          <p:spTgt spid="76924">
                                            <p:txEl>
                                              <p:pRg st="0" end="0"/>
                                            </p:txEl>
                                          </p:spTgt>
                                        </p:tgtEl>
                                        <p:attrNameLst>
                                          <p:attrName>ppt_x</p:attrName>
                                        </p:attrNameLst>
                                      </p:cBhvr>
                                      <p:to>
                                        <p:strVal val="(0.5)"/>
                                      </p:to>
                                    </p:set>
                                    <p:anim from="(0.5)" to="(#ppt_x)" calcmode="lin" valueType="num">
                                      <p:cBhvr>
                                        <p:cTn id="478" dur="1230" accel="100000" fill="hold">
                                          <p:stCondLst>
                                            <p:cond delay="770"/>
                                          </p:stCondLst>
                                        </p:cTn>
                                        <p:tgtEl>
                                          <p:spTgt spid="76924">
                                            <p:txEl>
                                              <p:pRg st="0" end="0"/>
                                            </p:txEl>
                                          </p:spTgt>
                                        </p:tgtEl>
                                        <p:attrNameLst>
                                          <p:attrName>ppt_x</p:attrName>
                                        </p:attrNameLst>
                                      </p:cBhvr>
                                    </p:anim>
                                    <p:set>
                                      <p:cBhvr>
                                        <p:cTn id="479" dur="770" fill="hold"/>
                                        <p:tgtEl>
                                          <p:spTgt spid="76924">
                                            <p:txEl>
                                              <p:pRg st="0" end="0"/>
                                            </p:txEl>
                                          </p:spTgt>
                                        </p:tgtEl>
                                        <p:attrNameLst>
                                          <p:attrName>ppt_y</p:attrName>
                                        </p:attrNameLst>
                                      </p:cBhvr>
                                      <p:to>
                                        <p:strVal val="(#ppt_y+0.4)"/>
                                      </p:to>
                                    </p:set>
                                    <p:anim from="(#ppt_y+0.4)" to="(#ppt_y)" calcmode="lin" valueType="num">
                                      <p:cBhvr>
                                        <p:cTn id="480" dur="1230" accel="100000" fill="hold">
                                          <p:stCondLst>
                                            <p:cond delay="770"/>
                                          </p:stCondLst>
                                        </p:cTn>
                                        <p:tgtEl>
                                          <p:spTgt spid="76924">
                                            <p:txEl>
                                              <p:pRg st="0" end="0"/>
                                            </p:txEl>
                                          </p:spTgt>
                                        </p:tgtEl>
                                        <p:attrNameLst>
                                          <p:attrName>ppt_y</p:attrName>
                                        </p:attrNameLst>
                                      </p:cBhvr>
                                    </p:anim>
                                  </p:childTnLst>
                                </p:cTn>
                              </p:par>
                              <p:par>
                                <p:cTn id="481" presetID="51" presetClass="entr" presetSubtype="0" fill="hold" nodeType="withEffect">
                                  <p:stCondLst>
                                    <p:cond delay="0"/>
                                  </p:stCondLst>
                                  <p:childTnLst>
                                    <p:set>
                                      <p:cBhvr>
                                        <p:cTn id="482" dur="1" fill="hold">
                                          <p:stCondLst>
                                            <p:cond delay="0"/>
                                          </p:stCondLst>
                                        </p:cTn>
                                        <p:tgtEl>
                                          <p:spTgt spid="76925">
                                            <p:txEl>
                                              <p:pRg st="0" end="0"/>
                                            </p:txEl>
                                          </p:spTgt>
                                        </p:tgtEl>
                                        <p:attrNameLst>
                                          <p:attrName>style.visibility</p:attrName>
                                        </p:attrNameLst>
                                      </p:cBhvr>
                                      <p:to>
                                        <p:strVal val="visible"/>
                                      </p:to>
                                    </p:set>
                                    <p:animEffect transition="in" filter="fade">
                                      <p:cBhvr>
                                        <p:cTn id="483" dur="770" decel="100000"/>
                                        <p:tgtEl>
                                          <p:spTgt spid="76925">
                                            <p:txEl>
                                              <p:pRg st="0" end="0"/>
                                            </p:txEl>
                                          </p:spTgt>
                                        </p:tgtEl>
                                      </p:cBhvr>
                                    </p:animEffect>
                                    <p:animScale>
                                      <p:cBhvr>
                                        <p:cTn id="484" dur="770" decel="100000"/>
                                        <p:tgtEl>
                                          <p:spTgt spid="76925">
                                            <p:txEl>
                                              <p:pRg st="0" end="0"/>
                                            </p:txEl>
                                          </p:spTgt>
                                        </p:tgtEl>
                                      </p:cBhvr>
                                      <p:from x="10000" y="10000"/>
                                      <p:to x="200000" y="450000"/>
                                    </p:animScale>
                                    <p:animScale>
                                      <p:cBhvr>
                                        <p:cTn id="485" dur="1230" accel="100000" fill="hold">
                                          <p:stCondLst>
                                            <p:cond delay="770"/>
                                          </p:stCondLst>
                                        </p:cTn>
                                        <p:tgtEl>
                                          <p:spTgt spid="76925">
                                            <p:txEl>
                                              <p:pRg st="0" end="0"/>
                                            </p:txEl>
                                          </p:spTgt>
                                        </p:tgtEl>
                                      </p:cBhvr>
                                      <p:from x="200000" y="450000"/>
                                      <p:to x="100000" y="100000"/>
                                    </p:animScale>
                                    <p:set>
                                      <p:cBhvr>
                                        <p:cTn id="486" dur="770" fill="hold"/>
                                        <p:tgtEl>
                                          <p:spTgt spid="76925">
                                            <p:txEl>
                                              <p:pRg st="0" end="0"/>
                                            </p:txEl>
                                          </p:spTgt>
                                        </p:tgtEl>
                                        <p:attrNameLst>
                                          <p:attrName>ppt_x</p:attrName>
                                        </p:attrNameLst>
                                      </p:cBhvr>
                                      <p:to>
                                        <p:strVal val="(0.5)"/>
                                      </p:to>
                                    </p:set>
                                    <p:anim from="(0.5)" to="(#ppt_x)" calcmode="lin" valueType="num">
                                      <p:cBhvr>
                                        <p:cTn id="487" dur="1230" accel="100000" fill="hold">
                                          <p:stCondLst>
                                            <p:cond delay="770"/>
                                          </p:stCondLst>
                                        </p:cTn>
                                        <p:tgtEl>
                                          <p:spTgt spid="76925">
                                            <p:txEl>
                                              <p:pRg st="0" end="0"/>
                                            </p:txEl>
                                          </p:spTgt>
                                        </p:tgtEl>
                                        <p:attrNameLst>
                                          <p:attrName>ppt_x</p:attrName>
                                        </p:attrNameLst>
                                      </p:cBhvr>
                                    </p:anim>
                                    <p:set>
                                      <p:cBhvr>
                                        <p:cTn id="488" dur="770" fill="hold"/>
                                        <p:tgtEl>
                                          <p:spTgt spid="76925">
                                            <p:txEl>
                                              <p:pRg st="0" end="0"/>
                                            </p:txEl>
                                          </p:spTgt>
                                        </p:tgtEl>
                                        <p:attrNameLst>
                                          <p:attrName>ppt_y</p:attrName>
                                        </p:attrNameLst>
                                      </p:cBhvr>
                                      <p:to>
                                        <p:strVal val="(#ppt_y+0.4)"/>
                                      </p:to>
                                    </p:set>
                                    <p:anim from="(#ppt_y+0.4)" to="(#ppt_y)" calcmode="lin" valueType="num">
                                      <p:cBhvr>
                                        <p:cTn id="489" dur="1230" accel="100000" fill="hold">
                                          <p:stCondLst>
                                            <p:cond delay="770"/>
                                          </p:stCondLst>
                                        </p:cTn>
                                        <p:tgtEl>
                                          <p:spTgt spid="76925">
                                            <p:txEl>
                                              <p:pRg st="0" end="0"/>
                                            </p:txEl>
                                          </p:spTgt>
                                        </p:tgtEl>
                                        <p:attrNameLst>
                                          <p:attrName>ppt_y</p:attrName>
                                        </p:attrNameLst>
                                      </p:cBhvr>
                                    </p:anim>
                                  </p:childTnLst>
                                </p:cTn>
                              </p:par>
                              <p:par>
                                <p:cTn id="490" presetID="51" presetClass="entr" presetSubtype="0" fill="hold" nodeType="withEffect">
                                  <p:stCondLst>
                                    <p:cond delay="0"/>
                                  </p:stCondLst>
                                  <p:childTnLst>
                                    <p:set>
                                      <p:cBhvr>
                                        <p:cTn id="491" dur="1" fill="hold">
                                          <p:stCondLst>
                                            <p:cond delay="0"/>
                                          </p:stCondLst>
                                        </p:cTn>
                                        <p:tgtEl>
                                          <p:spTgt spid="76926">
                                            <p:txEl>
                                              <p:pRg st="0" end="0"/>
                                            </p:txEl>
                                          </p:spTgt>
                                        </p:tgtEl>
                                        <p:attrNameLst>
                                          <p:attrName>style.visibility</p:attrName>
                                        </p:attrNameLst>
                                      </p:cBhvr>
                                      <p:to>
                                        <p:strVal val="visible"/>
                                      </p:to>
                                    </p:set>
                                    <p:animEffect transition="in" filter="fade">
                                      <p:cBhvr>
                                        <p:cTn id="492" dur="770" decel="100000"/>
                                        <p:tgtEl>
                                          <p:spTgt spid="76926">
                                            <p:txEl>
                                              <p:pRg st="0" end="0"/>
                                            </p:txEl>
                                          </p:spTgt>
                                        </p:tgtEl>
                                      </p:cBhvr>
                                    </p:animEffect>
                                    <p:animScale>
                                      <p:cBhvr>
                                        <p:cTn id="493" dur="770" decel="100000"/>
                                        <p:tgtEl>
                                          <p:spTgt spid="76926">
                                            <p:txEl>
                                              <p:pRg st="0" end="0"/>
                                            </p:txEl>
                                          </p:spTgt>
                                        </p:tgtEl>
                                      </p:cBhvr>
                                      <p:from x="10000" y="10000"/>
                                      <p:to x="200000" y="450000"/>
                                    </p:animScale>
                                    <p:animScale>
                                      <p:cBhvr>
                                        <p:cTn id="494" dur="1230" accel="100000" fill="hold">
                                          <p:stCondLst>
                                            <p:cond delay="770"/>
                                          </p:stCondLst>
                                        </p:cTn>
                                        <p:tgtEl>
                                          <p:spTgt spid="76926">
                                            <p:txEl>
                                              <p:pRg st="0" end="0"/>
                                            </p:txEl>
                                          </p:spTgt>
                                        </p:tgtEl>
                                      </p:cBhvr>
                                      <p:from x="200000" y="450000"/>
                                      <p:to x="100000" y="100000"/>
                                    </p:animScale>
                                    <p:set>
                                      <p:cBhvr>
                                        <p:cTn id="495" dur="770" fill="hold"/>
                                        <p:tgtEl>
                                          <p:spTgt spid="76926">
                                            <p:txEl>
                                              <p:pRg st="0" end="0"/>
                                            </p:txEl>
                                          </p:spTgt>
                                        </p:tgtEl>
                                        <p:attrNameLst>
                                          <p:attrName>ppt_x</p:attrName>
                                        </p:attrNameLst>
                                      </p:cBhvr>
                                      <p:to>
                                        <p:strVal val="(0.5)"/>
                                      </p:to>
                                    </p:set>
                                    <p:anim from="(0.5)" to="(#ppt_x)" calcmode="lin" valueType="num">
                                      <p:cBhvr>
                                        <p:cTn id="496" dur="1230" accel="100000" fill="hold">
                                          <p:stCondLst>
                                            <p:cond delay="770"/>
                                          </p:stCondLst>
                                        </p:cTn>
                                        <p:tgtEl>
                                          <p:spTgt spid="76926">
                                            <p:txEl>
                                              <p:pRg st="0" end="0"/>
                                            </p:txEl>
                                          </p:spTgt>
                                        </p:tgtEl>
                                        <p:attrNameLst>
                                          <p:attrName>ppt_x</p:attrName>
                                        </p:attrNameLst>
                                      </p:cBhvr>
                                    </p:anim>
                                    <p:set>
                                      <p:cBhvr>
                                        <p:cTn id="497" dur="770" fill="hold"/>
                                        <p:tgtEl>
                                          <p:spTgt spid="76926">
                                            <p:txEl>
                                              <p:pRg st="0" end="0"/>
                                            </p:txEl>
                                          </p:spTgt>
                                        </p:tgtEl>
                                        <p:attrNameLst>
                                          <p:attrName>ppt_y</p:attrName>
                                        </p:attrNameLst>
                                      </p:cBhvr>
                                      <p:to>
                                        <p:strVal val="(#ppt_y+0.4)"/>
                                      </p:to>
                                    </p:set>
                                    <p:anim from="(#ppt_y+0.4)" to="(#ppt_y)" calcmode="lin" valueType="num">
                                      <p:cBhvr>
                                        <p:cTn id="498" dur="1230" accel="100000" fill="hold">
                                          <p:stCondLst>
                                            <p:cond delay="770"/>
                                          </p:stCondLst>
                                        </p:cTn>
                                        <p:tgtEl>
                                          <p:spTgt spid="76926">
                                            <p:txEl>
                                              <p:pRg st="0" end="0"/>
                                            </p:txEl>
                                          </p:spTgt>
                                        </p:tgtEl>
                                        <p:attrNameLst>
                                          <p:attrName>ppt_y</p:attrName>
                                        </p:attrNameLst>
                                      </p:cBhvr>
                                    </p:anim>
                                  </p:childTnLst>
                                </p:cTn>
                              </p:par>
                              <p:par>
                                <p:cTn id="499" presetID="51" presetClass="entr" presetSubtype="0" fill="hold" nodeType="withEffect">
                                  <p:stCondLst>
                                    <p:cond delay="0"/>
                                  </p:stCondLst>
                                  <p:childTnLst>
                                    <p:set>
                                      <p:cBhvr>
                                        <p:cTn id="500" dur="1" fill="hold">
                                          <p:stCondLst>
                                            <p:cond delay="0"/>
                                          </p:stCondLst>
                                        </p:cTn>
                                        <p:tgtEl>
                                          <p:spTgt spid="76927">
                                            <p:txEl>
                                              <p:pRg st="0" end="0"/>
                                            </p:txEl>
                                          </p:spTgt>
                                        </p:tgtEl>
                                        <p:attrNameLst>
                                          <p:attrName>style.visibility</p:attrName>
                                        </p:attrNameLst>
                                      </p:cBhvr>
                                      <p:to>
                                        <p:strVal val="visible"/>
                                      </p:to>
                                    </p:set>
                                    <p:animEffect transition="in" filter="fade">
                                      <p:cBhvr>
                                        <p:cTn id="501" dur="770" decel="100000"/>
                                        <p:tgtEl>
                                          <p:spTgt spid="76927">
                                            <p:txEl>
                                              <p:pRg st="0" end="0"/>
                                            </p:txEl>
                                          </p:spTgt>
                                        </p:tgtEl>
                                      </p:cBhvr>
                                    </p:animEffect>
                                    <p:animScale>
                                      <p:cBhvr>
                                        <p:cTn id="502" dur="770" decel="100000"/>
                                        <p:tgtEl>
                                          <p:spTgt spid="76927">
                                            <p:txEl>
                                              <p:pRg st="0" end="0"/>
                                            </p:txEl>
                                          </p:spTgt>
                                        </p:tgtEl>
                                      </p:cBhvr>
                                      <p:from x="10000" y="10000"/>
                                      <p:to x="200000" y="450000"/>
                                    </p:animScale>
                                    <p:animScale>
                                      <p:cBhvr>
                                        <p:cTn id="503" dur="1230" accel="100000" fill="hold">
                                          <p:stCondLst>
                                            <p:cond delay="770"/>
                                          </p:stCondLst>
                                        </p:cTn>
                                        <p:tgtEl>
                                          <p:spTgt spid="76927">
                                            <p:txEl>
                                              <p:pRg st="0" end="0"/>
                                            </p:txEl>
                                          </p:spTgt>
                                        </p:tgtEl>
                                      </p:cBhvr>
                                      <p:from x="200000" y="450000"/>
                                      <p:to x="100000" y="100000"/>
                                    </p:animScale>
                                    <p:set>
                                      <p:cBhvr>
                                        <p:cTn id="504" dur="770" fill="hold"/>
                                        <p:tgtEl>
                                          <p:spTgt spid="76927">
                                            <p:txEl>
                                              <p:pRg st="0" end="0"/>
                                            </p:txEl>
                                          </p:spTgt>
                                        </p:tgtEl>
                                        <p:attrNameLst>
                                          <p:attrName>ppt_x</p:attrName>
                                        </p:attrNameLst>
                                      </p:cBhvr>
                                      <p:to>
                                        <p:strVal val="(0.5)"/>
                                      </p:to>
                                    </p:set>
                                    <p:anim from="(0.5)" to="(#ppt_x)" calcmode="lin" valueType="num">
                                      <p:cBhvr>
                                        <p:cTn id="505" dur="1230" accel="100000" fill="hold">
                                          <p:stCondLst>
                                            <p:cond delay="770"/>
                                          </p:stCondLst>
                                        </p:cTn>
                                        <p:tgtEl>
                                          <p:spTgt spid="76927">
                                            <p:txEl>
                                              <p:pRg st="0" end="0"/>
                                            </p:txEl>
                                          </p:spTgt>
                                        </p:tgtEl>
                                        <p:attrNameLst>
                                          <p:attrName>ppt_x</p:attrName>
                                        </p:attrNameLst>
                                      </p:cBhvr>
                                    </p:anim>
                                    <p:set>
                                      <p:cBhvr>
                                        <p:cTn id="506" dur="770" fill="hold"/>
                                        <p:tgtEl>
                                          <p:spTgt spid="76927">
                                            <p:txEl>
                                              <p:pRg st="0" end="0"/>
                                            </p:txEl>
                                          </p:spTgt>
                                        </p:tgtEl>
                                        <p:attrNameLst>
                                          <p:attrName>ppt_y</p:attrName>
                                        </p:attrNameLst>
                                      </p:cBhvr>
                                      <p:to>
                                        <p:strVal val="(#ppt_y+0.4)"/>
                                      </p:to>
                                    </p:set>
                                    <p:anim from="(#ppt_y+0.4)" to="(#ppt_y)" calcmode="lin" valueType="num">
                                      <p:cBhvr>
                                        <p:cTn id="507" dur="1230" accel="100000" fill="hold">
                                          <p:stCondLst>
                                            <p:cond delay="770"/>
                                          </p:stCondLst>
                                        </p:cTn>
                                        <p:tgtEl>
                                          <p:spTgt spid="76927">
                                            <p:txEl>
                                              <p:pRg st="0" end="0"/>
                                            </p:txEl>
                                          </p:spTgt>
                                        </p:tgtEl>
                                        <p:attrNameLst>
                                          <p:attrName>ppt_y</p:attrName>
                                        </p:attrNameLst>
                                      </p:cBhvr>
                                    </p:anim>
                                  </p:childTnLst>
                                </p:cTn>
                              </p:par>
                              <p:par>
                                <p:cTn id="508" presetID="50" presetClass="entr" presetSubtype="0" decel="100000" fill="hold" grpId="0" nodeType="withEffect">
                                  <p:stCondLst>
                                    <p:cond delay="0"/>
                                  </p:stCondLst>
                                  <p:childTnLst>
                                    <p:set>
                                      <p:cBhvr>
                                        <p:cTn id="509" dur="1" fill="hold">
                                          <p:stCondLst>
                                            <p:cond delay="0"/>
                                          </p:stCondLst>
                                        </p:cTn>
                                        <p:tgtEl>
                                          <p:spTgt spid="76928"/>
                                        </p:tgtEl>
                                        <p:attrNameLst>
                                          <p:attrName>style.visibility</p:attrName>
                                        </p:attrNameLst>
                                      </p:cBhvr>
                                      <p:to>
                                        <p:strVal val="visible"/>
                                      </p:to>
                                    </p:set>
                                    <p:anim calcmode="lin" valueType="num">
                                      <p:cBhvr>
                                        <p:cTn id="510" dur="1000" fill="hold"/>
                                        <p:tgtEl>
                                          <p:spTgt spid="76928"/>
                                        </p:tgtEl>
                                        <p:attrNameLst>
                                          <p:attrName>ppt_w</p:attrName>
                                        </p:attrNameLst>
                                      </p:cBhvr>
                                      <p:tavLst>
                                        <p:tav tm="0">
                                          <p:val>
                                            <p:strVal val="#ppt_w+.3"/>
                                          </p:val>
                                        </p:tav>
                                        <p:tav tm="100000">
                                          <p:val>
                                            <p:strVal val="#ppt_w"/>
                                          </p:val>
                                        </p:tav>
                                      </p:tavLst>
                                    </p:anim>
                                    <p:anim calcmode="lin" valueType="num">
                                      <p:cBhvr>
                                        <p:cTn id="511" dur="1000" fill="hold"/>
                                        <p:tgtEl>
                                          <p:spTgt spid="76928"/>
                                        </p:tgtEl>
                                        <p:attrNameLst>
                                          <p:attrName>ppt_h</p:attrName>
                                        </p:attrNameLst>
                                      </p:cBhvr>
                                      <p:tavLst>
                                        <p:tav tm="0">
                                          <p:val>
                                            <p:strVal val="#ppt_h"/>
                                          </p:val>
                                        </p:tav>
                                        <p:tav tm="100000">
                                          <p:val>
                                            <p:strVal val="#ppt_h"/>
                                          </p:val>
                                        </p:tav>
                                      </p:tavLst>
                                    </p:anim>
                                    <p:animEffect transition="in" filter="fade">
                                      <p:cBhvr>
                                        <p:cTn id="512" dur="1000"/>
                                        <p:tgtEl>
                                          <p:spTgt spid="76928"/>
                                        </p:tgtEl>
                                      </p:cBhvr>
                                    </p:animEffect>
                                  </p:childTnLst>
                                </p:cTn>
                              </p:par>
                            </p:childTnLst>
                          </p:cTn>
                        </p:par>
                      </p:childTnLst>
                    </p:cTn>
                  </p:par>
                </p:childTnLst>
              </p:cTn>
              <p:nextCondLst>
                <p:cond evt="onClick" delay="0">
                  <p:tgtEl>
                    <p:spTgt spid="76873"/>
                  </p:tgtEl>
                </p:cond>
              </p:nextCondLst>
            </p:seq>
            <p:seq concurrent="1" nextAc="seek">
              <p:cTn id="513" restart="whenNotActive" fill="hold" evtFilter="cancelBubble" nodeType="interactiveSeq">
                <p:stCondLst>
                  <p:cond evt="onClick" delay="0">
                    <p:tgtEl>
                      <p:spTgt spid="76874"/>
                    </p:tgtEl>
                  </p:cond>
                </p:stCondLst>
                <p:endSync evt="end" delay="0">
                  <p:rtn val="all"/>
                </p:endSync>
                <p:childTnLst>
                  <p:par>
                    <p:cTn id="514" fill="hold" nodeType="clickPar">
                      <p:stCondLst>
                        <p:cond delay="0"/>
                      </p:stCondLst>
                      <p:childTnLst>
                        <p:par>
                          <p:cTn id="515" fill="hold" nodeType="withGroup">
                            <p:stCondLst>
                              <p:cond delay="0"/>
                            </p:stCondLst>
                            <p:childTnLst>
                              <p:par>
                                <p:cTn id="516" presetID="17" presetClass="entr" presetSubtype="10" fill="hold" nodeType="withEffect">
                                  <p:stCondLst>
                                    <p:cond delay="0"/>
                                  </p:stCondLst>
                                  <p:childTnLst>
                                    <p:set>
                                      <p:cBhvr>
                                        <p:cTn id="517" dur="1" fill="hold">
                                          <p:stCondLst>
                                            <p:cond delay="0"/>
                                          </p:stCondLst>
                                        </p:cTn>
                                        <p:tgtEl>
                                          <p:spTgt spid="76856">
                                            <p:txEl>
                                              <p:pRg st="0" end="0"/>
                                            </p:txEl>
                                          </p:spTgt>
                                        </p:tgtEl>
                                        <p:attrNameLst>
                                          <p:attrName>style.visibility</p:attrName>
                                        </p:attrNameLst>
                                      </p:cBhvr>
                                      <p:to>
                                        <p:strVal val="visible"/>
                                      </p:to>
                                    </p:set>
                                    <p:anim calcmode="lin" valueType="num">
                                      <p:cBhvr>
                                        <p:cTn id="518" dur="500" fill="hold"/>
                                        <p:tgtEl>
                                          <p:spTgt spid="76856">
                                            <p:txEl>
                                              <p:pRg st="0" end="0"/>
                                            </p:txEl>
                                          </p:spTgt>
                                        </p:tgtEl>
                                        <p:attrNameLst>
                                          <p:attrName>ppt_w</p:attrName>
                                        </p:attrNameLst>
                                      </p:cBhvr>
                                      <p:tavLst>
                                        <p:tav tm="0">
                                          <p:val>
                                            <p:fltVal val="0"/>
                                          </p:val>
                                        </p:tav>
                                        <p:tav tm="100000">
                                          <p:val>
                                            <p:strVal val="#ppt_w"/>
                                          </p:val>
                                        </p:tav>
                                      </p:tavLst>
                                    </p:anim>
                                    <p:anim calcmode="lin" valueType="num">
                                      <p:cBhvr>
                                        <p:cTn id="519" dur="500" fill="hold"/>
                                        <p:tgtEl>
                                          <p:spTgt spid="76856">
                                            <p:txEl>
                                              <p:pRg st="0" end="0"/>
                                            </p:txEl>
                                          </p:spTgt>
                                        </p:tgtEl>
                                        <p:attrNameLst>
                                          <p:attrName>ppt_h</p:attrName>
                                        </p:attrNameLst>
                                      </p:cBhvr>
                                      <p:tavLst>
                                        <p:tav tm="0">
                                          <p:val>
                                            <p:strVal val="#ppt_h"/>
                                          </p:val>
                                        </p:tav>
                                        <p:tav tm="100000">
                                          <p:val>
                                            <p:strVal val="#ppt_h"/>
                                          </p:val>
                                        </p:tav>
                                      </p:tavLst>
                                    </p:anim>
                                  </p:childTnLst>
                                </p:cTn>
                              </p:par>
                              <p:par>
                                <p:cTn id="520" presetID="17" presetClass="entr" presetSubtype="10" fill="hold" nodeType="withEffect">
                                  <p:stCondLst>
                                    <p:cond delay="0"/>
                                  </p:stCondLst>
                                  <p:childTnLst>
                                    <p:set>
                                      <p:cBhvr>
                                        <p:cTn id="521" dur="1" fill="hold">
                                          <p:stCondLst>
                                            <p:cond delay="0"/>
                                          </p:stCondLst>
                                        </p:cTn>
                                        <p:tgtEl>
                                          <p:spTgt spid="76811">
                                            <p:txEl>
                                              <p:pRg st="0" end="0"/>
                                            </p:txEl>
                                          </p:spTgt>
                                        </p:tgtEl>
                                        <p:attrNameLst>
                                          <p:attrName>style.visibility</p:attrName>
                                        </p:attrNameLst>
                                      </p:cBhvr>
                                      <p:to>
                                        <p:strVal val="visible"/>
                                      </p:to>
                                    </p:set>
                                    <p:anim calcmode="lin" valueType="num">
                                      <p:cBhvr>
                                        <p:cTn id="522" dur="500" fill="hold"/>
                                        <p:tgtEl>
                                          <p:spTgt spid="76811">
                                            <p:txEl>
                                              <p:pRg st="0" end="0"/>
                                            </p:txEl>
                                          </p:spTgt>
                                        </p:tgtEl>
                                        <p:attrNameLst>
                                          <p:attrName>ppt_w</p:attrName>
                                        </p:attrNameLst>
                                      </p:cBhvr>
                                      <p:tavLst>
                                        <p:tav tm="0">
                                          <p:val>
                                            <p:fltVal val="0"/>
                                          </p:val>
                                        </p:tav>
                                        <p:tav tm="100000">
                                          <p:val>
                                            <p:strVal val="#ppt_w"/>
                                          </p:val>
                                        </p:tav>
                                      </p:tavLst>
                                    </p:anim>
                                    <p:anim calcmode="lin" valueType="num">
                                      <p:cBhvr>
                                        <p:cTn id="523" dur="500" fill="hold"/>
                                        <p:tgtEl>
                                          <p:spTgt spid="76811">
                                            <p:txEl>
                                              <p:pRg st="0" end="0"/>
                                            </p:txEl>
                                          </p:spTgt>
                                        </p:tgtEl>
                                        <p:attrNameLst>
                                          <p:attrName>ppt_h</p:attrName>
                                        </p:attrNameLst>
                                      </p:cBhvr>
                                      <p:tavLst>
                                        <p:tav tm="0">
                                          <p:val>
                                            <p:strVal val="#ppt_h"/>
                                          </p:val>
                                        </p:tav>
                                        <p:tav tm="100000">
                                          <p:val>
                                            <p:strVal val="#ppt_h"/>
                                          </p:val>
                                        </p:tav>
                                      </p:tavLst>
                                    </p:anim>
                                  </p:childTnLst>
                                </p:cTn>
                              </p:par>
                              <p:par>
                                <p:cTn id="524" presetID="17" presetClass="entr" presetSubtype="10" fill="hold" nodeType="withEffect">
                                  <p:stCondLst>
                                    <p:cond delay="0"/>
                                  </p:stCondLst>
                                  <p:childTnLst>
                                    <p:set>
                                      <p:cBhvr>
                                        <p:cTn id="525" dur="1" fill="hold">
                                          <p:stCondLst>
                                            <p:cond delay="0"/>
                                          </p:stCondLst>
                                        </p:cTn>
                                        <p:tgtEl>
                                          <p:spTgt spid="76832">
                                            <p:txEl>
                                              <p:pRg st="0" end="0"/>
                                            </p:txEl>
                                          </p:spTgt>
                                        </p:tgtEl>
                                        <p:attrNameLst>
                                          <p:attrName>style.visibility</p:attrName>
                                        </p:attrNameLst>
                                      </p:cBhvr>
                                      <p:to>
                                        <p:strVal val="visible"/>
                                      </p:to>
                                    </p:set>
                                    <p:anim calcmode="lin" valueType="num">
                                      <p:cBhvr>
                                        <p:cTn id="526" dur="500" fill="hold"/>
                                        <p:tgtEl>
                                          <p:spTgt spid="76832">
                                            <p:txEl>
                                              <p:pRg st="0" end="0"/>
                                            </p:txEl>
                                          </p:spTgt>
                                        </p:tgtEl>
                                        <p:attrNameLst>
                                          <p:attrName>ppt_w</p:attrName>
                                        </p:attrNameLst>
                                      </p:cBhvr>
                                      <p:tavLst>
                                        <p:tav tm="0">
                                          <p:val>
                                            <p:fltVal val="0"/>
                                          </p:val>
                                        </p:tav>
                                        <p:tav tm="100000">
                                          <p:val>
                                            <p:strVal val="#ppt_w"/>
                                          </p:val>
                                        </p:tav>
                                      </p:tavLst>
                                    </p:anim>
                                    <p:anim calcmode="lin" valueType="num">
                                      <p:cBhvr>
                                        <p:cTn id="527" dur="500" fill="hold"/>
                                        <p:tgtEl>
                                          <p:spTgt spid="76832">
                                            <p:txEl>
                                              <p:pRg st="0" end="0"/>
                                            </p:txEl>
                                          </p:spTgt>
                                        </p:tgtEl>
                                        <p:attrNameLst>
                                          <p:attrName>ppt_h</p:attrName>
                                        </p:attrNameLst>
                                      </p:cBhvr>
                                      <p:tavLst>
                                        <p:tav tm="0">
                                          <p:val>
                                            <p:strVal val="#ppt_h"/>
                                          </p:val>
                                        </p:tav>
                                        <p:tav tm="100000">
                                          <p:val>
                                            <p:strVal val="#ppt_h"/>
                                          </p:val>
                                        </p:tav>
                                      </p:tavLst>
                                    </p:anim>
                                  </p:childTnLst>
                                </p:cTn>
                              </p:par>
                              <p:par>
                                <p:cTn id="528" presetID="17" presetClass="entr" presetSubtype="10" fill="hold" nodeType="withEffect">
                                  <p:stCondLst>
                                    <p:cond delay="0"/>
                                  </p:stCondLst>
                                  <p:childTnLst>
                                    <p:set>
                                      <p:cBhvr>
                                        <p:cTn id="529" dur="1" fill="hold">
                                          <p:stCondLst>
                                            <p:cond delay="0"/>
                                          </p:stCondLst>
                                        </p:cTn>
                                        <p:tgtEl>
                                          <p:spTgt spid="76833">
                                            <p:txEl>
                                              <p:pRg st="0" end="0"/>
                                            </p:txEl>
                                          </p:spTgt>
                                        </p:tgtEl>
                                        <p:attrNameLst>
                                          <p:attrName>style.visibility</p:attrName>
                                        </p:attrNameLst>
                                      </p:cBhvr>
                                      <p:to>
                                        <p:strVal val="visible"/>
                                      </p:to>
                                    </p:set>
                                    <p:anim calcmode="lin" valueType="num">
                                      <p:cBhvr>
                                        <p:cTn id="530" dur="500" fill="hold"/>
                                        <p:tgtEl>
                                          <p:spTgt spid="76833">
                                            <p:txEl>
                                              <p:pRg st="0" end="0"/>
                                            </p:txEl>
                                          </p:spTgt>
                                        </p:tgtEl>
                                        <p:attrNameLst>
                                          <p:attrName>ppt_w</p:attrName>
                                        </p:attrNameLst>
                                      </p:cBhvr>
                                      <p:tavLst>
                                        <p:tav tm="0">
                                          <p:val>
                                            <p:fltVal val="0"/>
                                          </p:val>
                                        </p:tav>
                                        <p:tav tm="100000">
                                          <p:val>
                                            <p:strVal val="#ppt_w"/>
                                          </p:val>
                                        </p:tav>
                                      </p:tavLst>
                                    </p:anim>
                                    <p:anim calcmode="lin" valueType="num">
                                      <p:cBhvr>
                                        <p:cTn id="531" dur="500" fill="hold"/>
                                        <p:tgtEl>
                                          <p:spTgt spid="76833">
                                            <p:txEl>
                                              <p:pRg st="0" end="0"/>
                                            </p:txEl>
                                          </p:spTgt>
                                        </p:tgtEl>
                                        <p:attrNameLst>
                                          <p:attrName>ppt_h</p:attrName>
                                        </p:attrNameLst>
                                      </p:cBhvr>
                                      <p:tavLst>
                                        <p:tav tm="0">
                                          <p:val>
                                            <p:strVal val="#ppt_h"/>
                                          </p:val>
                                        </p:tav>
                                        <p:tav tm="100000">
                                          <p:val>
                                            <p:strVal val="#ppt_h"/>
                                          </p:val>
                                        </p:tav>
                                      </p:tavLst>
                                    </p:anim>
                                  </p:childTnLst>
                                </p:cTn>
                              </p:par>
                              <p:par>
                                <p:cTn id="532" presetID="17" presetClass="entr" presetSubtype="10" fill="hold" nodeType="withEffect">
                                  <p:stCondLst>
                                    <p:cond delay="0"/>
                                  </p:stCondLst>
                                  <p:childTnLst>
                                    <p:set>
                                      <p:cBhvr>
                                        <p:cTn id="533" dur="1" fill="hold">
                                          <p:stCondLst>
                                            <p:cond delay="0"/>
                                          </p:stCondLst>
                                        </p:cTn>
                                        <p:tgtEl>
                                          <p:spTgt spid="76834">
                                            <p:txEl>
                                              <p:pRg st="0" end="0"/>
                                            </p:txEl>
                                          </p:spTgt>
                                        </p:tgtEl>
                                        <p:attrNameLst>
                                          <p:attrName>style.visibility</p:attrName>
                                        </p:attrNameLst>
                                      </p:cBhvr>
                                      <p:to>
                                        <p:strVal val="visible"/>
                                      </p:to>
                                    </p:set>
                                    <p:anim calcmode="lin" valueType="num">
                                      <p:cBhvr>
                                        <p:cTn id="534" dur="500" fill="hold"/>
                                        <p:tgtEl>
                                          <p:spTgt spid="76834">
                                            <p:txEl>
                                              <p:pRg st="0" end="0"/>
                                            </p:txEl>
                                          </p:spTgt>
                                        </p:tgtEl>
                                        <p:attrNameLst>
                                          <p:attrName>ppt_w</p:attrName>
                                        </p:attrNameLst>
                                      </p:cBhvr>
                                      <p:tavLst>
                                        <p:tav tm="0">
                                          <p:val>
                                            <p:fltVal val="0"/>
                                          </p:val>
                                        </p:tav>
                                        <p:tav tm="100000">
                                          <p:val>
                                            <p:strVal val="#ppt_w"/>
                                          </p:val>
                                        </p:tav>
                                      </p:tavLst>
                                    </p:anim>
                                    <p:anim calcmode="lin" valueType="num">
                                      <p:cBhvr>
                                        <p:cTn id="535" dur="500" fill="hold"/>
                                        <p:tgtEl>
                                          <p:spTgt spid="76834">
                                            <p:txEl>
                                              <p:pRg st="0" end="0"/>
                                            </p:txEl>
                                          </p:spTgt>
                                        </p:tgtEl>
                                        <p:attrNameLst>
                                          <p:attrName>ppt_h</p:attrName>
                                        </p:attrNameLst>
                                      </p:cBhvr>
                                      <p:tavLst>
                                        <p:tav tm="0">
                                          <p:val>
                                            <p:strVal val="#ppt_h"/>
                                          </p:val>
                                        </p:tav>
                                        <p:tav tm="100000">
                                          <p:val>
                                            <p:strVal val="#ppt_h"/>
                                          </p:val>
                                        </p:tav>
                                      </p:tavLst>
                                    </p:anim>
                                  </p:childTnLst>
                                </p:cTn>
                              </p:par>
                              <p:par>
                                <p:cTn id="536" presetID="17" presetClass="entr" presetSubtype="10" fill="hold" nodeType="withEffect">
                                  <p:stCondLst>
                                    <p:cond delay="0"/>
                                  </p:stCondLst>
                                  <p:childTnLst>
                                    <p:set>
                                      <p:cBhvr>
                                        <p:cTn id="537" dur="1" fill="hold">
                                          <p:stCondLst>
                                            <p:cond delay="0"/>
                                          </p:stCondLst>
                                        </p:cTn>
                                        <p:tgtEl>
                                          <p:spTgt spid="76922">
                                            <p:txEl>
                                              <p:pRg st="0" end="0"/>
                                            </p:txEl>
                                          </p:spTgt>
                                        </p:tgtEl>
                                        <p:attrNameLst>
                                          <p:attrName>style.visibility</p:attrName>
                                        </p:attrNameLst>
                                      </p:cBhvr>
                                      <p:to>
                                        <p:strVal val="visible"/>
                                      </p:to>
                                    </p:set>
                                    <p:anim calcmode="lin" valueType="num">
                                      <p:cBhvr>
                                        <p:cTn id="538" dur="500" fill="hold"/>
                                        <p:tgtEl>
                                          <p:spTgt spid="76922">
                                            <p:txEl>
                                              <p:pRg st="0" end="0"/>
                                            </p:txEl>
                                          </p:spTgt>
                                        </p:tgtEl>
                                        <p:attrNameLst>
                                          <p:attrName>ppt_w</p:attrName>
                                        </p:attrNameLst>
                                      </p:cBhvr>
                                      <p:tavLst>
                                        <p:tav tm="0">
                                          <p:val>
                                            <p:fltVal val="0"/>
                                          </p:val>
                                        </p:tav>
                                        <p:tav tm="100000">
                                          <p:val>
                                            <p:strVal val="#ppt_w"/>
                                          </p:val>
                                        </p:tav>
                                      </p:tavLst>
                                    </p:anim>
                                    <p:anim calcmode="lin" valueType="num">
                                      <p:cBhvr>
                                        <p:cTn id="539" dur="500" fill="hold"/>
                                        <p:tgtEl>
                                          <p:spTgt spid="76922">
                                            <p:txEl>
                                              <p:pRg st="0" end="0"/>
                                            </p:txEl>
                                          </p:spTgt>
                                        </p:tgtEl>
                                        <p:attrNameLst>
                                          <p:attrName>ppt_h</p:attrName>
                                        </p:attrNameLst>
                                      </p:cBhvr>
                                      <p:tavLst>
                                        <p:tav tm="0">
                                          <p:val>
                                            <p:strVal val="#ppt_h"/>
                                          </p:val>
                                        </p:tav>
                                        <p:tav tm="100000">
                                          <p:val>
                                            <p:strVal val="#ppt_h"/>
                                          </p:val>
                                        </p:tav>
                                      </p:tavLst>
                                    </p:anim>
                                  </p:childTnLst>
                                </p:cTn>
                              </p:par>
                              <p:par>
                                <p:cTn id="540" presetID="17" presetClass="entr" presetSubtype="10" fill="hold" nodeType="withEffect">
                                  <p:stCondLst>
                                    <p:cond delay="0"/>
                                  </p:stCondLst>
                                  <p:childTnLst>
                                    <p:set>
                                      <p:cBhvr>
                                        <p:cTn id="541" dur="1" fill="hold">
                                          <p:stCondLst>
                                            <p:cond delay="0"/>
                                          </p:stCondLst>
                                        </p:cTn>
                                        <p:tgtEl>
                                          <p:spTgt spid="76937">
                                            <p:txEl>
                                              <p:pRg st="0" end="0"/>
                                            </p:txEl>
                                          </p:spTgt>
                                        </p:tgtEl>
                                        <p:attrNameLst>
                                          <p:attrName>style.visibility</p:attrName>
                                        </p:attrNameLst>
                                      </p:cBhvr>
                                      <p:to>
                                        <p:strVal val="visible"/>
                                      </p:to>
                                    </p:set>
                                    <p:anim calcmode="lin" valueType="num">
                                      <p:cBhvr>
                                        <p:cTn id="542" dur="500" fill="hold"/>
                                        <p:tgtEl>
                                          <p:spTgt spid="76937">
                                            <p:txEl>
                                              <p:pRg st="0" end="0"/>
                                            </p:txEl>
                                          </p:spTgt>
                                        </p:tgtEl>
                                        <p:attrNameLst>
                                          <p:attrName>ppt_w</p:attrName>
                                        </p:attrNameLst>
                                      </p:cBhvr>
                                      <p:tavLst>
                                        <p:tav tm="0">
                                          <p:val>
                                            <p:fltVal val="0"/>
                                          </p:val>
                                        </p:tav>
                                        <p:tav tm="100000">
                                          <p:val>
                                            <p:strVal val="#ppt_w"/>
                                          </p:val>
                                        </p:tav>
                                      </p:tavLst>
                                    </p:anim>
                                    <p:anim calcmode="lin" valueType="num">
                                      <p:cBhvr>
                                        <p:cTn id="543" dur="500" fill="hold"/>
                                        <p:tgtEl>
                                          <p:spTgt spid="76937">
                                            <p:txEl>
                                              <p:pRg st="0" end="0"/>
                                            </p:txEl>
                                          </p:spTgt>
                                        </p:tgtEl>
                                        <p:attrNameLst>
                                          <p:attrName>ppt_h</p:attrName>
                                        </p:attrNameLst>
                                      </p:cBhvr>
                                      <p:tavLst>
                                        <p:tav tm="0">
                                          <p:val>
                                            <p:strVal val="#ppt_h"/>
                                          </p:val>
                                        </p:tav>
                                        <p:tav tm="100000">
                                          <p:val>
                                            <p:strVal val="#ppt_h"/>
                                          </p:val>
                                        </p:tav>
                                      </p:tavLst>
                                    </p:anim>
                                  </p:childTnLst>
                                </p:cTn>
                              </p:par>
                              <p:par>
                                <p:cTn id="544" presetID="17" presetClass="entr" presetSubtype="10" fill="hold" nodeType="withEffect">
                                  <p:stCondLst>
                                    <p:cond delay="0"/>
                                  </p:stCondLst>
                                  <p:childTnLst>
                                    <p:set>
                                      <p:cBhvr>
                                        <p:cTn id="545" dur="1" fill="hold">
                                          <p:stCondLst>
                                            <p:cond delay="0"/>
                                          </p:stCondLst>
                                        </p:cTn>
                                        <p:tgtEl>
                                          <p:spTgt spid="76938">
                                            <p:txEl>
                                              <p:pRg st="0" end="0"/>
                                            </p:txEl>
                                          </p:spTgt>
                                        </p:tgtEl>
                                        <p:attrNameLst>
                                          <p:attrName>style.visibility</p:attrName>
                                        </p:attrNameLst>
                                      </p:cBhvr>
                                      <p:to>
                                        <p:strVal val="visible"/>
                                      </p:to>
                                    </p:set>
                                    <p:anim calcmode="lin" valueType="num">
                                      <p:cBhvr>
                                        <p:cTn id="546" dur="500" fill="hold"/>
                                        <p:tgtEl>
                                          <p:spTgt spid="76938">
                                            <p:txEl>
                                              <p:pRg st="0" end="0"/>
                                            </p:txEl>
                                          </p:spTgt>
                                        </p:tgtEl>
                                        <p:attrNameLst>
                                          <p:attrName>ppt_w</p:attrName>
                                        </p:attrNameLst>
                                      </p:cBhvr>
                                      <p:tavLst>
                                        <p:tav tm="0">
                                          <p:val>
                                            <p:fltVal val="0"/>
                                          </p:val>
                                        </p:tav>
                                        <p:tav tm="100000">
                                          <p:val>
                                            <p:strVal val="#ppt_w"/>
                                          </p:val>
                                        </p:tav>
                                      </p:tavLst>
                                    </p:anim>
                                    <p:anim calcmode="lin" valueType="num">
                                      <p:cBhvr>
                                        <p:cTn id="547" dur="500" fill="hold"/>
                                        <p:tgtEl>
                                          <p:spTgt spid="76938">
                                            <p:txEl>
                                              <p:pRg st="0" end="0"/>
                                            </p:txEl>
                                          </p:spTgt>
                                        </p:tgtEl>
                                        <p:attrNameLst>
                                          <p:attrName>ppt_h</p:attrName>
                                        </p:attrNameLst>
                                      </p:cBhvr>
                                      <p:tavLst>
                                        <p:tav tm="0">
                                          <p:val>
                                            <p:strVal val="#ppt_h"/>
                                          </p:val>
                                        </p:tav>
                                        <p:tav tm="100000">
                                          <p:val>
                                            <p:strVal val="#ppt_h"/>
                                          </p:val>
                                        </p:tav>
                                      </p:tavLst>
                                    </p:anim>
                                  </p:childTnLst>
                                </p:cTn>
                              </p:par>
                              <p:par>
                                <p:cTn id="548" presetID="17" presetClass="entr" presetSubtype="10" fill="hold" nodeType="withEffect">
                                  <p:stCondLst>
                                    <p:cond delay="0"/>
                                  </p:stCondLst>
                                  <p:childTnLst>
                                    <p:set>
                                      <p:cBhvr>
                                        <p:cTn id="549" dur="1" fill="hold">
                                          <p:stCondLst>
                                            <p:cond delay="0"/>
                                          </p:stCondLst>
                                        </p:cTn>
                                        <p:tgtEl>
                                          <p:spTgt spid="76939">
                                            <p:txEl>
                                              <p:pRg st="0" end="0"/>
                                            </p:txEl>
                                          </p:spTgt>
                                        </p:tgtEl>
                                        <p:attrNameLst>
                                          <p:attrName>style.visibility</p:attrName>
                                        </p:attrNameLst>
                                      </p:cBhvr>
                                      <p:to>
                                        <p:strVal val="visible"/>
                                      </p:to>
                                    </p:set>
                                    <p:anim calcmode="lin" valueType="num">
                                      <p:cBhvr>
                                        <p:cTn id="550" dur="500" fill="hold"/>
                                        <p:tgtEl>
                                          <p:spTgt spid="76939">
                                            <p:txEl>
                                              <p:pRg st="0" end="0"/>
                                            </p:txEl>
                                          </p:spTgt>
                                        </p:tgtEl>
                                        <p:attrNameLst>
                                          <p:attrName>ppt_w</p:attrName>
                                        </p:attrNameLst>
                                      </p:cBhvr>
                                      <p:tavLst>
                                        <p:tav tm="0">
                                          <p:val>
                                            <p:fltVal val="0"/>
                                          </p:val>
                                        </p:tav>
                                        <p:tav tm="100000">
                                          <p:val>
                                            <p:strVal val="#ppt_w"/>
                                          </p:val>
                                        </p:tav>
                                      </p:tavLst>
                                    </p:anim>
                                    <p:anim calcmode="lin" valueType="num">
                                      <p:cBhvr>
                                        <p:cTn id="551" dur="500" fill="hold"/>
                                        <p:tgtEl>
                                          <p:spTgt spid="76939">
                                            <p:txEl>
                                              <p:pRg st="0" end="0"/>
                                            </p:txEl>
                                          </p:spTgt>
                                        </p:tgtEl>
                                        <p:attrNameLst>
                                          <p:attrName>ppt_h</p:attrName>
                                        </p:attrNameLst>
                                      </p:cBhvr>
                                      <p:tavLst>
                                        <p:tav tm="0">
                                          <p:val>
                                            <p:strVal val="#ppt_h"/>
                                          </p:val>
                                        </p:tav>
                                        <p:tav tm="100000">
                                          <p:val>
                                            <p:strVal val="#ppt_h"/>
                                          </p:val>
                                        </p:tav>
                                      </p:tavLst>
                                    </p:anim>
                                  </p:childTnLst>
                                </p:cTn>
                              </p:par>
                              <p:par>
                                <p:cTn id="552" presetID="17" presetClass="entr" presetSubtype="10" fill="hold" nodeType="withEffect">
                                  <p:stCondLst>
                                    <p:cond delay="0"/>
                                  </p:stCondLst>
                                  <p:childTnLst>
                                    <p:set>
                                      <p:cBhvr>
                                        <p:cTn id="553" dur="1" fill="hold">
                                          <p:stCondLst>
                                            <p:cond delay="0"/>
                                          </p:stCondLst>
                                        </p:cTn>
                                        <p:tgtEl>
                                          <p:spTgt spid="76940">
                                            <p:txEl>
                                              <p:pRg st="0" end="0"/>
                                            </p:txEl>
                                          </p:spTgt>
                                        </p:tgtEl>
                                        <p:attrNameLst>
                                          <p:attrName>style.visibility</p:attrName>
                                        </p:attrNameLst>
                                      </p:cBhvr>
                                      <p:to>
                                        <p:strVal val="visible"/>
                                      </p:to>
                                    </p:set>
                                    <p:anim calcmode="lin" valueType="num">
                                      <p:cBhvr>
                                        <p:cTn id="554" dur="500" fill="hold"/>
                                        <p:tgtEl>
                                          <p:spTgt spid="76940">
                                            <p:txEl>
                                              <p:pRg st="0" end="0"/>
                                            </p:txEl>
                                          </p:spTgt>
                                        </p:tgtEl>
                                        <p:attrNameLst>
                                          <p:attrName>ppt_w</p:attrName>
                                        </p:attrNameLst>
                                      </p:cBhvr>
                                      <p:tavLst>
                                        <p:tav tm="0">
                                          <p:val>
                                            <p:fltVal val="0"/>
                                          </p:val>
                                        </p:tav>
                                        <p:tav tm="100000">
                                          <p:val>
                                            <p:strVal val="#ppt_w"/>
                                          </p:val>
                                        </p:tav>
                                      </p:tavLst>
                                    </p:anim>
                                    <p:anim calcmode="lin" valueType="num">
                                      <p:cBhvr>
                                        <p:cTn id="555" dur="500" fill="hold"/>
                                        <p:tgtEl>
                                          <p:spTgt spid="76940">
                                            <p:txEl>
                                              <p:pRg st="0" end="0"/>
                                            </p:txEl>
                                          </p:spTgt>
                                        </p:tgtEl>
                                        <p:attrNameLst>
                                          <p:attrName>ppt_h</p:attrName>
                                        </p:attrNameLst>
                                      </p:cBhvr>
                                      <p:tavLst>
                                        <p:tav tm="0">
                                          <p:val>
                                            <p:strVal val="#ppt_h"/>
                                          </p:val>
                                        </p:tav>
                                        <p:tav tm="100000">
                                          <p:val>
                                            <p:strVal val="#ppt_h"/>
                                          </p:val>
                                        </p:tav>
                                      </p:tavLst>
                                    </p:anim>
                                  </p:childTnLst>
                                </p:cTn>
                              </p:par>
                              <p:par>
                                <p:cTn id="556" presetID="17" presetClass="entr" presetSubtype="10" fill="hold" nodeType="withEffect">
                                  <p:stCondLst>
                                    <p:cond delay="0"/>
                                  </p:stCondLst>
                                  <p:childTnLst>
                                    <p:set>
                                      <p:cBhvr>
                                        <p:cTn id="557" dur="1" fill="hold">
                                          <p:stCondLst>
                                            <p:cond delay="0"/>
                                          </p:stCondLst>
                                        </p:cTn>
                                        <p:tgtEl>
                                          <p:spTgt spid="76941">
                                            <p:txEl>
                                              <p:pRg st="0" end="0"/>
                                            </p:txEl>
                                          </p:spTgt>
                                        </p:tgtEl>
                                        <p:attrNameLst>
                                          <p:attrName>style.visibility</p:attrName>
                                        </p:attrNameLst>
                                      </p:cBhvr>
                                      <p:to>
                                        <p:strVal val="visible"/>
                                      </p:to>
                                    </p:set>
                                    <p:anim calcmode="lin" valueType="num">
                                      <p:cBhvr>
                                        <p:cTn id="558" dur="500" fill="hold"/>
                                        <p:tgtEl>
                                          <p:spTgt spid="76941">
                                            <p:txEl>
                                              <p:pRg st="0" end="0"/>
                                            </p:txEl>
                                          </p:spTgt>
                                        </p:tgtEl>
                                        <p:attrNameLst>
                                          <p:attrName>ppt_w</p:attrName>
                                        </p:attrNameLst>
                                      </p:cBhvr>
                                      <p:tavLst>
                                        <p:tav tm="0">
                                          <p:val>
                                            <p:fltVal val="0"/>
                                          </p:val>
                                        </p:tav>
                                        <p:tav tm="100000">
                                          <p:val>
                                            <p:strVal val="#ppt_w"/>
                                          </p:val>
                                        </p:tav>
                                      </p:tavLst>
                                    </p:anim>
                                    <p:anim calcmode="lin" valueType="num">
                                      <p:cBhvr>
                                        <p:cTn id="559" dur="500" fill="hold"/>
                                        <p:tgtEl>
                                          <p:spTgt spid="76941">
                                            <p:txEl>
                                              <p:pRg st="0" end="0"/>
                                            </p:txEl>
                                          </p:spTgt>
                                        </p:tgtEl>
                                        <p:attrNameLst>
                                          <p:attrName>ppt_h</p:attrName>
                                        </p:attrNameLst>
                                      </p:cBhvr>
                                      <p:tavLst>
                                        <p:tav tm="0">
                                          <p:val>
                                            <p:strVal val="#ppt_h"/>
                                          </p:val>
                                        </p:tav>
                                        <p:tav tm="100000">
                                          <p:val>
                                            <p:strVal val="#ppt_h"/>
                                          </p:val>
                                        </p:tav>
                                      </p:tavLst>
                                    </p:anim>
                                  </p:childTnLst>
                                </p:cTn>
                              </p:par>
                              <p:par>
                                <p:cTn id="560" presetID="17" presetClass="entr" presetSubtype="10" fill="hold" nodeType="withEffect">
                                  <p:stCondLst>
                                    <p:cond delay="0"/>
                                  </p:stCondLst>
                                  <p:childTnLst>
                                    <p:set>
                                      <p:cBhvr>
                                        <p:cTn id="561" dur="1" fill="hold">
                                          <p:stCondLst>
                                            <p:cond delay="0"/>
                                          </p:stCondLst>
                                        </p:cTn>
                                        <p:tgtEl>
                                          <p:spTgt spid="76942">
                                            <p:txEl>
                                              <p:pRg st="0" end="0"/>
                                            </p:txEl>
                                          </p:spTgt>
                                        </p:tgtEl>
                                        <p:attrNameLst>
                                          <p:attrName>style.visibility</p:attrName>
                                        </p:attrNameLst>
                                      </p:cBhvr>
                                      <p:to>
                                        <p:strVal val="visible"/>
                                      </p:to>
                                    </p:set>
                                    <p:anim calcmode="lin" valueType="num">
                                      <p:cBhvr>
                                        <p:cTn id="562" dur="500" fill="hold"/>
                                        <p:tgtEl>
                                          <p:spTgt spid="76942">
                                            <p:txEl>
                                              <p:pRg st="0" end="0"/>
                                            </p:txEl>
                                          </p:spTgt>
                                        </p:tgtEl>
                                        <p:attrNameLst>
                                          <p:attrName>ppt_w</p:attrName>
                                        </p:attrNameLst>
                                      </p:cBhvr>
                                      <p:tavLst>
                                        <p:tav tm="0">
                                          <p:val>
                                            <p:fltVal val="0"/>
                                          </p:val>
                                        </p:tav>
                                        <p:tav tm="100000">
                                          <p:val>
                                            <p:strVal val="#ppt_w"/>
                                          </p:val>
                                        </p:tav>
                                      </p:tavLst>
                                    </p:anim>
                                    <p:anim calcmode="lin" valueType="num">
                                      <p:cBhvr>
                                        <p:cTn id="563" dur="500" fill="hold"/>
                                        <p:tgtEl>
                                          <p:spTgt spid="76942">
                                            <p:txEl>
                                              <p:pRg st="0" end="0"/>
                                            </p:txEl>
                                          </p:spTgt>
                                        </p:tgtEl>
                                        <p:attrNameLst>
                                          <p:attrName>ppt_h</p:attrName>
                                        </p:attrNameLst>
                                      </p:cBhvr>
                                      <p:tavLst>
                                        <p:tav tm="0">
                                          <p:val>
                                            <p:strVal val="#ppt_h"/>
                                          </p:val>
                                        </p:tav>
                                        <p:tav tm="100000">
                                          <p:val>
                                            <p:strVal val="#ppt_h"/>
                                          </p:val>
                                        </p:tav>
                                      </p:tavLst>
                                    </p:anim>
                                  </p:childTnLst>
                                </p:cTn>
                              </p:par>
                              <p:par>
                                <p:cTn id="564" presetID="17" presetClass="entr" presetSubtype="10" fill="hold" nodeType="withEffect">
                                  <p:stCondLst>
                                    <p:cond delay="0"/>
                                  </p:stCondLst>
                                  <p:childTnLst>
                                    <p:set>
                                      <p:cBhvr>
                                        <p:cTn id="565" dur="1" fill="hold">
                                          <p:stCondLst>
                                            <p:cond delay="0"/>
                                          </p:stCondLst>
                                        </p:cTn>
                                        <p:tgtEl>
                                          <p:spTgt spid="76943">
                                            <p:txEl>
                                              <p:pRg st="0" end="0"/>
                                            </p:txEl>
                                          </p:spTgt>
                                        </p:tgtEl>
                                        <p:attrNameLst>
                                          <p:attrName>style.visibility</p:attrName>
                                        </p:attrNameLst>
                                      </p:cBhvr>
                                      <p:to>
                                        <p:strVal val="visible"/>
                                      </p:to>
                                    </p:set>
                                    <p:anim calcmode="lin" valueType="num">
                                      <p:cBhvr>
                                        <p:cTn id="566" dur="500" fill="hold"/>
                                        <p:tgtEl>
                                          <p:spTgt spid="76943">
                                            <p:txEl>
                                              <p:pRg st="0" end="0"/>
                                            </p:txEl>
                                          </p:spTgt>
                                        </p:tgtEl>
                                        <p:attrNameLst>
                                          <p:attrName>ppt_w</p:attrName>
                                        </p:attrNameLst>
                                      </p:cBhvr>
                                      <p:tavLst>
                                        <p:tav tm="0">
                                          <p:val>
                                            <p:fltVal val="0"/>
                                          </p:val>
                                        </p:tav>
                                        <p:tav tm="100000">
                                          <p:val>
                                            <p:strVal val="#ppt_w"/>
                                          </p:val>
                                        </p:tav>
                                      </p:tavLst>
                                    </p:anim>
                                    <p:anim calcmode="lin" valueType="num">
                                      <p:cBhvr>
                                        <p:cTn id="567" dur="500" fill="hold"/>
                                        <p:tgtEl>
                                          <p:spTgt spid="76943">
                                            <p:txEl>
                                              <p:pRg st="0" end="0"/>
                                            </p:txEl>
                                          </p:spTgt>
                                        </p:tgtEl>
                                        <p:attrNameLst>
                                          <p:attrName>ppt_h</p:attrName>
                                        </p:attrNameLst>
                                      </p:cBhvr>
                                      <p:tavLst>
                                        <p:tav tm="0">
                                          <p:val>
                                            <p:strVal val="#ppt_h"/>
                                          </p:val>
                                        </p:tav>
                                        <p:tav tm="100000">
                                          <p:val>
                                            <p:strVal val="#ppt_h"/>
                                          </p:val>
                                        </p:tav>
                                      </p:tavLst>
                                    </p:anim>
                                  </p:childTnLst>
                                </p:cTn>
                              </p:par>
                              <p:par>
                                <p:cTn id="568" presetID="50" presetClass="entr" presetSubtype="0" decel="100000" fill="hold" grpId="0" nodeType="withEffect">
                                  <p:stCondLst>
                                    <p:cond delay="0"/>
                                  </p:stCondLst>
                                  <p:childTnLst>
                                    <p:set>
                                      <p:cBhvr>
                                        <p:cTn id="569" dur="1" fill="hold">
                                          <p:stCondLst>
                                            <p:cond delay="0"/>
                                          </p:stCondLst>
                                        </p:cTn>
                                        <p:tgtEl>
                                          <p:spTgt spid="76936"/>
                                        </p:tgtEl>
                                        <p:attrNameLst>
                                          <p:attrName>style.visibility</p:attrName>
                                        </p:attrNameLst>
                                      </p:cBhvr>
                                      <p:to>
                                        <p:strVal val="visible"/>
                                      </p:to>
                                    </p:set>
                                    <p:anim calcmode="lin" valueType="num">
                                      <p:cBhvr>
                                        <p:cTn id="570" dur="1000" fill="hold"/>
                                        <p:tgtEl>
                                          <p:spTgt spid="76936"/>
                                        </p:tgtEl>
                                        <p:attrNameLst>
                                          <p:attrName>ppt_w</p:attrName>
                                        </p:attrNameLst>
                                      </p:cBhvr>
                                      <p:tavLst>
                                        <p:tav tm="0">
                                          <p:val>
                                            <p:strVal val="#ppt_w+.3"/>
                                          </p:val>
                                        </p:tav>
                                        <p:tav tm="100000">
                                          <p:val>
                                            <p:strVal val="#ppt_w"/>
                                          </p:val>
                                        </p:tav>
                                      </p:tavLst>
                                    </p:anim>
                                    <p:anim calcmode="lin" valueType="num">
                                      <p:cBhvr>
                                        <p:cTn id="571" dur="1000" fill="hold"/>
                                        <p:tgtEl>
                                          <p:spTgt spid="76936"/>
                                        </p:tgtEl>
                                        <p:attrNameLst>
                                          <p:attrName>ppt_h</p:attrName>
                                        </p:attrNameLst>
                                      </p:cBhvr>
                                      <p:tavLst>
                                        <p:tav tm="0">
                                          <p:val>
                                            <p:strVal val="#ppt_h"/>
                                          </p:val>
                                        </p:tav>
                                        <p:tav tm="100000">
                                          <p:val>
                                            <p:strVal val="#ppt_h"/>
                                          </p:val>
                                        </p:tav>
                                      </p:tavLst>
                                    </p:anim>
                                    <p:animEffect transition="in" filter="fade">
                                      <p:cBhvr>
                                        <p:cTn id="572" dur="1000"/>
                                        <p:tgtEl>
                                          <p:spTgt spid="76936"/>
                                        </p:tgtEl>
                                      </p:cBhvr>
                                    </p:animEffect>
                                  </p:childTnLst>
                                </p:cTn>
                              </p:par>
                            </p:childTnLst>
                          </p:cTn>
                        </p:par>
                      </p:childTnLst>
                    </p:cTn>
                  </p:par>
                </p:childTnLst>
              </p:cTn>
              <p:nextCondLst>
                <p:cond evt="onClick" delay="0">
                  <p:tgtEl>
                    <p:spTgt spid="76874"/>
                  </p:tgtEl>
                </p:cond>
              </p:nextCondLst>
            </p:seq>
            <p:seq concurrent="1" nextAc="seek">
              <p:cTn id="573" restart="whenNotActive" fill="hold" evtFilter="cancelBubble" nodeType="interactiveSeq">
                <p:stCondLst>
                  <p:cond evt="onClick" delay="0">
                    <p:tgtEl>
                      <p:spTgt spid="76862"/>
                    </p:tgtEl>
                  </p:cond>
                </p:stCondLst>
                <p:endSync evt="end" delay="0">
                  <p:rtn val="all"/>
                </p:endSync>
                <p:childTnLst>
                  <p:par>
                    <p:cTn id="574" fill="hold" nodeType="clickPar">
                      <p:stCondLst>
                        <p:cond delay="0"/>
                      </p:stCondLst>
                      <p:childTnLst>
                        <p:par>
                          <p:cTn id="575" fill="hold" nodeType="withGroup">
                            <p:stCondLst>
                              <p:cond delay="0"/>
                            </p:stCondLst>
                            <p:childTnLst>
                              <p:par>
                                <p:cTn id="576" presetID="17" presetClass="entr" presetSubtype="10" fill="hold" grpId="0" nodeType="clickEffect">
                                  <p:stCondLst>
                                    <p:cond delay="0"/>
                                  </p:stCondLst>
                                  <p:childTnLst>
                                    <p:set>
                                      <p:cBhvr>
                                        <p:cTn id="577" dur="1" fill="hold">
                                          <p:stCondLst>
                                            <p:cond delay="0"/>
                                          </p:stCondLst>
                                        </p:cTn>
                                        <p:tgtEl>
                                          <p:spTgt spid="76802"/>
                                        </p:tgtEl>
                                        <p:attrNameLst>
                                          <p:attrName>style.visibility</p:attrName>
                                        </p:attrNameLst>
                                      </p:cBhvr>
                                      <p:to>
                                        <p:strVal val="visible"/>
                                      </p:to>
                                    </p:set>
                                    <p:anim calcmode="lin" valueType="num">
                                      <p:cBhvr>
                                        <p:cTn id="578" dur="500" fill="hold"/>
                                        <p:tgtEl>
                                          <p:spTgt spid="76802"/>
                                        </p:tgtEl>
                                        <p:attrNameLst>
                                          <p:attrName>ppt_w</p:attrName>
                                        </p:attrNameLst>
                                      </p:cBhvr>
                                      <p:tavLst>
                                        <p:tav tm="0">
                                          <p:val>
                                            <p:fltVal val="0"/>
                                          </p:val>
                                        </p:tav>
                                        <p:tav tm="100000">
                                          <p:val>
                                            <p:strVal val="#ppt_w"/>
                                          </p:val>
                                        </p:tav>
                                      </p:tavLst>
                                    </p:anim>
                                    <p:anim calcmode="lin" valueType="num">
                                      <p:cBhvr>
                                        <p:cTn id="579" dur="500" fill="hold"/>
                                        <p:tgtEl>
                                          <p:spTgt spid="76802"/>
                                        </p:tgtEl>
                                        <p:attrNameLst>
                                          <p:attrName>ppt_h</p:attrName>
                                        </p:attrNameLst>
                                      </p:cBhvr>
                                      <p:tavLst>
                                        <p:tav tm="0">
                                          <p:val>
                                            <p:strVal val="#ppt_h"/>
                                          </p:val>
                                        </p:tav>
                                        <p:tav tm="100000">
                                          <p:val>
                                            <p:strVal val="#ppt_h"/>
                                          </p:val>
                                        </p:tav>
                                      </p:tavLst>
                                    </p:anim>
                                  </p:childTnLst>
                                </p:cTn>
                              </p:par>
                            </p:childTnLst>
                          </p:cTn>
                        </p:par>
                      </p:childTnLst>
                    </p:cTn>
                  </p:par>
                  <p:par>
                    <p:cTn id="580" fill="hold" nodeType="clickPar">
                      <p:stCondLst>
                        <p:cond delay="indefinite"/>
                      </p:stCondLst>
                      <p:childTnLst>
                        <p:par>
                          <p:cTn id="581" fill="hold" nodeType="withGroup">
                            <p:stCondLst>
                              <p:cond delay="0"/>
                            </p:stCondLst>
                            <p:childTnLst>
                              <p:par>
                                <p:cTn id="582" presetID="17" presetClass="exit" presetSubtype="10" fill="hold" grpId="1" nodeType="clickEffect">
                                  <p:stCondLst>
                                    <p:cond delay="0"/>
                                  </p:stCondLst>
                                  <p:childTnLst>
                                    <p:anim calcmode="lin" valueType="num">
                                      <p:cBhvr>
                                        <p:cTn id="583" dur="500"/>
                                        <p:tgtEl>
                                          <p:spTgt spid="76802"/>
                                        </p:tgtEl>
                                        <p:attrNameLst>
                                          <p:attrName>ppt_w</p:attrName>
                                        </p:attrNameLst>
                                      </p:cBhvr>
                                      <p:tavLst>
                                        <p:tav tm="0">
                                          <p:val>
                                            <p:strVal val="ppt_w"/>
                                          </p:val>
                                        </p:tav>
                                        <p:tav tm="100000">
                                          <p:val>
                                            <p:fltVal val="0"/>
                                          </p:val>
                                        </p:tav>
                                      </p:tavLst>
                                    </p:anim>
                                    <p:anim calcmode="lin" valueType="num">
                                      <p:cBhvr>
                                        <p:cTn id="584" dur="500"/>
                                        <p:tgtEl>
                                          <p:spTgt spid="76802"/>
                                        </p:tgtEl>
                                        <p:attrNameLst>
                                          <p:attrName>ppt_h</p:attrName>
                                        </p:attrNameLst>
                                      </p:cBhvr>
                                      <p:tavLst>
                                        <p:tav tm="0">
                                          <p:val>
                                            <p:strVal val="ppt_h"/>
                                          </p:val>
                                        </p:tav>
                                        <p:tav tm="100000">
                                          <p:val>
                                            <p:strVal val="ppt_h"/>
                                          </p:val>
                                        </p:tav>
                                      </p:tavLst>
                                    </p:anim>
                                    <p:set>
                                      <p:cBhvr>
                                        <p:cTn id="585" dur="1" fill="hold">
                                          <p:stCondLst>
                                            <p:cond delay="499"/>
                                          </p:stCondLst>
                                        </p:cTn>
                                        <p:tgtEl>
                                          <p:spTgt spid="76802"/>
                                        </p:tgtEl>
                                        <p:attrNameLst>
                                          <p:attrName>style.visibility</p:attrName>
                                        </p:attrNameLst>
                                      </p:cBhvr>
                                      <p:to>
                                        <p:strVal val="hidden"/>
                                      </p:to>
                                    </p:set>
                                  </p:childTnLst>
                                </p:cTn>
                              </p:par>
                            </p:childTnLst>
                          </p:cTn>
                        </p:par>
                      </p:childTnLst>
                    </p:cTn>
                  </p:par>
                </p:childTnLst>
              </p:cTn>
              <p:nextCondLst>
                <p:cond evt="onClick" delay="0">
                  <p:tgtEl>
                    <p:spTgt spid="76862"/>
                  </p:tgtEl>
                </p:cond>
              </p:nextCondLst>
            </p:seq>
            <p:seq concurrent="1" nextAc="seek">
              <p:cTn id="586" restart="whenNotActive" fill="hold" evtFilter="cancelBubble" nodeType="interactiveSeq">
                <p:stCondLst>
                  <p:cond evt="onClick" delay="0">
                    <p:tgtEl>
                      <p:spTgt spid="76863"/>
                    </p:tgtEl>
                  </p:cond>
                </p:stCondLst>
                <p:endSync evt="end" delay="0">
                  <p:rtn val="all"/>
                </p:endSync>
                <p:childTnLst>
                  <p:par>
                    <p:cTn id="587" fill="hold" nodeType="clickPar">
                      <p:stCondLst>
                        <p:cond delay="0"/>
                      </p:stCondLst>
                      <p:childTnLst>
                        <p:par>
                          <p:cTn id="588" fill="hold" nodeType="withGroup">
                            <p:stCondLst>
                              <p:cond delay="0"/>
                            </p:stCondLst>
                            <p:childTnLst>
                              <p:par>
                                <p:cTn id="589" presetID="17" presetClass="entr" presetSubtype="10" fill="hold" grpId="0" nodeType="clickEffect">
                                  <p:stCondLst>
                                    <p:cond delay="0"/>
                                  </p:stCondLst>
                                  <p:childTnLst>
                                    <p:set>
                                      <p:cBhvr>
                                        <p:cTn id="590" dur="1" fill="hold">
                                          <p:stCondLst>
                                            <p:cond delay="0"/>
                                          </p:stCondLst>
                                        </p:cTn>
                                        <p:tgtEl>
                                          <p:spTgt spid="76859"/>
                                        </p:tgtEl>
                                        <p:attrNameLst>
                                          <p:attrName>style.visibility</p:attrName>
                                        </p:attrNameLst>
                                      </p:cBhvr>
                                      <p:to>
                                        <p:strVal val="visible"/>
                                      </p:to>
                                    </p:set>
                                    <p:anim calcmode="lin" valueType="num">
                                      <p:cBhvr>
                                        <p:cTn id="591" dur="500" fill="hold"/>
                                        <p:tgtEl>
                                          <p:spTgt spid="76859"/>
                                        </p:tgtEl>
                                        <p:attrNameLst>
                                          <p:attrName>ppt_w</p:attrName>
                                        </p:attrNameLst>
                                      </p:cBhvr>
                                      <p:tavLst>
                                        <p:tav tm="0">
                                          <p:val>
                                            <p:fltVal val="0"/>
                                          </p:val>
                                        </p:tav>
                                        <p:tav tm="100000">
                                          <p:val>
                                            <p:strVal val="#ppt_w"/>
                                          </p:val>
                                        </p:tav>
                                      </p:tavLst>
                                    </p:anim>
                                    <p:anim calcmode="lin" valueType="num">
                                      <p:cBhvr>
                                        <p:cTn id="592" dur="500" fill="hold"/>
                                        <p:tgtEl>
                                          <p:spTgt spid="76859"/>
                                        </p:tgtEl>
                                        <p:attrNameLst>
                                          <p:attrName>ppt_h</p:attrName>
                                        </p:attrNameLst>
                                      </p:cBhvr>
                                      <p:tavLst>
                                        <p:tav tm="0">
                                          <p:val>
                                            <p:strVal val="#ppt_h"/>
                                          </p:val>
                                        </p:tav>
                                        <p:tav tm="100000">
                                          <p:val>
                                            <p:strVal val="#ppt_h"/>
                                          </p:val>
                                        </p:tav>
                                      </p:tavLst>
                                    </p:anim>
                                  </p:childTnLst>
                                </p:cTn>
                              </p:par>
                            </p:childTnLst>
                          </p:cTn>
                        </p:par>
                      </p:childTnLst>
                    </p:cTn>
                  </p:par>
                  <p:par>
                    <p:cTn id="593" fill="hold" nodeType="clickPar">
                      <p:stCondLst>
                        <p:cond delay="indefinite"/>
                      </p:stCondLst>
                      <p:childTnLst>
                        <p:par>
                          <p:cTn id="594" fill="hold" nodeType="withGroup">
                            <p:stCondLst>
                              <p:cond delay="0"/>
                            </p:stCondLst>
                            <p:childTnLst>
                              <p:par>
                                <p:cTn id="595" presetID="17" presetClass="exit" presetSubtype="10" fill="hold" grpId="1" nodeType="clickEffect">
                                  <p:stCondLst>
                                    <p:cond delay="0"/>
                                  </p:stCondLst>
                                  <p:childTnLst>
                                    <p:anim calcmode="lin" valueType="num">
                                      <p:cBhvr>
                                        <p:cTn id="596" dur="500"/>
                                        <p:tgtEl>
                                          <p:spTgt spid="76859"/>
                                        </p:tgtEl>
                                        <p:attrNameLst>
                                          <p:attrName>ppt_w</p:attrName>
                                        </p:attrNameLst>
                                      </p:cBhvr>
                                      <p:tavLst>
                                        <p:tav tm="0">
                                          <p:val>
                                            <p:strVal val="ppt_w"/>
                                          </p:val>
                                        </p:tav>
                                        <p:tav tm="100000">
                                          <p:val>
                                            <p:fltVal val="0"/>
                                          </p:val>
                                        </p:tav>
                                      </p:tavLst>
                                    </p:anim>
                                    <p:anim calcmode="lin" valueType="num">
                                      <p:cBhvr>
                                        <p:cTn id="597" dur="500"/>
                                        <p:tgtEl>
                                          <p:spTgt spid="76859"/>
                                        </p:tgtEl>
                                        <p:attrNameLst>
                                          <p:attrName>ppt_h</p:attrName>
                                        </p:attrNameLst>
                                      </p:cBhvr>
                                      <p:tavLst>
                                        <p:tav tm="0">
                                          <p:val>
                                            <p:strVal val="ppt_h"/>
                                          </p:val>
                                        </p:tav>
                                        <p:tav tm="100000">
                                          <p:val>
                                            <p:strVal val="ppt_h"/>
                                          </p:val>
                                        </p:tav>
                                      </p:tavLst>
                                    </p:anim>
                                    <p:set>
                                      <p:cBhvr>
                                        <p:cTn id="598" dur="1" fill="hold">
                                          <p:stCondLst>
                                            <p:cond delay="499"/>
                                          </p:stCondLst>
                                        </p:cTn>
                                        <p:tgtEl>
                                          <p:spTgt spid="76859"/>
                                        </p:tgtEl>
                                        <p:attrNameLst>
                                          <p:attrName>style.visibility</p:attrName>
                                        </p:attrNameLst>
                                      </p:cBhvr>
                                      <p:to>
                                        <p:strVal val="hidden"/>
                                      </p:to>
                                    </p:set>
                                  </p:childTnLst>
                                </p:cTn>
                              </p:par>
                            </p:childTnLst>
                          </p:cTn>
                        </p:par>
                      </p:childTnLst>
                    </p:cTn>
                  </p:par>
                </p:childTnLst>
              </p:cTn>
              <p:nextCondLst>
                <p:cond evt="onClick" delay="0">
                  <p:tgtEl>
                    <p:spTgt spid="76863"/>
                  </p:tgtEl>
                </p:cond>
              </p:nextCondLst>
            </p:seq>
            <p:seq concurrent="1" nextAc="seek">
              <p:cTn id="599" restart="whenNotActive" fill="hold" evtFilter="cancelBubble" nodeType="interactiveSeq">
                <p:stCondLst>
                  <p:cond evt="onClick" delay="0">
                    <p:tgtEl>
                      <p:spTgt spid="76864"/>
                    </p:tgtEl>
                  </p:cond>
                </p:stCondLst>
                <p:endSync evt="end" delay="0">
                  <p:rtn val="all"/>
                </p:endSync>
                <p:childTnLst>
                  <p:par>
                    <p:cTn id="600" fill="hold" nodeType="clickPar">
                      <p:stCondLst>
                        <p:cond delay="0"/>
                      </p:stCondLst>
                      <p:childTnLst>
                        <p:par>
                          <p:cTn id="601" fill="hold" nodeType="withGroup">
                            <p:stCondLst>
                              <p:cond delay="0"/>
                            </p:stCondLst>
                            <p:childTnLst>
                              <p:par>
                                <p:cTn id="602" presetID="17" presetClass="entr" presetSubtype="10" fill="hold" grpId="0" nodeType="clickEffect">
                                  <p:stCondLst>
                                    <p:cond delay="0"/>
                                  </p:stCondLst>
                                  <p:iterate type="lt">
                                    <p:tmPct val="0"/>
                                  </p:iterate>
                                  <p:childTnLst>
                                    <p:set>
                                      <p:cBhvr>
                                        <p:cTn id="603" dur="1" fill="hold">
                                          <p:stCondLst>
                                            <p:cond delay="0"/>
                                          </p:stCondLst>
                                        </p:cTn>
                                        <p:tgtEl>
                                          <p:spTgt spid="76861"/>
                                        </p:tgtEl>
                                        <p:attrNameLst>
                                          <p:attrName>style.visibility</p:attrName>
                                        </p:attrNameLst>
                                      </p:cBhvr>
                                      <p:to>
                                        <p:strVal val="visible"/>
                                      </p:to>
                                    </p:set>
                                    <p:anim calcmode="lin" valueType="num">
                                      <p:cBhvr>
                                        <p:cTn id="604" dur="500" fill="hold"/>
                                        <p:tgtEl>
                                          <p:spTgt spid="76861"/>
                                        </p:tgtEl>
                                        <p:attrNameLst>
                                          <p:attrName>ppt_w</p:attrName>
                                        </p:attrNameLst>
                                      </p:cBhvr>
                                      <p:tavLst>
                                        <p:tav tm="0">
                                          <p:val>
                                            <p:fltVal val="0"/>
                                          </p:val>
                                        </p:tav>
                                        <p:tav tm="100000">
                                          <p:val>
                                            <p:strVal val="#ppt_w"/>
                                          </p:val>
                                        </p:tav>
                                      </p:tavLst>
                                    </p:anim>
                                    <p:anim calcmode="lin" valueType="num">
                                      <p:cBhvr>
                                        <p:cTn id="605" dur="500" fill="hold"/>
                                        <p:tgtEl>
                                          <p:spTgt spid="76861"/>
                                        </p:tgtEl>
                                        <p:attrNameLst>
                                          <p:attrName>ppt_h</p:attrName>
                                        </p:attrNameLst>
                                      </p:cBhvr>
                                      <p:tavLst>
                                        <p:tav tm="0">
                                          <p:val>
                                            <p:strVal val="#ppt_h"/>
                                          </p:val>
                                        </p:tav>
                                        <p:tav tm="100000">
                                          <p:val>
                                            <p:strVal val="#ppt_h"/>
                                          </p:val>
                                        </p:tav>
                                      </p:tavLst>
                                    </p:anim>
                                  </p:childTnLst>
                                </p:cTn>
                              </p:par>
                            </p:childTnLst>
                          </p:cTn>
                        </p:par>
                      </p:childTnLst>
                    </p:cTn>
                  </p:par>
                  <p:par>
                    <p:cTn id="606" fill="hold" nodeType="clickPar">
                      <p:stCondLst>
                        <p:cond delay="indefinite"/>
                      </p:stCondLst>
                      <p:childTnLst>
                        <p:par>
                          <p:cTn id="607" fill="hold" nodeType="withGroup">
                            <p:stCondLst>
                              <p:cond delay="0"/>
                            </p:stCondLst>
                            <p:childTnLst>
                              <p:par>
                                <p:cTn id="608" presetID="17" presetClass="exit" presetSubtype="10" fill="hold" grpId="1" nodeType="clickEffect">
                                  <p:stCondLst>
                                    <p:cond delay="0"/>
                                  </p:stCondLst>
                                  <p:iterate type="lt">
                                    <p:tmPct val="0"/>
                                  </p:iterate>
                                  <p:childTnLst>
                                    <p:anim calcmode="lin" valueType="num">
                                      <p:cBhvr>
                                        <p:cTn id="609" dur="500"/>
                                        <p:tgtEl>
                                          <p:spTgt spid="76861"/>
                                        </p:tgtEl>
                                        <p:attrNameLst>
                                          <p:attrName>ppt_w</p:attrName>
                                        </p:attrNameLst>
                                      </p:cBhvr>
                                      <p:tavLst>
                                        <p:tav tm="0">
                                          <p:val>
                                            <p:strVal val="ppt_w"/>
                                          </p:val>
                                        </p:tav>
                                        <p:tav tm="100000">
                                          <p:val>
                                            <p:fltVal val="0"/>
                                          </p:val>
                                        </p:tav>
                                      </p:tavLst>
                                    </p:anim>
                                    <p:anim calcmode="lin" valueType="num">
                                      <p:cBhvr>
                                        <p:cTn id="610" dur="500"/>
                                        <p:tgtEl>
                                          <p:spTgt spid="76861"/>
                                        </p:tgtEl>
                                        <p:attrNameLst>
                                          <p:attrName>ppt_h</p:attrName>
                                        </p:attrNameLst>
                                      </p:cBhvr>
                                      <p:tavLst>
                                        <p:tav tm="0">
                                          <p:val>
                                            <p:strVal val="ppt_h"/>
                                          </p:val>
                                        </p:tav>
                                        <p:tav tm="100000">
                                          <p:val>
                                            <p:strVal val="ppt_h"/>
                                          </p:val>
                                        </p:tav>
                                      </p:tavLst>
                                    </p:anim>
                                    <p:set>
                                      <p:cBhvr>
                                        <p:cTn id="611" dur="1" fill="hold">
                                          <p:stCondLst>
                                            <p:cond delay="499"/>
                                          </p:stCondLst>
                                        </p:cTn>
                                        <p:tgtEl>
                                          <p:spTgt spid="76861"/>
                                        </p:tgtEl>
                                        <p:attrNameLst>
                                          <p:attrName>style.visibility</p:attrName>
                                        </p:attrNameLst>
                                      </p:cBhvr>
                                      <p:to>
                                        <p:strVal val="hidden"/>
                                      </p:to>
                                    </p:set>
                                  </p:childTnLst>
                                </p:cTn>
                              </p:par>
                            </p:childTnLst>
                          </p:cTn>
                        </p:par>
                      </p:childTnLst>
                    </p:cTn>
                  </p:par>
                </p:childTnLst>
              </p:cTn>
              <p:nextCondLst>
                <p:cond evt="onClick" delay="0">
                  <p:tgtEl>
                    <p:spTgt spid="76864"/>
                  </p:tgtEl>
                </p:cond>
              </p:nextCondLst>
            </p:seq>
            <p:seq concurrent="1" nextAc="seek">
              <p:cTn id="612" restart="whenNotActive" fill="hold" evtFilter="cancelBubble" nodeType="interactiveSeq">
                <p:stCondLst>
                  <p:cond evt="onClick" delay="0">
                    <p:tgtEl>
                      <p:spTgt spid="76865"/>
                    </p:tgtEl>
                  </p:cond>
                </p:stCondLst>
                <p:endSync evt="end" delay="0">
                  <p:rtn val="all"/>
                </p:endSync>
                <p:childTnLst>
                  <p:par>
                    <p:cTn id="613" fill="hold" nodeType="clickPar">
                      <p:stCondLst>
                        <p:cond delay="0"/>
                      </p:stCondLst>
                      <p:childTnLst>
                        <p:par>
                          <p:cTn id="614" fill="hold" nodeType="withGroup">
                            <p:stCondLst>
                              <p:cond delay="0"/>
                            </p:stCondLst>
                            <p:childTnLst>
                              <p:par>
                                <p:cTn id="615" presetID="17" presetClass="entr" presetSubtype="10" fill="hold" grpId="0" nodeType="clickEffect">
                                  <p:stCondLst>
                                    <p:cond delay="0"/>
                                  </p:stCondLst>
                                  <p:childTnLst>
                                    <p:set>
                                      <p:cBhvr>
                                        <p:cTn id="616" dur="1" fill="hold">
                                          <p:stCondLst>
                                            <p:cond delay="0"/>
                                          </p:stCondLst>
                                        </p:cTn>
                                        <p:tgtEl>
                                          <p:spTgt spid="76866"/>
                                        </p:tgtEl>
                                        <p:attrNameLst>
                                          <p:attrName>style.visibility</p:attrName>
                                        </p:attrNameLst>
                                      </p:cBhvr>
                                      <p:to>
                                        <p:strVal val="visible"/>
                                      </p:to>
                                    </p:set>
                                    <p:anim calcmode="lin" valueType="num">
                                      <p:cBhvr>
                                        <p:cTn id="617" dur="500" fill="hold"/>
                                        <p:tgtEl>
                                          <p:spTgt spid="76866"/>
                                        </p:tgtEl>
                                        <p:attrNameLst>
                                          <p:attrName>ppt_w</p:attrName>
                                        </p:attrNameLst>
                                      </p:cBhvr>
                                      <p:tavLst>
                                        <p:tav tm="0">
                                          <p:val>
                                            <p:fltVal val="0"/>
                                          </p:val>
                                        </p:tav>
                                        <p:tav tm="100000">
                                          <p:val>
                                            <p:strVal val="#ppt_w"/>
                                          </p:val>
                                        </p:tav>
                                      </p:tavLst>
                                    </p:anim>
                                    <p:anim calcmode="lin" valueType="num">
                                      <p:cBhvr>
                                        <p:cTn id="618" dur="500" fill="hold"/>
                                        <p:tgtEl>
                                          <p:spTgt spid="76866"/>
                                        </p:tgtEl>
                                        <p:attrNameLst>
                                          <p:attrName>ppt_h</p:attrName>
                                        </p:attrNameLst>
                                      </p:cBhvr>
                                      <p:tavLst>
                                        <p:tav tm="0">
                                          <p:val>
                                            <p:strVal val="#ppt_h"/>
                                          </p:val>
                                        </p:tav>
                                        <p:tav tm="100000">
                                          <p:val>
                                            <p:strVal val="#ppt_h"/>
                                          </p:val>
                                        </p:tav>
                                      </p:tavLst>
                                    </p:anim>
                                  </p:childTnLst>
                                </p:cTn>
                              </p:par>
                            </p:childTnLst>
                          </p:cTn>
                        </p:par>
                      </p:childTnLst>
                    </p:cTn>
                  </p:par>
                  <p:par>
                    <p:cTn id="619" fill="hold" nodeType="clickPar">
                      <p:stCondLst>
                        <p:cond delay="indefinite"/>
                      </p:stCondLst>
                      <p:childTnLst>
                        <p:par>
                          <p:cTn id="620" fill="hold" nodeType="withGroup">
                            <p:stCondLst>
                              <p:cond delay="0"/>
                            </p:stCondLst>
                            <p:childTnLst>
                              <p:par>
                                <p:cTn id="621" presetID="17" presetClass="exit" presetSubtype="10" fill="hold" grpId="1" nodeType="clickEffect">
                                  <p:stCondLst>
                                    <p:cond delay="0"/>
                                  </p:stCondLst>
                                  <p:childTnLst>
                                    <p:anim calcmode="lin" valueType="num">
                                      <p:cBhvr>
                                        <p:cTn id="622" dur="500"/>
                                        <p:tgtEl>
                                          <p:spTgt spid="76866"/>
                                        </p:tgtEl>
                                        <p:attrNameLst>
                                          <p:attrName>ppt_w</p:attrName>
                                        </p:attrNameLst>
                                      </p:cBhvr>
                                      <p:tavLst>
                                        <p:tav tm="0">
                                          <p:val>
                                            <p:strVal val="ppt_w"/>
                                          </p:val>
                                        </p:tav>
                                        <p:tav tm="100000">
                                          <p:val>
                                            <p:fltVal val="0"/>
                                          </p:val>
                                        </p:tav>
                                      </p:tavLst>
                                    </p:anim>
                                    <p:anim calcmode="lin" valueType="num">
                                      <p:cBhvr>
                                        <p:cTn id="623" dur="500"/>
                                        <p:tgtEl>
                                          <p:spTgt spid="76866"/>
                                        </p:tgtEl>
                                        <p:attrNameLst>
                                          <p:attrName>ppt_h</p:attrName>
                                        </p:attrNameLst>
                                      </p:cBhvr>
                                      <p:tavLst>
                                        <p:tav tm="0">
                                          <p:val>
                                            <p:strVal val="ppt_h"/>
                                          </p:val>
                                        </p:tav>
                                        <p:tav tm="100000">
                                          <p:val>
                                            <p:strVal val="ppt_h"/>
                                          </p:val>
                                        </p:tav>
                                      </p:tavLst>
                                    </p:anim>
                                    <p:set>
                                      <p:cBhvr>
                                        <p:cTn id="624" dur="1" fill="hold">
                                          <p:stCondLst>
                                            <p:cond delay="499"/>
                                          </p:stCondLst>
                                        </p:cTn>
                                        <p:tgtEl>
                                          <p:spTgt spid="76866"/>
                                        </p:tgtEl>
                                        <p:attrNameLst>
                                          <p:attrName>style.visibility</p:attrName>
                                        </p:attrNameLst>
                                      </p:cBhvr>
                                      <p:to>
                                        <p:strVal val="hidden"/>
                                      </p:to>
                                    </p:set>
                                  </p:childTnLst>
                                </p:cTn>
                              </p:par>
                            </p:childTnLst>
                          </p:cTn>
                        </p:par>
                      </p:childTnLst>
                    </p:cTn>
                  </p:par>
                </p:childTnLst>
              </p:cTn>
              <p:nextCondLst>
                <p:cond evt="onClick" delay="0">
                  <p:tgtEl>
                    <p:spTgt spid="76865"/>
                  </p:tgtEl>
                </p:cond>
              </p:nextCondLst>
            </p:seq>
            <p:seq concurrent="1" nextAc="seek">
              <p:cTn id="625" restart="whenNotActive" fill="hold" evtFilter="cancelBubble" nodeType="interactiveSeq">
                <p:stCondLst>
                  <p:cond evt="onClick" delay="0">
                    <p:tgtEl>
                      <p:spTgt spid="76875"/>
                    </p:tgtEl>
                  </p:cond>
                </p:stCondLst>
                <p:endSync evt="end" delay="0">
                  <p:rtn val="all"/>
                </p:endSync>
                <p:childTnLst>
                  <p:par>
                    <p:cTn id="626" fill="hold" nodeType="clickPar">
                      <p:stCondLst>
                        <p:cond delay="0"/>
                      </p:stCondLst>
                      <p:childTnLst>
                        <p:par>
                          <p:cTn id="627" fill="hold" nodeType="withGroup">
                            <p:stCondLst>
                              <p:cond delay="0"/>
                            </p:stCondLst>
                            <p:childTnLst>
                              <p:par>
                                <p:cTn id="628" presetID="17" presetClass="entr" presetSubtype="10" fill="hold" grpId="0" nodeType="clickEffect">
                                  <p:stCondLst>
                                    <p:cond delay="0"/>
                                  </p:stCondLst>
                                  <p:childTnLst>
                                    <p:set>
                                      <p:cBhvr>
                                        <p:cTn id="629" dur="1" fill="hold">
                                          <p:stCondLst>
                                            <p:cond delay="0"/>
                                          </p:stCondLst>
                                        </p:cTn>
                                        <p:tgtEl>
                                          <p:spTgt spid="76876"/>
                                        </p:tgtEl>
                                        <p:attrNameLst>
                                          <p:attrName>style.visibility</p:attrName>
                                        </p:attrNameLst>
                                      </p:cBhvr>
                                      <p:to>
                                        <p:strVal val="visible"/>
                                      </p:to>
                                    </p:set>
                                    <p:anim calcmode="lin" valueType="num">
                                      <p:cBhvr>
                                        <p:cTn id="630" dur="500" fill="hold"/>
                                        <p:tgtEl>
                                          <p:spTgt spid="76876"/>
                                        </p:tgtEl>
                                        <p:attrNameLst>
                                          <p:attrName>ppt_w</p:attrName>
                                        </p:attrNameLst>
                                      </p:cBhvr>
                                      <p:tavLst>
                                        <p:tav tm="0">
                                          <p:val>
                                            <p:fltVal val="0"/>
                                          </p:val>
                                        </p:tav>
                                        <p:tav tm="100000">
                                          <p:val>
                                            <p:strVal val="#ppt_w"/>
                                          </p:val>
                                        </p:tav>
                                      </p:tavLst>
                                    </p:anim>
                                    <p:anim calcmode="lin" valueType="num">
                                      <p:cBhvr>
                                        <p:cTn id="631" dur="500" fill="hold"/>
                                        <p:tgtEl>
                                          <p:spTgt spid="76876"/>
                                        </p:tgtEl>
                                        <p:attrNameLst>
                                          <p:attrName>ppt_h</p:attrName>
                                        </p:attrNameLst>
                                      </p:cBhvr>
                                      <p:tavLst>
                                        <p:tav tm="0">
                                          <p:val>
                                            <p:strVal val="#ppt_h"/>
                                          </p:val>
                                        </p:tav>
                                        <p:tav tm="100000">
                                          <p:val>
                                            <p:strVal val="#ppt_h"/>
                                          </p:val>
                                        </p:tav>
                                      </p:tavLst>
                                    </p:anim>
                                  </p:childTnLst>
                                </p:cTn>
                              </p:par>
                            </p:childTnLst>
                          </p:cTn>
                        </p:par>
                      </p:childTnLst>
                    </p:cTn>
                  </p:par>
                  <p:par>
                    <p:cTn id="632" fill="hold" nodeType="clickPar">
                      <p:stCondLst>
                        <p:cond delay="indefinite"/>
                      </p:stCondLst>
                      <p:childTnLst>
                        <p:par>
                          <p:cTn id="633" fill="hold" nodeType="withGroup">
                            <p:stCondLst>
                              <p:cond delay="0"/>
                            </p:stCondLst>
                            <p:childTnLst>
                              <p:par>
                                <p:cTn id="634" presetID="17" presetClass="exit" presetSubtype="10" fill="hold" grpId="1" nodeType="clickEffect">
                                  <p:stCondLst>
                                    <p:cond delay="0"/>
                                  </p:stCondLst>
                                  <p:childTnLst>
                                    <p:anim calcmode="lin" valueType="num">
                                      <p:cBhvr>
                                        <p:cTn id="635" dur="500"/>
                                        <p:tgtEl>
                                          <p:spTgt spid="76876"/>
                                        </p:tgtEl>
                                        <p:attrNameLst>
                                          <p:attrName>ppt_w</p:attrName>
                                        </p:attrNameLst>
                                      </p:cBhvr>
                                      <p:tavLst>
                                        <p:tav tm="0">
                                          <p:val>
                                            <p:strVal val="ppt_w"/>
                                          </p:val>
                                        </p:tav>
                                        <p:tav tm="100000">
                                          <p:val>
                                            <p:fltVal val="0"/>
                                          </p:val>
                                        </p:tav>
                                      </p:tavLst>
                                    </p:anim>
                                    <p:anim calcmode="lin" valueType="num">
                                      <p:cBhvr>
                                        <p:cTn id="636" dur="500"/>
                                        <p:tgtEl>
                                          <p:spTgt spid="76876"/>
                                        </p:tgtEl>
                                        <p:attrNameLst>
                                          <p:attrName>ppt_h</p:attrName>
                                        </p:attrNameLst>
                                      </p:cBhvr>
                                      <p:tavLst>
                                        <p:tav tm="0">
                                          <p:val>
                                            <p:strVal val="ppt_h"/>
                                          </p:val>
                                        </p:tav>
                                        <p:tav tm="100000">
                                          <p:val>
                                            <p:strVal val="ppt_h"/>
                                          </p:val>
                                        </p:tav>
                                      </p:tavLst>
                                    </p:anim>
                                    <p:set>
                                      <p:cBhvr>
                                        <p:cTn id="637" dur="1" fill="hold">
                                          <p:stCondLst>
                                            <p:cond delay="499"/>
                                          </p:stCondLst>
                                        </p:cTn>
                                        <p:tgtEl>
                                          <p:spTgt spid="76876"/>
                                        </p:tgtEl>
                                        <p:attrNameLst>
                                          <p:attrName>style.visibility</p:attrName>
                                        </p:attrNameLst>
                                      </p:cBhvr>
                                      <p:to>
                                        <p:strVal val="hidden"/>
                                      </p:to>
                                    </p:set>
                                  </p:childTnLst>
                                </p:cTn>
                              </p:par>
                            </p:childTnLst>
                          </p:cTn>
                        </p:par>
                      </p:childTnLst>
                    </p:cTn>
                  </p:par>
                </p:childTnLst>
              </p:cTn>
              <p:nextCondLst>
                <p:cond evt="onClick" delay="0">
                  <p:tgtEl>
                    <p:spTgt spid="76875"/>
                  </p:tgtEl>
                </p:cond>
              </p:nextCondLst>
            </p:seq>
            <p:seq concurrent="1" nextAc="seek">
              <p:cTn id="638" restart="whenNotActive" fill="hold" evtFilter="cancelBubble" nodeType="interactiveSeq">
                <p:stCondLst>
                  <p:cond evt="onClick" delay="0">
                    <p:tgtEl>
                      <p:spTgt spid="76867"/>
                    </p:tgtEl>
                  </p:cond>
                </p:stCondLst>
                <p:endSync evt="end" delay="0">
                  <p:rtn val="all"/>
                </p:endSync>
                <p:childTnLst>
                  <p:par>
                    <p:cTn id="639" fill="hold" nodeType="clickPar">
                      <p:stCondLst>
                        <p:cond delay="0"/>
                      </p:stCondLst>
                      <p:childTnLst>
                        <p:par>
                          <p:cTn id="640" fill="hold" nodeType="withGroup">
                            <p:stCondLst>
                              <p:cond delay="0"/>
                            </p:stCondLst>
                            <p:childTnLst>
                              <p:par>
                                <p:cTn id="641" presetID="17" presetClass="entr" presetSubtype="10" fill="hold" grpId="0" nodeType="clickEffect">
                                  <p:stCondLst>
                                    <p:cond delay="0"/>
                                  </p:stCondLst>
                                  <p:childTnLst>
                                    <p:set>
                                      <p:cBhvr>
                                        <p:cTn id="642" dur="1" fill="hold">
                                          <p:stCondLst>
                                            <p:cond delay="0"/>
                                          </p:stCondLst>
                                        </p:cTn>
                                        <p:tgtEl>
                                          <p:spTgt spid="76877"/>
                                        </p:tgtEl>
                                        <p:attrNameLst>
                                          <p:attrName>style.visibility</p:attrName>
                                        </p:attrNameLst>
                                      </p:cBhvr>
                                      <p:to>
                                        <p:strVal val="visible"/>
                                      </p:to>
                                    </p:set>
                                    <p:anim calcmode="lin" valueType="num">
                                      <p:cBhvr>
                                        <p:cTn id="643" dur="500" fill="hold"/>
                                        <p:tgtEl>
                                          <p:spTgt spid="76877"/>
                                        </p:tgtEl>
                                        <p:attrNameLst>
                                          <p:attrName>ppt_w</p:attrName>
                                        </p:attrNameLst>
                                      </p:cBhvr>
                                      <p:tavLst>
                                        <p:tav tm="0">
                                          <p:val>
                                            <p:fltVal val="0"/>
                                          </p:val>
                                        </p:tav>
                                        <p:tav tm="100000">
                                          <p:val>
                                            <p:strVal val="#ppt_w"/>
                                          </p:val>
                                        </p:tav>
                                      </p:tavLst>
                                    </p:anim>
                                    <p:anim calcmode="lin" valueType="num">
                                      <p:cBhvr>
                                        <p:cTn id="644" dur="500" fill="hold"/>
                                        <p:tgtEl>
                                          <p:spTgt spid="76877"/>
                                        </p:tgtEl>
                                        <p:attrNameLst>
                                          <p:attrName>ppt_h</p:attrName>
                                        </p:attrNameLst>
                                      </p:cBhvr>
                                      <p:tavLst>
                                        <p:tav tm="0">
                                          <p:val>
                                            <p:strVal val="#ppt_h"/>
                                          </p:val>
                                        </p:tav>
                                        <p:tav tm="100000">
                                          <p:val>
                                            <p:strVal val="#ppt_h"/>
                                          </p:val>
                                        </p:tav>
                                      </p:tavLst>
                                    </p:anim>
                                  </p:childTnLst>
                                </p:cTn>
                              </p:par>
                            </p:childTnLst>
                          </p:cTn>
                        </p:par>
                      </p:childTnLst>
                    </p:cTn>
                  </p:par>
                  <p:par>
                    <p:cTn id="645" fill="hold" nodeType="clickPar">
                      <p:stCondLst>
                        <p:cond delay="indefinite"/>
                      </p:stCondLst>
                      <p:childTnLst>
                        <p:par>
                          <p:cTn id="646" fill="hold" nodeType="withGroup">
                            <p:stCondLst>
                              <p:cond delay="0"/>
                            </p:stCondLst>
                            <p:childTnLst>
                              <p:par>
                                <p:cTn id="647" presetID="17" presetClass="exit" presetSubtype="10" fill="hold" grpId="1" nodeType="clickEffect">
                                  <p:stCondLst>
                                    <p:cond delay="0"/>
                                  </p:stCondLst>
                                  <p:childTnLst>
                                    <p:anim calcmode="lin" valueType="num">
                                      <p:cBhvr>
                                        <p:cTn id="648" dur="500"/>
                                        <p:tgtEl>
                                          <p:spTgt spid="76877"/>
                                        </p:tgtEl>
                                        <p:attrNameLst>
                                          <p:attrName>ppt_w</p:attrName>
                                        </p:attrNameLst>
                                      </p:cBhvr>
                                      <p:tavLst>
                                        <p:tav tm="0">
                                          <p:val>
                                            <p:strVal val="ppt_w"/>
                                          </p:val>
                                        </p:tav>
                                        <p:tav tm="100000">
                                          <p:val>
                                            <p:fltVal val="0"/>
                                          </p:val>
                                        </p:tav>
                                      </p:tavLst>
                                    </p:anim>
                                    <p:anim calcmode="lin" valueType="num">
                                      <p:cBhvr>
                                        <p:cTn id="649" dur="500"/>
                                        <p:tgtEl>
                                          <p:spTgt spid="76877"/>
                                        </p:tgtEl>
                                        <p:attrNameLst>
                                          <p:attrName>ppt_h</p:attrName>
                                        </p:attrNameLst>
                                      </p:cBhvr>
                                      <p:tavLst>
                                        <p:tav tm="0">
                                          <p:val>
                                            <p:strVal val="ppt_h"/>
                                          </p:val>
                                        </p:tav>
                                        <p:tav tm="100000">
                                          <p:val>
                                            <p:strVal val="ppt_h"/>
                                          </p:val>
                                        </p:tav>
                                      </p:tavLst>
                                    </p:anim>
                                    <p:set>
                                      <p:cBhvr>
                                        <p:cTn id="650" dur="1" fill="hold">
                                          <p:stCondLst>
                                            <p:cond delay="499"/>
                                          </p:stCondLst>
                                        </p:cTn>
                                        <p:tgtEl>
                                          <p:spTgt spid="76877"/>
                                        </p:tgtEl>
                                        <p:attrNameLst>
                                          <p:attrName>style.visibility</p:attrName>
                                        </p:attrNameLst>
                                      </p:cBhvr>
                                      <p:to>
                                        <p:strVal val="hidden"/>
                                      </p:to>
                                    </p:set>
                                  </p:childTnLst>
                                </p:cTn>
                              </p:par>
                            </p:childTnLst>
                          </p:cTn>
                        </p:par>
                      </p:childTnLst>
                    </p:cTn>
                  </p:par>
                </p:childTnLst>
              </p:cTn>
              <p:nextCondLst>
                <p:cond evt="onClick" delay="0">
                  <p:tgtEl>
                    <p:spTgt spid="76867"/>
                  </p:tgtEl>
                </p:cond>
              </p:nextCondLst>
            </p:seq>
            <p:seq concurrent="1" nextAc="seek">
              <p:cTn id="651" restart="whenNotActive" fill="hold" evtFilter="cancelBubble" nodeType="interactiveSeq">
                <p:stCondLst>
                  <p:cond evt="onClick" delay="0">
                    <p:tgtEl>
                      <p:spTgt spid="76868"/>
                    </p:tgtEl>
                  </p:cond>
                </p:stCondLst>
                <p:endSync evt="end" delay="0">
                  <p:rtn val="all"/>
                </p:endSync>
                <p:childTnLst>
                  <p:par>
                    <p:cTn id="652" fill="hold" nodeType="clickPar">
                      <p:stCondLst>
                        <p:cond delay="0"/>
                      </p:stCondLst>
                      <p:childTnLst>
                        <p:par>
                          <p:cTn id="653" fill="hold" nodeType="withGroup">
                            <p:stCondLst>
                              <p:cond delay="0"/>
                            </p:stCondLst>
                            <p:childTnLst>
                              <p:par>
                                <p:cTn id="654" presetID="17" presetClass="entr" presetSubtype="10" fill="hold" grpId="0" nodeType="clickEffect">
                                  <p:stCondLst>
                                    <p:cond delay="0"/>
                                  </p:stCondLst>
                                  <p:childTnLst>
                                    <p:set>
                                      <p:cBhvr>
                                        <p:cTn id="655" dur="1" fill="hold">
                                          <p:stCondLst>
                                            <p:cond delay="0"/>
                                          </p:stCondLst>
                                        </p:cTn>
                                        <p:tgtEl>
                                          <p:spTgt spid="76878"/>
                                        </p:tgtEl>
                                        <p:attrNameLst>
                                          <p:attrName>style.visibility</p:attrName>
                                        </p:attrNameLst>
                                      </p:cBhvr>
                                      <p:to>
                                        <p:strVal val="visible"/>
                                      </p:to>
                                    </p:set>
                                    <p:anim calcmode="lin" valueType="num">
                                      <p:cBhvr>
                                        <p:cTn id="656" dur="500" fill="hold"/>
                                        <p:tgtEl>
                                          <p:spTgt spid="76878"/>
                                        </p:tgtEl>
                                        <p:attrNameLst>
                                          <p:attrName>ppt_w</p:attrName>
                                        </p:attrNameLst>
                                      </p:cBhvr>
                                      <p:tavLst>
                                        <p:tav tm="0">
                                          <p:val>
                                            <p:fltVal val="0"/>
                                          </p:val>
                                        </p:tav>
                                        <p:tav tm="100000">
                                          <p:val>
                                            <p:strVal val="#ppt_w"/>
                                          </p:val>
                                        </p:tav>
                                      </p:tavLst>
                                    </p:anim>
                                    <p:anim calcmode="lin" valueType="num">
                                      <p:cBhvr>
                                        <p:cTn id="657" dur="500" fill="hold"/>
                                        <p:tgtEl>
                                          <p:spTgt spid="76878"/>
                                        </p:tgtEl>
                                        <p:attrNameLst>
                                          <p:attrName>ppt_h</p:attrName>
                                        </p:attrNameLst>
                                      </p:cBhvr>
                                      <p:tavLst>
                                        <p:tav tm="0">
                                          <p:val>
                                            <p:strVal val="#ppt_h"/>
                                          </p:val>
                                        </p:tav>
                                        <p:tav tm="100000">
                                          <p:val>
                                            <p:strVal val="#ppt_h"/>
                                          </p:val>
                                        </p:tav>
                                      </p:tavLst>
                                    </p:anim>
                                  </p:childTnLst>
                                </p:cTn>
                              </p:par>
                            </p:childTnLst>
                          </p:cTn>
                        </p:par>
                      </p:childTnLst>
                    </p:cTn>
                  </p:par>
                  <p:par>
                    <p:cTn id="658" fill="hold" nodeType="clickPar">
                      <p:stCondLst>
                        <p:cond delay="indefinite"/>
                      </p:stCondLst>
                      <p:childTnLst>
                        <p:par>
                          <p:cTn id="659" fill="hold" nodeType="withGroup">
                            <p:stCondLst>
                              <p:cond delay="0"/>
                            </p:stCondLst>
                            <p:childTnLst>
                              <p:par>
                                <p:cTn id="660" presetID="17" presetClass="exit" presetSubtype="10" fill="hold" grpId="1" nodeType="clickEffect">
                                  <p:stCondLst>
                                    <p:cond delay="0"/>
                                  </p:stCondLst>
                                  <p:childTnLst>
                                    <p:anim calcmode="lin" valueType="num">
                                      <p:cBhvr>
                                        <p:cTn id="661" dur="500"/>
                                        <p:tgtEl>
                                          <p:spTgt spid="76878"/>
                                        </p:tgtEl>
                                        <p:attrNameLst>
                                          <p:attrName>ppt_w</p:attrName>
                                        </p:attrNameLst>
                                      </p:cBhvr>
                                      <p:tavLst>
                                        <p:tav tm="0">
                                          <p:val>
                                            <p:strVal val="ppt_w"/>
                                          </p:val>
                                        </p:tav>
                                        <p:tav tm="100000">
                                          <p:val>
                                            <p:fltVal val="0"/>
                                          </p:val>
                                        </p:tav>
                                      </p:tavLst>
                                    </p:anim>
                                    <p:anim calcmode="lin" valueType="num">
                                      <p:cBhvr>
                                        <p:cTn id="662" dur="500"/>
                                        <p:tgtEl>
                                          <p:spTgt spid="76878"/>
                                        </p:tgtEl>
                                        <p:attrNameLst>
                                          <p:attrName>ppt_h</p:attrName>
                                        </p:attrNameLst>
                                      </p:cBhvr>
                                      <p:tavLst>
                                        <p:tav tm="0">
                                          <p:val>
                                            <p:strVal val="ppt_h"/>
                                          </p:val>
                                        </p:tav>
                                        <p:tav tm="100000">
                                          <p:val>
                                            <p:strVal val="ppt_h"/>
                                          </p:val>
                                        </p:tav>
                                      </p:tavLst>
                                    </p:anim>
                                    <p:set>
                                      <p:cBhvr>
                                        <p:cTn id="663" dur="1" fill="hold">
                                          <p:stCondLst>
                                            <p:cond delay="499"/>
                                          </p:stCondLst>
                                        </p:cTn>
                                        <p:tgtEl>
                                          <p:spTgt spid="76878"/>
                                        </p:tgtEl>
                                        <p:attrNameLst>
                                          <p:attrName>style.visibility</p:attrName>
                                        </p:attrNameLst>
                                      </p:cBhvr>
                                      <p:to>
                                        <p:strVal val="hidden"/>
                                      </p:to>
                                    </p:set>
                                  </p:childTnLst>
                                </p:cTn>
                              </p:par>
                            </p:childTnLst>
                          </p:cTn>
                        </p:par>
                      </p:childTnLst>
                    </p:cTn>
                  </p:par>
                </p:childTnLst>
              </p:cTn>
              <p:nextCondLst>
                <p:cond evt="onClick" delay="0">
                  <p:tgtEl>
                    <p:spTgt spid="76868"/>
                  </p:tgtEl>
                </p:cond>
              </p:nextCondLst>
            </p:seq>
            <p:seq concurrent="1" nextAc="seek">
              <p:cTn id="664" restart="whenNotActive" fill="hold" evtFilter="cancelBubble" nodeType="interactiveSeq">
                <p:stCondLst>
                  <p:cond evt="onClick" delay="0">
                    <p:tgtEl>
                      <p:spTgt spid="76869"/>
                    </p:tgtEl>
                  </p:cond>
                </p:stCondLst>
                <p:endSync evt="end" delay="0">
                  <p:rtn val="all"/>
                </p:endSync>
                <p:childTnLst>
                  <p:par>
                    <p:cTn id="665" fill="hold" nodeType="clickPar">
                      <p:stCondLst>
                        <p:cond delay="0"/>
                      </p:stCondLst>
                      <p:childTnLst>
                        <p:par>
                          <p:cTn id="666" fill="hold" nodeType="withGroup">
                            <p:stCondLst>
                              <p:cond delay="0"/>
                            </p:stCondLst>
                            <p:childTnLst>
                              <p:par>
                                <p:cTn id="667" presetID="17" presetClass="entr" presetSubtype="10" fill="hold" grpId="0" nodeType="clickEffect">
                                  <p:stCondLst>
                                    <p:cond delay="0"/>
                                  </p:stCondLst>
                                  <p:childTnLst>
                                    <p:set>
                                      <p:cBhvr>
                                        <p:cTn id="668" dur="1" fill="hold">
                                          <p:stCondLst>
                                            <p:cond delay="0"/>
                                          </p:stCondLst>
                                        </p:cTn>
                                        <p:tgtEl>
                                          <p:spTgt spid="76879"/>
                                        </p:tgtEl>
                                        <p:attrNameLst>
                                          <p:attrName>style.visibility</p:attrName>
                                        </p:attrNameLst>
                                      </p:cBhvr>
                                      <p:to>
                                        <p:strVal val="visible"/>
                                      </p:to>
                                    </p:set>
                                    <p:anim calcmode="lin" valueType="num">
                                      <p:cBhvr>
                                        <p:cTn id="669" dur="500" fill="hold"/>
                                        <p:tgtEl>
                                          <p:spTgt spid="76879"/>
                                        </p:tgtEl>
                                        <p:attrNameLst>
                                          <p:attrName>ppt_w</p:attrName>
                                        </p:attrNameLst>
                                      </p:cBhvr>
                                      <p:tavLst>
                                        <p:tav tm="0">
                                          <p:val>
                                            <p:fltVal val="0"/>
                                          </p:val>
                                        </p:tav>
                                        <p:tav tm="100000">
                                          <p:val>
                                            <p:strVal val="#ppt_w"/>
                                          </p:val>
                                        </p:tav>
                                      </p:tavLst>
                                    </p:anim>
                                    <p:anim calcmode="lin" valueType="num">
                                      <p:cBhvr>
                                        <p:cTn id="670" dur="500" fill="hold"/>
                                        <p:tgtEl>
                                          <p:spTgt spid="76879"/>
                                        </p:tgtEl>
                                        <p:attrNameLst>
                                          <p:attrName>ppt_h</p:attrName>
                                        </p:attrNameLst>
                                      </p:cBhvr>
                                      <p:tavLst>
                                        <p:tav tm="0">
                                          <p:val>
                                            <p:strVal val="#ppt_h"/>
                                          </p:val>
                                        </p:tav>
                                        <p:tav tm="100000">
                                          <p:val>
                                            <p:strVal val="#ppt_h"/>
                                          </p:val>
                                        </p:tav>
                                      </p:tavLst>
                                    </p:anim>
                                  </p:childTnLst>
                                </p:cTn>
                              </p:par>
                            </p:childTnLst>
                          </p:cTn>
                        </p:par>
                      </p:childTnLst>
                    </p:cTn>
                  </p:par>
                  <p:par>
                    <p:cTn id="671" fill="hold" nodeType="clickPar">
                      <p:stCondLst>
                        <p:cond delay="indefinite"/>
                      </p:stCondLst>
                      <p:childTnLst>
                        <p:par>
                          <p:cTn id="672" fill="hold" nodeType="withGroup">
                            <p:stCondLst>
                              <p:cond delay="0"/>
                            </p:stCondLst>
                            <p:childTnLst>
                              <p:par>
                                <p:cTn id="673" presetID="17" presetClass="exit" presetSubtype="10" fill="hold" grpId="1" nodeType="clickEffect">
                                  <p:stCondLst>
                                    <p:cond delay="0"/>
                                  </p:stCondLst>
                                  <p:childTnLst>
                                    <p:anim calcmode="lin" valueType="num">
                                      <p:cBhvr>
                                        <p:cTn id="674" dur="500"/>
                                        <p:tgtEl>
                                          <p:spTgt spid="76879"/>
                                        </p:tgtEl>
                                        <p:attrNameLst>
                                          <p:attrName>ppt_w</p:attrName>
                                        </p:attrNameLst>
                                      </p:cBhvr>
                                      <p:tavLst>
                                        <p:tav tm="0">
                                          <p:val>
                                            <p:strVal val="ppt_w"/>
                                          </p:val>
                                        </p:tav>
                                        <p:tav tm="100000">
                                          <p:val>
                                            <p:fltVal val="0"/>
                                          </p:val>
                                        </p:tav>
                                      </p:tavLst>
                                    </p:anim>
                                    <p:anim calcmode="lin" valueType="num">
                                      <p:cBhvr>
                                        <p:cTn id="675" dur="500"/>
                                        <p:tgtEl>
                                          <p:spTgt spid="76879"/>
                                        </p:tgtEl>
                                        <p:attrNameLst>
                                          <p:attrName>ppt_h</p:attrName>
                                        </p:attrNameLst>
                                      </p:cBhvr>
                                      <p:tavLst>
                                        <p:tav tm="0">
                                          <p:val>
                                            <p:strVal val="ppt_h"/>
                                          </p:val>
                                        </p:tav>
                                        <p:tav tm="100000">
                                          <p:val>
                                            <p:strVal val="ppt_h"/>
                                          </p:val>
                                        </p:tav>
                                      </p:tavLst>
                                    </p:anim>
                                    <p:set>
                                      <p:cBhvr>
                                        <p:cTn id="676" dur="1" fill="hold">
                                          <p:stCondLst>
                                            <p:cond delay="499"/>
                                          </p:stCondLst>
                                        </p:cTn>
                                        <p:tgtEl>
                                          <p:spTgt spid="76879"/>
                                        </p:tgtEl>
                                        <p:attrNameLst>
                                          <p:attrName>style.visibility</p:attrName>
                                        </p:attrNameLst>
                                      </p:cBhvr>
                                      <p:to>
                                        <p:strVal val="hidden"/>
                                      </p:to>
                                    </p:set>
                                  </p:childTnLst>
                                </p:cTn>
                              </p:par>
                            </p:childTnLst>
                          </p:cTn>
                        </p:par>
                      </p:childTnLst>
                    </p:cTn>
                  </p:par>
                </p:childTnLst>
              </p:cTn>
              <p:nextCondLst>
                <p:cond evt="onClick" delay="0">
                  <p:tgtEl>
                    <p:spTgt spid="76869"/>
                  </p:tgtEl>
                </p:cond>
              </p:nextCondLst>
            </p:seq>
            <p:seq concurrent="1" nextAc="seek">
              <p:cTn id="677" restart="whenNotActive" fill="hold" evtFilter="cancelBubble" nodeType="interactiveSeq">
                <p:stCondLst>
                  <p:cond evt="onClick" delay="0">
                    <p:tgtEl>
                      <p:spTgt spid="76890"/>
                    </p:tgtEl>
                  </p:cond>
                </p:stCondLst>
                <p:endSync evt="end" delay="0">
                  <p:rtn val="all"/>
                </p:endSync>
                <p:childTnLst>
                  <p:par>
                    <p:cTn id="678" fill="hold" nodeType="clickPar">
                      <p:stCondLst>
                        <p:cond delay="0"/>
                      </p:stCondLst>
                      <p:childTnLst>
                        <p:par>
                          <p:cTn id="679" fill="hold" nodeType="withGroup">
                            <p:stCondLst>
                              <p:cond delay="0"/>
                            </p:stCondLst>
                            <p:childTnLst>
                              <p:par>
                                <p:cTn id="680" presetID="22" presetClass="entr" presetSubtype="4" fill="hold" grpId="0" nodeType="afterEffect">
                                  <p:stCondLst>
                                    <p:cond delay="0"/>
                                  </p:stCondLst>
                                  <p:childTnLst>
                                    <p:set>
                                      <p:cBhvr>
                                        <p:cTn id="681" dur="1" fill="hold">
                                          <p:stCondLst>
                                            <p:cond delay="0"/>
                                          </p:stCondLst>
                                        </p:cTn>
                                        <p:tgtEl>
                                          <p:spTgt spid="76880"/>
                                        </p:tgtEl>
                                        <p:attrNameLst>
                                          <p:attrName>style.visibility</p:attrName>
                                        </p:attrNameLst>
                                      </p:cBhvr>
                                      <p:to>
                                        <p:strVal val="visible"/>
                                      </p:to>
                                    </p:set>
                                    <p:animEffect transition="in" filter="wipe(down)">
                                      <p:cBhvr>
                                        <p:cTn id="682" dur="2000"/>
                                        <p:tgtEl>
                                          <p:spTgt spid="76880"/>
                                        </p:tgtEl>
                                      </p:cBhvr>
                                    </p:animEffect>
                                  </p:childTnLst>
                                  <p:subTnLst>
                                    <p:audio>
                                      <p:cMediaNode>
                                        <p:cTn display="0" masterRel="sameClick">
                                          <p:stCondLst>
                                            <p:cond evt="begin" delay="0">
                                              <p:tn val="680"/>
                                            </p:cond>
                                          </p:stCondLst>
                                          <p:endCondLst>
                                            <p:cond evt="onStopAudio" delay="0">
                                              <p:tgtEl>
                                                <p:sldTgt/>
                                              </p:tgtEl>
                                            </p:cond>
                                          </p:endCondLst>
                                        </p:cTn>
                                        <p:tgtEl>
                                          <p:sndTgt r:embed="rId6" name="click.wav"/>
                                        </p:tgtEl>
                                      </p:cMediaNode>
                                    </p:audio>
                                  </p:subTnLst>
                                </p:cTn>
                              </p:par>
                            </p:childTnLst>
                          </p:cTn>
                        </p:par>
                        <p:par>
                          <p:cTn id="683" fill="hold" nodeType="afterGroup">
                            <p:stCondLst>
                              <p:cond delay="2000"/>
                            </p:stCondLst>
                            <p:childTnLst>
                              <p:par>
                                <p:cTn id="684" presetID="22" presetClass="entr" presetSubtype="4" fill="hold" grpId="0" nodeType="afterEffect">
                                  <p:stCondLst>
                                    <p:cond delay="0"/>
                                  </p:stCondLst>
                                  <p:childTnLst>
                                    <p:set>
                                      <p:cBhvr>
                                        <p:cTn id="685" dur="1" fill="hold">
                                          <p:stCondLst>
                                            <p:cond delay="0"/>
                                          </p:stCondLst>
                                        </p:cTn>
                                        <p:tgtEl>
                                          <p:spTgt spid="76881"/>
                                        </p:tgtEl>
                                        <p:attrNameLst>
                                          <p:attrName>style.visibility</p:attrName>
                                        </p:attrNameLst>
                                      </p:cBhvr>
                                      <p:to>
                                        <p:strVal val="visible"/>
                                      </p:to>
                                    </p:set>
                                    <p:animEffect transition="in" filter="wipe(down)">
                                      <p:cBhvr>
                                        <p:cTn id="686" dur="2000"/>
                                        <p:tgtEl>
                                          <p:spTgt spid="76881"/>
                                        </p:tgtEl>
                                      </p:cBhvr>
                                    </p:animEffect>
                                  </p:childTnLst>
                                  <p:subTnLst>
                                    <p:audio>
                                      <p:cMediaNode>
                                        <p:cTn display="0" masterRel="sameClick">
                                          <p:stCondLst>
                                            <p:cond evt="begin" delay="0">
                                              <p:tn val="684"/>
                                            </p:cond>
                                          </p:stCondLst>
                                          <p:endCondLst>
                                            <p:cond evt="onStopAudio" delay="0">
                                              <p:tgtEl>
                                                <p:sldTgt/>
                                              </p:tgtEl>
                                            </p:cond>
                                          </p:endCondLst>
                                        </p:cTn>
                                        <p:tgtEl>
                                          <p:sndTgt r:embed="rId6" name="click.wav"/>
                                        </p:tgtEl>
                                      </p:cMediaNode>
                                    </p:audio>
                                  </p:subTnLst>
                                </p:cTn>
                              </p:par>
                            </p:childTnLst>
                          </p:cTn>
                        </p:par>
                        <p:par>
                          <p:cTn id="687" fill="hold" nodeType="afterGroup">
                            <p:stCondLst>
                              <p:cond delay="4000"/>
                            </p:stCondLst>
                            <p:childTnLst>
                              <p:par>
                                <p:cTn id="688" presetID="22" presetClass="entr" presetSubtype="4" fill="hold" grpId="0" nodeType="afterEffect">
                                  <p:stCondLst>
                                    <p:cond delay="0"/>
                                  </p:stCondLst>
                                  <p:childTnLst>
                                    <p:set>
                                      <p:cBhvr>
                                        <p:cTn id="689" dur="1" fill="hold">
                                          <p:stCondLst>
                                            <p:cond delay="0"/>
                                          </p:stCondLst>
                                        </p:cTn>
                                        <p:tgtEl>
                                          <p:spTgt spid="76882"/>
                                        </p:tgtEl>
                                        <p:attrNameLst>
                                          <p:attrName>style.visibility</p:attrName>
                                        </p:attrNameLst>
                                      </p:cBhvr>
                                      <p:to>
                                        <p:strVal val="visible"/>
                                      </p:to>
                                    </p:set>
                                    <p:animEffect transition="in" filter="wipe(down)">
                                      <p:cBhvr>
                                        <p:cTn id="690" dur="2000"/>
                                        <p:tgtEl>
                                          <p:spTgt spid="76882"/>
                                        </p:tgtEl>
                                      </p:cBhvr>
                                    </p:animEffect>
                                  </p:childTnLst>
                                  <p:subTnLst>
                                    <p:audio>
                                      <p:cMediaNode>
                                        <p:cTn display="0" masterRel="sameClick">
                                          <p:stCondLst>
                                            <p:cond evt="begin" delay="0">
                                              <p:tn val="688"/>
                                            </p:cond>
                                          </p:stCondLst>
                                          <p:endCondLst>
                                            <p:cond evt="onStopAudio" delay="0">
                                              <p:tgtEl>
                                                <p:sldTgt/>
                                              </p:tgtEl>
                                            </p:cond>
                                          </p:endCondLst>
                                        </p:cTn>
                                        <p:tgtEl>
                                          <p:sndTgt r:embed="rId6" name="click.wav"/>
                                        </p:tgtEl>
                                      </p:cMediaNode>
                                    </p:audio>
                                  </p:subTnLst>
                                </p:cTn>
                              </p:par>
                            </p:childTnLst>
                          </p:cTn>
                        </p:par>
                        <p:par>
                          <p:cTn id="691" fill="hold" nodeType="afterGroup">
                            <p:stCondLst>
                              <p:cond delay="6000"/>
                            </p:stCondLst>
                            <p:childTnLst>
                              <p:par>
                                <p:cTn id="692" presetID="22" presetClass="entr" presetSubtype="4" fill="hold" grpId="0" nodeType="afterEffect">
                                  <p:stCondLst>
                                    <p:cond delay="0"/>
                                  </p:stCondLst>
                                  <p:childTnLst>
                                    <p:set>
                                      <p:cBhvr>
                                        <p:cTn id="693" dur="1" fill="hold">
                                          <p:stCondLst>
                                            <p:cond delay="0"/>
                                          </p:stCondLst>
                                        </p:cTn>
                                        <p:tgtEl>
                                          <p:spTgt spid="76883"/>
                                        </p:tgtEl>
                                        <p:attrNameLst>
                                          <p:attrName>style.visibility</p:attrName>
                                        </p:attrNameLst>
                                      </p:cBhvr>
                                      <p:to>
                                        <p:strVal val="visible"/>
                                      </p:to>
                                    </p:set>
                                    <p:animEffect transition="in" filter="wipe(down)">
                                      <p:cBhvr>
                                        <p:cTn id="694" dur="2000"/>
                                        <p:tgtEl>
                                          <p:spTgt spid="76883"/>
                                        </p:tgtEl>
                                      </p:cBhvr>
                                    </p:animEffect>
                                  </p:childTnLst>
                                  <p:subTnLst>
                                    <p:audio>
                                      <p:cMediaNode>
                                        <p:cTn display="0" masterRel="sameClick">
                                          <p:stCondLst>
                                            <p:cond evt="begin" delay="0">
                                              <p:tn val="692"/>
                                            </p:cond>
                                          </p:stCondLst>
                                          <p:endCondLst>
                                            <p:cond evt="onStopAudio" delay="0">
                                              <p:tgtEl>
                                                <p:sldTgt/>
                                              </p:tgtEl>
                                            </p:cond>
                                          </p:endCondLst>
                                        </p:cTn>
                                        <p:tgtEl>
                                          <p:sndTgt r:embed="rId6" name="click.wav"/>
                                        </p:tgtEl>
                                      </p:cMediaNode>
                                    </p:audio>
                                  </p:subTnLst>
                                </p:cTn>
                              </p:par>
                            </p:childTnLst>
                          </p:cTn>
                        </p:par>
                        <p:par>
                          <p:cTn id="695" fill="hold" nodeType="afterGroup">
                            <p:stCondLst>
                              <p:cond delay="8000"/>
                            </p:stCondLst>
                            <p:childTnLst>
                              <p:par>
                                <p:cTn id="696" presetID="22" presetClass="entr" presetSubtype="4" fill="hold" grpId="0" nodeType="afterEffect">
                                  <p:stCondLst>
                                    <p:cond delay="0"/>
                                  </p:stCondLst>
                                  <p:childTnLst>
                                    <p:set>
                                      <p:cBhvr>
                                        <p:cTn id="697" dur="1" fill="hold">
                                          <p:stCondLst>
                                            <p:cond delay="0"/>
                                          </p:stCondLst>
                                        </p:cTn>
                                        <p:tgtEl>
                                          <p:spTgt spid="76884"/>
                                        </p:tgtEl>
                                        <p:attrNameLst>
                                          <p:attrName>style.visibility</p:attrName>
                                        </p:attrNameLst>
                                      </p:cBhvr>
                                      <p:to>
                                        <p:strVal val="visible"/>
                                      </p:to>
                                    </p:set>
                                    <p:animEffect transition="in" filter="wipe(down)">
                                      <p:cBhvr>
                                        <p:cTn id="698" dur="2000"/>
                                        <p:tgtEl>
                                          <p:spTgt spid="76884"/>
                                        </p:tgtEl>
                                      </p:cBhvr>
                                    </p:animEffect>
                                  </p:childTnLst>
                                  <p:subTnLst>
                                    <p:audio>
                                      <p:cMediaNode>
                                        <p:cTn display="0" masterRel="sameClick">
                                          <p:stCondLst>
                                            <p:cond evt="begin" delay="0">
                                              <p:tn val="696"/>
                                            </p:cond>
                                          </p:stCondLst>
                                          <p:endCondLst>
                                            <p:cond evt="onStopAudio" delay="0">
                                              <p:tgtEl>
                                                <p:sldTgt/>
                                              </p:tgtEl>
                                            </p:cond>
                                          </p:endCondLst>
                                        </p:cTn>
                                        <p:tgtEl>
                                          <p:sndTgt r:embed="rId6" name="click.wav"/>
                                        </p:tgtEl>
                                      </p:cMediaNode>
                                    </p:audio>
                                  </p:subTnLst>
                                </p:cTn>
                              </p:par>
                            </p:childTnLst>
                          </p:cTn>
                        </p:par>
                        <p:par>
                          <p:cTn id="699" fill="hold" nodeType="afterGroup">
                            <p:stCondLst>
                              <p:cond delay="10000"/>
                            </p:stCondLst>
                            <p:childTnLst>
                              <p:par>
                                <p:cTn id="700" presetID="22" presetClass="entr" presetSubtype="4" fill="hold" grpId="0" nodeType="afterEffect">
                                  <p:stCondLst>
                                    <p:cond delay="0"/>
                                  </p:stCondLst>
                                  <p:childTnLst>
                                    <p:set>
                                      <p:cBhvr>
                                        <p:cTn id="701" dur="1" fill="hold">
                                          <p:stCondLst>
                                            <p:cond delay="0"/>
                                          </p:stCondLst>
                                        </p:cTn>
                                        <p:tgtEl>
                                          <p:spTgt spid="76885"/>
                                        </p:tgtEl>
                                        <p:attrNameLst>
                                          <p:attrName>style.visibility</p:attrName>
                                        </p:attrNameLst>
                                      </p:cBhvr>
                                      <p:to>
                                        <p:strVal val="visible"/>
                                      </p:to>
                                    </p:set>
                                    <p:animEffect transition="in" filter="wipe(down)">
                                      <p:cBhvr>
                                        <p:cTn id="702" dur="2000"/>
                                        <p:tgtEl>
                                          <p:spTgt spid="76885"/>
                                        </p:tgtEl>
                                      </p:cBhvr>
                                    </p:animEffect>
                                  </p:childTnLst>
                                  <p:subTnLst>
                                    <p:audio>
                                      <p:cMediaNode>
                                        <p:cTn display="0" masterRel="sameClick">
                                          <p:stCondLst>
                                            <p:cond evt="begin" delay="0">
                                              <p:tn val="700"/>
                                            </p:cond>
                                          </p:stCondLst>
                                          <p:endCondLst>
                                            <p:cond evt="onStopAudio" delay="0">
                                              <p:tgtEl>
                                                <p:sldTgt/>
                                              </p:tgtEl>
                                            </p:cond>
                                          </p:endCondLst>
                                        </p:cTn>
                                        <p:tgtEl>
                                          <p:sndTgt r:embed="rId6" name="click.wav"/>
                                        </p:tgtEl>
                                      </p:cMediaNode>
                                    </p:audio>
                                  </p:subTnLst>
                                </p:cTn>
                              </p:par>
                            </p:childTnLst>
                          </p:cTn>
                        </p:par>
                        <p:par>
                          <p:cTn id="703" fill="hold" nodeType="afterGroup">
                            <p:stCondLst>
                              <p:cond delay="12000"/>
                            </p:stCondLst>
                            <p:childTnLst>
                              <p:par>
                                <p:cTn id="704" presetID="22" presetClass="entr" presetSubtype="4" fill="hold" grpId="0" nodeType="afterEffect">
                                  <p:stCondLst>
                                    <p:cond delay="0"/>
                                  </p:stCondLst>
                                  <p:childTnLst>
                                    <p:set>
                                      <p:cBhvr>
                                        <p:cTn id="705" dur="1" fill="hold">
                                          <p:stCondLst>
                                            <p:cond delay="0"/>
                                          </p:stCondLst>
                                        </p:cTn>
                                        <p:tgtEl>
                                          <p:spTgt spid="76886"/>
                                        </p:tgtEl>
                                        <p:attrNameLst>
                                          <p:attrName>style.visibility</p:attrName>
                                        </p:attrNameLst>
                                      </p:cBhvr>
                                      <p:to>
                                        <p:strVal val="visible"/>
                                      </p:to>
                                    </p:set>
                                    <p:animEffect transition="in" filter="wipe(down)">
                                      <p:cBhvr>
                                        <p:cTn id="706" dur="2000"/>
                                        <p:tgtEl>
                                          <p:spTgt spid="76886"/>
                                        </p:tgtEl>
                                      </p:cBhvr>
                                    </p:animEffect>
                                  </p:childTnLst>
                                  <p:subTnLst>
                                    <p:audio>
                                      <p:cMediaNode>
                                        <p:cTn display="0" masterRel="sameClick">
                                          <p:stCondLst>
                                            <p:cond evt="begin" delay="0">
                                              <p:tn val="704"/>
                                            </p:cond>
                                          </p:stCondLst>
                                          <p:endCondLst>
                                            <p:cond evt="onStopAudio" delay="0">
                                              <p:tgtEl>
                                                <p:sldTgt/>
                                              </p:tgtEl>
                                            </p:cond>
                                          </p:endCondLst>
                                        </p:cTn>
                                        <p:tgtEl>
                                          <p:sndTgt r:embed="rId6" name="click.wav"/>
                                        </p:tgtEl>
                                      </p:cMediaNode>
                                    </p:audio>
                                  </p:subTnLst>
                                </p:cTn>
                              </p:par>
                            </p:childTnLst>
                          </p:cTn>
                        </p:par>
                        <p:par>
                          <p:cTn id="707" fill="hold" nodeType="afterGroup">
                            <p:stCondLst>
                              <p:cond delay="14000"/>
                            </p:stCondLst>
                            <p:childTnLst>
                              <p:par>
                                <p:cTn id="708" presetID="22" presetClass="entr" presetSubtype="4" fill="hold" grpId="0" nodeType="afterEffect">
                                  <p:stCondLst>
                                    <p:cond delay="0"/>
                                  </p:stCondLst>
                                  <p:childTnLst>
                                    <p:set>
                                      <p:cBhvr>
                                        <p:cTn id="709" dur="1" fill="hold">
                                          <p:stCondLst>
                                            <p:cond delay="0"/>
                                          </p:stCondLst>
                                        </p:cTn>
                                        <p:tgtEl>
                                          <p:spTgt spid="76887"/>
                                        </p:tgtEl>
                                        <p:attrNameLst>
                                          <p:attrName>style.visibility</p:attrName>
                                        </p:attrNameLst>
                                      </p:cBhvr>
                                      <p:to>
                                        <p:strVal val="visible"/>
                                      </p:to>
                                    </p:set>
                                    <p:animEffect transition="in" filter="wipe(down)">
                                      <p:cBhvr>
                                        <p:cTn id="710" dur="2000"/>
                                        <p:tgtEl>
                                          <p:spTgt spid="76887"/>
                                        </p:tgtEl>
                                      </p:cBhvr>
                                    </p:animEffect>
                                  </p:childTnLst>
                                  <p:subTnLst>
                                    <p:audio>
                                      <p:cMediaNode>
                                        <p:cTn display="0" masterRel="sameClick">
                                          <p:stCondLst>
                                            <p:cond evt="begin" delay="0">
                                              <p:tn val="708"/>
                                            </p:cond>
                                          </p:stCondLst>
                                          <p:endCondLst>
                                            <p:cond evt="onStopAudio" delay="0">
                                              <p:tgtEl>
                                                <p:sldTgt/>
                                              </p:tgtEl>
                                            </p:cond>
                                          </p:endCondLst>
                                        </p:cTn>
                                        <p:tgtEl>
                                          <p:sndTgt r:embed="rId6" name="click.wav"/>
                                        </p:tgtEl>
                                      </p:cMediaNode>
                                    </p:audio>
                                  </p:subTnLst>
                                </p:cTn>
                              </p:par>
                            </p:childTnLst>
                          </p:cTn>
                        </p:par>
                        <p:par>
                          <p:cTn id="711" fill="hold" nodeType="afterGroup">
                            <p:stCondLst>
                              <p:cond delay="16000"/>
                            </p:stCondLst>
                            <p:childTnLst>
                              <p:par>
                                <p:cTn id="712" presetID="22" presetClass="entr" presetSubtype="4" fill="hold" grpId="0" nodeType="afterEffect">
                                  <p:stCondLst>
                                    <p:cond delay="0"/>
                                  </p:stCondLst>
                                  <p:childTnLst>
                                    <p:set>
                                      <p:cBhvr>
                                        <p:cTn id="713" dur="1" fill="hold">
                                          <p:stCondLst>
                                            <p:cond delay="0"/>
                                          </p:stCondLst>
                                        </p:cTn>
                                        <p:tgtEl>
                                          <p:spTgt spid="76888"/>
                                        </p:tgtEl>
                                        <p:attrNameLst>
                                          <p:attrName>style.visibility</p:attrName>
                                        </p:attrNameLst>
                                      </p:cBhvr>
                                      <p:to>
                                        <p:strVal val="visible"/>
                                      </p:to>
                                    </p:set>
                                    <p:animEffect transition="in" filter="wipe(down)">
                                      <p:cBhvr>
                                        <p:cTn id="714" dur="2000"/>
                                        <p:tgtEl>
                                          <p:spTgt spid="76888"/>
                                        </p:tgtEl>
                                      </p:cBhvr>
                                    </p:animEffect>
                                  </p:childTnLst>
                                  <p:subTnLst>
                                    <p:audio>
                                      <p:cMediaNode>
                                        <p:cTn display="0" masterRel="sameClick">
                                          <p:stCondLst>
                                            <p:cond evt="begin" delay="0">
                                              <p:tn val="712"/>
                                            </p:cond>
                                          </p:stCondLst>
                                          <p:endCondLst>
                                            <p:cond evt="onStopAudio" delay="0">
                                              <p:tgtEl>
                                                <p:sldTgt/>
                                              </p:tgtEl>
                                            </p:cond>
                                          </p:endCondLst>
                                        </p:cTn>
                                        <p:tgtEl>
                                          <p:sndTgt r:embed="rId6" name="click.wav"/>
                                        </p:tgtEl>
                                      </p:cMediaNode>
                                    </p:audio>
                                  </p:subTnLst>
                                </p:cTn>
                              </p:par>
                            </p:childTnLst>
                          </p:cTn>
                        </p:par>
                        <p:par>
                          <p:cTn id="715" fill="hold" nodeType="afterGroup">
                            <p:stCondLst>
                              <p:cond delay="18000"/>
                            </p:stCondLst>
                            <p:childTnLst>
                              <p:par>
                                <p:cTn id="716" presetID="22" presetClass="entr" presetSubtype="4" fill="hold" grpId="0" nodeType="afterEffect">
                                  <p:stCondLst>
                                    <p:cond delay="0"/>
                                  </p:stCondLst>
                                  <p:childTnLst>
                                    <p:set>
                                      <p:cBhvr>
                                        <p:cTn id="717" dur="1" fill="hold">
                                          <p:stCondLst>
                                            <p:cond delay="0"/>
                                          </p:stCondLst>
                                        </p:cTn>
                                        <p:tgtEl>
                                          <p:spTgt spid="76889"/>
                                        </p:tgtEl>
                                        <p:attrNameLst>
                                          <p:attrName>style.visibility</p:attrName>
                                        </p:attrNameLst>
                                      </p:cBhvr>
                                      <p:to>
                                        <p:strVal val="visible"/>
                                      </p:to>
                                    </p:set>
                                    <p:animEffect transition="in" filter="wipe(down)">
                                      <p:cBhvr>
                                        <p:cTn id="718" dur="2000"/>
                                        <p:tgtEl>
                                          <p:spTgt spid="76889"/>
                                        </p:tgtEl>
                                      </p:cBhvr>
                                    </p:animEffect>
                                  </p:childTnLst>
                                  <p:subTnLst>
                                    <p:audio>
                                      <p:cMediaNode>
                                        <p:cTn display="0" masterRel="sameClick">
                                          <p:stCondLst>
                                            <p:cond evt="begin" delay="0">
                                              <p:tn val="716"/>
                                            </p:cond>
                                          </p:stCondLst>
                                          <p:endCondLst>
                                            <p:cond evt="onStopAudio" delay="0">
                                              <p:tgtEl>
                                                <p:sldTgt/>
                                              </p:tgtEl>
                                            </p:cond>
                                          </p:endCondLst>
                                        </p:cTn>
                                        <p:tgtEl>
                                          <p:sndTgt r:embed="rId6" name="click.wav"/>
                                        </p:tgtEl>
                                      </p:cMediaNode>
                                    </p:audio>
                                  </p:subTnLst>
                                </p:cTn>
                              </p:par>
                              <p:par>
                                <p:cTn id="719" presetID="51" presetClass="entr" presetSubtype="0" fill="hold" nodeType="withEffect">
                                  <p:stCondLst>
                                    <p:cond delay="0"/>
                                  </p:stCondLst>
                                  <p:childTnLst>
                                    <p:set>
                                      <p:cBhvr>
                                        <p:cTn id="720" dur="1" fill="hold">
                                          <p:stCondLst>
                                            <p:cond delay="0"/>
                                          </p:stCondLst>
                                        </p:cTn>
                                        <p:tgtEl>
                                          <p:spTgt spid="76891"/>
                                        </p:tgtEl>
                                        <p:attrNameLst>
                                          <p:attrName>style.visibility</p:attrName>
                                        </p:attrNameLst>
                                      </p:cBhvr>
                                      <p:to>
                                        <p:strVal val="visible"/>
                                      </p:to>
                                    </p:set>
                                    <p:animEffect transition="in" filter="fade">
                                      <p:cBhvr>
                                        <p:cTn id="721" dur="770" decel="100000"/>
                                        <p:tgtEl>
                                          <p:spTgt spid="76891"/>
                                        </p:tgtEl>
                                      </p:cBhvr>
                                    </p:animEffect>
                                    <p:animScale>
                                      <p:cBhvr>
                                        <p:cTn id="722" dur="770" decel="100000"/>
                                        <p:tgtEl>
                                          <p:spTgt spid="76891"/>
                                        </p:tgtEl>
                                      </p:cBhvr>
                                      <p:from x="10000" y="10000"/>
                                      <p:to x="200000" y="450000"/>
                                    </p:animScale>
                                    <p:animScale>
                                      <p:cBhvr>
                                        <p:cTn id="723" dur="1230" accel="100000" fill="hold">
                                          <p:stCondLst>
                                            <p:cond delay="770"/>
                                          </p:stCondLst>
                                        </p:cTn>
                                        <p:tgtEl>
                                          <p:spTgt spid="76891"/>
                                        </p:tgtEl>
                                      </p:cBhvr>
                                      <p:from x="200000" y="450000"/>
                                      <p:to x="100000" y="100000"/>
                                    </p:animScale>
                                    <p:set>
                                      <p:cBhvr>
                                        <p:cTn id="724" dur="770" fill="hold"/>
                                        <p:tgtEl>
                                          <p:spTgt spid="76891"/>
                                        </p:tgtEl>
                                        <p:attrNameLst>
                                          <p:attrName>ppt_x</p:attrName>
                                        </p:attrNameLst>
                                      </p:cBhvr>
                                      <p:to>
                                        <p:strVal val="(0.5)"/>
                                      </p:to>
                                    </p:set>
                                    <p:anim from="(0.5)" to="(#ppt_x)" calcmode="lin" valueType="num">
                                      <p:cBhvr>
                                        <p:cTn id="725" dur="1230" accel="100000" fill="hold">
                                          <p:stCondLst>
                                            <p:cond delay="770"/>
                                          </p:stCondLst>
                                        </p:cTn>
                                        <p:tgtEl>
                                          <p:spTgt spid="76891"/>
                                        </p:tgtEl>
                                        <p:attrNameLst>
                                          <p:attrName>ppt_x</p:attrName>
                                        </p:attrNameLst>
                                      </p:cBhvr>
                                    </p:anim>
                                    <p:set>
                                      <p:cBhvr>
                                        <p:cTn id="726" dur="770" fill="hold"/>
                                        <p:tgtEl>
                                          <p:spTgt spid="76891"/>
                                        </p:tgtEl>
                                        <p:attrNameLst>
                                          <p:attrName>ppt_y</p:attrName>
                                        </p:attrNameLst>
                                      </p:cBhvr>
                                      <p:to>
                                        <p:strVal val="(#ppt_y+0.4)"/>
                                      </p:to>
                                    </p:set>
                                    <p:anim from="(#ppt_y+0.4)" to="(#ppt_y)" calcmode="lin" valueType="num">
                                      <p:cBhvr>
                                        <p:cTn id="727" dur="1230" accel="100000" fill="hold">
                                          <p:stCondLst>
                                            <p:cond delay="770"/>
                                          </p:stCondLst>
                                        </p:cTn>
                                        <p:tgtEl>
                                          <p:spTgt spid="76891"/>
                                        </p:tgtEl>
                                        <p:attrNameLst>
                                          <p:attrName>ppt_y</p:attrName>
                                        </p:attrNameLst>
                                      </p:cBhvr>
                                    </p:anim>
                                  </p:childTnLst>
                                  <p:subTnLst>
                                    <p:audio>
                                      <p:cMediaNode>
                                        <p:cTn display="0" masterRel="sameClick">
                                          <p:stCondLst>
                                            <p:cond evt="begin" delay="0">
                                              <p:tn val="719"/>
                                            </p:cond>
                                          </p:stCondLst>
                                          <p:endCondLst>
                                            <p:cond evt="onStopAudio" delay="0">
                                              <p:tgtEl>
                                                <p:sldTgt/>
                                              </p:tgtEl>
                                            </p:cond>
                                          </p:endCondLst>
                                        </p:cTn>
                                        <p:tgtEl>
                                          <p:sndTgt r:embed="rId7" name="chimes.wav"/>
                                        </p:tgtEl>
                                      </p:cMediaNode>
                                    </p:audio>
                                  </p:subTnLst>
                                </p:cTn>
                              </p:par>
                            </p:childTnLst>
                          </p:cTn>
                        </p:par>
                      </p:childTnLst>
                    </p:cTn>
                  </p:par>
                </p:childTnLst>
              </p:cTn>
              <p:nextCondLst>
                <p:cond evt="onClick" delay="0">
                  <p:tgtEl>
                    <p:spTgt spid="76890"/>
                  </p:tgtEl>
                </p:cond>
              </p:nextCondLst>
            </p:seq>
            <p:seq concurrent="1" nextAc="seek">
              <p:cTn id="728" restart="whenNotActive" fill="hold" evtFilter="cancelBubble" nodeType="interactiveSeq">
                <p:stCondLst>
                  <p:cond evt="onClick" delay="0">
                    <p:tgtEl>
                      <p:spTgt spid="76905"/>
                    </p:tgtEl>
                  </p:cond>
                </p:stCondLst>
                <p:endSync evt="end" delay="0">
                  <p:rtn val="all"/>
                </p:endSync>
                <p:childTnLst>
                  <p:par>
                    <p:cTn id="729" fill="hold" nodeType="clickPar">
                      <p:stCondLst>
                        <p:cond delay="0"/>
                      </p:stCondLst>
                      <p:childTnLst>
                        <p:par>
                          <p:cTn id="730" fill="hold" nodeType="withGroup">
                            <p:stCondLst>
                              <p:cond delay="0"/>
                            </p:stCondLst>
                            <p:childTnLst>
                              <p:par>
                                <p:cTn id="731" presetID="50" presetClass="entr" presetSubtype="0" decel="100000" fill="hold" grpId="0" nodeType="afterEffect">
                                  <p:stCondLst>
                                    <p:cond delay="0"/>
                                  </p:stCondLst>
                                  <p:childTnLst>
                                    <p:set>
                                      <p:cBhvr>
                                        <p:cTn id="732" dur="1" fill="hold">
                                          <p:stCondLst>
                                            <p:cond delay="0"/>
                                          </p:stCondLst>
                                        </p:cTn>
                                        <p:tgtEl>
                                          <p:spTgt spid="76918"/>
                                        </p:tgtEl>
                                        <p:attrNameLst>
                                          <p:attrName>style.visibility</p:attrName>
                                        </p:attrNameLst>
                                      </p:cBhvr>
                                      <p:to>
                                        <p:strVal val="visible"/>
                                      </p:to>
                                    </p:set>
                                    <p:anim calcmode="lin" valueType="num">
                                      <p:cBhvr>
                                        <p:cTn id="733" dur="2000" fill="hold"/>
                                        <p:tgtEl>
                                          <p:spTgt spid="76918"/>
                                        </p:tgtEl>
                                        <p:attrNameLst>
                                          <p:attrName>ppt_w</p:attrName>
                                        </p:attrNameLst>
                                      </p:cBhvr>
                                      <p:tavLst>
                                        <p:tav tm="0">
                                          <p:val>
                                            <p:strVal val="#ppt_w+.3"/>
                                          </p:val>
                                        </p:tav>
                                        <p:tav tm="100000">
                                          <p:val>
                                            <p:strVal val="#ppt_w"/>
                                          </p:val>
                                        </p:tav>
                                      </p:tavLst>
                                    </p:anim>
                                    <p:anim calcmode="lin" valueType="num">
                                      <p:cBhvr>
                                        <p:cTn id="734" dur="2000" fill="hold"/>
                                        <p:tgtEl>
                                          <p:spTgt spid="76918"/>
                                        </p:tgtEl>
                                        <p:attrNameLst>
                                          <p:attrName>ppt_h</p:attrName>
                                        </p:attrNameLst>
                                      </p:cBhvr>
                                      <p:tavLst>
                                        <p:tav tm="0">
                                          <p:val>
                                            <p:strVal val="#ppt_h"/>
                                          </p:val>
                                        </p:tav>
                                        <p:tav tm="100000">
                                          <p:val>
                                            <p:strVal val="#ppt_h"/>
                                          </p:val>
                                        </p:tav>
                                      </p:tavLst>
                                    </p:anim>
                                    <p:animEffect transition="in" filter="fade">
                                      <p:cBhvr>
                                        <p:cTn id="735" dur="2000"/>
                                        <p:tgtEl>
                                          <p:spTgt spid="76918"/>
                                        </p:tgtEl>
                                      </p:cBhvr>
                                    </p:animEffect>
                                  </p:childTnLst>
                                </p:cTn>
                              </p:par>
                            </p:childTnLst>
                          </p:cTn>
                        </p:par>
                      </p:childTnLst>
                    </p:cTn>
                  </p:par>
                </p:childTnLst>
              </p:cTn>
              <p:nextCondLst>
                <p:cond evt="onClick" delay="0">
                  <p:tgtEl>
                    <p:spTgt spid="76905"/>
                  </p:tgtEl>
                </p:cond>
              </p:nextCondLst>
            </p:seq>
            <p:audio>
              <p:cMediaNode>
                <p:cTn id="736" fill="hold" display="0">
                  <p:stCondLst>
                    <p:cond delay="indefinite"/>
                  </p:stCondLst>
                  <p:endCondLst>
                    <p:cond evt="onNext" delay="0">
                      <p:tgtEl>
                        <p:sldTgt/>
                      </p:tgtEl>
                    </p:cond>
                    <p:cond evt="onPrev" delay="0">
                      <p:tgtEl>
                        <p:sldTgt/>
                      </p:tgtEl>
                    </p:cond>
                    <p:cond evt="onStopAudio" delay="0">
                      <p:tgtEl>
                        <p:sldTgt/>
                      </p:tgtEl>
                    </p:cond>
                  </p:endCondLst>
                </p:cTn>
                <p:tgtEl>
                  <p:spTgt spid="76931"/>
                </p:tgtEl>
              </p:cMediaNode>
            </p:audio>
            <p:audio>
              <p:cMediaNode>
                <p:cTn id="737" fill="hold" display="0">
                  <p:stCondLst>
                    <p:cond delay="indefinite"/>
                  </p:stCondLst>
                  <p:endCondLst>
                    <p:cond evt="onNext" delay="0">
                      <p:tgtEl>
                        <p:sldTgt/>
                      </p:tgtEl>
                    </p:cond>
                    <p:cond evt="onPrev" delay="0">
                      <p:tgtEl>
                        <p:sldTgt/>
                      </p:tgtEl>
                    </p:cond>
                    <p:cond evt="onStopAudio" delay="0">
                      <p:tgtEl>
                        <p:sldTgt/>
                      </p:tgtEl>
                    </p:cond>
                  </p:endCondLst>
                </p:cTn>
                <p:tgtEl>
                  <p:spTgt spid="76932"/>
                </p:tgtEl>
              </p:cMediaNode>
            </p:audio>
            <p:audio>
              <p:cMediaNode>
                <p:cTn id="738" fill="hold" display="0">
                  <p:stCondLst>
                    <p:cond delay="indefinite"/>
                  </p:stCondLst>
                  <p:endCondLst>
                    <p:cond evt="onNext" delay="0">
                      <p:tgtEl>
                        <p:sldTgt/>
                      </p:tgtEl>
                    </p:cond>
                    <p:cond evt="onPrev" delay="0">
                      <p:tgtEl>
                        <p:sldTgt/>
                      </p:tgtEl>
                    </p:cond>
                    <p:cond evt="onStopAudio" delay="0">
                      <p:tgtEl>
                        <p:sldTgt/>
                      </p:tgtEl>
                    </p:cond>
                  </p:endCondLst>
                </p:cTn>
                <p:tgtEl>
                  <p:spTgt spid="76933"/>
                </p:tgtEl>
              </p:cMediaNode>
            </p:audio>
            <p:audio>
              <p:cMediaNode>
                <p:cTn id="739" fill="hold" display="0">
                  <p:stCondLst>
                    <p:cond delay="indefinite"/>
                  </p:stCondLst>
                  <p:endCondLst>
                    <p:cond evt="onNext" delay="0">
                      <p:tgtEl>
                        <p:sldTgt/>
                      </p:tgtEl>
                    </p:cond>
                    <p:cond evt="onPrev" delay="0">
                      <p:tgtEl>
                        <p:sldTgt/>
                      </p:tgtEl>
                    </p:cond>
                    <p:cond evt="onStopAudio" delay="0">
                      <p:tgtEl>
                        <p:sldTgt/>
                      </p:tgtEl>
                    </p:cond>
                  </p:endCondLst>
                </p:cTn>
                <p:tgtEl>
                  <p:spTgt spid="76934"/>
                </p:tgtEl>
              </p:cMediaNode>
            </p:audio>
            <p:seq concurrent="1" nextAc="seek">
              <p:cTn id="740" restart="whenNotActive" fill="hold" evtFilter="cancelBubble" nodeType="interactiveSeq">
                <p:stCondLst>
                  <p:cond evt="onClick" delay="0">
                    <p:tgtEl>
                      <p:spTgt spid="76935"/>
                    </p:tgtEl>
                  </p:cond>
                </p:stCondLst>
                <p:endSync evt="end" delay="0">
                  <p:rtn val="all"/>
                </p:endSync>
                <p:childTnLst>
                  <p:par>
                    <p:cTn id="741" fill="hold" nodeType="clickPar">
                      <p:stCondLst>
                        <p:cond delay="0"/>
                      </p:stCondLst>
                      <p:childTnLst>
                        <p:par>
                          <p:cTn id="742" fill="hold" nodeType="withGroup">
                            <p:stCondLst>
                              <p:cond delay="0"/>
                            </p:stCondLst>
                            <p:childTnLst>
                              <p:par>
                                <p:cTn id="743" presetID="53" presetClass="entr" presetSubtype="0" fill="hold" grpId="0" nodeType="withEffect">
                                  <p:stCondLst>
                                    <p:cond delay="0"/>
                                  </p:stCondLst>
                                  <p:childTnLst>
                                    <p:set>
                                      <p:cBhvr>
                                        <p:cTn id="744" dur="1" fill="hold">
                                          <p:stCondLst>
                                            <p:cond delay="0"/>
                                          </p:stCondLst>
                                        </p:cTn>
                                        <p:tgtEl>
                                          <p:spTgt spid="76907"/>
                                        </p:tgtEl>
                                        <p:attrNameLst>
                                          <p:attrName>style.visibility</p:attrName>
                                        </p:attrNameLst>
                                      </p:cBhvr>
                                      <p:to>
                                        <p:strVal val="visible"/>
                                      </p:to>
                                    </p:set>
                                    <p:anim calcmode="lin" valueType="num">
                                      <p:cBhvr>
                                        <p:cTn id="745" dur="500" fill="hold"/>
                                        <p:tgtEl>
                                          <p:spTgt spid="76907"/>
                                        </p:tgtEl>
                                        <p:attrNameLst>
                                          <p:attrName>ppt_w</p:attrName>
                                        </p:attrNameLst>
                                      </p:cBhvr>
                                      <p:tavLst>
                                        <p:tav tm="0">
                                          <p:val>
                                            <p:fltVal val="0"/>
                                          </p:val>
                                        </p:tav>
                                        <p:tav tm="100000">
                                          <p:val>
                                            <p:strVal val="#ppt_w"/>
                                          </p:val>
                                        </p:tav>
                                      </p:tavLst>
                                    </p:anim>
                                    <p:anim calcmode="lin" valueType="num">
                                      <p:cBhvr>
                                        <p:cTn id="746" dur="500" fill="hold"/>
                                        <p:tgtEl>
                                          <p:spTgt spid="76907"/>
                                        </p:tgtEl>
                                        <p:attrNameLst>
                                          <p:attrName>ppt_h</p:attrName>
                                        </p:attrNameLst>
                                      </p:cBhvr>
                                      <p:tavLst>
                                        <p:tav tm="0">
                                          <p:val>
                                            <p:fltVal val="0"/>
                                          </p:val>
                                        </p:tav>
                                        <p:tav tm="100000">
                                          <p:val>
                                            <p:strVal val="#ppt_h"/>
                                          </p:val>
                                        </p:tav>
                                      </p:tavLst>
                                    </p:anim>
                                    <p:animEffect transition="in" filter="fade">
                                      <p:cBhvr>
                                        <p:cTn id="747" dur="500"/>
                                        <p:tgtEl>
                                          <p:spTgt spid="76907"/>
                                        </p:tgtEl>
                                      </p:cBhvr>
                                    </p:animEffect>
                                  </p:childTnLst>
                                </p:cTn>
                              </p:par>
                              <p:par>
                                <p:cTn id="748" presetID="53" presetClass="entr" presetSubtype="0" fill="hold" grpId="0" nodeType="withEffect">
                                  <p:stCondLst>
                                    <p:cond delay="0"/>
                                  </p:stCondLst>
                                  <p:childTnLst>
                                    <p:set>
                                      <p:cBhvr>
                                        <p:cTn id="749" dur="1" fill="hold">
                                          <p:stCondLst>
                                            <p:cond delay="0"/>
                                          </p:stCondLst>
                                        </p:cTn>
                                        <p:tgtEl>
                                          <p:spTgt spid="76908"/>
                                        </p:tgtEl>
                                        <p:attrNameLst>
                                          <p:attrName>style.visibility</p:attrName>
                                        </p:attrNameLst>
                                      </p:cBhvr>
                                      <p:to>
                                        <p:strVal val="visible"/>
                                      </p:to>
                                    </p:set>
                                    <p:anim calcmode="lin" valueType="num">
                                      <p:cBhvr>
                                        <p:cTn id="750" dur="500" fill="hold"/>
                                        <p:tgtEl>
                                          <p:spTgt spid="76908"/>
                                        </p:tgtEl>
                                        <p:attrNameLst>
                                          <p:attrName>ppt_w</p:attrName>
                                        </p:attrNameLst>
                                      </p:cBhvr>
                                      <p:tavLst>
                                        <p:tav tm="0">
                                          <p:val>
                                            <p:fltVal val="0"/>
                                          </p:val>
                                        </p:tav>
                                        <p:tav tm="100000">
                                          <p:val>
                                            <p:strVal val="#ppt_w"/>
                                          </p:val>
                                        </p:tav>
                                      </p:tavLst>
                                    </p:anim>
                                    <p:anim calcmode="lin" valueType="num">
                                      <p:cBhvr>
                                        <p:cTn id="751" dur="500" fill="hold"/>
                                        <p:tgtEl>
                                          <p:spTgt spid="76908"/>
                                        </p:tgtEl>
                                        <p:attrNameLst>
                                          <p:attrName>ppt_h</p:attrName>
                                        </p:attrNameLst>
                                      </p:cBhvr>
                                      <p:tavLst>
                                        <p:tav tm="0">
                                          <p:val>
                                            <p:fltVal val="0"/>
                                          </p:val>
                                        </p:tav>
                                        <p:tav tm="100000">
                                          <p:val>
                                            <p:strVal val="#ppt_h"/>
                                          </p:val>
                                        </p:tav>
                                      </p:tavLst>
                                    </p:anim>
                                    <p:animEffect transition="in" filter="fade">
                                      <p:cBhvr>
                                        <p:cTn id="752" dur="500"/>
                                        <p:tgtEl>
                                          <p:spTgt spid="76908"/>
                                        </p:tgtEl>
                                      </p:cBhvr>
                                    </p:animEffect>
                                  </p:childTnLst>
                                </p:cTn>
                              </p:par>
                              <p:par>
                                <p:cTn id="753" presetID="53" presetClass="entr" presetSubtype="0" fill="hold" grpId="0" nodeType="withEffect">
                                  <p:stCondLst>
                                    <p:cond delay="0"/>
                                  </p:stCondLst>
                                  <p:childTnLst>
                                    <p:set>
                                      <p:cBhvr>
                                        <p:cTn id="754" dur="1" fill="hold">
                                          <p:stCondLst>
                                            <p:cond delay="0"/>
                                          </p:stCondLst>
                                        </p:cTn>
                                        <p:tgtEl>
                                          <p:spTgt spid="76909"/>
                                        </p:tgtEl>
                                        <p:attrNameLst>
                                          <p:attrName>style.visibility</p:attrName>
                                        </p:attrNameLst>
                                      </p:cBhvr>
                                      <p:to>
                                        <p:strVal val="visible"/>
                                      </p:to>
                                    </p:set>
                                    <p:anim calcmode="lin" valueType="num">
                                      <p:cBhvr>
                                        <p:cTn id="755" dur="500" fill="hold"/>
                                        <p:tgtEl>
                                          <p:spTgt spid="76909"/>
                                        </p:tgtEl>
                                        <p:attrNameLst>
                                          <p:attrName>ppt_w</p:attrName>
                                        </p:attrNameLst>
                                      </p:cBhvr>
                                      <p:tavLst>
                                        <p:tav tm="0">
                                          <p:val>
                                            <p:fltVal val="0"/>
                                          </p:val>
                                        </p:tav>
                                        <p:tav tm="100000">
                                          <p:val>
                                            <p:strVal val="#ppt_w"/>
                                          </p:val>
                                        </p:tav>
                                      </p:tavLst>
                                    </p:anim>
                                    <p:anim calcmode="lin" valueType="num">
                                      <p:cBhvr>
                                        <p:cTn id="756" dur="500" fill="hold"/>
                                        <p:tgtEl>
                                          <p:spTgt spid="76909"/>
                                        </p:tgtEl>
                                        <p:attrNameLst>
                                          <p:attrName>ppt_h</p:attrName>
                                        </p:attrNameLst>
                                      </p:cBhvr>
                                      <p:tavLst>
                                        <p:tav tm="0">
                                          <p:val>
                                            <p:fltVal val="0"/>
                                          </p:val>
                                        </p:tav>
                                        <p:tav tm="100000">
                                          <p:val>
                                            <p:strVal val="#ppt_h"/>
                                          </p:val>
                                        </p:tav>
                                      </p:tavLst>
                                    </p:anim>
                                    <p:animEffect transition="in" filter="fade">
                                      <p:cBhvr>
                                        <p:cTn id="757" dur="500"/>
                                        <p:tgtEl>
                                          <p:spTgt spid="76909"/>
                                        </p:tgtEl>
                                      </p:cBhvr>
                                    </p:animEffect>
                                  </p:childTnLst>
                                </p:cTn>
                              </p:par>
                              <p:par>
                                <p:cTn id="758" presetID="53" presetClass="entr" presetSubtype="0" fill="hold" grpId="0" nodeType="withEffect">
                                  <p:stCondLst>
                                    <p:cond delay="0"/>
                                  </p:stCondLst>
                                  <p:childTnLst>
                                    <p:set>
                                      <p:cBhvr>
                                        <p:cTn id="759" dur="1" fill="hold">
                                          <p:stCondLst>
                                            <p:cond delay="0"/>
                                          </p:stCondLst>
                                        </p:cTn>
                                        <p:tgtEl>
                                          <p:spTgt spid="76910"/>
                                        </p:tgtEl>
                                        <p:attrNameLst>
                                          <p:attrName>style.visibility</p:attrName>
                                        </p:attrNameLst>
                                      </p:cBhvr>
                                      <p:to>
                                        <p:strVal val="visible"/>
                                      </p:to>
                                    </p:set>
                                    <p:anim calcmode="lin" valueType="num">
                                      <p:cBhvr>
                                        <p:cTn id="760" dur="500" fill="hold"/>
                                        <p:tgtEl>
                                          <p:spTgt spid="76910"/>
                                        </p:tgtEl>
                                        <p:attrNameLst>
                                          <p:attrName>ppt_w</p:attrName>
                                        </p:attrNameLst>
                                      </p:cBhvr>
                                      <p:tavLst>
                                        <p:tav tm="0">
                                          <p:val>
                                            <p:fltVal val="0"/>
                                          </p:val>
                                        </p:tav>
                                        <p:tav tm="100000">
                                          <p:val>
                                            <p:strVal val="#ppt_w"/>
                                          </p:val>
                                        </p:tav>
                                      </p:tavLst>
                                    </p:anim>
                                    <p:anim calcmode="lin" valueType="num">
                                      <p:cBhvr>
                                        <p:cTn id="761" dur="500" fill="hold"/>
                                        <p:tgtEl>
                                          <p:spTgt spid="76910"/>
                                        </p:tgtEl>
                                        <p:attrNameLst>
                                          <p:attrName>ppt_h</p:attrName>
                                        </p:attrNameLst>
                                      </p:cBhvr>
                                      <p:tavLst>
                                        <p:tav tm="0">
                                          <p:val>
                                            <p:fltVal val="0"/>
                                          </p:val>
                                        </p:tav>
                                        <p:tav tm="100000">
                                          <p:val>
                                            <p:strVal val="#ppt_h"/>
                                          </p:val>
                                        </p:tav>
                                      </p:tavLst>
                                    </p:anim>
                                    <p:animEffect transition="in" filter="fade">
                                      <p:cBhvr>
                                        <p:cTn id="762" dur="500"/>
                                        <p:tgtEl>
                                          <p:spTgt spid="76910"/>
                                        </p:tgtEl>
                                      </p:cBhvr>
                                    </p:animEffect>
                                  </p:childTnLst>
                                </p:cTn>
                              </p:par>
                              <p:par>
                                <p:cTn id="763" presetID="53" presetClass="entr" presetSubtype="0" fill="hold" grpId="0" nodeType="withEffect">
                                  <p:stCondLst>
                                    <p:cond delay="0"/>
                                  </p:stCondLst>
                                  <p:childTnLst>
                                    <p:set>
                                      <p:cBhvr>
                                        <p:cTn id="764" dur="1" fill="hold">
                                          <p:stCondLst>
                                            <p:cond delay="0"/>
                                          </p:stCondLst>
                                        </p:cTn>
                                        <p:tgtEl>
                                          <p:spTgt spid="76911"/>
                                        </p:tgtEl>
                                        <p:attrNameLst>
                                          <p:attrName>style.visibility</p:attrName>
                                        </p:attrNameLst>
                                      </p:cBhvr>
                                      <p:to>
                                        <p:strVal val="visible"/>
                                      </p:to>
                                    </p:set>
                                    <p:anim calcmode="lin" valueType="num">
                                      <p:cBhvr>
                                        <p:cTn id="765" dur="500" fill="hold"/>
                                        <p:tgtEl>
                                          <p:spTgt spid="76911"/>
                                        </p:tgtEl>
                                        <p:attrNameLst>
                                          <p:attrName>ppt_w</p:attrName>
                                        </p:attrNameLst>
                                      </p:cBhvr>
                                      <p:tavLst>
                                        <p:tav tm="0">
                                          <p:val>
                                            <p:fltVal val="0"/>
                                          </p:val>
                                        </p:tav>
                                        <p:tav tm="100000">
                                          <p:val>
                                            <p:strVal val="#ppt_w"/>
                                          </p:val>
                                        </p:tav>
                                      </p:tavLst>
                                    </p:anim>
                                    <p:anim calcmode="lin" valueType="num">
                                      <p:cBhvr>
                                        <p:cTn id="766" dur="500" fill="hold"/>
                                        <p:tgtEl>
                                          <p:spTgt spid="76911"/>
                                        </p:tgtEl>
                                        <p:attrNameLst>
                                          <p:attrName>ppt_h</p:attrName>
                                        </p:attrNameLst>
                                      </p:cBhvr>
                                      <p:tavLst>
                                        <p:tav tm="0">
                                          <p:val>
                                            <p:fltVal val="0"/>
                                          </p:val>
                                        </p:tav>
                                        <p:tav tm="100000">
                                          <p:val>
                                            <p:strVal val="#ppt_h"/>
                                          </p:val>
                                        </p:tav>
                                      </p:tavLst>
                                    </p:anim>
                                    <p:animEffect transition="in" filter="fade">
                                      <p:cBhvr>
                                        <p:cTn id="767" dur="500"/>
                                        <p:tgtEl>
                                          <p:spTgt spid="76911"/>
                                        </p:tgtEl>
                                      </p:cBhvr>
                                    </p:animEffect>
                                  </p:childTnLst>
                                </p:cTn>
                              </p:par>
                              <p:par>
                                <p:cTn id="768" presetID="53" presetClass="entr" presetSubtype="0" fill="hold" grpId="0" nodeType="withEffect">
                                  <p:stCondLst>
                                    <p:cond delay="0"/>
                                  </p:stCondLst>
                                  <p:childTnLst>
                                    <p:set>
                                      <p:cBhvr>
                                        <p:cTn id="769" dur="1" fill="hold">
                                          <p:stCondLst>
                                            <p:cond delay="0"/>
                                          </p:stCondLst>
                                        </p:cTn>
                                        <p:tgtEl>
                                          <p:spTgt spid="76912"/>
                                        </p:tgtEl>
                                        <p:attrNameLst>
                                          <p:attrName>style.visibility</p:attrName>
                                        </p:attrNameLst>
                                      </p:cBhvr>
                                      <p:to>
                                        <p:strVal val="visible"/>
                                      </p:to>
                                    </p:set>
                                    <p:anim calcmode="lin" valueType="num">
                                      <p:cBhvr>
                                        <p:cTn id="770" dur="500" fill="hold"/>
                                        <p:tgtEl>
                                          <p:spTgt spid="76912"/>
                                        </p:tgtEl>
                                        <p:attrNameLst>
                                          <p:attrName>ppt_w</p:attrName>
                                        </p:attrNameLst>
                                      </p:cBhvr>
                                      <p:tavLst>
                                        <p:tav tm="0">
                                          <p:val>
                                            <p:fltVal val="0"/>
                                          </p:val>
                                        </p:tav>
                                        <p:tav tm="100000">
                                          <p:val>
                                            <p:strVal val="#ppt_w"/>
                                          </p:val>
                                        </p:tav>
                                      </p:tavLst>
                                    </p:anim>
                                    <p:anim calcmode="lin" valueType="num">
                                      <p:cBhvr>
                                        <p:cTn id="771" dur="500" fill="hold"/>
                                        <p:tgtEl>
                                          <p:spTgt spid="76912"/>
                                        </p:tgtEl>
                                        <p:attrNameLst>
                                          <p:attrName>ppt_h</p:attrName>
                                        </p:attrNameLst>
                                      </p:cBhvr>
                                      <p:tavLst>
                                        <p:tav tm="0">
                                          <p:val>
                                            <p:fltVal val="0"/>
                                          </p:val>
                                        </p:tav>
                                        <p:tav tm="100000">
                                          <p:val>
                                            <p:strVal val="#ppt_h"/>
                                          </p:val>
                                        </p:tav>
                                      </p:tavLst>
                                    </p:anim>
                                    <p:animEffect transition="in" filter="fade">
                                      <p:cBhvr>
                                        <p:cTn id="772" dur="500"/>
                                        <p:tgtEl>
                                          <p:spTgt spid="76912"/>
                                        </p:tgtEl>
                                      </p:cBhvr>
                                    </p:animEffect>
                                  </p:childTnLst>
                                </p:cTn>
                              </p:par>
                              <p:par>
                                <p:cTn id="773" presetID="53" presetClass="entr" presetSubtype="0" fill="hold" grpId="0" nodeType="withEffect">
                                  <p:stCondLst>
                                    <p:cond delay="0"/>
                                  </p:stCondLst>
                                  <p:childTnLst>
                                    <p:set>
                                      <p:cBhvr>
                                        <p:cTn id="774" dur="1" fill="hold">
                                          <p:stCondLst>
                                            <p:cond delay="0"/>
                                          </p:stCondLst>
                                        </p:cTn>
                                        <p:tgtEl>
                                          <p:spTgt spid="76913"/>
                                        </p:tgtEl>
                                        <p:attrNameLst>
                                          <p:attrName>style.visibility</p:attrName>
                                        </p:attrNameLst>
                                      </p:cBhvr>
                                      <p:to>
                                        <p:strVal val="visible"/>
                                      </p:to>
                                    </p:set>
                                    <p:anim calcmode="lin" valueType="num">
                                      <p:cBhvr>
                                        <p:cTn id="775" dur="500" fill="hold"/>
                                        <p:tgtEl>
                                          <p:spTgt spid="76913"/>
                                        </p:tgtEl>
                                        <p:attrNameLst>
                                          <p:attrName>ppt_w</p:attrName>
                                        </p:attrNameLst>
                                      </p:cBhvr>
                                      <p:tavLst>
                                        <p:tav tm="0">
                                          <p:val>
                                            <p:fltVal val="0"/>
                                          </p:val>
                                        </p:tav>
                                        <p:tav tm="100000">
                                          <p:val>
                                            <p:strVal val="#ppt_w"/>
                                          </p:val>
                                        </p:tav>
                                      </p:tavLst>
                                    </p:anim>
                                    <p:anim calcmode="lin" valueType="num">
                                      <p:cBhvr>
                                        <p:cTn id="776" dur="500" fill="hold"/>
                                        <p:tgtEl>
                                          <p:spTgt spid="76913"/>
                                        </p:tgtEl>
                                        <p:attrNameLst>
                                          <p:attrName>ppt_h</p:attrName>
                                        </p:attrNameLst>
                                      </p:cBhvr>
                                      <p:tavLst>
                                        <p:tav tm="0">
                                          <p:val>
                                            <p:fltVal val="0"/>
                                          </p:val>
                                        </p:tav>
                                        <p:tav tm="100000">
                                          <p:val>
                                            <p:strVal val="#ppt_h"/>
                                          </p:val>
                                        </p:tav>
                                      </p:tavLst>
                                    </p:anim>
                                    <p:animEffect transition="in" filter="fade">
                                      <p:cBhvr>
                                        <p:cTn id="777" dur="500"/>
                                        <p:tgtEl>
                                          <p:spTgt spid="76913"/>
                                        </p:tgtEl>
                                      </p:cBhvr>
                                    </p:animEffect>
                                  </p:childTnLst>
                                </p:cTn>
                              </p:par>
                              <p:par>
                                <p:cTn id="778" presetID="53" presetClass="entr" presetSubtype="0" fill="hold" grpId="0" nodeType="withEffect">
                                  <p:stCondLst>
                                    <p:cond delay="0"/>
                                  </p:stCondLst>
                                  <p:childTnLst>
                                    <p:set>
                                      <p:cBhvr>
                                        <p:cTn id="779" dur="1" fill="hold">
                                          <p:stCondLst>
                                            <p:cond delay="0"/>
                                          </p:stCondLst>
                                        </p:cTn>
                                        <p:tgtEl>
                                          <p:spTgt spid="76914"/>
                                        </p:tgtEl>
                                        <p:attrNameLst>
                                          <p:attrName>style.visibility</p:attrName>
                                        </p:attrNameLst>
                                      </p:cBhvr>
                                      <p:to>
                                        <p:strVal val="visible"/>
                                      </p:to>
                                    </p:set>
                                    <p:anim calcmode="lin" valueType="num">
                                      <p:cBhvr>
                                        <p:cTn id="780" dur="500" fill="hold"/>
                                        <p:tgtEl>
                                          <p:spTgt spid="76914"/>
                                        </p:tgtEl>
                                        <p:attrNameLst>
                                          <p:attrName>ppt_w</p:attrName>
                                        </p:attrNameLst>
                                      </p:cBhvr>
                                      <p:tavLst>
                                        <p:tav tm="0">
                                          <p:val>
                                            <p:fltVal val="0"/>
                                          </p:val>
                                        </p:tav>
                                        <p:tav tm="100000">
                                          <p:val>
                                            <p:strVal val="#ppt_w"/>
                                          </p:val>
                                        </p:tav>
                                      </p:tavLst>
                                    </p:anim>
                                    <p:anim calcmode="lin" valueType="num">
                                      <p:cBhvr>
                                        <p:cTn id="781" dur="500" fill="hold"/>
                                        <p:tgtEl>
                                          <p:spTgt spid="76914"/>
                                        </p:tgtEl>
                                        <p:attrNameLst>
                                          <p:attrName>ppt_h</p:attrName>
                                        </p:attrNameLst>
                                      </p:cBhvr>
                                      <p:tavLst>
                                        <p:tav tm="0">
                                          <p:val>
                                            <p:fltVal val="0"/>
                                          </p:val>
                                        </p:tav>
                                        <p:tav tm="100000">
                                          <p:val>
                                            <p:strVal val="#ppt_h"/>
                                          </p:val>
                                        </p:tav>
                                      </p:tavLst>
                                    </p:anim>
                                    <p:animEffect transition="in" filter="fade">
                                      <p:cBhvr>
                                        <p:cTn id="782" dur="500"/>
                                        <p:tgtEl>
                                          <p:spTgt spid="76914"/>
                                        </p:tgtEl>
                                      </p:cBhvr>
                                    </p:animEffect>
                                  </p:childTnLst>
                                </p:cTn>
                              </p:par>
                              <p:par>
                                <p:cTn id="783" presetID="53" presetClass="entr" presetSubtype="0" fill="hold" grpId="0" nodeType="withEffect">
                                  <p:stCondLst>
                                    <p:cond delay="0"/>
                                  </p:stCondLst>
                                  <p:childTnLst>
                                    <p:set>
                                      <p:cBhvr>
                                        <p:cTn id="784" dur="1" fill="hold">
                                          <p:stCondLst>
                                            <p:cond delay="0"/>
                                          </p:stCondLst>
                                        </p:cTn>
                                        <p:tgtEl>
                                          <p:spTgt spid="76915"/>
                                        </p:tgtEl>
                                        <p:attrNameLst>
                                          <p:attrName>style.visibility</p:attrName>
                                        </p:attrNameLst>
                                      </p:cBhvr>
                                      <p:to>
                                        <p:strVal val="visible"/>
                                      </p:to>
                                    </p:set>
                                    <p:anim calcmode="lin" valueType="num">
                                      <p:cBhvr>
                                        <p:cTn id="785" dur="500" fill="hold"/>
                                        <p:tgtEl>
                                          <p:spTgt spid="76915"/>
                                        </p:tgtEl>
                                        <p:attrNameLst>
                                          <p:attrName>ppt_w</p:attrName>
                                        </p:attrNameLst>
                                      </p:cBhvr>
                                      <p:tavLst>
                                        <p:tav tm="0">
                                          <p:val>
                                            <p:fltVal val="0"/>
                                          </p:val>
                                        </p:tav>
                                        <p:tav tm="100000">
                                          <p:val>
                                            <p:strVal val="#ppt_w"/>
                                          </p:val>
                                        </p:tav>
                                      </p:tavLst>
                                    </p:anim>
                                    <p:anim calcmode="lin" valueType="num">
                                      <p:cBhvr>
                                        <p:cTn id="786" dur="500" fill="hold"/>
                                        <p:tgtEl>
                                          <p:spTgt spid="76915"/>
                                        </p:tgtEl>
                                        <p:attrNameLst>
                                          <p:attrName>ppt_h</p:attrName>
                                        </p:attrNameLst>
                                      </p:cBhvr>
                                      <p:tavLst>
                                        <p:tav tm="0">
                                          <p:val>
                                            <p:fltVal val="0"/>
                                          </p:val>
                                        </p:tav>
                                        <p:tav tm="100000">
                                          <p:val>
                                            <p:strVal val="#ppt_h"/>
                                          </p:val>
                                        </p:tav>
                                      </p:tavLst>
                                    </p:anim>
                                    <p:animEffect transition="in" filter="fade">
                                      <p:cBhvr>
                                        <p:cTn id="787" dur="500"/>
                                        <p:tgtEl>
                                          <p:spTgt spid="76915"/>
                                        </p:tgtEl>
                                      </p:cBhvr>
                                    </p:animEffect>
                                  </p:childTnLst>
                                </p:cTn>
                              </p:par>
                              <p:par>
                                <p:cTn id="788" presetID="53" presetClass="entr" presetSubtype="0" fill="hold" grpId="0" nodeType="withEffect">
                                  <p:stCondLst>
                                    <p:cond delay="0"/>
                                  </p:stCondLst>
                                  <p:childTnLst>
                                    <p:set>
                                      <p:cBhvr>
                                        <p:cTn id="789" dur="1" fill="hold">
                                          <p:stCondLst>
                                            <p:cond delay="0"/>
                                          </p:stCondLst>
                                        </p:cTn>
                                        <p:tgtEl>
                                          <p:spTgt spid="76916"/>
                                        </p:tgtEl>
                                        <p:attrNameLst>
                                          <p:attrName>style.visibility</p:attrName>
                                        </p:attrNameLst>
                                      </p:cBhvr>
                                      <p:to>
                                        <p:strVal val="visible"/>
                                      </p:to>
                                    </p:set>
                                    <p:anim calcmode="lin" valueType="num">
                                      <p:cBhvr>
                                        <p:cTn id="790" dur="500" fill="hold"/>
                                        <p:tgtEl>
                                          <p:spTgt spid="76916"/>
                                        </p:tgtEl>
                                        <p:attrNameLst>
                                          <p:attrName>ppt_w</p:attrName>
                                        </p:attrNameLst>
                                      </p:cBhvr>
                                      <p:tavLst>
                                        <p:tav tm="0">
                                          <p:val>
                                            <p:fltVal val="0"/>
                                          </p:val>
                                        </p:tav>
                                        <p:tav tm="100000">
                                          <p:val>
                                            <p:strVal val="#ppt_w"/>
                                          </p:val>
                                        </p:tav>
                                      </p:tavLst>
                                    </p:anim>
                                    <p:anim calcmode="lin" valueType="num">
                                      <p:cBhvr>
                                        <p:cTn id="791" dur="500" fill="hold"/>
                                        <p:tgtEl>
                                          <p:spTgt spid="76916"/>
                                        </p:tgtEl>
                                        <p:attrNameLst>
                                          <p:attrName>ppt_h</p:attrName>
                                        </p:attrNameLst>
                                      </p:cBhvr>
                                      <p:tavLst>
                                        <p:tav tm="0">
                                          <p:val>
                                            <p:fltVal val="0"/>
                                          </p:val>
                                        </p:tav>
                                        <p:tav tm="100000">
                                          <p:val>
                                            <p:strVal val="#ppt_h"/>
                                          </p:val>
                                        </p:tav>
                                      </p:tavLst>
                                    </p:anim>
                                    <p:animEffect transition="in" filter="fade">
                                      <p:cBhvr>
                                        <p:cTn id="792" dur="500"/>
                                        <p:tgtEl>
                                          <p:spTgt spid="76916"/>
                                        </p:tgtEl>
                                      </p:cBhvr>
                                    </p:animEffect>
                                  </p:childTnLst>
                                </p:cTn>
                              </p:par>
                              <p:par>
                                <p:cTn id="793" presetID="53" presetClass="entr" presetSubtype="0" fill="hold" grpId="0" nodeType="withEffect">
                                  <p:stCondLst>
                                    <p:cond delay="0"/>
                                  </p:stCondLst>
                                  <p:childTnLst>
                                    <p:set>
                                      <p:cBhvr>
                                        <p:cTn id="794" dur="1" fill="hold">
                                          <p:stCondLst>
                                            <p:cond delay="0"/>
                                          </p:stCondLst>
                                        </p:cTn>
                                        <p:tgtEl>
                                          <p:spTgt spid="76917"/>
                                        </p:tgtEl>
                                        <p:attrNameLst>
                                          <p:attrName>style.visibility</p:attrName>
                                        </p:attrNameLst>
                                      </p:cBhvr>
                                      <p:to>
                                        <p:strVal val="visible"/>
                                      </p:to>
                                    </p:set>
                                    <p:anim calcmode="lin" valueType="num">
                                      <p:cBhvr>
                                        <p:cTn id="795" dur="500" fill="hold"/>
                                        <p:tgtEl>
                                          <p:spTgt spid="76917"/>
                                        </p:tgtEl>
                                        <p:attrNameLst>
                                          <p:attrName>ppt_w</p:attrName>
                                        </p:attrNameLst>
                                      </p:cBhvr>
                                      <p:tavLst>
                                        <p:tav tm="0">
                                          <p:val>
                                            <p:fltVal val="0"/>
                                          </p:val>
                                        </p:tav>
                                        <p:tav tm="100000">
                                          <p:val>
                                            <p:strVal val="#ppt_w"/>
                                          </p:val>
                                        </p:tav>
                                      </p:tavLst>
                                    </p:anim>
                                    <p:anim calcmode="lin" valueType="num">
                                      <p:cBhvr>
                                        <p:cTn id="796" dur="500" fill="hold"/>
                                        <p:tgtEl>
                                          <p:spTgt spid="76917"/>
                                        </p:tgtEl>
                                        <p:attrNameLst>
                                          <p:attrName>ppt_h</p:attrName>
                                        </p:attrNameLst>
                                      </p:cBhvr>
                                      <p:tavLst>
                                        <p:tav tm="0">
                                          <p:val>
                                            <p:fltVal val="0"/>
                                          </p:val>
                                        </p:tav>
                                        <p:tav tm="100000">
                                          <p:val>
                                            <p:strVal val="#ppt_h"/>
                                          </p:val>
                                        </p:tav>
                                      </p:tavLst>
                                    </p:anim>
                                    <p:animEffect transition="in" filter="fade">
                                      <p:cBhvr>
                                        <p:cTn id="797" dur="500"/>
                                        <p:tgtEl>
                                          <p:spTgt spid="76917"/>
                                        </p:tgtEl>
                                      </p:cBhvr>
                                    </p:animEffect>
                                  </p:childTnLst>
                                </p:cTn>
                              </p:par>
                              <p:par>
                                <p:cTn id="798" presetID="53" presetClass="entr" presetSubtype="0" fill="hold" grpId="0" nodeType="withEffect">
                                  <p:stCondLst>
                                    <p:cond delay="0"/>
                                  </p:stCondLst>
                                  <p:childTnLst>
                                    <p:set>
                                      <p:cBhvr>
                                        <p:cTn id="799" dur="1" fill="hold">
                                          <p:stCondLst>
                                            <p:cond delay="0"/>
                                          </p:stCondLst>
                                        </p:cTn>
                                        <p:tgtEl>
                                          <p:spTgt spid="76929"/>
                                        </p:tgtEl>
                                        <p:attrNameLst>
                                          <p:attrName>style.visibility</p:attrName>
                                        </p:attrNameLst>
                                      </p:cBhvr>
                                      <p:to>
                                        <p:strVal val="visible"/>
                                      </p:to>
                                    </p:set>
                                    <p:anim calcmode="lin" valueType="num">
                                      <p:cBhvr>
                                        <p:cTn id="800" dur="500" fill="hold"/>
                                        <p:tgtEl>
                                          <p:spTgt spid="76929"/>
                                        </p:tgtEl>
                                        <p:attrNameLst>
                                          <p:attrName>ppt_w</p:attrName>
                                        </p:attrNameLst>
                                      </p:cBhvr>
                                      <p:tavLst>
                                        <p:tav tm="0">
                                          <p:val>
                                            <p:fltVal val="0"/>
                                          </p:val>
                                        </p:tav>
                                        <p:tav tm="100000">
                                          <p:val>
                                            <p:strVal val="#ppt_w"/>
                                          </p:val>
                                        </p:tav>
                                      </p:tavLst>
                                    </p:anim>
                                    <p:anim calcmode="lin" valueType="num">
                                      <p:cBhvr>
                                        <p:cTn id="801" dur="500" fill="hold"/>
                                        <p:tgtEl>
                                          <p:spTgt spid="76929"/>
                                        </p:tgtEl>
                                        <p:attrNameLst>
                                          <p:attrName>ppt_h</p:attrName>
                                        </p:attrNameLst>
                                      </p:cBhvr>
                                      <p:tavLst>
                                        <p:tav tm="0">
                                          <p:val>
                                            <p:fltVal val="0"/>
                                          </p:val>
                                        </p:tav>
                                        <p:tav tm="100000">
                                          <p:val>
                                            <p:strVal val="#ppt_h"/>
                                          </p:val>
                                        </p:tav>
                                      </p:tavLst>
                                    </p:anim>
                                    <p:animEffect transition="in" filter="fade">
                                      <p:cBhvr>
                                        <p:cTn id="802" dur="500"/>
                                        <p:tgtEl>
                                          <p:spTgt spid="76929"/>
                                        </p:tgtEl>
                                      </p:cBhvr>
                                    </p:animEffect>
                                  </p:childTnLst>
                                </p:cTn>
                              </p:par>
                              <p:par>
                                <p:cTn id="803" presetID="53" presetClass="entr" presetSubtype="0" fill="hold" grpId="0" nodeType="withEffect">
                                  <p:stCondLst>
                                    <p:cond delay="0"/>
                                  </p:stCondLst>
                                  <p:childTnLst>
                                    <p:set>
                                      <p:cBhvr>
                                        <p:cTn id="804" dur="1" fill="hold">
                                          <p:stCondLst>
                                            <p:cond delay="0"/>
                                          </p:stCondLst>
                                        </p:cTn>
                                        <p:tgtEl>
                                          <p:spTgt spid="76930"/>
                                        </p:tgtEl>
                                        <p:attrNameLst>
                                          <p:attrName>style.visibility</p:attrName>
                                        </p:attrNameLst>
                                      </p:cBhvr>
                                      <p:to>
                                        <p:strVal val="visible"/>
                                      </p:to>
                                    </p:set>
                                    <p:anim calcmode="lin" valueType="num">
                                      <p:cBhvr>
                                        <p:cTn id="805" dur="500" fill="hold"/>
                                        <p:tgtEl>
                                          <p:spTgt spid="76930"/>
                                        </p:tgtEl>
                                        <p:attrNameLst>
                                          <p:attrName>ppt_w</p:attrName>
                                        </p:attrNameLst>
                                      </p:cBhvr>
                                      <p:tavLst>
                                        <p:tav tm="0">
                                          <p:val>
                                            <p:fltVal val="0"/>
                                          </p:val>
                                        </p:tav>
                                        <p:tav tm="100000">
                                          <p:val>
                                            <p:strVal val="#ppt_w"/>
                                          </p:val>
                                        </p:tav>
                                      </p:tavLst>
                                    </p:anim>
                                    <p:anim calcmode="lin" valueType="num">
                                      <p:cBhvr>
                                        <p:cTn id="806" dur="500" fill="hold"/>
                                        <p:tgtEl>
                                          <p:spTgt spid="76930"/>
                                        </p:tgtEl>
                                        <p:attrNameLst>
                                          <p:attrName>ppt_h</p:attrName>
                                        </p:attrNameLst>
                                      </p:cBhvr>
                                      <p:tavLst>
                                        <p:tav tm="0">
                                          <p:val>
                                            <p:fltVal val="0"/>
                                          </p:val>
                                        </p:tav>
                                        <p:tav tm="100000">
                                          <p:val>
                                            <p:strVal val="#ppt_h"/>
                                          </p:val>
                                        </p:tav>
                                      </p:tavLst>
                                    </p:anim>
                                    <p:animEffect transition="in" filter="fade">
                                      <p:cBhvr>
                                        <p:cTn id="807" dur="500"/>
                                        <p:tgtEl>
                                          <p:spTgt spid="76930"/>
                                        </p:tgtEl>
                                      </p:cBhvr>
                                    </p:animEffect>
                                  </p:childTnLst>
                                </p:cTn>
                              </p:par>
                              <p:par>
                                <p:cTn id="808" presetID="53" presetClass="entr" presetSubtype="0" fill="hold" grpId="0" nodeType="withEffect">
                                  <p:stCondLst>
                                    <p:cond delay="0"/>
                                  </p:stCondLst>
                                  <p:childTnLst>
                                    <p:set>
                                      <p:cBhvr>
                                        <p:cTn id="809" dur="1" fill="hold">
                                          <p:stCondLst>
                                            <p:cond delay="0"/>
                                          </p:stCondLst>
                                        </p:cTn>
                                        <p:tgtEl>
                                          <p:spTgt spid="76944"/>
                                        </p:tgtEl>
                                        <p:attrNameLst>
                                          <p:attrName>style.visibility</p:attrName>
                                        </p:attrNameLst>
                                      </p:cBhvr>
                                      <p:to>
                                        <p:strVal val="visible"/>
                                      </p:to>
                                    </p:set>
                                    <p:anim calcmode="lin" valueType="num">
                                      <p:cBhvr>
                                        <p:cTn id="810" dur="500" fill="hold"/>
                                        <p:tgtEl>
                                          <p:spTgt spid="76944"/>
                                        </p:tgtEl>
                                        <p:attrNameLst>
                                          <p:attrName>ppt_w</p:attrName>
                                        </p:attrNameLst>
                                      </p:cBhvr>
                                      <p:tavLst>
                                        <p:tav tm="0">
                                          <p:val>
                                            <p:fltVal val="0"/>
                                          </p:val>
                                        </p:tav>
                                        <p:tav tm="100000">
                                          <p:val>
                                            <p:strVal val="#ppt_w"/>
                                          </p:val>
                                        </p:tav>
                                      </p:tavLst>
                                    </p:anim>
                                    <p:anim calcmode="lin" valueType="num">
                                      <p:cBhvr>
                                        <p:cTn id="811" dur="500" fill="hold"/>
                                        <p:tgtEl>
                                          <p:spTgt spid="76944"/>
                                        </p:tgtEl>
                                        <p:attrNameLst>
                                          <p:attrName>ppt_h</p:attrName>
                                        </p:attrNameLst>
                                      </p:cBhvr>
                                      <p:tavLst>
                                        <p:tav tm="0">
                                          <p:val>
                                            <p:fltVal val="0"/>
                                          </p:val>
                                        </p:tav>
                                        <p:tav tm="100000">
                                          <p:val>
                                            <p:strVal val="#ppt_h"/>
                                          </p:val>
                                        </p:tav>
                                      </p:tavLst>
                                    </p:anim>
                                    <p:animEffect transition="in" filter="fade">
                                      <p:cBhvr>
                                        <p:cTn id="812" dur="500"/>
                                        <p:tgtEl>
                                          <p:spTgt spid="76944"/>
                                        </p:tgtEl>
                                      </p:cBhvr>
                                    </p:animEffect>
                                  </p:childTnLst>
                                </p:cTn>
                              </p:par>
                            </p:childTnLst>
                          </p:cTn>
                        </p:par>
                      </p:childTnLst>
                    </p:cTn>
                  </p:par>
                </p:childTnLst>
              </p:cTn>
              <p:nextCondLst>
                <p:cond evt="onClick" delay="0">
                  <p:tgtEl>
                    <p:spTgt spid="76935"/>
                  </p:tgtEl>
                </p:cond>
              </p:nextCondLst>
            </p:seq>
          </p:childTnLst>
        </p:cTn>
      </p:par>
    </p:tnLst>
    <p:bldLst>
      <p:bldP spid="76802" grpId="0" animBg="1"/>
      <p:bldP spid="76802" grpId="1" animBg="1"/>
      <p:bldP spid="76859" grpId="0" animBg="1"/>
      <p:bldP spid="76859" grpId="1" animBg="1"/>
      <p:bldP spid="76861" grpId="0" animBg="1"/>
      <p:bldP spid="76861" grpId="1" animBg="1"/>
      <p:bldP spid="76866" grpId="0" animBg="1"/>
      <p:bldP spid="76866" grpId="1" animBg="1"/>
      <p:bldP spid="76876" grpId="0" animBg="1"/>
      <p:bldP spid="76876" grpId="1" animBg="1"/>
      <p:bldP spid="76877" grpId="0" animBg="1"/>
      <p:bldP spid="76877" grpId="1" animBg="1"/>
      <p:bldP spid="76878" grpId="0" animBg="1"/>
      <p:bldP spid="76878" grpId="1" animBg="1"/>
      <p:bldP spid="76879" grpId="0" animBg="1"/>
      <p:bldP spid="76879" grpId="1" animBg="1"/>
      <p:bldP spid="76880" grpId="0" animBg="1"/>
      <p:bldP spid="76881" grpId="0" animBg="1"/>
      <p:bldP spid="76882" grpId="0" animBg="1"/>
      <p:bldP spid="76883" grpId="0" animBg="1"/>
      <p:bldP spid="76884" grpId="0" animBg="1"/>
      <p:bldP spid="76885" grpId="0" animBg="1"/>
      <p:bldP spid="76886" grpId="0" animBg="1"/>
      <p:bldP spid="76887" grpId="0" animBg="1"/>
      <p:bldP spid="76888" grpId="0" animBg="1"/>
      <p:bldP spid="76889" grpId="0" animBg="1"/>
      <p:bldP spid="76895" grpId="0" animBg="1"/>
      <p:bldP spid="76896" grpId="0" animBg="1"/>
      <p:bldP spid="76897" grpId="0" animBg="1"/>
      <p:bldP spid="76898" grpId="0" animBg="1"/>
      <p:bldP spid="76899" grpId="0" animBg="1"/>
      <p:bldP spid="76900" grpId="0" animBg="1"/>
      <p:bldP spid="76901" grpId="0" animBg="1"/>
      <p:bldP spid="76902" grpId="0" animBg="1"/>
      <p:bldP spid="76903" grpId="0" animBg="1"/>
      <p:bldP spid="76904" grpId="0" animBg="1"/>
      <p:bldP spid="76905" grpId="0" animBg="1"/>
      <p:bldP spid="76906" grpId="0" animBg="1"/>
      <p:bldP spid="76907" grpId="0" animBg="1"/>
      <p:bldP spid="76908" grpId="0" animBg="1"/>
      <p:bldP spid="76909" grpId="0" animBg="1"/>
      <p:bldP spid="76910" grpId="0" animBg="1"/>
      <p:bldP spid="76911" grpId="0" animBg="1"/>
      <p:bldP spid="76912" grpId="0" animBg="1"/>
      <p:bldP spid="76913" grpId="0" animBg="1"/>
      <p:bldP spid="76914" grpId="0" animBg="1"/>
      <p:bldP spid="76915" grpId="0" animBg="1"/>
      <p:bldP spid="76916" grpId="0" animBg="1"/>
      <p:bldP spid="76917" grpId="0" animBg="1"/>
      <p:bldP spid="76918" grpId="0" animBg="1"/>
      <p:bldP spid="76923" grpId="0" animBg="1"/>
      <p:bldP spid="76928" grpId="0" animBg="1"/>
      <p:bldP spid="76929" grpId="0" animBg="1"/>
      <p:bldP spid="76930" grpId="0" animBg="1"/>
      <p:bldP spid="76936" grpId="0" animBg="1"/>
      <p:bldP spid="76944" grpId="0" animBg="1"/>
      <p:bldP spid="7694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a:extLst>
              <a:ext uri="{FF2B5EF4-FFF2-40B4-BE49-F238E27FC236}">
                <a16:creationId xmlns:a16="http://schemas.microsoft.com/office/drawing/2014/main" id="{53E7C576-5DB3-4982-BD55-EAF15EB0DD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a:extLst>
              <a:ext uri="{FF2B5EF4-FFF2-40B4-BE49-F238E27FC236}">
                <a16:creationId xmlns:a16="http://schemas.microsoft.com/office/drawing/2014/main" id="{A6BC3DD8-F10E-4AEB-B9BD-0D5B575FF95A}"/>
              </a:ext>
            </a:extLst>
          </p:cNvPr>
          <p:cNvSpPr>
            <a:spLocks noChangeArrowheads="1"/>
          </p:cNvSpPr>
          <p:nvPr/>
        </p:nvSpPr>
        <p:spPr bwMode="auto">
          <a:xfrm>
            <a:off x="1371600" y="1066800"/>
            <a:ext cx="9144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endParaRPr lang="en-US" altLang="en-US" b="1" dirty="0">
              <a:solidFill>
                <a:srgbClr val="000099"/>
              </a:solidFill>
              <a:latin typeface=".VnTime" pitchFamily="34" charset="0"/>
            </a:endParaRPr>
          </a:p>
        </p:txBody>
      </p:sp>
      <p:sp>
        <p:nvSpPr>
          <p:cNvPr id="24581" name="Text Box 5">
            <a:extLst>
              <a:ext uri="{FF2B5EF4-FFF2-40B4-BE49-F238E27FC236}">
                <a16:creationId xmlns:a16="http://schemas.microsoft.com/office/drawing/2014/main" id="{15091D83-64DC-4598-8BCE-986F7B9608A4}"/>
              </a:ext>
            </a:extLst>
          </p:cNvPr>
          <p:cNvSpPr txBox="1">
            <a:spLocks noChangeArrowheads="1"/>
          </p:cNvSpPr>
          <p:nvPr/>
        </p:nvSpPr>
        <p:spPr bwMode="auto">
          <a:xfrm>
            <a:off x="190500" y="816233"/>
            <a:ext cx="8440882" cy="5324535"/>
          </a:xfrm>
          <a:prstGeom prst="rect">
            <a:avLst/>
          </a:prstGeom>
          <a:noFill/>
          <a:ln w="38100" cap="rnd">
            <a:solidFill>
              <a:srgbClr val="3333FF"/>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en-US" altLang="en-US" sz="2400" b="1" dirty="0">
                <a:latin typeface="Arial" panose="020B0604020202020204" pitchFamily="34" charset="0"/>
              </a:rPr>
              <a:t>a/ </a:t>
            </a:r>
            <a:r>
              <a:rPr lang="en-US" altLang="en-US" sz="2400" b="1" dirty="0" err="1">
                <a:latin typeface="Arial" panose="020B0604020202020204" pitchFamily="34" charset="0"/>
              </a:rPr>
              <a:t>Nhan</a:t>
            </a:r>
            <a:r>
              <a:rPr lang="en-US" altLang="en-US" sz="2400" b="1" dirty="0">
                <a:latin typeface="Arial" panose="020B0604020202020204" pitchFamily="34" charset="0"/>
              </a:rPr>
              <a:t> </a:t>
            </a:r>
            <a:r>
              <a:rPr lang="en-US" altLang="en-US" sz="2400" b="1" dirty="0" err="1">
                <a:latin typeface="Arial" panose="020B0604020202020204" pitchFamily="34" charset="0"/>
              </a:rPr>
              <a:t>đề</a:t>
            </a:r>
            <a:r>
              <a:rPr lang="en-US" altLang="en-US" sz="2400" b="1" dirty="0">
                <a:latin typeface="Arial" panose="020B0604020202020204" pitchFamily="34" charset="0"/>
              </a:rPr>
              <a:t>: </a:t>
            </a:r>
            <a:r>
              <a:rPr lang="en-US" altLang="en-US" sz="2400" dirty="0" err="1">
                <a:latin typeface="Arial" panose="020B0604020202020204" pitchFamily="34" charset="0"/>
              </a:rPr>
              <a:t>Truyền</a:t>
            </a:r>
            <a:r>
              <a:rPr lang="en-US" altLang="en-US" sz="2400" dirty="0">
                <a:latin typeface="Arial" panose="020B0604020202020204" pitchFamily="34" charset="0"/>
              </a:rPr>
              <a:t> </a:t>
            </a:r>
            <a:r>
              <a:rPr lang="en-US" altLang="en-US" sz="2400" dirty="0" err="1">
                <a:latin typeface="Arial" panose="020B0604020202020204" pitchFamily="34" charset="0"/>
              </a:rPr>
              <a:t>kỳ</a:t>
            </a:r>
            <a:r>
              <a:rPr lang="en-US" altLang="en-US" sz="2400" dirty="0">
                <a:latin typeface="Arial" panose="020B0604020202020204" pitchFamily="34" charset="0"/>
              </a:rPr>
              <a:t> </a:t>
            </a:r>
            <a:r>
              <a:rPr lang="en-US" altLang="en-US" sz="2400" dirty="0" err="1">
                <a:latin typeface="Arial" panose="020B0604020202020204" pitchFamily="34" charset="0"/>
              </a:rPr>
              <a:t>mạn</a:t>
            </a:r>
            <a:r>
              <a:rPr lang="en-US" altLang="en-US" sz="2400" dirty="0">
                <a:latin typeface="Arial" panose="020B0604020202020204" pitchFamily="34" charset="0"/>
              </a:rPr>
              <a:t> </a:t>
            </a:r>
            <a:r>
              <a:rPr lang="en-US" altLang="en-US" sz="2400" dirty="0" err="1">
                <a:latin typeface="Arial" panose="020B0604020202020204" pitchFamily="34" charset="0"/>
              </a:rPr>
              <a:t>lục</a:t>
            </a:r>
            <a:r>
              <a:rPr lang="en-US" altLang="en-US" sz="2400" dirty="0">
                <a:latin typeface="Arial" panose="020B0604020202020204" pitchFamily="34" charset="0"/>
              </a:rPr>
              <a:t> - </a:t>
            </a:r>
            <a:r>
              <a:rPr lang="en-US" altLang="en-US" sz="2400" u="sng" dirty="0" err="1">
                <a:solidFill>
                  <a:srgbClr val="FF0000"/>
                </a:solidFill>
                <a:latin typeface="Arial" panose="020B0604020202020204" pitchFamily="34" charset="0"/>
              </a:rPr>
              <a:t>Ghi</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chép</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tản</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mạn</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những</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điều</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kỳ</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lạ</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vẫn</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được</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lưu</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truyền</a:t>
            </a:r>
            <a:r>
              <a:rPr lang="en-US" altLang="en-US" sz="2400" u="sng" dirty="0">
                <a:solidFill>
                  <a:srgbClr val="FF0000"/>
                </a:solidFill>
                <a:latin typeface="Arial" panose="020B0604020202020204" pitchFamily="34" charset="0"/>
              </a:rPr>
              <a:t>. </a:t>
            </a:r>
          </a:p>
          <a:p>
            <a:pPr algn="just" eaLnBrk="0" hangingPunct="0"/>
            <a:r>
              <a:rPr lang="en-US" altLang="en-US" sz="2400" b="1" dirty="0">
                <a:latin typeface="Arial" panose="020B0604020202020204" pitchFamily="34" charset="0"/>
              </a:rPr>
              <a:t>b/ </a:t>
            </a:r>
            <a:r>
              <a:rPr lang="en-US" altLang="en-US" sz="2400" b="1" dirty="0" err="1">
                <a:latin typeface="Arial" panose="020B0604020202020204" pitchFamily="34" charset="0"/>
              </a:rPr>
              <a:t>Tác</a:t>
            </a:r>
            <a:r>
              <a:rPr lang="en-US" altLang="en-US" sz="2400" b="1" dirty="0">
                <a:latin typeface="Arial" panose="020B0604020202020204" pitchFamily="34" charset="0"/>
              </a:rPr>
              <a:t> </a:t>
            </a:r>
            <a:r>
              <a:rPr lang="en-US" altLang="en-US" sz="2400" b="1" dirty="0" err="1">
                <a:latin typeface="Arial" panose="020B0604020202020204" pitchFamily="34" charset="0"/>
              </a:rPr>
              <a:t>phẩm</a:t>
            </a:r>
            <a:r>
              <a:rPr lang="en-US" altLang="en-US" sz="2400" b="1" dirty="0">
                <a:latin typeface="Arial" panose="020B0604020202020204" pitchFamily="34" charset="0"/>
              </a:rPr>
              <a:t>:</a:t>
            </a:r>
          </a:p>
          <a:p>
            <a:pPr algn="just" eaLnBrk="0" hangingPunct="0"/>
            <a:r>
              <a:rPr lang="en-US" altLang="en-US" sz="2400" dirty="0">
                <a:latin typeface="Arial" panose="020B0604020202020204" pitchFamily="34" charset="0"/>
              </a:rPr>
              <a:t>+ </a:t>
            </a:r>
            <a:r>
              <a:rPr lang="en-US" altLang="en-US" sz="2400" dirty="0" err="1">
                <a:latin typeface="Arial" panose="020B0604020202020204" pitchFamily="34" charset="0"/>
              </a:rPr>
              <a:t>Tác</a:t>
            </a:r>
            <a:r>
              <a:rPr lang="en-US" altLang="en-US" sz="2400" dirty="0">
                <a:latin typeface="Arial" panose="020B0604020202020204" pitchFamily="34" charset="0"/>
              </a:rPr>
              <a:t> </a:t>
            </a:r>
            <a:r>
              <a:rPr lang="en-US" altLang="en-US" sz="2400" dirty="0" err="1">
                <a:latin typeface="Arial" panose="020B0604020202020204" pitchFamily="34" charset="0"/>
              </a:rPr>
              <a:t>phẩm</a:t>
            </a:r>
            <a:r>
              <a:rPr lang="en-US" altLang="en-US" sz="2400" dirty="0">
                <a:latin typeface="Arial" panose="020B0604020202020204" pitchFamily="34" charset="0"/>
              </a:rPr>
              <a:t> </a:t>
            </a:r>
            <a:r>
              <a:rPr lang="en-US" altLang="en-US" sz="2400" dirty="0" err="1">
                <a:latin typeface="Arial" panose="020B0604020202020204" pitchFamily="34" charset="0"/>
              </a:rPr>
              <a:t>viết</a:t>
            </a:r>
            <a:r>
              <a:rPr lang="en-US" altLang="en-US" sz="2400" dirty="0">
                <a:latin typeface="Arial" panose="020B0604020202020204" pitchFamily="34" charset="0"/>
              </a:rPr>
              <a:t> </a:t>
            </a:r>
            <a:r>
              <a:rPr lang="en-US" altLang="en-US" sz="2400" dirty="0" err="1">
                <a:latin typeface="Arial" panose="020B0604020202020204" pitchFamily="34" charset="0"/>
              </a:rPr>
              <a:t>bằng</a:t>
            </a:r>
            <a:r>
              <a:rPr lang="en-US" altLang="en-US" sz="2400" dirty="0">
                <a:latin typeface="Arial" panose="020B0604020202020204" pitchFamily="34" charset="0"/>
              </a:rPr>
              <a:t> </a:t>
            </a:r>
            <a:r>
              <a:rPr lang="en-US" altLang="en-US" sz="2400" b="1" u="sng" dirty="0" err="1">
                <a:solidFill>
                  <a:srgbClr val="FF0000"/>
                </a:solidFill>
                <a:latin typeface="Arial" panose="020B0604020202020204" pitchFamily="34" charset="0"/>
              </a:rPr>
              <a:t>chữ</a:t>
            </a:r>
            <a:r>
              <a:rPr lang="en-US" altLang="en-US" sz="2400" b="1" u="sng" dirty="0">
                <a:solidFill>
                  <a:srgbClr val="FF0000"/>
                </a:solidFill>
                <a:latin typeface="Arial" panose="020B0604020202020204" pitchFamily="34" charset="0"/>
              </a:rPr>
              <a:t> </a:t>
            </a:r>
            <a:r>
              <a:rPr lang="en-US" altLang="en-US" sz="2400" b="1" u="sng" dirty="0" err="1">
                <a:solidFill>
                  <a:srgbClr val="FF0000"/>
                </a:solidFill>
                <a:latin typeface="Arial" panose="020B0604020202020204" pitchFamily="34" charset="0"/>
              </a:rPr>
              <a:t>Hán</a:t>
            </a:r>
            <a:r>
              <a:rPr lang="en-US" altLang="en-US" sz="2400" dirty="0">
                <a:latin typeface="Arial" panose="020B0604020202020204" pitchFamily="34" charset="0"/>
              </a:rPr>
              <a:t>, </a:t>
            </a:r>
            <a:r>
              <a:rPr lang="en-US" altLang="en-US" sz="2400" dirty="0" err="1">
                <a:latin typeface="Arial" panose="020B0604020202020204" pitchFamily="34" charset="0"/>
              </a:rPr>
              <a:t>khai</a:t>
            </a:r>
            <a:r>
              <a:rPr lang="en-US" altLang="en-US" sz="2400" dirty="0">
                <a:latin typeface="Arial" panose="020B0604020202020204" pitchFamily="34" charset="0"/>
              </a:rPr>
              <a:t> </a:t>
            </a:r>
            <a:r>
              <a:rPr lang="en-US" altLang="en-US" sz="2400" dirty="0" err="1">
                <a:latin typeface="Arial" panose="020B0604020202020204" pitchFamily="34" charset="0"/>
              </a:rPr>
              <a:t>thác</a:t>
            </a:r>
            <a:r>
              <a:rPr lang="en-US" altLang="en-US" sz="2400" dirty="0">
                <a:latin typeface="Arial" panose="020B0604020202020204" pitchFamily="34" charset="0"/>
              </a:rPr>
              <a:t> </a:t>
            </a:r>
            <a:r>
              <a:rPr lang="en-US" altLang="en-US" sz="2400" dirty="0" err="1">
                <a:latin typeface="Arial" panose="020B0604020202020204" pitchFamily="34" charset="0"/>
              </a:rPr>
              <a:t>các</a:t>
            </a:r>
            <a:r>
              <a:rPr lang="en-US" altLang="en-US" sz="2400" dirty="0">
                <a:latin typeface="Arial" panose="020B0604020202020204" pitchFamily="34" charset="0"/>
              </a:rPr>
              <a:t> </a:t>
            </a:r>
            <a:r>
              <a:rPr lang="en-US" altLang="en-US" sz="2400" u="sng" dirty="0" err="1">
                <a:solidFill>
                  <a:srgbClr val="FF0000"/>
                </a:solidFill>
                <a:latin typeface="Arial" panose="020B0604020202020204" pitchFamily="34" charset="0"/>
              </a:rPr>
              <a:t>truyện</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cổ</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dân</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gian</a:t>
            </a:r>
            <a:r>
              <a:rPr lang="en-US" altLang="en-US" sz="2400" u="sng" dirty="0">
                <a:latin typeface="Arial" panose="020B0604020202020204" pitchFamily="34" charset="0"/>
              </a:rPr>
              <a:t> </a:t>
            </a:r>
            <a:r>
              <a:rPr lang="en-US" altLang="en-US" sz="2400" dirty="0" err="1">
                <a:latin typeface="Arial" panose="020B0604020202020204" pitchFamily="34" charset="0"/>
              </a:rPr>
              <a:t>và</a:t>
            </a:r>
            <a:r>
              <a:rPr lang="en-US" altLang="en-US" sz="2400" dirty="0">
                <a:latin typeface="Arial" panose="020B0604020202020204" pitchFamily="34" charset="0"/>
              </a:rPr>
              <a:t> </a:t>
            </a:r>
            <a:r>
              <a:rPr lang="en-US" altLang="en-US" sz="2400" dirty="0" err="1">
                <a:latin typeface="Arial" panose="020B0604020202020204" pitchFamily="34" charset="0"/>
              </a:rPr>
              <a:t>các</a:t>
            </a:r>
            <a:r>
              <a:rPr lang="en-US" altLang="en-US" sz="2400" dirty="0">
                <a:latin typeface="Arial" panose="020B0604020202020204" pitchFamily="34" charset="0"/>
              </a:rPr>
              <a:t> </a:t>
            </a:r>
            <a:r>
              <a:rPr lang="en-US" altLang="en-US" sz="2400" u="sng" dirty="0" err="1">
                <a:solidFill>
                  <a:srgbClr val="FF0000"/>
                </a:solidFill>
                <a:latin typeface="Arial" panose="020B0604020202020204" pitchFamily="34" charset="0"/>
              </a:rPr>
              <a:t>truyền</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thuyết</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lịch</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sử</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dã</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sử</a:t>
            </a:r>
            <a:r>
              <a:rPr lang="en-US" altLang="en-US" sz="2400" u="sng" dirty="0">
                <a:solidFill>
                  <a:srgbClr val="FF0000"/>
                </a:solidFill>
                <a:latin typeface="Arial" panose="020B0604020202020204" pitchFamily="34" charset="0"/>
              </a:rPr>
              <a:t> VN.</a:t>
            </a:r>
          </a:p>
          <a:p>
            <a:pPr algn="just" eaLnBrk="0" hangingPunct="0"/>
            <a:r>
              <a:rPr lang="en-US" altLang="en-US" sz="2400" dirty="0">
                <a:latin typeface="Arial" panose="020B0604020202020204" pitchFamily="34" charset="0"/>
              </a:rPr>
              <a:t>+ </a:t>
            </a:r>
            <a:r>
              <a:rPr lang="en-US" altLang="en-US" sz="2400" u="sng" dirty="0" err="1">
                <a:solidFill>
                  <a:srgbClr val="FF0000"/>
                </a:solidFill>
                <a:latin typeface="Arial" panose="020B0604020202020204" pitchFamily="34" charset="0"/>
              </a:rPr>
              <a:t>Nhân</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vật</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chính</a:t>
            </a:r>
            <a:r>
              <a:rPr lang="en-US" altLang="en-US" sz="2400" u="sng" dirty="0">
                <a:solidFill>
                  <a:srgbClr val="FF0000"/>
                </a:solidFill>
                <a:latin typeface="Arial" panose="020B0604020202020204" pitchFamily="34" charset="0"/>
              </a:rPr>
              <a:t> </a:t>
            </a:r>
            <a:r>
              <a:rPr lang="en-US" altLang="en-US" sz="2400" dirty="0" err="1">
                <a:latin typeface="Arial" panose="020B0604020202020204" pitchFamily="34" charset="0"/>
              </a:rPr>
              <a:t>thường</a:t>
            </a:r>
            <a:r>
              <a:rPr lang="en-US" altLang="en-US" sz="2400" dirty="0">
                <a:latin typeface="Arial" panose="020B0604020202020204" pitchFamily="34" charset="0"/>
              </a:rPr>
              <a:t> </a:t>
            </a:r>
            <a:r>
              <a:rPr lang="en-US" altLang="en-US" sz="2400" dirty="0" err="1">
                <a:latin typeface="Arial" panose="020B0604020202020204" pitchFamily="34" charset="0"/>
              </a:rPr>
              <a:t>là</a:t>
            </a:r>
            <a:r>
              <a:rPr lang="en-US" altLang="en-US" sz="2400" dirty="0">
                <a:latin typeface="Arial" panose="020B0604020202020204" pitchFamily="34" charset="0"/>
              </a:rPr>
              <a:t> </a:t>
            </a:r>
            <a:r>
              <a:rPr lang="en-US" altLang="en-US" sz="2400" dirty="0" err="1">
                <a:latin typeface="Arial" panose="020B0604020202020204" pitchFamily="34" charset="0"/>
              </a:rPr>
              <a:t>những</a:t>
            </a:r>
            <a:r>
              <a:rPr lang="en-US" altLang="en-US" sz="2400" dirty="0">
                <a:latin typeface="Arial" panose="020B0604020202020204" pitchFamily="34" charset="0"/>
              </a:rPr>
              <a:t> </a:t>
            </a:r>
            <a:r>
              <a:rPr lang="en-US" altLang="en-US" sz="2400" dirty="0" err="1">
                <a:latin typeface="Arial" panose="020B0604020202020204" pitchFamily="34" charset="0"/>
              </a:rPr>
              <a:t>người</a:t>
            </a:r>
            <a:r>
              <a:rPr lang="en-US" altLang="en-US" sz="2400" dirty="0">
                <a:latin typeface="Arial" panose="020B0604020202020204" pitchFamily="34" charset="0"/>
              </a:rPr>
              <a:t> </a:t>
            </a:r>
            <a:r>
              <a:rPr lang="en-US" altLang="en-US" sz="2400" u="sng" dirty="0" err="1">
                <a:solidFill>
                  <a:srgbClr val="FF0000"/>
                </a:solidFill>
                <a:latin typeface="Arial" panose="020B0604020202020204" pitchFamily="34" charset="0"/>
              </a:rPr>
              <a:t>phụ</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nữ</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đức</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hạnh</a:t>
            </a:r>
            <a:r>
              <a:rPr lang="en-US" altLang="en-US" sz="2400" dirty="0">
                <a:latin typeface="Arial" panose="020B0604020202020204" pitchFamily="34" charset="0"/>
              </a:rPr>
              <a:t>, khao </a:t>
            </a:r>
            <a:r>
              <a:rPr lang="en-US" altLang="en-US" sz="2400" dirty="0" err="1">
                <a:latin typeface="Arial" panose="020B0604020202020204" pitchFamily="34" charset="0"/>
              </a:rPr>
              <a:t>khát</a:t>
            </a:r>
            <a:r>
              <a:rPr lang="en-US" altLang="en-US" sz="2400" dirty="0">
                <a:latin typeface="Arial" panose="020B0604020202020204" pitchFamily="34" charset="0"/>
              </a:rPr>
              <a:t> </a:t>
            </a:r>
            <a:r>
              <a:rPr lang="en-US" altLang="en-US" sz="2400" dirty="0" err="1">
                <a:latin typeface="Arial" panose="020B0604020202020204" pitchFamily="34" charset="0"/>
              </a:rPr>
              <a:t>một</a:t>
            </a:r>
            <a:r>
              <a:rPr lang="en-US" altLang="en-US" sz="2400" dirty="0">
                <a:latin typeface="Arial" panose="020B0604020202020204" pitchFamily="34" charset="0"/>
              </a:rPr>
              <a:t> </a:t>
            </a:r>
            <a:r>
              <a:rPr lang="en-US" altLang="en-US" sz="2400" dirty="0" err="1">
                <a:latin typeface="Arial" panose="020B0604020202020204" pitchFamily="34" charset="0"/>
              </a:rPr>
              <a:t>cuộc</a:t>
            </a:r>
            <a:r>
              <a:rPr lang="en-US" altLang="en-US" sz="2400" dirty="0">
                <a:latin typeface="Arial" panose="020B0604020202020204" pitchFamily="34" charset="0"/>
              </a:rPr>
              <a:t> </a:t>
            </a:r>
            <a:r>
              <a:rPr lang="en-US" altLang="en-US" sz="2400" dirty="0" err="1">
                <a:latin typeface="Arial" panose="020B0604020202020204" pitchFamily="34" charset="0"/>
              </a:rPr>
              <a:t>sống</a:t>
            </a:r>
            <a:r>
              <a:rPr lang="en-US" altLang="en-US" sz="2400" dirty="0">
                <a:latin typeface="Arial" panose="020B0604020202020204" pitchFamily="34" charset="0"/>
              </a:rPr>
              <a:t> </a:t>
            </a:r>
            <a:r>
              <a:rPr lang="en-US" altLang="en-US" sz="2400" dirty="0" err="1">
                <a:latin typeface="Arial" panose="020B0604020202020204" pitchFamily="34" charset="0"/>
              </a:rPr>
              <a:t>yên</a:t>
            </a:r>
            <a:r>
              <a:rPr lang="en-US" altLang="en-US" sz="2400" dirty="0">
                <a:latin typeface="Arial" panose="020B0604020202020204" pitchFamily="34" charset="0"/>
              </a:rPr>
              <a:t> </a:t>
            </a:r>
            <a:r>
              <a:rPr lang="en-US" altLang="en-US" sz="2400" dirty="0" err="1">
                <a:latin typeface="Arial" panose="020B0604020202020204" pitchFamily="34" charset="0"/>
              </a:rPr>
              <a:t>bình</a:t>
            </a:r>
            <a:r>
              <a:rPr lang="en-US" altLang="en-US" sz="2400" dirty="0">
                <a:latin typeface="Arial" panose="020B0604020202020204" pitchFamily="34" charset="0"/>
              </a:rPr>
              <a:t> </a:t>
            </a:r>
            <a:r>
              <a:rPr lang="en-US" altLang="en-US" sz="2400" dirty="0" err="1">
                <a:latin typeface="Arial" panose="020B0604020202020204" pitchFamily="34" charset="0"/>
              </a:rPr>
              <a:t>hạnh</a:t>
            </a:r>
            <a:r>
              <a:rPr lang="en-US" altLang="en-US" sz="2400" dirty="0">
                <a:latin typeface="Arial" panose="020B0604020202020204" pitchFamily="34" charset="0"/>
              </a:rPr>
              <a:t> </a:t>
            </a:r>
            <a:r>
              <a:rPr lang="en-US" altLang="en-US" sz="2400" dirty="0" err="1">
                <a:latin typeface="Arial" panose="020B0604020202020204" pitchFamily="34" charset="0"/>
              </a:rPr>
              <a:t>phúc</a:t>
            </a:r>
            <a:r>
              <a:rPr lang="en-US" altLang="en-US" sz="2400" dirty="0">
                <a:latin typeface="Arial" panose="020B0604020202020204" pitchFamily="34" charset="0"/>
              </a:rPr>
              <a:t>, </a:t>
            </a:r>
            <a:r>
              <a:rPr lang="en-US" altLang="en-US" sz="2400" dirty="0" err="1">
                <a:latin typeface="Arial" panose="020B0604020202020204" pitchFamily="34" charset="0"/>
              </a:rPr>
              <a:t>nhưng</a:t>
            </a:r>
            <a:r>
              <a:rPr lang="en-US" altLang="en-US" sz="2400" dirty="0">
                <a:latin typeface="Arial" panose="020B0604020202020204" pitchFamily="34" charset="0"/>
              </a:rPr>
              <a:t> </a:t>
            </a:r>
            <a:r>
              <a:rPr lang="en-US" altLang="en-US" sz="2400" dirty="0" err="1">
                <a:latin typeface="Arial" panose="020B0604020202020204" pitchFamily="34" charset="0"/>
              </a:rPr>
              <a:t>các</a:t>
            </a:r>
            <a:r>
              <a:rPr lang="en-US" altLang="en-US" sz="2400" dirty="0">
                <a:latin typeface="Arial" panose="020B0604020202020204" pitchFamily="34" charset="0"/>
              </a:rPr>
              <a:t> </a:t>
            </a:r>
            <a:r>
              <a:rPr lang="en-US" altLang="en-US" sz="2400" dirty="0" err="1">
                <a:latin typeface="Arial" panose="020B0604020202020204" pitchFamily="34" charset="0"/>
              </a:rPr>
              <a:t>thế</a:t>
            </a:r>
            <a:r>
              <a:rPr lang="en-US" altLang="en-US" sz="2400" dirty="0">
                <a:latin typeface="Arial" panose="020B0604020202020204" pitchFamily="34" charset="0"/>
              </a:rPr>
              <a:t> </a:t>
            </a:r>
            <a:r>
              <a:rPr lang="en-US" altLang="en-US" sz="2400" dirty="0" err="1">
                <a:latin typeface="Arial" panose="020B0604020202020204" pitchFamily="34" charset="0"/>
              </a:rPr>
              <a:t>lực</a:t>
            </a:r>
            <a:r>
              <a:rPr lang="en-US" altLang="en-US" sz="2400" dirty="0">
                <a:latin typeface="Arial" panose="020B0604020202020204" pitchFamily="34" charset="0"/>
              </a:rPr>
              <a:t> </a:t>
            </a:r>
            <a:r>
              <a:rPr lang="en-US" altLang="en-US" sz="2400" dirty="0" err="1">
                <a:latin typeface="Arial" panose="020B0604020202020204" pitchFamily="34" charset="0"/>
              </a:rPr>
              <a:t>bạo</a:t>
            </a:r>
            <a:r>
              <a:rPr lang="en-US" altLang="en-US" sz="2400" dirty="0">
                <a:latin typeface="Arial" panose="020B0604020202020204" pitchFamily="34" charset="0"/>
              </a:rPr>
              <a:t> </a:t>
            </a:r>
            <a:r>
              <a:rPr lang="en-US" altLang="en-US" sz="2400" dirty="0" err="1">
                <a:latin typeface="Arial" panose="020B0604020202020204" pitchFamily="34" charset="0"/>
              </a:rPr>
              <a:t>tàn</a:t>
            </a:r>
            <a:r>
              <a:rPr lang="en-US" altLang="en-US" sz="2400" dirty="0">
                <a:latin typeface="Arial" panose="020B0604020202020204" pitchFamily="34" charset="0"/>
              </a:rPr>
              <a:t> </a:t>
            </a:r>
            <a:r>
              <a:rPr lang="en-US" altLang="en-US" sz="2400" dirty="0" err="1">
                <a:latin typeface="Arial" panose="020B0604020202020204" pitchFamily="34" charset="0"/>
              </a:rPr>
              <a:t>và</a:t>
            </a:r>
            <a:r>
              <a:rPr lang="en-US" altLang="en-US" sz="2400" dirty="0">
                <a:latin typeface="Arial" panose="020B0604020202020204" pitchFamily="34" charset="0"/>
              </a:rPr>
              <a:t> </a:t>
            </a:r>
            <a:r>
              <a:rPr lang="en-US" altLang="en-US" sz="2400" dirty="0" err="1">
                <a:latin typeface="Arial" panose="020B0604020202020204" pitchFamily="34" charset="0"/>
              </a:rPr>
              <a:t>cả</a:t>
            </a:r>
            <a:r>
              <a:rPr lang="en-US" altLang="en-US" sz="2400" dirty="0">
                <a:latin typeface="Arial" panose="020B0604020202020204" pitchFamily="34" charset="0"/>
              </a:rPr>
              <a:t> </a:t>
            </a:r>
            <a:r>
              <a:rPr lang="en-US" altLang="en-US" sz="2400" dirty="0" err="1">
                <a:latin typeface="Arial" panose="020B0604020202020204" pitchFamily="34" charset="0"/>
              </a:rPr>
              <a:t>lễ</a:t>
            </a:r>
            <a:r>
              <a:rPr lang="en-US" altLang="en-US" sz="2400" dirty="0">
                <a:latin typeface="Arial" panose="020B0604020202020204" pitchFamily="34" charset="0"/>
              </a:rPr>
              <a:t> </a:t>
            </a:r>
            <a:r>
              <a:rPr lang="en-US" altLang="en-US" sz="2400" dirty="0" err="1">
                <a:latin typeface="Arial" panose="020B0604020202020204" pitchFamily="34" charset="0"/>
              </a:rPr>
              <a:t>giáo</a:t>
            </a:r>
            <a:r>
              <a:rPr lang="en-US" altLang="en-US" sz="2400" dirty="0">
                <a:latin typeface="Arial" panose="020B0604020202020204" pitchFamily="34" charset="0"/>
              </a:rPr>
              <a:t> </a:t>
            </a:r>
            <a:r>
              <a:rPr lang="en-US" altLang="en-US" sz="2400" dirty="0" err="1">
                <a:latin typeface="Arial" panose="020B0604020202020204" pitchFamily="34" charset="0"/>
              </a:rPr>
              <a:t>khắc</a:t>
            </a:r>
            <a:r>
              <a:rPr lang="en-US" altLang="en-US" sz="2400" dirty="0">
                <a:latin typeface="Arial" panose="020B0604020202020204" pitchFamily="34" charset="0"/>
              </a:rPr>
              <a:t> </a:t>
            </a:r>
            <a:r>
              <a:rPr lang="en-US" altLang="en-US" sz="2400" dirty="0" err="1">
                <a:latin typeface="Arial" panose="020B0604020202020204" pitchFamily="34" charset="0"/>
              </a:rPr>
              <a:t>nghiệt</a:t>
            </a:r>
            <a:r>
              <a:rPr lang="en-US" altLang="en-US" sz="2400" dirty="0">
                <a:latin typeface="Arial" panose="020B0604020202020204" pitchFamily="34" charset="0"/>
              </a:rPr>
              <a:t> </a:t>
            </a:r>
            <a:r>
              <a:rPr lang="en-US" altLang="en-US" sz="2400" dirty="0" err="1">
                <a:latin typeface="Arial" panose="020B0604020202020204" pitchFamily="34" charset="0"/>
              </a:rPr>
              <a:t>lại</a:t>
            </a:r>
            <a:r>
              <a:rPr lang="en-US" altLang="en-US" sz="2400" dirty="0">
                <a:latin typeface="Arial" panose="020B0604020202020204" pitchFamily="34" charset="0"/>
              </a:rPr>
              <a:t> </a:t>
            </a:r>
            <a:r>
              <a:rPr lang="en-US" altLang="en-US" sz="2400" dirty="0" err="1">
                <a:latin typeface="Arial" panose="020B0604020202020204" pitchFamily="34" charset="0"/>
              </a:rPr>
              <a:t>xô</a:t>
            </a:r>
            <a:r>
              <a:rPr lang="en-US" altLang="en-US" sz="2400" dirty="0">
                <a:latin typeface="Arial" panose="020B0604020202020204" pitchFamily="34" charset="0"/>
              </a:rPr>
              <a:t> </a:t>
            </a:r>
            <a:r>
              <a:rPr lang="en-US" altLang="en-US" sz="2400" dirty="0" err="1">
                <a:latin typeface="Arial" panose="020B0604020202020204" pitchFamily="34" charset="0"/>
              </a:rPr>
              <a:t>đẩy</a:t>
            </a:r>
            <a:r>
              <a:rPr lang="en-US" altLang="en-US" sz="2400" dirty="0">
                <a:latin typeface="Arial" panose="020B0604020202020204" pitchFamily="34" charset="0"/>
              </a:rPr>
              <a:t> </a:t>
            </a:r>
            <a:r>
              <a:rPr lang="en-US" altLang="en-US" sz="2400" dirty="0" err="1">
                <a:latin typeface="Arial" panose="020B0604020202020204" pitchFamily="34" charset="0"/>
              </a:rPr>
              <a:t>họ</a:t>
            </a:r>
            <a:r>
              <a:rPr lang="en-US" altLang="en-US" sz="2400" dirty="0">
                <a:latin typeface="Arial" panose="020B0604020202020204" pitchFamily="34" charset="0"/>
              </a:rPr>
              <a:t> </a:t>
            </a:r>
            <a:r>
              <a:rPr lang="en-US" altLang="en-US" sz="2400" dirty="0" err="1">
                <a:latin typeface="Arial" panose="020B0604020202020204" pitchFamily="34" charset="0"/>
              </a:rPr>
              <a:t>vào</a:t>
            </a:r>
            <a:r>
              <a:rPr lang="en-US" altLang="en-US" sz="2400" dirty="0">
                <a:latin typeface="Arial" panose="020B0604020202020204" pitchFamily="34" charset="0"/>
              </a:rPr>
              <a:t> </a:t>
            </a:r>
            <a:r>
              <a:rPr lang="en-US" altLang="en-US" sz="2400" dirty="0" err="1">
                <a:latin typeface="Arial" panose="020B0604020202020204" pitchFamily="34" charset="0"/>
              </a:rPr>
              <a:t>những</a:t>
            </a:r>
            <a:r>
              <a:rPr lang="en-US" altLang="en-US" sz="2400" dirty="0">
                <a:latin typeface="Arial" panose="020B0604020202020204" pitchFamily="34" charset="0"/>
              </a:rPr>
              <a:t> </a:t>
            </a:r>
            <a:r>
              <a:rPr lang="en-US" altLang="en-US" sz="2400" dirty="0" err="1">
                <a:latin typeface="Arial" panose="020B0604020202020204" pitchFamily="34" charset="0"/>
              </a:rPr>
              <a:t>cảnh</a:t>
            </a:r>
            <a:r>
              <a:rPr lang="en-US" altLang="en-US" sz="2400" dirty="0">
                <a:latin typeface="Arial" panose="020B0604020202020204" pitchFamily="34" charset="0"/>
              </a:rPr>
              <a:t> </a:t>
            </a:r>
            <a:r>
              <a:rPr lang="en-US" altLang="en-US" sz="2400" dirty="0" err="1">
                <a:latin typeface="Arial" panose="020B0604020202020204" pitchFamily="34" charset="0"/>
              </a:rPr>
              <a:t>ngộ</a:t>
            </a:r>
            <a:r>
              <a:rPr lang="en-US" altLang="en-US" sz="2400" dirty="0">
                <a:latin typeface="Arial" panose="020B0604020202020204" pitchFamily="34" charset="0"/>
              </a:rPr>
              <a:t> </a:t>
            </a:r>
            <a:r>
              <a:rPr lang="en-US" altLang="en-US" sz="2400" dirty="0" err="1">
                <a:latin typeface="Arial" panose="020B0604020202020204" pitchFamily="34" charset="0"/>
              </a:rPr>
              <a:t>éo</a:t>
            </a:r>
            <a:r>
              <a:rPr lang="en-US" altLang="en-US" sz="2400" dirty="0">
                <a:latin typeface="Arial" panose="020B0604020202020204" pitchFamily="34" charset="0"/>
              </a:rPr>
              <a:t> le, </a:t>
            </a:r>
            <a:r>
              <a:rPr lang="en-US" altLang="en-US" sz="2400" dirty="0" err="1">
                <a:latin typeface="Arial" panose="020B0604020202020204" pitchFamily="34" charset="0"/>
              </a:rPr>
              <a:t>oan</a:t>
            </a:r>
            <a:r>
              <a:rPr lang="en-US" altLang="en-US" sz="2400" dirty="0">
                <a:latin typeface="Arial" panose="020B0604020202020204" pitchFamily="34" charset="0"/>
              </a:rPr>
              <a:t> </a:t>
            </a:r>
            <a:r>
              <a:rPr lang="en-US" altLang="en-US" sz="2400" dirty="0" err="1">
                <a:latin typeface="Arial" panose="020B0604020202020204" pitchFamily="34" charset="0"/>
              </a:rPr>
              <a:t>khuất</a:t>
            </a:r>
            <a:r>
              <a:rPr lang="en-US" altLang="en-US" sz="2400" dirty="0">
                <a:latin typeface="Arial" panose="020B0604020202020204" pitchFamily="34" charset="0"/>
              </a:rPr>
              <a:t>, </a:t>
            </a:r>
            <a:r>
              <a:rPr lang="en-US" altLang="en-US" sz="2400" dirty="0" err="1">
                <a:latin typeface="Arial" panose="020B0604020202020204" pitchFamily="34" charset="0"/>
              </a:rPr>
              <a:t>bất</a:t>
            </a:r>
            <a:r>
              <a:rPr lang="en-US" altLang="en-US" sz="2400" dirty="0">
                <a:latin typeface="Arial" panose="020B0604020202020204" pitchFamily="34" charset="0"/>
              </a:rPr>
              <a:t> </a:t>
            </a:r>
            <a:r>
              <a:rPr lang="en-US" altLang="en-US" sz="2400" dirty="0" err="1">
                <a:latin typeface="Arial" panose="020B0604020202020204" pitchFamily="34" charset="0"/>
              </a:rPr>
              <a:t>hạnh</a:t>
            </a:r>
            <a:r>
              <a:rPr lang="en-US" altLang="en-US" sz="2400" dirty="0">
                <a:latin typeface="Arial" panose="020B0604020202020204" pitchFamily="34" charset="0"/>
              </a:rPr>
              <a:t>. </a:t>
            </a:r>
            <a:r>
              <a:rPr lang="en-US" altLang="en-US" sz="2400" dirty="0" err="1">
                <a:latin typeface="Arial" panose="020B0604020202020204" pitchFamily="34" charset="0"/>
              </a:rPr>
              <a:t>Một</a:t>
            </a:r>
            <a:r>
              <a:rPr lang="en-US" altLang="en-US" sz="2400" dirty="0">
                <a:latin typeface="Arial" panose="020B0604020202020204" pitchFamily="34" charset="0"/>
              </a:rPr>
              <a:t> </a:t>
            </a:r>
            <a:r>
              <a:rPr lang="en-US" altLang="en-US" sz="2400" dirty="0" err="1">
                <a:latin typeface="Arial" panose="020B0604020202020204" pitchFamily="34" charset="0"/>
              </a:rPr>
              <a:t>loại</a:t>
            </a:r>
            <a:r>
              <a:rPr lang="en-US" altLang="en-US" sz="2400" dirty="0">
                <a:latin typeface="Arial" panose="020B0604020202020204" pitchFamily="34" charset="0"/>
              </a:rPr>
              <a:t> </a:t>
            </a:r>
            <a:r>
              <a:rPr lang="en-US" altLang="en-US" sz="2400" dirty="0" err="1">
                <a:latin typeface="Arial" panose="020B0604020202020204" pitchFamily="34" charset="0"/>
              </a:rPr>
              <a:t>nhân</a:t>
            </a:r>
            <a:r>
              <a:rPr lang="en-US" altLang="en-US" sz="2400" dirty="0">
                <a:latin typeface="Arial" panose="020B0604020202020204" pitchFamily="34" charset="0"/>
              </a:rPr>
              <a:t> </a:t>
            </a:r>
            <a:r>
              <a:rPr lang="en-US" altLang="en-US" sz="2400" dirty="0" err="1">
                <a:latin typeface="Arial" panose="020B0604020202020204" pitchFamily="34" charset="0"/>
              </a:rPr>
              <a:t>vật</a:t>
            </a:r>
            <a:r>
              <a:rPr lang="en-US" altLang="en-US" sz="2400" dirty="0">
                <a:latin typeface="Arial" panose="020B0604020202020204" pitchFamily="34" charset="0"/>
              </a:rPr>
              <a:t> </a:t>
            </a:r>
            <a:r>
              <a:rPr lang="en-US" altLang="en-US" sz="2400" dirty="0" err="1">
                <a:latin typeface="Arial" panose="020B0604020202020204" pitchFamily="34" charset="0"/>
              </a:rPr>
              <a:t>khác</a:t>
            </a:r>
            <a:r>
              <a:rPr lang="en-US" altLang="en-US" sz="2400" dirty="0">
                <a:latin typeface="Arial" panose="020B0604020202020204" pitchFamily="34" charset="0"/>
              </a:rPr>
              <a:t> </a:t>
            </a:r>
            <a:r>
              <a:rPr lang="en-US" altLang="en-US" sz="2400" dirty="0" err="1">
                <a:latin typeface="Arial" panose="020B0604020202020204" pitchFamily="34" charset="0"/>
              </a:rPr>
              <a:t>là</a:t>
            </a:r>
            <a:r>
              <a:rPr lang="en-US" altLang="en-US" sz="2400" dirty="0">
                <a:latin typeface="Arial" panose="020B0604020202020204" pitchFamily="34" charset="0"/>
              </a:rPr>
              <a:t> </a:t>
            </a:r>
            <a:r>
              <a:rPr lang="en-US" altLang="en-US" sz="2400" dirty="0" err="1">
                <a:latin typeface="Arial" panose="020B0604020202020204" pitchFamily="34" charset="0"/>
              </a:rPr>
              <a:t>những</a:t>
            </a:r>
            <a:r>
              <a:rPr lang="en-US" altLang="en-US" sz="2400" dirty="0">
                <a:latin typeface="Arial" panose="020B0604020202020204" pitchFamily="34" charset="0"/>
              </a:rPr>
              <a:t> </a:t>
            </a:r>
            <a:r>
              <a:rPr lang="en-US" altLang="en-US" sz="2400" u="sng" dirty="0" err="1">
                <a:solidFill>
                  <a:srgbClr val="FF0000"/>
                </a:solidFill>
                <a:latin typeface="Arial" panose="020B0604020202020204" pitchFamily="34" charset="0"/>
              </a:rPr>
              <a:t>người</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trí</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thức</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có</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tâm</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huyết</a:t>
            </a:r>
            <a:r>
              <a:rPr lang="en-US" altLang="en-US" sz="2400" dirty="0">
                <a:latin typeface="Arial" panose="020B0604020202020204" pitchFamily="34" charset="0"/>
              </a:rPr>
              <a:t>, </a:t>
            </a:r>
            <a:r>
              <a:rPr lang="en-US" altLang="en-US" sz="2400" dirty="0" err="1">
                <a:latin typeface="Arial" panose="020B0604020202020204" pitchFamily="34" charset="0"/>
              </a:rPr>
              <a:t>bất</a:t>
            </a:r>
            <a:r>
              <a:rPr lang="en-US" altLang="en-US" sz="2400" dirty="0">
                <a:latin typeface="Arial" panose="020B0604020202020204" pitchFamily="34" charset="0"/>
              </a:rPr>
              <a:t> </a:t>
            </a:r>
            <a:r>
              <a:rPr lang="en-US" altLang="en-US" sz="2400" dirty="0" err="1">
                <a:latin typeface="Arial" panose="020B0604020202020204" pitchFamily="34" charset="0"/>
              </a:rPr>
              <a:t>mãn</a:t>
            </a:r>
            <a:r>
              <a:rPr lang="en-US" altLang="en-US" sz="2400" dirty="0">
                <a:latin typeface="Arial" panose="020B0604020202020204" pitchFamily="34" charset="0"/>
              </a:rPr>
              <a:t> </a:t>
            </a:r>
            <a:r>
              <a:rPr lang="en-US" altLang="en-US" sz="2400" dirty="0" err="1">
                <a:latin typeface="Arial" panose="020B0604020202020204" pitchFamily="34" charset="0"/>
              </a:rPr>
              <a:t>với</a:t>
            </a:r>
            <a:r>
              <a:rPr lang="en-US" altLang="en-US" sz="2400" dirty="0">
                <a:latin typeface="Arial" panose="020B0604020202020204" pitchFamily="34" charset="0"/>
              </a:rPr>
              <a:t> </a:t>
            </a:r>
            <a:r>
              <a:rPr lang="en-US" altLang="en-US" sz="2400" dirty="0" err="1">
                <a:latin typeface="Arial" panose="020B0604020202020204" pitchFamily="34" charset="0"/>
              </a:rPr>
              <a:t>thời</a:t>
            </a:r>
            <a:r>
              <a:rPr lang="en-US" altLang="en-US" sz="2400" dirty="0">
                <a:latin typeface="Arial" panose="020B0604020202020204" pitchFamily="34" charset="0"/>
              </a:rPr>
              <a:t> </a:t>
            </a:r>
            <a:r>
              <a:rPr lang="en-US" altLang="en-US" sz="2400" dirty="0" err="1">
                <a:latin typeface="Arial" panose="020B0604020202020204" pitchFamily="34" charset="0"/>
              </a:rPr>
              <a:t>cuộc</a:t>
            </a:r>
            <a:r>
              <a:rPr lang="en-US" altLang="en-US" sz="2400" dirty="0">
                <a:latin typeface="Arial" panose="020B0604020202020204" pitchFamily="34" charset="0"/>
              </a:rPr>
              <a:t>, </a:t>
            </a:r>
            <a:r>
              <a:rPr lang="en-US" altLang="en-US" sz="2400" dirty="0" err="1">
                <a:latin typeface="Arial" panose="020B0604020202020204" pitchFamily="34" charset="0"/>
              </a:rPr>
              <a:t>không</a:t>
            </a:r>
            <a:r>
              <a:rPr lang="en-US" altLang="en-US" sz="2400" dirty="0">
                <a:latin typeface="Arial" panose="020B0604020202020204" pitchFamily="34" charset="0"/>
              </a:rPr>
              <a:t> </a:t>
            </a:r>
            <a:r>
              <a:rPr lang="en-US" altLang="en-US" sz="2400" dirty="0" err="1">
                <a:latin typeface="Arial" panose="020B0604020202020204" pitchFamily="34" charset="0"/>
              </a:rPr>
              <a:t>chịu</a:t>
            </a:r>
            <a:r>
              <a:rPr lang="en-US" altLang="en-US" sz="2400" dirty="0">
                <a:latin typeface="Arial" panose="020B0604020202020204" pitchFamily="34" charset="0"/>
              </a:rPr>
              <a:t> </a:t>
            </a:r>
            <a:r>
              <a:rPr lang="en-US" altLang="en-US" sz="2400" dirty="0" err="1">
                <a:latin typeface="Arial" panose="020B0604020202020204" pitchFamily="34" charset="0"/>
              </a:rPr>
              <a:t>trói</a:t>
            </a:r>
            <a:r>
              <a:rPr lang="en-US" altLang="en-US" sz="2400" dirty="0">
                <a:latin typeface="Arial" panose="020B0604020202020204" pitchFamily="34" charset="0"/>
              </a:rPr>
              <a:t> </a:t>
            </a:r>
            <a:r>
              <a:rPr lang="en-US" altLang="en-US" sz="2400" dirty="0" err="1">
                <a:latin typeface="Arial" panose="020B0604020202020204" pitchFamily="34" charset="0"/>
              </a:rPr>
              <a:t>mình</a:t>
            </a:r>
            <a:r>
              <a:rPr lang="en-US" altLang="en-US" sz="2400" dirty="0">
                <a:latin typeface="Arial" panose="020B0604020202020204" pitchFamily="34" charset="0"/>
              </a:rPr>
              <a:t> </a:t>
            </a:r>
            <a:r>
              <a:rPr lang="en-US" altLang="en-US" sz="2400" dirty="0" err="1">
                <a:latin typeface="Arial" panose="020B0604020202020204" pitchFamily="34" charset="0"/>
              </a:rPr>
              <a:t>trong</a:t>
            </a:r>
            <a:r>
              <a:rPr lang="en-US" altLang="en-US" sz="2400" dirty="0">
                <a:latin typeface="Arial" panose="020B0604020202020204" pitchFamily="34" charset="0"/>
              </a:rPr>
              <a:t> </a:t>
            </a:r>
            <a:r>
              <a:rPr lang="en-US" altLang="en-US" sz="2400" dirty="0" err="1">
                <a:latin typeface="Arial" panose="020B0604020202020204" pitchFamily="34" charset="0"/>
              </a:rPr>
              <a:t>vòng</a:t>
            </a:r>
            <a:r>
              <a:rPr lang="en-US" altLang="en-US" sz="2400" dirty="0">
                <a:latin typeface="Arial" panose="020B0604020202020204" pitchFamily="34" charset="0"/>
              </a:rPr>
              <a:t> </a:t>
            </a:r>
            <a:r>
              <a:rPr lang="en-US" altLang="en-US" sz="2400" dirty="0" err="1">
                <a:latin typeface="Arial" panose="020B0604020202020204" pitchFamily="34" charset="0"/>
              </a:rPr>
              <a:t>danh</a:t>
            </a:r>
            <a:r>
              <a:rPr lang="en-US" altLang="en-US" sz="2400" dirty="0">
                <a:latin typeface="Arial" panose="020B0604020202020204" pitchFamily="34" charset="0"/>
              </a:rPr>
              <a:t> </a:t>
            </a:r>
            <a:r>
              <a:rPr lang="en-US" altLang="en-US" sz="2400" dirty="0" err="1">
                <a:latin typeface="Arial" panose="020B0604020202020204" pitchFamily="34" charset="0"/>
              </a:rPr>
              <a:t>lợi</a:t>
            </a:r>
            <a:r>
              <a:rPr lang="en-US" altLang="en-US" sz="2400" dirty="0">
                <a:latin typeface="Arial" panose="020B0604020202020204" pitchFamily="34" charset="0"/>
              </a:rPr>
              <a:t> </a:t>
            </a:r>
            <a:r>
              <a:rPr lang="en-US" altLang="en-US" sz="2400" dirty="0" err="1">
                <a:latin typeface="Arial" panose="020B0604020202020204" pitchFamily="34" charset="0"/>
              </a:rPr>
              <a:t>chật</a:t>
            </a:r>
            <a:r>
              <a:rPr lang="en-US" altLang="en-US" sz="2400" dirty="0">
                <a:latin typeface="Arial" panose="020B0604020202020204" pitchFamily="34" charset="0"/>
              </a:rPr>
              <a:t> </a:t>
            </a:r>
            <a:r>
              <a:rPr lang="en-US" altLang="en-US" sz="2400" dirty="0" err="1">
                <a:latin typeface="Arial" panose="020B0604020202020204" pitchFamily="34" charset="0"/>
              </a:rPr>
              <a:t>hẹp</a:t>
            </a:r>
            <a:r>
              <a:rPr lang="en-US" altLang="en-US" sz="2400" dirty="0">
                <a:latin typeface="Arial" panose="020B0604020202020204" pitchFamily="34" charset="0"/>
              </a:rPr>
              <a:t>.</a:t>
            </a:r>
          </a:p>
          <a:p>
            <a:pPr algn="just" eaLnBrk="0" hangingPunct="0"/>
            <a:r>
              <a:rPr lang="fr-FR" sz="2400" dirty="0"/>
              <a:t>+ </a:t>
            </a:r>
            <a:r>
              <a:rPr lang="fr-FR" sz="2400" dirty="0" err="1">
                <a:latin typeface="Arial" panose="020B0604020202020204" pitchFamily="34" charset="0"/>
                <a:cs typeface="Arial" panose="020B0604020202020204" pitchFamily="34" charset="0"/>
              </a:rPr>
              <a:t>Tác</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phẩm</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gồm</a:t>
            </a:r>
            <a:r>
              <a:rPr lang="fr-FR" sz="2400" dirty="0">
                <a:latin typeface="Arial" panose="020B0604020202020204" pitchFamily="34" charset="0"/>
                <a:cs typeface="Arial" panose="020B0604020202020204" pitchFamily="34" charset="0"/>
              </a:rPr>
              <a:t> </a:t>
            </a:r>
            <a:r>
              <a:rPr lang="fr-FR" sz="2400" u="sng" dirty="0">
                <a:solidFill>
                  <a:srgbClr val="FF0000"/>
                </a:solidFill>
                <a:latin typeface="Arial" panose="020B0604020202020204" pitchFamily="34" charset="0"/>
                <a:cs typeface="Arial" panose="020B0604020202020204" pitchFamily="34" charset="0"/>
              </a:rPr>
              <a:t>20</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truyện</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đề</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tài</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khá</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phong</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phú</a:t>
            </a:r>
            <a:r>
              <a:rPr lang="fr-FR" sz="2400" dirty="0">
                <a:latin typeface="Arial" panose="020B0604020202020204" pitchFamily="34" charset="0"/>
                <a:cs typeface="Arial" panose="020B0604020202020204" pitchFamily="34" charset="0"/>
              </a:rPr>
              <a:t>.</a:t>
            </a:r>
          </a:p>
          <a:p>
            <a:pPr algn="just" eaLnBrk="0" hangingPunct="0"/>
            <a:r>
              <a:rPr lang="en-US" sz="2400" dirty="0"/>
              <a:t>+ </a:t>
            </a:r>
            <a:r>
              <a:rPr lang="vi-VN" sz="2400" b="1" i="1" dirty="0"/>
              <a:t>Truyền kì mạn lục</a:t>
            </a:r>
            <a:r>
              <a:rPr lang="vi-VN" sz="2400" dirty="0"/>
              <a:t> từng được xem là một áng </a:t>
            </a:r>
            <a:r>
              <a:rPr lang="vi-VN" sz="2400" b="1" i="1" u="sng" dirty="0"/>
              <a:t>thiên cổ kì bút</a:t>
            </a:r>
            <a:r>
              <a:rPr lang="vi-VN" sz="2400" dirty="0"/>
              <a:t>  (áng văn hay của ngàn đời).</a:t>
            </a:r>
            <a:endParaRPr lang="en-US" altLang="en-US" sz="2400" dirty="0">
              <a:latin typeface="Arial" panose="020B0604020202020204" pitchFamily="34" charset="0"/>
            </a:endParaRPr>
          </a:p>
        </p:txBody>
      </p:sp>
      <p:pic>
        <p:nvPicPr>
          <p:cNvPr id="24585" name="Picture 9">
            <a:extLst>
              <a:ext uri="{FF2B5EF4-FFF2-40B4-BE49-F238E27FC236}">
                <a16:creationId xmlns:a16="http://schemas.microsoft.com/office/drawing/2014/main" id="{C79A3603-715C-44D5-88CC-BC7D064213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8473" y="171450"/>
            <a:ext cx="3574471"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FAF16B22-7CBD-4BE1-BCF6-F46F9C101BD7}"/>
              </a:ext>
            </a:extLst>
          </p:cNvPr>
          <p:cNvSpPr txBox="1"/>
          <p:nvPr/>
        </p:nvSpPr>
        <p:spPr>
          <a:xfrm>
            <a:off x="498764" y="171450"/>
            <a:ext cx="5482936" cy="461665"/>
          </a:xfrm>
          <a:prstGeom prst="rect">
            <a:avLst/>
          </a:prstGeom>
          <a:noFill/>
        </p:spPr>
        <p:txBody>
          <a:bodyPr wrap="square">
            <a:spAutoFit/>
          </a:bodyPr>
          <a:lstStyle/>
          <a:p>
            <a:r>
              <a:rPr lang="en-US" altLang="en-US" sz="2400" b="1" dirty="0">
                <a:solidFill>
                  <a:srgbClr val="FF0000"/>
                </a:solidFill>
                <a:latin typeface="Arial" panose="020B0604020202020204" pitchFamily="34" charset="0"/>
                <a:cs typeface="Arial" panose="020B0604020202020204" pitchFamily="34" charset="0"/>
              </a:rPr>
              <a:t>2/</a:t>
            </a:r>
            <a:r>
              <a:rPr lang="en-US" altLang="en-US" sz="2400" b="1" dirty="0" err="1">
                <a:solidFill>
                  <a:srgbClr val="FF0000"/>
                </a:solidFill>
                <a:latin typeface="Arial" panose="020B0604020202020204" pitchFamily="34" charset="0"/>
                <a:cs typeface="Arial" panose="020B0604020202020204" pitchFamily="34" charset="0"/>
              </a:rPr>
              <a:t>Tác</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phẩm</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Truyền</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kì</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mạn</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lục</a:t>
            </a:r>
            <a:endParaRPr lang="en-US"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 calcmode="lin" valueType="num">
                                      <p:cBhvr additive="base">
                                        <p:cTn id="7" dur="500" fill="hold"/>
                                        <p:tgtEl>
                                          <p:spTgt spid="24581"/>
                                        </p:tgtEl>
                                        <p:attrNameLst>
                                          <p:attrName>ppt_x</p:attrName>
                                        </p:attrNameLst>
                                      </p:cBhvr>
                                      <p:tavLst>
                                        <p:tav tm="0">
                                          <p:val>
                                            <p:strVal val="#ppt_x"/>
                                          </p:val>
                                        </p:tav>
                                        <p:tav tm="100000">
                                          <p:val>
                                            <p:strVal val="#ppt_x"/>
                                          </p:val>
                                        </p:tav>
                                      </p:tavLst>
                                    </p:anim>
                                    <p:anim calcmode="lin" valueType="num">
                                      <p:cBhvr additive="base">
                                        <p:cTn id="8" dur="500" fill="hold"/>
                                        <p:tgtEl>
                                          <p:spTgt spid="245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Rectangle 9">
            <a:extLst>
              <a:ext uri="{FF2B5EF4-FFF2-40B4-BE49-F238E27FC236}">
                <a16:creationId xmlns:a16="http://schemas.microsoft.com/office/drawing/2014/main" id="{380097BB-F7BF-4462-9B51-C3E235BB3F46}"/>
              </a:ext>
            </a:extLst>
          </p:cNvPr>
          <p:cNvSpPr>
            <a:spLocks noChangeArrowheads="1"/>
          </p:cNvSpPr>
          <p:nvPr/>
        </p:nvSpPr>
        <p:spPr bwMode="auto">
          <a:xfrm>
            <a:off x="460664" y="850106"/>
            <a:ext cx="11312235" cy="789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marL="0" indent="0" algn="just">
              <a:buNone/>
            </a:pPr>
            <a:r>
              <a:rPr lang="vi-VN" sz="2400" dirty="0"/>
              <a:t>Là truyện thứ </a:t>
            </a:r>
            <a:r>
              <a:rPr lang="vi-VN" sz="2400" b="1" u="sng" dirty="0">
                <a:solidFill>
                  <a:srgbClr val="FF0000"/>
                </a:solidFill>
              </a:rPr>
              <a:t>16</a:t>
            </a:r>
            <a:r>
              <a:rPr lang="vi-VN" sz="2400" dirty="0"/>
              <a:t> trong số 20 truyện của </a:t>
            </a:r>
            <a:r>
              <a:rPr lang="en-US" sz="2400" dirty="0"/>
              <a:t>“</a:t>
            </a:r>
            <a:r>
              <a:rPr lang="vi-VN" sz="2400" dirty="0"/>
              <a:t>Truyền kì mạn lục</a:t>
            </a:r>
            <a:r>
              <a:rPr lang="en-US" sz="2400" dirty="0"/>
              <a:t>”</a:t>
            </a:r>
            <a:r>
              <a:rPr lang="vi-VN" sz="2400" dirty="0"/>
              <a:t> có nguồn gốc từ một truyện dân gian trong kho tàng truyện cổ tích Việt Nam gọi là </a:t>
            </a:r>
            <a:r>
              <a:rPr lang="en-US" sz="2400" dirty="0"/>
              <a:t>“</a:t>
            </a:r>
            <a:r>
              <a:rPr lang="vi-VN" sz="2400" dirty="0">
                <a:solidFill>
                  <a:srgbClr val="FF0000"/>
                </a:solidFill>
              </a:rPr>
              <a:t>Vợ chàng Trương</a:t>
            </a:r>
            <a:r>
              <a:rPr lang="en-US" sz="2400" dirty="0">
                <a:solidFill>
                  <a:srgbClr val="FF0000"/>
                </a:solidFill>
              </a:rPr>
              <a:t>”.</a:t>
            </a:r>
            <a:endParaRPr lang="vi-VN" sz="2400" dirty="0">
              <a:solidFill>
                <a:srgbClr val="FF0000"/>
              </a:solidFill>
            </a:endParaRPr>
          </a:p>
        </p:txBody>
      </p:sp>
      <p:sp>
        <p:nvSpPr>
          <p:cNvPr id="5" name="Text Box 5">
            <a:extLst>
              <a:ext uri="{FF2B5EF4-FFF2-40B4-BE49-F238E27FC236}">
                <a16:creationId xmlns:a16="http://schemas.microsoft.com/office/drawing/2014/main" id="{5DA6941C-F894-49EB-BE4F-FE9BFF9FEEFD}"/>
              </a:ext>
            </a:extLst>
          </p:cNvPr>
          <p:cNvSpPr txBox="1">
            <a:spLocks noChangeArrowheads="1"/>
          </p:cNvSpPr>
          <p:nvPr/>
        </p:nvSpPr>
        <p:spPr bwMode="auto">
          <a:xfrm>
            <a:off x="460664" y="20782"/>
            <a:ext cx="6116780" cy="461665"/>
          </a:xfrm>
          <a:prstGeom prst="rect">
            <a:avLst/>
          </a:prstGeom>
          <a:noFill/>
          <a:ln w="38100" cap="rnd">
            <a:solidFill>
              <a:srgbClr val="3333FF"/>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400" b="1" dirty="0">
                <a:solidFill>
                  <a:srgbClr val="FF0000"/>
                </a:solidFill>
              </a:rPr>
              <a:t>3/ </a:t>
            </a:r>
            <a:r>
              <a:rPr lang="vi-VN" sz="2400" b="1" dirty="0">
                <a:solidFill>
                  <a:srgbClr val="FF0000"/>
                </a:solidFill>
              </a:rPr>
              <a:t>Chuyện người con gái Nam Xương </a:t>
            </a:r>
            <a:endParaRPr lang="en-US" altLang="en-US" sz="2400" b="1" dirty="0">
              <a:solidFill>
                <a:srgbClr val="FF0000"/>
              </a:solidFill>
              <a:latin typeface="Arial" panose="020B0604020202020204" pitchFamily="34" charset="0"/>
            </a:endParaRPr>
          </a:p>
        </p:txBody>
      </p:sp>
      <p:sp>
        <p:nvSpPr>
          <p:cNvPr id="6" name="Text Box 5">
            <a:extLst>
              <a:ext uri="{FF2B5EF4-FFF2-40B4-BE49-F238E27FC236}">
                <a16:creationId xmlns:a16="http://schemas.microsoft.com/office/drawing/2014/main" id="{E599DF57-6F90-4D2B-AFD9-1770908C4FFF}"/>
              </a:ext>
            </a:extLst>
          </p:cNvPr>
          <p:cNvSpPr txBox="1">
            <a:spLocks noChangeArrowheads="1"/>
          </p:cNvSpPr>
          <p:nvPr/>
        </p:nvSpPr>
        <p:spPr bwMode="auto">
          <a:xfrm>
            <a:off x="464128" y="1670068"/>
            <a:ext cx="1863434" cy="461665"/>
          </a:xfrm>
          <a:prstGeom prst="rect">
            <a:avLst/>
          </a:prstGeom>
          <a:noFill/>
          <a:ln w="38100" cap="rnd">
            <a:solidFill>
              <a:srgbClr val="3333FF"/>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400" b="1" dirty="0"/>
              <a:t>+ </a:t>
            </a:r>
            <a:r>
              <a:rPr lang="en-US" sz="2400" b="1" dirty="0" err="1"/>
              <a:t>Tóm</a:t>
            </a:r>
            <a:r>
              <a:rPr lang="en-US" sz="2400" b="1" dirty="0"/>
              <a:t> </a:t>
            </a:r>
            <a:r>
              <a:rPr lang="en-US" sz="2400" b="1" dirty="0" err="1"/>
              <a:t>tắt</a:t>
            </a:r>
            <a:endParaRPr lang="en-US" altLang="en-US" sz="2400" b="1" dirty="0">
              <a:latin typeface="Arial" panose="020B0604020202020204" pitchFamily="34" charset="0"/>
            </a:endParaRPr>
          </a:p>
        </p:txBody>
      </p:sp>
      <p:sp>
        <p:nvSpPr>
          <p:cNvPr id="7" name="Rectangle 3">
            <a:extLst>
              <a:ext uri="{FF2B5EF4-FFF2-40B4-BE49-F238E27FC236}">
                <a16:creationId xmlns:a16="http://schemas.microsoft.com/office/drawing/2014/main" id="{D0EC54FF-6D03-4F0D-B3B8-4809655923CA}"/>
              </a:ext>
            </a:extLst>
          </p:cNvPr>
          <p:cNvSpPr>
            <a:spLocks noChangeArrowheads="1"/>
          </p:cNvSpPr>
          <p:nvPr/>
        </p:nvSpPr>
        <p:spPr bwMode="auto">
          <a:xfrm>
            <a:off x="460664" y="2207550"/>
            <a:ext cx="11526982" cy="281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marL="0" indent="0" algn="just" rtl="0">
              <a:buNone/>
            </a:pPr>
            <a:r>
              <a:rPr lang="en-US" sz="2100" i="1" dirty="0">
                <a:solidFill>
                  <a:srgbClr val="000000"/>
                </a:solidFill>
              </a:rPr>
              <a:t>	</a:t>
            </a:r>
            <a:r>
              <a:rPr lang="en-US" sz="2100" dirty="0" err="1">
                <a:solidFill>
                  <a:srgbClr val="000000"/>
                </a:solidFill>
              </a:rPr>
              <a:t>Vũ</a:t>
            </a:r>
            <a:r>
              <a:rPr lang="en-US" sz="2100" dirty="0">
                <a:solidFill>
                  <a:srgbClr val="000000"/>
                </a:solidFill>
              </a:rPr>
              <a:t> </a:t>
            </a:r>
            <a:r>
              <a:rPr lang="en-US" sz="2100" dirty="0" err="1">
                <a:solidFill>
                  <a:srgbClr val="000000"/>
                </a:solidFill>
              </a:rPr>
              <a:t>Thị</a:t>
            </a:r>
            <a:r>
              <a:rPr lang="en-US" sz="2100" dirty="0">
                <a:solidFill>
                  <a:srgbClr val="000000"/>
                </a:solidFill>
              </a:rPr>
              <a:t> </a:t>
            </a:r>
            <a:r>
              <a:rPr lang="en-US" sz="2100" dirty="0" err="1">
                <a:solidFill>
                  <a:srgbClr val="000000"/>
                </a:solidFill>
              </a:rPr>
              <a:t>Thiết</a:t>
            </a:r>
            <a:r>
              <a:rPr lang="en-US" sz="2100" dirty="0">
                <a:solidFill>
                  <a:srgbClr val="000000"/>
                </a:solidFill>
              </a:rPr>
              <a:t> (</a:t>
            </a:r>
            <a:r>
              <a:rPr lang="en-US" sz="2100" dirty="0" err="1">
                <a:solidFill>
                  <a:srgbClr val="000000"/>
                </a:solidFill>
              </a:rPr>
              <a:t>Vũ</a:t>
            </a:r>
            <a:r>
              <a:rPr lang="en-US" sz="2100" dirty="0">
                <a:solidFill>
                  <a:srgbClr val="000000"/>
                </a:solidFill>
              </a:rPr>
              <a:t> </a:t>
            </a:r>
            <a:r>
              <a:rPr lang="en-US" sz="2100" dirty="0" err="1">
                <a:solidFill>
                  <a:srgbClr val="000000"/>
                </a:solidFill>
              </a:rPr>
              <a:t>Nương</a:t>
            </a:r>
            <a:r>
              <a:rPr lang="en-US" sz="2100" dirty="0">
                <a:solidFill>
                  <a:srgbClr val="000000"/>
                </a:solidFill>
              </a:rPr>
              <a:t>) </a:t>
            </a:r>
            <a:r>
              <a:rPr lang="en-US" sz="2100" dirty="0" err="1">
                <a:solidFill>
                  <a:srgbClr val="000000"/>
                </a:solidFill>
              </a:rPr>
              <a:t>là</a:t>
            </a:r>
            <a:r>
              <a:rPr lang="en-US" sz="2100" dirty="0">
                <a:solidFill>
                  <a:srgbClr val="000000"/>
                </a:solidFill>
              </a:rPr>
              <a:t> </a:t>
            </a:r>
            <a:r>
              <a:rPr lang="en-US" sz="2100" dirty="0" err="1">
                <a:solidFill>
                  <a:srgbClr val="000000"/>
                </a:solidFill>
              </a:rPr>
              <a:t>người</a:t>
            </a:r>
            <a:r>
              <a:rPr lang="en-US" sz="2100" dirty="0">
                <a:solidFill>
                  <a:srgbClr val="000000"/>
                </a:solidFill>
              </a:rPr>
              <a:t> </a:t>
            </a:r>
            <a:r>
              <a:rPr lang="en-US" sz="2100" dirty="0" err="1">
                <a:solidFill>
                  <a:srgbClr val="000000"/>
                </a:solidFill>
              </a:rPr>
              <a:t>phụ</a:t>
            </a:r>
            <a:r>
              <a:rPr lang="en-US" sz="2100" dirty="0">
                <a:solidFill>
                  <a:srgbClr val="000000"/>
                </a:solidFill>
              </a:rPr>
              <a:t> </a:t>
            </a:r>
            <a:r>
              <a:rPr lang="en-US" sz="2100" dirty="0" err="1">
                <a:solidFill>
                  <a:srgbClr val="000000"/>
                </a:solidFill>
              </a:rPr>
              <a:t>nữ</a:t>
            </a:r>
            <a:r>
              <a:rPr lang="en-US" sz="2100" dirty="0">
                <a:solidFill>
                  <a:srgbClr val="000000"/>
                </a:solidFill>
              </a:rPr>
              <a:t> </a:t>
            </a:r>
            <a:r>
              <a:rPr lang="en-US" sz="2100" dirty="0" err="1">
                <a:solidFill>
                  <a:srgbClr val="000000"/>
                </a:solidFill>
              </a:rPr>
              <a:t>nhan</a:t>
            </a:r>
            <a:r>
              <a:rPr lang="en-US" sz="2100" dirty="0">
                <a:solidFill>
                  <a:srgbClr val="000000"/>
                </a:solidFill>
              </a:rPr>
              <a:t> </a:t>
            </a:r>
            <a:r>
              <a:rPr lang="en-US" sz="2100" dirty="0" err="1">
                <a:solidFill>
                  <a:srgbClr val="000000"/>
                </a:solidFill>
              </a:rPr>
              <a:t>sắc</a:t>
            </a:r>
            <a:r>
              <a:rPr lang="en-US" sz="2100" dirty="0">
                <a:solidFill>
                  <a:srgbClr val="000000"/>
                </a:solidFill>
              </a:rPr>
              <a:t>, </a:t>
            </a:r>
            <a:r>
              <a:rPr lang="en-US" sz="2100" dirty="0" err="1">
                <a:solidFill>
                  <a:srgbClr val="000000"/>
                </a:solidFill>
              </a:rPr>
              <a:t>đức</a:t>
            </a:r>
            <a:r>
              <a:rPr lang="en-US" sz="2100" dirty="0">
                <a:solidFill>
                  <a:srgbClr val="000000"/>
                </a:solidFill>
              </a:rPr>
              <a:t> </a:t>
            </a:r>
            <a:r>
              <a:rPr lang="en-US" sz="2100" dirty="0" err="1">
                <a:solidFill>
                  <a:srgbClr val="000000"/>
                </a:solidFill>
              </a:rPr>
              <a:t>hạnh</a:t>
            </a:r>
            <a:r>
              <a:rPr lang="en-US" sz="2100" dirty="0">
                <a:solidFill>
                  <a:srgbClr val="000000"/>
                </a:solidFill>
              </a:rPr>
              <a:t>. </a:t>
            </a:r>
            <a:r>
              <a:rPr lang="en-US" sz="2100" dirty="0" err="1">
                <a:solidFill>
                  <a:srgbClr val="000000"/>
                </a:solidFill>
              </a:rPr>
              <a:t>Chồng</a:t>
            </a:r>
            <a:r>
              <a:rPr lang="en-US" sz="2100" dirty="0">
                <a:solidFill>
                  <a:srgbClr val="000000"/>
                </a:solidFill>
              </a:rPr>
              <a:t> </a:t>
            </a:r>
            <a:r>
              <a:rPr lang="en-US" sz="2100" dirty="0" err="1">
                <a:solidFill>
                  <a:srgbClr val="000000"/>
                </a:solidFill>
              </a:rPr>
              <a:t>nàng</a:t>
            </a:r>
            <a:r>
              <a:rPr lang="en-US" sz="2100" dirty="0">
                <a:solidFill>
                  <a:srgbClr val="000000"/>
                </a:solidFill>
              </a:rPr>
              <a:t> </a:t>
            </a:r>
            <a:r>
              <a:rPr lang="en-US" sz="2100" dirty="0" err="1">
                <a:solidFill>
                  <a:srgbClr val="000000"/>
                </a:solidFill>
              </a:rPr>
              <a:t>là</a:t>
            </a:r>
            <a:r>
              <a:rPr lang="en-US" sz="2100" dirty="0">
                <a:solidFill>
                  <a:srgbClr val="000000"/>
                </a:solidFill>
              </a:rPr>
              <a:t> </a:t>
            </a:r>
            <a:r>
              <a:rPr lang="en-US" sz="2100" dirty="0" err="1">
                <a:solidFill>
                  <a:srgbClr val="000000"/>
                </a:solidFill>
              </a:rPr>
              <a:t>Trương</a:t>
            </a:r>
            <a:r>
              <a:rPr lang="en-US" sz="2100" dirty="0">
                <a:solidFill>
                  <a:srgbClr val="000000"/>
                </a:solidFill>
              </a:rPr>
              <a:t> </a:t>
            </a:r>
            <a:r>
              <a:rPr lang="en-US" sz="2100" dirty="0" err="1">
                <a:solidFill>
                  <a:srgbClr val="000000"/>
                </a:solidFill>
              </a:rPr>
              <a:t>Sinh</a:t>
            </a:r>
            <a:r>
              <a:rPr lang="en-US" sz="2100" dirty="0">
                <a:solidFill>
                  <a:srgbClr val="000000"/>
                </a:solidFill>
              </a:rPr>
              <a:t> </a:t>
            </a:r>
            <a:r>
              <a:rPr lang="en-US" sz="2100" dirty="0" err="1">
                <a:solidFill>
                  <a:srgbClr val="000000"/>
                </a:solidFill>
              </a:rPr>
              <a:t>phải</a:t>
            </a:r>
            <a:r>
              <a:rPr lang="en-US" sz="2100" dirty="0">
                <a:solidFill>
                  <a:srgbClr val="000000"/>
                </a:solidFill>
              </a:rPr>
              <a:t> </a:t>
            </a:r>
            <a:r>
              <a:rPr lang="en-US" sz="2100" dirty="0" err="1">
                <a:solidFill>
                  <a:srgbClr val="000000"/>
                </a:solidFill>
              </a:rPr>
              <a:t>đi</a:t>
            </a:r>
            <a:r>
              <a:rPr lang="en-US" sz="2100" dirty="0">
                <a:solidFill>
                  <a:srgbClr val="000000"/>
                </a:solidFill>
              </a:rPr>
              <a:t> </a:t>
            </a:r>
            <a:r>
              <a:rPr lang="en-US" sz="2100" dirty="0" err="1">
                <a:solidFill>
                  <a:srgbClr val="000000"/>
                </a:solidFill>
              </a:rPr>
              <a:t>lính</a:t>
            </a:r>
            <a:r>
              <a:rPr lang="en-US" sz="2100" dirty="0">
                <a:solidFill>
                  <a:srgbClr val="000000"/>
                </a:solidFill>
              </a:rPr>
              <a:t> </a:t>
            </a:r>
            <a:r>
              <a:rPr lang="en-US" sz="2100" dirty="0" err="1">
                <a:solidFill>
                  <a:srgbClr val="000000"/>
                </a:solidFill>
              </a:rPr>
              <a:t>sau</a:t>
            </a:r>
            <a:r>
              <a:rPr lang="en-US" sz="2100" dirty="0">
                <a:solidFill>
                  <a:srgbClr val="000000"/>
                </a:solidFill>
              </a:rPr>
              <a:t> </a:t>
            </a:r>
            <a:r>
              <a:rPr lang="en-US" sz="2100" dirty="0" err="1">
                <a:solidFill>
                  <a:srgbClr val="000000"/>
                </a:solidFill>
              </a:rPr>
              <a:t>khi</a:t>
            </a:r>
            <a:r>
              <a:rPr lang="en-US" sz="2100" dirty="0">
                <a:solidFill>
                  <a:srgbClr val="000000"/>
                </a:solidFill>
              </a:rPr>
              <a:t> </a:t>
            </a:r>
            <a:r>
              <a:rPr lang="en-US" sz="2100" dirty="0" err="1">
                <a:solidFill>
                  <a:srgbClr val="000000"/>
                </a:solidFill>
              </a:rPr>
              <a:t>cưới</a:t>
            </a:r>
            <a:r>
              <a:rPr lang="en-US" sz="2100" dirty="0">
                <a:solidFill>
                  <a:srgbClr val="000000"/>
                </a:solidFill>
              </a:rPr>
              <a:t> </a:t>
            </a:r>
            <a:r>
              <a:rPr lang="en-US" sz="2100" dirty="0" err="1">
                <a:solidFill>
                  <a:srgbClr val="000000"/>
                </a:solidFill>
              </a:rPr>
              <a:t>ít</a:t>
            </a:r>
            <a:r>
              <a:rPr lang="en-US" sz="2100" dirty="0">
                <a:solidFill>
                  <a:srgbClr val="000000"/>
                </a:solidFill>
              </a:rPr>
              <a:t> </a:t>
            </a:r>
            <a:r>
              <a:rPr lang="en-US" sz="2100" dirty="0" err="1">
                <a:solidFill>
                  <a:srgbClr val="000000"/>
                </a:solidFill>
              </a:rPr>
              <a:t>lâu</a:t>
            </a:r>
            <a:r>
              <a:rPr lang="en-US" sz="2100" dirty="0">
                <a:solidFill>
                  <a:srgbClr val="000000"/>
                </a:solidFill>
              </a:rPr>
              <a:t>. </a:t>
            </a:r>
            <a:r>
              <a:rPr lang="en-US" sz="2100" dirty="0" err="1">
                <a:solidFill>
                  <a:srgbClr val="000000"/>
                </a:solidFill>
              </a:rPr>
              <a:t>Nàng</a:t>
            </a:r>
            <a:r>
              <a:rPr lang="en-US" sz="2100" dirty="0">
                <a:solidFill>
                  <a:srgbClr val="000000"/>
                </a:solidFill>
              </a:rPr>
              <a:t> ở </a:t>
            </a:r>
            <a:r>
              <a:rPr lang="en-US" sz="2100" dirty="0" err="1">
                <a:solidFill>
                  <a:srgbClr val="000000"/>
                </a:solidFill>
              </a:rPr>
              <a:t>nhà</a:t>
            </a:r>
            <a:r>
              <a:rPr lang="en-US" sz="2100" dirty="0">
                <a:solidFill>
                  <a:srgbClr val="000000"/>
                </a:solidFill>
              </a:rPr>
              <a:t>, </a:t>
            </a:r>
            <a:r>
              <a:rPr lang="en-US" sz="2100" dirty="0" err="1">
                <a:solidFill>
                  <a:srgbClr val="000000"/>
                </a:solidFill>
              </a:rPr>
              <a:t>một</a:t>
            </a:r>
            <a:r>
              <a:rPr lang="en-US" sz="2100" dirty="0">
                <a:solidFill>
                  <a:srgbClr val="000000"/>
                </a:solidFill>
              </a:rPr>
              <a:t> </a:t>
            </a:r>
            <a:r>
              <a:rPr lang="en-US" sz="2100" dirty="0" err="1">
                <a:solidFill>
                  <a:srgbClr val="000000"/>
                </a:solidFill>
              </a:rPr>
              <a:t>mình</a:t>
            </a:r>
            <a:r>
              <a:rPr lang="en-US" sz="2100" dirty="0">
                <a:solidFill>
                  <a:srgbClr val="000000"/>
                </a:solidFill>
              </a:rPr>
              <a:t> </a:t>
            </a:r>
            <a:r>
              <a:rPr lang="en-US" sz="2100" dirty="0" err="1">
                <a:solidFill>
                  <a:srgbClr val="000000"/>
                </a:solidFill>
              </a:rPr>
              <a:t>vừa</a:t>
            </a:r>
            <a:r>
              <a:rPr lang="en-US" sz="2100" dirty="0">
                <a:solidFill>
                  <a:srgbClr val="000000"/>
                </a:solidFill>
              </a:rPr>
              <a:t> </a:t>
            </a:r>
            <a:r>
              <a:rPr lang="en-US" sz="2100" dirty="0" err="1">
                <a:solidFill>
                  <a:srgbClr val="000000"/>
                </a:solidFill>
              </a:rPr>
              <a:t>nuôi</a:t>
            </a:r>
            <a:r>
              <a:rPr lang="en-US" sz="2100" dirty="0">
                <a:solidFill>
                  <a:srgbClr val="000000"/>
                </a:solidFill>
              </a:rPr>
              <a:t> con </a:t>
            </a:r>
            <a:r>
              <a:rPr lang="en-US" sz="2100" dirty="0" err="1">
                <a:solidFill>
                  <a:srgbClr val="000000"/>
                </a:solidFill>
              </a:rPr>
              <a:t>nhỏ</a:t>
            </a:r>
            <a:r>
              <a:rPr lang="en-US" sz="2100" dirty="0">
                <a:solidFill>
                  <a:srgbClr val="000000"/>
                </a:solidFill>
              </a:rPr>
              <a:t> </a:t>
            </a:r>
            <a:r>
              <a:rPr lang="en-US" sz="2100" dirty="0" err="1">
                <a:solidFill>
                  <a:srgbClr val="000000"/>
                </a:solidFill>
              </a:rPr>
              <a:t>vừa</a:t>
            </a:r>
            <a:r>
              <a:rPr lang="en-US" sz="2100" dirty="0">
                <a:solidFill>
                  <a:srgbClr val="000000"/>
                </a:solidFill>
              </a:rPr>
              <a:t> </a:t>
            </a:r>
            <a:r>
              <a:rPr lang="en-US" sz="2100" dirty="0" err="1">
                <a:solidFill>
                  <a:srgbClr val="000000"/>
                </a:solidFill>
              </a:rPr>
              <a:t>chăm</a:t>
            </a:r>
            <a:r>
              <a:rPr lang="en-US" sz="2100" dirty="0">
                <a:solidFill>
                  <a:srgbClr val="000000"/>
                </a:solidFill>
              </a:rPr>
              <a:t> </a:t>
            </a:r>
            <a:r>
              <a:rPr lang="en-US" sz="2100" dirty="0" err="1">
                <a:solidFill>
                  <a:srgbClr val="000000"/>
                </a:solidFill>
              </a:rPr>
              <a:t>sóc</a:t>
            </a:r>
            <a:r>
              <a:rPr lang="en-US" sz="2100" dirty="0">
                <a:solidFill>
                  <a:srgbClr val="000000"/>
                </a:solidFill>
              </a:rPr>
              <a:t> </a:t>
            </a:r>
            <a:r>
              <a:rPr lang="en-US" sz="2100" dirty="0" err="1">
                <a:solidFill>
                  <a:srgbClr val="000000"/>
                </a:solidFill>
              </a:rPr>
              <a:t>mẹ</a:t>
            </a:r>
            <a:r>
              <a:rPr lang="en-US" sz="2100" dirty="0">
                <a:solidFill>
                  <a:srgbClr val="000000"/>
                </a:solidFill>
              </a:rPr>
              <a:t> </a:t>
            </a:r>
            <a:r>
              <a:rPr lang="en-US" sz="2100" dirty="0" err="1">
                <a:solidFill>
                  <a:srgbClr val="000000"/>
                </a:solidFill>
              </a:rPr>
              <a:t>chồng</a:t>
            </a:r>
            <a:r>
              <a:rPr lang="en-US" sz="2100" dirty="0">
                <a:solidFill>
                  <a:srgbClr val="000000"/>
                </a:solidFill>
              </a:rPr>
              <a:t> </a:t>
            </a:r>
            <a:r>
              <a:rPr lang="en-US" sz="2100" dirty="0" err="1">
                <a:solidFill>
                  <a:srgbClr val="000000"/>
                </a:solidFill>
              </a:rPr>
              <a:t>đau</a:t>
            </a:r>
            <a:r>
              <a:rPr lang="en-US" sz="2100" dirty="0">
                <a:solidFill>
                  <a:srgbClr val="000000"/>
                </a:solidFill>
              </a:rPr>
              <a:t> </a:t>
            </a:r>
            <a:r>
              <a:rPr lang="en-US" sz="2100" dirty="0" err="1">
                <a:solidFill>
                  <a:srgbClr val="000000"/>
                </a:solidFill>
              </a:rPr>
              <a:t>ốm</a:t>
            </a:r>
            <a:r>
              <a:rPr lang="en-US" sz="2100" dirty="0">
                <a:solidFill>
                  <a:srgbClr val="000000"/>
                </a:solidFill>
              </a:rPr>
              <a:t> </a:t>
            </a:r>
            <a:r>
              <a:rPr lang="en-US" sz="2100" dirty="0" err="1">
                <a:solidFill>
                  <a:srgbClr val="000000"/>
                </a:solidFill>
              </a:rPr>
              <a:t>rồi</a:t>
            </a:r>
            <a:r>
              <a:rPr lang="en-US" sz="2100" dirty="0">
                <a:solidFill>
                  <a:srgbClr val="000000"/>
                </a:solidFill>
              </a:rPr>
              <a:t> </a:t>
            </a:r>
            <a:r>
              <a:rPr lang="en-US" sz="2100" dirty="0" err="1">
                <a:solidFill>
                  <a:srgbClr val="000000"/>
                </a:solidFill>
              </a:rPr>
              <a:t>làm</a:t>
            </a:r>
            <a:r>
              <a:rPr lang="en-US" sz="2100" dirty="0">
                <a:solidFill>
                  <a:srgbClr val="000000"/>
                </a:solidFill>
              </a:rPr>
              <a:t> ma chu </a:t>
            </a:r>
            <a:r>
              <a:rPr lang="en-US" sz="2100" dirty="0" err="1">
                <a:solidFill>
                  <a:srgbClr val="000000"/>
                </a:solidFill>
              </a:rPr>
              <a:t>đáo</a:t>
            </a:r>
            <a:r>
              <a:rPr lang="en-US" sz="2100" dirty="0">
                <a:solidFill>
                  <a:srgbClr val="000000"/>
                </a:solidFill>
              </a:rPr>
              <a:t> </a:t>
            </a:r>
            <a:r>
              <a:rPr lang="en-US" sz="2100" dirty="0" err="1">
                <a:solidFill>
                  <a:srgbClr val="000000"/>
                </a:solidFill>
              </a:rPr>
              <a:t>khi</a:t>
            </a:r>
            <a:r>
              <a:rPr lang="en-US" sz="2100" dirty="0">
                <a:solidFill>
                  <a:srgbClr val="000000"/>
                </a:solidFill>
              </a:rPr>
              <a:t> </a:t>
            </a:r>
            <a:r>
              <a:rPr lang="en-US" sz="2100" dirty="0" err="1">
                <a:solidFill>
                  <a:srgbClr val="000000"/>
                </a:solidFill>
              </a:rPr>
              <a:t>bà</a:t>
            </a:r>
            <a:r>
              <a:rPr lang="en-US" sz="2100" dirty="0">
                <a:solidFill>
                  <a:srgbClr val="000000"/>
                </a:solidFill>
              </a:rPr>
              <a:t> </a:t>
            </a:r>
            <a:r>
              <a:rPr lang="en-US" sz="2100" dirty="0" err="1">
                <a:solidFill>
                  <a:srgbClr val="000000"/>
                </a:solidFill>
              </a:rPr>
              <a:t>mất</a:t>
            </a:r>
            <a:r>
              <a:rPr lang="en-US" sz="2100" dirty="0">
                <a:solidFill>
                  <a:srgbClr val="000000"/>
                </a:solidFill>
              </a:rPr>
              <a:t>. </a:t>
            </a:r>
            <a:r>
              <a:rPr lang="en-US" sz="2100" dirty="0" err="1">
                <a:solidFill>
                  <a:srgbClr val="000000"/>
                </a:solidFill>
              </a:rPr>
              <a:t>Trương</a:t>
            </a:r>
            <a:r>
              <a:rPr lang="en-US" sz="2100" dirty="0">
                <a:solidFill>
                  <a:srgbClr val="000000"/>
                </a:solidFill>
              </a:rPr>
              <a:t> </a:t>
            </a:r>
            <a:r>
              <a:rPr lang="en-US" sz="2100" dirty="0" err="1">
                <a:solidFill>
                  <a:srgbClr val="000000"/>
                </a:solidFill>
              </a:rPr>
              <a:t>Sinh</a:t>
            </a:r>
            <a:r>
              <a:rPr lang="en-US" sz="2100" dirty="0">
                <a:solidFill>
                  <a:srgbClr val="000000"/>
                </a:solidFill>
              </a:rPr>
              <a:t> </a:t>
            </a:r>
            <a:r>
              <a:rPr lang="en-US" sz="2100" dirty="0" err="1">
                <a:solidFill>
                  <a:srgbClr val="000000"/>
                </a:solidFill>
              </a:rPr>
              <a:t>trở</a:t>
            </a:r>
            <a:r>
              <a:rPr lang="en-US" sz="2100" dirty="0">
                <a:solidFill>
                  <a:srgbClr val="000000"/>
                </a:solidFill>
              </a:rPr>
              <a:t> </a:t>
            </a:r>
            <a:r>
              <a:rPr lang="en-US" sz="2100" dirty="0" err="1">
                <a:solidFill>
                  <a:srgbClr val="000000"/>
                </a:solidFill>
              </a:rPr>
              <a:t>về</a:t>
            </a:r>
            <a:r>
              <a:rPr lang="en-US" sz="2100" dirty="0">
                <a:solidFill>
                  <a:srgbClr val="000000"/>
                </a:solidFill>
              </a:rPr>
              <a:t>, </a:t>
            </a:r>
            <a:r>
              <a:rPr lang="en-US" sz="2100" dirty="0" err="1">
                <a:solidFill>
                  <a:srgbClr val="000000"/>
                </a:solidFill>
              </a:rPr>
              <a:t>nghe</a:t>
            </a:r>
            <a:r>
              <a:rPr lang="en-US" sz="2100" dirty="0">
                <a:solidFill>
                  <a:srgbClr val="000000"/>
                </a:solidFill>
              </a:rPr>
              <a:t> </a:t>
            </a:r>
            <a:r>
              <a:rPr lang="en-US" sz="2100" dirty="0" err="1">
                <a:solidFill>
                  <a:srgbClr val="000000"/>
                </a:solidFill>
              </a:rPr>
              <a:t>lời</a:t>
            </a:r>
            <a:r>
              <a:rPr lang="en-US" sz="2100" dirty="0">
                <a:solidFill>
                  <a:srgbClr val="000000"/>
                </a:solidFill>
              </a:rPr>
              <a:t> con </a:t>
            </a:r>
            <a:r>
              <a:rPr lang="en-US" sz="2100" dirty="0" err="1">
                <a:solidFill>
                  <a:srgbClr val="000000"/>
                </a:solidFill>
              </a:rPr>
              <a:t>nhỏ</a:t>
            </a:r>
            <a:r>
              <a:rPr lang="en-US" sz="2100" dirty="0">
                <a:solidFill>
                  <a:srgbClr val="000000"/>
                </a:solidFill>
              </a:rPr>
              <a:t>, </a:t>
            </a:r>
            <a:r>
              <a:rPr lang="en-US" sz="2100" dirty="0" err="1">
                <a:solidFill>
                  <a:srgbClr val="000000"/>
                </a:solidFill>
              </a:rPr>
              <a:t>nghi</a:t>
            </a:r>
            <a:r>
              <a:rPr lang="en-US" sz="2100" dirty="0">
                <a:solidFill>
                  <a:srgbClr val="000000"/>
                </a:solidFill>
              </a:rPr>
              <a:t> </a:t>
            </a:r>
            <a:r>
              <a:rPr lang="en-US" sz="2100" dirty="0" err="1">
                <a:solidFill>
                  <a:srgbClr val="000000"/>
                </a:solidFill>
              </a:rPr>
              <a:t>vợ</a:t>
            </a:r>
            <a:r>
              <a:rPr lang="en-US" sz="2100" dirty="0">
                <a:solidFill>
                  <a:srgbClr val="000000"/>
                </a:solidFill>
              </a:rPr>
              <a:t> </a:t>
            </a:r>
            <a:r>
              <a:rPr lang="en-US" sz="2100" dirty="0" err="1">
                <a:solidFill>
                  <a:srgbClr val="000000"/>
                </a:solidFill>
              </a:rPr>
              <a:t>thất</a:t>
            </a:r>
            <a:r>
              <a:rPr lang="en-US" sz="2100" dirty="0">
                <a:solidFill>
                  <a:srgbClr val="000000"/>
                </a:solidFill>
              </a:rPr>
              <a:t> </a:t>
            </a:r>
            <a:r>
              <a:rPr lang="en-US" sz="2100" dirty="0" err="1">
                <a:solidFill>
                  <a:srgbClr val="000000"/>
                </a:solidFill>
              </a:rPr>
              <a:t>tiết</a:t>
            </a:r>
            <a:r>
              <a:rPr lang="en-US" sz="2100" dirty="0">
                <a:solidFill>
                  <a:srgbClr val="000000"/>
                </a:solidFill>
              </a:rPr>
              <a:t> </a:t>
            </a:r>
            <a:r>
              <a:rPr lang="en-US" sz="2100" dirty="0" err="1">
                <a:solidFill>
                  <a:srgbClr val="000000"/>
                </a:solidFill>
              </a:rPr>
              <a:t>nên</a:t>
            </a:r>
            <a:r>
              <a:rPr lang="en-US" sz="2100" dirty="0">
                <a:solidFill>
                  <a:srgbClr val="000000"/>
                </a:solidFill>
              </a:rPr>
              <a:t> </a:t>
            </a:r>
            <a:r>
              <a:rPr lang="en-US" sz="2100" dirty="0" err="1">
                <a:solidFill>
                  <a:srgbClr val="000000"/>
                </a:solidFill>
              </a:rPr>
              <a:t>đánh</a:t>
            </a:r>
            <a:r>
              <a:rPr lang="en-US" sz="2100" dirty="0">
                <a:solidFill>
                  <a:srgbClr val="000000"/>
                </a:solidFill>
              </a:rPr>
              <a:t> </a:t>
            </a:r>
            <a:r>
              <a:rPr lang="en-US" sz="2100" dirty="0" err="1">
                <a:solidFill>
                  <a:srgbClr val="000000"/>
                </a:solidFill>
              </a:rPr>
              <a:t>đuổi</a:t>
            </a:r>
            <a:r>
              <a:rPr lang="en-US" sz="2100" dirty="0">
                <a:solidFill>
                  <a:srgbClr val="000000"/>
                </a:solidFill>
              </a:rPr>
              <a:t> </a:t>
            </a:r>
            <a:r>
              <a:rPr lang="en-US" sz="2100" dirty="0" err="1">
                <a:solidFill>
                  <a:srgbClr val="000000"/>
                </a:solidFill>
              </a:rPr>
              <a:t>đi</a:t>
            </a:r>
            <a:r>
              <a:rPr lang="en-US" sz="2100" dirty="0">
                <a:solidFill>
                  <a:srgbClr val="000000"/>
                </a:solidFill>
              </a:rPr>
              <a:t>. </a:t>
            </a:r>
            <a:r>
              <a:rPr lang="en-US" sz="2100" dirty="0" err="1">
                <a:solidFill>
                  <a:srgbClr val="000000"/>
                </a:solidFill>
              </a:rPr>
              <a:t>Vũ</a:t>
            </a:r>
            <a:r>
              <a:rPr lang="en-US" sz="2100" dirty="0">
                <a:solidFill>
                  <a:srgbClr val="000000"/>
                </a:solidFill>
              </a:rPr>
              <a:t> </a:t>
            </a:r>
            <a:r>
              <a:rPr lang="en-US" sz="2100" dirty="0" err="1">
                <a:solidFill>
                  <a:srgbClr val="000000"/>
                </a:solidFill>
              </a:rPr>
              <a:t>Nương</a:t>
            </a:r>
            <a:r>
              <a:rPr lang="en-US" sz="2100" dirty="0">
                <a:solidFill>
                  <a:srgbClr val="000000"/>
                </a:solidFill>
              </a:rPr>
              <a:t> </a:t>
            </a:r>
            <a:r>
              <a:rPr lang="en-US" sz="2100" dirty="0" err="1">
                <a:solidFill>
                  <a:srgbClr val="000000"/>
                </a:solidFill>
              </a:rPr>
              <a:t>uất</a:t>
            </a:r>
            <a:r>
              <a:rPr lang="en-US" sz="2100" dirty="0">
                <a:solidFill>
                  <a:srgbClr val="000000"/>
                </a:solidFill>
              </a:rPr>
              <a:t> </a:t>
            </a:r>
            <a:r>
              <a:rPr lang="en-US" sz="2100" dirty="0" err="1">
                <a:solidFill>
                  <a:srgbClr val="000000"/>
                </a:solidFill>
              </a:rPr>
              <a:t>ức</a:t>
            </a:r>
            <a:r>
              <a:rPr lang="en-US" sz="2100" dirty="0">
                <a:solidFill>
                  <a:srgbClr val="000000"/>
                </a:solidFill>
              </a:rPr>
              <a:t> </a:t>
            </a:r>
            <a:r>
              <a:rPr lang="en-US" sz="2100" dirty="0" err="1">
                <a:solidFill>
                  <a:srgbClr val="000000"/>
                </a:solidFill>
              </a:rPr>
              <a:t>gieo</a:t>
            </a:r>
            <a:r>
              <a:rPr lang="en-US" sz="2100" dirty="0">
                <a:solidFill>
                  <a:srgbClr val="000000"/>
                </a:solidFill>
              </a:rPr>
              <a:t> </a:t>
            </a:r>
            <a:r>
              <a:rPr lang="en-US" sz="2100" dirty="0" err="1">
                <a:solidFill>
                  <a:srgbClr val="000000"/>
                </a:solidFill>
              </a:rPr>
              <a:t>gieo</a:t>
            </a:r>
            <a:r>
              <a:rPr lang="en-US" sz="2100" dirty="0">
                <a:solidFill>
                  <a:srgbClr val="000000"/>
                </a:solidFill>
              </a:rPr>
              <a:t> </a:t>
            </a:r>
            <a:r>
              <a:rPr lang="en-US" sz="2100" dirty="0" err="1">
                <a:solidFill>
                  <a:srgbClr val="000000"/>
                </a:solidFill>
              </a:rPr>
              <a:t>mình</a:t>
            </a:r>
            <a:r>
              <a:rPr lang="en-US" sz="2100" dirty="0">
                <a:solidFill>
                  <a:srgbClr val="000000"/>
                </a:solidFill>
              </a:rPr>
              <a:t> </a:t>
            </a:r>
            <a:r>
              <a:rPr lang="en-US" sz="2100" dirty="0" err="1">
                <a:solidFill>
                  <a:srgbClr val="000000"/>
                </a:solidFill>
              </a:rPr>
              <a:t>xuống</a:t>
            </a:r>
            <a:r>
              <a:rPr lang="en-US" sz="2100" dirty="0">
                <a:solidFill>
                  <a:srgbClr val="000000"/>
                </a:solidFill>
              </a:rPr>
              <a:t> song </a:t>
            </a:r>
            <a:r>
              <a:rPr lang="en-US" sz="2100" dirty="0" err="1">
                <a:solidFill>
                  <a:srgbClr val="000000"/>
                </a:solidFill>
              </a:rPr>
              <a:t>Hoàng</a:t>
            </a:r>
            <a:r>
              <a:rPr lang="en-US" sz="2100" dirty="0">
                <a:solidFill>
                  <a:srgbClr val="000000"/>
                </a:solidFill>
              </a:rPr>
              <a:t> </a:t>
            </a:r>
            <a:r>
              <a:rPr lang="en-US" sz="2100" dirty="0" err="1">
                <a:solidFill>
                  <a:srgbClr val="000000"/>
                </a:solidFill>
              </a:rPr>
              <a:t>Giang</a:t>
            </a:r>
            <a:r>
              <a:rPr lang="en-US" sz="2100" dirty="0">
                <a:solidFill>
                  <a:srgbClr val="000000"/>
                </a:solidFill>
              </a:rPr>
              <a:t> </a:t>
            </a:r>
            <a:r>
              <a:rPr lang="en-US" sz="2100" dirty="0" err="1">
                <a:solidFill>
                  <a:srgbClr val="000000"/>
                </a:solidFill>
              </a:rPr>
              <a:t>tự</a:t>
            </a:r>
            <a:r>
              <a:rPr lang="en-US" sz="2100" dirty="0">
                <a:solidFill>
                  <a:srgbClr val="000000"/>
                </a:solidFill>
              </a:rPr>
              <a:t> </a:t>
            </a:r>
            <a:r>
              <a:rPr lang="en-US" sz="2100" dirty="0" err="1">
                <a:solidFill>
                  <a:srgbClr val="000000"/>
                </a:solidFill>
              </a:rPr>
              <a:t>vẫn</a:t>
            </a:r>
            <a:r>
              <a:rPr lang="en-US" sz="2100" dirty="0">
                <a:solidFill>
                  <a:srgbClr val="000000"/>
                </a:solidFill>
              </a:rPr>
              <a:t>, </a:t>
            </a:r>
            <a:r>
              <a:rPr lang="en-US" sz="2100" dirty="0" err="1">
                <a:solidFill>
                  <a:srgbClr val="000000"/>
                </a:solidFill>
              </a:rPr>
              <a:t>được</a:t>
            </a:r>
            <a:r>
              <a:rPr lang="en-US" sz="2100" dirty="0">
                <a:solidFill>
                  <a:srgbClr val="000000"/>
                </a:solidFill>
              </a:rPr>
              <a:t> </a:t>
            </a:r>
            <a:r>
              <a:rPr lang="en-US" sz="2100" dirty="0" err="1">
                <a:solidFill>
                  <a:srgbClr val="000000"/>
                </a:solidFill>
              </a:rPr>
              <a:t>thần</a:t>
            </a:r>
            <a:r>
              <a:rPr lang="en-US" sz="2100" dirty="0">
                <a:solidFill>
                  <a:srgbClr val="000000"/>
                </a:solidFill>
              </a:rPr>
              <a:t> </a:t>
            </a:r>
            <a:r>
              <a:rPr lang="en-US" sz="2100" dirty="0" err="1">
                <a:solidFill>
                  <a:srgbClr val="000000"/>
                </a:solidFill>
              </a:rPr>
              <a:t>Rùa</a:t>
            </a:r>
            <a:r>
              <a:rPr lang="en-US" sz="2100" dirty="0">
                <a:solidFill>
                  <a:srgbClr val="000000"/>
                </a:solidFill>
              </a:rPr>
              <a:t> Linh Phi </a:t>
            </a:r>
            <a:r>
              <a:rPr lang="en-US" sz="2100" dirty="0" err="1">
                <a:solidFill>
                  <a:srgbClr val="000000"/>
                </a:solidFill>
              </a:rPr>
              <a:t>và</a:t>
            </a:r>
            <a:r>
              <a:rPr lang="en-US" sz="2100" dirty="0">
                <a:solidFill>
                  <a:srgbClr val="000000"/>
                </a:solidFill>
              </a:rPr>
              <a:t> </a:t>
            </a:r>
            <a:r>
              <a:rPr lang="en-US" sz="2100" dirty="0" err="1">
                <a:solidFill>
                  <a:srgbClr val="000000"/>
                </a:solidFill>
              </a:rPr>
              <a:t>các</a:t>
            </a:r>
            <a:r>
              <a:rPr lang="en-US" sz="2100" dirty="0">
                <a:solidFill>
                  <a:srgbClr val="000000"/>
                </a:solidFill>
              </a:rPr>
              <a:t> </a:t>
            </a:r>
            <a:r>
              <a:rPr lang="en-US" sz="2100" dirty="0" err="1">
                <a:solidFill>
                  <a:srgbClr val="000000"/>
                </a:solidFill>
              </a:rPr>
              <a:t>tiên</a:t>
            </a:r>
            <a:r>
              <a:rPr lang="en-US" sz="2100" dirty="0">
                <a:solidFill>
                  <a:srgbClr val="000000"/>
                </a:solidFill>
              </a:rPr>
              <a:t> </a:t>
            </a:r>
            <a:r>
              <a:rPr lang="en-US" sz="2100" dirty="0" err="1">
                <a:solidFill>
                  <a:srgbClr val="000000"/>
                </a:solidFill>
              </a:rPr>
              <a:t>nữ</a:t>
            </a:r>
            <a:r>
              <a:rPr lang="en-US" sz="2100" dirty="0">
                <a:solidFill>
                  <a:srgbClr val="000000"/>
                </a:solidFill>
              </a:rPr>
              <a:t> </a:t>
            </a:r>
            <a:r>
              <a:rPr lang="en-US" sz="2100" dirty="0" err="1">
                <a:solidFill>
                  <a:srgbClr val="000000"/>
                </a:solidFill>
              </a:rPr>
              <a:t>cứu</a:t>
            </a:r>
            <a:r>
              <a:rPr lang="en-US" sz="2100" dirty="0">
                <a:solidFill>
                  <a:srgbClr val="000000"/>
                </a:solidFill>
              </a:rPr>
              <a:t>. Sau </a:t>
            </a:r>
            <a:r>
              <a:rPr lang="en-US" sz="2100" dirty="0" err="1">
                <a:solidFill>
                  <a:srgbClr val="000000"/>
                </a:solidFill>
              </a:rPr>
              <a:t>đó</a:t>
            </a:r>
            <a:r>
              <a:rPr lang="en-US" sz="2100" dirty="0">
                <a:solidFill>
                  <a:srgbClr val="000000"/>
                </a:solidFill>
              </a:rPr>
              <a:t> TS </a:t>
            </a:r>
            <a:r>
              <a:rPr lang="en-US" sz="2100" dirty="0" err="1">
                <a:solidFill>
                  <a:srgbClr val="000000"/>
                </a:solidFill>
              </a:rPr>
              <a:t>mới</a:t>
            </a:r>
            <a:r>
              <a:rPr lang="en-US" sz="2100" dirty="0">
                <a:solidFill>
                  <a:srgbClr val="000000"/>
                </a:solidFill>
              </a:rPr>
              <a:t> </a:t>
            </a:r>
            <a:r>
              <a:rPr lang="en-US" sz="2100" dirty="0" err="1">
                <a:solidFill>
                  <a:srgbClr val="000000"/>
                </a:solidFill>
              </a:rPr>
              <a:t>biết</a:t>
            </a:r>
            <a:r>
              <a:rPr lang="en-US" sz="2100" dirty="0">
                <a:solidFill>
                  <a:srgbClr val="000000"/>
                </a:solidFill>
              </a:rPr>
              <a:t> </a:t>
            </a:r>
            <a:r>
              <a:rPr lang="en-US" sz="2100" dirty="0" err="1">
                <a:solidFill>
                  <a:srgbClr val="000000"/>
                </a:solidFill>
              </a:rPr>
              <a:t>vợ</a:t>
            </a:r>
            <a:r>
              <a:rPr lang="en-US" sz="2100" dirty="0">
                <a:solidFill>
                  <a:srgbClr val="000000"/>
                </a:solidFill>
              </a:rPr>
              <a:t> </a:t>
            </a:r>
            <a:r>
              <a:rPr lang="en-US" sz="2100" dirty="0" err="1">
                <a:solidFill>
                  <a:srgbClr val="000000"/>
                </a:solidFill>
              </a:rPr>
              <a:t>bị</a:t>
            </a:r>
            <a:r>
              <a:rPr lang="en-US" sz="2100" dirty="0">
                <a:solidFill>
                  <a:srgbClr val="000000"/>
                </a:solidFill>
              </a:rPr>
              <a:t> </a:t>
            </a:r>
            <a:r>
              <a:rPr lang="en-US" sz="2100" dirty="0" err="1">
                <a:solidFill>
                  <a:srgbClr val="000000"/>
                </a:solidFill>
              </a:rPr>
              <a:t>oan</a:t>
            </a:r>
            <a:r>
              <a:rPr lang="en-US" sz="2100" dirty="0">
                <a:solidFill>
                  <a:srgbClr val="000000"/>
                </a:solidFill>
              </a:rPr>
              <a:t>. </a:t>
            </a:r>
            <a:r>
              <a:rPr lang="en-US" sz="2100" dirty="0" err="1">
                <a:solidFill>
                  <a:srgbClr val="000000"/>
                </a:solidFill>
              </a:rPr>
              <a:t>Ít</a:t>
            </a:r>
            <a:r>
              <a:rPr lang="en-US" sz="2100" dirty="0">
                <a:solidFill>
                  <a:srgbClr val="000000"/>
                </a:solidFill>
              </a:rPr>
              <a:t> </a:t>
            </a:r>
            <a:r>
              <a:rPr lang="en-US" sz="2100" dirty="0" err="1">
                <a:solidFill>
                  <a:srgbClr val="000000"/>
                </a:solidFill>
              </a:rPr>
              <a:t>lâu</a:t>
            </a:r>
            <a:r>
              <a:rPr lang="en-US" sz="2100" dirty="0">
                <a:solidFill>
                  <a:srgbClr val="000000"/>
                </a:solidFill>
              </a:rPr>
              <a:t> </a:t>
            </a:r>
            <a:r>
              <a:rPr lang="en-US" sz="2100" dirty="0" err="1">
                <a:solidFill>
                  <a:srgbClr val="000000"/>
                </a:solidFill>
              </a:rPr>
              <a:t>sau</a:t>
            </a:r>
            <a:r>
              <a:rPr lang="en-US" sz="2100" dirty="0">
                <a:solidFill>
                  <a:srgbClr val="000000"/>
                </a:solidFill>
              </a:rPr>
              <a:t>, VN </a:t>
            </a:r>
            <a:r>
              <a:rPr lang="en-US" sz="2100" dirty="0" err="1">
                <a:solidFill>
                  <a:srgbClr val="000000"/>
                </a:solidFill>
              </a:rPr>
              <a:t>gặp</a:t>
            </a:r>
            <a:r>
              <a:rPr lang="en-US" sz="2100" dirty="0">
                <a:solidFill>
                  <a:srgbClr val="000000"/>
                </a:solidFill>
              </a:rPr>
              <a:t> Phan Lang, </a:t>
            </a:r>
            <a:r>
              <a:rPr lang="en-US" sz="2100" dirty="0" err="1">
                <a:solidFill>
                  <a:srgbClr val="000000"/>
                </a:solidFill>
              </a:rPr>
              <a:t>người</a:t>
            </a:r>
            <a:r>
              <a:rPr lang="en-US" sz="2100" dirty="0">
                <a:solidFill>
                  <a:srgbClr val="000000"/>
                </a:solidFill>
              </a:rPr>
              <a:t> </a:t>
            </a:r>
            <a:r>
              <a:rPr lang="en-US" sz="2100" dirty="0" err="1">
                <a:solidFill>
                  <a:srgbClr val="000000"/>
                </a:solidFill>
              </a:rPr>
              <a:t>cùng</a:t>
            </a:r>
            <a:r>
              <a:rPr lang="en-US" sz="2100" dirty="0">
                <a:solidFill>
                  <a:srgbClr val="000000"/>
                </a:solidFill>
              </a:rPr>
              <a:t> </a:t>
            </a:r>
            <a:r>
              <a:rPr lang="en-US" sz="2100" dirty="0" err="1">
                <a:solidFill>
                  <a:srgbClr val="000000"/>
                </a:solidFill>
              </a:rPr>
              <a:t>làng</a:t>
            </a:r>
            <a:r>
              <a:rPr lang="en-US" sz="2100" dirty="0">
                <a:solidFill>
                  <a:srgbClr val="000000"/>
                </a:solidFill>
              </a:rPr>
              <a:t> </a:t>
            </a:r>
            <a:r>
              <a:rPr lang="en-US" sz="2100" dirty="0" err="1">
                <a:solidFill>
                  <a:srgbClr val="000000"/>
                </a:solidFill>
              </a:rPr>
              <a:t>chết</a:t>
            </a:r>
            <a:r>
              <a:rPr lang="en-US" sz="2100" dirty="0">
                <a:solidFill>
                  <a:srgbClr val="000000"/>
                </a:solidFill>
              </a:rPr>
              <a:t> </a:t>
            </a:r>
            <a:r>
              <a:rPr lang="en-US" sz="2100" dirty="0" err="1">
                <a:solidFill>
                  <a:srgbClr val="000000"/>
                </a:solidFill>
              </a:rPr>
              <a:t>đuối</a:t>
            </a:r>
            <a:r>
              <a:rPr lang="en-US" sz="2100" dirty="0">
                <a:solidFill>
                  <a:srgbClr val="000000"/>
                </a:solidFill>
              </a:rPr>
              <a:t> </a:t>
            </a:r>
            <a:r>
              <a:rPr lang="en-US" sz="2100" dirty="0" err="1">
                <a:solidFill>
                  <a:srgbClr val="000000"/>
                </a:solidFill>
              </a:rPr>
              <a:t>được</a:t>
            </a:r>
            <a:r>
              <a:rPr lang="en-US" sz="2100" dirty="0">
                <a:solidFill>
                  <a:srgbClr val="000000"/>
                </a:solidFill>
              </a:rPr>
              <a:t> Linh Phi </a:t>
            </a:r>
            <a:r>
              <a:rPr lang="en-US" sz="2100" dirty="0" err="1">
                <a:solidFill>
                  <a:srgbClr val="000000"/>
                </a:solidFill>
              </a:rPr>
              <a:t>cứu</a:t>
            </a:r>
            <a:r>
              <a:rPr lang="en-US" sz="2100" dirty="0">
                <a:solidFill>
                  <a:srgbClr val="000000"/>
                </a:solidFill>
              </a:rPr>
              <a:t>. Khi Phan Lang </a:t>
            </a:r>
            <a:r>
              <a:rPr lang="en-US" sz="2100" dirty="0" err="1">
                <a:solidFill>
                  <a:srgbClr val="000000"/>
                </a:solidFill>
              </a:rPr>
              <a:t>trở</a:t>
            </a:r>
            <a:r>
              <a:rPr lang="en-US" sz="2100" dirty="0">
                <a:solidFill>
                  <a:srgbClr val="000000"/>
                </a:solidFill>
              </a:rPr>
              <a:t> </a:t>
            </a:r>
            <a:r>
              <a:rPr lang="en-US" sz="2100" dirty="0" err="1">
                <a:solidFill>
                  <a:srgbClr val="000000"/>
                </a:solidFill>
              </a:rPr>
              <a:t>về</a:t>
            </a:r>
            <a:r>
              <a:rPr lang="en-US" sz="2100" dirty="0">
                <a:solidFill>
                  <a:srgbClr val="000000"/>
                </a:solidFill>
              </a:rPr>
              <a:t>, VN </a:t>
            </a:r>
            <a:r>
              <a:rPr lang="en-US" sz="2100" dirty="0" err="1">
                <a:solidFill>
                  <a:srgbClr val="000000"/>
                </a:solidFill>
              </a:rPr>
              <a:t>gửi</a:t>
            </a:r>
            <a:r>
              <a:rPr lang="en-US" sz="2100" dirty="0">
                <a:solidFill>
                  <a:srgbClr val="000000"/>
                </a:solidFill>
              </a:rPr>
              <a:t> </a:t>
            </a:r>
            <a:r>
              <a:rPr lang="en-US" sz="2100" dirty="0" err="1">
                <a:solidFill>
                  <a:srgbClr val="000000"/>
                </a:solidFill>
              </a:rPr>
              <a:t>chiếc</a:t>
            </a:r>
            <a:r>
              <a:rPr lang="en-US" sz="2100" dirty="0">
                <a:solidFill>
                  <a:srgbClr val="000000"/>
                </a:solidFill>
              </a:rPr>
              <a:t> </a:t>
            </a:r>
            <a:r>
              <a:rPr lang="en-US" sz="2100" dirty="0" err="1">
                <a:solidFill>
                  <a:srgbClr val="000000"/>
                </a:solidFill>
              </a:rPr>
              <a:t>hoa</a:t>
            </a:r>
            <a:r>
              <a:rPr lang="en-US" sz="2100" dirty="0">
                <a:solidFill>
                  <a:srgbClr val="000000"/>
                </a:solidFill>
              </a:rPr>
              <a:t> </a:t>
            </a:r>
            <a:r>
              <a:rPr lang="en-US" sz="2100" dirty="0" err="1">
                <a:solidFill>
                  <a:srgbClr val="000000"/>
                </a:solidFill>
              </a:rPr>
              <a:t>vàng</a:t>
            </a:r>
            <a:r>
              <a:rPr lang="en-US" sz="2100" dirty="0">
                <a:solidFill>
                  <a:srgbClr val="000000"/>
                </a:solidFill>
              </a:rPr>
              <a:t> </a:t>
            </a:r>
            <a:r>
              <a:rPr lang="en-US" sz="2100" dirty="0" err="1">
                <a:solidFill>
                  <a:srgbClr val="000000"/>
                </a:solidFill>
              </a:rPr>
              <a:t>nhắn</a:t>
            </a:r>
            <a:r>
              <a:rPr lang="en-US" sz="2100" dirty="0">
                <a:solidFill>
                  <a:srgbClr val="000000"/>
                </a:solidFill>
              </a:rPr>
              <a:t> </a:t>
            </a:r>
            <a:r>
              <a:rPr lang="en-US" sz="2100" dirty="0" err="1">
                <a:solidFill>
                  <a:srgbClr val="000000"/>
                </a:solidFill>
              </a:rPr>
              <a:t>chàng</a:t>
            </a:r>
            <a:r>
              <a:rPr lang="en-US" sz="2100" dirty="0">
                <a:solidFill>
                  <a:srgbClr val="000000"/>
                </a:solidFill>
              </a:rPr>
              <a:t> </a:t>
            </a:r>
            <a:r>
              <a:rPr lang="en-US" sz="2100" dirty="0" err="1">
                <a:solidFill>
                  <a:srgbClr val="000000"/>
                </a:solidFill>
              </a:rPr>
              <a:t>Trương</a:t>
            </a:r>
            <a:r>
              <a:rPr lang="en-US" sz="2100" dirty="0">
                <a:solidFill>
                  <a:srgbClr val="000000"/>
                </a:solidFill>
              </a:rPr>
              <a:t> </a:t>
            </a:r>
            <a:r>
              <a:rPr lang="en-US" sz="2100" dirty="0" err="1">
                <a:solidFill>
                  <a:srgbClr val="000000"/>
                </a:solidFill>
              </a:rPr>
              <a:t>lập</a:t>
            </a:r>
            <a:r>
              <a:rPr lang="en-US" sz="2100" dirty="0">
                <a:solidFill>
                  <a:srgbClr val="000000"/>
                </a:solidFill>
              </a:rPr>
              <a:t> </a:t>
            </a:r>
            <a:r>
              <a:rPr lang="en-US" sz="2100" dirty="0" err="1">
                <a:solidFill>
                  <a:srgbClr val="000000"/>
                </a:solidFill>
              </a:rPr>
              <a:t>đàn</a:t>
            </a:r>
            <a:r>
              <a:rPr lang="en-US" sz="2100" dirty="0">
                <a:solidFill>
                  <a:srgbClr val="000000"/>
                </a:solidFill>
              </a:rPr>
              <a:t> </a:t>
            </a:r>
            <a:r>
              <a:rPr lang="en-US" sz="2100" dirty="0" err="1">
                <a:solidFill>
                  <a:srgbClr val="000000"/>
                </a:solidFill>
              </a:rPr>
              <a:t>giải</a:t>
            </a:r>
            <a:r>
              <a:rPr lang="en-US" sz="2100" dirty="0">
                <a:solidFill>
                  <a:srgbClr val="000000"/>
                </a:solidFill>
              </a:rPr>
              <a:t> </a:t>
            </a:r>
            <a:r>
              <a:rPr lang="en-US" sz="2100" dirty="0" err="1">
                <a:solidFill>
                  <a:srgbClr val="000000"/>
                </a:solidFill>
              </a:rPr>
              <a:t>oan</a:t>
            </a:r>
            <a:r>
              <a:rPr lang="en-US" sz="2100" dirty="0">
                <a:solidFill>
                  <a:srgbClr val="000000"/>
                </a:solidFill>
              </a:rPr>
              <a:t> </a:t>
            </a:r>
            <a:r>
              <a:rPr lang="en-US" sz="2100" dirty="0" err="1">
                <a:solidFill>
                  <a:srgbClr val="000000"/>
                </a:solidFill>
              </a:rPr>
              <a:t>cho</a:t>
            </a:r>
            <a:r>
              <a:rPr lang="en-US" sz="2100" dirty="0">
                <a:solidFill>
                  <a:srgbClr val="000000"/>
                </a:solidFill>
              </a:rPr>
              <a:t> </a:t>
            </a:r>
            <a:r>
              <a:rPr lang="en-US" sz="2100" dirty="0" err="1">
                <a:solidFill>
                  <a:srgbClr val="000000"/>
                </a:solidFill>
              </a:rPr>
              <a:t>nàng</a:t>
            </a:r>
            <a:r>
              <a:rPr lang="en-US" sz="2100" dirty="0">
                <a:solidFill>
                  <a:srgbClr val="000000"/>
                </a:solidFill>
              </a:rPr>
              <a:t>. TS </a:t>
            </a:r>
            <a:r>
              <a:rPr lang="en-US" sz="2100" dirty="0" err="1">
                <a:solidFill>
                  <a:srgbClr val="000000"/>
                </a:solidFill>
              </a:rPr>
              <a:t>nghe</a:t>
            </a:r>
            <a:r>
              <a:rPr lang="en-US" sz="2100" dirty="0">
                <a:solidFill>
                  <a:srgbClr val="000000"/>
                </a:solidFill>
              </a:rPr>
              <a:t> </a:t>
            </a:r>
            <a:r>
              <a:rPr lang="en-US" sz="2100" dirty="0" err="1">
                <a:solidFill>
                  <a:srgbClr val="000000"/>
                </a:solidFill>
              </a:rPr>
              <a:t>theo</a:t>
            </a:r>
            <a:r>
              <a:rPr lang="en-US" sz="2100" dirty="0">
                <a:solidFill>
                  <a:srgbClr val="000000"/>
                </a:solidFill>
              </a:rPr>
              <a:t>, VN </a:t>
            </a:r>
            <a:r>
              <a:rPr lang="en-US" sz="2100" dirty="0" err="1">
                <a:solidFill>
                  <a:srgbClr val="000000"/>
                </a:solidFill>
              </a:rPr>
              <a:t>trở</a:t>
            </a:r>
            <a:r>
              <a:rPr lang="en-US" sz="2100" dirty="0">
                <a:solidFill>
                  <a:srgbClr val="000000"/>
                </a:solidFill>
              </a:rPr>
              <a:t> </a:t>
            </a:r>
            <a:r>
              <a:rPr lang="en-US" sz="2100" dirty="0" err="1">
                <a:solidFill>
                  <a:srgbClr val="000000"/>
                </a:solidFill>
              </a:rPr>
              <a:t>về</a:t>
            </a:r>
            <a:r>
              <a:rPr lang="en-US" sz="2100" dirty="0">
                <a:solidFill>
                  <a:srgbClr val="000000"/>
                </a:solidFill>
              </a:rPr>
              <a:t>, </a:t>
            </a:r>
            <a:r>
              <a:rPr lang="en-US" sz="2100" dirty="0" err="1">
                <a:solidFill>
                  <a:srgbClr val="000000"/>
                </a:solidFill>
              </a:rPr>
              <a:t>ẩn</a:t>
            </a:r>
            <a:r>
              <a:rPr lang="en-US" sz="2100" dirty="0">
                <a:solidFill>
                  <a:srgbClr val="000000"/>
                </a:solidFill>
              </a:rPr>
              <a:t> </a:t>
            </a:r>
            <a:r>
              <a:rPr lang="en-US" sz="2100" dirty="0" err="1">
                <a:solidFill>
                  <a:srgbClr val="000000"/>
                </a:solidFill>
              </a:rPr>
              <a:t>hiện</a:t>
            </a:r>
            <a:r>
              <a:rPr lang="en-US" sz="2100" dirty="0">
                <a:solidFill>
                  <a:srgbClr val="000000"/>
                </a:solidFill>
              </a:rPr>
              <a:t> </a:t>
            </a:r>
            <a:r>
              <a:rPr lang="en-US" sz="2100" dirty="0" err="1">
                <a:solidFill>
                  <a:srgbClr val="000000"/>
                </a:solidFill>
              </a:rPr>
              <a:t>giữa</a:t>
            </a:r>
            <a:r>
              <a:rPr lang="en-US" sz="2100" dirty="0">
                <a:solidFill>
                  <a:srgbClr val="000000"/>
                </a:solidFill>
              </a:rPr>
              <a:t> </a:t>
            </a:r>
            <a:r>
              <a:rPr lang="en-US" sz="2100" dirty="0" err="1">
                <a:solidFill>
                  <a:srgbClr val="000000"/>
                </a:solidFill>
              </a:rPr>
              <a:t>dòng</a:t>
            </a:r>
            <a:r>
              <a:rPr lang="en-US" sz="2100" dirty="0">
                <a:solidFill>
                  <a:srgbClr val="000000"/>
                </a:solidFill>
              </a:rPr>
              <a:t>, </a:t>
            </a:r>
            <a:r>
              <a:rPr lang="en-US" sz="2100" dirty="0" err="1">
                <a:solidFill>
                  <a:srgbClr val="000000"/>
                </a:solidFill>
              </a:rPr>
              <a:t>nói</a:t>
            </a:r>
            <a:r>
              <a:rPr lang="en-US" sz="2100" dirty="0">
                <a:solidFill>
                  <a:srgbClr val="000000"/>
                </a:solidFill>
              </a:rPr>
              <a:t> </a:t>
            </a:r>
            <a:r>
              <a:rPr lang="en-US" sz="2100" dirty="0" err="1">
                <a:solidFill>
                  <a:srgbClr val="000000"/>
                </a:solidFill>
              </a:rPr>
              <a:t>vọng</a:t>
            </a:r>
            <a:r>
              <a:rPr lang="en-US" sz="2100" dirty="0">
                <a:solidFill>
                  <a:srgbClr val="000000"/>
                </a:solidFill>
              </a:rPr>
              <a:t> </a:t>
            </a:r>
            <a:r>
              <a:rPr lang="en-US" sz="2100" dirty="0" err="1">
                <a:solidFill>
                  <a:srgbClr val="000000"/>
                </a:solidFill>
              </a:rPr>
              <a:t>vào</a:t>
            </a:r>
            <a:r>
              <a:rPr lang="en-US" sz="2100" dirty="0">
                <a:solidFill>
                  <a:srgbClr val="000000"/>
                </a:solidFill>
              </a:rPr>
              <a:t> </a:t>
            </a:r>
            <a:r>
              <a:rPr lang="en-US" sz="2100" dirty="0" err="1">
                <a:solidFill>
                  <a:srgbClr val="000000"/>
                </a:solidFill>
              </a:rPr>
              <a:t>bờ</a:t>
            </a:r>
            <a:r>
              <a:rPr lang="en-US" sz="2100" dirty="0">
                <a:solidFill>
                  <a:srgbClr val="000000"/>
                </a:solidFill>
              </a:rPr>
              <a:t> </a:t>
            </a:r>
            <a:r>
              <a:rPr lang="en-US" sz="2100" dirty="0" err="1">
                <a:solidFill>
                  <a:srgbClr val="000000"/>
                </a:solidFill>
              </a:rPr>
              <a:t>nói</a:t>
            </a:r>
            <a:r>
              <a:rPr lang="en-US" sz="2100" dirty="0">
                <a:solidFill>
                  <a:srgbClr val="000000"/>
                </a:solidFill>
              </a:rPr>
              <a:t> </a:t>
            </a:r>
            <a:r>
              <a:rPr lang="en-US" sz="2100" dirty="0" err="1">
                <a:solidFill>
                  <a:srgbClr val="000000"/>
                </a:solidFill>
              </a:rPr>
              <a:t>lời</a:t>
            </a:r>
            <a:r>
              <a:rPr lang="en-US" sz="2100" dirty="0">
                <a:solidFill>
                  <a:srgbClr val="000000"/>
                </a:solidFill>
              </a:rPr>
              <a:t> </a:t>
            </a:r>
            <a:r>
              <a:rPr lang="en-US" sz="2100" dirty="0" err="1">
                <a:solidFill>
                  <a:srgbClr val="000000"/>
                </a:solidFill>
              </a:rPr>
              <a:t>tạ</a:t>
            </a:r>
            <a:r>
              <a:rPr lang="en-US" sz="2100" dirty="0">
                <a:solidFill>
                  <a:srgbClr val="000000"/>
                </a:solidFill>
              </a:rPr>
              <a:t> </a:t>
            </a:r>
            <a:r>
              <a:rPr lang="en-US" sz="2100" dirty="0" err="1">
                <a:solidFill>
                  <a:srgbClr val="000000"/>
                </a:solidFill>
              </a:rPr>
              <a:t>từ</a:t>
            </a:r>
            <a:r>
              <a:rPr lang="en-US" sz="2100" dirty="0">
                <a:solidFill>
                  <a:srgbClr val="000000"/>
                </a:solidFill>
              </a:rPr>
              <a:t> </a:t>
            </a:r>
            <a:r>
              <a:rPr lang="en-US" sz="2100" dirty="0" err="1">
                <a:solidFill>
                  <a:srgbClr val="000000"/>
                </a:solidFill>
              </a:rPr>
              <a:t>rồi</a:t>
            </a:r>
            <a:r>
              <a:rPr lang="en-US" sz="2100" dirty="0">
                <a:solidFill>
                  <a:srgbClr val="000000"/>
                </a:solidFill>
              </a:rPr>
              <a:t> </a:t>
            </a:r>
            <a:r>
              <a:rPr lang="en-US" sz="2100" dirty="0" err="1">
                <a:solidFill>
                  <a:srgbClr val="000000"/>
                </a:solidFill>
              </a:rPr>
              <a:t>mất</a:t>
            </a:r>
            <a:r>
              <a:rPr lang="en-US" sz="2100" dirty="0">
                <a:solidFill>
                  <a:srgbClr val="000000"/>
                </a:solidFill>
              </a:rPr>
              <a:t> </a:t>
            </a:r>
            <a:r>
              <a:rPr lang="en-US" sz="2100" dirty="0" err="1">
                <a:solidFill>
                  <a:srgbClr val="000000"/>
                </a:solidFill>
              </a:rPr>
              <a:t>đi</a:t>
            </a:r>
            <a:r>
              <a:rPr lang="en-US" sz="2100" dirty="0">
                <a:solidFill>
                  <a:srgbClr val="000000"/>
                </a:solidFill>
              </a:rPr>
              <a:t> </a:t>
            </a:r>
            <a:r>
              <a:rPr lang="en-US" sz="2100" dirty="0" err="1">
                <a:solidFill>
                  <a:srgbClr val="000000"/>
                </a:solidFill>
              </a:rPr>
              <a:t>hẳn</a:t>
            </a:r>
            <a:r>
              <a:rPr lang="en-US" sz="2100" dirty="0">
                <a:solidFill>
                  <a:srgbClr val="000000"/>
                </a:solidFill>
              </a:rPr>
              <a:t>.</a:t>
            </a:r>
          </a:p>
        </p:txBody>
      </p:sp>
      <p:sp>
        <p:nvSpPr>
          <p:cNvPr id="9" name="TextBox 8">
            <a:extLst>
              <a:ext uri="{FF2B5EF4-FFF2-40B4-BE49-F238E27FC236}">
                <a16:creationId xmlns:a16="http://schemas.microsoft.com/office/drawing/2014/main" id="{45F238E9-9650-4B0D-9476-C98AD11D6F6F}"/>
              </a:ext>
            </a:extLst>
          </p:cNvPr>
          <p:cNvSpPr txBox="1"/>
          <p:nvPr/>
        </p:nvSpPr>
        <p:spPr>
          <a:xfrm>
            <a:off x="462396" y="482447"/>
            <a:ext cx="1866898" cy="461665"/>
          </a:xfrm>
          <a:prstGeom prst="rect">
            <a:avLst/>
          </a:prstGeom>
          <a:noFill/>
        </p:spPr>
        <p:txBody>
          <a:bodyPr wrap="square">
            <a:spAutoFit/>
          </a:bodyPr>
          <a:lstStyle/>
          <a:p>
            <a:r>
              <a:rPr lang="en-US" sz="2400" b="1" dirty="0"/>
              <a:t>+ </a:t>
            </a:r>
            <a:r>
              <a:rPr lang="en-US" sz="2400" b="1" dirty="0" err="1"/>
              <a:t>Xuất</a:t>
            </a:r>
            <a:r>
              <a:rPr lang="en-US" sz="2400" b="1" dirty="0"/>
              <a:t> </a:t>
            </a:r>
            <a:r>
              <a:rPr lang="en-US" sz="2400" b="1" dirty="0" err="1"/>
              <a:t>xứ</a:t>
            </a:r>
            <a:r>
              <a:rPr lang="en-US" sz="2400" b="1" dirty="0"/>
              <a:t>: </a:t>
            </a:r>
            <a:endParaRPr lang="en-US" sz="2400" dirty="0"/>
          </a:p>
        </p:txBody>
      </p:sp>
      <p:sp>
        <p:nvSpPr>
          <p:cNvPr id="10" name="Text Box 5">
            <a:extLst>
              <a:ext uri="{FF2B5EF4-FFF2-40B4-BE49-F238E27FC236}">
                <a16:creationId xmlns:a16="http://schemas.microsoft.com/office/drawing/2014/main" id="{0ABF119C-E768-4B5C-BE28-82C6DFF66947}"/>
              </a:ext>
            </a:extLst>
          </p:cNvPr>
          <p:cNvSpPr txBox="1">
            <a:spLocks noChangeArrowheads="1"/>
          </p:cNvSpPr>
          <p:nvPr/>
        </p:nvSpPr>
        <p:spPr bwMode="auto">
          <a:xfrm>
            <a:off x="464128" y="4865007"/>
            <a:ext cx="1863434" cy="461665"/>
          </a:xfrm>
          <a:prstGeom prst="rect">
            <a:avLst/>
          </a:prstGeom>
          <a:noFill/>
          <a:ln w="38100" cap="rnd">
            <a:solidFill>
              <a:srgbClr val="3333FF"/>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400" b="1" dirty="0"/>
              <a:t>+ </a:t>
            </a:r>
            <a:r>
              <a:rPr lang="en-US" sz="2400" b="1" dirty="0" err="1"/>
              <a:t>Chủ</a:t>
            </a:r>
            <a:r>
              <a:rPr lang="en-US" sz="2400" b="1" dirty="0"/>
              <a:t> </a:t>
            </a:r>
            <a:r>
              <a:rPr lang="en-US" sz="2400" b="1" dirty="0" err="1"/>
              <a:t>đề</a:t>
            </a:r>
            <a:r>
              <a:rPr lang="en-US" sz="2400" b="1" dirty="0"/>
              <a:t>:</a:t>
            </a:r>
            <a:endParaRPr lang="en-US" altLang="en-US" sz="2400" b="1" dirty="0">
              <a:latin typeface="Arial" panose="020B0604020202020204" pitchFamily="34" charset="0"/>
            </a:endParaRPr>
          </a:p>
        </p:txBody>
      </p:sp>
      <p:sp>
        <p:nvSpPr>
          <p:cNvPr id="3" name="TextBox 2">
            <a:extLst>
              <a:ext uri="{FF2B5EF4-FFF2-40B4-BE49-F238E27FC236}">
                <a16:creationId xmlns:a16="http://schemas.microsoft.com/office/drawing/2014/main" id="{81A0F11E-B976-4FAE-9248-AB232E375F23}"/>
              </a:ext>
            </a:extLst>
          </p:cNvPr>
          <p:cNvSpPr txBox="1"/>
          <p:nvPr/>
        </p:nvSpPr>
        <p:spPr>
          <a:xfrm>
            <a:off x="460664" y="5407729"/>
            <a:ext cx="11526982" cy="1200329"/>
          </a:xfrm>
          <a:prstGeom prst="rect">
            <a:avLst/>
          </a:prstGeom>
          <a:noFill/>
        </p:spPr>
        <p:txBody>
          <a:bodyPr wrap="square" rtlCol="0">
            <a:spAutoFit/>
          </a:bodyPr>
          <a:lstStyle/>
          <a:p>
            <a:r>
              <a:rPr lang="en-US" sz="2400" dirty="0"/>
              <a:t>Qua </a:t>
            </a:r>
            <a:r>
              <a:rPr lang="en-US" sz="2400" dirty="0" err="1"/>
              <a:t>câu</a:t>
            </a:r>
            <a:r>
              <a:rPr lang="en-US" sz="2400" dirty="0"/>
              <a:t> </a:t>
            </a:r>
            <a:r>
              <a:rPr lang="en-US" sz="2400" dirty="0" err="1"/>
              <a:t>chuyện</a:t>
            </a:r>
            <a:r>
              <a:rPr lang="en-US" sz="2400" dirty="0"/>
              <a:t> </a:t>
            </a:r>
            <a:r>
              <a:rPr lang="en-US" sz="2400" dirty="0" err="1"/>
              <a:t>về</a:t>
            </a:r>
            <a:r>
              <a:rPr lang="en-US" sz="2400" dirty="0"/>
              <a:t> </a:t>
            </a:r>
            <a:r>
              <a:rPr lang="en-US" sz="2400" dirty="0" err="1"/>
              <a:t>cuộc</a:t>
            </a:r>
            <a:r>
              <a:rPr lang="en-US" sz="2400" dirty="0"/>
              <a:t> </a:t>
            </a:r>
            <a:r>
              <a:rPr lang="en-US" sz="2400" dirty="0" err="1"/>
              <a:t>đời</a:t>
            </a:r>
            <a:r>
              <a:rPr lang="en-US" sz="2400" dirty="0"/>
              <a:t> </a:t>
            </a:r>
            <a:r>
              <a:rPr lang="en-US" sz="2400" dirty="0" err="1"/>
              <a:t>và</a:t>
            </a:r>
            <a:r>
              <a:rPr lang="en-US" sz="2400" dirty="0"/>
              <a:t> </a:t>
            </a:r>
            <a:r>
              <a:rPr lang="en-US" sz="2400" dirty="0" err="1"/>
              <a:t>cái</a:t>
            </a:r>
            <a:r>
              <a:rPr lang="en-US" sz="2400" dirty="0"/>
              <a:t> </a:t>
            </a:r>
            <a:r>
              <a:rPr lang="en-US" sz="2400" dirty="0" err="1"/>
              <a:t>chết</a:t>
            </a:r>
            <a:r>
              <a:rPr lang="en-US" sz="2400" dirty="0"/>
              <a:t> </a:t>
            </a:r>
            <a:r>
              <a:rPr lang="en-US" sz="2400" dirty="0" err="1"/>
              <a:t>thương</a:t>
            </a:r>
            <a:r>
              <a:rPr lang="en-US" sz="2400" dirty="0"/>
              <a:t> </a:t>
            </a:r>
            <a:r>
              <a:rPr lang="en-US" sz="2400" dirty="0" err="1"/>
              <a:t>tâm</a:t>
            </a:r>
            <a:r>
              <a:rPr lang="en-US" sz="2400" dirty="0"/>
              <a:t> </a:t>
            </a:r>
            <a:r>
              <a:rPr lang="en-US" sz="2400" dirty="0" err="1"/>
              <a:t>của</a:t>
            </a:r>
            <a:r>
              <a:rPr lang="en-US" sz="2400" dirty="0"/>
              <a:t> VN, “</a:t>
            </a:r>
            <a:r>
              <a:rPr lang="en-US" sz="2400" dirty="0" err="1"/>
              <a:t>Chuyện</a:t>
            </a:r>
            <a:r>
              <a:rPr lang="en-US" sz="2400" dirty="0"/>
              <a:t> </a:t>
            </a:r>
            <a:r>
              <a:rPr lang="en-US" sz="2400" dirty="0" err="1"/>
              <a:t>người</a:t>
            </a:r>
            <a:r>
              <a:rPr lang="en-US" sz="2400" dirty="0"/>
              <a:t> con </a:t>
            </a:r>
            <a:r>
              <a:rPr lang="en-US" sz="2400" dirty="0" err="1"/>
              <a:t>gái</a:t>
            </a:r>
            <a:r>
              <a:rPr lang="en-US" sz="2400" dirty="0"/>
              <a:t> Nam </a:t>
            </a:r>
            <a:r>
              <a:rPr lang="en-US" sz="2400" dirty="0" err="1"/>
              <a:t>Xương</a:t>
            </a:r>
            <a:r>
              <a:rPr lang="en-US" sz="2400" dirty="0"/>
              <a:t>” </a:t>
            </a:r>
            <a:r>
              <a:rPr lang="en-US" sz="2400" dirty="0" err="1"/>
              <a:t>thể</a:t>
            </a:r>
            <a:r>
              <a:rPr lang="en-US" sz="2400" dirty="0"/>
              <a:t> </a:t>
            </a:r>
            <a:r>
              <a:rPr lang="en-US" sz="2400" dirty="0" err="1"/>
              <a:t>hiện</a:t>
            </a:r>
            <a:r>
              <a:rPr lang="en-US" sz="2400" dirty="0"/>
              <a:t> </a:t>
            </a:r>
            <a:r>
              <a:rPr lang="en-US" sz="2400" dirty="0" err="1"/>
              <a:t>niềm</a:t>
            </a:r>
            <a:r>
              <a:rPr lang="en-US" sz="2400" dirty="0"/>
              <a:t> </a:t>
            </a:r>
            <a:r>
              <a:rPr lang="en-US" sz="2400" dirty="0" err="1"/>
              <a:t>thương</a:t>
            </a:r>
            <a:r>
              <a:rPr lang="en-US" sz="2400" dirty="0"/>
              <a:t> </a:t>
            </a:r>
            <a:r>
              <a:rPr lang="en-US" sz="2400" dirty="0" err="1"/>
              <a:t>cảm</a:t>
            </a:r>
            <a:r>
              <a:rPr lang="en-US" sz="2400" dirty="0"/>
              <a:t> </a:t>
            </a:r>
            <a:r>
              <a:rPr lang="en-US" sz="2400" dirty="0" err="1"/>
              <a:t>đối</a:t>
            </a:r>
            <a:r>
              <a:rPr lang="en-US" sz="2400" dirty="0"/>
              <a:t> </a:t>
            </a:r>
            <a:r>
              <a:rPr lang="en-US" sz="2400" dirty="0" err="1"/>
              <a:t>với</a:t>
            </a:r>
            <a:r>
              <a:rPr lang="en-US" sz="2400" dirty="0"/>
              <a:t> </a:t>
            </a:r>
            <a:r>
              <a:rPr lang="en-US" sz="2400" u="sng" dirty="0" err="1">
                <a:solidFill>
                  <a:srgbClr val="FF0000"/>
                </a:solidFill>
              </a:rPr>
              <a:t>số</a:t>
            </a:r>
            <a:r>
              <a:rPr lang="en-US" sz="2400" u="sng" dirty="0">
                <a:solidFill>
                  <a:srgbClr val="FF0000"/>
                </a:solidFill>
              </a:rPr>
              <a:t> </a:t>
            </a:r>
            <a:r>
              <a:rPr lang="en-US" sz="2400" u="sng" dirty="0" err="1">
                <a:solidFill>
                  <a:srgbClr val="FF0000"/>
                </a:solidFill>
              </a:rPr>
              <a:t>phận</a:t>
            </a:r>
            <a:r>
              <a:rPr lang="en-US" sz="2400" u="sng" dirty="0">
                <a:solidFill>
                  <a:srgbClr val="FF0000"/>
                </a:solidFill>
              </a:rPr>
              <a:t> </a:t>
            </a:r>
            <a:r>
              <a:rPr lang="en-US" sz="2400" u="sng" dirty="0" err="1">
                <a:solidFill>
                  <a:srgbClr val="FF0000"/>
                </a:solidFill>
              </a:rPr>
              <a:t>oan</a:t>
            </a:r>
            <a:r>
              <a:rPr lang="en-US" sz="2400" u="sng" dirty="0">
                <a:solidFill>
                  <a:srgbClr val="FF0000"/>
                </a:solidFill>
              </a:rPr>
              <a:t> </a:t>
            </a:r>
            <a:r>
              <a:rPr lang="en-US" sz="2400" u="sng" dirty="0" err="1">
                <a:solidFill>
                  <a:srgbClr val="FF0000"/>
                </a:solidFill>
              </a:rPr>
              <a:t>nghiệt</a:t>
            </a:r>
            <a:r>
              <a:rPr lang="en-US" sz="2400" u="sng" dirty="0"/>
              <a:t>, </a:t>
            </a:r>
            <a:r>
              <a:rPr lang="en-US" sz="2400" u="sng" dirty="0" err="1"/>
              <a:t>đồng</a:t>
            </a:r>
            <a:r>
              <a:rPr lang="en-US" sz="2400" u="sng" dirty="0"/>
              <a:t> </a:t>
            </a:r>
            <a:r>
              <a:rPr lang="en-US" sz="2400" u="sng" dirty="0" err="1"/>
              <a:t>thời</a:t>
            </a:r>
            <a:r>
              <a:rPr lang="en-US" sz="2400" u="sng" dirty="0"/>
              <a:t> </a:t>
            </a:r>
            <a:r>
              <a:rPr lang="en-US" sz="2400" u="sng" dirty="0">
                <a:solidFill>
                  <a:srgbClr val="FF0000"/>
                </a:solidFill>
              </a:rPr>
              <a:t>ca </a:t>
            </a:r>
            <a:r>
              <a:rPr lang="en-US" sz="2400" u="sng" dirty="0" err="1">
                <a:solidFill>
                  <a:srgbClr val="FF0000"/>
                </a:solidFill>
              </a:rPr>
              <a:t>ngợi</a:t>
            </a:r>
            <a:r>
              <a:rPr lang="en-US" sz="2400" u="sng" dirty="0">
                <a:solidFill>
                  <a:srgbClr val="FF0000"/>
                </a:solidFill>
              </a:rPr>
              <a:t> </a:t>
            </a:r>
            <a:r>
              <a:rPr lang="en-US" sz="2400" u="sng" dirty="0" err="1">
                <a:solidFill>
                  <a:srgbClr val="FF0000"/>
                </a:solidFill>
              </a:rPr>
              <a:t>vẻ</a:t>
            </a:r>
            <a:r>
              <a:rPr lang="en-US" sz="2400" u="sng" dirty="0">
                <a:solidFill>
                  <a:srgbClr val="FF0000"/>
                </a:solidFill>
              </a:rPr>
              <a:t> </a:t>
            </a:r>
            <a:r>
              <a:rPr lang="en-US" sz="2400" u="sng" dirty="0" err="1">
                <a:solidFill>
                  <a:srgbClr val="FF0000"/>
                </a:solidFill>
              </a:rPr>
              <a:t>đẹp</a:t>
            </a:r>
            <a:r>
              <a:rPr lang="en-US" sz="2400" u="sng" dirty="0">
                <a:solidFill>
                  <a:srgbClr val="FF0000"/>
                </a:solidFill>
              </a:rPr>
              <a:t> </a:t>
            </a:r>
            <a:r>
              <a:rPr lang="en-US" sz="2400" u="sng" dirty="0" err="1">
                <a:solidFill>
                  <a:srgbClr val="FF0000"/>
                </a:solidFill>
              </a:rPr>
              <a:t>truyền</a:t>
            </a:r>
            <a:r>
              <a:rPr lang="en-US" sz="2400" u="sng" dirty="0">
                <a:solidFill>
                  <a:srgbClr val="FF0000"/>
                </a:solidFill>
              </a:rPr>
              <a:t> </a:t>
            </a:r>
            <a:r>
              <a:rPr lang="en-US" sz="2400" u="sng" dirty="0" err="1">
                <a:solidFill>
                  <a:srgbClr val="FF0000"/>
                </a:solidFill>
              </a:rPr>
              <a:t>thống</a:t>
            </a:r>
            <a:r>
              <a:rPr lang="en-US" sz="2400" u="sng" dirty="0">
                <a:solidFill>
                  <a:srgbClr val="FF0000"/>
                </a:solidFill>
              </a:rPr>
              <a:t> </a:t>
            </a:r>
            <a:r>
              <a:rPr lang="en-US" sz="2400" u="sng" dirty="0" err="1">
                <a:solidFill>
                  <a:srgbClr val="FF0000"/>
                </a:solidFill>
              </a:rPr>
              <a:t>của</a:t>
            </a:r>
            <a:r>
              <a:rPr lang="en-US" sz="2400" u="sng" dirty="0">
                <a:solidFill>
                  <a:srgbClr val="FF0000"/>
                </a:solidFill>
              </a:rPr>
              <a:t> </a:t>
            </a:r>
            <a:r>
              <a:rPr lang="en-US" sz="2400" u="sng" dirty="0" err="1">
                <a:solidFill>
                  <a:srgbClr val="FF0000"/>
                </a:solidFill>
              </a:rPr>
              <a:t>những</a:t>
            </a:r>
            <a:r>
              <a:rPr lang="en-US" sz="2400" u="sng" dirty="0">
                <a:solidFill>
                  <a:srgbClr val="FF0000"/>
                </a:solidFill>
              </a:rPr>
              <a:t> </a:t>
            </a:r>
            <a:r>
              <a:rPr lang="en-US" sz="2400" u="sng" dirty="0" err="1">
                <a:solidFill>
                  <a:srgbClr val="FF0000"/>
                </a:solidFill>
              </a:rPr>
              <a:t>phụ</a:t>
            </a:r>
            <a:r>
              <a:rPr lang="en-US" sz="2400" u="sng" dirty="0">
                <a:solidFill>
                  <a:srgbClr val="FF0000"/>
                </a:solidFill>
              </a:rPr>
              <a:t> </a:t>
            </a:r>
            <a:r>
              <a:rPr lang="en-US" sz="2400" u="sng" dirty="0" err="1">
                <a:solidFill>
                  <a:srgbClr val="FF0000"/>
                </a:solidFill>
              </a:rPr>
              <a:t>nữ</a:t>
            </a:r>
            <a:r>
              <a:rPr lang="en-US" sz="2400" u="sng" dirty="0">
                <a:solidFill>
                  <a:srgbClr val="FF0000"/>
                </a:solidFill>
              </a:rPr>
              <a:t> </a:t>
            </a:r>
            <a:r>
              <a:rPr lang="en-US" sz="2400" u="sng" dirty="0" err="1">
                <a:solidFill>
                  <a:srgbClr val="FF0000"/>
                </a:solidFill>
              </a:rPr>
              <a:t>Việt</a:t>
            </a:r>
            <a:r>
              <a:rPr lang="en-US" sz="2400" u="sng" dirty="0">
                <a:solidFill>
                  <a:srgbClr val="FF0000"/>
                </a:solidFill>
              </a:rPr>
              <a:t> </a:t>
            </a:r>
            <a:r>
              <a:rPr lang="en-US" sz="2400" dirty="0"/>
              <a:t>Nam </a:t>
            </a:r>
            <a:r>
              <a:rPr lang="en-US" sz="2400" dirty="0" err="1"/>
              <a:t>dưới</a:t>
            </a:r>
            <a:r>
              <a:rPr lang="en-US" sz="2400" dirty="0"/>
              <a:t> </a:t>
            </a:r>
            <a:r>
              <a:rPr lang="en-US" sz="2400" dirty="0" err="1"/>
              <a:t>chế</a:t>
            </a:r>
            <a:r>
              <a:rPr lang="en-US" sz="2400" dirty="0"/>
              <a:t> </a:t>
            </a:r>
            <a:r>
              <a:rPr lang="en-US" sz="2400" dirty="0" err="1"/>
              <a:t>độ</a:t>
            </a:r>
            <a:r>
              <a:rPr lang="en-US" sz="2400" dirty="0"/>
              <a:t> </a:t>
            </a:r>
            <a:r>
              <a:rPr lang="en-US" sz="2400" dirty="0" err="1"/>
              <a:t>phong</a:t>
            </a:r>
            <a:r>
              <a:rPr lang="en-US" sz="2400" dirty="0"/>
              <a:t> </a:t>
            </a:r>
            <a:r>
              <a:rPr lang="en-US" sz="2400" dirty="0" err="1"/>
              <a:t>kiến</a:t>
            </a:r>
            <a:r>
              <a:rPr lang="en-US" sz="24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9"/>
                                        </p:tgtEl>
                                        <p:attrNameLst>
                                          <p:attrName>style.visibility</p:attrName>
                                        </p:attrNameLst>
                                      </p:cBhvr>
                                      <p:to>
                                        <p:strVal val="visible"/>
                                      </p:to>
                                    </p:set>
                                    <p:anim calcmode="lin" valueType="num">
                                      <p:cBhvr additive="base">
                                        <p:cTn id="7" dur="500" fill="hold"/>
                                        <p:tgtEl>
                                          <p:spTgt spid="15369"/>
                                        </p:tgtEl>
                                        <p:attrNameLst>
                                          <p:attrName>ppt_x</p:attrName>
                                        </p:attrNameLst>
                                      </p:cBhvr>
                                      <p:tavLst>
                                        <p:tav tm="0">
                                          <p:val>
                                            <p:strVal val="#ppt_x"/>
                                          </p:val>
                                        </p:tav>
                                        <p:tav tm="100000">
                                          <p:val>
                                            <p:strVal val="#ppt_x"/>
                                          </p:val>
                                        </p:tav>
                                      </p:tavLst>
                                    </p:anim>
                                    <p:anim calcmode="lin" valueType="num">
                                      <p:cBhvr additive="base">
                                        <p:cTn id="8" dur="500" fill="hold"/>
                                        <p:tgtEl>
                                          <p:spTgt spid="153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9" grpId="0"/>
      <p:bldP spid="7"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5E30615-CA1E-4F4E-933B-273062E2584A}"/>
              </a:ext>
            </a:extLst>
          </p:cNvPr>
          <p:cNvSpPr>
            <a:spLocks noGrp="1" noChangeArrowheads="1"/>
          </p:cNvSpPr>
          <p:nvPr>
            <p:ph type="body" idx="1"/>
          </p:nvPr>
        </p:nvSpPr>
        <p:spPr>
          <a:xfrm>
            <a:off x="381000" y="1399309"/>
            <a:ext cx="11430000" cy="5715000"/>
          </a:xfrm>
        </p:spPr>
        <p:txBody>
          <a:bodyPr/>
          <a:lstStyle/>
          <a:p>
            <a:pPr marL="0" indent="0">
              <a:buNone/>
            </a:pPr>
            <a:r>
              <a:rPr lang="en-US" b="1" dirty="0">
                <a:solidFill>
                  <a:srgbClr val="FF0000"/>
                </a:solidFill>
              </a:rPr>
              <a:t>1/  </a:t>
            </a:r>
            <a:r>
              <a:rPr lang="vi-VN" b="1" dirty="0">
                <a:solidFill>
                  <a:srgbClr val="FF0000"/>
                </a:solidFill>
                <a:latin typeface="Arial" panose="020B0604020202020204" pitchFamily="34" charset="0"/>
                <a:cs typeface="Arial" panose="020B0604020202020204" pitchFamily="34" charset="0"/>
              </a:rPr>
              <a:t>Là một người phụ nữ có nhan sắc, có đức hạnh.</a:t>
            </a:r>
          </a:p>
          <a:p>
            <a:pPr marL="0" indent="0">
              <a:buNone/>
            </a:pPr>
            <a:r>
              <a:rPr lang="en-US" b="1" dirty="0">
                <a:latin typeface="Arial" panose="020B0604020202020204" pitchFamily="34" charset="0"/>
                <a:cs typeface="Arial" panose="020B0604020202020204" pitchFamily="34" charset="0"/>
              </a:rPr>
              <a:t>a/</a:t>
            </a:r>
            <a:r>
              <a:rPr lang="vi-VN" b="1" dirty="0">
                <a:latin typeface="Arial" panose="020B0604020202020204" pitchFamily="34" charset="0"/>
                <a:cs typeface="Arial" panose="020B0604020202020204" pitchFamily="34" charset="0"/>
              </a:rPr>
              <a:t>Trong cuộc sống vợ chồng thường ngày</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Trước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khi</a:t>
            </a:r>
            <a:r>
              <a:rPr lang="en-US" b="1" dirty="0">
                <a:latin typeface="Arial" panose="020B0604020202020204" pitchFamily="34" charset="0"/>
                <a:cs typeface="Arial" panose="020B0604020202020204" pitchFamily="34" charset="0"/>
              </a:rPr>
              <a:t> TS </a:t>
            </a:r>
            <a:r>
              <a:rPr lang="en-US" b="1" dirty="0" err="1">
                <a:latin typeface="Arial" panose="020B0604020202020204" pitchFamily="34" charset="0"/>
                <a:cs typeface="Arial" panose="020B0604020202020204" pitchFamily="34" charset="0"/>
              </a:rPr>
              <a:t>đi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lính</a:t>
            </a: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b/Khi </a:t>
            </a:r>
            <a:r>
              <a:rPr lang="en-US" b="1" dirty="0" err="1">
                <a:latin typeface="Arial" panose="020B0604020202020204" pitchFamily="34" charset="0"/>
                <a:cs typeface="Arial" panose="020B0604020202020204" pitchFamily="34" charset="0"/>
              </a:rPr>
              <a:t>tiễn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chồng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lính</a:t>
            </a:r>
            <a:r>
              <a:rPr lang="en-US" b="1" dirty="0">
                <a:latin typeface="Arial" panose="020B0604020202020204" pitchFamily="34" charset="0"/>
                <a:cs typeface="Arial" panose="020B0604020202020204" pitchFamily="34" charset="0"/>
              </a:rPr>
              <a:t> </a:t>
            </a:r>
          </a:p>
          <a:p>
            <a:pPr marL="0" indent="0">
              <a:buNone/>
            </a:pPr>
            <a:r>
              <a:rPr lang="en-US" b="1" dirty="0">
                <a:latin typeface="Arial" panose="020B0604020202020204" pitchFamily="34" charset="0"/>
                <a:cs typeface="Arial" panose="020B0604020202020204" pitchFamily="34" charset="0"/>
              </a:rPr>
              <a:t>c/ Khi </a:t>
            </a:r>
            <a:r>
              <a:rPr lang="en-US" b="1" dirty="0" err="1">
                <a:latin typeface="Arial" panose="020B0604020202020204" pitchFamily="34" charset="0"/>
                <a:cs typeface="Arial" panose="020B0604020202020204" pitchFamily="34" charset="0"/>
              </a:rPr>
              <a:t>xa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chồng</a:t>
            </a: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d/Khi </a:t>
            </a:r>
            <a:r>
              <a:rPr lang="en-US" b="1" dirty="0" err="1">
                <a:latin typeface="Arial" panose="020B0604020202020204" pitchFamily="34" charset="0"/>
                <a:cs typeface="Arial" panose="020B0604020202020204" pitchFamily="34" charset="0"/>
              </a:rPr>
              <a:t>bị</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chồng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nghi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oan</a:t>
            </a: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e/</a:t>
            </a:r>
            <a:r>
              <a:rPr lang="vi-VN" b="1" dirty="0">
                <a:latin typeface="Arial" panose="020B0604020202020204" pitchFamily="34" charset="0"/>
                <a:cs typeface="Arial" panose="020B0604020202020204" pitchFamily="34" charset="0"/>
              </a:rPr>
              <a:t>Khi </a:t>
            </a:r>
            <a:r>
              <a:rPr lang="en-US" b="1" dirty="0">
                <a:latin typeface="Arial" panose="020B0604020202020204" pitchFamily="34" charset="0"/>
                <a:cs typeface="Arial" panose="020B0604020202020204" pitchFamily="34" charset="0"/>
              </a:rPr>
              <a:t>ở </a:t>
            </a:r>
            <a:r>
              <a:rPr lang="en-US" b="1" dirty="0" err="1">
                <a:latin typeface="Arial" panose="020B0604020202020204" pitchFamily="34" charset="0"/>
                <a:cs typeface="Arial" panose="020B0604020202020204" pitchFamily="34" charset="0"/>
              </a:rPr>
              <a:t>thủy</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cung</a:t>
            </a:r>
            <a:endParaRPr lang="en-US" b="1" dirty="0">
              <a:latin typeface="Arial" panose="020B0604020202020204" pitchFamily="34" charset="0"/>
              <a:cs typeface="Arial" panose="020B0604020202020204" pitchFamily="34" charset="0"/>
            </a:endParaRPr>
          </a:p>
          <a:p>
            <a:pPr marL="0" indent="0">
              <a:buNone/>
            </a:pPr>
            <a:r>
              <a:rPr lang="en-US" b="1" dirty="0">
                <a:solidFill>
                  <a:srgbClr val="FF0000"/>
                </a:solidFill>
                <a:latin typeface="Arial" panose="020B0604020202020204" pitchFamily="34" charset="0"/>
                <a:cs typeface="Arial" panose="020B0604020202020204" pitchFamily="34" charset="0"/>
              </a:rPr>
              <a:t>2/ Bi </a:t>
            </a:r>
            <a:r>
              <a:rPr lang="en-US" b="1" dirty="0" err="1">
                <a:solidFill>
                  <a:srgbClr val="FF0000"/>
                </a:solidFill>
                <a:latin typeface="Arial" panose="020B0604020202020204" pitchFamily="34" charset="0"/>
                <a:cs typeface="Arial" panose="020B0604020202020204" pitchFamily="34" charset="0"/>
              </a:rPr>
              <a:t>kịch</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của</a:t>
            </a:r>
            <a:r>
              <a:rPr lang="en-US" b="1" dirty="0">
                <a:solidFill>
                  <a:srgbClr val="FF0000"/>
                </a:solidFill>
                <a:latin typeface="Arial" panose="020B0604020202020204" pitchFamily="34" charset="0"/>
                <a:cs typeface="Arial" panose="020B0604020202020204" pitchFamily="34" charset="0"/>
              </a:rPr>
              <a:t> VN</a:t>
            </a:r>
            <a:r>
              <a:rPr lang="vi-VN" b="1" dirty="0">
                <a:solidFill>
                  <a:srgbClr val="FF0000"/>
                </a:solidFill>
                <a:latin typeface="Arial" panose="020B0604020202020204" pitchFamily="34" charset="0"/>
                <a:cs typeface="Arial" panose="020B0604020202020204" pitchFamily="34" charset="0"/>
              </a:rPr>
              <a:t> </a:t>
            </a:r>
          </a:p>
        </p:txBody>
      </p:sp>
      <p:sp>
        <p:nvSpPr>
          <p:cNvPr id="37891" name="WordArt 3">
            <a:extLst>
              <a:ext uri="{FF2B5EF4-FFF2-40B4-BE49-F238E27FC236}">
                <a16:creationId xmlns:a16="http://schemas.microsoft.com/office/drawing/2014/main" id="{6701B93B-E058-4B20-A492-52834F03F415}"/>
              </a:ext>
            </a:extLst>
          </p:cNvPr>
          <p:cNvSpPr>
            <a:spLocks noChangeArrowheads="1" noChangeShapeType="1" noTextEdit="1"/>
          </p:cNvSpPr>
          <p:nvPr/>
        </p:nvSpPr>
        <p:spPr bwMode="auto">
          <a:xfrm>
            <a:off x="3352799" y="0"/>
            <a:ext cx="5611091" cy="1198418"/>
          </a:xfrm>
          <a:prstGeom prst="rect">
            <a:avLst/>
          </a:prstGeom>
        </p:spPr>
        <p:txBody>
          <a:bodyPr wrap="none" fromWordArt="1">
            <a:prstTxWarp prst="textPlain">
              <a:avLst>
                <a:gd name="adj" fmla="val 50000"/>
              </a:avLst>
            </a:prstTxWarp>
          </a:bodyPr>
          <a:lstStyle/>
          <a:p>
            <a:pPr algn="ctr"/>
            <a:r>
              <a:rPr lang="pt-BR" sz="2400" kern="10" dirty="0">
                <a:ln w="12700">
                  <a:solidFill>
                    <a:srgbClr val="EAEAEA"/>
                  </a:solidFill>
                  <a:round/>
                  <a:headEnd/>
                  <a:tailEnd/>
                </a:ln>
                <a:solidFill>
                  <a:srgbClr val="FF0000"/>
                </a:solidFill>
                <a:effectLst>
                  <a:outerShdw dist="35921" dir="2700000" sy="50000" kx="2115830" algn="bl" rotWithShape="0">
                    <a:srgbClr val="C0C0C0">
                      <a:alpha val="80000"/>
                    </a:srgbClr>
                  </a:outerShdw>
                </a:effectLst>
                <a:latin typeface=".VnVogueH"/>
              </a:rPr>
              <a:t>II/</a:t>
            </a:r>
            <a:r>
              <a:rPr lang="vi-VN" dirty="0"/>
              <a:t> Nhân vật Vũ nương</a:t>
            </a:r>
            <a:endParaRPr lang="en-US" sz="2400" kern="10" dirty="0">
              <a:ln w="12700">
                <a:solidFill>
                  <a:srgbClr val="EAEAEA"/>
                </a:solidFill>
                <a:round/>
                <a:headEnd/>
                <a:tailEnd/>
              </a:ln>
              <a:solidFill>
                <a:srgbClr val="FF0000"/>
              </a:solidFill>
              <a:effectLst>
                <a:outerShdw dist="35921" dir="2700000" sy="50000" kx="2115830" algn="bl" rotWithShape="0">
                  <a:srgbClr val="C0C0C0">
                    <a:alpha val="80000"/>
                  </a:srgbClr>
                </a:outerShdw>
              </a:effectLst>
              <a:latin typeface=".VnVogueH"/>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891"/>
                                        </p:tgtEl>
                                        <p:attrNameLst>
                                          <p:attrName>style.visibility</p:attrName>
                                        </p:attrNameLst>
                                      </p:cBhvr>
                                      <p:to>
                                        <p:strVal val="visible"/>
                                      </p:to>
                                    </p:set>
                                    <p:anim calcmode="lin" valueType="num">
                                      <p:cBhvr additive="base">
                                        <p:cTn id="7" dur="500" fill="hold"/>
                                        <p:tgtEl>
                                          <p:spTgt spid="37891"/>
                                        </p:tgtEl>
                                        <p:attrNameLst>
                                          <p:attrName>ppt_x</p:attrName>
                                        </p:attrNameLst>
                                      </p:cBhvr>
                                      <p:tavLst>
                                        <p:tav tm="0">
                                          <p:val>
                                            <p:strVal val="#ppt_x"/>
                                          </p:val>
                                        </p:tav>
                                        <p:tav tm="100000">
                                          <p:val>
                                            <p:strVal val="#ppt_x"/>
                                          </p:val>
                                        </p:tav>
                                      </p:tavLst>
                                    </p:anim>
                                    <p:anim calcmode="lin" valueType="num">
                                      <p:cBhvr additive="base">
                                        <p:cTn id="8" dur="500" fill="hold"/>
                                        <p:tgtEl>
                                          <p:spTgt spid="3789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890">
                                            <p:txEl>
                                              <p:pRg st="0" end="0"/>
                                            </p:txEl>
                                          </p:spTgt>
                                        </p:tgtEl>
                                        <p:attrNameLst>
                                          <p:attrName>style.visibility</p:attrName>
                                        </p:attrNameLst>
                                      </p:cBhvr>
                                      <p:to>
                                        <p:strVal val="visible"/>
                                      </p:to>
                                    </p:set>
                                    <p:anim calcmode="lin" valueType="num">
                                      <p:cBhvr additive="base">
                                        <p:cTn id="11" dur="500" fill="hold"/>
                                        <p:tgtEl>
                                          <p:spTgt spid="3789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7890">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7890">
                                            <p:txEl>
                                              <p:pRg st="1" end="1"/>
                                            </p:txEl>
                                          </p:spTgt>
                                        </p:tgtEl>
                                        <p:attrNameLst>
                                          <p:attrName>style.visibility</p:attrName>
                                        </p:attrNameLst>
                                      </p:cBhvr>
                                      <p:to>
                                        <p:strVal val="visible"/>
                                      </p:to>
                                    </p:set>
                                    <p:anim calcmode="lin" valueType="num">
                                      <p:cBhvr additive="base">
                                        <p:cTn id="15" dur="500" fill="hold"/>
                                        <p:tgtEl>
                                          <p:spTgt spid="37890">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7890">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7890">
                                            <p:txEl>
                                              <p:pRg st="2" end="2"/>
                                            </p:txEl>
                                          </p:spTgt>
                                        </p:tgtEl>
                                        <p:attrNameLst>
                                          <p:attrName>style.visibility</p:attrName>
                                        </p:attrNameLst>
                                      </p:cBhvr>
                                      <p:to>
                                        <p:strVal val="visible"/>
                                      </p:to>
                                    </p:set>
                                    <p:anim calcmode="lin" valueType="num">
                                      <p:cBhvr additive="base">
                                        <p:cTn id="19" dur="500" fill="hold"/>
                                        <p:tgtEl>
                                          <p:spTgt spid="3789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0">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7890">
                                            <p:txEl>
                                              <p:pRg st="3" end="3"/>
                                            </p:txEl>
                                          </p:spTgt>
                                        </p:tgtEl>
                                        <p:attrNameLst>
                                          <p:attrName>style.visibility</p:attrName>
                                        </p:attrNameLst>
                                      </p:cBhvr>
                                      <p:to>
                                        <p:strVal val="visible"/>
                                      </p:to>
                                    </p:set>
                                    <p:anim calcmode="lin" valueType="num">
                                      <p:cBhvr additive="base">
                                        <p:cTn id="23" dur="500" fill="hold"/>
                                        <p:tgtEl>
                                          <p:spTgt spid="37890">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7890">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7890">
                                            <p:txEl>
                                              <p:pRg st="4" end="4"/>
                                            </p:txEl>
                                          </p:spTgt>
                                        </p:tgtEl>
                                        <p:attrNameLst>
                                          <p:attrName>style.visibility</p:attrName>
                                        </p:attrNameLst>
                                      </p:cBhvr>
                                      <p:to>
                                        <p:strVal val="visible"/>
                                      </p:to>
                                    </p:set>
                                    <p:anim calcmode="lin" valueType="num">
                                      <p:cBhvr additive="base">
                                        <p:cTn id="27" dur="500" fill="hold"/>
                                        <p:tgtEl>
                                          <p:spTgt spid="37890">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7890">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7890">
                                            <p:txEl>
                                              <p:pRg st="5" end="5"/>
                                            </p:txEl>
                                          </p:spTgt>
                                        </p:tgtEl>
                                        <p:attrNameLst>
                                          <p:attrName>style.visibility</p:attrName>
                                        </p:attrNameLst>
                                      </p:cBhvr>
                                      <p:to>
                                        <p:strVal val="visible"/>
                                      </p:to>
                                    </p:set>
                                    <p:anim calcmode="lin" valueType="num">
                                      <p:cBhvr additive="base">
                                        <p:cTn id="31" dur="500" fill="hold"/>
                                        <p:tgtEl>
                                          <p:spTgt spid="3789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890">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7890">
                                            <p:txEl>
                                              <p:pRg st="6" end="6"/>
                                            </p:txEl>
                                          </p:spTgt>
                                        </p:tgtEl>
                                        <p:attrNameLst>
                                          <p:attrName>style.visibility</p:attrName>
                                        </p:attrNameLst>
                                      </p:cBhvr>
                                      <p:to>
                                        <p:strVal val="visible"/>
                                      </p:to>
                                    </p:set>
                                    <p:anim calcmode="lin" valueType="num">
                                      <p:cBhvr additive="base">
                                        <p:cTn id="35" dur="500" fill="hold"/>
                                        <p:tgtEl>
                                          <p:spTgt spid="37890">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789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C804B2F0-A186-434D-B1D7-CFF4122A3C17}"/>
              </a:ext>
            </a:extLst>
          </p:cNvPr>
          <p:cNvSpPr>
            <a:spLocks noChangeArrowheads="1"/>
          </p:cNvSpPr>
          <p:nvPr/>
        </p:nvSpPr>
        <p:spPr bwMode="auto">
          <a:xfrm>
            <a:off x="332509" y="-103909"/>
            <a:ext cx="98990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solidFill>
                  <a:srgbClr val="FF0000"/>
                </a:solidFill>
              </a:rPr>
              <a:t>II. </a:t>
            </a:r>
            <a:r>
              <a:rPr lang="en-US" altLang="en-US" sz="2800" b="1" dirty="0" err="1">
                <a:solidFill>
                  <a:srgbClr val="FF0000"/>
                </a:solidFill>
              </a:rPr>
              <a:t>Phân</a:t>
            </a:r>
            <a:r>
              <a:rPr lang="en-US" altLang="en-US" sz="2800" b="1" dirty="0">
                <a:solidFill>
                  <a:srgbClr val="FF0000"/>
                </a:solidFill>
              </a:rPr>
              <a:t> </a:t>
            </a:r>
            <a:r>
              <a:rPr lang="en-US" altLang="en-US" sz="2800" b="1" dirty="0" err="1">
                <a:solidFill>
                  <a:srgbClr val="FF0000"/>
                </a:solidFill>
              </a:rPr>
              <a:t>tích</a:t>
            </a:r>
            <a:r>
              <a:rPr lang="en-US" altLang="en-US" sz="2800" b="1" dirty="0">
                <a:solidFill>
                  <a:srgbClr val="FF0000"/>
                </a:solidFill>
              </a:rPr>
              <a:t>: </a:t>
            </a:r>
            <a:r>
              <a:rPr lang="en-US" altLang="en-US" sz="2800" b="1" dirty="0" err="1">
                <a:solidFill>
                  <a:srgbClr val="FF0000"/>
                </a:solidFill>
              </a:rPr>
              <a:t>Nhân</a:t>
            </a:r>
            <a:r>
              <a:rPr lang="en-US" altLang="en-US" sz="2800" b="1" dirty="0">
                <a:solidFill>
                  <a:srgbClr val="FF0000"/>
                </a:solidFill>
              </a:rPr>
              <a:t> </a:t>
            </a:r>
            <a:r>
              <a:rPr lang="en-US" altLang="en-US" sz="2800" b="1" dirty="0" err="1">
                <a:solidFill>
                  <a:srgbClr val="FF0000"/>
                </a:solidFill>
              </a:rPr>
              <a:t>vật</a:t>
            </a:r>
            <a:r>
              <a:rPr lang="en-US" altLang="en-US" sz="2800" b="1" dirty="0">
                <a:solidFill>
                  <a:srgbClr val="FF0000"/>
                </a:solidFill>
              </a:rPr>
              <a:t> </a:t>
            </a:r>
            <a:r>
              <a:rPr lang="en-US" altLang="en-US" sz="2800" b="1" dirty="0" err="1">
                <a:solidFill>
                  <a:srgbClr val="FF0000"/>
                </a:solidFill>
              </a:rPr>
              <a:t>Vũ</a:t>
            </a:r>
            <a:r>
              <a:rPr lang="en-US" altLang="en-US" sz="2800" b="1" dirty="0">
                <a:solidFill>
                  <a:srgbClr val="FF0000"/>
                </a:solidFill>
              </a:rPr>
              <a:t> </a:t>
            </a:r>
            <a:r>
              <a:rPr lang="en-US" altLang="en-US" sz="2800" b="1" dirty="0" err="1">
                <a:solidFill>
                  <a:srgbClr val="FF0000"/>
                </a:solidFill>
              </a:rPr>
              <a:t>Nương</a:t>
            </a:r>
            <a:endParaRPr lang="en-US" altLang="en-US" sz="2800" b="1" dirty="0">
              <a:solidFill>
                <a:srgbClr val="FF0000"/>
              </a:solidFill>
            </a:endParaRPr>
          </a:p>
        </p:txBody>
      </p:sp>
      <p:sp>
        <p:nvSpPr>
          <p:cNvPr id="5" name="Rectangle 3">
            <a:extLst>
              <a:ext uri="{FF2B5EF4-FFF2-40B4-BE49-F238E27FC236}">
                <a16:creationId xmlns:a16="http://schemas.microsoft.com/office/drawing/2014/main" id="{0F5333A2-A0C1-451B-BD2E-B39057E25B60}"/>
              </a:ext>
            </a:extLst>
          </p:cNvPr>
          <p:cNvSpPr>
            <a:spLocks noChangeArrowheads="1"/>
          </p:cNvSpPr>
          <p:nvPr/>
        </p:nvSpPr>
        <p:spPr bwMode="auto">
          <a:xfrm>
            <a:off x="242454" y="1097997"/>
            <a:ext cx="1152698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marL="0" indent="0" algn="just" rtl="0">
              <a:buNone/>
            </a:pPr>
            <a:r>
              <a:rPr lang="en-US" sz="2800" i="1" dirty="0">
                <a:solidFill>
                  <a:srgbClr val="000000"/>
                </a:solidFill>
              </a:rPr>
              <a:t>	</a:t>
            </a:r>
            <a:r>
              <a:rPr lang="en-US" sz="2800" dirty="0">
                <a:solidFill>
                  <a:srgbClr val="000000"/>
                </a:solidFill>
              </a:rPr>
              <a:t>1/ </a:t>
            </a:r>
            <a:r>
              <a:rPr lang="en-US" sz="2800" b="1" u="sng" dirty="0" err="1">
                <a:solidFill>
                  <a:srgbClr val="FF0000"/>
                </a:solidFill>
              </a:rPr>
              <a:t>Vũ</a:t>
            </a:r>
            <a:r>
              <a:rPr lang="en-US" sz="2800" b="1" u="sng" dirty="0">
                <a:solidFill>
                  <a:srgbClr val="FF0000"/>
                </a:solidFill>
              </a:rPr>
              <a:t> </a:t>
            </a:r>
            <a:r>
              <a:rPr lang="en-US" sz="2800" b="1" u="sng" dirty="0" err="1">
                <a:solidFill>
                  <a:srgbClr val="FF0000"/>
                </a:solidFill>
              </a:rPr>
              <a:t>Nương</a:t>
            </a:r>
            <a:r>
              <a:rPr lang="en-US" sz="2800" b="1" u="sng" dirty="0">
                <a:solidFill>
                  <a:srgbClr val="FF0000"/>
                </a:solidFill>
              </a:rPr>
              <a:t> </a:t>
            </a:r>
            <a:r>
              <a:rPr lang="en-US" sz="2800" b="1" u="sng" dirty="0" err="1">
                <a:solidFill>
                  <a:srgbClr val="FF0000"/>
                </a:solidFill>
              </a:rPr>
              <a:t>có</a:t>
            </a:r>
            <a:r>
              <a:rPr lang="en-US" sz="2800" b="1" u="sng" dirty="0">
                <a:solidFill>
                  <a:srgbClr val="FF0000"/>
                </a:solidFill>
              </a:rPr>
              <a:t> </a:t>
            </a:r>
            <a:r>
              <a:rPr lang="en-US" sz="2800" b="1" u="sng" dirty="0" err="1">
                <a:solidFill>
                  <a:srgbClr val="FF0000"/>
                </a:solidFill>
              </a:rPr>
              <a:t>vẻ</a:t>
            </a:r>
            <a:r>
              <a:rPr lang="en-US" sz="2800" b="1" u="sng" dirty="0">
                <a:solidFill>
                  <a:srgbClr val="FF0000"/>
                </a:solidFill>
              </a:rPr>
              <a:t> </a:t>
            </a:r>
            <a:r>
              <a:rPr lang="en-US" sz="2800" b="1" u="sng" dirty="0" err="1">
                <a:solidFill>
                  <a:srgbClr val="FF0000"/>
                </a:solidFill>
              </a:rPr>
              <a:t>đẹp</a:t>
            </a:r>
            <a:r>
              <a:rPr lang="en-US" sz="2800" b="1" u="sng" dirty="0">
                <a:solidFill>
                  <a:srgbClr val="FF0000"/>
                </a:solidFill>
              </a:rPr>
              <a:t> </a:t>
            </a:r>
            <a:r>
              <a:rPr lang="en-US" sz="2800" b="1" u="sng" dirty="0" err="1">
                <a:solidFill>
                  <a:srgbClr val="FF0000"/>
                </a:solidFill>
              </a:rPr>
              <a:t>hoàn</a:t>
            </a:r>
            <a:r>
              <a:rPr lang="en-US" sz="2800" b="1" u="sng" dirty="0">
                <a:solidFill>
                  <a:srgbClr val="FF0000"/>
                </a:solidFill>
              </a:rPr>
              <a:t> </a:t>
            </a:r>
            <a:r>
              <a:rPr lang="en-US" sz="2800" b="1" u="sng" dirty="0" err="1">
                <a:solidFill>
                  <a:srgbClr val="FF0000"/>
                </a:solidFill>
              </a:rPr>
              <a:t>thiện</a:t>
            </a:r>
            <a:r>
              <a:rPr lang="en-US" sz="2800" b="1" u="sng" dirty="0">
                <a:solidFill>
                  <a:srgbClr val="FF0000"/>
                </a:solidFill>
              </a:rPr>
              <a:t> </a:t>
            </a:r>
            <a:r>
              <a:rPr lang="en-US" sz="2800" b="1" u="sng" dirty="0" err="1">
                <a:solidFill>
                  <a:srgbClr val="FF0000"/>
                </a:solidFill>
              </a:rPr>
              <a:t>cả</a:t>
            </a:r>
            <a:r>
              <a:rPr lang="en-US" sz="2800" b="1" u="sng" dirty="0">
                <a:solidFill>
                  <a:srgbClr val="FF0000"/>
                </a:solidFill>
              </a:rPr>
              <a:t> </a:t>
            </a:r>
            <a:r>
              <a:rPr lang="en-US" sz="2800" b="1" u="sng" dirty="0" err="1">
                <a:solidFill>
                  <a:srgbClr val="FF0000"/>
                </a:solidFill>
              </a:rPr>
              <a:t>về</a:t>
            </a:r>
            <a:r>
              <a:rPr lang="en-US" sz="2800" b="1" u="sng" dirty="0">
                <a:solidFill>
                  <a:srgbClr val="FF0000"/>
                </a:solidFill>
              </a:rPr>
              <a:t> </a:t>
            </a:r>
            <a:r>
              <a:rPr lang="en-US" sz="2800" b="1" u="sng" dirty="0" err="1">
                <a:solidFill>
                  <a:srgbClr val="FF0000"/>
                </a:solidFill>
              </a:rPr>
              <a:t>phẩm</a:t>
            </a:r>
            <a:r>
              <a:rPr lang="en-US" sz="2800" b="1" u="sng" dirty="0">
                <a:solidFill>
                  <a:srgbClr val="FF0000"/>
                </a:solidFill>
              </a:rPr>
              <a:t> </a:t>
            </a:r>
            <a:r>
              <a:rPr lang="en-US" sz="2800" b="1" u="sng" dirty="0" err="1">
                <a:solidFill>
                  <a:srgbClr val="FF0000"/>
                </a:solidFill>
              </a:rPr>
              <a:t>chất</a:t>
            </a:r>
            <a:r>
              <a:rPr lang="en-US" sz="2800" b="1" u="sng" dirty="0">
                <a:solidFill>
                  <a:srgbClr val="FF0000"/>
                </a:solidFill>
              </a:rPr>
              <a:t> </a:t>
            </a:r>
            <a:r>
              <a:rPr lang="en-US" sz="2800" b="1" u="sng" dirty="0" err="1">
                <a:solidFill>
                  <a:srgbClr val="FF0000"/>
                </a:solidFill>
              </a:rPr>
              <a:t>và</a:t>
            </a:r>
            <a:r>
              <a:rPr lang="en-US" sz="2800" b="1" u="sng" dirty="0">
                <a:solidFill>
                  <a:srgbClr val="FF0000"/>
                </a:solidFill>
              </a:rPr>
              <a:t> </a:t>
            </a:r>
            <a:r>
              <a:rPr lang="en-US" sz="2800" b="1" u="sng" dirty="0" err="1">
                <a:solidFill>
                  <a:srgbClr val="FF0000"/>
                </a:solidFill>
              </a:rPr>
              <a:t>nhan</a:t>
            </a:r>
            <a:r>
              <a:rPr lang="en-US" sz="2800" b="1" u="sng" dirty="0">
                <a:solidFill>
                  <a:srgbClr val="FF0000"/>
                </a:solidFill>
              </a:rPr>
              <a:t> </a:t>
            </a:r>
            <a:r>
              <a:rPr lang="en-US" sz="2800" b="1" u="sng" dirty="0" err="1">
                <a:solidFill>
                  <a:srgbClr val="FF0000"/>
                </a:solidFill>
              </a:rPr>
              <a:t>sắc</a:t>
            </a:r>
            <a:r>
              <a:rPr lang="en-US" sz="2800" u="sng" dirty="0">
                <a:solidFill>
                  <a:srgbClr val="000000"/>
                </a:solidFill>
              </a:rPr>
              <a:t>: </a:t>
            </a:r>
            <a:r>
              <a:rPr lang="en-US" sz="2800" dirty="0">
                <a:solidFill>
                  <a:srgbClr val="000000"/>
                </a:solidFill>
              </a:rPr>
              <a:t>“</a:t>
            </a:r>
            <a:r>
              <a:rPr lang="en-US" sz="2800" dirty="0" err="1">
                <a:solidFill>
                  <a:srgbClr val="000000"/>
                </a:solidFill>
              </a:rPr>
              <a:t>Tính</a:t>
            </a:r>
            <a:r>
              <a:rPr lang="en-US" sz="2800" dirty="0">
                <a:solidFill>
                  <a:srgbClr val="000000"/>
                </a:solidFill>
              </a:rPr>
              <a:t> </a:t>
            </a:r>
            <a:r>
              <a:rPr lang="en-US" sz="2800" dirty="0" err="1">
                <a:solidFill>
                  <a:srgbClr val="000000"/>
                </a:solidFill>
              </a:rPr>
              <a:t>đã</a:t>
            </a:r>
            <a:r>
              <a:rPr lang="en-US" sz="2800" dirty="0">
                <a:solidFill>
                  <a:srgbClr val="000000"/>
                </a:solidFill>
              </a:rPr>
              <a:t> </a:t>
            </a:r>
            <a:r>
              <a:rPr lang="en-US" sz="2800" dirty="0" err="1">
                <a:solidFill>
                  <a:srgbClr val="000000"/>
                </a:solidFill>
              </a:rPr>
              <a:t>thùy</a:t>
            </a:r>
            <a:r>
              <a:rPr lang="en-US" sz="2800" dirty="0">
                <a:solidFill>
                  <a:srgbClr val="000000"/>
                </a:solidFill>
              </a:rPr>
              <a:t> </a:t>
            </a:r>
            <a:r>
              <a:rPr lang="en-US" sz="2800" dirty="0" err="1">
                <a:solidFill>
                  <a:srgbClr val="000000"/>
                </a:solidFill>
              </a:rPr>
              <a:t>mị</a:t>
            </a:r>
            <a:r>
              <a:rPr lang="en-US" sz="2800" dirty="0">
                <a:solidFill>
                  <a:srgbClr val="000000"/>
                </a:solidFill>
              </a:rPr>
              <a:t>, </a:t>
            </a:r>
            <a:r>
              <a:rPr lang="en-US" sz="2800" dirty="0" err="1">
                <a:solidFill>
                  <a:srgbClr val="000000"/>
                </a:solidFill>
              </a:rPr>
              <a:t>nết</a:t>
            </a:r>
            <a:r>
              <a:rPr lang="en-US" sz="2800" dirty="0">
                <a:solidFill>
                  <a:srgbClr val="000000"/>
                </a:solidFill>
              </a:rPr>
              <a:t> </a:t>
            </a:r>
            <a:r>
              <a:rPr lang="en-US" sz="2800" dirty="0" err="1">
                <a:solidFill>
                  <a:srgbClr val="000000"/>
                </a:solidFill>
              </a:rPr>
              <a:t>na</a:t>
            </a:r>
            <a:r>
              <a:rPr lang="en-US" sz="2800" dirty="0">
                <a:solidFill>
                  <a:srgbClr val="000000"/>
                </a:solidFill>
              </a:rPr>
              <a:t>, </a:t>
            </a:r>
            <a:r>
              <a:rPr lang="en-US" sz="2800" dirty="0" err="1">
                <a:solidFill>
                  <a:srgbClr val="000000"/>
                </a:solidFill>
              </a:rPr>
              <a:t>lại</a:t>
            </a:r>
            <a:r>
              <a:rPr lang="en-US" sz="2800" dirty="0">
                <a:solidFill>
                  <a:srgbClr val="000000"/>
                </a:solidFill>
              </a:rPr>
              <a:t> </a:t>
            </a:r>
            <a:r>
              <a:rPr lang="en-US" sz="2800" dirty="0" err="1">
                <a:solidFill>
                  <a:srgbClr val="000000"/>
                </a:solidFill>
              </a:rPr>
              <a:t>thêm</a:t>
            </a:r>
            <a:r>
              <a:rPr lang="en-US" sz="2800" dirty="0">
                <a:solidFill>
                  <a:srgbClr val="000000"/>
                </a:solidFill>
              </a:rPr>
              <a:t> </a:t>
            </a:r>
            <a:r>
              <a:rPr lang="en-US" sz="2800" dirty="0" err="1">
                <a:solidFill>
                  <a:srgbClr val="000000"/>
                </a:solidFill>
              </a:rPr>
              <a:t>tư</a:t>
            </a:r>
            <a:r>
              <a:rPr lang="en-US" sz="2800" dirty="0">
                <a:solidFill>
                  <a:srgbClr val="000000"/>
                </a:solidFill>
              </a:rPr>
              <a:t> dung </a:t>
            </a:r>
            <a:r>
              <a:rPr lang="en-US" sz="2800" dirty="0" err="1">
                <a:solidFill>
                  <a:srgbClr val="000000"/>
                </a:solidFill>
              </a:rPr>
              <a:t>tốt</a:t>
            </a:r>
            <a:r>
              <a:rPr lang="en-US" sz="2800" dirty="0">
                <a:solidFill>
                  <a:srgbClr val="000000"/>
                </a:solidFill>
              </a:rPr>
              <a:t> </a:t>
            </a:r>
            <a:r>
              <a:rPr lang="en-US" sz="2800" dirty="0" err="1">
                <a:solidFill>
                  <a:srgbClr val="000000"/>
                </a:solidFill>
              </a:rPr>
              <a:t>đẹp</a:t>
            </a:r>
            <a:r>
              <a:rPr lang="en-US" sz="2800" dirty="0">
                <a:solidFill>
                  <a:srgbClr val="000000"/>
                </a:solidFill>
              </a:rPr>
              <a:t>’. </a:t>
            </a:r>
            <a:r>
              <a:rPr lang="en-US" sz="2800" dirty="0" err="1">
                <a:solidFill>
                  <a:srgbClr val="000000"/>
                </a:solidFill>
              </a:rPr>
              <a:t>Vũ</a:t>
            </a:r>
            <a:r>
              <a:rPr lang="en-US" sz="2800" dirty="0">
                <a:solidFill>
                  <a:srgbClr val="000000"/>
                </a:solidFill>
              </a:rPr>
              <a:t> </a:t>
            </a:r>
            <a:r>
              <a:rPr lang="en-US" sz="2800" dirty="0" err="1">
                <a:solidFill>
                  <a:srgbClr val="000000"/>
                </a:solidFill>
              </a:rPr>
              <a:t>Nương</a:t>
            </a:r>
            <a:r>
              <a:rPr lang="en-US" sz="2800" dirty="0">
                <a:solidFill>
                  <a:srgbClr val="000000"/>
                </a:solidFill>
              </a:rPr>
              <a:t> </a:t>
            </a:r>
            <a:r>
              <a:rPr lang="en-US" sz="2800" dirty="0" err="1">
                <a:solidFill>
                  <a:srgbClr val="000000"/>
                </a:solidFill>
              </a:rPr>
              <a:t>mang</a:t>
            </a:r>
            <a:r>
              <a:rPr lang="en-US" sz="2800" dirty="0">
                <a:solidFill>
                  <a:srgbClr val="000000"/>
                </a:solidFill>
              </a:rPr>
              <a:t> </a:t>
            </a:r>
            <a:r>
              <a:rPr lang="en-US" sz="2800" dirty="0" err="1">
                <a:solidFill>
                  <a:srgbClr val="FF0000"/>
                </a:solidFill>
              </a:rPr>
              <a:t>vẻ</a:t>
            </a:r>
            <a:r>
              <a:rPr lang="en-US" sz="2800" dirty="0">
                <a:solidFill>
                  <a:srgbClr val="FF0000"/>
                </a:solidFill>
              </a:rPr>
              <a:t> </a:t>
            </a:r>
            <a:r>
              <a:rPr lang="en-US" sz="2800" dirty="0" err="1">
                <a:solidFill>
                  <a:srgbClr val="FF0000"/>
                </a:solidFill>
              </a:rPr>
              <a:t>đẹp</a:t>
            </a:r>
            <a:r>
              <a:rPr lang="en-US" sz="2800" dirty="0">
                <a:solidFill>
                  <a:srgbClr val="FF0000"/>
                </a:solidFill>
              </a:rPr>
              <a:t> </a:t>
            </a:r>
            <a:r>
              <a:rPr lang="en-US" sz="2800" dirty="0" err="1">
                <a:solidFill>
                  <a:srgbClr val="FF0000"/>
                </a:solidFill>
              </a:rPr>
              <a:t>chuẩn</a:t>
            </a:r>
            <a:r>
              <a:rPr lang="en-US" sz="2800" dirty="0">
                <a:solidFill>
                  <a:srgbClr val="FF0000"/>
                </a:solidFill>
              </a:rPr>
              <a:t> </a:t>
            </a:r>
            <a:r>
              <a:rPr lang="en-US" sz="2800" dirty="0" err="1">
                <a:solidFill>
                  <a:srgbClr val="FF0000"/>
                </a:solidFill>
              </a:rPr>
              <a:t>mực</a:t>
            </a:r>
            <a:r>
              <a:rPr lang="en-US" sz="2800" dirty="0">
                <a:solidFill>
                  <a:srgbClr val="FF0000"/>
                </a:solidFill>
              </a:rPr>
              <a:t> </a:t>
            </a:r>
            <a:r>
              <a:rPr lang="en-US" sz="2800" dirty="0" err="1">
                <a:solidFill>
                  <a:srgbClr val="000000"/>
                </a:solidFill>
              </a:rPr>
              <a:t>của</a:t>
            </a:r>
            <a:r>
              <a:rPr lang="en-US" sz="2800" dirty="0">
                <a:solidFill>
                  <a:srgbClr val="000000"/>
                </a:solidFill>
              </a:rPr>
              <a:t> </a:t>
            </a:r>
            <a:r>
              <a:rPr lang="en-US" sz="2800" dirty="0" err="1">
                <a:solidFill>
                  <a:srgbClr val="000000"/>
                </a:solidFill>
              </a:rPr>
              <a:t>người</a:t>
            </a:r>
            <a:r>
              <a:rPr lang="en-US" sz="2800" dirty="0">
                <a:solidFill>
                  <a:srgbClr val="000000"/>
                </a:solidFill>
              </a:rPr>
              <a:t> </a:t>
            </a:r>
            <a:r>
              <a:rPr lang="en-US" sz="2800" dirty="0" err="1">
                <a:solidFill>
                  <a:srgbClr val="000000"/>
                </a:solidFill>
              </a:rPr>
              <a:t>phụ</a:t>
            </a:r>
            <a:r>
              <a:rPr lang="en-US" sz="2800" dirty="0">
                <a:solidFill>
                  <a:srgbClr val="000000"/>
                </a:solidFill>
              </a:rPr>
              <a:t> </a:t>
            </a:r>
            <a:r>
              <a:rPr lang="en-US" sz="2800" dirty="0" err="1">
                <a:solidFill>
                  <a:srgbClr val="000000"/>
                </a:solidFill>
              </a:rPr>
              <a:t>nữ</a:t>
            </a:r>
            <a:r>
              <a:rPr lang="en-US" sz="2800" dirty="0">
                <a:solidFill>
                  <a:srgbClr val="000000"/>
                </a:solidFill>
              </a:rPr>
              <a:t> </a:t>
            </a:r>
            <a:r>
              <a:rPr lang="en-US" sz="2800" dirty="0" err="1">
                <a:solidFill>
                  <a:srgbClr val="000000"/>
                </a:solidFill>
              </a:rPr>
              <a:t>theo</a:t>
            </a:r>
            <a:r>
              <a:rPr lang="en-US" sz="2800" dirty="0">
                <a:solidFill>
                  <a:srgbClr val="000000"/>
                </a:solidFill>
              </a:rPr>
              <a:t> </a:t>
            </a:r>
            <a:r>
              <a:rPr lang="en-US" sz="2800" dirty="0" err="1">
                <a:solidFill>
                  <a:srgbClr val="000000"/>
                </a:solidFill>
              </a:rPr>
              <a:t>quan</a:t>
            </a:r>
            <a:r>
              <a:rPr lang="en-US" sz="2800" dirty="0">
                <a:solidFill>
                  <a:srgbClr val="000000"/>
                </a:solidFill>
              </a:rPr>
              <a:t> </a:t>
            </a:r>
            <a:r>
              <a:rPr lang="en-US" sz="2800" dirty="0" err="1">
                <a:solidFill>
                  <a:srgbClr val="000000"/>
                </a:solidFill>
              </a:rPr>
              <a:t>niệm</a:t>
            </a:r>
            <a:r>
              <a:rPr lang="en-US" sz="2800" dirty="0">
                <a:solidFill>
                  <a:srgbClr val="000000"/>
                </a:solidFill>
              </a:rPr>
              <a:t> </a:t>
            </a:r>
            <a:r>
              <a:rPr lang="en-US" sz="2800" dirty="0" err="1">
                <a:solidFill>
                  <a:srgbClr val="000000"/>
                </a:solidFill>
              </a:rPr>
              <a:t>lễ</a:t>
            </a:r>
            <a:r>
              <a:rPr lang="en-US" sz="2800" dirty="0">
                <a:solidFill>
                  <a:srgbClr val="000000"/>
                </a:solidFill>
              </a:rPr>
              <a:t> </a:t>
            </a:r>
            <a:r>
              <a:rPr lang="en-US" sz="2800" dirty="0" err="1">
                <a:solidFill>
                  <a:srgbClr val="000000"/>
                </a:solidFill>
              </a:rPr>
              <a:t>giáo</a:t>
            </a:r>
            <a:r>
              <a:rPr lang="en-US" sz="2800" dirty="0">
                <a:solidFill>
                  <a:srgbClr val="000000"/>
                </a:solidFill>
              </a:rPr>
              <a:t> </a:t>
            </a:r>
            <a:r>
              <a:rPr lang="en-US" sz="2800" dirty="0" err="1">
                <a:solidFill>
                  <a:srgbClr val="000000"/>
                </a:solidFill>
              </a:rPr>
              <a:t>phong</a:t>
            </a:r>
            <a:r>
              <a:rPr lang="en-US" sz="2800" dirty="0">
                <a:solidFill>
                  <a:srgbClr val="000000"/>
                </a:solidFill>
              </a:rPr>
              <a:t> </a:t>
            </a:r>
            <a:r>
              <a:rPr lang="en-US" sz="2800" dirty="0" err="1">
                <a:solidFill>
                  <a:srgbClr val="000000"/>
                </a:solidFill>
              </a:rPr>
              <a:t>kiến</a:t>
            </a:r>
            <a:r>
              <a:rPr lang="en-US" sz="2800" dirty="0">
                <a:solidFill>
                  <a:srgbClr val="000000"/>
                </a:solidFill>
              </a:rPr>
              <a:t> </a:t>
            </a:r>
            <a:r>
              <a:rPr lang="en-US" sz="2800" dirty="0" err="1">
                <a:solidFill>
                  <a:srgbClr val="000000"/>
                </a:solidFill>
              </a:rPr>
              <a:t>xưa</a:t>
            </a:r>
            <a:r>
              <a:rPr lang="en-US" sz="2800" dirty="0">
                <a:solidFill>
                  <a:srgbClr val="000000"/>
                </a:solidFill>
              </a:rPr>
              <a:t>, </a:t>
            </a:r>
            <a:r>
              <a:rPr lang="en-US" sz="2800" dirty="0" err="1">
                <a:solidFill>
                  <a:srgbClr val="000000"/>
                </a:solidFill>
              </a:rPr>
              <a:t>gồm</a:t>
            </a:r>
            <a:r>
              <a:rPr lang="en-US" sz="2800" dirty="0">
                <a:solidFill>
                  <a:srgbClr val="000000"/>
                </a:solidFill>
              </a:rPr>
              <a:t> </a:t>
            </a:r>
            <a:r>
              <a:rPr lang="en-US" sz="2800" dirty="0" err="1">
                <a:solidFill>
                  <a:srgbClr val="000000"/>
                </a:solidFill>
              </a:rPr>
              <a:t>đủ</a:t>
            </a:r>
            <a:r>
              <a:rPr lang="en-US" sz="2800" dirty="0">
                <a:solidFill>
                  <a:srgbClr val="000000"/>
                </a:solidFill>
              </a:rPr>
              <a:t> </a:t>
            </a:r>
            <a:r>
              <a:rPr lang="en-US" sz="2800" dirty="0" err="1">
                <a:solidFill>
                  <a:srgbClr val="000000"/>
                </a:solidFill>
              </a:rPr>
              <a:t>cả</a:t>
            </a:r>
            <a:r>
              <a:rPr lang="en-US" sz="2800" dirty="0">
                <a:solidFill>
                  <a:srgbClr val="000000"/>
                </a:solidFill>
              </a:rPr>
              <a:t>: </a:t>
            </a:r>
            <a:r>
              <a:rPr lang="en-US" sz="2800" dirty="0" err="1">
                <a:solidFill>
                  <a:srgbClr val="FF0000"/>
                </a:solidFill>
              </a:rPr>
              <a:t>công</a:t>
            </a:r>
            <a:r>
              <a:rPr lang="en-US" sz="2800" dirty="0">
                <a:solidFill>
                  <a:srgbClr val="FF0000"/>
                </a:solidFill>
              </a:rPr>
              <a:t>-dung-</a:t>
            </a:r>
            <a:r>
              <a:rPr lang="en-US" sz="2800" dirty="0" err="1">
                <a:solidFill>
                  <a:srgbClr val="FF0000"/>
                </a:solidFill>
              </a:rPr>
              <a:t>ngôn</a:t>
            </a:r>
            <a:r>
              <a:rPr lang="en-US" sz="2800" dirty="0">
                <a:solidFill>
                  <a:srgbClr val="FF0000"/>
                </a:solidFill>
              </a:rPr>
              <a:t>- </a:t>
            </a:r>
            <a:r>
              <a:rPr lang="en-US" sz="2800" dirty="0" err="1">
                <a:solidFill>
                  <a:srgbClr val="FF0000"/>
                </a:solidFill>
              </a:rPr>
              <a:t>hạnh</a:t>
            </a:r>
            <a:r>
              <a:rPr lang="en-US" sz="2800" dirty="0">
                <a:solidFill>
                  <a:srgbClr val="000000"/>
                </a:solidFill>
              </a:rPr>
              <a:t>.</a:t>
            </a:r>
          </a:p>
          <a:p>
            <a:pPr marL="0" indent="0" algn="just" rtl="0">
              <a:buNone/>
            </a:pPr>
            <a:endParaRPr lang="en-US" sz="2800" dirty="0">
              <a:solidFill>
                <a:srgbClr val="000000"/>
              </a:solidFill>
            </a:endParaRPr>
          </a:p>
        </p:txBody>
      </p:sp>
      <p:sp>
        <p:nvSpPr>
          <p:cNvPr id="6" name="Rectangle 3">
            <a:extLst>
              <a:ext uri="{FF2B5EF4-FFF2-40B4-BE49-F238E27FC236}">
                <a16:creationId xmlns:a16="http://schemas.microsoft.com/office/drawing/2014/main" id="{E967A2B9-BDC5-4CBE-90DE-B912634A0C6F}"/>
              </a:ext>
            </a:extLst>
          </p:cNvPr>
          <p:cNvSpPr>
            <a:spLocks noChangeArrowheads="1"/>
          </p:cNvSpPr>
          <p:nvPr/>
        </p:nvSpPr>
        <p:spPr bwMode="auto">
          <a:xfrm>
            <a:off x="242454" y="3269724"/>
            <a:ext cx="11928763" cy="107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marL="0" indent="0" algn="just" rtl="0">
              <a:buNone/>
            </a:pPr>
            <a:r>
              <a:rPr lang="en-US" sz="2800" b="1" dirty="0">
                <a:solidFill>
                  <a:srgbClr val="FF0000"/>
                </a:solidFill>
              </a:rPr>
              <a:t>a/ </a:t>
            </a:r>
            <a:r>
              <a:rPr lang="en-US" sz="2800" b="1" u="sng" dirty="0" err="1">
                <a:solidFill>
                  <a:srgbClr val="FF0000"/>
                </a:solidFill>
              </a:rPr>
              <a:t>Trước</a:t>
            </a:r>
            <a:r>
              <a:rPr lang="en-US" sz="2800" b="1" u="sng" dirty="0">
                <a:solidFill>
                  <a:srgbClr val="FF0000"/>
                </a:solidFill>
              </a:rPr>
              <a:t> </a:t>
            </a:r>
            <a:r>
              <a:rPr lang="en-US" sz="2800" b="1" u="sng" dirty="0" err="1">
                <a:solidFill>
                  <a:srgbClr val="FF0000"/>
                </a:solidFill>
              </a:rPr>
              <a:t>khi</a:t>
            </a:r>
            <a:r>
              <a:rPr lang="en-US" sz="2800" b="1" u="sng" dirty="0">
                <a:solidFill>
                  <a:srgbClr val="FF0000"/>
                </a:solidFill>
              </a:rPr>
              <a:t> </a:t>
            </a:r>
            <a:r>
              <a:rPr lang="en-US" sz="2800" b="1" u="sng" dirty="0" err="1">
                <a:solidFill>
                  <a:srgbClr val="FF0000"/>
                </a:solidFill>
              </a:rPr>
              <a:t>Trương</a:t>
            </a:r>
            <a:r>
              <a:rPr lang="en-US" sz="2800" b="1" u="sng" dirty="0">
                <a:solidFill>
                  <a:srgbClr val="FF0000"/>
                </a:solidFill>
              </a:rPr>
              <a:t> </a:t>
            </a:r>
            <a:r>
              <a:rPr lang="en-US" sz="2800" b="1" u="sng" dirty="0" err="1">
                <a:solidFill>
                  <a:srgbClr val="FF0000"/>
                </a:solidFill>
              </a:rPr>
              <a:t>Sinh</a:t>
            </a:r>
            <a:r>
              <a:rPr lang="en-US" sz="2800" b="1" u="sng" dirty="0">
                <a:solidFill>
                  <a:srgbClr val="FF0000"/>
                </a:solidFill>
              </a:rPr>
              <a:t> </a:t>
            </a:r>
            <a:r>
              <a:rPr lang="en-US" sz="2800" b="1" u="sng" dirty="0" err="1">
                <a:solidFill>
                  <a:srgbClr val="FF0000"/>
                </a:solidFill>
              </a:rPr>
              <a:t>đi</a:t>
            </a:r>
            <a:r>
              <a:rPr lang="en-US" sz="2800" b="1" u="sng" dirty="0">
                <a:solidFill>
                  <a:srgbClr val="FF0000"/>
                </a:solidFill>
              </a:rPr>
              <a:t> </a:t>
            </a:r>
            <a:r>
              <a:rPr lang="en-US" sz="2800" b="1" u="sng" dirty="0" err="1">
                <a:solidFill>
                  <a:srgbClr val="FF0000"/>
                </a:solidFill>
              </a:rPr>
              <a:t>lính</a:t>
            </a:r>
            <a:r>
              <a:rPr lang="en-US" sz="2800" dirty="0">
                <a:solidFill>
                  <a:srgbClr val="000000"/>
                </a:solidFill>
              </a:rPr>
              <a:t>: </a:t>
            </a:r>
            <a:r>
              <a:rPr lang="en-US" sz="2800" dirty="0" err="1">
                <a:solidFill>
                  <a:srgbClr val="000000"/>
                </a:solidFill>
              </a:rPr>
              <a:t>Trong</a:t>
            </a:r>
            <a:r>
              <a:rPr lang="en-US" sz="2800" dirty="0">
                <a:solidFill>
                  <a:srgbClr val="000000"/>
                </a:solidFill>
              </a:rPr>
              <a:t> </a:t>
            </a:r>
            <a:r>
              <a:rPr lang="en-US" sz="2800" dirty="0" err="1">
                <a:solidFill>
                  <a:srgbClr val="000000"/>
                </a:solidFill>
              </a:rPr>
              <a:t>cuộc</a:t>
            </a:r>
            <a:r>
              <a:rPr lang="en-US" sz="2800" dirty="0">
                <a:solidFill>
                  <a:srgbClr val="000000"/>
                </a:solidFill>
              </a:rPr>
              <a:t> </a:t>
            </a:r>
            <a:r>
              <a:rPr lang="en-US" sz="2800" dirty="0" err="1">
                <a:solidFill>
                  <a:srgbClr val="000000"/>
                </a:solidFill>
              </a:rPr>
              <a:t>sống</a:t>
            </a:r>
            <a:r>
              <a:rPr lang="en-US" sz="2800" dirty="0">
                <a:solidFill>
                  <a:srgbClr val="000000"/>
                </a:solidFill>
              </a:rPr>
              <a:t> </a:t>
            </a:r>
            <a:r>
              <a:rPr lang="en-US" sz="2800" dirty="0" err="1">
                <a:solidFill>
                  <a:srgbClr val="000000"/>
                </a:solidFill>
              </a:rPr>
              <a:t>vợ</a:t>
            </a:r>
            <a:r>
              <a:rPr lang="en-US" sz="2800" dirty="0">
                <a:solidFill>
                  <a:srgbClr val="000000"/>
                </a:solidFill>
              </a:rPr>
              <a:t> </a:t>
            </a:r>
            <a:r>
              <a:rPr lang="en-US" sz="2800" dirty="0" err="1">
                <a:solidFill>
                  <a:srgbClr val="000000"/>
                </a:solidFill>
              </a:rPr>
              <a:t>chồng</a:t>
            </a:r>
            <a:r>
              <a:rPr lang="en-US" sz="2800" dirty="0">
                <a:solidFill>
                  <a:srgbClr val="000000"/>
                </a:solidFill>
              </a:rPr>
              <a:t>, VN </a:t>
            </a:r>
            <a:r>
              <a:rPr lang="en-US" sz="2800" dirty="0" err="1">
                <a:solidFill>
                  <a:srgbClr val="000000"/>
                </a:solidFill>
              </a:rPr>
              <a:t>hiểu</a:t>
            </a:r>
            <a:r>
              <a:rPr lang="en-US" sz="2800" dirty="0">
                <a:solidFill>
                  <a:srgbClr val="000000"/>
                </a:solidFill>
              </a:rPr>
              <a:t> </a:t>
            </a:r>
            <a:r>
              <a:rPr lang="en-US" sz="2800" dirty="0" err="1">
                <a:solidFill>
                  <a:srgbClr val="000000"/>
                </a:solidFill>
              </a:rPr>
              <a:t>tính</a:t>
            </a:r>
            <a:r>
              <a:rPr lang="en-US" sz="2800" dirty="0">
                <a:solidFill>
                  <a:srgbClr val="000000"/>
                </a:solidFill>
              </a:rPr>
              <a:t> </a:t>
            </a:r>
            <a:r>
              <a:rPr lang="en-US" sz="2800" dirty="0" err="1">
                <a:solidFill>
                  <a:srgbClr val="000000"/>
                </a:solidFill>
              </a:rPr>
              <a:t>tình</a:t>
            </a:r>
            <a:r>
              <a:rPr lang="en-US" sz="2800" dirty="0">
                <a:solidFill>
                  <a:srgbClr val="000000"/>
                </a:solidFill>
              </a:rPr>
              <a:t> TS “</a:t>
            </a:r>
            <a:r>
              <a:rPr lang="en-US" sz="2800" dirty="0" err="1">
                <a:solidFill>
                  <a:srgbClr val="000000"/>
                </a:solidFill>
              </a:rPr>
              <a:t>đa</a:t>
            </a:r>
            <a:r>
              <a:rPr lang="en-US" sz="2800" dirty="0">
                <a:solidFill>
                  <a:srgbClr val="000000"/>
                </a:solidFill>
              </a:rPr>
              <a:t> </a:t>
            </a:r>
            <a:r>
              <a:rPr lang="en-US" sz="2800" dirty="0" err="1">
                <a:solidFill>
                  <a:srgbClr val="000000"/>
                </a:solidFill>
              </a:rPr>
              <a:t>nghi</a:t>
            </a:r>
            <a:r>
              <a:rPr lang="en-US" sz="2800" dirty="0">
                <a:solidFill>
                  <a:srgbClr val="000000"/>
                </a:solidFill>
              </a:rPr>
              <a:t>”, hay </a:t>
            </a:r>
            <a:r>
              <a:rPr lang="en-US" sz="2800" dirty="0" err="1">
                <a:solidFill>
                  <a:srgbClr val="000000"/>
                </a:solidFill>
              </a:rPr>
              <a:t>ghen</a:t>
            </a:r>
            <a:r>
              <a:rPr lang="en-US" sz="2800" dirty="0">
                <a:solidFill>
                  <a:srgbClr val="000000"/>
                </a:solidFill>
              </a:rPr>
              <a:t>, “</a:t>
            </a:r>
            <a:r>
              <a:rPr lang="en-US" sz="2800" dirty="0" err="1">
                <a:solidFill>
                  <a:srgbClr val="000000"/>
                </a:solidFill>
              </a:rPr>
              <a:t>đối</a:t>
            </a:r>
            <a:r>
              <a:rPr lang="en-US" sz="2800" dirty="0">
                <a:solidFill>
                  <a:srgbClr val="000000"/>
                </a:solidFill>
              </a:rPr>
              <a:t> </a:t>
            </a:r>
            <a:r>
              <a:rPr lang="en-US" sz="2800" dirty="0" err="1">
                <a:solidFill>
                  <a:srgbClr val="000000"/>
                </a:solidFill>
              </a:rPr>
              <a:t>với</a:t>
            </a:r>
            <a:r>
              <a:rPr lang="en-US" sz="2800" dirty="0">
                <a:solidFill>
                  <a:srgbClr val="000000"/>
                </a:solidFill>
              </a:rPr>
              <a:t> </a:t>
            </a:r>
            <a:r>
              <a:rPr lang="en-US" sz="2800" dirty="0" err="1">
                <a:solidFill>
                  <a:srgbClr val="000000"/>
                </a:solidFill>
              </a:rPr>
              <a:t>vợ</a:t>
            </a:r>
            <a:r>
              <a:rPr lang="en-US" sz="2800" dirty="0">
                <a:solidFill>
                  <a:srgbClr val="000000"/>
                </a:solidFill>
              </a:rPr>
              <a:t> </a:t>
            </a:r>
            <a:r>
              <a:rPr lang="en-US" sz="2800" dirty="0" err="1">
                <a:solidFill>
                  <a:srgbClr val="000000"/>
                </a:solidFill>
              </a:rPr>
              <a:t>phòng</a:t>
            </a:r>
            <a:r>
              <a:rPr lang="en-US" sz="2800" dirty="0">
                <a:solidFill>
                  <a:srgbClr val="000000"/>
                </a:solidFill>
              </a:rPr>
              <a:t> </a:t>
            </a:r>
            <a:r>
              <a:rPr lang="en-US" sz="2800" dirty="0" err="1">
                <a:solidFill>
                  <a:srgbClr val="000000"/>
                </a:solidFill>
              </a:rPr>
              <a:t>ngừa</a:t>
            </a:r>
            <a:r>
              <a:rPr lang="en-US" sz="2800" dirty="0">
                <a:solidFill>
                  <a:srgbClr val="000000"/>
                </a:solidFill>
              </a:rPr>
              <a:t> </a:t>
            </a:r>
            <a:r>
              <a:rPr lang="en-US" sz="2800" dirty="0" err="1">
                <a:solidFill>
                  <a:srgbClr val="000000"/>
                </a:solidFill>
              </a:rPr>
              <a:t>quá</a:t>
            </a:r>
            <a:r>
              <a:rPr lang="en-US" sz="2800" dirty="0">
                <a:solidFill>
                  <a:srgbClr val="000000"/>
                </a:solidFill>
              </a:rPr>
              <a:t> </a:t>
            </a:r>
            <a:r>
              <a:rPr lang="en-US" sz="2800" dirty="0" err="1">
                <a:solidFill>
                  <a:srgbClr val="000000"/>
                </a:solidFill>
              </a:rPr>
              <a:t>sức</a:t>
            </a:r>
            <a:r>
              <a:rPr lang="en-US" sz="2800" dirty="0">
                <a:solidFill>
                  <a:srgbClr val="000000"/>
                </a:solidFill>
              </a:rPr>
              <a:t>’ </a:t>
            </a:r>
            <a:r>
              <a:rPr lang="en-US" sz="2800" dirty="0" err="1">
                <a:solidFill>
                  <a:srgbClr val="000000"/>
                </a:solidFill>
              </a:rPr>
              <a:t>nên</a:t>
            </a:r>
            <a:r>
              <a:rPr lang="en-US" sz="2800" dirty="0">
                <a:solidFill>
                  <a:srgbClr val="000000"/>
                </a:solidFill>
              </a:rPr>
              <a:t> </a:t>
            </a:r>
            <a:r>
              <a:rPr lang="en-US" sz="2800" dirty="0" err="1">
                <a:solidFill>
                  <a:srgbClr val="000000"/>
                </a:solidFill>
              </a:rPr>
              <a:t>nàng</a:t>
            </a:r>
            <a:r>
              <a:rPr lang="en-US" sz="2800" dirty="0">
                <a:solidFill>
                  <a:srgbClr val="000000"/>
                </a:solidFill>
              </a:rPr>
              <a:t> </a:t>
            </a:r>
            <a:r>
              <a:rPr lang="en-US" sz="2800" dirty="0" err="1">
                <a:solidFill>
                  <a:srgbClr val="000000"/>
                </a:solidFill>
              </a:rPr>
              <a:t>đã</a:t>
            </a:r>
            <a:r>
              <a:rPr lang="en-US" sz="2800" dirty="0">
                <a:solidFill>
                  <a:srgbClr val="000000"/>
                </a:solidFill>
              </a:rPr>
              <a:t> </a:t>
            </a:r>
            <a:r>
              <a:rPr lang="en-US" sz="2800" b="1" dirty="0" err="1">
                <a:solidFill>
                  <a:srgbClr val="FF0000"/>
                </a:solidFill>
              </a:rPr>
              <a:t>cư</a:t>
            </a:r>
            <a:r>
              <a:rPr lang="en-US" sz="2800" b="1" dirty="0">
                <a:solidFill>
                  <a:srgbClr val="FF0000"/>
                </a:solidFill>
              </a:rPr>
              <a:t> </a:t>
            </a:r>
            <a:r>
              <a:rPr lang="en-US" sz="2800" b="1" dirty="0" err="1">
                <a:solidFill>
                  <a:srgbClr val="FF0000"/>
                </a:solidFill>
              </a:rPr>
              <a:t>xử</a:t>
            </a:r>
            <a:r>
              <a:rPr lang="en-US" sz="2800" b="1" dirty="0">
                <a:solidFill>
                  <a:srgbClr val="FF0000"/>
                </a:solidFill>
              </a:rPr>
              <a:t> </a:t>
            </a:r>
            <a:r>
              <a:rPr lang="en-US" sz="2800" b="1" dirty="0" err="1">
                <a:solidFill>
                  <a:srgbClr val="FF0000"/>
                </a:solidFill>
              </a:rPr>
              <a:t>khóe</a:t>
            </a:r>
            <a:r>
              <a:rPr lang="en-US" sz="2800" b="1" dirty="0">
                <a:solidFill>
                  <a:srgbClr val="FF0000"/>
                </a:solidFill>
              </a:rPr>
              <a:t> </a:t>
            </a:r>
            <a:r>
              <a:rPr lang="en-US" sz="2800" b="1" dirty="0" err="1">
                <a:solidFill>
                  <a:srgbClr val="FF0000"/>
                </a:solidFill>
              </a:rPr>
              <a:t>léo</a:t>
            </a:r>
            <a:r>
              <a:rPr lang="en-US" sz="2800" dirty="0">
                <a:solidFill>
                  <a:srgbClr val="000000"/>
                </a:solidFill>
              </a:rPr>
              <a:t>, </a:t>
            </a:r>
            <a:r>
              <a:rPr lang="en-US" sz="2800" b="1" dirty="0">
                <a:solidFill>
                  <a:srgbClr val="FF0000"/>
                </a:solidFill>
              </a:rPr>
              <a:t>“</a:t>
            </a:r>
            <a:r>
              <a:rPr lang="en-US" sz="2800" b="1" dirty="0" err="1">
                <a:solidFill>
                  <a:srgbClr val="FF0000"/>
                </a:solidFill>
              </a:rPr>
              <a:t>giữ</a:t>
            </a:r>
            <a:r>
              <a:rPr lang="en-US" sz="2800" b="1" dirty="0">
                <a:solidFill>
                  <a:srgbClr val="FF0000"/>
                </a:solidFill>
              </a:rPr>
              <a:t> </a:t>
            </a:r>
            <a:r>
              <a:rPr lang="en-US" sz="2800" b="1" dirty="0" err="1">
                <a:solidFill>
                  <a:srgbClr val="FF0000"/>
                </a:solidFill>
              </a:rPr>
              <a:t>gìn</a:t>
            </a:r>
            <a:r>
              <a:rPr lang="en-US" sz="2800" b="1" dirty="0">
                <a:solidFill>
                  <a:srgbClr val="FF0000"/>
                </a:solidFill>
              </a:rPr>
              <a:t> </a:t>
            </a:r>
            <a:r>
              <a:rPr lang="en-US" sz="2800" b="1" dirty="0" err="1">
                <a:solidFill>
                  <a:srgbClr val="FF0000"/>
                </a:solidFill>
              </a:rPr>
              <a:t>khuôn</a:t>
            </a:r>
            <a:r>
              <a:rPr lang="en-US" sz="2800" b="1" dirty="0">
                <a:solidFill>
                  <a:srgbClr val="FF0000"/>
                </a:solidFill>
              </a:rPr>
              <a:t> </a:t>
            </a:r>
            <a:r>
              <a:rPr lang="en-US" sz="2800" b="1" dirty="0" err="1">
                <a:solidFill>
                  <a:srgbClr val="FF0000"/>
                </a:solidFill>
              </a:rPr>
              <a:t>phép</a:t>
            </a:r>
            <a:r>
              <a:rPr lang="en-US" sz="2800" b="1" dirty="0">
                <a:solidFill>
                  <a:srgbClr val="FF0000"/>
                </a:solidFill>
              </a:rPr>
              <a:t>”, </a:t>
            </a:r>
            <a:r>
              <a:rPr lang="en-US" sz="2800" dirty="0" err="1">
                <a:solidFill>
                  <a:srgbClr val="000000"/>
                </a:solidFill>
              </a:rPr>
              <a:t>chưa</a:t>
            </a:r>
            <a:r>
              <a:rPr lang="en-US" sz="2800" dirty="0">
                <a:solidFill>
                  <a:srgbClr val="000000"/>
                </a:solidFill>
              </a:rPr>
              <a:t> </a:t>
            </a:r>
            <a:r>
              <a:rPr lang="en-US" sz="2800" dirty="0" err="1">
                <a:solidFill>
                  <a:srgbClr val="000000"/>
                </a:solidFill>
              </a:rPr>
              <a:t>từng</a:t>
            </a:r>
            <a:r>
              <a:rPr lang="en-US" sz="2800" dirty="0">
                <a:solidFill>
                  <a:srgbClr val="000000"/>
                </a:solidFill>
              </a:rPr>
              <a:t> </a:t>
            </a:r>
            <a:r>
              <a:rPr lang="en-US" sz="2800" dirty="0" err="1">
                <a:solidFill>
                  <a:srgbClr val="000000"/>
                </a:solidFill>
              </a:rPr>
              <a:t>để</a:t>
            </a:r>
            <a:r>
              <a:rPr lang="en-US" sz="2800" dirty="0">
                <a:solidFill>
                  <a:srgbClr val="000000"/>
                </a:solidFill>
              </a:rPr>
              <a:t> </a:t>
            </a:r>
            <a:r>
              <a:rPr lang="en-US" sz="2800" dirty="0" err="1">
                <a:solidFill>
                  <a:srgbClr val="000000"/>
                </a:solidFill>
              </a:rPr>
              <a:t>vợ</a:t>
            </a:r>
            <a:r>
              <a:rPr lang="en-US" sz="2800" dirty="0">
                <a:solidFill>
                  <a:srgbClr val="000000"/>
                </a:solidFill>
              </a:rPr>
              <a:t> </a:t>
            </a:r>
            <a:r>
              <a:rPr lang="en-US" sz="2800" dirty="0" err="1">
                <a:solidFill>
                  <a:srgbClr val="000000"/>
                </a:solidFill>
              </a:rPr>
              <a:t>chồng</a:t>
            </a:r>
            <a:r>
              <a:rPr lang="en-US" sz="2800" dirty="0">
                <a:solidFill>
                  <a:srgbClr val="000000"/>
                </a:solidFill>
              </a:rPr>
              <a:t> </a:t>
            </a:r>
            <a:r>
              <a:rPr lang="en-US" sz="2800" dirty="0" err="1">
                <a:solidFill>
                  <a:srgbClr val="000000"/>
                </a:solidFill>
              </a:rPr>
              <a:t>phải</a:t>
            </a:r>
            <a:r>
              <a:rPr lang="en-US" sz="2800" dirty="0">
                <a:solidFill>
                  <a:srgbClr val="000000"/>
                </a:solidFill>
              </a:rPr>
              <a:t> </a:t>
            </a:r>
            <a:r>
              <a:rPr lang="en-US" sz="2800" dirty="0" err="1">
                <a:solidFill>
                  <a:srgbClr val="000000"/>
                </a:solidFill>
              </a:rPr>
              <a:t>dẫn</a:t>
            </a:r>
            <a:r>
              <a:rPr lang="en-US" sz="2800" dirty="0">
                <a:solidFill>
                  <a:srgbClr val="000000"/>
                </a:solidFill>
              </a:rPr>
              <a:t> </a:t>
            </a:r>
            <a:r>
              <a:rPr lang="en-US" sz="2800" dirty="0" err="1">
                <a:solidFill>
                  <a:srgbClr val="000000"/>
                </a:solidFill>
              </a:rPr>
              <a:t>đến</a:t>
            </a:r>
            <a:r>
              <a:rPr lang="en-US" sz="2800" dirty="0">
                <a:solidFill>
                  <a:srgbClr val="000000"/>
                </a:solidFill>
              </a:rPr>
              <a:t> </a:t>
            </a:r>
            <a:r>
              <a:rPr lang="en-US" sz="2800" dirty="0" err="1">
                <a:solidFill>
                  <a:srgbClr val="000000"/>
                </a:solidFill>
              </a:rPr>
              <a:t>bất</a:t>
            </a:r>
            <a:r>
              <a:rPr lang="en-US" sz="2800" dirty="0">
                <a:solidFill>
                  <a:srgbClr val="000000"/>
                </a:solidFill>
              </a:rPr>
              <a:t> </a:t>
            </a:r>
            <a:r>
              <a:rPr lang="en-US" sz="2800" dirty="0" err="1">
                <a:solidFill>
                  <a:srgbClr val="000000"/>
                </a:solidFill>
              </a:rPr>
              <a:t>hòa</a:t>
            </a:r>
            <a:r>
              <a:rPr lang="en-US" sz="2800" dirty="0">
                <a:solidFill>
                  <a:srgbClr val="000000"/>
                </a:solidFill>
              </a:rPr>
              <a:t>. </a:t>
            </a:r>
            <a:r>
              <a:rPr lang="en-US" sz="2800" b="1" dirty="0" err="1">
                <a:solidFill>
                  <a:srgbClr val="FF0000"/>
                </a:solidFill>
              </a:rPr>
              <a:t>Hạnh</a:t>
            </a:r>
            <a:r>
              <a:rPr lang="en-US" sz="2800" b="1" dirty="0">
                <a:solidFill>
                  <a:srgbClr val="FF0000"/>
                </a:solidFill>
              </a:rPr>
              <a:t> </a:t>
            </a:r>
            <a:r>
              <a:rPr lang="en-US" sz="2800" b="1" dirty="0" err="1">
                <a:solidFill>
                  <a:srgbClr val="FF0000"/>
                </a:solidFill>
              </a:rPr>
              <a:t>phúc</a:t>
            </a:r>
            <a:r>
              <a:rPr lang="en-US" sz="2800" b="1" dirty="0">
                <a:solidFill>
                  <a:srgbClr val="FF0000"/>
                </a:solidFill>
              </a:rPr>
              <a:t> </a:t>
            </a:r>
            <a:r>
              <a:rPr lang="en-US" sz="2800" b="1" dirty="0" err="1">
                <a:solidFill>
                  <a:srgbClr val="FF0000"/>
                </a:solidFill>
              </a:rPr>
              <a:t>gia</a:t>
            </a:r>
            <a:r>
              <a:rPr lang="en-US" sz="2800" b="1" dirty="0">
                <a:solidFill>
                  <a:srgbClr val="FF0000"/>
                </a:solidFill>
              </a:rPr>
              <a:t> </a:t>
            </a:r>
            <a:r>
              <a:rPr lang="en-US" sz="2800" b="1" dirty="0" err="1">
                <a:solidFill>
                  <a:srgbClr val="FF0000"/>
                </a:solidFill>
              </a:rPr>
              <a:t>đình</a:t>
            </a:r>
            <a:r>
              <a:rPr lang="en-US" sz="2800" b="1" dirty="0">
                <a:solidFill>
                  <a:srgbClr val="FF0000"/>
                </a:solidFill>
              </a:rPr>
              <a:t> </a:t>
            </a:r>
            <a:r>
              <a:rPr lang="en-US" sz="2800" b="1" dirty="0" err="1">
                <a:solidFill>
                  <a:srgbClr val="FF0000"/>
                </a:solidFill>
              </a:rPr>
              <a:t>được</a:t>
            </a:r>
            <a:r>
              <a:rPr lang="en-US" sz="2800" b="1" dirty="0">
                <a:solidFill>
                  <a:srgbClr val="FF0000"/>
                </a:solidFill>
              </a:rPr>
              <a:t> </a:t>
            </a:r>
            <a:r>
              <a:rPr lang="en-US" sz="2800" b="1" dirty="0" err="1">
                <a:solidFill>
                  <a:srgbClr val="FF0000"/>
                </a:solidFill>
              </a:rPr>
              <a:t>nàng</a:t>
            </a:r>
            <a:r>
              <a:rPr lang="en-US" sz="2800" b="1" dirty="0">
                <a:solidFill>
                  <a:srgbClr val="FF0000"/>
                </a:solidFill>
              </a:rPr>
              <a:t> </a:t>
            </a:r>
            <a:r>
              <a:rPr lang="en-US" sz="2800" b="1" dirty="0" err="1">
                <a:solidFill>
                  <a:srgbClr val="FF0000"/>
                </a:solidFill>
              </a:rPr>
              <a:t>nâng</a:t>
            </a:r>
            <a:r>
              <a:rPr lang="en-US" sz="2800" b="1" dirty="0">
                <a:solidFill>
                  <a:srgbClr val="FF0000"/>
                </a:solidFill>
              </a:rPr>
              <a:t> </a:t>
            </a:r>
            <a:r>
              <a:rPr lang="en-US" sz="2800" b="1" dirty="0" err="1">
                <a:solidFill>
                  <a:srgbClr val="FF0000"/>
                </a:solidFill>
              </a:rPr>
              <a:t>niu</a:t>
            </a:r>
            <a:r>
              <a:rPr lang="en-US" sz="2800" b="1" dirty="0">
                <a:solidFill>
                  <a:srgbClr val="FF0000"/>
                </a:solidFill>
              </a:rPr>
              <a:t>, </a:t>
            </a:r>
            <a:r>
              <a:rPr lang="en-US" sz="2800" b="1" dirty="0" err="1">
                <a:solidFill>
                  <a:srgbClr val="FF0000"/>
                </a:solidFill>
              </a:rPr>
              <a:t>vun</a:t>
            </a:r>
            <a:r>
              <a:rPr lang="en-US" sz="2800" b="1" dirty="0">
                <a:solidFill>
                  <a:srgbClr val="FF0000"/>
                </a:solidFill>
              </a:rPr>
              <a:t> </a:t>
            </a:r>
            <a:r>
              <a:rPr lang="en-US" sz="2800" b="1" dirty="0" err="1">
                <a:solidFill>
                  <a:srgbClr val="FF0000"/>
                </a:solidFill>
              </a:rPr>
              <a:t>đắp</a:t>
            </a:r>
            <a:r>
              <a:rPr lang="en-US" sz="2800" dirty="0">
                <a:solidFill>
                  <a:srgbClr val="000000"/>
                </a:solidFill>
              </a:rPr>
              <a:t>.</a:t>
            </a:r>
          </a:p>
          <a:p>
            <a:pPr marL="0" indent="0" algn="just" rtl="0">
              <a:buNone/>
            </a:pPr>
            <a:endParaRPr lang="en-US" sz="28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825A116D-095E-4B40-A2B2-AD6B518B39B0}"/>
              </a:ext>
            </a:extLst>
          </p:cNvPr>
          <p:cNvSpPr>
            <a:spLocks noGrp="1" noChangeArrowheads="1"/>
          </p:cNvSpPr>
          <p:nvPr>
            <p:ph type="body" idx="1"/>
          </p:nvPr>
        </p:nvSpPr>
        <p:spPr>
          <a:xfrm>
            <a:off x="207817" y="76200"/>
            <a:ext cx="11693237" cy="2473036"/>
          </a:xfrm>
        </p:spPr>
        <p:txBody>
          <a:bodyPr>
            <a:noAutofit/>
          </a:bodyPr>
          <a:lstStyle/>
          <a:p>
            <a:pPr marL="0" indent="0" algn="just" rtl="0">
              <a:buNone/>
            </a:pPr>
            <a:r>
              <a:rPr lang="en-US" sz="2400" dirty="0">
                <a:solidFill>
                  <a:srgbClr val="000000"/>
                </a:solidFill>
                <a:latin typeface="Arial" panose="020B0604020202020204" pitchFamily="34" charset="0"/>
              </a:rPr>
              <a:t>	“</a:t>
            </a:r>
            <a:r>
              <a:rPr lang="vi-VN" sz="2400" b="0" i="0" u="none" strike="noStrike" kern="1200" baseline="0" dirty="0">
                <a:solidFill>
                  <a:srgbClr val="000000"/>
                </a:solidFill>
                <a:latin typeface="Arial" panose="020B0604020202020204" pitchFamily="34" charset="0"/>
              </a:rPr>
              <a:t>Chàng đi chuyến này, thiếp chẳng dám mong đeo được ấn phong hầu, mặc áo gấm trở về quê cũ, </a:t>
            </a:r>
            <a:r>
              <a:rPr lang="vi-VN" sz="2400" b="0" i="0" strike="noStrike" kern="1200" baseline="0" dirty="0">
                <a:solidFill>
                  <a:srgbClr val="000000"/>
                </a:solidFill>
                <a:latin typeface="Arial" panose="020B0604020202020204" pitchFamily="34" charset="0"/>
              </a:rPr>
              <a:t>chỉ xin ngày về mang theo được hai chữ bình yên, thế là đủ rồi</a:t>
            </a:r>
            <a:r>
              <a:rPr lang="vi-VN" sz="2400" b="0" i="0" u="none" strike="noStrike" kern="1200" baseline="0" dirty="0">
                <a:solidFill>
                  <a:srgbClr val="000000"/>
                </a:solidFill>
                <a:latin typeface="Arial" panose="020B0604020202020204" pitchFamily="34" charset="0"/>
              </a:rPr>
              <a:t>. Chỉ e việc quân khó liệu, thế giặc khôn lường. Giặc cuồng còn lẩn lút, quân triều còn gian lao, rồi thế chẻ tre chưa có, mà mùa dưa chín quá kì, khiến cho tiện thiếp băn khoăn, mẹ hiền lo lắng. Nhìn trăng soi thành cũ, lại sửa soạn áo rét, gửi người ải xa, trông liễu rủ bãi hoang, lại thổn thức tâm tình, thương người đất thú! Dù có thư tín nghìn hàng, cũng sợ không có cánh hồng bay bổng.</a:t>
            </a:r>
            <a:r>
              <a:rPr lang="en-US" sz="2400" b="0" i="0" u="none" strike="noStrike" kern="1200" baseline="0" dirty="0">
                <a:solidFill>
                  <a:srgbClr val="000000"/>
                </a:solidFill>
                <a:latin typeface="Arial" panose="020B0604020202020204" pitchFamily="34" charset="0"/>
              </a:rPr>
              <a:t>”</a:t>
            </a:r>
            <a:endParaRPr lang="vi-VN" sz="2400" b="0" i="0" u="none" strike="noStrike" kern="1200" baseline="0" dirty="0">
              <a:solidFill>
                <a:srgbClr val="000000"/>
              </a:solidFill>
              <a:latin typeface="Arial" panose="020B0604020202020204" pitchFamily="34" charset="0"/>
            </a:endParaRPr>
          </a:p>
        </p:txBody>
      </p:sp>
      <p:cxnSp>
        <p:nvCxnSpPr>
          <p:cNvPr id="3" name="Straight Connector 2">
            <a:extLst>
              <a:ext uri="{FF2B5EF4-FFF2-40B4-BE49-F238E27FC236}">
                <a16:creationId xmlns:a16="http://schemas.microsoft.com/office/drawing/2014/main" id="{FF003BC6-3BF9-49AF-BAFE-5A29043B7BCC}"/>
              </a:ext>
            </a:extLst>
          </p:cNvPr>
          <p:cNvCxnSpPr/>
          <p:nvPr/>
        </p:nvCxnSpPr>
        <p:spPr>
          <a:xfrm>
            <a:off x="3629891" y="748145"/>
            <a:ext cx="6650182" cy="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5" name="Straight Connector 4">
            <a:extLst>
              <a:ext uri="{FF2B5EF4-FFF2-40B4-BE49-F238E27FC236}">
                <a16:creationId xmlns:a16="http://schemas.microsoft.com/office/drawing/2014/main" id="{C387F97D-5FC6-4182-ABAF-D93CC7406366}"/>
              </a:ext>
            </a:extLst>
          </p:cNvPr>
          <p:cNvCxnSpPr/>
          <p:nvPr/>
        </p:nvCxnSpPr>
        <p:spPr>
          <a:xfrm>
            <a:off x="10640291" y="1385455"/>
            <a:ext cx="1080654"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B1BA2E1C-3832-4A65-A5EA-4D6B164F5421}"/>
              </a:ext>
            </a:extLst>
          </p:cNvPr>
          <p:cNvCxnSpPr/>
          <p:nvPr/>
        </p:nvCxnSpPr>
        <p:spPr>
          <a:xfrm>
            <a:off x="207817" y="1745673"/>
            <a:ext cx="38515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4F769E-10C6-411A-9684-C97454C97F63}"/>
              </a:ext>
            </a:extLst>
          </p:cNvPr>
          <p:cNvCxnSpPr/>
          <p:nvPr/>
        </p:nvCxnSpPr>
        <p:spPr>
          <a:xfrm>
            <a:off x="7453745" y="2064327"/>
            <a:ext cx="28263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BC63407-E3D0-4272-8E70-6C4DD9E4291B}"/>
              </a:ext>
            </a:extLst>
          </p:cNvPr>
          <p:cNvSpPr txBox="1"/>
          <p:nvPr/>
        </p:nvSpPr>
        <p:spPr>
          <a:xfrm>
            <a:off x="228598" y="2549236"/>
            <a:ext cx="11651673" cy="4078039"/>
          </a:xfrm>
          <a:prstGeom prst="rect">
            <a:avLst/>
          </a:prstGeom>
          <a:noFill/>
        </p:spPr>
        <p:txBody>
          <a:bodyPr wrap="square">
            <a:spAutoFit/>
          </a:bodyPr>
          <a:lstStyle/>
          <a:p>
            <a:pPr marL="0" indent="0" algn="just" rtl="0">
              <a:buNone/>
            </a:pPr>
            <a:r>
              <a:rPr lang="en-US" sz="2800" b="1" dirty="0">
                <a:solidFill>
                  <a:srgbClr val="FF0000"/>
                </a:solidFill>
              </a:rPr>
              <a:t>b</a:t>
            </a:r>
            <a:r>
              <a:rPr lang="en-US" sz="2800" b="1" u="sng" dirty="0">
                <a:solidFill>
                  <a:srgbClr val="FF0000"/>
                </a:solidFill>
              </a:rPr>
              <a:t>/ Khi </a:t>
            </a:r>
            <a:r>
              <a:rPr lang="en-US" sz="2800" b="1" u="sng" dirty="0" err="1">
                <a:solidFill>
                  <a:srgbClr val="FF0000"/>
                </a:solidFill>
              </a:rPr>
              <a:t>tiễn</a:t>
            </a:r>
            <a:r>
              <a:rPr lang="en-US" sz="2800" b="1" u="sng" dirty="0">
                <a:solidFill>
                  <a:srgbClr val="FF0000"/>
                </a:solidFill>
              </a:rPr>
              <a:t> TS ra </a:t>
            </a:r>
            <a:r>
              <a:rPr lang="en-US" sz="2800" b="1" u="sng" dirty="0" err="1">
                <a:solidFill>
                  <a:srgbClr val="FF0000"/>
                </a:solidFill>
              </a:rPr>
              <a:t>trận</a:t>
            </a:r>
            <a:r>
              <a:rPr lang="en-US" sz="2100" b="1" dirty="0">
                <a:solidFill>
                  <a:srgbClr val="FF0000"/>
                </a:solidFill>
              </a:rPr>
              <a:t>:</a:t>
            </a:r>
            <a:r>
              <a:rPr lang="en-US" sz="2100" dirty="0">
                <a:solidFill>
                  <a:srgbClr val="000000"/>
                </a:solidFill>
              </a:rPr>
              <a:t> </a:t>
            </a:r>
          </a:p>
          <a:p>
            <a:pPr algn="just" rtl="0">
              <a:buFontTx/>
              <a:buChar char="-"/>
            </a:pPr>
            <a:r>
              <a:rPr lang="en-US" sz="2100" dirty="0" err="1">
                <a:solidFill>
                  <a:srgbClr val="000000"/>
                </a:solidFill>
              </a:rPr>
              <a:t>Trong</a:t>
            </a:r>
            <a:r>
              <a:rPr lang="en-US" sz="2100" dirty="0">
                <a:solidFill>
                  <a:srgbClr val="000000"/>
                </a:solidFill>
              </a:rPr>
              <a:t> </a:t>
            </a:r>
            <a:r>
              <a:rPr lang="en-US" sz="2100" dirty="0" err="1">
                <a:solidFill>
                  <a:srgbClr val="000000"/>
                </a:solidFill>
              </a:rPr>
              <a:t>buổi</a:t>
            </a:r>
            <a:r>
              <a:rPr lang="en-US" sz="2100" dirty="0">
                <a:solidFill>
                  <a:srgbClr val="000000"/>
                </a:solidFill>
              </a:rPr>
              <a:t> </a:t>
            </a:r>
            <a:r>
              <a:rPr lang="en-US" sz="2100" dirty="0" err="1">
                <a:solidFill>
                  <a:srgbClr val="000000"/>
                </a:solidFill>
              </a:rPr>
              <a:t>tiễn</a:t>
            </a:r>
            <a:r>
              <a:rPr lang="en-US" sz="2100" dirty="0">
                <a:solidFill>
                  <a:srgbClr val="000000"/>
                </a:solidFill>
              </a:rPr>
              <a:t> TS </a:t>
            </a:r>
            <a:r>
              <a:rPr lang="en-US" sz="2100" dirty="0" err="1">
                <a:solidFill>
                  <a:srgbClr val="000000"/>
                </a:solidFill>
              </a:rPr>
              <a:t>đi</a:t>
            </a:r>
            <a:r>
              <a:rPr lang="en-US" sz="2100" dirty="0">
                <a:solidFill>
                  <a:srgbClr val="000000"/>
                </a:solidFill>
              </a:rPr>
              <a:t> </a:t>
            </a:r>
            <a:r>
              <a:rPr lang="en-US" sz="2100" dirty="0" err="1">
                <a:solidFill>
                  <a:srgbClr val="000000"/>
                </a:solidFill>
              </a:rPr>
              <a:t>lính</a:t>
            </a:r>
            <a:r>
              <a:rPr lang="en-US" sz="2100" dirty="0">
                <a:solidFill>
                  <a:srgbClr val="000000"/>
                </a:solidFill>
              </a:rPr>
              <a:t>, VN </a:t>
            </a:r>
            <a:r>
              <a:rPr lang="en-US" sz="2100" dirty="0" err="1">
                <a:solidFill>
                  <a:srgbClr val="000000"/>
                </a:solidFill>
              </a:rPr>
              <a:t>rót</a:t>
            </a:r>
            <a:r>
              <a:rPr lang="en-US" sz="2100" dirty="0">
                <a:solidFill>
                  <a:srgbClr val="000000"/>
                </a:solidFill>
              </a:rPr>
              <a:t> </a:t>
            </a:r>
            <a:r>
              <a:rPr lang="en-US" sz="2100" dirty="0" err="1">
                <a:solidFill>
                  <a:srgbClr val="000000"/>
                </a:solidFill>
              </a:rPr>
              <a:t>chén</a:t>
            </a:r>
            <a:r>
              <a:rPr lang="en-US" sz="2100" dirty="0">
                <a:solidFill>
                  <a:srgbClr val="000000"/>
                </a:solidFill>
              </a:rPr>
              <a:t> </a:t>
            </a:r>
            <a:r>
              <a:rPr lang="en-US" sz="2100" dirty="0" err="1">
                <a:solidFill>
                  <a:srgbClr val="000000"/>
                </a:solidFill>
              </a:rPr>
              <a:t>rượu</a:t>
            </a:r>
            <a:r>
              <a:rPr lang="en-US" sz="2100" dirty="0">
                <a:solidFill>
                  <a:srgbClr val="000000"/>
                </a:solidFill>
              </a:rPr>
              <a:t> </a:t>
            </a:r>
            <a:r>
              <a:rPr lang="en-US" sz="2100" dirty="0" err="1">
                <a:solidFill>
                  <a:srgbClr val="000000"/>
                </a:solidFill>
              </a:rPr>
              <a:t>đầy</a:t>
            </a:r>
            <a:r>
              <a:rPr lang="en-US" sz="2100" dirty="0">
                <a:solidFill>
                  <a:srgbClr val="000000"/>
                </a:solidFill>
              </a:rPr>
              <a:t> </a:t>
            </a:r>
            <a:r>
              <a:rPr lang="en-US" sz="2100" dirty="0" err="1">
                <a:solidFill>
                  <a:srgbClr val="000000"/>
                </a:solidFill>
              </a:rPr>
              <a:t>và</a:t>
            </a:r>
            <a:r>
              <a:rPr lang="en-US" sz="2100" dirty="0">
                <a:solidFill>
                  <a:srgbClr val="000000"/>
                </a:solidFill>
              </a:rPr>
              <a:t> </a:t>
            </a:r>
            <a:r>
              <a:rPr lang="en-US" sz="2100" dirty="0" err="1">
                <a:solidFill>
                  <a:srgbClr val="000000"/>
                </a:solidFill>
              </a:rPr>
              <a:t>dành</a:t>
            </a:r>
            <a:r>
              <a:rPr lang="en-US" sz="2100" dirty="0">
                <a:solidFill>
                  <a:srgbClr val="000000"/>
                </a:solidFill>
              </a:rPr>
              <a:t> </a:t>
            </a:r>
            <a:r>
              <a:rPr lang="en-US" sz="2100" dirty="0" err="1">
                <a:solidFill>
                  <a:srgbClr val="000000"/>
                </a:solidFill>
              </a:rPr>
              <a:t>cho</a:t>
            </a:r>
            <a:r>
              <a:rPr lang="en-US" sz="2100" dirty="0">
                <a:solidFill>
                  <a:srgbClr val="000000"/>
                </a:solidFill>
              </a:rPr>
              <a:t> </a:t>
            </a:r>
            <a:r>
              <a:rPr lang="en-US" sz="2100" dirty="0" err="1">
                <a:solidFill>
                  <a:srgbClr val="000000"/>
                </a:solidFill>
              </a:rPr>
              <a:t>chồng</a:t>
            </a:r>
            <a:r>
              <a:rPr lang="en-US" sz="2100" dirty="0">
                <a:solidFill>
                  <a:srgbClr val="000000"/>
                </a:solidFill>
              </a:rPr>
              <a:t> </a:t>
            </a:r>
            <a:r>
              <a:rPr lang="en-US" sz="2100" dirty="0" err="1">
                <a:solidFill>
                  <a:srgbClr val="000000"/>
                </a:solidFill>
              </a:rPr>
              <a:t>những</a:t>
            </a:r>
            <a:r>
              <a:rPr lang="en-US" sz="2100" dirty="0">
                <a:solidFill>
                  <a:srgbClr val="000000"/>
                </a:solidFill>
              </a:rPr>
              <a:t> </a:t>
            </a:r>
            <a:r>
              <a:rPr lang="en-US" sz="2100" b="1" dirty="0" err="1">
                <a:solidFill>
                  <a:srgbClr val="FF0000"/>
                </a:solidFill>
              </a:rPr>
              <a:t>lời</a:t>
            </a:r>
            <a:r>
              <a:rPr lang="en-US" sz="2100" b="1" dirty="0">
                <a:solidFill>
                  <a:srgbClr val="FF0000"/>
                </a:solidFill>
              </a:rPr>
              <a:t> </a:t>
            </a:r>
            <a:r>
              <a:rPr lang="en-US" sz="2100" b="1" dirty="0" err="1">
                <a:solidFill>
                  <a:srgbClr val="FF0000"/>
                </a:solidFill>
              </a:rPr>
              <a:t>dặn</a:t>
            </a:r>
            <a:r>
              <a:rPr lang="en-US" sz="2100" b="1" dirty="0">
                <a:solidFill>
                  <a:srgbClr val="FF0000"/>
                </a:solidFill>
              </a:rPr>
              <a:t> </a:t>
            </a:r>
            <a:r>
              <a:rPr lang="en-US" sz="2100" b="1" dirty="0" err="1">
                <a:solidFill>
                  <a:srgbClr val="FF0000"/>
                </a:solidFill>
              </a:rPr>
              <a:t>dò</a:t>
            </a:r>
            <a:r>
              <a:rPr lang="en-US" sz="2100" b="1" dirty="0">
                <a:solidFill>
                  <a:srgbClr val="FF0000"/>
                </a:solidFill>
              </a:rPr>
              <a:t> </a:t>
            </a:r>
            <a:r>
              <a:rPr lang="en-US" sz="2100" b="1" dirty="0" err="1">
                <a:solidFill>
                  <a:srgbClr val="FF0000"/>
                </a:solidFill>
              </a:rPr>
              <a:t>thiết</a:t>
            </a:r>
            <a:r>
              <a:rPr lang="en-US" sz="2100" b="1" dirty="0">
                <a:solidFill>
                  <a:srgbClr val="FF0000"/>
                </a:solidFill>
              </a:rPr>
              <a:t> </a:t>
            </a:r>
            <a:r>
              <a:rPr lang="en-US" sz="2100" b="1" dirty="0" err="1">
                <a:solidFill>
                  <a:srgbClr val="FF0000"/>
                </a:solidFill>
              </a:rPr>
              <a:t>tha</a:t>
            </a:r>
            <a:r>
              <a:rPr lang="en-US" sz="2100" b="1" dirty="0">
                <a:solidFill>
                  <a:srgbClr val="FF0000"/>
                </a:solidFill>
              </a:rPr>
              <a:t>, </a:t>
            </a:r>
            <a:r>
              <a:rPr lang="en-US" sz="2100" b="1" dirty="0" err="1">
                <a:solidFill>
                  <a:srgbClr val="FF0000"/>
                </a:solidFill>
              </a:rPr>
              <a:t>tình</a:t>
            </a:r>
            <a:r>
              <a:rPr lang="en-US" sz="2100" b="1" dirty="0">
                <a:solidFill>
                  <a:srgbClr val="FF0000"/>
                </a:solidFill>
              </a:rPr>
              <a:t> </a:t>
            </a:r>
            <a:r>
              <a:rPr lang="en-US" sz="2100" b="1" dirty="0" err="1">
                <a:solidFill>
                  <a:srgbClr val="FF0000"/>
                </a:solidFill>
              </a:rPr>
              <a:t>nghĩa</a:t>
            </a:r>
            <a:r>
              <a:rPr lang="en-US" sz="2100" b="1" dirty="0">
                <a:solidFill>
                  <a:srgbClr val="FF0000"/>
                </a:solidFill>
              </a:rPr>
              <a:t>:</a:t>
            </a:r>
          </a:p>
          <a:p>
            <a:pPr marL="0" indent="0" algn="just" rtl="0">
              <a:buNone/>
            </a:pPr>
            <a:r>
              <a:rPr lang="en-US" sz="2100" dirty="0">
                <a:solidFill>
                  <a:srgbClr val="000000"/>
                </a:solidFill>
              </a:rPr>
              <a:t>+ </a:t>
            </a:r>
            <a:r>
              <a:rPr lang="en-US" sz="2100" dirty="0" err="1">
                <a:solidFill>
                  <a:srgbClr val="000000"/>
                </a:solidFill>
              </a:rPr>
              <a:t>Nàng</a:t>
            </a:r>
            <a:r>
              <a:rPr lang="en-US" sz="2100" dirty="0">
                <a:solidFill>
                  <a:srgbClr val="000000"/>
                </a:solidFill>
              </a:rPr>
              <a:t> </a:t>
            </a:r>
            <a:r>
              <a:rPr lang="en-US" sz="2100" b="1" dirty="0">
                <a:solidFill>
                  <a:srgbClr val="FF0000"/>
                </a:solidFill>
              </a:rPr>
              <a:t>ko </a:t>
            </a:r>
            <a:r>
              <a:rPr lang="en-US" sz="2100" b="1" dirty="0" err="1">
                <a:solidFill>
                  <a:srgbClr val="FF0000"/>
                </a:solidFill>
              </a:rPr>
              <a:t>cầu</a:t>
            </a:r>
            <a:r>
              <a:rPr lang="en-US" sz="2100" b="1" dirty="0">
                <a:solidFill>
                  <a:srgbClr val="FF0000"/>
                </a:solidFill>
              </a:rPr>
              <a:t> </a:t>
            </a:r>
            <a:r>
              <a:rPr lang="en-US" sz="2100" b="1" dirty="0" err="1">
                <a:solidFill>
                  <a:srgbClr val="FF0000"/>
                </a:solidFill>
              </a:rPr>
              <a:t>mong</a:t>
            </a:r>
            <a:r>
              <a:rPr lang="en-US" sz="2100" b="1" dirty="0">
                <a:solidFill>
                  <a:srgbClr val="FF0000"/>
                </a:solidFill>
              </a:rPr>
              <a:t> </a:t>
            </a:r>
            <a:r>
              <a:rPr lang="en-US" sz="2100" b="1" dirty="0" err="1">
                <a:solidFill>
                  <a:srgbClr val="FF0000"/>
                </a:solidFill>
              </a:rPr>
              <a:t>vinh</a:t>
            </a:r>
            <a:r>
              <a:rPr lang="en-US" sz="2100" b="1" dirty="0">
                <a:solidFill>
                  <a:srgbClr val="FF0000"/>
                </a:solidFill>
              </a:rPr>
              <a:t> </a:t>
            </a:r>
            <a:r>
              <a:rPr lang="en-US" sz="2100" b="1" dirty="0" err="1">
                <a:solidFill>
                  <a:srgbClr val="FF0000"/>
                </a:solidFill>
              </a:rPr>
              <a:t>hiển</a:t>
            </a:r>
            <a:r>
              <a:rPr lang="en-US" sz="2100" b="1" dirty="0">
                <a:solidFill>
                  <a:srgbClr val="FF0000"/>
                </a:solidFill>
              </a:rPr>
              <a:t> </a:t>
            </a:r>
            <a:r>
              <a:rPr lang="en-US" sz="2100" b="1" dirty="0" err="1">
                <a:solidFill>
                  <a:srgbClr val="FF0000"/>
                </a:solidFill>
              </a:rPr>
              <a:t>mà</a:t>
            </a:r>
            <a:r>
              <a:rPr lang="en-US" sz="2100" b="1" dirty="0">
                <a:solidFill>
                  <a:srgbClr val="FF0000"/>
                </a:solidFill>
              </a:rPr>
              <a:t> </a:t>
            </a:r>
            <a:r>
              <a:rPr lang="en-US" sz="2100" b="1" dirty="0" err="1">
                <a:solidFill>
                  <a:srgbClr val="FF0000"/>
                </a:solidFill>
              </a:rPr>
              <a:t>chỉ</a:t>
            </a:r>
            <a:r>
              <a:rPr lang="en-US" sz="2100" b="1" dirty="0">
                <a:solidFill>
                  <a:srgbClr val="FF0000"/>
                </a:solidFill>
              </a:rPr>
              <a:t> </a:t>
            </a:r>
            <a:r>
              <a:rPr lang="en-US" sz="2100" b="1" dirty="0" err="1">
                <a:solidFill>
                  <a:srgbClr val="FF0000"/>
                </a:solidFill>
              </a:rPr>
              <a:t>mong</a:t>
            </a:r>
            <a:r>
              <a:rPr lang="en-US" sz="2100" b="1" dirty="0">
                <a:solidFill>
                  <a:srgbClr val="FF0000"/>
                </a:solidFill>
              </a:rPr>
              <a:t> </a:t>
            </a:r>
            <a:r>
              <a:rPr lang="en-US" sz="2100" b="1" dirty="0" err="1">
                <a:solidFill>
                  <a:srgbClr val="FF0000"/>
                </a:solidFill>
              </a:rPr>
              <a:t>chồng</a:t>
            </a:r>
            <a:r>
              <a:rPr lang="en-US" sz="2100" b="1" dirty="0">
                <a:solidFill>
                  <a:srgbClr val="FF0000"/>
                </a:solidFill>
              </a:rPr>
              <a:t> </a:t>
            </a:r>
            <a:r>
              <a:rPr lang="en-US" sz="2100" b="1" dirty="0" err="1">
                <a:solidFill>
                  <a:srgbClr val="FF0000"/>
                </a:solidFill>
              </a:rPr>
              <a:t>trở</a:t>
            </a:r>
            <a:r>
              <a:rPr lang="en-US" sz="2100" b="1" dirty="0">
                <a:solidFill>
                  <a:srgbClr val="FF0000"/>
                </a:solidFill>
              </a:rPr>
              <a:t> </a:t>
            </a:r>
            <a:r>
              <a:rPr lang="en-US" sz="2100" b="1" dirty="0" err="1">
                <a:solidFill>
                  <a:srgbClr val="FF0000"/>
                </a:solidFill>
              </a:rPr>
              <a:t>về</a:t>
            </a:r>
            <a:r>
              <a:rPr lang="en-US" sz="2100" b="1" dirty="0">
                <a:solidFill>
                  <a:srgbClr val="FF0000"/>
                </a:solidFill>
              </a:rPr>
              <a:t> </a:t>
            </a:r>
            <a:r>
              <a:rPr lang="en-US" sz="2100" b="1" dirty="0" err="1">
                <a:solidFill>
                  <a:srgbClr val="FF0000"/>
                </a:solidFill>
              </a:rPr>
              <a:t>bình</a:t>
            </a:r>
            <a:r>
              <a:rPr lang="en-US" sz="2100" b="1" dirty="0">
                <a:solidFill>
                  <a:srgbClr val="FF0000"/>
                </a:solidFill>
              </a:rPr>
              <a:t> </a:t>
            </a:r>
            <a:r>
              <a:rPr lang="en-US" sz="2100" b="1" dirty="0" err="1">
                <a:solidFill>
                  <a:srgbClr val="FF0000"/>
                </a:solidFill>
              </a:rPr>
              <a:t>yên</a:t>
            </a:r>
            <a:r>
              <a:rPr lang="en-US" sz="2100" dirty="0">
                <a:solidFill>
                  <a:srgbClr val="000000"/>
                </a:solidFill>
              </a:rPr>
              <a:t>: “ </a:t>
            </a:r>
            <a:r>
              <a:rPr lang="en-US" sz="2100" dirty="0" err="1">
                <a:solidFill>
                  <a:srgbClr val="000000"/>
                </a:solidFill>
              </a:rPr>
              <a:t>Thiếp</a:t>
            </a:r>
            <a:r>
              <a:rPr lang="en-US" sz="2100" dirty="0">
                <a:solidFill>
                  <a:srgbClr val="000000"/>
                </a:solidFill>
              </a:rPr>
              <a:t> </a:t>
            </a:r>
            <a:r>
              <a:rPr lang="en-US" sz="2100" dirty="0" err="1">
                <a:solidFill>
                  <a:srgbClr val="000000"/>
                </a:solidFill>
              </a:rPr>
              <a:t>chẳng</a:t>
            </a:r>
            <a:r>
              <a:rPr lang="en-US" sz="2100" dirty="0">
                <a:solidFill>
                  <a:srgbClr val="000000"/>
                </a:solidFill>
              </a:rPr>
              <a:t> </a:t>
            </a:r>
            <a:r>
              <a:rPr lang="en-US" sz="2100" dirty="0" err="1">
                <a:solidFill>
                  <a:srgbClr val="000000"/>
                </a:solidFill>
              </a:rPr>
              <a:t>mong</a:t>
            </a:r>
            <a:r>
              <a:rPr lang="en-US" sz="2100" dirty="0">
                <a:solidFill>
                  <a:srgbClr val="000000"/>
                </a:solidFill>
              </a:rPr>
              <a:t> </a:t>
            </a:r>
            <a:r>
              <a:rPr lang="en-US" sz="2100" dirty="0" err="1">
                <a:solidFill>
                  <a:srgbClr val="000000"/>
                </a:solidFill>
              </a:rPr>
              <a:t>được</a:t>
            </a:r>
            <a:r>
              <a:rPr lang="en-US" sz="2100" dirty="0">
                <a:solidFill>
                  <a:srgbClr val="000000"/>
                </a:solidFill>
              </a:rPr>
              <a:t> </a:t>
            </a:r>
            <a:r>
              <a:rPr lang="en-US" sz="2100" dirty="0" err="1">
                <a:solidFill>
                  <a:srgbClr val="000000"/>
                </a:solidFill>
              </a:rPr>
              <a:t>đeo</a:t>
            </a:r>
            <a:r>
              <a:rPr lang="en-US" sz="2100" dirty="0">
                <a:solidFill>
                  <a:srgbClr val="000000"/>
                </a:solidFill>
              </a:rPr>
              <a:t> </a:t>
            </a:r>
            <a:r>
              <a:rPr lang="en-US" sz="2100" dirty="0" err="1">
                <a:solidFill>
                  <a:srgbClr val="000000"/>
                </a:solidFill>
              </a:rPr>
              <a:t>ấn</a:t>
            </a:r>
            <a:r>
              <a:rPr lang="en-US" sz="2100" dirty="0">
                <a:solidFill>
                  <a:srgbClr val="000000"/>
                </a:solidFill>
              </a:rPr>
              <a:t> </a:t>
            </a:r>
            <a:r>
              <a:rPr lang="en-US" sz="2100" dirty="0" err="1">
                <a:solidFill>
                  <a:srgbClr val="000000"/>
                </a:solidFill>
              </a:rPr>
              <a:t>phong</a:t>
            </a:r>
            <a:r>
              <a:rPr lang="en-US" sz="2100" dirty="0">
                <a:solidFill>
                  <a:srgbClr val="000000"/>
                </a:solidFill>
              </a:rPr>
              <a:t> </a:t>
            </a:r>
            <a:r>
              <a:rPr lang="en-US" sz="2100" dirty="0" err="1">
                <a:solidFill>
                  <a:srgbClr val="000000"/>
                </a:solidFill>
              </a:rPr>
              <a:t>hầu</a:t>
            </a:r>
            <a:r>
              <a:rPr lang="en-US" sz="2100" dirty="0">
                <a:solidFill>
                  <a:srgbClr val="000000"/>
                </a:solidFill>
              </a:rPr>
              <a:t>, </a:t>
            </a:r>
            <a:r>
              <a:rPr lang="en-US" sz="2100" dirty="0" err="1">
                <a:solidFill>
                  <a:srgbClr val="000000"/>
                </a:solidFill>
              </a:rPr>
              <a:t>mặc</a:t>
            </a:r>
            <a:r>
              <a:rPr lang="en-US" sz="2100" dirty="0">
                <a:solidFill>
                  <a:srgbClr val="000000"/>
                </a:solidFill>
              </a:rPr>
              <a:t> </a:t>
            </a:r>
            <a:r>
              <a:rPr lang="en-US" sz="2100" dirty="0" err="1">
                <a:solidFill>
                  <a:srgbClr val="000000"/>
                </a:solidFill>
              </a:rPr>
              <a:t>áo</a:t>
            </a:r>
            <a:r>
              <a:rPr lang="en-US" sz="2100" dirty="0">
                <a:solidFill>
                  <a:srgbClr val="000000"/>
                </a:solidFill>
              </a:rPr>
              <a:t> </a:t>
            </a:r>
            <a:r>
              <a:rPr lang="en-US" sz="2100" dirty="0" err="1">
                <a:solidFill>
                  <a:srgbClr val="000000"/>
                </a:solidFill>
              </a:rPr>
              <a:t>gấm</a:t>
            </a:r>
            <a:r>
              <a:rPr lang="en-US" sz="2100" dirty="0">
                <a:solidFill>
                  <a:srgbClr val="000000"/>
                </a:solidFill>
              </a:rPr>
              <a:t> </a:t>
            </a:r>
            <a:r>
              <a:rPr lang="en-US" sz="2100" dirty="0" err="1">
                <a:solidFill>
                  <a:srgbClr val="000000"/>
                </a:solidFill>
              </a:rPr>
              <a:t>trở</a:t>
            </a:r>
            <a:r>
              <a:rPr lang="en-US" sz="2100" dirty="0">
                <a:solidFill>
                  <a:srgbClr val="000000"/>
                </a:solidFill>
              </a:rPr>
              <a:t> </a:t>
            </a:r>
            <a:r>
              <a:rPr lang="en-US" sz="2100" dirty="0" err="1">
                <a:solidFill>
                  <a:srgbClr val="000000"/>
                </a:solidFill>
              </a:rPr>
              <a:t>về</a:t>
            </a:r>
            <a:r>
              <a:rPr lang="en-US" sz="2100" dirty="0">
                <a:solidFill>
                  <a:srgbClr val="000000"/>
                </a:solidFill>
              </a:rPr>
              <a:t> </a:t>
            </a:r>
            <a:r>
              <a:rPr lang="en-US" sz="2100" dirty="0" err="1">
                <a:solidFill>
                  <a:srgbClr val="000000"/>
                </a:solidFill>
              </a:rPr>
              <a:t>quê</a:t>
            </a:r>
            <a:r>
              <a:rPr lang="en-US" sz="2100" dirty="0">
                <a:solidFill>
                  <a:srgbClr val="000000"/>
                </a:solidFill>
              </a:rPr>
              <a:t> </a:t>
            </a:r>
            <a:r>
              <a:rPr lang="en-US" sz="2100" dirty="0" err="1">
                <a:solidFill>
                  <a:srgbClr val="000000"/>
                </a:solidFill>
              </a:rPr>
              <a:t>cũ</a:t>
            </a:r>
            <a:r>
              <a:rPr lang="en-US" sz="2100" dirty="0">
                <a:solidFill>
                  <a:srgbClr val="000000"/>
                </a:solidFill>
              </a:rPr>
              <a:t> </a:t>
            </a:r>
            <a:r>
              <a:rPr lang="en-US" sz="2100" dirty="0" err="1">
                <a:solidFill>
                  <a:srgbClr val="000000"/>
                </a:solidFill>
              </a:rPr>
              <a:t>chỉ</a:t>
            </a:r>
            <a:r>
              <a:rPr lang="en-US" sz="2100" dirty="0">
                <a:solidFill>
                  <a:srgbClr val="000000"/>
                </a:solidFill>
              </a:rPr>
              <a:t> </a:t>
            </a:r>
            <a:r>
              <a:rPr lang="en-US" sz="2100" dirty="0" err="1">
                <a:solidFill>
                  <a:srgbClr val="000000"/>
                </a:solidFill>
              </a:rPr>
              <a:t>xin</a:t>
            </a:r>
            <a:r>
              <a:rPr lang="en-US" sz="2100" dirty="0">
                <a:solidFill>
                  <a:srgbClr val="000000"/>
                </a:solidFill>
              </a:rPr>
              <a:t> </a:t>
            </a:r>
            <a:r>
              <a:rPr lang="en-US" sz="2100" dirty="0" err="1">
                <a:solidFill>
                  <a:srgbClr val="000000"/>
                </a:solidFill>
              </a:rPr>
              <a:t>ngày</a:t>
            </a:r>
            <a:r>
              <a:rPr lang="en-US" sz="2100" dirty="0">
                <a:solidFill>
                  <a:srgbClr val="000000"/>
                </a:solidFill>
              </a:rPr>
              <a:t> </a:t>
            </a:r>
            <a:r>
              <a:rPr lang="en-US" sz="2100" dirty="0" err="1">
                <a:solidFill>
                  <a:srgbClr val="000000"/>
                </a:solidFill>
              </a:rPr>
              <a:t>về</a:t>
            </a:r>
            <a:r>
              <a:rPr lang="en-US" sz="2100" dirty="0">
                <a:solidFill>
                  <a:srgbClr val="000000"/>
                </a:solidFill>
              </a:rPr>
              <a:t> </a:t>
            </a:r>
            <a:r>
              <a:rPr lang="en-US" sz="2100" dirty="0" err="1">
                <a:solidFill>
                  <a:srgbClr val="000000"/>
                </a:solidFill>
              </a:rPr>
              <a:t>mang</a:t>
            </a:r>
            <a:r>
              <a:rPr lang="en-US" sz="2100" dirty="0">
                <a:solidFill>
                  <a:srgbClr val="000000"/>
                </a:solidFill>
              </a:rPr>
              <a:t> </a:t>
            </a:r>
            <a:r>
              <a:rPr lang="en-US" sz="2100" dirty="0" err="1">
                <a:solidFill>
                  <a:srgbClr val="000000"/>
                </a:solidFill>
              </a:rPr>
              <a:t>theo</a:t>
            </a:r>
            <a:r>
              <a:rPr lang="en-US" sz="2100" dirty="0">
                <a:solidFill>
                  <a:srgbClr val="000000"/>
                </a:solidFill>
              </a:rPr>
              <a:t> </a:t>
            </a:r>
            <a:r>
              <a:rPr lang="en-US" sz="2100" dirty="0" err="1">
                <a:solidFill>
                  <a:srgbClr val="000000"/>
                </a:solidFill>
              </a:rPr>
              <a:t>được</a:t>
            </a:r>
            <a:r>
              <a:rPr lang="en-US" sz="2100" dirty="0">
                <a:solidFill>
                  <a:srgbClr val="000000"/>
                </a:solidFill>
              </a:rPr>
              <a:t> </a:t>
            </a:r>
            <a:r>
              <a:rPr lang="en-US" sz="2100" dirty="0" err="1">
                <a:solidFill>
                  <a:srgbClr val="000000"/>
                </a:solidFill>
              </a:rPr>
              <a:t>hai</a:t>
            </a:r>
            <a:r>
              <a:rPr lang="en-US" sz="2100" dirty="0">
                <a:solidFill>
                  <a:srgbClr val="000000"/>
                </a:solidFill>
              </a:rPr>
              <a:t> </a:t>
            </a:r>
            <a:r>
              <a:rPr lang="en-US" sz="2100" dirty="0" err="1">
                <a:solidFill>
                  <a:srgbClr val="000000"/>
                </a:solidFill>
              </a:rPr>
              <a:t>chữ</a:t>
            </a:r>
            <a:r>
              <a:rPr lang="en-US" sz="2100" dirty="0">
                <a:solidFill>
                  <a:srgbClr val="000000"/>
                </a:solidFill>
              </a:rPr>
              <a:t> </a:t>
            </a:r>
            <a:r>
              <a:rPr lang="en-US" sz="2100" dirty="0" err="1">
                <a:solidFill>
                  <a:srgbClr val="000000"/>
                </a:solidFill>
              </a:rPr>
              <a:t>bình</a:t>
            </a:r>
            <a:r>
              <a:rPr lang="en-US" sz="2100" dirty="0">
                <a:solidFill>
                  <a:srgbClr val="000000"/>
                </a:solidFill>
              </a:rPr>
              <a:t> </a:t>
            </a:r>
            <a:r>
              <a:rPr lang="en-US" sz="2100" dirty="0" err="1">
                <a:solidFill>
                  <a:srgbClr val="000000"/>
                </a:solidFill>
              </a:rPr>
              <a:t>yên</a:t>
            </a:r>
            <a:r>
              <a:rPr lang="en-US" sz="2100" dirty="0">
                <a:solidFill>
                  <a:srgbClr val="000000"/>
                </a:solidFill>
              </a:rPr>
              <a:t>, </a:t>
            </a:r>
            <a:r>
              <a:rPr lang="en-US" sz="2100" dirty="0" err="1">
                <a:solidFill>
                  <a:srgbClr val="000000"/>
                </a:solidFill>
              </a:rPr>
              <a:t>thế</a:t>
            </a:r>
            <a:r>
              <a:rPr lang="en-US" sz="2100" dirty="0">
                <a:solidFill>
                  <a:srgbClr val="000000"/>
                </a:solidFill>
              </a:rPr>
              <a:t> </a:t>
            </a:r>
            <a:r>
              <a:rPr lang="en-US" sz="2100" dirty="0" err="1">
                <a:solidFill>
                  <a:srgbClr val="000000"/>
                </a:solidFill>
              </a:rPr>
              <a:t>là</a:t>
            </a:r>
            <a:r>
              <a:rPr lang="en-US" sz="2100" dirty="0">
                <a:solidFill>
                  <a:srgbClr val="000000"/>
                </a:solidFill>
              </a:rPr>
              <a:t> </a:t>
            </a:r>
            <a:r>
              <a:rPr lang="en-US" sz="2100" dirty="0" err="1">
                <a:solidFill>
                  <a:srgbClr val="000000"/>
                </a:solidFill>
              </a:rPr>
              <a:t>đủ</a:t>
            </a:r>
            <a:r>
              <a:rPr lang="en-US" sz="2100" dirty="0">
                <a:solidFill>
                  <a:srgbClr val="000000"/>
                </a:solidFill>
              </a:rPr>
              <a:t> </a:t>
            </a:r>
            <a:r>
              <a:rPr lang="en-US" sz="2100" dirty="0" err="1">
                <a:solidFill>
                  <a:srgbClr val="000000"/>
                </a:solidFill>
              </a:rPr>
              <a:t>rồi</a:t>
            </a:r>
            <a:r>
              <a:rPr lang="en-US" sz="2100" dirty="0">
                <a:solidFill>
                  <a:srgbClr val="000000"/>
                </a:solidFill>
              </a:rPr>
              <a:t>.”</a:t>
            </a:r>
          </a:p>
          <a:p>
            <a:pPr marL="0" indent="0" algn="just" rtl="0">
              <a:buNone/>
            </a:pPr>
            <a:r>
              <a:rPr lang="en-US" sz="2100" dirty="0">
                <a:solidFill>
                  <a:srgbClr val="000000"/>
                </a:solidFill>
              </a:rPr>
              <a:t>+ </a:t>
            </a:r>
            <a:r>
              <a:rPr lang="en-US" sz="2100" dirty="0" err="1">
                <a:solidFill>
                  <a:srgbClr val="000000"/>
                </a:solidFill>
              </a:rPr>
              <a:t>Nàng</a:t>
            </a:r>
            <a:r>
              <a:rPr lang="en-US" sz="2100" dirty="0">
                <a:solidFill>
                  <a:srgbClr val="000000"/>
                </a:solidFill>
              </a:rPr>
              <a:t> </a:t>
            </a:r>
            <a:r>
              <a:rPr lang="en-US" sz="2100" dirty="0" err="1">
                <a:solidFill>
                  <a:srgbClr val="000000"/>
                </a:solidFill>
              </a:rPr>
              <a:t>thấy</a:t>
            </a:r>
            <a:r>
              <a:rPr lang="en-US" sz="2100" dirty="0">
                <a:solidFill>
                  <a:srgbClr val="000000"/>
                </a:solidFill>
              </a:rPr>
              <a:t> </a:t>
            </a:r>
            <a:r>
              <a:rPr lang="en-US" sz="2100" dirty="0" err="1">
                <a:solidFill>
                  <a:srgbClr val="000000"/>
                </a:solidFill>
              </a:rPr>
              <a:t>trước</a:t>
            </a:r>
            <a:r>
              <a:rPr lang="en-US" sz="2100" dirty="0">
                <a:solidFill>
                  <a:srgbClr val="000000"/>
                </a:solidFill>
              </a:rPr>
              <a:t> </a:t>
            </a:r>
            <a:r>
              <a:rPr lang="en-US" sz="2100" dirty="0" err="1">
                <a:solidFill>
                  <a:srgbClr val="000000"/>
                </a:solidFill>
              </a:rPr>
              <a:t>những</a:t>
            </a:r>
            <a:r>
              <a:rPr lang="en-US" sz="2100" dirty="0">
                <a:solidFill>
                  <a:srgbClr val="000000"/>
                </a:solidFill>
              </a:rPr>
              <a:t> </a:t>
            </a:r>
            <a:r>
              <a:rPr lang="en-US" sz="2100" dirty="0" err="1">
                <a:solidFill>
                  <a:srgbClr val="000000"/>
                </a:solidFill>
              </a:rPr>
              <a:t>khó</a:t>
            </a:r>
            <a:r>
              <a:rPr lang="en-US" sz="2100" dirty="0">
                <a:solidFill>
                  <a:srgbClr val="000000"/>
                </a:solidFill>
              </a:rPr>
              <a:t> </a:t>
            </a:r>
            <a:r>
              <a:rPr lang="en-US" sz="2100" dirty="0" err="1">
                <a:solidFill>
                  <a:srgbClr val="000000"/>
                </a:solidFill>
              </a:rPr>
              <a:t>khăn</a:t>
            </a:r>
            <a:r>
              <a:rPr lang="en-US" sz="2100" dirty="0">
                <a:solidFill>
                  <a:srgbClr val="000000"/>
                </a:solidFill>
              </a:rPr>
              <a:t> </a:t>
            </a:r>
            <a:r>
              <a:rPr lang="en-US" sz="2100" dirty="0" err="1">
                <a:solidFill>
                  <a:srgbClr val="000000"/>
                </a:solidFill>
              </a:rPr>
              <a:t>mà</a:t>
            </a:r>
            <a:r>
              <a:rPr lang="en-US" sz="2100" dirty="0">
                <a:solidFill>
                  <a:srgbClr val="000000"/>
                </a:solidFill>
              </a:rPr>
              <a:t> TS </a:t>
            </a:r>
            <a:r>
              <a:rPr lang="en-US" sz="2100" dirty="0" err="1">
                <a:solidFill>
                  <a:srgbClr val="000000"/>
                </a:solidFill>
              </a:rPr>
              <a:t>phải</a:t>
            </a:r>
            <a:r>
              <a:rPr lang="en-US" sz="2100" dirty="0">
                <a:solidFill>
                  <a:srgbClr val="000000"/>
                </a:solidFill>
              </a:rPr>
              <a:t> </a:t>
            </a:r>
            <a:r>
              <a:rPr lang="en-US" sz="2100" dirty="0" err="1">
                <a:solidFill>
                  <a:srgbClr val="000000"/>
                </a:solidFill>
              </a:rPr>
              <a:t>đối</a:t>
            </a:r>
            <a:r>
              <a:rPr lang="en-US" sz="2100" dirty="0">
                <a:solidFill>
                  <a:srgbClr val="000000"/>
                </a:solidFill>
              </a:rPr>
              <a:t> </a:t>
            </a:r>
            <a:r>
              <a:rPr lang="en-US" sz="2100" dirty="0" err="1">
                <a:solidFill>
                  <a:srgbClr val="000000"/>
                </a:solidFill>
              </a:rPr>
              <a:t>mặt</a:t>
            </a:r>
            <a:r>
              <a:rPr lang="en-US" sz="2100" dirty="0">
                <a:solidFill>
                  <a:srgbClr val="000000"/>
                </a:solidFill>
              </a:rPr>
              <a:t> </a:t>
            </a:r>
            <a:r>
              <a:rPr lang="en-US" sz="2100" dirty="0" err="1">
                <a:solidFill>
                  <a:srgbClr val="000000"/>
                </a:solidFill>
              </a:rPr>
              <a:t>và</a:t>
            </a:r>
            <a:r>
              <a:rPr lang="en-US" sz="2100" dirty="0">
                <a:solidFill>
                  <a:srgbClr val="000000"/>
                </a:solidFill>
              </a:rPr>
              <a:t> </a:t>
            </a:r>
            <a:r>
              <a:rPr lang="en-US" sz="2100" b="1" dirty="0" err="1">
                <a:solidFill>
                  <a:srgbClr val="FF0000"/>
                </a:solidFill>
              </a:rPr>
              <a:t>bộc</a:t>
            </a:r>
            <a:r>
              <a:rPr lang="en-US" sz="2100" b="1" dirty="0">
                <a:solidFill>
                  <a:srgbClr val="FF0000"/>
                </a:solidFill>
              </a:rPr>
              <a:t> </a:t>
            </a:r>
            <a:r>
              <a:rPr lang="en-US" sz="2100" b="1" dirty="0" err="1">
                <a:solidFill>
                  <a:srgbClr val="FF0000"/>
                </a:solidFill>
              </a:rPr>
              <a:t>lộ</a:t>
            </a:r>
            <a:r>
              <a:rPr lang="en-US" sz="2100" b="1" dirty="0">
                <a:solidFill>
                  <a:srgbClr val="FF0000"/>
                </a:solidFill>
              </a:rPr>
              <a:t> </a:t>
            </a:r>
            <a:r>
              <a:rPr lang="en-US" sz="2100" b="1" dirty="0" err="1">
                <a:solidFill>
                  <a:srgbClr val="FF0000"/>
                </a:solidFill>
              </a:rPr>
              <a:t>nỗi</a:t>
            </a:r>
            <a:r>
              <a:rPr lang="en-US" sz="2100" b="1" dirty="0">
                <a:solidFill>
                  <a:srgbClr val="FF0000"/>
                </a:solidFill>
              </a:rPr>
              <a:t> lo </a:t>
            </a:r>
            <a:r>
              <a:rPr lang="en-US" sz="2100" b="1" dirty="0" err="1">
                <a:solidFill>
                  <a:srgbClr val="FF0000"/>
                </a:solidFill>
              </a:rPr>
              <a:t>lắng</a:t>
            </a:r>
            <a:r>
              <a:rPr lang="en-US" sz="2100" b="1" dirty="0">
                <a:solidFill>
                  <a:srgbClr val="FF0000"/>
                </a:solidFill>
              </a:rPr>
              <a:t>, </a:t>
            </a:r>
            <a:r>
              <a:rPr lang="en-US" sz="2100" b="1" dirty="0" err="1">
                <a:solidFill>
                  <a:srgbClr val="FF0000"/>
                </a:solidFill>
              </a:rPr>
              <a:t>cả</a:t>
            </a:r>
            <a:r>
              <a:rPr lang="en-US" sz="2100" b="1" dirty="0">
                <a:solidFill>
                  <a:srgbClr val="FF0000"/>
                </a:solidFill>
              </a:rPr>
              <a:t> </a:t>
            </a:r>
            <a:r>
              <a:rPr lang="en-US" sz="2100" b="1" dirty="0" err="1">
                <a:solidFill>
                  <a:srgbClr val="FF0000"/>
                </a:solidFill>
              </a:rPr>
              <a:t>niềm</a:t>
            </a:r>
            <a:r>
              <a:rPr lang="en-US" sz="2100" b="1" dirty="0">
                <a:solidFill>
                  <a:srgbClr val="FF0000"/>
                </a:solidFill>
              </a:rPr>
              <a:t> </a:t>
            </a:r>
            <a:r>
              <a:rPr lang="en-US" sz="2100" b="1" dirty="0" err="1">
                <a:solidFill>
                  <a:srgbClr val="FF0000"/>
                </a:solidFill>
              </a:rPr>
              <a:t>cảm</a:t>
            </a:r>
            <a:r>
              <a:rPr lang="en-US" sz="2100" b="1" dirty="0">
                <a:solidFill>
                  <a:srgbClr val="FF0000"/>
                </a:solidFill>
              </a:rPr>
              <a:t> </a:t>
            </a:r>
            <a:r>
              <a:rPr lang="en-US" sz="2100" b="1" dirty="0" err="1">
                <a:solidFill>
                  <a:srgbClr val="FF0000"/>
                </a:solidFill>
              </a:rPr>
              <a:t>thông</a:t>
            </a:r>
            <a:r>
              <a:rPr lang="en-US" sz="2100" b="1" dirty="0">
                <a:solidFill>
                  <a:srgbClr val="FF0000"/>
                </a:solidFill>
              </a:rPr>
              <a:t> </a:t>
            </a:r>
            <a:r>
              <a:rPr lang="en-US" sz="2100" b="1" dirty="0" err="1">
                <a:solidFill>
                  <a:srgbClr val="FF0000"/>
                </a:solidFill>
              </a:rPr>
              <a:t>trước</a:t>
            </a:r>
            <a:r>
              <a:rPr lang="en-US" sz="2100" b="1" dirty="0">
                <a:solidFill>
                  <a:srgbClr val="FF0000"/>
                </a:solidFill>
              </a:rPr>
              <a:t> </a:t>
            </a:r>
            <a:r>
              <a:rPr lang="en-US" sz="2100" b="1" dirty="0" err="1">
                <a:solidFill>
                  <a:srgbClr val="FF0000"/>
                </a:solidFill>
              </a:rPr>
              <a:t>gian</a:t>
            </a:r>
            <a:r>
              <a:rPr lang="en-US" sz="2100" b="1" dirty="0">
                <a:solidFill>
                  <a:srgbClr val="FF0000"/>
                </a:solidFill>
              </a:rPr>
              <a:t> </a:t>
            </a:r>
            <a:r>
              <a:rPr lang="en-US" sz="2100" b="1" dirty="0" err="1">
                <a:solidFill>
                  <a:srgbClr val="FF0000"/>
                </a:solidFill>
              </a:rPr>
              <a:t>lao</a:t>
            </a:r>
            <a:r>
              <a:rPr lang="en-US" sz="2100" b="1" dirty="0">
                <a:solidFill>
                  <a:srgbClr val="FF0000"/>
                </a:solidFill>
              </a:rPr>
              <a:t>, </a:t>
            </a:r>
            <a:r>
              <a:rPr lang="en-US" sz="2100" b="1" dirty="0" err="1">
                <a:solidFill>
                  <a:srgbClr val="FF0000"/>
                </a:solidFill>
              </a:rPr>
              <a:t>hiểm</a:t>
            </a:r>
            <a:r>
              <a:rPr lang="en-US" sz="2100" b="1" dirty="0">
                <a:solidFill>
                  <a:srgbClr val="FF0000"/>
                </a:solidFill>
              </a:rPr>
              <a:t> </a:t>
            </a:r>
            <a:r>
              <a:rPr lang="en-US" sz="2100" b="1" dirty="0" err="1">
                <a:solidFill>
                  <a:srgbClr val="FF0000"/>
                </a:solidFill>
              </a:rPr>
              <a:t>nguy</a:t>
            </a:r>
            <a:r>
              <a:rPr lang="en-US" sz="2100" b="1" dirty="0">
                <a:solidFill>
                  <a:srgbClr val="FF0000"/>
                </a:solidFill>
              </a:rPr>
              <a:t> </a:t>
            </a:r>
            <a:r>
              <a:rPr lang="en-US" sz="2100" b="1" dirty="0" err="1">
                <a:solidFill>
                  <a:srgbClr val="FF0000"/>
                </a:solidFill>
              </a:rPr>
              <a:t>mà</a:t>
            </a:r>
            <a:r>
              <a:rPr lang="en-US" sz="2100" b="1" dirty="0">
                <a:solidFill>
                  <a:srgbClr val="FF0000"/>
                </a:solidFill>
              </a:rPr>
              <a:t> </a:t>
            </a:r>
            <a:r>
              <a:rPr lang="en-US" sz="2100" b="1" dirty="0" err="1">
                <a:solidFill>
                  <a:srgbClr val="FF0000"/>
                </a:solidFill>
              </a:rPr>
              <a:t>chồng</a:t>
            </a:r>
            <a:r>
              <a:rPr lang="en-US" sz="2100" b="1" dirty="0">
                <a:solidFill>
                  <a:srgbClr val="FF0000"/>
                </a:solidFill>
              </a:rPr>
              <a:t> </a:t>
            </a:r>
            <a:r>
              <a:rPr lang="en-US" sz="2100" b="1" dirty="0" err="1">
                <a:solidFill>
                  <a:srgbClr val="FF0000"/>
                </a:solidFill>
              </a:rPr>
              <a:t>phải</a:t>
            </a:r>
            <a:r>
              <a:rPr lang="en-US" sz="2100" b="1" dirty="0">
                <a:solidFill>
                  <a:srgbClr val="FF0000"/>
                </a:solidFill>
              </a:rPr>
              <a:t> </a:t>
            </a:r>
            <a:r>
              <a:rPr lang="en-US" sz="2100" b="1" dirty="0" err="1">
                <a:solidFill>
                  <a:srgbClr val="FF0000"/>
                </a:solidFill>
              </a:rPr>
              <a:t>trải</a:t>
            </a:r>
            <a:r>
              <a:rPr lang="en-US" sz="2100" b="1" dirty="0">
                <a:solidFill>
                  <a:srgbClr val="FF0000"/>
                </a:solidFill>
              </a:rPr>
              <a:t> qua </a:t>
            </a:r>
            <a:r>
              <a:rPr lang="en-US" sz="2100" b="1" dirty="0" err="1">
                <a:solidFill>
                  <a:srgbClr val="FF0000"/>
                </a:solidFill>
              </a:rPr>
              <a:t>nơi</a:t>
            </a:r>
            <a:r>
              <a:rPr lang="en-US" sz="2100" b="1" dirty="0">
                <a:solidFill>
                  <a:srgbClr val="FF0000"/>
                </a:solidFill>
              </a:rPr>
              <a:t> </a:t>
            </a:r>
            <a:r>
              <a:rPr lang="en-US" sz="2100" b="1" dirty="0" err="1">
                <a:solidFill>
                  <a:srgbClr val="FF0000"/>
                </a:solidFill>
              </a:rPr>
              <a:t>chiến</a:t>
            </a:r>
            <a:r>
              <a:rPr lang="en-US" sz="2100" b="1" dirty="0">
                <a:solidFill>
                  <a:srgbClr val="FF0000"/>
                </a:solidFill>
              </a:rPr>
              <a:t> </a:t>
            </a:r>
            <a:r>
              <a:rPr lang="en-US" sz="2100" b="1" dirty="0" err="1">
                <a:solidFill>
                  <a:srgbClr val="FF0000"/>
                </a:solidFill>
              </a:rPr>
              <a:t>trận</a:t>
            </a:r>
            <a:r>
              <a:rPr lang="en-US" sz="2100" dirty="0">
                <a:solidFill>
                  <a:srgbClr val="000000"/>
                </a:solidFill>
              </a:rPr>
              <a:t>: “ </a:t>
            </a:r>
            <a:r>
              <a:rPr lang="en-US" sz="2100" dirty="0" err="1">
                <a:solidFill>
                  <a:srgbClr val="000000"/>
                </a:solidFill>
              </a:rPr>
              <a:t>chỉ</a:t>
            </a:r>
            <a:r>
              <a:rPr lang="en-US" sz="2100" dirty="0">
                <a:solidFill>
                  <a:srgbClr val="000000"/>
                </a:solidFill>
              </a:rPr>
              <a:t> e </a:t>
            </a:r>
            <a:r>
              <a:rPr lang="en-US" sz="2100" dirty="0" err="1">
                <a:solidFill>
                  <a:srgbClr val="000000"/>
                </a:solidFill>
              </a:rPr>
              <a:t>việc</a:t>
            </a:r>
            <a:r>
              <a:rPr lang="en-US" sz="2100" dirty="0">
                <a:solidFill>
                  <a:srgbClr val="000000"/>
                </a:solidFill>
              </a:rPr>
              <a:t> </a:t>
            </a:r>
            <a:r>
              <a:rPr lang="en-US" sz="2100" dirty="0" err="1">
                <a:solidFill>
                  <a:srgbClr val="000000"/>
                </a:solidFill>
              </a:rPr>
              <a:t>quân</a:t>
            </a:r>
            <a:r>
              <a:rPr lang="en-US" sz="2100" dirty="0">
                <a:solidFill>
                  <a:srgbClr val="000000"/>
                </a:solidFill>
              </a:rPr>
              <a:t>  </a:t>
            </a:r>
            <a:r>
              <a:rPr lang="en-US" sz="2100" dirty="0" err="1">
                <a:solidFill>
                  <a:srgbClr val="000000"/>
                </a:solidFill>
              </a:rPr>
              <a:t>khó</a:t>
            </a:r>
            <a:r>
              <a:rPr lang="en-US" sz="2100" dirty="0">
                <a:solidFill>
                  <a:srgbClr val="000000"/>
                </a:solidFill>
              </a:rPr>
              <a:t> </a:t>
            </a:r>
            <a:r>
              <a:rPr lang="en-US" sz="2100" dirty="0" err="1">
                <a:solidFill>
                  <a:srgbClr val="000000"/>
                </a:solidFill>
              </a:rPr>
              <a:t>liệu</a:t>
            </a:r>
            <a:r>
              <a:rPr lang="en-US" sz="2100" dirty="0">
                <a:solidFill>
                  <a:srgbClr val="000000"/>
                </a:solidFill>
              </a:rPr>
              <a:t>, </a:t>
            </a:r>
            <a:r>
              <a:rPr lang="en-US" sz="2100" dirty="0" err="1">
                <a:solidFill>
                  <a:srgbClr val="000000"/>
                </a:solidFill>
              </a:rPr>
              <a:t>thế</a:t>
            </a:r>
            <a:r>
              <a:rPr lang="en-US" sz="2100" dirty="0">
                <a:solidFill>
                  <a:srgbClr val="000000"/>
                </a:solidFill>
              </a:rPr>
              <a:t> </a:t>
            </a:r>
            <a:r>
              <a:rPr lang="en-US" sz="2100" dirty="0" err="1">
                <a:solidFill>
                  <a:srgbClr val="000000"/>
                </a:solidFill>
              </a:rPr>
              <a:t>giặc</a:t>
            </a:r>
            <a:r>
              <a:rPr lang="en-US" sz="2100" dirty="0">
                <a:solidFill>
                  <a:srgbClr val="000000"/>
                </a:solidFill>
              </a:rPr>
              <a:t> </a:t>
            </a:r>
            <a:r>
              <a:rPr lang="en-US" sz="2100" dirty="0" err="1">
                <a:solidFill>
                  <a:srgbClr val="000000"/>
                </a:solidFill>
              </a:rPr>
              <a:t>khó</a:t>
            </a:r>
            <a:r>
              <a:rPr lang="en-US" sz="2100" dirty="0">
                <a:solidFill>
                  <a:srgbClr val="000000"/>
                </a:solidFill>
              </a:rPr>
              <a:t> </a:t>
            </a:r>
            <a:r>
              <a:rPr lang="en-US" sz="2100" dirty="0" err="1">
                <a:solidFill>
                  <a:srgbClr val="000000"/>
                </a:solidFill>
              </a:rPr>
              <a:t>lường</a:t>
            </a:r>
            <a:r>
              <a:rPr lang="en-US" sz="2100" dirty="0">
                <a:solidFill>
                  <a:srgbClr val="000000"/>
                </a:solidFill>
              </a:rPr>
              <a:t>…”.</a:t>
            </a:r>
          </a:p>
          <a:p>
            <a:pPr marL="0" indent="0" algn="just" rtl="0">
              <a:buNone/>
            </a:pPr>
            <a:r>
              <a:rPr lang="en-US" sz="2100" dirty="0">
                <a:solidFill>
                  <a:srgbClr val="000000"/>
                </a:solidFill>
              </a:rPr>
              <a:t>+ </a:t>
            </a:r>
            <a:r>
              <a:rPr lang="en-US" sz="2100" dirty="0" err="1">
                <a:solidFill>
                  <a:srgbClr val="000000"/>
                </a:solidFill>
              </a:rPr>
              <a:t>Lời</a:t>
            </a:r>
            <a:r>
              <a:rPr lang="en-US" sz="2100" dirty="0">
                <a:solidFill>
                  <a:srgbClr val="000000"/>
                </a:solidFill>
              </a:rPr>
              <a:t> </a:t>
            </a:r>
            <a:r>
              <a:rPr lang="en-US" sz="2100" dirty="0" err="1">
                <a:solidFill>
                  <a:srgbClr val="000000"/>
                </a:solidFill>
              </a:rPr>
              <a:t>nói</a:t>
            </a:r>
            <a:r>
              <a:rPr lang="en-US" sz="2100" dirty="0">
                <a:solidFill>
                  <a:srgbClr val="000000"/>
                </a:solidFill>
              </a:rPr>
              <a:t> </a:t>
            </a:r>
            <a:r>
              <a:rPr lang="en-US" sz="2100" dirty="0" err="1">
                <a:solidFill>
                  <a:srgbClr val="000000"/>
                </a:solidFill>
              </a:rPr>
              <a:t>thấm</a:t>
            </a:r>
            <a:r>
              <a:rPr lang="en-US" sz="2100" dirty="0">
                <a:solidFill>
                  <a:srgbClr val="000000"/>
                </a:solidFill>
              </a:rPr>
              <a:t> </a:t>
            </a:r>
            <a:r>
              <a:rPr lang="en-US" sz="2100" dirty="0" err="1">
                <a:solidFill>
                  <a:srgbClr val="000000"/>
                </a:solidFill>
              </a:rPr>
              <a:t>đẫm</a:t>
            </a:r>
            <a:r>
              <a:rPr lang="en-US" sz="2100" dirty="0">
                <a:solidFill>
                  <a:srgbClr val="000000"/>
                </a:solidFill>
              </a:rPr>
              <a:t> </a:t>
            </a:r>
            <a:r>
              <a:rPr lang="en-US" sz="2100" b="1" dirty="0" err="1">
                <a:solidFill>
                  <a:srgbClr val="FF0000"/>
                </a:solidFill>
              </a:rPr>
              <a:t>nỗi</a:t>
            </a:r>
            <a:r>
              <a:rPr lang="en-US" sz="2100" b="1" dirty="0">
                <a:solidFill>
                  <a:srgbClr val="FF0000"/>
                </a:solidFill>
              </a:rPr>
              <a:t> </a:t>
            </a:r>
            <a:r>
              <a:rPr lang="en-US" sz="2100" b="1" dirty="0" err="1">
                <a:solidFill>
                  <a:srgbClr val="FF0000"/>
                </a:solidFill>
              </a:rPr>
              <a:t>nhớ</a:t>
            </a:r>
            <a:r>
              <a:rPr lang="en-US" sz="2100" b="1" dirty="0">
                <a:solidFill>
                  <a:srgbClr val="FF0000"/>
                </a:solidFill>
              </a:rPr>
              <a:t> </a:t>
            </a:r>
            <a:r>
              <a:rPr lang="en-US" sz="2100" b="1" dirty="0" err="1">
                <a:solidFill>
                  <a:srgbClr val="FF0000"/>
                </a:solidFill>
              </a:rPr>
              <a:t>nhung</a:t>
            </a:r>
            <a:r>
              <a:rPr lang="en-US" sz="2100" b="1" dirty="0">
                <a:solidFill>
                  <a:srgbClr val="FF0000"/>
                </a:solidFill>
              </a:rPr>
              <a:t>, </a:t>
            </a:r>
            <a:r>
              <a:rPr lang="en-US" sz="2100" b="1" dirty="0" err="1">
                <a:solidFill>
                  <a:srgbClr val="FF0000"/>
                </a:solidFill>
              </a:rPr>
              <a:t>khắc</a:t>
            </a:r>
            <a:r>
              <a:rPr lang="en-US" sz="2100" b="1" dirty="0">
                <a:solidFill>
                  <a:srgbClr val="FF0000"/>
                </a:solidFill>
              </a:rPr>
              <a:t> </a:t>
            </a:r>
            <a:r>
              <a:rPr lang="en-US" sz="2100" b="1" dirty="0" err="1">
                <a:solidFill>
                  <a:srgbClr val="FF0000"/>
                </a:solidFill>
              </a:rPr>
              <a:t>khoải</a:t>
            </a:r>
            <a:r>
              <a:rPr lang="en-US" sz="2100" b="1" dirty="0">
                <a:solidFill>
                  <a:srgbClr val="FF0000"/>
                </a:solidFill>
              </a:rPr>
              <a:t> </a:t>
            </a:r>
            <a:r>
              <a:rPr lang="en-US" sz="2100" b="1" dirty="0" err="1">
                <a:solidFill>
                  <a:srgbClr val="FF0000"/>
                </a:solidFill>
              </a:rPr>
              <a:t>đợi</a:t>
            </a:r>
            <a:r>
              <a:rPr lang="en-US" sz="2100" b="1" dirty="0">
                <a:solidFill>
                  <a:srgbClr val="FF0000"/>
                </a:solidFill>
              </a:rPr>
              <a:t> </a:t>
            </a:r>
            <a:r>
              <a:rPr lang="en-US" sz="2100" b="1" dirty="0" err="1">
                <a:solidFill>
                  <a:srgbClr val="FF0000"/>
                </a:solidFill>
              </a:rPr>
              <a:t>chờ</a:t>
            </a:r>
            <a:r>
              <a:rPr lang="en-US" sz="2100" dirty="0">
                <a:solidFill>
                  <a:srgbClr val="000000"/>
                </a:solidFill>
              </a:rPr>
              <a:t>: “ </a:t>
            </a:r>
            <a:r>
              <a:rPr lang="en-US" sz="2100" dirty="0" err="1">
                <a:solidFill>
                  <a:srgbClr val="000000"/>
                </a:solidFill>
              </a:rPr>
              <a:t>Nhìn</a:t>
            </a:r>
            <a:r>
              <a:rPr lang="en-US" sz="2100" dirty="0">
                <a:solidFill>
                  <a:srgbClr val="000000"/>
                </a:solidFill>
              </a:rPr>
              <a:t> </a:t>
            </a:r>
            <a:r>
              <a:rPr lang="en-US" sz="2100" dirty="0" err="1">
                <a:solidFill>
                  <a:srgbClr val="000000"/>
                </a:solidFill>
              </a:rPr>
              <a:t>trăng</a:t>
            </a:r>
            <a:r>
              <a:rPr lang="en-US" sz="2100" dirty="0">
                <a:solidFill>
                  <a:srgbClr val="000000"/>
                </a:solidFill>
              </a:rPr>
              <a:t> soi </a:t>
            </a:r>
            <a:r>
              <a:rPr lang="en-US" sz="2100" dirty="0" err="1">
                <a:solidFill>
                  <a:srgbClr val="000000"/>
                </a:solidFill>
              </a:rPr>
              <a:t>thành</a:t>
            </a:r>
            <a:r>
              <a:rPr lang="en-US" sz="2100" dirty="0">
                <a:solidFill>
                  <a:srgbClr val="000000"/>
                </a:solidFill>
              </a:rPr>
              <a:t> </a:t>
            </a:r>
            <a:r>
              <a:rPr lang="en-US" sz="2100" dirty="0" err="1">
                <a:solidFill>
                  <a:srgbClr val="000000"/>
                </a:solidFill>
              </a:rPr>
              <a:t>cũ</a:t>
            </a:r>
            <a:r>
              <a:rPr lang="en-US" sz="2100" dirty="0">
                <a:solidFill>
                  <a:srgbClr val="000000"/>
                </a:solidFill>
              </a:rPr>
              <a:t>, </a:t>
            </a:r>
            <a:r>
              <a:rPr lang="en-US" sz="2100" dirty="0" err="1">
                <a:solidFill>
                  <a:srgbClr val="000000"/>
                </a:solidFill>
              </a:rPr>
              <a:t>lại</a:t>
            </a:r>
            <a:r>
              <a:rPr lang="en-US" sz="2100" dirty="0">
                <a:solidFill>
                  <a:srgbClr val="000000"/>
                </a:solidFill>
              </a:rPr>
              <a:t> </a:t>
            </a:r>
            <a:r>
              <a:rPr lang="en-US" sz="2100" dirty="0" err="1">
                <a:solidFill>
                  <a:srgbClr val="000000"/>
                </a:solidFill>
              </a:rPr>
              <a:t>sửa</a:t>
            </a:r>
            <a:r>
              <a:rPr lang="en-US" sz="2100" dirty="0">
                <a:solidFill>
                  <a:srgbClr val="000000"/>
                </a:solidFill>
              </a:rPr>
              <a:t> </a:t>
            </a:r>
            <a:r>
              <a:rPr lang="en-US" sz="2100" dirty="0" err="1">
                <a:solidFill>
                  <a:srgbClr val="000000"/>
                </a:solidFill>
              </a:rPr>
              <a:t>soạn</a:t>
            </a:r>
            <a:r>
              <a:rPr lang="en-US" sz="2100" dirty="0">
                <a:solidFill>
                  <a:srgbClr val="000000"/>
                </a:solidFill>
              </a:rPr>
              <a:t> </a:t>
            </a:r>
            <a:r>
              <a:rPr lang="en-US" sz="2100" dirty="0" err="1">
                <a:solidFill>
                  <a:srgbClr val="000000"/>
                </a:solidFill>
              </a:rPr>
              <a:t>áo</a:t>
            </a:r>
            <a:r>
              <a:rPr lang="en-US" sz="2100" dirty="0">
                <a:solidFill>
                  <a:srgbClr val="000000"/>
                </a:solidFill>
              </a:rPr>
              <a:t> </a:t>
            </a:r>
            <a:r>
              <a:rPr lang="en-US" sz="2100" dirty="0" err="1">
                <a:solidFill>
                  <a:srgbClr val="000000"/>
                </a:solidFill>
              </a:rPr>
              <a:t>rét</a:t>
            </a:r>
            <a:r>
              <a:rPr lang="en-US" sz="2100" dirty="0">
                <a:solidFill>
                  <a:srgbClr val="000000"/>
                </a:solidFill>
              </a:rPr>
              <a:t> </a:t>
            </a:r>
            <a:r>
              <a:rPr lang="en-US" sz="2100" dirty="0" err="1">
                <a:solidFill>
                  <a:srgbClr val="000000"/>
                </a:solidFill>
              </a:rPr>
              <a:t>gửi</a:t>
            </a:r>
            <a:r>
              <a:rPr lang="en-US" sz="2100" dirty="0">
                <a:solidFill>
                  <a:srgbClr val="000000"/>
                </a:solidFill>
              </a:rPr>
              <a:t> </a:t>
            </a:r>
            <a:r>
              <a:rPr lang="en-US" sz="2100" dirty="0" err="1">
                <a:solidFill>
                  <a:srgbClr val="000000"/>
                </a:solidFill>
              </a:rPr>
              <a:t>người</a:t>
            </a:r>
            <a:r>
              <a:rPr lang="en-US" sz="2100" dirty="0">
                <a:solidFill>
                  <a:srgbClr val="000000"/>
                </a:solidFill>
              </a:rPr>
              <a:t> </a:t>
            </a:r>
            <a:r>
              <a:rPr lang="en-US" sz="2100" dirty="0" err="1">
                <a:solidFill>
                  <a:srgbClr val="000000"/>
                </a:solidFill>
              </a:rPr>
              <a:t>ải</a:t>
            </a:r>
            <a:r>
              <a:rPr lang="en-US" sz="2100" dirty="0">
                <a:solidFill>
                  <a:srgbClr val="000000"/>
                </a:solidFill>
              </a:rPr>
              <a:t> </a:t>
            </a:r>
            <a:r>
              <a:rPr lang="en-US" sz="2100" dirty="0" err="1">
                <a:solidFill>
                  <a:srgbClr val="000000"/>
                </a:solidFill>
              </a:rPr>
              <a:t>xa</a:t>
            </a:r>
            <a:r>
              <a:rPr lang="en-US" sz="2100" dirty="0">
                <a:solidFill>
                  <a:srgbClr val="000000"/>
                </a:solidFill>
              </a:rPr>
              <a:t>…”.</a:t>
            </a:r>
          </a:p>
          <a:p>
            <a:pPr marL="0" indent="0" algn="just" rtl="0">
              <a:buNone/>
            </a:pPr>
            <a:r>
              <a:rPr lang="en-US" sz="2100" b="1" i="1" dirty="0">
                <a:solidFill>
                  <a:srgbClr val="FF0000"/>
                </a:solidFill>
              </a:rPr>
              <a:t>-&gt; </a:t>
            </a:r>
            <a:r>
              <a:rPr lang="en-US" sz="2100" b="1" i="1" dirty="0" err="1">
                <a:solidFill>
                  <a:srgbClr val="FF0000"/>
                </a:solidFill>
              </a:rPr>
              <a:t>Những</a:t>
            </a:r>
            <a:r>
              <a:rPr lang="en-US" sz="2100" b="1" i="1" dirty="0">
                <a:solidFill>
                  <a:srgbClr val="FF0000"/>
                </a:solidFill>
              </a:rPr>
              <a:t> </a:t>
            </a:r>
            <a:r>
              <a:rPr lang="en-US" sz="2100" b="1" i="1" dirty="0" err="1">
                <a:solidFill>
                  <a:srgbClr val="FF0000"/>
                </a:solidFill>
              </a:rPr>
              <a:t>lời</a:t>
            </a:r>
            <a:r>
              <a:rPr lang="en-US" sz="2100" b="1" i="1" dirty="0">
                <a:solidFill>
                  <a:srgbClr val="FF0000"/>
                </a:solidFill>
              </a:rPr>
              <a:t> </a:t>
            </a:r>
            <a:r>
              <a:rPr lang="en-US" sz="2100" b="1" i="1" dirty="0" err="1">
                <a:solidFill>
                  <a:srgbClr val="FF0000"/>
                </a:solidFill>
              </a:rPr>
              <a:t>nói</a:t>
            </a:r>
            <a:r>
              <a:rPr lang="en-US" sz="2100" b="1" i="1" dirty="0">
                <a:solidFill>
                  <a:srgbClr val="FF0000"/>
                </a:solidFill>
              </a:rPr>
              <a:t> </a:t>
            </a:r>
            <a:r>
              <a:rPr lang="en-US" sz="2100" b="1" i="1" dirty="0" err="1">
                <a:solidFill>
                  <a:srgbClr val="FF0000"/>
                </a:solidFill>
              </a:rPr>
              <a:t>rất</a:t>
            </a:r>
            <a:r>
              <a:rPr lang="en-US" sz="2100" b="1" i="1" dirty="0">
                <a:solidFill>
                  <a:srgbClr val="FF0000"/>
                </a:solidFill>
              </a:rPr>
              <a:t> </a:t>
            </a:r>
            <a:r>
              <a:rPr lang="en-US" sz="2100" b="1" i="1" dirty="0" err="1">
                <a:solidFill>
                  <a:srgbClr val="FF0000"/>
                </a:solidFill>
              </a:rPr>
              <a:t>mực</a:t>
            </a:r>
            <a:r>
              <a:rPr lang="en-US" sz="2100" b="1" i="1" dirty="0">
                <a:solidFill>
                  <a:srgbClr val="FF0000"/>
                </a:solidFill>
              </a:rPr>
              <a:t>  </a:t>
            </a:r>
            <a:r>
              <a:rPr lang="en-US" sz="2100" b="1" i="1" dirty="0" err="1">
                <a:solidFill>
                  <a:srgbClr val="FF0000"/>
                </a:solidFill>
              </a:rPr>
              <a:t>ân</a:t>
            </a:r>
            <a:r>
              <a:rPr lang="en-US" sz="2100" b="1" i="1" dirty="0">
                <a:solidFill>
                  <a:srgbClr val="FF0000"/>
                </a:solidFill>
              </a:rPr>
              <a:t> </a:t>
            </a:r>
            <a:r>
              <a:rPr lang="en-US" sz="2100" b="1" i="1" dirty="0" err="1">
                <a:solidFill>
                  <a:srgbClr val="FF0000"/>
                </a:solidFill>
              </a:rPr>
              <a:t>tình</a:t>
            </a:r>
            <a:r>
              <a:rPr lang="en-US" sz="2100" b="1" i="1" dirty="0">
                <a:solidFill>
                  <a:srgbClr val="FF0000"/>
                </a:solidFill>
              </a:rPr>
              <a:t>, </a:t>
            </a:r>
            <a:r>
              <a:rPr lang="en-US" sz="2100" b="1" i="1" dirty="0" err="1">
                <a:solidFill>
                  <a:srgbClr val="FF0000"/>
                </a:solidFill>
              </a:rPr>
              <a:t>cảm</a:t>
            </a:r>
            <a:r>
              <a:rPr lang="en-US" sz="2100" b="1" i="1" dirty="0">
                <a:solidFill>
                  <a:srgbClr val="FF0000"/>
                </a:solidFill>
              </a:rPr>
              <a:t> </a:t>
            </a:r>
            <a:r>
              <a:rPr lang="en-US" sz="2100" b="1" i="1" dirty="0" err="1">
                <a:solidFill>
                  <a:srgbClr val="FF0000"/>
                </a:solidFill>
              </a:rPr>
              <a:t>động</a:t>
            </a:r>
            <a:r>
              <a:rPr lang="en-US" sz="2100" b="1" i="1" dirty="0">
                <a:solidFill>
                  <a:srgbClr val="FF0000"/>
                </a:solidFill>
              </a:rPr>
              <a:t> </a:t>
            </a:r>
            <a:r>
              <a:rPr lang="en-US" sz="2100" b="1" i="1" dirty="0" err="1">
                <a:solidFill>
                  <a:srgbClr val="FF0000"/>
                </a:solidFill>
              </a:rPr>
              <a:t>của</a:t>
            </a:r>
            <a:r>
              <a:rPr lang="en-US" sz="2100" b="1" i="1" dirty="0">
                <a:solidFill>
                  <a:srgbClr val="FF0000"/>
                </a:solidFill>
              </a:rPr>
              <a:t> </a:t>
            </a:r>
            <a:r>
              <a:rPr lang="en-US" sz="2100" b="1" i="1" dirty="0" err="1">
                <a:solidFill>
                  <a:srgbClr val="FF0000"/>
                </a:solidFill>
              </a:rPr>
              <a:t>nàng</a:t>
            </a:r>
            <a:r>
              <a:rPr lang="en-US" sz="2100" b="1" i="1" dirty="0">
                <a:solidFill>
                  <a:srgbClr val="FF0000"/>
                </a:solidFill>
              </a:rPr>
              <a:t> </a:t>
            </a:r>
            <a:r>
              <a:rPr lang="en-US" sz="2100" b="1" i="1" dirty="0" err="1">
                <a:solidFill>
                  <a:srgbClr val="FF0000"/>
                </a:solidFill>
              </a:rPr>
              <a:t>khiến</a:t>
            </a:r>
            <a:r>
              <a:rPr lang="en-US" sz="2100" b="1" i="1" dirty="0">
                <a:solidFill>
                  <a:srgbClr val="FF0000"/>
                </a:solidFill>
              </a:rPr>
              <a:t> “</a:t>
            </a:r>
            <a:r>
              <a:rPr lang="en-US" sz="2100" b="1" i="1" dirty="0" err="1">
                <a:solidFill>
                  <a:srgbClr val="FF0000"/>
                </a:solidFill>
              </a:rPr>
              <a:t>mọi</a:t>
            </a:r>
            <a:r>
              <a:rPr lang="en-US" sz="2100" b="1" i="1" dirty="0">
                <a:solidFill>
                  <a:srgbClr val="FF0000"/>
                </a:solidFill>
              </a:rPr>
              <a:t> </a:t>
            </a:r>
            <a:r>
              <a:rPr lang="en-US" sz="2100" b="1" i="1" dirty="0" err="1">
                <a:solidFill>
                  <a:srgbClr val="FF0000"/>
                </a:solidFill>
              </a:rPr>
              <a:t>người</a:t>
            </a:r>
            <a:r>
              <a:rPr lang="en-US" sz="2100" b="1" i="1" dirty="0">
                <a:solidFill>
                  <a:srgbClr val="FF0000"/>
                </a:solidFill>
              </a:rPr>
              <a:t> </a:t>
            </a:r>
            <a:r>
              <a:rPr lang="en-US" sz="2100" b="1" i="1" dirty="0" err="1">
                <a:solidFill>
                  <a:srgbClr val="FF0000"/>
                </a:solidFill>
              </a:rPr>
              <a:t>đều</a:t>
            </a:r>
            <a:r>
              <a:rPr lang="en-US" sz="2100" b="1" i="1" dirty="0">
                <a:solidFill>
                  <a:srgbClr val="FF0000"/>
                </a:solidFill>
              </a:rPr>
              <a:t> </a:t>
            </a:r>
            <a:r>
              <a:rPr lang="en-US" sz="2100" b="1" i="1" dirty="0" err="1">
                <a:solidFill>
                  <a:srgbClr val="FF0000"/>
                </a:solidFill>
              </a:rPr>
              <a:t>ứa</a:t>
            </a:r>
            <a:r>
              <a:rPr lang="en-US" sz="2100" b="1" i="1" dirty="0">
                <a:solidFill>
                  <a:srgbClr val="FF0000"/>
                </a:solidFill>
              </a:rPr>
              <a:t> </a:t>
            </a:r>
            <a:r>
              <a:rPr lang="en-US" sz="2100" b="1" i="1" dirty="0" err="1">
                <a:solidFill>
                  <a:srgbClr val="FF0000"/>
                </a:solidFill>
              </a:rPr>
              <a:t>hai</a:t>
            </a:r>
            <a:r>
              <a:rPr lang="en-US" sz="2100" b="1" i="1" dirty="0">
                <a:solidFill>
                  <a:srgbClr val="FF0000"/>
                </a:solidFill>
              </a:rPr>
              <a:t> </a:t>
            </a:r>
            <a:r>
              <a:rPr lang="en-US" sz="2100" b="1" i="1" dirty="0" err="1">
                <a:solidFill>
                  <a:srgbClr val="FF0000"/>
                </a:solidFill>
              </a:rPr>
              <a:t>hàng</a:t>
            </a:r>
            <a:r>
              <a:rPr lang="en-US" sz="2100" b="1" i="1" dirty="0">
                <a:solidFill>
                  <a:srgbClr val="FF0000"/>
                </a:solidFill>
              </a:rPr>
              <a:t> </a:t>
            </a:r>
            <a:r>
              <a:rPr lang="en-US" sz="2100" b="1" i="1" dirty="0" err="1">
                <a:solidFill>
                  <a:srgbClr val="FF0000"/>
                </a:solidFill>
              </a:rPr>
              <a:t>lệ</a:t>
            </a:r>
            <a:r>
              <a:rPr lang="en-US" sz="2100" b="1" i="1" dirty="0">
                <a:solidFill>
                  <a:srgbClr val="FF0000"/>
                </a:solidFill>
              </a:rPr>
              <a:t>” </a:t>
            </a:r>
            <a:r>
              <a:rPr lang="en-US" sz="2100" b="1" i="1" dirty="0" err="1">
                <a:solidFill>
                  <a:srgbClr val="FF0000"/>
                </a:solidFill>
              </a:rPr>
              <a:t>xót</a:t>
            </a:r>
            <a:r>
              <a:rPr lang="en-US" sz="2100" b="1" i="1" dirty="0">
                <a:solidFill>
                  <a:srgbClr val="FF0000"/>
                </a:solidFill>
              </a:rPr>
              <a:t> </a:t>
            </a:r>
            <a:r>
              <a:rPr lang="en-US" sz="2100" b="1" i="1" dirty="0" err="1">
                <a:solidFill>
                  <a:srgbClr val="FF0000"/>
                </a:solidFill>
              </a:rPr>
              <a:t>xa</a:t>
            </a:r>
            <a:r>
              <a:rPr lang="en-US" sz="2100" b="1" i="1" dirty="0">
                <a:solidFill>
                  <a:srgbClr val="FF0000"/>
                </a:solidFill>
              </a:rPr>
              <a:t>.</a:t>
            </a:r>
          </a:p>
          <a:p>
            <a:pPr marL="0" indent="0" algn="just" rtl="0">
              <a:buNone/>
            </a:pPr>
            <a:r>
              <a:rPr lang="en-US" sz="2100" dirty="0">
                <a:solidFill>
                  <a:srgbClr val="000000"/>
                </a:solidFill>
              </a:rPr>
              <a:t>-&gt; </a:t>
            </a:r>
            <a:r>
              <a:rPr lang="en-US" sz="2100" b="1" i="1" dirty="0">
                <a:solidFill>
                  <a:srgbClr val="FF0000"/>
                </a:solidFill>
              </a:rPr>
              <a:t>VN </a:t>
            </a:r>
            <a:r>
              <a:rPr lang="en-US" sz="2100" b="1" i="1" dirty="0" err="1">
                <a:solidFill>
                  <a:srgbClr val="FF0000"/>
                </a:solidFill>
              </a:rPr>
              <a:t>luôn</a:t>
            </a:r>
            <a:r>
              <a:rPr lang="en-US" sz="2100" b="1" i="1" dirty="0">
                <a:solidFill>
                  <a:srgbClr val="FF0000"/>
                </a:solidFill>
              </a:rPr>
              <a:t> </a:t>
            </a:r>
            <a:r>
              <a:rPr lang="en-US" sz="2100" b="1" i="1" dirty="0" err="1">
                <a:solidFill>
                  <a:srgbClr val="FF0000"/>
                </a:solidFill>
              </a:rPr>
              <a:t>khát</a:t>
            </a:r>
            <a:r>
              <a:rPr lang="en-US" sz="2100" b="1" i="1" dirty="0">
                <a:solidFill>
                  <a:srgbClr val="FF0000"/>
                </a:solidFill>
              </a:rPr>
              <a:t> khao </a:t>
            </a:r>
            <a:r>
              <a:rPr lang="en-US" sz="2100" b="1" i="1" dirty="0" err="1">
                <a:solidFill>
                  <a:srgbClr val="FF0000"/>
                </a:solidFill>
              </a:rPr>
              <a:t>hạnh</a:t>
            </a:r>
            <a:r>
              <a:rPr lang="en-US" sz="2100" b="1" i="1" dirty="0">
                <a:solidFill>
                  <a:srgbClr val="FF0000"/>
                </a:solidFill>
              </a:rPr>
              <a:t> </a:t>
            </a:r>
            <a:r>
              <a:rPr lang="en-US" sz="2100" b="1" i="1" dirty="0" err="1">
                <a:solidFill>
                  <a:srgbClr val="FF0000"/>
                </a:solidFill>
              </a:rPr>
              <a:t>phúc</a:t>
            </a:r>
            <a:r>
              <a:rPr lang="en-US" sz="2100" b="1" i="1" dirty="0">
                <a:solidFill>
                  <a:srgbClr val="FF0000"/>
                </a:solidFill>
              </a:rPr>
              <a:t> </a:t>
            </a:r>
            <a:r>
              <a:rPr lang="en-US" sz="2100" b="1" i="1" dirty="0" err="1">
                <a:solidFill>
                  <a:srgbClr val="FF0000"/>
                </a:solidFill>
              </a:rPr>
              <a:t>gia</a:t>
            </a:r>
            <a:r>
              <a:rPr lang="en-US" sz="2100" b="1" i="1" dirty="0">
                <a:solidFill>
                  <a:srgbClr val="FF0000"/>
                </a:solidFill>
              </a:rPr>
              <a:t> </a:t>
            </a:r>
            <a:r>
              <a:rPr lang="en-US" sz="2100" b="1" i="1" dirty="0" err="1">
                <a:solidFill>
                  <a:srgbClr val="FF0000"/>
                </a:solidFill>
              </a:rPr>
              <a:t>đình</a:t>
            </a:r>
            <a:r>
              <a:rPr lang="en-US" sz="2100" b="1" i="1" dirty="0">
                <a:solidFill>
                  <a:srgbClr val="FF0000"/>
                </a:solidFill>
              </a:rPr>
              <a:t>, </a:t>
            </a:r>
            <a:r>
              <a:rPr lang="en-US" sz="2100" b="1" i="1" dirty="0" err="1">
                <a:solidFill>
                  <a:srgbClr val="FF0000"/>
                </a:solidFill>
              </a:rPr>
              <a:t>khát</a:t>
            </a:r>
            <a:r>
              <a:rPr lang="en-US" sz="2100" b="1" i="1" dirty="0">
                <a:solidFill>
                  <a:srgbClr val="FF0000"/>
                </a:solidFill>
              </a:rPr>
              <a:t> khao sum </a:t>
            </a:r>
            <a:r>
              <a:rPr lang="en-US" sz="2100" b="1" i="1" dirty="0" err="1">
                <a:solidFill>
                  <a:srgbClr val="FF0000"/>
                </a:solidFill>
              </a:rPr>
              <a:t>học</a:t>
            </a:r>
            <a:r>
              <a:rPr lang="en-US" sz="2100" b="1" i="1" dirty="0">
                <a:solidFill>
                  <a:srgbClr val="FF0000"/>
                </a:solidFill>
              </a:rPr>
              <a:t>, </a:t>
            </a:r>
            <a:r>
              <a:rPr lang="en-US" sz="2100" b="1" i="1" dirty="0" err="1">
                <a:solidFill>
                  <a:srgbClr val="FF0000"/>
                </a:solidFill>
              </a:rPr>
              <a:t>đoàn</a:t>
            </a:r>
            <a:r>
              <a:rPr lang="en-US" sz="2100" b="1" i="1" dirty="0">
                <a:solidFill>
                  <a:srgbClr val="FF0000"/>
                </a:solidFill>
              </a:rPr>
              <a:t> </a:t>
            </a:r>
            <a:r>
              <a:rPr lang="en-US" sz="2100" b="1" i="1" dirty="0" err="1">
                <a:solidFill>
                  <a:srgbClr val="FF0000"/>
                </a:solidFill>
              </a:rPr>
              <a:t>tụ</a:t>
            </a:r>
            <a:r>
              <a:rPr lang="en-US" sz="2100" b="1" i="1" dirty="0">
                <a:solidFill>
                  <a:srgbClr val="FF0000"/>
                </a:solidFill>
              </a:rPr>
              <a:t>.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a:extLst>
              <a:ext uri="{FF2B5EF4-FFF2-40B4-BE49-F238E27FC236}">
                <a16:creationId xmlns:a16="http://schemas.microsoft.com/office/drawing/2014/main" id="{AFA1835B-02B0-4572-A6B3-A91937A409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99901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a:extLst>
              <a:ext uri="{FF2B5EF4-FFF2-40B4-BE49-F238E27FC236}">
                <a16:creationId xmlns:a16="http://schemas.microsoft.com/office/drawing/2014/main" id="{5160C371-7B63-4462-AF9A-43B77B6BD6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5999018" cy="676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1295</TotalTime>
  <Words>5647</Words>
  <Application>Microsoft Office PowerPoint</Application>
  <PresentationFormat>Màn hình rộng</PresentationFormat>
  <Paragraphs>325</Paragraphs>
  <Slides>38</Slides>
  <Notes>0</Notes>
  <HiddenSlides>0</HiddenSlides>
  <MMClips>5</MMClips>
  <ScaleCrop>false</ScaleCrop>
  <HeadingPairs>
    <vt:vector size="6" baseType="variant">
      <vt:variant>
        <vt:lpstr>Phông được Dùng</vt:lpstr>
      </vt:variant>
      <vt:variant>
        <vt:i4>14</vt:i4>
      </vt:variant>
      <vt:variant>
        <vt:lpstr>Chủ đề</vt:lpstr>
      </vt:variant>
      <vt:variant>
        <vt:i4>1</vt:i4>
      </vt:variant>
      <vt:variant>
        <vt:lpstr>Tiêu đề Bản chiếu</vt:lpstr>
      </vt:variant>
      <vt:variant>
        <vt:i4>38</vt:i4>
      </vt:variant>
    </vt:vector>
  </HeadingPairs>
  <TitlesOfParts>
    <vt:vector size="53" baseType="lpstr">
      <vt:lpstr>.VnArial</vt:lpstr>
      <vt:lpstr>.VnAvant</vt:lpstr>
      <vt:lpstr>.VnAvantH</vt:lpstr>
      <vt:lpstr>.VnBahamasBH</vt:lpstr>
      <vt:lpstr>.VnCooper</vt:lpstr>
      <vt:lpstr>.VnHelvetIns</vt:lpstr>
      <vt:lpstr>.VnLinus</vt:lpstr>
      <vt:lpstr>.VnTime</vt:lpstr>
      <vt:lpstr>.VnVogueH</vt:lpstr>
      <vt:lpstr>Arial</vt:lpstr>
      <vt:lpstr>Calibri</vt:lpstr>
      <vt:lpstr>Calibri Light</vt:lpstr>
      <vt:lpstr>Tahoma</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dc:creator>
  <cp:lastModifiedBy>hang bai</cp:lastModifiedBy>
  <cp:revision>19</cp:revision>
  <dcterms:created xsi:type="dcterms:W3CDTF">2021-09-11T13:17:04Z</dcterms:created>
  <dcterms:modified xsi:type="dcterms:W3CDTF">2022-09-26T09:59:51Z</dcterms:modified>
</cp:coreProperties>
</file>