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0" r:id="rId2"/>
    <p:sldId id="552" r:id="rId3"/>
    <p:sldId id="553" r:id="rId4"/>
    <p:sldId id="554" r:id="rId5"/>
    <p:sldId id="555" r:id="rId6"/>
    <p:sldId id="556" r:id="rId7"/>
    <p:sldId id="548" r:id="rId8"/>
    <p:sldId id="454" r:id="rId9"/>
    <p:sldId id="521" r:id="rId10"/>
    <p:sldId id="522" r:id="rId11"/>
    <p:sldId id="485" r:id="rId12"/>
    <p:sldId id="523" r:id="rId13"/>
    <p:sldId id="488" r:id="rId14"/>
    <p:sldId id="529" r:id="rId15"/>
    <p:sldId id="425" r:id="rId16"/>
    <p:sldId id="530" r:id="rId17"/>
    <p:sldId id="532" r:id="rId18"/>
    <p:sldId id="545" r:id="rId19"/>
    <p:sldId id="546" r:id="rId20"/>
    <p:sldId id="493" r:id="rId21"/>
    <p:sldId id="534" r:id="rId22"/>
    <p:sldId id="535" r:id="rId23"/>
    <p:sldId id="550" r:id="rId24"/>
    <p:sldId id="512" r:id="rId25"/>
    <p:sldId id="499" r:id="rId26"/>
    <p:sldId id="551" r:id="rId27"/>
    <p:sldId id="547" r:id="rId28"/>
    <p:sldId id="514" r:id="rId29"/>
    <p:sldId id="538" r:id="rId30"/>
    <p:sldId id="542" r:id="rId31"/>
    <p:sldId id="434" r:id="rId32"/>
    <p:sldId id="52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E1837-B94A-4603-9476-6DE938535E3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ABA4-C68A-4634-A1DE-0803991F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949775-BBED-4D7F-A8E3-27E175AA2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534B6-7785-4739-A962-283EC8662833}" type="slidenum">
              <a:rPr lang="en-US" altLang="vi-VN"/>
              <a:pPr>
                <a:spcBef>
                  <a:spcPct val="0"/>
                </a:spcBef>
              </a:pPr>
              <a:t>1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71282E-0318-477C-B8E1-32A9CB81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9AF4208-5CD0-40DC-B0C0-B532D69E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3C199932-666F-40F1-9374-E31C1572D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68F8F76-0D65-48B7-8FAB-266885F9B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13999BF-3598-4A3D-A877-8B0378A73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2A59BF-98A7-4396-A9FE-A2DD6C19DF88}" type="slidenum">
              <a:rPr lang="en-US" altLang="vi-VN"/>
              <a:pPr>
                <a:spcBef>
                  <a:spcPct val="0"/>
                </a:spcBef>
              </a:pPr>
              <a:t>13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3898E05-3745-42FE-9EFB-7208E2F96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C206A-4EB5-425E-8D1F-434FF2C6EE89}" type="slidenum">
              <a:rPr lang="en-US" altLang="vi-VN"/>
              <a:pPr>
                <a:spcBef>
                  <a:spcPct val="0"/>
                </a:spcBef>
              </a:pPr>
              <a:t>15</a:t>
            </a:fld>
            <a:endParaRPr lang="en-US" altLang="vi-VN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99ABC64-FC94-41A2-8F70-F77B226E1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4C4039B-DB72-45C9-9D61-6678DA3A1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4AF0FF63-BD9D-486B-9A35-EEE7312CEE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9CC25CE-1764-4C15-8699-04FC6F44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D86FEECF-E0FC-4EE8-9441-D9D36B938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E44F4-1F05-4FC5-A85D-EC67B05EE7AD}" type="slidenum">
              <a:rPr lang="en-US" altLang="vi-VN"/>
              <a:pPr>
                <a:spcBef>
                  <a:spcPct val="0"/>
                </a:spcBef>
              </a:pPr>
              <a:t>25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92382CE7-E74B-43C8-BF43-194F96FAA7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4235FE69-FAB4-4A76-B440-5384148D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1960EC09-717B-441B-B138-262B17A1E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A1937-593A-4CE6-8456-BC17301C0C9F}" type="slidenum">
              <a:rPr lang="en-US" altLang="vi-VN"/>
              <a:pPr>
                <a:spcBef>
                  <a:spcPct val="0"/>
                </a:spcBef>
              </a:pPr>
              <a:t>28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DAF436A9-AEC7-4A2E-8CF2-BBA4C403A6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98EEB4B3-40B7-4CC3-B1DE-4B7E6533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8634A65-7118-4FE1-B410-1CA11F9FD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A1574C-0CB7-468C-B58B-832C9C655E69}" type="slidenum">
              <a:rPr lang="en-US" altLang="vi-VN"/>
              <a:pPr>
                <a:spcBef>
                  <a:spcPct val="0"/>
                </a:spcBef>
              </a:pPr>
              <a:t>31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949775-BBED-4D7F-A8E3-27E175AA2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534B6-7785-4739-A962-283EC8662833}" type="slidenum">
              <a:rPr lang="en-US" altLang="vi-VN"/>
              <a:pPr>
                <a:spcBef>
                  <a:spcPct val="0"/>
                </a:spcBef>
              </a:pPr>
              <a:t>2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71282E-0318-477C-B8E1-32A9CB81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9AF4208-5CD0-40DC-B0C0-B532D69E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949775-BBED-4D7F-A8E3-27E175AA2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534B6-7785-4739-A962-283EC8662833}" type="slidenum">
              <a:rPr lang="en-US" altLang="vi-VN"/>
              <a:pPr>
                <a:spcBef>
                  <a:spcPct val="0"/>
                </a:spcBef>
              </a:pPr>
              <a:t>3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71282E-0318-477C-B8E1-32A9CB81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9AF4208-5CD0-40DC-B0C0-B532D69E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8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949775-BBED-4D7F-A8E3-27E175AA2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534B6-7785-4739-A962-283EC8662833}" type="slidenum">
              <a:rPr lang="en-US" altLang="vi-VN"/>
              <a:pPr>
                <a:spcBef>
                  <a:spcPct val="0"/>
                </a:spcBef>
              </a:pPr>
              <a:t>4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71282E-0318-477C-B8E1-32A9CB81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9AF4208-5CD0-40DC-B0C0-B532D69E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949775-BBED-4D7F-A8E3-27E175AA2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534B6-7785-4739-A962-283EC8662833}" type="slidenum">
              <a:rPr lang="en-US" altLang="vi-VN"/>
              <a:pPr>
                <a:spcBef>
                  <a:spcPct val="0"/>
                </a:spcBef>
              </a:pPr>
              <a:t>5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71282E-0318-477C-B8E1-32A9CB81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9AF4208-5CD0-40DC-B0C0-B532D69E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7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C949775-BBED-4D7F-A8E3-27E175AA2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534B6-7785-4739-A962-283EC8662833}" type="slidenum">
              <a:rPr lang="en-US" altLang="vi-VN"/>
              <a:pPr>
                <a:spcBef>
                  <a:spcPct val="0"/>
                </a:spcBef>
              </a:pPr>
              <a:t>6</a:t>
            </a:fld>
            <a:endParaRPr lang="en-US" altLang="vi-V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71282E-0318-477C-B8E1-32A9CB81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9AF4208-5CD0-40DC-B0C0-B532D69E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9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0F00A78-BF97-4B6F-918F-87AC3B150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5F57F49-BE2F-433F-A9B3-C494FC11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3A48257-FFEB-46A9-AF11-1C3C5E904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3E0AF0-F074-46E2-8186-0F67AEA3DEA6}" type="slidenum">
              <a:rPr lang="en-US" altLang="vi-VN"/>
              <a:pPr>
                <a:spcBef>
                  <a:spcPct val="0"/>
                </a:spcBef>
              </a:pPr>
              <a:t>8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3CCD1CE-C94A-4F3F-BFF5-F36C6C31B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B3A1D1D-9F52-4215-86F3-27A7D2A8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F86125C-A43D-4E88-9148-AC901A15C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757A00-BEB8-411A-8676-BF38899866A6}" type="slidenum">
              <a:rPr lang="en-US" altLang="vi-V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4FEBBAF-7E19-4FB2-9E91-430D3842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AFC8B5F-7D3D-48CD-91E6-C449A0851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AF12EF1-4A03-4D9E-B819-6830FACD7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8CB4E0-4715-4A73-9412-42AD278F7198}" type="slidenum">
              <a:rPr lang="en-US" altLang="vi-VN"/>
              <a:pPr>
                <a:spcBef>
                  <a:spcPct val="0"/>
                </a:spcBef>
              </a:pPr>
              <a:t>11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3871-B15F-4136-96DC-3A6EA0444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A2DD9-6256-4657-8C52-EF00F9763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C9FC-931B-4313-98B8-F0441FA8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28B1-0CFC-4123-B676-487CFCC0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1EB3-5EB6-46FA-9519-E7E40607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3929-DCE7-455B-920B-F74EA362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25462-0899-4C43-AA3B-A794F9C53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CDF3A-D4DE-492B-AAC7-D4573F3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7468-471C-4545-BC86-E11FCDDD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1230-62F8-44DD-AB9E-7F5F7312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D2457-1C74-4CEE-8920-451FE759C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B73B3-A5A2-4029-996C-6634F8F8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80F11-1E9F-4B45-B7B3-15AE33BE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1430-C1C6-45BB-B651-5BF88DBC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AD45-A7BE-44F3-9AA8-C4B81989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F562-61DD-44EF-A569-0CA98F9A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A5B1-53B0-4CEA-A47A-E69A19A8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7364E-F8A9-4FAC-B19A-7E0920D9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51283-91A2-43BC-934B-FF960F9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B03D2-5242-45EA-8445-7B12F5C4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6873-EFC8-46A9-AD67-7324A442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27A6E-ACCC-45DE-8C73-6715D3951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F5E7A-8F37-4A4F-824C-83E93C12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B53F-9604-40DB-9245-CD3427CC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96EFF-B5FA-45D8-8161-86B02AF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F953-3886-4DA0-BF0B-530341C9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ABE6-15F2-4146-96AE-2E1A55B6B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F8BD2-BD4C-43EC-B2E6-DB23FA01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C77B0-900C-4FA4-9EE7-E0A4D5C4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F2CBF-BF0D-4BEB-B86B-A2DD5B74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9879C-EA94-4FC8-8D1E-DDDE64F7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9FDA-B36F-462B-BBD4-CEB08E2F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568D8-6474-4835-B18C-47FA1267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7B93A-E676-4724-9881-5E90C41EE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D4FFC-DA52-4FC3-936A-2DC00BDD0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DFF78-7C30-49AC-BE9A-89B545FEC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4F092-3E7C-4F70-943E-7A6F6AC1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E9480-1CF9-4318-BDD5-1CC2E422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0A120-4681-40E9-98FD-BD77835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9248-589C-4583-8C45-0879BDC6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3C593-9BD8-490B-B76A-36B81D65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D679D-B1F0-4974-BF77-F5CF21EC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F8266-E1F5-414A-9C3F-8F66739B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3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735FD-E7DA-4AB8-AC8D-BD52AD7A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84948-89ED-4B6F-AD0A-9F19A498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2B4C-B6F6-4824-93DF-D26C1628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D7F6-14EC-4028-B04E-63890C4C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7F7C-C450-4DBF-9B99-86249123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B2611-82B4-4DFF-999B-BCDD0956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97DC0-656C-4556-9E50-2784A51E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8FB57-4A13-4939-BCF1-862A30DB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A60DC-C005-4B15-B5FF-90FD2CBB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3407-B75D-4BB5-9989-00C933D9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86BB5-31EC-4180-B08B-F0A846F8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42A97-7860-4B0F-8E84-706CD5A00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1AFA1-95F6-4532-A82B-F62513E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05198-9D6A-4CC4-9CBE-11B55B24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5305-F2D1-4BFA-958B-4E9CFF0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5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9BC33-385E-46B6-9D0B-5D69831D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71F25-E20C-4782-8CE4-5B58B4DED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883A-073F-43CB-835C-C4971BA22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AF4A-53CA-4D60-ADAD-795313051D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3E6D-A646-4617-AE59-89C31173A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9FFD-E35F-4C4C-9492-FD7C599F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E97C-B142-4FF6-B31B-EB71114F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nghocvui.com/de-thi-kiem-tra/cau-hoi/0nekz1w0-y-nao-khong-phan-anh-dung-nhung-thanh-tuu-ma-lien-xo-dat-duoc-tren-linh-vuc-van-hoa-giao-duc-trong-thoi-ki-dau-xay-dung-xa-hoi-chu-nghia-1925-1941-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ext Box 3">
            <a:extLst>
              <a:ext uri="{FF2B5EF4-FFF2-40B4-BE49-F238E27FC236}">
                <a16:creationId xmlns:a16="http://schemas.microsoft.com/office/drawing/2014/main" id="{A78E7438-BAF7-46BA-BCE8-22EC75AE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1"/>
            <a:ext cx="4800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KIỂM TRA BÀI CŨ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D8CEB-77C5-8532-CFEB-EBED506E111B}"/>
              </a:ext>
            </a:extLst>
          </p:cNvPr>
          <p:cNvSpPr txBox="1"/>
          <p:nvPr/>
        </p:nvSpPr>
        <p:spPr>
          <a:xfrm>
            <a:off x="778412" y="798514"/>
            <a:ext cx="106351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1</a:t>
            </a:r>
            <a:r>
              <a:rPr lang="vi-VN" sz="3200" b="1" i="0" dirty="0">
                <a:effectLst/>
                <a:latin typeface="+mj-lt"/>
              </a:rPr>
              <a:t>:</a:t>
            </a:r>
            <a:r>
              <a:rPr lang="vi-VN" sz="3200" b="0" i="0" dirty="0">
                <a:effectLst/>
                <a:latin typeface="+mj-lt"/>
              </a:rPr>
              <a:t> Bốn nước đầu tiên trong Liên bang cộng hòa xã hội chủ nghĩa Xô viết là:</a:t>
            </a:r>
          </a:p>
          <a:p>
            <a:pPr algn="l"/>
            <a:r>
              <a:rPr lang="vi-VN" sz="3200" i="0" dirty="0">
                <a:effectLst/>
                <a:latin typeface="+mj-lt"/>
              </a:rPr>
              <a:t>A. Nga, U-crai-na, Bê-lô-rút-xi-a và Ngoại Cáp-ca-dơ.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B. Nga, Bê-lô-rút-xi-a, Ca-dắc-xtan và Ngoại Cap-ca-dơ.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C. Nga, U-crai-na, E-xtô-ni-a; và Lít va.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D. Nga, U-crai-na, Lít-va, Bê-la-rút-xi-a.</a:t>
            </a:r>
            <a:endParaRPr lang="en-US" sz="3200" b="0" i="0" dirty="0">
              <a:effectLst/>
              <a:latin typeface="+mj-lt"/>
            </a:endParaRPr>
          </a:p>
          <a:p>
            <a:pPr algn="l"/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2</a:t>
            </a:r>
            <a:r>
              <a:rPr lang="vi-VN" sz="3200" b="1" i="0" dirty="0">
                <a:effectLst/>
                <a:latin typeface="+mj-lt"/>
              </a:rPr>
              <a:t>:</a:t>
            </a:r>
            <a:r>
              <a:rPr lang="vi-VN" sz="3200" b="0" i="0" dirty="0">
                <a:effectLst/>
                <a:latin typeface="+mj-lt"/>
              </a:rPr>
              <a:t> Chính sách kinh tế mới được thực hiện trong điều kiện nào?</a:t>
            </a:r>
          </a:p>
          <a:p>
            <a:pPr algn="l"/>
            <a:r>
              <a:rPr lang="vi-VN" sz="3200" i="0" dirty="0">
                <a:effectLst/>
                <a:latin typeface="+mj-lt"/>
              </a:rPr>
              <a:t>A. Hòa bình.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B. Chiến tranh.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C. Kinh tế bị tàn phá.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D. Khủng hoảng chính trị.</a:t>
            </a:r>
          </a:p>
          <a:p>
            <a:pPr algn="l"/>
            <a:endParaRPr lang="vi-VN" sz="3200" b="0" i="0" dirty="0">
              <a:effectLst/>
              <a:latin typeface="+mj-lt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7A2B1A42-D562-4D50-A27B-6FE07A3B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828459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7FF819CF-E545-4909-A4CE-30949D04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802" y="863832"/>
            <a:ext cx="6167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Những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8E70AC3-8610-4803-8760-BEC3BD16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08" y="2068513"/>
            <a:ext cx="10874326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Char char="-"/>
            </a:pP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Ba Lan, Nam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Lan.</a:t>
            </a:r>
          </a:p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Char char="-"/>
            </a:pP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5">
            <a:extLst>
              <a:ext uri="{FF2B5EF4-FFF2-40B4-BE49-F238E27FC236}">
                <a16:creationId xmlns:a16="http://schemas.microsoft.com/office/drawing/2014/main" id="{3813D65D-F647-4649-B590-D87A3807923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41339"/>
            <a:ext cx="4191000" cy="5362575"/>
            <a:chOff x="266205" y="1108210"/>
            <a:chExt cx="5257800" cy="5366698"/>
          </a:xfrm>
        </p:grpSpPr>
        <p:pic>
          <p:nvPicPr>
            <p:cNvPr id="37894" name="Picture 2" descr="Náº¥m má» cá»§a Tháº¿ chiáº¿n thá»© nháº¥t: 51 sÆ° ÄoÃ n tham chiáº¿n, 700.000 ngÆ°á»i bá» máº¡ng - áº¢nh 3.">
              <a:extLst>
                <a:ext uri="{FF2B5EF4-FFF2-40B4-BE49-F238E27FC236}">
                  <a16:creationId xmlns:a16="http://schemas.microsoft.com/office/drawing/2014/main" id="{3015B04E-12B0-4A37-BA64-8F40FDF1B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05" y="1108210"/>
              <a:ext cx="5257800" cy="48160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5" name="Rectangle 4">
              <a:extLst>
                <a:ext uri="{FF2B5EF4-FFF2-40B4-BE49-F238E27FC236}">
                  <a16:creationId xmlns:a16="http://schemas.microsoft.com/office/drawing/2014/main" id="{F8B45300-7385-4A2A-B624-E6BD0B0C0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01" y="5951688"/>
              <a:ext cx="5162204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vi-VN" altLang="vi-V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rận tử chiến </a:t>
              </a:r>
              <a:r>
                <a:rPr lang="en-US" altLang="vi-V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ở </a:t>
              </a:r>
              <a:r>
                <a:rPr lang="vi-VN" altLang="vi-V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Véc-đoong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DB4FC-450E-4F1D-A40F-7D68DF96BDF1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41338"/>
            <a:ext cx="3962400" cy="5327650"/>
            <a:chOff x="4800600" y="618292"/>
            <a:chExt cx="3962400" cy="5250841"/>
          </a:xfrm>
        </p:grpSpPr>
        <p:pic>
          <p:nvPicPr>
            <p:cNvPr id="37892" name="Picture 4">
              <a:extLst>
                <a:ext uri="{FF2B5EF4-FFF2-40B4-BE49-F238E27FC236}">
                  <a16:creationId xmlns:a16="http://schemas.microsoft.com/office/drawing/2014/main" id="{A9477F37-1AD3-42D7-A5B6-1FADB6ED0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18292"/>
              <a:ext cx="3962400" cy="4715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3" name="Rectangle 4">
              <a:extLst>
                <a:ext uri="{FF2B5EF4-FFF2-40B4-BE49-F238E27FC236}">
                  <a16:creationId xmlns:a16="http://schemas.microsoft.com/office/drawing/2014/main" id="{B8918AB4-3316-4B7F-BCD1-AC2AAABD2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353388"/>
              <a:ext cx="3962400" cy="5157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Nước Đức sau chiến tranh</a:t>
              </a:r>
              <a:endParaRPr lang="vi-VN" altLang="vi-VN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CDAE7453-6994-44A3-9CB7-0D64BF32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96" y="759510"/>
            <a:ext cx="8448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45C84673-51F4-4AD4-AC2E-CD2B0E46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134" y="574844"/>
            <a:ext cx="6733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Những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Rectangle 16">
            <a:extLst>
              <a:ext uri="{FF2B5EF4-FFF2-40B4-BE49-F238E27FC236}">
                <a16:creationId xmlns:a16="http://schemas.microsoft.com/office/drawing/2014/main" id="{92CC0FA0-7C53-4D1A-8B00-CA5DAA2C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1" y="1657621"/>
            <a:ext cx="5288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CC00"/>
              </a:buClr>
              <a:buSzPct val="70000"/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1918 -1923: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D6287-DDC9-462C-ABE4-05F1CA0A1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2749792"/>
            <a:ext cx="96363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trận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trận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baitapsgk.com/wp-content/uploads/201711070029592014-08-2209_13_31-Scan0088-WindowsPhotoViewer.jpg">
            <a:extLst>
              <a:ext uri="{FF2B5EF4-FFF2-40B4-BE49-F238E27FC236}">
                <a16:creationId xmlns:a16="http://schemas.microsoft.com/office/drawing/2014/main" id="{971184E6-71B2-433E-BF58-BACF1D66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839200" cy="662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47D9A1-BAC1-4C30-B187-D83FD29A5F15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5638801"/>
          <a:ext cx="8458200" cy="94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Hình 61. Một đường phố ở Béc-lin trong cao trào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cách mạng 1918 -1923</a:t>
                      </a:r>
                    </a:p>
                  </a:txBody>
                  <a:tcPr marT="45625" marB="45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>
            <a:extLst>
              <a:ext uri="{FF2B5EF4-FFF2-40B4-BE49-F238E27FC236}">
                <a16:creationId xmlns:a16="http://schemas.microsoft.com/office/drawing/2014/main" id="{1DF66FEC-F120-4DB9-8B52-3EC08F9F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3412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2DED389E-BF80-4EA2-9EE6-0128E1DF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25600"/>
            <a:ext cx="5746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Rectangle 16">
            <a:extLst>
              <a:ext uri="{FF2B5EF4-FFF2-40B4-BE49-F238E27FC236}">
                <a16:creationId xmlns:a16="http://schemas.microsoft.com/office/drawing/2014/main" id="{F2E396AD-D7A1-48DB-808F-D95A47FF9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646" y="1061144"/>
            <a:ext cx="5288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CC00"/>
              </a:buClr>
              <a:buSzPct val="70000"/>
              <a:buFontTx/>
              <a:buNone/>
            </a:pP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1918 -1923: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F74CB5D4-09F4-422B-82B5-BCD42A4C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3513"/>
            <a:ext cx="9702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thắng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trận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trận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sụp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29112-A242-48A7-AE73-2CC827CC7EA9}"/>
              </a:ext>
            </a:extLst>
          </p:cNvPr>
          <p:cNvSpPr/>
          <p:nvPr/>
        </p:nvSpPr>
        <p:spPr>
          <a:xfrm>
            <a:off x="1524000" y="3498436"/>
            <a:ext cx="623709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4000" b="1" dirty="0">
                <a:latin typeface="Times New Roman" pitchFamily="18" charset="0"/>
              </a:rPr>
              <a:t>+ Cao </a:t>
            </a:r>
            <a:r>
              <a:rPr lang="en-US" sz="4000" b="1" dirty="0" err="1">
                <a:latin typeface="Times New Roman" pitchFamily="18" charset="0"/>
              </a:rPr>
              <a:t>trào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mạng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bùng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</a:rPr>
              <a:t> ở </a:t>
            </a:r>
            <a:r>
              <a:rPr lang="en-US" sz="4000" b="1" dirty="0" err="1">
                <a:latin typeface="Times New Roman" pitchFamily="18" charset="0"/>
              </a:rPr>
              <a:t>các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nước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331C656-E543-4857-AD3E-DF35FB84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338" y="4092715"/>
            <a:ext cx="7132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→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903" name="Group 15">
            <a:extLst>
              <a:ext uri="{FF2B5EF4-FFF2-40B4-BE49-F238E27FC236}">
                <a16:creationId xmlns:a16="http://schemas.microsoft.com/office/drawing/2014/main" id="{DFDB5E03-13A4-4781-B676-BB4C1203294B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371600"/>
          <a:ext cx="8382001" cy="3200400"/>
        </p:xfrm>
        <a:graphic>
          <a:graphicData uri="http://schemas.openxmlformats.org/drawingml/2006/table">
            <a:tbl>
              <a:tblPr/>
              <a:tblGrid>
                <a:gridCol w="167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56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ức 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69" name="Rectangle 46">
            <a:extLst>
              <a:ext uri="{FF2B5EF4-FFF2-40B4-BE49-F238E27FC236}">
                <a16:creationId xmlns:a16="http://schemas.microsoft.com/office/drawing/2014/main" id="{A9FBEDCD-43C7-477E-8C71-FB0624028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>
                <a:solidFill>
                  <a:srgbClr val="2007D7"/>
                </a:solidFill>
                <a:latin typeface="Times New Roman" panose="02020603050405020304" pitchFamily="18" charset="0"/>
              </a:rPr>
              <a:t>Sản lượng than và thép của Anh, Pháp, Đức những năm 1920 – 1929 (Đơn vị: triệu tấn)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B7D4D3-D8E0-49DA-BBB4-FECBF517F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29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Nhận xét gì về tình hình sản xuất công nghiệp của 3 nước Anh, Pháp, Đức?</a:t>
            </a:r>
            <a:endParaRPr lang="en-US" alt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FAA3E0B3-CA50-483F-BCC1-81683F1D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30314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6087" name="Rectangle 8">
            <a:extLst>
              <a:ext uri="{FF2B5EF4-FFF2-40B4-BE49-F238E27FC236}">
                <a16:creationId xmlns:a16="http://schemas.microsoft.com/office/drawing/2014/main" id="{2F011EB7-C2BD-4435-9FCF-507FA7F7E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33801"/>
            <a:ext cx="6249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CC00"/>
              </a:buClr>
              <a:buSzPct val="70000"/>
              <a:buFontTx/>
              <a:buNone/>
            </a:pP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9" name="Rectangle 11">
            <a:extLst>
              <a:ext uri="{FF2B5EF4-FFF2-40B4-BE49-F238E27FC236}">
                <a16:creationId xmlns:a16="http://schemas.microsoft.com/office/drawing/2014/main" id="{4CFE1D06-52B0-41B8-96DC-52893393E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65" y="681833"/>
            <a:ext cx="5288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CC00"/>
              </a:buClr>
              <a:buSzPct val="70000"/>
              <a:buFontTx/>
              <a:buNone/>
            </a:pP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1924 -1929: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5AE8C-5D5C-4295-951B-BF41A9E75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99118"/>
            <a:ext cx="7842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A65CF-1CE5-4C19-A8AC-D2852DA25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074989"/>
            <a:ext cx="45688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4000" b="1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126C3351-B0C2-4BB6-A9C9-E67EB92B1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30314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708F7-3C60-4E68-8ED7-0965DB8B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46" y="1042030"/>
            <a:ext cx="1025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1929 - 1939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075390-9A54-43C4-A244-CCDCE44AE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45" y="1873652"/>
            <a:ext cx="100533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(1929- 1933)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D47FB-96B8-49AF-8678-81684044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66" y="3791244"/>
            <a:ext cx="3791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</a:t>
            </a:r>
            <a:endParaRPr lang="en-US" altLang="vi-VN" sz="4000" b="1" u="sng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0D699B3-8C1C-4F0F-82FE-C45CC4C7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76200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8">
            <a:extLst>
              <a:ext uri="{FF2B5EF4-FFF2-40B4-BE49-F238E27FC236}">
                <a16:creationId xmlns:a16="http://schemas.microsoft.com/office/drawing/2014/main" id="{01194E5B-D8AA-46F8-89CA-76832D34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87206"/>
            <a:ext cx="9721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7" name="Rectangle 9">
            <a:extLst>
              <a:ext uri="{FF2B5EF4-FFF2-40B4-BE49-F238E27FC236}">
                <a16:creationId xmlns:a16="http://schemas.microsoft.com/office/drawing/2014/main" id="{84FDCB4C-8FA6-45DA-A7EC-E8CA290EE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38" y="739587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(1929-1933)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Rectangle 10">
            <a:extLst>
              <a:ext uri="{FF2B5EF4-FFF2-40B4-BE49-F238E27FC236}">
                <a16:creationId xmlns:a16="http://schemas.microsoft.com/office/drawing/2014/main" id="{ABE1FB3F-CB57-4847-87C7-3173EEF90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822" y="2389763"/>
            <a:ext cx="3791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</a:t>
            </a:r>
            <a:endParaRPr lang="en-US" altLang="vi-VN" sz="4000" b="1" u="sng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DC928-D630-4A26-8B9E-B05D12E7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802" y="3020706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ồ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ế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4ADD8E-9001-4B2C-9687-2AB0E8A1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822" y="4253986"/>
            <a:ext cx="8540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ED967E-3C10-4605-9E85-63579F2B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802" y="5400676"/>
            <a:ext cx="2993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4000" b="1" u="sng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29C2D-C0C2-444F-B756-70969A714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9" y="5431453"/>
            <a:ext cx="7712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1929 – 1933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AD8CEB-77C5-8532-CFEB-EBED506E111B}"/>
              </a:ext>
            </a:extLst>
          </p:cNvPr>
          <p:cNvSpPr txBox="1"/>
          <p:nvPr/>
        </p:nvSpPr>
        <p:spPr>
          <a:xfrm>
            <a:off x="778412" y="798514"/>
            <a:ext cx="106351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3</a:t>
            </a:r>
            <a:r>
              <a:rPr lang="vi-VN" sz="3200" b="1" i="0" dirty="0">
                <a:effectLst/>
                <a:latin typeface="+mj-lt"/>
              </a:rPr>
              <a:t>:</a:t>
            </a:r>
            <a:r>
              <a:rPr lang="vi-VN" sz="3200" b="0" i="0" dirty="0">
                <a:effectLst/>
                <a:latin typeface="+mj-lt"/>
              </a:rPr>
              <a:t> Điều khoản nào trong chính sách kinh tế mới nhằm phục hồi và phát triển thương nghiệp?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A. Tư nhân mở các xí nghiệp nhỏ.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B. Nông dân được sử dụng lương thực thừa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C. Chế độ thu thuế lương thực.</a:t>
            </a:r>
          </a:p>
          <a:p>
            <a:pPr algn="l"/>
            <a:r>
              <a:rPr lang="vi-VN" sz="3200" i="0" dirty="0">
                <a:effectLst/>
                <a:latin typeface="+mj-lt"/>
              </a:rPr>
              <a:t>D. Tự do buôn bán.</a:t>
            </a:r>
          </a:p>
          <a:p>
            <a:pPr algn="l"/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4</a:t>
            </a:r>
            <a:r>
              <a:rPr lang="vi-VN" sz="3200" b="1" i="0" dirty="0">
                <a:effectLst/>
                <a:latin typeface="+mj-lt"/>
              </a:rPr>
              <a:t>:</a:t>
            </a:r>
            <a:r>
              <a:rPr lang="vi-VN" sz="3200" b="0" i="0" dirty="0">
                <a:effectLst/>
                <a:latin typeface="+mj-lt"/>
              </a:rPr>
              <a:t> Những biện pháp của “Chính sách kinh tế mới” nhằm thực hiện điều quan trọng nhất đối với nước Nga lúc này là gì?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A. Ổn định đời sống nhân dân.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B. Vượt qua những khó khăn sau chiến tranh.</a:t>
            </a:r>
          </a:p>
          <a:p>
            <a:pPr algn="l"/>
            <a:r>
              <a:rPr lang="vi-VN" sz="3200" i="0" dirty="0">
                <a:effectLst/>
                <a:latin typeface="+mj-lt"/>
              </a:rPr>
              <a:t>C. Đẩy mạnh sản xuất, phát triển, lưu thông hàng hóa.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D. Giải quyết hậu quả chiến tranh.</a:t>
            </a:r>
          </a:p>
          <a:p>
            <a:pPr algn="l"/>
            <a:endParaRPr lang="vi-VN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714568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F3EF68BF-56EB-4813-A361-ECC7E604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</a:endParaRPr>
          </a:p>
        </p:txBody>
      </p:sp>
      <p:pic>
        <p:nvPicPr>
          <p:cNvPr id="50179" name="Picture 3" descr="E:\tải xuống (2).png">
            <a:extLst>
              <a:ext uri="{FF2B5EF4-FFF2-40B4-BE49-F238E27FC236}">
                <a16:creationId xmlns:a16="http://schemas.microsoft.com/office/drawing/2014/main" id="{312BB6C8-A10A-4EB3-B798-22BBC32C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B1C840C3-29E7-4AE8-B58C-60BA73BF4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30314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8">
            <a:extLst>
              <a:ext uri="{FF2B5EF4-FFF2-40B4-BE49-F238E27FC236}">
                <a16:creationId xmlns:a16="http://schemas.microsoft.com/office/drawing/2014/main" id="{CE94EBFA-7A5D-4B50-8A3D-9B707363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06269"/>
            <a:ext cx="944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Rectangle 9">
            <a:extLst>
              <a:ext uri="{FF2B5EF4-FFF2-40B4-BE49-F238E27FC236}">
                <a16:creationId xmlns:a16="http://schemas.microsoft.com/office/drawing/2014/main" id="{729FDFED-3BCB-45EA-BD05-A7A8D491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02" y="464278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(1929-1933)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CA433AC7-311D-4C13-8A5D-85B1368D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1865383"/>
            <a:ext cx="3619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altLang="vi-VN" sz="40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1207" name="Rectangle 17">
            <a:extLst>
              <a:ext uri="{FF2B5EF4-FFF2-40B4-BE49-F238E27FC236}">
                <a16:creationId xmlns:a16="http://schemas.microsoft.com/office/drawing/2014/main" id="{B351858C-E096-4105-B1FF-6F1714CB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2814899"/>
            <a:ext cx="2821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vi-VN" sz="40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C021F-53BF-49AE-B87C-41B2A2CA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3930789"/>
            <a:ext cx="2565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">
            <a:extLst>
              <a:ext uri="{FF2B5EF4-FFF2-40B4-BE49-F238E27FC236}">
                <a16:creationId xmlns:a16="http://schemas.microsoft.com/office/drawing/2014/main" id="{36E54FBC-CE4C-4C65-AB53-C0A3CD12733E}"/>
              </a:ext>
            </a:extLst>
          </p:cNvPr>
          <p:cNvGraphicFramePr>
            <a:graphicFrameLocks noGrp="1"/>
          </p:cNvGraphicFramePr>
          <p:nvPr/>
        </p:nvGraphicFramePr>
        <p:xfrm>
          <a:off x="1717675" y="381000"/>
          <a:ext cx="8686800" cy="5303838"/>
        </p:xfrm>
        <a:graphic>
          <a:graphicData uri="http://schemas.openxmlformats.org/drawingml/2006/table">
            <a:tbl>
              <a:tblPr/>
              <a:tblGrid>
                <a:gridCol w="28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 GIỚI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Mức sản xuất giảm 42%.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Hàng ngàn nông dân mất ruộng đất.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triệu công nhân thất nghiệp.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Sản xuất công nghiệp giảm 50%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Khoảng 75% nông dân bị phá sản.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- 17 triệu người thất nghiệp.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Sản xuất công nghiệp giảm 47%.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Gần 7 vạn xí nghiệp vỡ nợ.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007D7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 triệu công nhân thất nghiệp.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2007D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40" name="AutoShape 2" descr="Káº¿t quáº£ hÃ¬nh áº£nh cho cá» má»¹">
            <a:extLst>
              <a:ext uri="{FF2B5EF4-FFF2-40B4-BE49-F238E27FC236}">
                <a16:creationId xmlns:a16="http://schemas.microsoft.com/office/drawing/2014/main" id="{C5885F67-FAB0-47B5-BC53-CD08A49A2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7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>
              <a:solidFill>
                <a:srgbClr val="1F497D"/>
              </a:solidFill>
              <a:latin typeface="VNI-Times" pitchFamily="2" charset="0"/>
            </a:endParaRPr>
          </a:p>
        </p:txBody>
      </p:sp>
      <p:sp>
        <p:nvSpPr>
          <p:cNvPr id="52241" name="AutoShape 4" descr="Káº¿t quáº£ hÃ¬nh áº£nh cho cá» má»¹">
            <a:extLst>
              <a:ext uri="{FF2B5EF4-FFF2-40B4-BE49-F238E27FC236}">
                <a16:creationId xmlns:a16="http://schemas.microsoft.com/office/drawing/2014/main" id="{84014ACF-9E9D-4A3D-96EC-C4DF0AC2C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0075" y="-904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>
              <a:solidFill>
                <a:srgbClr val="1F497D"/>
              </a:solidFill>
              <a:latin typeface="VNI-Times" pitchFamily="2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704D12C-B7D7-4585-AC8C-31688AD2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715001"/>
            <a:ext cx="888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liệu: cuộc khủng hoảng kinh tế (1929-1933) tại Mĩ, Đức và thế giới</a:t>
            </a:r>
            <a:endParaRPr lang="en-US" sz="2400" i="1" kern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B1C840C3-29E7-4AE8-B58C-60BA73BF4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30314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8">
            <a:extLst>
              <a:ext uri="{FF2B5EF4-FFF2-40B4-BE49-F238E27FC236}">
                <a16:creationId xmlns:a16="http://schemas.microsoft.com/office/drawing/2014/main" id="{CE94EBFA-7A5D-4B50-8A3D-9B707363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06269"/>
            <a:ext cx="944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Rectangle 9">
            <a:extLst>
              <a:ext uri="{FF2B5EF4-FFF2-40B4-BE49-F238E27FC236}">
                <a16:creationId xmlns:a16="http://schemas.microsoft.com/office/drawing/2014/main" id="{729FDFED-3BCB-45EA-BD05-A7A8D491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02" y="464278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(1929-1933)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CA433AC7-311D-4C13-8A5D-85B1368D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1865383"/>
            <a:ext cx="3619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altLang="vi-VN" sz="40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1207" name="Rectangle 17">
            <a:extLst>
              <a:ext uri="{FF2B5EF4-FFF2-40B4-BE49-F238E27FC236}">
                <a16:creationId xmlns:a16="http://schemas.microsoft.com/office/drawing/2014/main" id="{B351858C-E096-4105-B1FF-6F1714CB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2814899"/>
            <a:ext cx="2821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vi-VN" sz="40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C021F-53BF-49AE-B87C-41B2A2CA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3930789"/>
            <a:ext cx="66303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vi-VN" sz="4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813527-B015-4118-98EF-1D119842A752}"/>
              </a:ext>
            </a:extLst>
          </p:cNvPr>
          <p:cNvSpPr/>
          <p:nvPr/>
        </p:nvSpPr>
        <p:spPr>
          <a:xfrm>
            <a:off x="2514600" y="457200"/>
            <a:ext cx="75438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DEF6F1"/>
              </a:solidFill>
            </a:endParaRPr>
          </a:p>
        </p:txBody>
      </p:sp>
      <p:grpSp>
        <p:nvGrpSpPr>
          <p:cNvPr id="54275" name="Group 18">
            <a:extLst>
              <a:ext uri="{FF2B5EF4-FFF2-40B4-BE49-F238E27FC236}">
                <a16:creationId xmlns:a16="http://schemas.microsoft.com/office/drawing/2014/main" id="{03FD8C4E-1E5B-4E75-988B-F417F221908F}"/>
              </a:ext>
            </a:extLst>
          </p:cNvPr>
          <p:cNvGrpSpPr>
            <a:grpSpLocks/>
          </p:cNvGrpSpPr>
          <p:nvPr/>
        </p:nvGrpSpPr>
        <p:grpSpPr bwMode="auto">
          <a:xfrm>
            <a:off x="2511426" y="1524001"/>
            <a:ext cx="7165975" cy="3978275"/>
            <a:chOff x="828675" y="1112838"/>
            <a:chExt cx="7623174" cy="3978279"/>
          </a:xfrm>
        </p:grpSpPr>
        <p:sp>
          <p:nvSpPr>
            <p:cNvPr id="54288" name="TextBox 17">
              <a:extLst>
                <a:ext uri="{FF2B5EF4-FFF2-40B4-BE49-F238E27FC236}">
                  <a16:creationId xmlns:a16="http://schemas.microsoft.com/office/drawing/2014/main" id="{6E22D8E7-1882-4AC3-B004-00D861A98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83036">
              <a:off x="2788392" y="1783695"/>
              <a:ext cx="12931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</a:p>
          </p:txBody>
        </p:sp>
        <p:grpSp>
          <p:nvGrpSpPr>
            <p:cNvPr id="54289" name="Group 17">
              <a:extLst>
                <a:ext uri="{FF2B5EF4-FFF2-40B4-BE49-F238E27FC236}">
                  <a16:creationId xmlns:a16="http://schemas.microsoft.com/office/drawing/2014/main" id="{40AA841F-00AF-459E-84B3-8BAF2010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75" y="1112838"/>
              <a:ext cx="7623174" cy="3978279"/>
              <a:chOff x="828675" y="1112838"/>
              <a:chExt cx="7623174" cy="3978279"/>
            </a:xfrm>
          </p:grpSpPr>
          <p:pic>
            <p:nvPicPr>
              <p:cNvPr id="54290" name="Picture 6" descr="D:\GIAO TRINH BAI GIANG\BAI GIANG CỦA NGA\So_do_so_sanh_su_phat_trien_cua_san_xuat_thep_giua_Anh_va_Lien_Xo_trong_nhung_nam_1929-1931.jpg">
                <a:extLst>
                  <a:ext uri="{FF2B5EF4-FFF2-40B4-BE49-F238E27FC236}">
                    <a16:creationId xmlns:a16="http://schemas.microsoft.com/office/drawing/2014/main" id="{D39496D3-5271-40D7-B2E3-40F744C39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" t="4372" r="81796" b="73059"/>
              <a:stretch>
                <a:fillRect/>
              </a:stretch>
            </p:blipFill>
            <p:spPr bwMode="auto">
              <a:xfrm>
                <a:off x="1446213" y="1112838"/>
                <a:ext cx="1098550" cy="139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291" name="Group 21">
                <a:extLst>
                  <a:ext uri="{FF2B5EF4-FFF2-40B4-BE49-F238E27FC236}">
                    <a16:creationId xmlns:a16="http://schemas.microsoft.com/office/drawing/2014/main" id="{B5AE7912-6BC4-46D8-8589-902D01B9D7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675" y="2200277"/>
                <a:ext cx="7623174" cy="2890840"/>
                <a:chOff x="556054" y="1989438"/>
                <a:chExt cx="7624119" cy="2891481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4EC1AB3-F97F-4716-AB91-1C2D95B747AD}"/>
                    </a:ext>
                  </a:extLst>
                </p:cNvPr>
                <p:cNvCxnSpPr/>
                <p:nvPr/>
              </p:nvCxnSpPr>
              <p:spPr>
                <a:xfrm flipV="1">
                  <a:off x="556054" y="2014844"/>
                  <a:ext cx="3558711" cy="45571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108C925F-32CD-4B85-B824-ED8A8C3244CD}"/>
                    </a:ext>
                  </a:extLst>
                </p:cNvPr>
                <p:cNvCxnSpPr/>
                <p:nvPr/>
              </p:nvCxnSpPr>
              <p:spPr>
                <a:xfrm>
                  <a:off x="4114765" y="1989438"/>
                  <a:ext cx="4065408" cy="289148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276" name="Group 19">
            <a:extLst>
              <a:ext uri="{FF2B5EF4-FFF2-40B4-BE49-F238E27FC236}">
                <a16:creationId xmlns:a16="http://schemas.microsoft.com/office/drawing/2014/main" id="{5A48E204-D72D-4712-8B45-5A96F25763C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19413"/>
            <a:ext cx="7010400" cy="2159000"/>
            <a:chOff x="803275" y="2887795"/>
            <a:chExt cx="7928867" cy="1660688"/>
          </a:xfrm>
        </p:grpSpPr>
        <p:pic>
          <p:nvPicPr>
            <p:cNvPr id="54283" name="Picture 6" descr="D:\GIAO TRINH BAI GIANG\BAI GIANG CỦA NGA\So_do_so_sanh_su_phat_trien_cua_san_xuat_thep_giua_Anh_va_Lien_Xo_trong_nhung_nam_1929-1931.jpg">
              <a:extLst>
                <a:ext uri="{FF2B5EF4-FFF2-40B4-BE49-F238E27FC236}">
                  <a16:creationId xmlns:a16="http://schemas.microsoft.com/office/drawing/2014/main" id="{56A4798C-F539-47D3-9F1D-2DB0F2329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7" t="35851" r="68953" b="29700"/>
            <a:stretch>
              <a:fillRect/>
            </a:stretch>
          </p:blipFill>
          <p:spPr bwMode="auto">
            <a:xfrm rot="-161546">
              <a:off x="2320504" y="2958921"/>
              <a:ext cx="1063624" cy="13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84" name="Group 22">
              <a:extLst>
                <a:ext uri="{FF2B5EF4-FFF2-40B4-BE49-F238E27FC236}">
                  <a16:creationId xmlns:a16="http://schemas.microsoft.com/office/drawing/2014/main" id="{06974801-1AD6-4797-A1F6-0D3BFFD5A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75" y="2887795"/>
              <a:ext cx="7928867" cy="1660688"/>
              <a:chOff x="531341" y="2677284"/>
              <a:chExt cx="7928867" cy="166127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D50C4C3-4610-4C45-BDD6-C38EBE6CD5A2}"/>
                  </a:ext>
                </a:extLst>
              </p:cNvPr>
              <p:cNvCxnSpPr/>
              <p:nvPr/>
            </p:nvCxnSpPr>
            <p:spPr>
              <a:xfrm flipV="1">
                <a:off x="531341" y="3610531"/>
                <a:ext cx="6898258" cy="72803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9D61869-65B0-4FC6-A7F9-F3535246D8A6}"/>
                  </a:ext>
                </a:extLst>
              </p:cNvPr>
              <p:cNvCxnSpPr/>
              <p:nvPr/>
            </p:nvCxnSpPr>
            <p:spPr>
              <a:xfrm flipV="1">
                <a:off x="7429599" y="2677284"/>
                <a:ext cx="1030609" cy="933247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85" name="TextBox 18">
              <a:extLst>
                <a:ext uri="{FF2B5EF4-FFF2-40B4-BE49-F238E27FC236}">
                  <a16:creationId xmlns:a16="http://schemas.microsoft.com/office/drawing/2014/main" id="{5B6DEE30-4C7E-49EA-A57B-A9E9043AA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76983">
              <a:off x="3348942" y="3830322"/>
              <a:ext cx="1689101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XÔ</a:t>
              </a:r>
            </a:p>
          </p:txBody>
        </p:sp>
      </p:grpSp>
      <p:sp>
        <p:nvSpPr>
          <p:cNvPr id="54277" name="Rectangle 20">
            <a:extLst>
              <a:ext uri="{FF2B5EF4-FFF2-40B4-BE49-F238E27FC236}">
                <a16:creationId xmlns:a16="http://schemas.microsoft.com/office/drawing/2014/main" id="{AB41297B-1B7F-4C22-8F1E-FA07618CB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530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</a:t>
            </a:r>
          </a:p>
        </p:txBody>
      </p:sp>
      <p:sp>
        <p:nvSpPr>
          <p:cNvPr id="54278" name="TextBox 20">
            <a:extLst>
              <a:ext uri="{FF2B5EF4-FFF2-40B4-BE49-F238E27FC236}">
                <a16:creationId xmlns:a16="http://schemas.microsoft.com/office/drawing/2014/main" id="{A16076AE-D5EE-488E-A79A-F2F57E8C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1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</a:p>
        </p:txBody>
      </p:sp>
      <p:sp>
        <p:nvSpPr>
          <p:cNvPr id="54279" name="TextBox 19">
            <a:extLst>
              <a:ext uri="{FF2B5EF4-FFF2-40B4-BE49-F238E27FC236}">
                <a16:creationId xmlns:a16="http://schemas.microsoft.com/office/drawing/2014/main" id="{D5D8C1C9-DCB9-4AB9-84F0-B4F32A19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209801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</a:p>
        </p:txBody>
      </p:sp>
      <p:sp>
        <p:nvSpPr>
          <p:cNvPr id="54280" name="Rectangle 18">
            <a:extLst>
              <a:ext uri="{FF2B5EF4-FFF2-40B4-BE49-F238E27FC236}">
                <a16:creationId xmlns:a16="http://schemas.microsoft.com/office/drawing/2014/main" id="{7F8839CF-2A87-49A3-ADBE-F1CD5618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1"/>
            <a:ext cx="7543800" cy="89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62. Sơ đồ so sánh sự phát triển của sản xuất thép giữa Anh và Liên Xô trong những năm 1929 -1931</a:t>
            </a:r>
            <a:endParaRPr lang="en-US" altLang="vi-VN" sz="26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A86AA5D6-D124-4EA0-9065-DD52E97A709F}"/>
              </a:ext>
            </a:extLst>
          </p:cNvPr>
          <p:cNvSpPr>
            <a:spLocks noChangeArrowheads="1"/>
          </p:cNvSpPr>
          <p:nvPr/>
        </p:nvSpPr>
        <p:spPr bwMode="auto">
          <a:xfrm rot="20745296">
            <a:off x="5029200" y="2019300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(TBCN)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EF2BC66D-3C6A-4964-8B86-E1DF6E16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56064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(XHCN)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>
            <a:extLst>
              <a:ext uri="{FF2B5EF4-FFF2-40B4-BE49-F238E27FC236}">
                <a16:creationId xmlns:a16="http://schemas.microsoft.com/office/drawing/2014/main" id="{CA8B9C36-D687-489A-A870-82D77AAB465C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381001"/>
            <a:ext cx="4254500" cy="5542903"/>
            <a:chOff x="355600" y="1114424"/>
            <a:chExt cx="4254500" cy="5053846"/>
          </a:xfrm>
        </p:grpSpPr>
        <p:pic>
          <p:nvPicPr>
            <p:cNvPr id="55302" name="Picture 2" descr="Nhiá»u nÃ´ng dÃ¢n máº¥t Äáº¥t do háº­u quáº£ náº·ng ná» cá»§a cuá»c Äáº¡i khá»§ng hoáº£ng ÄÃ£ pháº£i cháº­t váº­t Äi lÃ m thuÃª Äá» kiá»m sá»ng">
              <a:extLst>
                <a:ext uri="{FF2B5EF4-FFF2-40B4-BE49-F238E27FC236}">
                  <a16:creationId xmlns:a16="http://schemas.microsoft.com/office/drawing/2014/main" id="{5A6BB045-8601-4F20-B595-0869D437B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14424"/>
              <a:ext cx="4152900" cy="424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8">
              <a:extLst>
                <a:ext uri="{FF2B5EF4-FFF2-40B4-BE49-F238E27FC236}">
                  <a16:creationId xmlns:a16="http://schemas.microsoft.com/office/drawing/2014/main" id="{811A487A-58BC-4C43-B17C-12CBABD5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" y="5354469"/>
              <a:ext cx="4152900" cy="81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009999"/>
                </a:buClr>
                <a:buSzPct val="80000"/>
                <a:buFontTx/>
                <a:buNone/>
              </a:pPr>
              <a:r>
                <a:rPr lang="en-US" altLang="vi-VN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dân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mất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phải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thuê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kiếm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sống</a:t>
              </a:r>
              <a:endPara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1098B3-C671-43F3-AF46-28AC56AA88D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81001"/>
            <a:ext cx="4114800" cy="5554663"/>
            <a:chOff x="4724400" y="381000"/>
            <a:chExt cx="4114800" cy="5554320"/>
          </a:xfrm>
        </p:grpSpPr>
        <p:pic>
          <p:nvPicPr>
            <p:cNvPr id="55300" name="Picture 16" descr="Picture 009">
              <a:extLst>
                <a:ext uri="{FF2B5EF4-FFF2-40B4-BE49-F238E27FC236}">
                  <a16:creationId xmlns:a16="http://schemas.microsoft.com/office/drawing/2014/main" id="{E283DC70-2430-4F44-ACE6-535BA79AC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3" t="3125" b="3125"/>
            <a:stretch>
              <a:fillRect/>
            </a:stretch>
          </p:blipFill>
          <p:spPr bwMode="auto">
            <a:xfrm>
              <a:off x="4724400" y="381000"/>
              <a:ext cx="4114800" cy="4649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7351A9-9CB1-454F-9B1B-F92588C72091}"/>
                </a:ext>
              </a:extLst>
            </p:cNvPr>
            <p:cNvSpPr/>
            <p:nvPr/>
          </p:nvSpPr>
          <p:spPr bwMode="auto">
            <a:xfrm>
              <a:off x="4800600" y="5105108"/>
              <a:ext cx="3962400" cy="8302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thất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phố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Niu</a:t>
              </a:r>
              <a:r>
                <a:rPr lang="en-US" altLang="vi-VN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Oóc</a:t>
              </a:r>
              <a:endParaRPr lang="en-US" altLang="vi-VN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B1C840C3-29E7-4AE8-B58C-60BA73BF4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30314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8">
            <a:extLst>
              <a:ext uri="{FF2B5EF4-FFF2-40B4-BE49-F238E27FC236}">
                <a16:creationId xmlns:a16="http://schemas.microsoft.com/office/drawing/2014/main" id="{CE94EBFA-7A5D-4B50-8A3D-9B707363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06269"/>
            <a:ext cx="944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Rectangle 9">
            <a:extLst>
              <a:ext uri="{FF2B5EF4-FFF2-40B4-BE49-F238E27FC236}">
                <a16:creationId xmlns:a16="http://schemas.microsoft.com/office/drawing/2014/main" id="{729FDFED-3BCB-45EA-BD05-A7A8D491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02" y="464278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(1929-1933)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CA433AC7-311D-4C13-8A5D-85B1368D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1865383"/>
            <a:ext cx="3619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altLang="vi-VN" sz="40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1207" name="Rectangle 17">
            <a:extLst>
              <a:ext uri="{FF2B5EF4-FFF2-40B4-BE49-F238E27FC236}">
                <a16:creationId xmlns:a16="http://schemas.microsoft.com/office/drawing/2014/main" id="{B351858C-E096-4105-B1FF-6F1714CB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2814899"/>
            <a:ext cx="2821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vi-VN" sz="40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C021F-53BF-49AE-B87C-41B2A2CA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957" y="3930789"/>
            <a:ext cx="93538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vi-VN" sz="4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vi-VN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58DFC643-0590-4CB8-A025-59DEA927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90600"/>
            <a:ext cx="6705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Rectangle 8">
            <a:extLst>
              <a:ext uri="{FF2B5EF4-FFF2-40B4-BE49-F238E27FC236}">
                <a16:creationId xmlns:a16="http://schemas.microsoft.com/office/drawing/2014/main" id="{3CB82AF5-4FB7-4C39-987D-AE19A5F7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56144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3" name="Rectangle 9">
            <a:extLst>
              <a:ext uri="{FF2B5EF4-FFF2-40B4-BE49-F238E27FC236}">
                <a16:creationId xmlns:a16="http://schemas.microsoft.com/office/drawing/2014/main" id="{075E05A4-7558-4BB7-B79B-F0A0991C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39" y="140536"/>
            <a:ext cx="8921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(1929-1933)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Rectangle 10">
            <a:extLst>
              <a:ext uri="{FF2B5EF4-FFF2-40B4-BE49-F238E27FC236}">
                <a16:creationId xmlns:a16="http://schemas.microsoft.com/office/drawing/2014/main" id="{860C36A8-35F9-48E4-8574-19526CAA9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55" y="1335695"/>
            <a:ext cx="327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altLang="vi-VN" sz="36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8375" name="Rectangle 17">
            <a:extLst>
              <a:ext uri="{FF2B5EF4-FFF2-40B4-BE49-F238E27FC236}">
                <a16:creationId xmlns:a16="http://schemas.microsoft.com/office/drawing/2014/main" id="{0DE3B311-A7AD-4039-A939-74552955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55" y="1830995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vi-VN" sz="36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8376" name="Rectangle 13">
            <a:extLst>
              <a:ext uri="{FF2B5EF4-FFF2-40B4-BE49-F238E27FC236}">
                <a16:creationId xmlns:a16="http://schemas.microsoft.com/office/drawing/2014/main" id="{A2A81971-3BAD-400D-AD17-EA7163E8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55" y="2305625"/>
            <a:ext cx="2326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7" name="Rectangle 14">
            <a:extLst>
              <a:ext uri="{FF2B5EF4-FFF2-40B4-BE49-F238E27FC236}">
                <a16:creationId xmlns:a16="http://schemas.microsoft.com/office/drawing/2014/main" id="{4488CE7A-F669-4C53-8BE8-78F25C4E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55" y="2853845"/>
            <a:ext cx="2359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vi-VN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6BB0C91-E701-4C47-AC68-390C4C5B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24" y="3450522"/>
            <a:ext cx="8050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tế, xã hội.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941C5-AA76-41C5-9CE7-440A9B7B8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61" y="4162534"/>
            <a:ext cx="10042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Đức, Italia: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xít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hóa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chế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trị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tranh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chia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giới</a:t>
            </a:r>
            <a:r>
              <a:rPr lang="en-US" sz="3600" b="1" kern="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https://encrypted-tbn2.gstatic.com/images?q=tbn:ANd9GcQ_RkzWUgr-auDrSuKBHlddS2_ZE5MMYrIA7tDMBguQOdbfoFV0kQ">
            <a:extLst>
              <a:ext uri="{FF2B5EF4-FFF2-40B4-BE49-F238E27FC236}">
                <a16:creationId xmlns:a16="http://schemas.microsoft.com/office/drawing/2014/main" id="{916A408A-8252-4179-B26D-DAF02713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685800"/>
            <a:ext cx="40751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>
            <a:extLst>
              <a:ext uri="{FF2B5EF4-FFF2-40B4-BE49-F238E27FC236}">
                <a16:creationId xmlns:a16="http://schemas.microsoft.com/office/drawing/2014/main" id="{439D00BE-0B24-499F-9325-BAC206C4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5495926"/>
            <a:ext cx="40163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 Hitler (1889 - 1945)</a:t>
            </a:r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995B5048-4E68-4D1C-B07C-680E707B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9600"/>
            <a:ext cx="4724400" cy="483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2007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là người Áo, sinh ở làng gần biên giới Đức.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2007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-Xuất thân từ một gia đình viên chức cấp thấp.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2007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tham gia CTTG I trong hàng ngũ quân đội Đức.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2007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-1920, Hitler bắt đầu tham gia hoạt động chính trị trong Đảng Quốc xã.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2007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- 1/1933, ông trở thành Thủ tướng nước Đức.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7EFDE1A-0398-4D0B-8914-D9E3F59B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A569C545-9C1B-43F5-BC18-680D5DB3F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AE7AB91F-3B5B-4105-96CB-6313C3B1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61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3">
            <a:extLst>
              <a:ext uri="{FF2B5EF4-FFF2-40B4-BE49-F238E27FC236}">
                <a16:creationId xmlns:a16="http://schemas.microsoft.com/office/drawing/2014/main" id="{774F9FCE-747E-4A78-966D-BAFFBC74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89588"/>
            <a:ext cx="8610600" cy="83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Tổng thống Hin-đen-bua trao quyền thủ tướng cho Hit-le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ngày 30/1/1933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AD8CEB-77C5-8532-CFEB-EBED506E111B}"/>
              </a:ext>
            </a:extLst>
          </p:cNvPr>
          <p:cNvSpPr txBox="1"/>
          <p:nvPr/>
        </p:nvSpPr>
        <p:spPr>
          <a:xfrm>
            <a:off x="393895" y="0"/>
            <a:ext cx="11451101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5</a:t>
            </a:r>
            <a:r>
              <a:rPr lang="vi-VN" sz="3200" b="1" i="0" dirty="0">
                <a:effectLst/>
                <a:latin typeface="+mj-lt"/>
              </a:rPr>
              <a:t>:</a:t>
            </a:r>
            <a:r>
              <a:rPr lang="vi-VN" sz="3200" b="0" i="0" dirty="0">
                <a:effectLst/>
                <a:latin typeface="+mj-lt"/>
              </a:rPr>
              <a:t> Nhiệm vụ cơ bản của kế hoạch 5 năm lần 1 ở Liên Xô trong lĩnh vực nông nghiệp là gì?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A. Biến Liên Xô từ một nước nông nghiệp thành một nước công nghiệp.</a:t>
            </a:r>
          </a:p>
          <a:p>
            <a:pPr algn="l"/>
            <a:r>
              <a:rPr lang="vi-VN" sz="3200" i="0" dirty="0">
                <a:effectLst/>
                <a:latin typeface="+mj-lt"/>
              </a:rPr>
              <a:t>B. Tiến hành tập thể hóa nông nghiệp.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C. Thực hiện công nghiệp hóa trong nông nghiệp.</a:t>
            </a:r>
          </a:p>
          <a:p>
            <a:pPr algn="l"/>
            <a:r>
              <a:rPr lang="vi-VN" sz="3100" b="0" i="0" dirty="0">
                <a:effectLst/>
                <a:latin typeface="+mj-lt"/>
              </a:rPr>
              <a:t>D. Áp dụng các thành tựu khoa học kỹ thuật vào sản xuất nông</a:t>
            </a:r>
            <a:r>
              <a:rPr lang="en-US" sz="3100" b="0" i="0" dirty="0">
                <a:effectLst/>
                <a:latin typeface="+mj-lt"/>
              </a:rPr>
              <a:t> </a:t>
            </a:r>
            <a:r>
              <a:rPr lang="vi-VN" sz="3100" b="0" i="0" dirty="0">
                <a:effectLst/>
                <a:latin typeface="+mj-lt"/>
              </a:rPr>
              <a:t>nghiệp.</a:t>
            </a:r>
          </a:p>
          <a:p>
            <a:pPr algn="l"/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6</a:t>
            </a:r>
            <a:r>
              <a:rPr lang="vi-VN" sz="3200" b="1" i="0" dirty="0">
                <a:effectLst/>
                <a:latin typeface="+mj-lt"/>
              </a:rPr>
              <a:t>:</a:t>
            </a:r>
            <a:r>
              <a:rPr lang="vi-VN" sz="3200" b="0" i="0" dirty="0">
                <a:effectLst/>
                <a:latin typeface="+mj-lt"/>
              </a:rPr>
              <a:t> Vì sao Liên Xô buộc phải tạm ngừng công cuộc xây dựng đất nước vào năm 1941?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A. Vì chiến tranh thế giới thứ hai nổ ra.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B. Vì Liên Xô tham gia chiến tranh thế giới thứ hai.</a:t>
            </a:r>
          </a:p>
          <a:p>
            <a:pPr algn="l"/>
            <a:r>
              <a:rPr lang="vi-VN" sz="3200" b="0" i="0" dirty="0">
                <a:effectLst/>
                <a:latin typeface="+mj-lt"/>
              </a:rPr>
              <a:t>C. Vì phe phát xít tấn công Liên Xô.</a:t>
            </a:r>
          </a:p>
          <a:p>
            <a:pPr algn="l"/>
            <a:r>
              <a:rPr lang="vi-VN" sz="3200" i="0" dirty="0">
                <a:effectLst/>
                <a:latin typeface="+mj-lt"/>
              </a:rPr>
              <a:t>D. Phát xít Đức tấn công, Liên Xô tiến hành chiến tranh giữ nước.</a:t>
            </a:r>
          </a:p>
          <a:p>
            <a:pPr algn="l"/>
            <a:endParaRPr lang="vi-VN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491037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97A87-FF8A-4553-9373-E084DAB5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74" y="914400"/>
            <a:ext cx="104100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(1929 - 1933)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467" name="Rectangle 14">
            <a:extLst>
              <a:ext uri="{FF2B5EF4-FFF2-40B4-BE49-F238E27FC236}">
                <a16:creationId xmlns:a16="http://schemas.microsoft.com/office/drawing/2014/main" id="{827227B6-72EF-474D-B83A-90F0931F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521" y="228601"/>
            <a:ext cx="4264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( 2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B1F99-FB64-4629-B255-3CF1B881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74" y="2298700"/>
            <a:ext cx="9197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0208C-84B4-4E0D-B7E4-E85A26CF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112" y="3352800"/>
            <a:ext cx="9197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4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(1929-1933)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9A26F-347F-4D0A-9527-B5CD01104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112" y="4495800"/>
            <a:ext cx="8923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9" name="Group 39">
            <a:extLst>
              <a:ext uri="{FF2B5EF4-FFF2-40B4-BE49-F238E27FC236}">
                <a16:creationId xmlns:a16="http://schemas.microsoft.com/office/drawing/2014/main" id="{5D700239-0D65-4D78-9FE7-B1D77AABA99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81200" y="1752600"/>
          <a:ext cx="8458200" cy="4343400"/>
        </p:xfrm>
        <a:graphic>
          <a:graphicData uri="http://schemas.openxmlformats.org/drawingml/2006/table">
            <a:tbl>
              <a:tblPr/>
              <a:tblGrid>
                <a:gridCol w="192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514" name="Text Box 27">
            <a:extLst>
              <a:ext uri="{FF2B5EF4-FFF2-40B4-BE49-F238E27FC236}">
                <a16:creationId xmlns:a16="http://schemas.microsoft.com/office/drawing/2014/main" id="{6621997B-D99F-4568-859B-185D5C93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</a:p>
        </p:txBody>
      </p:sp>
      <p:sp>
        <p:nvSpPr>
          <p:cNvPr id="63515" name="Text Box 28">
            <a:extLst>
              <a:ext uri="{FF2B5EF4-FFF2-40B4-BE49-F238E27FC236}">
                <a16:creationId xmlns:a16="http://schemas.microsoft.com/office/drawing/2014/main" id="{B8AD42A8-BF62-4954-BCDD-69ED9838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</a:t>
            </a:r>
          </a:p>
        </p:txBody>
      </p:sp>
      <p:sp>
        <p:nvSpPr>
          <p:cNvPr id="63516" name="Text Box 29">
            <a:extLst>
              <a:ext uri="{FF2B5EF4-FFF2-40B4-BE49-F238E27FC236}">
                <a16:creationId xmlns:a16="http://schemas.microsoft.com/office/drawing/2014/main" id="{C3DF5289-6AF7-49E4-8367-9759D90F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1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63517" name="Text Box 32">
            <a:extLst>
              <a:ext uri="{FF2B5EF4-FFF2-40B4-BE49-F238E27FC236}">
                <a16:creationId xmlns:a16="http://schemas.microsoft.com/office/drawing/2014/main" id="{31E08F41-0774-4ADF-B162-1C4BC14E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1924 -1929</a:t>
            </a:r>
          </a:p>
        </p:txBody>
      </p:sp>
      <p:sp>
        <p:nvSpPr>
          <p:cNvPr id="63518" name="Text Box 33">
            <a:extLst>
              <a:ext uri="{FF2B5EF4-FFF2-40B4-BE49-F238E27FC236}">
                <a16:creationId xmlns:a16="http://schemas.microsoft.com/office/drawing/2014/main" id="{8D1DAF3F-98B7-4295-993C-FA2E496EC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1918 -1923</a:t>
            </a:r>
          </a:p>
        </p:txBody>
      </p:sp>
      <p:sp>
        <p:nvSpPr>
          <p:cNvPr id="63519" name="Text Box 32">
            <a:extLst>
              <a:ext uri="{FF2B5EF4-FFF2-40B4-BE49-F238E27FC236}">
                <a16:creationId xmlns:a16="http://schemas.microsoft.com/office/drawing/2014/main" id="{FC6B46C4-793C-4DE6-8669-936565F0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00614"/>
            <a:ext cx="190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1929 -1933</a:t>
            </a:r>
          </a:p>
        </p:txBody>
      </p:sp>
      <p:sp>
        <p:nvSpPr>
          <p:cNvPr id="63520" name="Text Box 29">
            <a:extLst>
              <a:ext uri="{FF2B5EF4-FFF2-40B4-BE49-F238E27FC236}">
                <a16:creationId xmlns:a16="http://schemas.microsoft.com/office/drawing/2014/main" id="{D96A93F3-DF30-4307-94B5-D9B9F586D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981201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55AD062-1302-4258-BD42-0E7576BD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794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Điền những nội dung chủ yếu về kinh tế, chính trị của châu Âu giai đoạn 1918 -1933.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CDFFFD-CC52-4DA2-ACB1-0070EE04B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048001"/>
            <a:ext cx="133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sụp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DB150-C518-4AFD-9CA8-7A7E632A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114" y="3048001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ổn định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B099B-5B5C-4ED1-BD69-C3E4BEFB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4038601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 hồi và phát triển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DA946-ACCA-4D74-A101-2CE63309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63" y="4038601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</a:t>
            </a:r>
            <a:endParaRPr lang="en-US" altLang="vi-VN" sz="28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17F898-2CF0-4132-9CF1-4F7F2386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6" y="4800601"/>
            <a:ext cx="331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hoảng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6965B2-BB63-42DC-BAF8-49801D3B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4648200"/>
            <a:ext cx="3257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phát xít xuất hiện đe dọa hòa bình thế giới</a:t>
            </a:r>
          </a:p>
        </p:txBody>
      </p:sp>
      <p:pic>
        <p:nvPicPr>
          <p:cNvPr id="63528" name="Picture 4">
            <a:hlinkClick r:id="" action="ppaction://noaction"/>
            <a:extLst>
              <a:ext uri="{FF2B5EF4-FFF2-40B4-BE49-F238E27FC236}">
                <a16:creationId xmlns:a16="http://schemas.microsoft.com/office/drawing/2014/main" id="{94E31E11-CA98-4351-B470-A5A3EF15A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1" y="206376"/>
            <a:ext cx="1444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9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FBCCA3FB-28AA-44FD-8D2F-6136381A3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556376"/>
            <a:ext cx="133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CD6FE90-D5AD-4183-9118-830802390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1"/>
            <a:ext cx="396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9635" name="Rectangle 13">
            <a:extLst>
              <a:ext uri="{FF2B5EF4-FFF2-40B4-BE49-F238E27FC236}">
                <a16:creationId xmlns:a16="http://schemas.microsoft.com/office/drawing/2014/main" id="{46AD0867-D694-42E9-A549-24A2EFCA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1"/>
            <a:ext cx="8610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NƯỚC MĨ GIỮA HAI CUỘC CHIẾN TRANH THẾ GIỚI (1918-1939)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720445-1A04-4392-820F-F49D5470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240717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1929 -1939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1929-1933?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AD8CEB-77C5-8532-CFEB-EBED506E111B}"/>
              </a:ext>
            </a:extLst>
          </p:cNvPr>
          <p:cNvSpPr txBox="1"/>
          <p:nvPr/>
        </p:nvSpPr>
        <p:spPr>
          <a:xfrm>
            <a:off x="393895" y="0"/>
            <a:ext cx="1145110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( 1925 – 1941 )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1921</a:t>
            </a:r>
          </a:p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1922</a:t>
            </a:r>
          </a:p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1923</a:t>
            </a:r>
          </a:p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1924</a:t>
            </a:r>
          </a:p>
          <a:p>
            <a:pPr algn="l"/>
            <a:endParaRPr lang="vi-VN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50156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AD8CEB-77C5-8532-CFEB-EBED506E111B}"/>
              </a:ext>
            </a:extLst>
          </p:cNvPr>
          <p:cNvSpPr txBox="1"/>
          <p:nvPr/>
        </p:nvSpPr>
        <p:spPr>
          <a:xfrm>
            <a:off x="393895" y="0"/>
            <a:ext cx="114511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Câu 9 : Ý nào </a:t>
            </a:r>
            <a:r>
              <a:rPr lang="vi-VN" sz="2800" b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không </a:t>
            </a:r>
            <a:r>
              <a:rPr lang="vi-VN" sz="28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phản ánh đúng những thành tựu mà Liên Xô đạt được trên lĩnh vực văn hóa - giáo dục trong thời kì đầu xây dựng xã hội chủ nghĩa (1925 – 1941)?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 toán nạn mù chữ.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 dựng hệ thống giáo dục thống nhất.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phổ cập giáo dục tiểu học trong cả nước.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phổ cập giáo dục đại học trong cả nước</a:t>
            </a:r>
          </a:p>
          <a:p>
            <a:pPr algn="l"/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 tựu lớn nhất của công cuộc xây dựng chủ nghĩa xã hội ở Liên Xô từ 1925 – 1941 là gì?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A. Xây dựng thành công chủ nghĩa xã hội.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B. Hoàn thành tập thể hóa nông nghiệp.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C. Trở thành cường quốc công nghiệp xã hội chủ nghĩa.</a:t>
            </a:r>
          </a:p>
          <a:p>
            <a:pPr algn="l"/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D. Xóa mù chữ cho 60 vạn người.</a:t>
            </a:r>
          </a:p>
          <a:p>
            <a:pPr algn="l"/>
            <a:endParaRPr lang="vi-VN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2079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FD99DB-CEA1-16D9-CD9F-4D75499C2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65631"/>
              </p:ext>
            </p:extLst>
          </p:nvPr>
        </p:nvGraphicFramePr>
        <p:xfrm>
          <a:off x="595534" y="844062"/>
          <a:ext cx="10968109" cy="261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811">
                  <a:extLst>
                    <a:ext uri="{9D8B030D-6E8A-4147-A177-3AD203B41FA5}">
                      <a16:colId xmlns:a16="http://schemas.microsoft.com/office/drawing/2014/main" val="2838479005"/>
                    </a:ext>
                  </a:extLst>
                </a:gridCol>
                <a:gridCol w="1107126">
                  <a:extLst>
                    <a:ext uri="{9D8B030D-6E8A-4147-A177-3AD203B41FA5}">
                      <a16:colId xmlns:a16="http://schemas.microsoft.com/office/drawing/2014/main" val="1666538533"/>
                    </a:ext>
                  </a:extLst>
                </a:gridCol>
                <a:gridCol w="829994">
                  <a:extLst>
                    <a:ext uri="{9D8B030D-6E8A-4147-A177-3AD203B41FA5}">
                      <a16:colId xmlns:a16="http://schemas.microsoft.com/office/drawing/2014/main" val="3744684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743105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58433993"/>
                    </a:ext>
                  </a:extLst>
                </a:gridCol>
                <a:gridCol w="1012873">
                  <a:extLst>
                    <a:ext uri="{9D8B030D-6E8A-4147-A177-3AD203B41FA5}">
                      <a16:colId xmlns:a16="http://schemas.microsoft.com/office/drawing/2014/main" val="23102589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419854924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640855856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3652449004"/>
                    </a:ext>
                  </a:extLst>
                </a:gridCol>
                <a:gridCol w="872196">
                  <a:extLst>
                    <a:ext uri="{9D8B030D-6E8A-4147-A177-3AD203B41FA5}">
                      <a16:colId xmlns:a16="http://schemas.microsoft.com/office/drawing/2014/main" val="4039799937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3972112838"/>
                    </a:ext>
                  </a:extLst>
                </a:gridCol>
              </a:tblGrid>
              <a:tr h="130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49128"/>
                  </a:ext>
                </a:extLst>
              </a:tr>
              <a:tr h="130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1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795840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LECHITUAT\tuat\044e9517-f33b-4f51-ac8e-e90eb5bcef52_Picture1.jpg">
            <a:extLst>
              <a:ext uri="{FF2B5EF4-FFF2-40B4-BE49-F238E27FC236}">
                <a16:creationId xmlns:a16="http://schemas.microsoft.com/office/drawing/2014/main" id="{5B6158FD-A3B7-4268-8D57-1394784B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067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E25265-F217-4C62-BFD3-E80DD07BE601}"/>
              </a:ext>
            </a:extLst>
          </p:cNvPr>
          <p:cNvSpPr/>
          <p:nvPr/>
        </p:nvSpPr>
        <p:spPr>
          <a:xfrm>
            <a:off x="1524000" y="568325"/>
            <a:ext cx="304800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Châu Âu là 1 châu lục, có diện tích hơn 10 triệu km vuông, có 3 mặt giáp biển: Đại Tây Dương, Bắc Băng Dương. Địa Trung Hải, gồm 50 quốc gia, châu âu có liên minh Châu Âu gồm 27 nước tham gia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66C7334-E914-419B-89C2-1B314E80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211888"/>
            <a:ext cx="6248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Âu năm </a:t>
            </a:r>
            <a:r>
              <a:rPr lang="en-US" altLang="vi-VN" sz="3400">
                <a:latin typeface="VNI-Centur" pitchFamily="2" charset="0"/>
              </a:rPr>
              <a:t> 1923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30217E-3ED9-4C4B-A20C-3A4ED280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647" y="2841272"/>
            <a:ext cx="100914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1918 - 1929</a:t>
            </a: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685D60EA-8781-4188-AB32-70388785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756" y="317292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27 - </a:t>
            </a:r>
            <a:r>
              <a:rPr lang="en-US" altLang="vi-V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CHÂU ÂU GIỮA HAI CUỘC CHIẾN TRANH THẾ GIỚI (1918 - 1939)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56B55-9E03-49A6-964F-7FB94116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756" y="4072592"/>
            <a:ext cx="61368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99"/>
              </a:buClr>
              <a:buSzPct val="80000"/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400" b="1" dirty="0">
                <a:latin typeface="Times New Roman" panose="02020603050405020304" pitchFamily="18" charset="0"/>
              </a:rPr>
              <a:t>1. Những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nét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chung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988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7">
            <a:extLst>
              <a:ext uri="{FF2B5EF4-FFF2-40B4-BE49-F238E27FC236}">
                <a16:creationId xmlns:a16="http://schemas.microsoft.com/office/drawing/2014/main" id="{5A9F6EDB-83F2-401E-A94E-CF30C8D7663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57201"/>
            <a:ext cx="4419600" cy="5719763"/>
            <a:chOff x="723900" y="762000"/>
            <a:chExt cx="4419600" cy="5719465"/>
          </a:xfrm>
        </p:grpSpPr>
        <p:pic>
          <p:nvPicPr>
            <p:cNvPr id="34826" name="Picture 4" descr="Trat tu Vec-xai - Oa-shin-ton">
              <a:extLst>
                <a:ext uri="{FF2B5EF4-FFF2-40B4-BE49-F238E27FC236}">
                  <a16:creationId xmlns:a16="http://schemas.microsoft.com/office/drawing/2014/main" id="{D376FB34-234B-4A5B-A629-C8B6791ED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7" r="33333" b="49367"/>
            <a:stretch>
              <a:fillRect/>
            </a:stretch>
          </p:blipFill>
          <p:spPr bwMode="auto">
            <a:xfrm>
              <a:off x="723900" y="762000"/>
              <a:ext cx="4419600" cy="525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7" name="Text Box 5">
              <a:extLst>
                <a:ext uri="{FF2B5EF4-FFF2-40B4-BE49-F238E27FC236}">
                  <a16:creationId xmlns:a16="http://schemas.microsoft.com/office/drawing/2014/main" id="{9E96C715-97E4-4FA9-AD65-E8B0B719C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300" y="6019800"/>
              <a:ext cx="4267200" cy="4616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ÂU NĂM 1914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5BD1F7-D7FC-490A-899C-F23909C29EB5}"/>
              </a:ext>
            </a:extLst>
          </p:cNvPr>
          <p:cNvGrpSpPr>
            <a:grpSpLocks/>
          </p:cNvGrpSpPr>
          <p:nvPr/>
        </p:nvGrpSpPr>
        <p:grpSpPr bwMode="auto">
          <a:xfrm>
            <a:off x="6092826" y="457200"/>
            <a:ext cx="4575175" cy="5746750"/>
            <a:chOff x="4796972" y="1287423"/>
            <a:chExt cx="4575628" cy="5423057"/>
          </a:xfrm>
        </p:grpSpPr>
        <p:pic>
          <p:nvPicPr>
            <p:cNvPr id="34824" name="Picture 3" descr="Trat tu Vec-xai - Oa-shin-ton">
              <a:extLst>
                <a:ext uri="{FF2B5EF4-FFF2-40B4-BE49-F238E27FC236}">
                  <a16:creationId xmlns:a16="http://schemas.microsoft.com/office/drawing/2014/main" id="{4DDD9362-A555-47D6-B744-6FCD9EA4A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50633"/>
            <a:stretch>
              <a:fillRect/>
            </a:stretch>
          </p:blipFill>
          <p:spPr bwMode="auto">
            <a:xfrm>
              <a:off x="4796972" y="1287423"/>
              <a:ext cx="4575628" cy="5423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5" name="Text Box 4">
              <a:extLst>
                <a:ext uri="{FF2B5EF4-FFF2-40B4-BE49-F238E27FC236}">
                  <a16:creationId xmlns:a16="http://schemas.microsoft.com/office/drawing/2014/main" id="{3EC1AD55-E937-46D7-AB40-E69518864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355" y="6249491"/>
              <a:ext cx="4267623" cy="4357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ÂU NĂM 1923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AAB7-8AAF-4476-9E26-7AF31E09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725" y="3200401"/>
            <a:ext cx="750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98FDE-4877-430E-8D16-E8A56131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1" y="3581401"/>
            <a:ext cx="8515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TIỆP KHẮC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CD4E4C-2904-4D97-8F6B-61F748C69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6" y="3810001"/>
            <a:ext cx="415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EEA34B-4365-4A36-9638-CD5E9C67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3" y="4267201"/>
            <a:ext cx="81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TƯ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1808</Words>
  <Application>Microsoft Office PowerPoint</Application>
  <PresentationFormat>Widescreen</PresentationFormat>
  <Paragraphs>252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VNI-Centur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Đức Hiệp</cp:lastModifiedBy>
  <cp:revision>12</cp:revision>
  <dcterms:created xsi:type="dcterms:W3CDTF">2021-12-06T14:09:03Z</dcterms:created>
  <dcterms:modified xsi:type="dcterms:W3CDTF">2022-12-01T16:39:39Z</dcterms:modified>
</cp:coreProperties>
</file>