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7150" r:id="rId2"/>
    <p:sldId id="7151" r:id="rId3"/>
    <p:sldId id="257" r:id="rId4"/>
    <p:sldId id="258" r:id="rId5"/>
    <p:sldId id="259" r:id="rId6"/>
    <p:sldId id="261" r:id="rId7"/>
    <p:sldId id="263" r:id="rId8"/>
    <p:sldId id="262" r:id="rId9"/>
    <p:sldId id="265" r:id="rId10"/>
    <p:sldId id="7149" r:id="rId11"/>
    <p:sldId id="269" r:id="rId12"/>
    <p:sldId id="267" r:id="rId13"/>
    <p:sldId id="283" r:id="rId14"/>
    <p:sldId id="270" r:id="rId15"/>
    <p:sldId id="281" r:id="rId16"/>
    <p:sldId id="271" r:id="rId17"/>
    <p:sldId id="275" r:id="rId18"/>
    <p:sldId id="272" r:id="rId19"/>
    <p:sldId id="273" r:id="rId20"/>
    <p:sldId id="284" r:id="rId21"/>
    <p:sldId id="274" r:id="rId22"/>
    <p:sldId id="280" r:id="rId23"/>
    <p:sldId id="7152" r:id="rId24"/>
    <p:sldId id="7153" r:id="rId25"/>
    <p:sldId id="260" r:id="rId26"/>
    <p:sldId id="7154" r:id="rId27"/>
    <p:sldId id="7155" r:id="rId28"/>
    <p:sldId id="7156" r:id="rId29"/>
    <p:sldId id="7157" r:id="rId30"/>
    <p:sldId id="7158" r:id="rId31"/>
    <p:sldId id="7159" r:id="rId32"/>
    <p:sldId id="7160" r:id="rId33"/>
    <p:sldId id="7161" r:id="rId34"/>
    <p:sldId id="7162" r:id="rId35"/>
    <p:sldId id="7163" r:id="rId36"/>
    <p:sldId id="7164" r:id="rId37"/>
    <p:sldId id="7165" r:id="rId38"/>
    <p:sldId id="7166" r:id="rId39"/>
    <p:sldId id="7167" r:id="rId40"/>
    <p:sldId id="276" r:id="rId41"/>
    <p:sldId id="277" r:id="rId42"/>
    <p:sldId id="282" r:id="rId43"/>
    <p:sldId id="279" r:id="rId44"/>
    <p:sldId id="7124" r:id="rId45"/>
    <p:sldId id="7125" r:id="rId46"/>
    <p:sldId id="7126" r:id="rId47"/>
    <p:sldId id="7127" r:id="rId48"/>
    <p:sldId id="7128" r:id="rId49"/>
    <p:sldId id="7129" r:id="rId50"/>
    <p:sldId id="7130" r:id="rId51"/>
    <p:sldId id="264" r:id="rId52"/>
    <p:sldId id="266" r:id="rId53"/>
    <p:sldId id="7131" r:id="rId54"/>
    <p:sldId id="7132" r:id="rId55"/>
    <p:sldId id="7133" r:id="rId56"/>
    <p:sldId id="7095" r:id="rId57"/>
    <p:sldId id="7134" r:id="rId58"/>
    <p:sldId id="7135" r:id="rId59"/>
    <p:sldId id="7137" r:id="rId60"/>
    <p:sldId id="7136" r:id="rId61"/>
    <p:sldId id="7138" r:id="rId62"/>
    <p:sldId id="7139" r:id="rId63"/>
    <p:sldId id="7142" r:id="rId64"/>
    <p:sldId id="7144" r:id="rId65"/>
    <p:sldId id="7143" r:id="rId66"/>
    <p:sldId id="7146" r:id="rId67"/>
    <p:sldId id="7145" r:id="rId68"/>
    <p:sldId id="7100" r:id="rId69"/>
    <p:sldId id="7147" r:id="rId70"/>
    <p:sldId id="303" r:id="rId71"/>
    <p:sldId id="313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8E584-FA96-4DE7-9A8B-0FC08A784CE2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3E30A-44E7-4C45-B81D-538ACBDA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9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621B7-A839-43A2-9781-94C0BA391B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594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Tương</a:t>
            </a:r>
            <a:r>
              <a:rPr lang="en-US" baseline="0"/>
              <a:t> tác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621B7-A839-43A2-9781-94C0BA391B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0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621B7-A839-43A2-9781-94C0BA391B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87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378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378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Tương</a:t>
            </a:r>
            <a:r>
              <a:rPr lang="en-US" baseline="0"/>
              <a:t> tác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621B7-A839-43A2-9781-94C0BA391B5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93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Tương</a:t>
            </a:r>
            <a:r>
              <a:rPr lang="en-US" baseline="0"/>
              <a:t> tác (ý nghĩa)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621B7-A839-43A2-9781-94C0BA391B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7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CB60-04D2-4BDD-9606-8EA62B402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FDE5F-B7AA-48AA-AE0C-3D0203F7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4CC45-47A1-45A5-9B02-3383B23DB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8F2B-9E59-4144-AFE6-E844D293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D3A29-6F7B-4E73-AD4D-31F2E27E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0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440D5-5996-447B-BBB2-30E049A8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E0650-4E1F-4936-A7C7-A18FFE6DA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E811E-6FBE-4C00-9C93-C696C263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A836-1B98-4249-9338-B4CCDC9D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72BC4-DCA7-4777-874A-9238C657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13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C5878-9CB4-455A-9570-EF29B0D29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09C9B-FBAE-4D42-8156-97DEDDFDB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DB58E-78B4-497A-AE22-8569066F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A9E-4FAC-441B-ADA3-192A2B4C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58C5F-5614-4A7D-AADC-5675EED7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6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5C9F-4707-49E1-9EE7-FD1FCCC0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4AE4F-0E62-4DD5-83BD-B3DC5B3AA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9FC6-5B8E-44ED-9166-433AC04C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57682-A55B-4788-8584-6EAFEC53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D4E79-8EDD-4CD9-8AE7-9730918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8A13-3F34-4A74-A5E9-3904FB07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DA401-E83C-4171-B94E-6561A122C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F6B6D-E92D-492E-A0FE-8D50E629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1DD3C-C410-4C2D-B7AE-239B768B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4379B-A059-460A-BA74-B810A13B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4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FBF0-8212-4D1E-97A1-FEED3B19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5B75-EF35-405D-90FD-DE4129155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F58C4-143C-49A5-832C-2A613D55D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EF6B4-6E1E-4AD4-9E28-1CAA9701B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F36B3-F221-4A02-AAC1-1DDC0EBA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FD59F-0FB4-4059-AC3A-61C42A79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7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0681-7D18-41E9-ACE4-94033B6B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C0257-C785-4BC9-82AC-E01CADA5A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ED465-B637-47D6-886D-3ACF19521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1606D-BA69-4ABB-A717-E355EE7C8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D8219-BC0F-4457-BCCD-E1AF28F4F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C50FC-B341-4CAD-986D-FAD45C6B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E80F9-4F60-48B6-9FB9-311BBBF58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C6582-D40E-4A8D-9750-552F5C53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3D63-2C36-40D2-897C-EB60313C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56E6F5-3AD3-4C5A-AE0B-600FF5A7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42D92-E61F-47E4-9C8A-BE694338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45969-6575-4C41-BD59-AB139BE3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0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C414F-C69F-4BCF-AD8C-B0F9E50A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8CF06E-3A7E-42B5-AAEB-24C10581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36776-45A6-440C-9519-77A5AD13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5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03F5-094E-464D-8A10-62A77F24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D390F-3A5C-460F-8361-6847BD06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E3EB2-902F-4FCA-8776-8B56AC6EA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0BBE7-D1E1-484E-85F9-AA9B9D02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09398-30A4-4C7E-90B5-67EB4BB3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0A8F5-FB50-4493-90D9-FB6A9357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4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0921-38AF-45BE-8D05-E7B7C666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78370F-A45C-415D-AB58-607B561CA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D5056-89B0-470E-A5E5-DF24E9FB1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C9468-A409-4375-9D44-C8F39B39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723D7-BB25-4365-BEBB-09E258D0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4AC7D-4FB5-4C02-A70A-6A934B44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3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BC3E4-EA9A-46B1-9E5C-94EFFAE0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66CF8-DC74-425E-B2F4-48AD72DEF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415CA-835E-4ADE-ADA1-EB53EEFD4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58C31-CDC2-4266-BD41-B1A87830FD7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EE5CA-C49B-46AE-AB5E-15DC2AB80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41390-CA39-4B9C-A2FD-16192A1AB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4456-4CC3-4E6C-A8F9-6EE65A63B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8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>
            <a:extLst>
              <a:ext uri="{FF2B5EF4-FFF2-40B4-BE49-F238E27FC236}">
                <a16:creationId xmlns:a16="http://schemas.microsoft.com/office/drawing/2014/main" id="{69C6AE1A-D611-F26D-44C0-488BD98D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55" y="2286000"/>
            <a:ext cx="1066331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1867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1875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9A63A58A-0FD7-FDB8-AEA8-DA6D63CAB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7010400" cy="533400"/>
          </a:xfrm>
        </p:spPr>
        <p:txBody>
          <a:bodyPr/>
          <a:lstStyle/>
          <a:p>
            <a:pPr algn="ctr"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24546E4-4D90-CB41-54C6-B80D800FD6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599" y="838200"/>
            <a:ext cx="9346809" cy="18288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vi-VN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altLang="vi-VN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1875?</a:t>
            </a:r>
          </a:p>
        </p:txBody>
      </p:sp>
      <p:sp>
        <p:nvSpPr>
          <p:cNvPr id="3077" name="Line 4">
            <a:extLst>
              <a:ext uri="{FF2B5EF4-FFF2-40B4-BE49-F238E27FC236}">
                <a16:creationId xmlns:a16="http://schemas.microsoft.com/office/drawing/2014/main" id="{32435E41-6014-5E5E-CEFC-A98F308EB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58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547AF2A-171B-00FC-8769-8C3ECCD60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9360877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Line 3">
            <a:extLst>
              <a:ext uri="{FF2B5EF4-FFF2-40B4-BE49-F238E27FC236}">
                <a16:creationId xmlns:a16="http://schemas.microsoft.com/office/drawing/2014/main" id="{8F1129EC-ECA4-1F05-0B56-234F4964B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7274CC39-B461-FB54-DD8A-B7D692C9C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399" y="2138363"/>
            <a:ext cx="599752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/>
              <a:t>-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Đuy-puy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Đuy-puy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DCE78772-F26B-00E2-8C26-71FDD47BC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006476"/>
            <a:ext cx="59975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id="{EB80D69C-C209-749C-745D-769C0D70F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1981200"/>
            <a:ext cx="48768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295" name="Group 7">
            <a:extLst>
              <a:ext uri="{FF2B5EF4-FFF2-40B4-BE49-F238E27FC236}">
                <a16:creationId xmlns:a16="http://schemas.microsoft.com/office/drawing/2014/main" id="{E1D6E0D1-1B01-CC23-5DAD-9ACFC2640DD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838200"/>
            <a:ext cx="4267200" cy="6019800"/>
            <a:chOff x="192" y="192"/>
            <a:chExt cx="2790" cy="3828"/>
          </a:xfrm>
        </p:grpSpPr>
        <p:pic>
          <p:nvPicPr>
            <p:cNvPr id="12296" name="Picture 8">
              <a:extLst>
                <a:ext uri="{FF2B5EF4-FFF2-40B4-BE49-F238E27FC236}">
                  <a16:creationId xmlns:a16="http://schemas.microsoft.com/office/drawing/2014/main" id="{B74324B7-B683-97E8-C464-408841BB2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274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9">
              <a:extLst>
                <a:ext uri="{FF2B5EF4-FFF2-40B4-BE49-F238E27FC236}">
                  <a16:creationId xmlns:a16="http://schemas.microsoft.com/office/drawing/2014/main" id="{3FCEB294-8505-4924-4B35-8E54B4754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7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>
            <a:extLst>
              <a:ext uri="{FF2B5EF4-FFF2-40B4-BE49-F238E27FC236}">
                <a16:creationId xmlns:a16="http://schemas.microsoft.com/office/drawing/2014/main" id="{32817925-396C-ACE4-DBB3-9E3C76207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1"/>
            <a:ext cx="48768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id="{00961B75-99C3-E641-0987-81BD5536B3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86800" cy="609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Line 3">
            <a:extLst>
              <a:ext uri="{FF2B5EF4-FFF2-40B4-BE49-F238E27FC236}">
                <a16:creationId xmlns:a16="http://schemas.microsoft.com/office/drawing/2014/main" id="{96C547F8-64F8-D208-3BF7-64EA05546D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Text Box 4">
            <a:extLst>
              <a:ext uri="{FF2B5EF4-FFF2-40B4-BE49-F238E27FC236}">
                <a16:creationId xmlns:a16="http://schemas.microsoft.com/office/drawing/2014/main" id="{C4101A49-EC52-3592-29A1-43493A5D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762001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/>
              <a:t>Chiến</a:t>
            </a:r>
            <a:r>
              <a:rPr lang="en-US" altLang="vi-VN" b="1"/>
              <a:t> trường Hà Nội 1873, 1882i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BAF50276-896F-5AB6-E751-3E1420F02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73" y="2017713"/>
            <a:ext cx="51277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20-11-1873,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- 7000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72" name="Picture 12">
            <a:extLst>
              <a:ext uri="{FF2B5EF4-FFF2-40B4-BE49-F238E27FC236}">
                <a16:creationId xmlns:a16="http://schemas.microsoft.com/office/drawing/2014/main" id="{A51AD4B9-0FFD-42CC-A375-9DE57810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6976"/>
            <a:ext cx="48768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13">
            <a:extLst>
              <a:ext uri="{FF2B5EF4-FFF2-40B4-BE49-F238E27FC236}">
                <a16:creationId xmlns:a16="http://schemas.microsoft.com/office/drawing/2014/main" id="{DB03B2CC-13FE-BCA4-D278-7E901B006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7338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990000"/>
                </a:solidFill>
              </a:rPr>
              <a:t>Quân Pháp đánh thành Hà Nội</a:t>
            </a:r>
          </a:p>
        </p:txBody>
      </p:sp>
      <p:sp>
        <p:nvSpPr>
          <p:cNvPr id="13321" name="Rectangle 14">
            <a:extLst>
              <a:ext uri="{FF2B5EF4-FFF2-40B4-BE49-F238E27FC236}">
                <a16:creationId xmlns:a16="http://schemas.microsoft.com/office/drawing/2014/main" id="{9FB1D20D-E31B-FF80-F2E3-02F639FBD0C1}"/>
              </a:ext>
            </a:extLst>
          </p:cNvPr>
          <p:cNvSpPr>
            <a:spLocks noChangeArrowheads="1"/>
          </p:cNvSpPr>
          <p:nvPr/>
        </p:nvSpPr>
        <p:spPr bwMode="auto">
          <a:xfrm rot="984178">
            <a:off x="8672513" y="2057400"/>
            <a:ext cx="620712" cy="6731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75" name="AutoShape 15">
            <a:extLst>
              <a:ext uri="{FF2B5EF4-FFF2-40B4-BE49-F238E27FC236}">
                <a16:creationId xmlns:a16="http://schemas.microsoft.com/office/drawing/2014/main" id="{AC4651DA-5E21-5F73-73D2-FCD81B1FB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981200"/>
            <a:ext cx="609600" cy="762000"/>
          </a:xfrm>
          <a:prstGeom prst="irregularSeal2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77" name="AutoShape 17">
            <a:extLst>
              <a:ext uri="{FF2B5EF4-FFF2-40B4-BE49-F238E27FC236}">
                <a16:creationId xmlns:a16="http://schemas.microsoft.com/office/drawing/2014/main" id="{ABE0BD18-1E03-8EFD-60E0-97730349F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14478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78" name="AutoShape 18">
            <a:extLst>
              <a:ext uri="{FF2B5EF4-FFF2-40B4-BE49-F238E27FC236}">
                <a16:creationId xmlns:a16="http://schemas.microsoft.com/office/drawing/2014/main" id="{4DFFAB0F-449C-3745-48C0-1DE76D6D8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2286000"/>
            <a:ext cx="685800" cy="2286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79" name="AutoShape 19">
            <a:extLst>
              <a:ext uri="{FF2B5EF4-FFF2-40B4-BE49-F238E27FC236}">
                <a16:creationId xmlns:a16="http://schemas.microsoft.com/office/drawing/2014/main" id="{B9D8942E-4CC8-1CB5-A404-1A29E17B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7432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81" name="AutoShape 21">
            <a:extLst>
              <a:ext uri="{FF2B5EF4-FFF2-40B4-BE49-F238E27FC236}">
                <a16:creationId xmlns:a16="http://schemas.microsoft.com/office/drawing/2014/main" id="{9D9DAF0E-1DE4-6E8D-4378-A16BFE295179}"/>
              </a:ext>
            </a:extLst>
          </p:cNvPr>
          <p:cNvSpPr>
            <a:spLocks noChangeArrowheads="1"/>
          </p:cNvSpPr>
          <p:nvPr/>
        </p:nvSpPr>
        <p:spPr bwMode="auto">
          <a:xfrm rot="3279780">
            <a:off x="8099425" y="1903413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charRg st="6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charRg st="140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4BD3F27-E00D-7C3F-20DB-310ACD571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9642231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Line 3">
            <a:extLst>
              <a:ext uri="{FF2B5EF4-FFF2-40B4-BE49-F238E27FC236}">
                <a16:creationId xmlns:a16="http://schemas.microsoft.com/office/drawing/2014/main" id="{FD86766C-4350-B353-D348-7458852710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8145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C0C492F2-E0D1-E18F-11AB-5E29CF563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088" y="1036410"/>
            <a:ext cx="71551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34EB5B8B-4F4F-E257-574F-1CBD92E13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98" y="2459504"/>
            <a:ext cx="676655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7" name="Rectangle 14">
            <a:extLst>
              <a:ext uri="{FF2B5EF4-FFF2-40B4-BE49-F238E27FC236}">
                <a16:creationId xmlns:a16="http://schemas.microsoft.com/office/drawing/2014/main" id="{4277BE1C-A9C7-A2C0-7F96-D585E8BA8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4648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798F317-1C9E-65E8-F615-938409283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86800" cy="609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vi-VN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Line 3">
            <a:extLst>
              <a:ext uri="{FF2B5EF4-FFF2-40B4-BE49-F238E27FC236}">
                <a16:creationId xmlns:a16="http://schemas.microsoft.com/office/drawing/2014/main" id="{76CF8542-D417-150E-84E1-5ECB32602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7">
            <a:extLst>
              <a:ext uri="{FF2B5EF4-FFF2-40B4-BE49-F238E27FC236}">
                <a16:creationId xmlns:a16="http://schemas.microsoft.com/office/drawing/2014/main" id="{55CD9F3D-12DE-DE2E-85EF-23F5976EC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4648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endParaRPr lang="en-US" altLang="vi-VN" sz="2400" dirty="0">
              <a:solidFill>
                <a:srgbClr val="0000FF"/>
              </a:solidFill>
            </a:endParaRPr>
          </a:p>
        </p:txBody>
      </p:sp>
      <p:sp>
        <p:nvSpPr>
          <p:cNvPr id="30728" name="Rectangle 8">
            <a:extLst>
              <a:ext uri="{FF2B5EF4-FFF2-40B4-BE49-F238E27FC236}">
                <a16:creationId xmlns:a16="http://schemas.microsoft.com/office/drawing/2014/main" id="{312C6A3E-4D95-CCA0-0705-0D61CE18C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832317"/>
            <a:ext cx="4648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29" name="Picture 9">
            <a:extLst>
              <a:ext uri="{FF2B5EF4-FFF2-40B4-BE49-F238E27FC236}">
                <a16:creationId xmlns:a16="http://schemas.microsoft.com/office/drawing/2014/main" id="{378FBE73-3493-95E4-2B76-8DE8C4E3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1"/>
            <a:ext cx="44958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AutoShape 10">
            <a:extLst>
              <a:ext uri="{FF2B5EF4-FFF2-40B4-BE49-F238E27FC236}">
                <a16:creationId xmlns:a16="http://schemas.microsoft.com/office/drawing/2014/main" id="{F9AD766D-51E1-FB6B-F860-7A6B1B55D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524000"/>
            <a:ext cx="1524000" cy="381000"/>
          </a:xfrm>
          <a:prstGeom prst="wedgeRectCallout">
            <a:avLst>
              <a:gd name="adj1" fmla="val 55106"/>
              <a:gd name="adj2" fmla="val 5412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1" name="AutoShape 11">
            <a:extLst>
              <a:ext uri="{FF2B5EF4-FFF2-40B4-BE49-F238E27FC236}">
                <a16:creationId xmlns:a16="http://schemas.microsoft.com/office/drawing/2014/main" id="{13BB569B-4043-B006-2B6E-14D797035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1524000"/>
            <a:ext cx="1143000" cy="381000"/>
          </a:xfrm>
          <a:prstGeom prst="wedgeRectCallout">
            <a:avLst>
              <a:gd name="adj1" fmla="val -50278"/>
              <a:gd name="adj2" fmla="val 51458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2" name="AutoShape 12">
            <a:extLst>
              <a:ext uri="{FF2B5EF4-FFF2-40B4-BE49-F238E27FC236}">
                <a16:creationId xmlns:a16="http://schemas.microsoft.com/office/drawing/2014/main" id="{814AB00F-A240-111F-25AC-F5F9DFBCC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562600"/>
            <a:ext cx="1295400" cy="381000"/>
          </a:xfrm>
          <a:prstGeom prst="wedgeRectCallout">
            <a:avLst>
              <a:gd name="adj1" fmla="val 63727"/>
              <a:gd name="adj2" fmla="val -330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3" name="AutoShape 13">
            <a:extLst>
              <a:ext uri="{FF2B5EF4-FFF2-40B4-BE49-F238E27FC236}">
                <a16:creationId xmlns:a16="http://schemas.microsoft.com/office/drawing/2014/main" id="{B9B4BD53-94C7-2B45-62DE-574B166FE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562600"/>
            <a:ext cx="1295400" cy="381000"/>
          </a:xfrm>
          <a:prstGeom prst="wedgeRectCallout">
            <a:avLst>
              <a:gd name="adj1" fmla="val 158944"/>
              <a:gd name="adj2" fmla="val -33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4" name="AutoShape 14">
            <a:extLst>
              <a:ext uri="{FF2B5EF4-FFF2-40B4-BE49-F238E27FC236}">
                <a16:creationId xmlns:a16="http://schemas.microsoft.com/office/drawing/2014/main" id="{2575A0B9-2F4C-5A12-DD5E-FA29D7FA5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562600"/>
            <a:ext cx="1524000" cy="381000"/>
          </a:xfrm>
          <a:prstGeom prst="wedgeRectCallout">
            <a:avLst>
              <a:gd name="adj1" fmla="val -28333"/>
              <a:gd name="adj2" fmla="val -4191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0730" grpId="0" animBg="1"/>
      <p:bldP spid="30731" grpId="0" animBg="1"/>
      <p:bldP spid="30732" grpId="0" animBg="1"/>
      <p:bldP spid="30733" grpId="0" animBg="1"/>
      <p:bldP spid="307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>
            <a:extLst>
              <a:ext uri="{FF2B5EF4-FFF2-40B4-BE49-F238E27FC236}">
                <a16:creationId xmlns:a16="http://schemas.microsoft.com/office/drawing/2014/main" id="{344E4B85-B11D-191A-60C5-66405F82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685800"/>
            <a:ext cx="409257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9D14F39B-D1A1-6BF7-F618-C7AD696F0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10598834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Line 3">
            <a:extLst>
              <a:ext uri="{FF2B5EF4-FFF2-40B4-BE49-F238E27FC236}">
                <a16:creationId xmlns:a16="http://schemas.microsoft.com/office/drawing/2014/main" id="{87F48B18-6C50-0F62-A2E8-EAB675665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B1CC1895-3648-E466-13D6-AE626BE25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1" y="1971821"/>
            <a:ext cx="534572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Thanh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3B888477-A2F6-22F8-5717-85E2F22D9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484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</a:rPr>
              <a:t>C</a:t>
            </a:r>
            <a:r>
              <a:rPr lang="en-US" altLang="vi-VN" b="1">
                <a:solidFill>
                  <a:schemeClr val="bg1"/>
                </a:solidFill>
              </a:rPr>
              <a:t>ửa ô Quan chưởng (Hà Nội)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80653FA-AC32-7CD7-F9A6-DC543047D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9895449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3312A8CF-48ED-2F69-1123-A5143681C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21A52624-A28F-B23B-B6C9-0C1CEE0E1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6" y="762000"/>
            <a:ext cx="508781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(Nam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96DDEE85-F07F-C0A1-C82F-F84E4834C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Cầu Giấy 1884</a:t>
            </a:r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3EC331DD-7C6F-D461-8B7E-5180A1D5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14400"/>
            <a:ext cx="48768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AutoShape 7">
            <a:extLst>
              <a:ext uri="{FF2B5EF4-FFF2-40B4-BE49-F238E27FC236}">
                <a16:creationId xmlns:a16="http://schemas.microsoft.com/office/drawing/2014/main" id="{5E4FBE1C-A6BB-BBE8-05EA-B239E289E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9838" y="3290888"/>
            <a:ext cx="228600" cy="457200"/>
          </a:xfrm>
          <a:prstGeom prst="irregularSeal2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680" name="AutoShape 8">
            <a:extLst>
              <a:ext uri="{FF2B5EF4-FFF2-40B4-BE49-F238E27FC236}">
                <a16:creationId xmlns:a16="http://schemas.microsoft.com/office/drawing/2014/main" id="{55326B67-8B8A-DE91-4E18-D3980332E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124200"/>
            <a:ext cx="228600" cy="457200"/>
          </a:xfrm>
          <a:prstGeom prst="irregularSeal2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681" name="AutoShape 9">
            <a:extLst>
              <a:ext uri="{FF2B5EF4-FFF2-40B4-BE49-F238E27FC236}">
                <a16:creationId xmlns:a16="http://schemas.microsoft.com/office/drawing/2014/main" id="{538B36F4-1513-DE79-F9BE-49CD2E00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257800"/>
            <a:ext cx="2895600" cy="990600"/>
          </a:xfrm>
          <a:prstGeom prst="wedgeRoundRectCallout">
            <a:avLst>
              <a:gd name="adj1" fmla="val 59046"/>
              <a:gd name="adj2" fmla="val -2141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FF3300"/>
                </a:solidFill>
              </a:rPr>
              <a:t>Căn cứ kháng chiến của Phạm Văn Nghị (Nam Định)</a:t>
            </a:r>
          </a:p>
        </p:txBody>
      </p:sp>
      <p:sp>
        <p:nvSpPr>
          <p:cNvPr id="28682" name="AutoShape 10">
            <a:extLst>
              <a:ext uri="{FF2B5EF4-FFF2-40B4-BE49-F238E27FC236}">
                <a16:creationId xmlns:a16="http://schemas.microsoft.com/office/drawing/2014/main" id="{8823C574-790F-C220-307D-20EC9BEA0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447800"/>
            <a:ext cx="2971800" cy="990600"/>
          </a:xfrm>
          <a:prstGeom prst="wedgeRoundRectCallout">
            <a:avLst>
              <a:gd name="adj1" fmla="val 66241"/>
              <a:gd name="adj2" fmla="val 14230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FF3300"/>
                </a:solidFill>
              </a:rPr>
              <a:t>Căn cứ kháng chiến của Nguyễn Mậu Kiến (Thái Bình)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  <p:bldP spid="286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61475DB-DE0C-3F88-8114-2E533DE7D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10106465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Line 3">
            <a:extLst>
              <a:ext uri="{FF2B5EF4-FFF2-40B4-BE49-F238E27FC236}">
                <a16:creationId xmlns:a16="http://schemas.microsoft.com/office/drawing/2014/main" id="{7318F097-1729-0639-BB8C-F2CC22491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726369B7-5E98-6900-92C7-9A88512B7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762000"/>
            <a:ext cx="411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(21-12-1873)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F53B3A4B-65D5-B28C-1D14-899415EA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4612035"/>
            <a:ext cx="487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462" name="Picture 8">
            <a:extLst>
              <a:ext uri="{FF2B5EF4-FFF2-40B4-BE49-F238E27FC236}">
                <a16:creationId xmlns:a16="http://schemas.microsoft.com/office/drawing/2014/main" id="{44C4CB61-0427-71A7-75F5-C7F0A622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1"/>
            <a:ext cx="48768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>
            <a:extLst>
              <a:ext uri="{FF2B5EF4-FFF2-40B4-BE49-F238E27FC236}">
                <a16:creationId xmlns:a16="http://schemas.microsoft.com/office/drawing/2014/main" id="{7AE95996-3F9B-353A-5ED2-3B7A94871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43288"/>
            <a:ext cx="4876800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10">
            <a:extLst>
              <a:ext uri="{FF2B5EF4-FFF2-40B4-BE49-F238E27FC236}">
                <a16:creationId xmlns:a16="http://schemas.microsoft.com/office/drawing/2014/main" id="{3A48BEFA-318D-D632-98D0-D6CC8FA3E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Cầu Giấy 1884</a:t>
            </a:r>
          </a:p>
        </p:txBody>
      </p:sp>
      <p:sp>
        <p:nvSpPr>
          <p:cNvPr id="19465" name="Text Box 11">
            <a:extLst>
              <a:ext uri="{FF2B5EF4-FFF2-40B4-BE49-F238E27FC236}">
                <a16:creationId xmlns:a16="http://schemas.microsoft.com/office/drawing/2014/main" id="{0FE090F3-6763-A56C-3430-BE59E0C56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762001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/>
              <a:t>Chiến</a:t>
            </a:r>
            <a:r>
              <a:rPr lang="en-US" altLang="vi-VN" b="1"/>
              <a:t> trường Hà Nội 1873, 1882i</a:t>
            </a:r>
          </a:p>
        </p:txBody>
      </p:sp>
      <p:sp>
        <p:nvSpPr>
          <p:cNvPr id="18444" name="AutoShape 12">
            <a:extLst>
              <a:ext uri="{FF2B5EF4-FFF2-40B4-BE49-F238E27FC236}">
                <a16:creationId xmlns:a16="http://schemas.microsoft.com/office/drawing/2014/main" id="{51164C6F-6F45-68A9-0362-FCFE20A00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819400"/>
            <a:ext cx="609600" cy="1524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8445" name="AutoShape 13">
            <a:extLst>
              <a:ext uri="{FF2B5EF4-FFF2-40B4-BE49-F238E27FC236}">
                <a16:creationId xmlns:a16="http://schemas.microsoft.com/office/drawing/2014/main" id="{57F967EC-FE12-ECC4-544C-CA4738BBE753}"/>
              </a:ext>
            </a:extLst>
          </p:cNvPr>
          <p:cNvSpPr>
            <a:spLocks noChangeArrowheads="1"/>
          </p:cNvSpPr>
          <p:nvPr/>
        </p:nvSpPr>
        <p:spPr bwMode="auto">
          <a:xfrm rot="1529854">
            <a:off x="6324600" y="2765425"/>
            <a:ext cx="533400" cy="185738"/>
          </a:xfrm>
          <a:prstGeom prst="leftArrow">
            <a:avLst>
              <a:gd name="adj1" fmla="val 50000"/>
              <a:gd name="adj2" fmla="val 7179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8446" name="AutoShape 14">
            <a:extLst>
              <a:ext uri="{FF2B5EF4-FFF2-40B4-BE49-F238E27FC236}">
                <a16:creationId xmlns:a16="http://schemas.microsoft.com/office/drawing/2014/main" id="{A1EC02E0-CDCE-2BF1-5E3F-8C2EEECD7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133600"/>
            <a:ext cx="152400" cy="533400"/>
          </a:xfrm>
          <a:prstGeom prst="downArrow">
            <a:avLst>
              <a:gd name="adj1" fmla="val 50000"/>
              <a:gd name="adj2" fmla="val 8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8447" name="AutoShape 15">
            <a:extLst>
              <a:ext uri="{FF2B5EF4-FFF2-40B4-BE49-F238E27FC236}">
                <a16:creationId xmlns:a16="http://schemas.microsoft.com/office/drawing/2014/main" id="{BD0EBF58-B67E-68C5-4C14-E993C2BE9663}"/>
              </a:ext>
            </a:extLst>
          </p:cNvPr>
          <p:cNvSpPr>
            <a:spLocks noChangeArrowheads="1"/>
          </p:cNvSpPr>
          <p:nvPr/>
        </p:nvSpPr>
        <p:spPr bwMode="auto">
          <a:xfrm rot="-1233363">
            <a:off x="6781800" y="2286001"/>
            <a:ext cx="173038" cy="595313"/>
          </a:xfrm>
          <a:prstGeom prst="downArrow">
            <a:avLst>
              <a:gd name="adj1" fmla="val 50000"/>
              <a:gd name="adj2" fmla="val 8600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id="{B6A0A087-10FB-A3FB-3A71-C1098B359590}"/>
              </a:ext>
            </a:extLst>
          </p:cNvPr>
          <p:cNvSpPr>
            <a:spLocks noChangeArrowheads="1"/>
          </p:cNvSpPr>
          <p:nvPr/>
        </p:nvSpPr>
        <p:spPr bwMode="auto">
          <a:xfrm rot="10076551">
            <a:off x="6934200" y="2895600"/>
            <a:ext cx="166688" cy="465138"/>
          </a:xfrm>
          <a:prstGeom prst="downArrow">
            <a:avLst>
              <a:gd name="adj1" fmla="val 50000"/>
              <a:gd name="adj2" fmla="val 6976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8449" name="AutoShape 17">
            <a:extLst>
              <a:ext uri="{FF2B5EF4-FFF2-40B4-BE49-F238E27FC236}">
                <a16:creationId xmlns:a16="http://schemas.microsoft.com/office/drawing/2014/main" id="{1139D3CF-3398-5CB8-322C-CFCCC806C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76400"/>
            <a:ext cx="1295400" cy="381000"/>
          </a:xfrm>
          <a:prstGeom prst="wedgeRoundRectCallout">
            <a:avLst>
              <a:gd name="adj1" fmla="val -41056"/>
              <a:gd name="adj2" fmla="val 200417"/>
              <a:gd name="adj3" fmla="val 16667"/>
            </a:avLst>
          </a:prstGeom>
          <a:noFill/>
          <a:ln w="28575">
            <a:solidFill>
              <a:srgbClr val="99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/>
              <a:t>Cầu Giấy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5ED68AB-3FA4-96B5-7D70-99829236A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9895447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Line 3">
            <a:extLst>
              <a:ext uri="{FF2B5EF4-FFF2-40B4-BE49-F238E27FC236}">
                <a16:creationId xmlns:a16="http://schemas.microsoft.com/office/drawing/2014/main" id="{C2E2FD35-BA9F-35D6-B8BB-5FC846D6EE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8B0D2FE6-3C8C-F8A8-0170-0ADF4635B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762000"/>
            <a:ext cx="4343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15-3-1874,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Hiệp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D4DFF6B4-9AE7-8850-21C2-8951976A2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Cầu Giấy 1884</a:t>
            </a:r>
          </a:p>
        </p:txBody>
      </p:sp>
      <p:pic>
        <p:nvPicPr>
          <p:cNvPr id="22537" name="Picture 9">
            <a:extLst>
              <a:ext uri="{FF2B5EF4-FFF2-40B4-BE49-F238E27FC236}">
                <a16:creationId xmlns:a16="http://schemas.microsoft.com/office/drawing/2014/main" id="{C7175A02-8BDC-843F-3EB3-E70AA2562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6414"/>
            <a:ext cx="4419600" cy="3811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50" name="Group 22">
            <a:extLst>
              <a:ext uri="{FF2B5EF4-FFF2-40B4-BE49-F238E27FC236}">
                <a16:creationId xmlns:a16="http://schemas.microsoft.com/office/drawing/2014/main" id="{6975D764-C301-BAA7-FAA7-A84937C955A8}"/>
              </a:ext>
            </a:extLst>
          </p:cNvPr>
          <p:cNvGrpSpPr>
            <a:grpSpLocks/>
          </p:cNvGrpSpPr>
          <p:nvPr/>
        </p:nvGrpSpPr>
        <p:grpSpPr bwMode="auto">
          <a:xfrm>
            <a:off x="6461126" y="3779839"/>
            <a:ext cx="2703513" cy="2662237"/>
            <a:chOff x="3110" y="2381"/>
            <a:chExt cx="1703" cy="1677"/>
          </a:xfrm>
        </p:grpSpPr>
        <p:sp>
          <p:nvSpPr>
            <p:cNvPr id="20490" name="Freeform 19">
              <a:extLst>
                <a:ext uri="{FF2B5EF4-FFF2-40B4-BE49-F238E27FC236}">
                  <a16:creationId xmlns:a16="http://schemas.microsoft.com/office/drawing/2014/main" id="{DF79E20E-395F-6A04-4329-D73632768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" y="2381"/>
              <a:ext cx="1319" cy="1677"/>
            </a:xfrm>
            <a:custGeom>
              <a:avLst/>
              <a:gdLst>
                <a:gd name="T0" fmla="*/ 1165 w 1319"/>
                <a:gd name="T1" fmla="*/ 0 h 1677"/>
                <a:gd name="T2" fmla="*/ 1242 w 1319"/>
                <a:gd name="T3" fmla="*/ 141 h 1677"/>
                <a:gd name="T4" fmla="*/ 1191 w 1319"/>
                <a:gd name="T5" fmla="*/ 269 h 1677"/>
                <a:gd name="T6" fmla="*/ 1242 w 1319"/>
                <a:gd name="T7" fmla="*/ 333 h 1677"/>
                <a:gd name="T8" fmla="*/ 1255 w 1319"/>
                <a:gd name="T9" fmla="*/ 371 h 1677"/>
                <a:gd name="T10" fmla="*/ 1293 w 1319"/>
                <a:gd name="T11" fmla="*/ 448 h 1677"/>
                <a:gd name="T12" fmla="*/ 1306 w 1319"/>
                <a:gd name="T13" fmla="*/ 627 h 1677"/>
                <a:gd name="T14" fmla="*/ 1319 w 1319"/>
                <a:gd name="T15" fmla="*/ 793 h 1677"/>
                <a:gd name="T16" fmla="*/ 1268 w 1319"/>
                <a:gd name="T17" fmla="*/ 806 h 1677"/>
                <a:gd name="T18" fmla="*/ 1191 w 1319"/>
                <a:gd name="T19" fmla="*/ 857 h 1677"/>
                <a:gd name="T20" fmla="*/ 1101 w 1319"/>
                <a:gd name="T21" fmla="*/ 883 h 1677"/>
                <a:gd name="T22" fmla="*/ 1076 w 1319"/>
                <a:gd name="T23" fmla="*/ 845 h 1677"/>
                <a:gd name="T24" fmla="*/ 1037 w 1319"/>
                <a:gd name="T25" fmla="*/ 819 h 1677"/>
                <a:gd name="T26" fmla="*/ 973 w 1319"/>
                <a:gd name="T27" fmla="*/ 755 h 1677"/>
                <a:gd name="T28" fmla="*/ 935 w 1319"/>
                <a:gd name="T29" fmla="*/ 1024 h 1677"/>
                <a:gd name="T30" fmla="*/ 884 w 1319"/>
                <a:gd name="T31" fmla="*/ 1062 h 1677"/>
                <a:gd name="T32" fmla="*/ 858 w 1319"/>
                <a:gd name="T33" fmla="*/ 1190 h 1677"/>
                <a:gd name="T34" fmla="*/ 743 w 1319"/>
                <a:gd name="T35" fmla="*/ 1254 h 1677"/>
                <a:gd name="T36" fmla="*/ 666 w 1319"/>
                <a:gd name="T37" fmla="*/ 1293 h 1677"/>
                <a:gd name="T38" fmla="*/ 615 w 1319"/>
                <a:gd name="T39" fmla="*/ 1318 h 1677"/>
                <a:gd name="T40" fmla="*/ 589 w 1319"/>
                <a:gd name="T41" fmla="*/ 1357 h 1677"/>
                <a:gd name="T42" fmla="*/ 551 w 1319"/>
                <a:gd name="T43" fmla="*/ 1369 h 1677"/>
                <a:gd name="T44" fmla="*/ 384 w 1319"/>
                <a:gd name="T45" fmla="*/ 1433 h 1677"/>
                <a:gd name="T46" fmla="*/ 269 w 1319"/>
                <a:gd name="T47" fmla="*/ 1523 h 1677"/>
                <a:gd name="T48" fmla="*/ 218 w 1319"/>
                <a:gd name="T49" fmla="*/ 1600 h 1677"/>
                <a:gd name="T50" fmla="*/ 192 w 1319"/>
                <a:gd name="T51" fmla="*/ 1638 h 1677"/>
                <a:gd name="T52" fmla="*/ 116 w 1319"/>
                <a:gd name="T53" fmla="*/ 1677 h 1677"/>
                <a:gd name="T54" fmla="*/ 52 w 1319"/>
                <a:gd name="T55" fmla="*/ 1651 h 1677"/>
                <a:gd name="T56" fmla="*/ 0 w 1319"/>
                <a:gd name="T57" fmla="*/ 1664 h 16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19" h="1677">
                  <a:moveTo>
                    <a:pt x="1165" y="0"/>
                  </a:moveTo>
                  <a:cubicBezTo>
                    <a:pt x="1176" y="76"/>
                    <a:pt x="1168" y="116"/>
                    <a:pt x="1242" y="141"/>
                  </a:cubicBezTo>
                  <a:cubicBezTo>
                    <a:pt x="1261" y="215"/>
                    <a:pt x="1254" y="226"/>
                    <a:pt x="1191" y="269"/>
                  </a:cubicBezTo>
                  <a:cubicBezTo>
                    <a:pt x="1224" y="364"/>
                    <a:pt x="1176" y="250"/>
                    <a:pt x="1242" y="333"/>
                  </a:cubicBezTo>
                  <a:cubicBezTo>
                    <a:pt x="1250" y="343"/>
                    <a:pt x="1249" y="359"/>
                    <a:pt x="1255" y="371"/>
                  </a:cubicBezTo>
                  <a:cubicBezTo>
                    <a:pt x="1303" y="467"/>
                    <a:pt x="1261" y="352"/>
                    <a:pt x="1293" y="448"/>
                  </a:cubicBezTo>
                  <a:cubicBezTo>
                    <a:pt x="1297" y="508"/>
                    <a:pt x="1309" y="567"/>
                    <a:pt x="1306" y="627"/>
                  </a:cubicBezTo>
                  <a:cubicBezTo>
                    <a:pt x="1302" y="700"/>
                    <a:pt x="1242" y="722"/>
                    <a:pt x="1319" y="793"/>
                  </a:cubicBezTo>
                  <a:cubicBezTo>
                    <a:pt x="1302" y="797"/>
                    <a:pt x="1284" y="798"/>
                    <a:pt x="1268" y="806"/>
                  </a:cubicBezTo>
                  <a:cubicBezTo>
                    <a:pt x="1240" y="820"/>
                    <a:pt x="1220" y="847"/>
                    <a:pt x="1191" y="857"/>
                  </a:cubicBezTo>
                  <a:cubicBezTo>
                    <a:pt x="1135" y="876"/>
                    <a:pt x="1165" y="867"/>
                    <a:pt x="1101" y="883"/>
                  </a:cubicBezTo>
                  <a:cubicBezTo>
                    <a:pt x="1093" y="870"/>
                    <a:pt x="1087" y="856"/>
                    <a:pt x="1076" y="845"/>
                  </a:cubicBezTo>
                  <a:cubicBezTo>
                    <a:pt x="1065" y="834"/>
                    <a:pt x="1047" y="831"/>
                    <a:pt x="1037" y="819"/>
                  </a:cubicBezTo>
                  <a:cubicBezTo>
                    <a:pt x="976" y="746"/>
                    <a:pt x="1052" y="781"/>
                    <a:pt x="973" y="755"/>
                  </a:cubicBezTo>
                  <a:cubicBezTo>
                    <a:pt x="916" y="842"/>
                    <a:pt x="988" y="898"/>
                    <a:pt x="935" y="1024"/>
                  </a:cubicBezTo>
                  <a:cubicBezTo>
                    <a:pt x="927" y="1044"/>
                    <a:pt x="901" y="1049"/>
                    <a:pt x="884" y="1062"/>
                  </a:cubicBezTo>
                  <a:cubicBezTo>
                    <a:pt x="875" y="1105"/>
                    <a:pt x="871" y="1148"/>
                    <a:pt x="858" y="1190"/>
                  </a:cubicBezTo>
                  <a:cubicBezTo>
                    <a:pt x="840" y="1247"/>
                    <a:pt x="788" y="1237"/>
                    <a:pt x="743" y="1254"/>
                  </a:cubicBezTo>
                  <a:cubicBezTo>
                    <a:pt x="716" y="1264"/>
                    <a:pt x="692" y="1280"/>
                    <a:pt x="666" y="1293"/>
                  </a:cubicBezTo>
                  <a:cubicBezTo>
                    <a:pt x="649" y="1301"/>
                    <a:pt x="630" y="1306"/>
                    <a:pt x="615" y="1318"/>
                  </a:cubicBezTo>
                  <a:cubicBezTo>
                    <a:pt x="603" y="1328"/>
                    <a:pt x="601" y="1347"/>
                    <a:pt x="589" y="1357"/>
                  </a:cubicBezTo>
                  <a:cubicBezTo>
                    <a:pt x="579" y="1365"/>
                    <a:pt x="563" y="1364"/>
                    <a:pt x="551" y="1369"/>
                  </a:cubicBezTo>
                  <a:cubicBezTo>
                    <a:pt x="496" y="1393"/>
                    <a:pt x="442" y="1415"/>
                    <a:pt x="384" y="1433"/>
                  </a:cubicBezTo>
                  <a:cubicBezTo>
                    <a:pt x="350" y="1486"/>
                    <a:pt x="320" y="1489"/>
                    <a:pt x="269" y="1523"/>
                  </a:cubicBezTo>
                  <a:cubicBezTo>
                    <a:pt x="252" y="1549"/>
                    <a:pt x="235" y="1574"/>
                    <a:pt x="218" y="1600"/>
                  </a:cubicBezTo>
                  <a:cubicBezTo>
                    <a:pt x="209" y="1613"/>
                    <a:pt x="207" y="1633"/>
                    <a:pt x="192" y="1638"/>
                  </a:cubicBezTo>
                  <a:cubicBezTo>
                    <a:pt x="139" y="1656"/>
                    <a:pt x="165" y="1643"/>
                    <a:pt x="116" y="1677"/>
                  </a:cubicBezTo>
                  <a:cubicBezTo>
                    <a:pt x="95" y="1668"/>
                    <a:pt x="75" y="1654"/>
                    <a:pt x="52" y="1651"/>
                  </a:cubicBezTo>
                  <a:cubicBezTo>
                    <a:pt x="34" y="1649"/>
                    <a:pt x="0" y="1664"/>
                    <a:pt x="0" y="166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Freeform 20">
              <a:extLst>
                <a:ext uri="{FF2B5EF4-FFF2-40B4-BE49-F238E27FC236}">
                  <a16:creationId xmlns:a16="http://schemas.microsoft.com/office/drawing/2014/main" id="{42C21A87-137C-86DB-2FB8-7D693171A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2381"/>
              <a:ext cx="1280" cy="1664"/>
            </a:xfrm>
            <a:custGeom>
              <a:avLst/>
              <a:gdLst>
                <a:gd name="T0" fmla="*/ 1280 w 1280"/>
                <a:gd name="T1" fmla="*/ 0 h 1664"/>
                <a:gd name="T2" fmla="*/ 1229 w 1280"/>
                <a:gd name="T3" fmla="*/ 13 h 1664"/>
                <a:gd name="T4" fmla="*/ 1178 w 1280"/>
                <a:gd name="T5" fmla="*/ 102 h 1664"/>
                <a:gd name="T6" fmla="*/ 1127 w 1280"/>
                <a:gd name="T7" fmla="*/ 115 h 1664"/>
                <a:gd name="T8" fmla="*/ 1088 w 1280"/>
                <a:gd name="T9" fmla="*/ 89 h 1664"/>
                <a:gd name="T10" fmla="*/ 1011 w 1280"/>
                <a:gd name="T11" fmla="*/ 141 h 1664"/>
                <a:gd name="T12" fmla="*/ 909 w 1280"/>
                <a:gd name="T13" fmla="*/ 153 h 1664"/>
                <a:gd name="T14" fmla="*/ 819 w 1280"/>
                <a:gd name="T15" fmla="*/ 243 h 1664"/>
                <a:gd name="T16" fmla="*/ 781 w 1280"/>
                <a:gd name="T17" fmla="*/ 230 h 1664"/>
                <a:gd name="T18" fmla="*/ 653 w 1280"/>
                <a:gd name="T19" fmla="*/ 269 h 1664"/>
                <a:gd name="T20" fmla="*/ 627 w 1280"/>
                <a:gd name="T21" fmla="*/ 307 h 1664"/>
                <a:gd name="T22" fmla="*/ 653 w 1280"/>
                <a:gd name="T23" fmla="*/ 384 h 1664"/>
                <a:gd name="T24" fmla="*/ 666 w 1280"/>
                <a:gd name="T25" fmla="*/ 473 h 1664"/>
                <a:gd name="T26" fmla="*/ 768 w 1280"/>
                <a:gd name="T27" fmla="*/ 550 h 1664"/>
                <a:gd name="T28" fmla="*/ 755 w 1280"/>
                <a:gd name="T29" fmla="*/ 665 h 1664"/>
                <a:gd name="T30" fmla="*/ 717 w 1280"/>
                <a:gd name="T31" fmla="*/ 640 h 1664"/>
                <a:gd name="T32" fmla="*/ 679 w 1280"/>
                <a:gd name="T33" fmla="*/ 627 h 1664"/>
                <a:gd name="T34" fmla="*/ 653 w 1280"/>
                <a:gd name="T35" fmla="*/ 576 h 1664"/>
                <a:gd name="T36" fmla="*/ 461 w 1280"/>
                <a:gd name="T37" fmla="*/ 601 h 1664"/>
                <a:gd name="T38" fmla="*/ 410 w 1280"/>
                <a:gd name="T39" fmla="*/ 627 h 1664"/>
                <a:gd name="T40" fmla="*/ 346 w 1280"/>
                <a:gd name="T41" fmla="*/ 601 h 1664"/>
                <a:gd name="T42" fmla="*/ 295 w 1280"/>
                <a:gd name="T43" fmla="*/ 614 h 1664"/>
                <a:gd name="T44" fmla="*/ 269 w 1280"/>
                <a:gd name="T45" fmla="*/ 653 h 1664"/>
                <a:gd name="T46" fmla="*/ 295 w 1280"/>
                <a:gd name="T47" fmla="*/ 691 h 1664"/>
                <a:gd name="T48" fmla="*/ 218 w 1280"/>
                <a:gd name="T49" fmla="*/ 729 h 1664"/>
                <a:gd name="T50" fmla="*/ 205 w 1280"/>
                <a:gd name="T51" fmla="*/ 768 h 1664"/>
                <a:gd name="T52" fmla="*/ 51 w 1280"/>
                <a:gd name="T53" fmla="*/ 806 h 1664"/>
                <a:gd name="T54" fmla="*/ 13 w 1280"/>
                <a:gd name="T55" fmla="*/ 845 h 1664"/>
                <a:gd name="T56" fmla="*/ 51 w 1280"/>
                <a:gd name="T57" fmla="*/ 819 h 1664"/>
                <a:gd name="T58" fmla="*/ 13 w 1280"/>
                <a:gd name="T59" fmla="*/ 793 h 1664"/>
                <a:gd name="T60" fmla="*/ 0 w 1280"/>
                <a:gd name="T61" fmla="*/ 832 h 1664"/>
                <a:gd name="T62" fmla="*/ 90 w 1280"/>
                <a:gd name="T63" fmla="*/ 909 h 1664"/>
                <a:gd name="T64" fmla="*/ 192 w 1280"/>
                <a:gd name="T65" fmla="*/ 973 h 1664"/>
                <a:gd name="T66" fmla="*/ 269 w 1280"/>
                <a:gd name="T67" fmla="*/ 1024 h 1664"/>
                <a:gd name="T68" fmla="*/ 295 w 1280"/>
                <a:gd name="T69" fmla="*/ 1062 h 1664"/>
                <a:gd name="T70" fmla="*/ 231 w 1280"/>
                <a:gd name="T71" fmla="*/ 1075 h 1664"/>
                <a:gd name="T72" fmla="*/ 179 w 1280"/>
                <a:gd name="T73" fmla="*/ 1101 h 1664"/>
                <a:gd name="T74" fmla="*/ 154 w 1280"/>
                <a:gd name="T75" fmla="*/ 1382 h 1664"/>
                <a:gd name="T76" fmla="*/ 179 w 1280"/>
                <a:gd name="T77" fmla="*/ 1600 h 1664"/>
                <a:gd name="T78" fmla="*/ 128 w 1280"/>
                <a:gd name="T79" fmla="*/ 1664 h 16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80" h="1664">
                  <a:moveTo>
                    <a:pt x="1280" y="0"/>
                  </a:moveTo>
                  <a:cubicBezTo>
                    <a:pt x="1263" y="4"/>
                    <a:pt x="1242" y="2"/>
                    <a:pt x="1229" y="13"/>
                  </a:cubicBezTo>
                  <a:cubicBezTo>
                    <a:pt x="1201" y="36"/>
                    <a:pt x="1210" y="81"/>
                    <a:pt x="1178" y="102"/>
                  </a:cubicBezTo>
                  <a:cubicBezTo>
                    <a:pt x="1163" y="112"/>
                    <a:pt x="1144" y="111"/>
                    <a:pt x="1127" y="115"/>
                  </a:cubicBezTo>
                  <a:cubicBezTo>
                    <a:pt x="1114" y="106"/>
                    <a:pt x="1103" y="86"/>
                    <a:pt x="1088" y="89"/>
                  </a:cubicBezTo>
                  <a:cubicBezTo>
                    <a:pt x="1058" y="96"/>
                    <a:pt x="1042" y="137"/>
                    <a:pt x="1011" y="141"/>
                  </a:cubicBezTo>
                  <a:cubicBezTo>
                    <a:pt x="977" y="145"/>
                    <a:pt x="943" y="149"/>
                    <a:pt x="909" y="153"/>
                  </a:cubicBezTo>
                  <a:cubicBezTo>
                    <a:pt x="877" y="295"/>
                    <a:pt x="920" y="282"/>
                    <a:pt x="819" y="243"/>
                  </a:cubicBezTo>
                  <a:cubicBezTo>
                    <a:pt x="806" y="238"/>
                    <a:pt x="794" y="234"/>
                    <a:pt x="781" y="230"/>
                  </a:cubicBezTo>
                  <a:cubicBezTo>
                    <a:pt x="739" y="245"/>
                    <a:pt x="695" y="254"/>
                    <a:pt x="653" y="269"/>
                  </a:cubicBezTo>
                  <a:cubicBezTo>
                    <a:pt x="644" y="282"/>
                    <a:pt x="627" y="292"/>
                    <a:pt x="627" y="307"/>
                  </a:cubicBezTo>
                  <a:cubicBezTo>
                    <a:pt x="627" y="334"/>
                    <a:pt x="653" y="384"/>
                    <a:pt x="653" y="384"/>
                  </a:cubicBezTo>
                  <a:cubicBezTo>
                    <a:pt x="657" y="414"/>
                    <a:pt x="657" y="444"/>
                    <a:pt x="666" y="473"/>
                  </a:cubicBezTo>
                  <a:cubicBezTo>
                    <a:pt x="680" y="520"/>
                    <a:pt x="731" y="526"/>
                    <a:pt x="768" y="550"/>
                  </a:cubicBezTo>
                  <a:cubicBezTo>
                    <a:pt x="781" y="588"/>
                    <a:pt x="802" y="627"/>
                    <a:pt x="755" y="665"/>
                  </a:cubicBezTo>
                  <a:cubicBezTo>
                    <a:pt x="743" y="674"/>
                    <a:pt x="731" y="647"/>
                    <a:pt x="717" y="640"/>
                  </a:cubicBezTo>
                  <a:cubicBezTo>
                    <a:pt x="705" y="634"/>
                    <a:pt x="692" y="631"/>
                    <a:pt x="679" y="627"/>
                  </a:cubicBezTo>
                  <a:cubicBezTo>
                    <a:pt x="670" y="610"/>
                    <a:pt x="672" y="580"/>
                    <a:pt x="653" y="576"/>
                  </a:cubicBezTo>
                  <a:cubicBezTo>
                    <a:pt x="604" y="565"/>
                    <a:pt x="517" y="588"/>
                    <a:pt x="461" y="601"/>
                  </a:cubicBezTo>
                  <a:cubicBezTo>
                    <a:pt x="444" y="610"/>
                    <a:pt x="429" y="627"/>
                    <a:pt x="410" y="627"/>
                  </a:cubicBezTo>
                  <a:cubicBezTo>
                    <a:pt x="387" y="627"/>
                    <a:pt x="369" y="604"/>
                    <a:pt x="346" y="601"/>
                  </a:cubicBezTo>
                  <a:cubicBezTo>
                    <a:pt x="329" y="599"/>
                    <a:pt x="312" y="610"/>
                    <a:pt x="295" y="614"/>
                  </a:cubicBezTo>
                  <a:cubicBezTo>
                    <a:pt x="286" y="627"/>
                    <a:pt x="269" y="637"/>
                    <a:pt x="269" y="653"/>
                  </a:cubicBezTo>
                  <a:cubicBezTo>
                    <a:pt x="269" y="668"/>
                    <a:pt x="298" y="676"/>
                    <a:pt x="295" y="691"/>
                  </a:cubicBezTo>
                  <a:cubicBezTo>
                    <a:pt x="291" y="710"/>
                    <a:pt x="232" y="725"/>
                    <a:pt x="218" y="729"/>
                  </a:cubicBezTo>
                  <a:cubicBezTo>
                    <a:pt x="214" y="742"/>
                    <a:pt x="216" y="759"/>
                    <a:pt x="205" y="768"/>
                  </a:cubicBezTo>
                  <a:cubicBezTo>
                    <a:pt x="182" y="787"/>
                    <a:pt x="87" y="794"/>
                    <a:pt x="51" y="806"/>
                  </a:cubicBezTo>
                  <a:cubicBezTo>
                    <a:pt x="9" y="834"/>
                    <a:pt x="13" y="817"/>
                    <a:pt x="13" y="845"/>
                  </a:cubicBezTo>
                  <a:cubicBezTo>
                    <a:pt x="26" y="836"/>
                    <a:pt x="51" y="834"/>
                    <a:pt x="51" y="819"/>
                  </a:cubicBezTo>
                  <a:cubicBezTo>
                    <a:pt x="51" y="804"/>
                    <a:pt x="28" y="789"/>
                    <a:pt x="13" y="793"/>
                  </a:cubicBezTo>
                  <a:cubicBezTo>
                    <a:pt x="0" y="796"/>
                    <a:pt x="4" y="819"/>
                    <a:pt x="0" y="832"/>
                  </a:cubicBezTo>
                  <a:cubicBezTo>
                    <a:pt x="20" y="889"/>
                    <a:pt x="35" y="891"/>
                    <a:pt x="90" y="909"/>
                  </a:cubicBezTo>
                  <a:cubicBezTo>
                    <a:pt x="149" y="999"/>
                    <a:pt x="66" y="890"/>
                    <a:pt x="192" y="973"/>
                  </a:cubicBezTo>
                  <a:cubicBezTo>
                    <a:pt x="218" y="990"/>
                    <a:pt x="269" y="1024"/>
                    <a:pt x="269" y="1024"/>
                  </a:cubicBezTo>
                  <a:cubicBezTo>
                    <a:pt x="278" y="1037"/>
                    <a:pt x="304" y="1050"/>
                    <a:pt x="295" y="1062"/>
                  </a:cubicBezTo>
                  <a:cubicBezTo>
                    <a:pt x="282" y="1079"/>
                    <a:pt x="252" y="1068"/>
                    <a:pt x="231" y="1075"/>
                  </a:cubicBezTo>
                  <a:cubicBezTo>
                    <a:pt x="213" y="1081"/>
                    <a:pt x="196" y="1092"/>
                    <a:pt x="179" y="1101"/>
                  </a:cubicBezTo>
                  <a:cubicBezTo>
                    <a:pt x="171" y="1195"/>
                    <a:pt x="167" y="1289"/>
                    <a:pt x="154" y="1382"/>
                  </a:cubicBezTo>
                  <a:cubicBezTo>
                    <a:pt x="144" y="1456"/>
                    <a:pt x="73" y="1564"/>
                    <a:pt x="179" y="1600"/>
                  </a:cubicBezTo>
                  <a:cubicBezTo>
                    <a:pt x="134" y="1645"/>
                    <a:pt x="149" y="1622"/>
                    <a:pt x="128" y="166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Freeform 21">
              <a:extLst>
                <a:ext uri="{FF2B5EF4-FFF2-40B4-BE49-F238E27FC236}">
                  <a16:creationId xmlns:a16="http://schemas.microsoft.com/office/drawing/2014/main" id="{916A982D-493A-A268-D018-D8070B9E4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0" y="3200"/>
              <a:ext cx="131" cy="192"/>
            </a:xfrm>
            <a:custGeom>
              <a:avLst/>
              <a:gdLst>
                <a:gd name="T0" fmla="*/ 77 w 131"/>
                <a:gd name="T1" fmla="*/ 0 h 192"/>
                <a:gd name="T2" fmla="*/ 0 w 131"/>
                <a:gd name="T3" fmla="*/ 51 h 192"/>
                <a:gd name="T4" fmla="*/ 26 w 131"/>
                <a:gd name="T5" fmla="*/ 90 h 192"/>
                <a:gd name="T6" fmla="*/ 90 w 131"/>
                <a:gd name="T7" fmla="*/ 192 h 192"/>
                <a:gd name="T8" fmla="*/ 90 w 131"/>
                <a:gd name="T9" fmla="*/ 38 h 192"/>
                <a:gd name="T10" fmla="*/ 52 w 131"/>
                <a:gd name="T11" fmla="*/ 13 h 192"/>
                <a:gd name="T12" fmla="*/ 77 w 131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1" h="192">
                  <a:moveTo>
                    <a:pt x="77" y="0"/>
                  </a:moveTo>
                  <a:cubicBezTo>
                    <a:pt x="52" y="6"/>
                    <a:pt x="0" y="8"/>
                    <a:pt x="0" y="51"/>
                  </a:cubicBezTo>
                  <a:cubicBezTo>
                    <a:pt x="0" y="67"/>
                    <a:pt x="20" y="76"/>
                    <a:pt x="26" y="90"/>
                  </a:cubicBezTo>
                  <a:cubicBezTo>
                    <a:pt x="71" y="190"/>
                    <a:pt x="22" y="145"/>
                    <a:pt x="90" y="192"/>
                  </a:cubicBezTo>
                  <a:cubicBezTo>
                    <a:pt x="110" y="134"/>
                    <a:pt x="131" y="96"/>
                    <a:pt x="90" y="38"/>
                  </a:cubicBezTo>
                  <a:cubicBezTo>
                    <a:pt x="81" y="26"/>
                    <a:pt x="57" y="27"/>
                    <a:pt x="52" y="13"/>
                  </a:cubicBezTo>
                  <a:cubicBezTo>
                    <a:pt x="49" y="4"/>
                    <a:pt x="69" y="4"/>
                    <a:pt x="77" y="0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2" name="AutoShape 24">
            <a:extLst>
              <a:ext uri="{FF2B5EF4-FFF2-40B4-BE49-F238E27FC236}">
                <a16:creationId xmlns:a16="http://schemas.microsoft.com/office/drawing/2014/main" id="{E3FB4B31-1A46-D477-0D7F-231462FC2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124200"/>
            <a:ext cx="2209800" cy="685800"/>
          </a:xfrm>
          <a:prstGeom prst="wedgeRoundRectCallout">
            <a:avLst>
              <a:gd name="adj1" fmla="val 5102"/>
              <a:gd name="adj2" fmla="val 1847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/>
              <a:t>Sáu tỉnh Nam Kì thuộc Pháp</a:t>
            </a:r>
          </a:p>
        </p:txBody>
      </p:sp>
      <p:sp>
        <p:nvSpPr>
          <p:cNvPr id="22553" name="Text Box 25">
            <a:extLst>
              <a:ext uri="{FF2B5EF4-FFF2-40B4-BE49-F238E27FC236}">
                <a16:creationId xmlns:a16="http://schemas.microsoft.com/office/drawing/2014/main" id="{15AAC621-CB25-8D36-B0FE-AB905BA3E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524001"/>
            <a:ext cx="4114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i="1">
                <a:latin typeface="Times New Roman" panose="02020603050405020304" pitchFamily="18" charset="0"/>
              </a:rPr>
              <a:t>Đừng tưởng một lời khuyên bốn cõi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000" b="1" i="1">
                <a:latin typeface="Times New Roman" panose="02020603050405020304" pitchFamily="18" charset="0"/>
              </a:rPr>
              <a:t>Nào hay ba tỉnh lại chầu ba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000">
                <a:latin typeface="Times New Roman" panose="02020603050405020304" pitchFamily="18" charset="0"/>
              </a:rPr>
              <a:t>                                 Phan Thanh Giản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2" grpId="0" animBg="1"/>
      <p:bldP spid="225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6D42F67-9EF5-AD98-DED5-B04F3CB6C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9192061" cy="609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vi-VN" sz="2400" b="1" u="sng" dirty="0">
                <a:solidFill>
                  <a:srgbClr val="0000FF"/>
                </a:solidFill>
              </a:rPr>
              <a:t>3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Line 3">
            <a:extLst>
              <a:ext uri="{FF2B5EF4-FFF2-40B4-BE49-F238E27FC236}">
                <a16:creationId xmlns:a16="http://schemas.microsoft.com/office/drawing/2014/main" id="{9C2021B1-723C-A7E5-F093-09A0D38FA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26" y="100115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7A6BD68C-5489-ABAC-B77D-F8F875978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798" y="1244978"/>
            <a:ext cx="69775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Hiệp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Tuất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(1874).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Hiệp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F99CAF3D-3B98-344A-203B-AAF473017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798" y="3128963"/>
            <a:ext cx="6977574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/>
              <a:t>-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Hiệp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1336A477-C390-AD02-F97A-78FD63A04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971800"/>
            <a:ext cx="4572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0B0C5C8-5B97-09A6-EEC6-FF95080ED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685800"/>
            <a:ext cx="7010400" cy="685800"/>
          </a:xfrm>
        </p:spPr>
        <p:txBody>
          <a:bodyPr/>
          <a:lstStyle/>
          <a:p>
            <a:pPr algn="ctr" eaLnBrk="1" hangingPunct="1"/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BÀI HỌC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BA90DCD-CEAC-05BB-59E8-2434802C563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6265" y="1524000"/>
            <a:ext cx="10381957" cy="41910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vi-VN" dirty="0">
                <a:solidFill>
                  <a:srgbClr val="0000FF"/>
                </a:solidFill>
              </a:rPr>
              <a:t>	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Hiệp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>
            <a:extLst>
              <a:ext uri="{FF2B5EF4-FFF2-40B4-BE49-F238E27FC236}">
                <a16:creationId xmlns:a16="http://schemas.microsoft.com/office/drawing/2014/main" id="{69C6AE1A-D611-F26D-44C0-488BD98D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55" y="2286000"/>
            <a:ext cx="1066331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Huân.Trong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1867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1875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9A63A58A-0FD7-FDB8-AEA8-DA6D63CAB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7010400" cy="533400"/>
          </a:xfrm>
        </p:spPr>
        <p:txBody>
          <a:bodyPr/>
          <a:lstStyle/>
          <a:p>
            <a:pPr algn="ctr"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24546E4-4D90-CB41-54C6-B80D800FD6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599" y="838200"/>
            <a:ext cx="9346809" cy="18288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vi-VN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altLang="vi-VN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1875?</a:t>
            </a:r>
          </a:p>
        </p:txBody>
      </p:sp>
      <p:sp>
        <p:nvSpPr>
          <p:cNvPr id="3077" name="Line 4">
            <a:extLst>
              <a:ext uri="{FF2B5EF4-FFF2-40B4-BE49-F238E27FC236}">
                <a16:creationId xmlns:a16="http://schemas.microsoft.com/office/drawing/2014/main" id="{32435E41-6014-5E5E-CEFC-A98F308EB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58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7526A4A-2E6D-3153-067E-07B833618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7010400" cy="533400"/>
          </a:xfrm>
        </p:spPr>
        <p:txBody>
          <a:bodyPr/>
          <a:lstStyle/>
          <a:p>
            <a:pPr eaLnBrk="1" hangingPunct="1"/>
            <a:r>
              <a:rPr lang="en-US" altLang="vi-VN" sz="2800" b="1">
                <a:solidFill>
                  <a:srgbClr val="0000FF"/>
                </a:solidFill>
              </a:rPr>
              <a:t>CỦNG CỐ BÀI HỌC</a:t>
            </a:r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D9235F34-A4D5-6BBF-27CD-876BD23FF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7620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3300"/>
                </a:solidFill>
              </a:rPr>
              <a:t>1) Sau năm 1867, tình hình Việt Nam có gì nổi bật?</a:t>
            </a:r>
          </a:p>
        </p:txBody>
      </p:sp>
      <p:sp>
        <p:nvSpPr>
          <p:cNvPr id="23556" name="Rectangle 7">
            <a:extLst>
              <a:ext uri="{FF2B5EF4-FFF2-40B4-BE49-F238E27FC236}">
                <a16:creationId xmlns:a16="http://schemas.microsoft.com/office/drawing/2014/main" id="{5463F9B6-CC89-7F93-B35B-4B04369155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2200" y="1295400"/>
            <a:ext cx="8077200" cy="26670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2400">
                <a:solidFill>
                  <a:srgbClr val="0000FF"/>
                </a:solidFill>
              </a:rPr>
              <a:t>a) Ở Nam Kì, thực dân Pháp tiến hành việc xây dựng bộ máy cai trị và bóc lột về kinh tế.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2400">
                <a:solidFill>
                  <a:srgbClr val="0000FF"/>
                </a:solidFill>
              </a:rPr>
              <a:t>b) Triều đình Huế: đối với Pháp tiếp tục muốn thương lượng đẻ chia xẻ quyền thống trị; đối với nhân dân thì ra sức bóc lột và đàn áp các cuộc khởi nghĩa nông dân.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2400">
                <a:solidFill>
                  <a:srgbClr val="0000FF"/>
                </a:solidFill>
              </a:rPr>
              <a:t>c) Các ngành kinh tế sa sút, tài chính thiếu hụt, binh lực suy yếu, đời sống nhân dân cơ cực.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2400">
                <a:solidFill>
                  <a:srgbClr val="0000FF"/>
                </a:solidFill>
              </a:rPr>
              <a:t>d) a, b, c đều đúng.</a:t>
            </a:r>
          </a:p>
        </p:txBody>
      </p:sp>
      <p:sp>
        <p:nvSpPr>
          <p:cNvPr id="31754" name="Text Box 10">
            <a:extLst>
              <a:ext uri="{FF2B5EF4-FFF2-40B4-BE49-F238E27FC236}">
                <a16:creationId xmlns:a16="http://schemas.microsoft.com/office/drawing/2014/main" id="{DF1D89EA-8F1D-904E-18A1-2C1AF66E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34861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</a:rPr>
              <a:t>Đ</a:t>
            </a:r>
          </a:p>
        </p:txBody>
      </p:sp>
      <p:sp>
        <p:nvSpPr>
          <p:cNvPr id="23558" name="Line 11">
            <a:extLst>
              <a:ext uri="{FF2B5EF4-FFF2-40B4-BE49-F238E27FC236}">
                <a16:creationId xmlns:a16="http://schemas.microsoft.com/office/drawing/2014/main" id="{B79B8EBF-8D30-56C4-53F7-03170BD5A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096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Text Box 12">
            <a:extLst>
              <a:ext uri="{FF2B5EF4-FFF2-40B4-BE49-F238E27FC236}">
                <a16:creationId xmlns:a16="http://schemas.microsoft.com/office/drawing/2014/main" id="{1B117A97-B839-55FC-5FBA-218799EC6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038601"/>
            <a:ext cx="861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3300"/>
                </a:solidFill>
              </a:rPr>
              <a:t>2) Vì sao triều đình Huế kí Hiệp ước Giáp Tuất? Nhận xét về Hiệp ước này?</a:t>
            </a:r>
          </a:p>
        </p:txBody>
      </p:sp>
      <p:sp>
        <p:nvSpPr>
          <p:cNvPr id="31757" name="Text Box 13">
            <a:extLst>
              <a:ext uri="{FF2B5EF4-FFF2-40B4-BE49-F238E27FC236}">
                <a16:creationId xmlns:a16="http://schemas.microsoft.com/office/drawing/2014/main" id="{1DE37A0A-C38C-22F2-3BC5-B55C0B5FA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876800"/>
            <a:ext cx="8305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- Triều đình Huế đã vì lợi ích dòng họ và giai cấp, ảo tưởng vào con đường thương thương lượng nên đã kí Hiệp ước.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- Việt Nam mất một phần quan trọng chủ quyền lãnh thổ, thương mại và ngoại giao.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/>
      <p:bldP spid="31756" grpId="0"/>
      <p:bldP spid="317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90D74A1-D04F-1D32-D57D-69424D85A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4026" y="228600"/>
            <a:ext cx="8715375" cy="533400"/>
          </a:xfrm>
        </p:spPr>
        <p:txBody>
          <a:bodyPr/>
          <a:lstStyle/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VỀ NHÀ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4E5D8EB-BE2F-D4E0-A268-BF3C844BD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990600"/>
            <a:ext cx="9493348" cy="56594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SGK)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25,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 marL="60960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THỰC DÂN PHÁP ĐÁNH BẮC KÌ LẦN THỨHAI. NHÂN DÂN BẮC KÌ TIẾP TỤC KHÁNG CHIẾN TRONG NHỮNG NĂM 1882-1884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1884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68879677-E3FF-8912-BF9D-A79CC5418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90800" y="1143001"/>
            <a:ext cx="723900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0" y="381000"/>
            <a:ext cx="693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4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– </a:t>
            </a:r>
            <a:r>
              <a:rPr lang="en-US" altLang="vi-VN" sz="4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702191" y="1905000"/>
            <a:ext cx="9523827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 LAN RỘNG RA TOÀN QUỐC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54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54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54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theo)</a:t>
            </a:r>
          </a:p>
        </p:txBody>
      </p:sp>
    </p:spTree>
    <p:extLst>
      <p:ext uri="{BB962C8B-B14F-4D97-AF65-F5344CB8AC3E}">
        <p14:creationId xmlns:p14="http://schemas.microsoft.com/office/powerpoint/2010/main" val="373633350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333" y="1"/>
            <a:ext cx="1104313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1882 – 1884</a:t>
            </a:r>
          </a:p>
          <a:p>
            <a:pPr marL="342900" indent="-342900" algn="ctr">
              <a:buAutoNum type="arabicParenR"/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(1882)</a:t>
            </a:r>
          </a:p>
          <a:p>
            <a:pPr algn="just"/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Hiệp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Tuất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(1874)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tỉnh Nam Kì thuộc quyền cai quản của Pháp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7386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1008" y="773723"/>
            <a:ext cx="104663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hình đất nước:</a:t>
            </a:r>
          </a:p>
          <a:p>
            <a:pPr marL="342900" indent="-342900" algn="just">
              <a:buFontTx/>
              <a:buChar char="-"/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 tế ngày càng kiệt quệ</a:t>
            </a:r>
          </a:p>
          <a:p>
            <a:pPr marL="342900" indent="-342900" algn="just">
              <a:buFontTx/>
              <a:buChar char="-"/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 dân đói khổ, giặc cướp nổi lên</a:t>
            </a:r>
          </a:p>
          <a:p>
            <a:pPr marL="342900" indent="-342900" algn="just">
              <a:buFontTx/>
              <a:buChar char="-"/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đề nghị duy tân, cải cách bị khước từ</a:t>
            </a:r>
          </a:p>
          <a:p>
            <a:pPr algn="just"/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 nước rối loạn cực độ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9872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775" y="0"/>
            <a:ext cx="1109941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marL="342900" indent="-34290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Kì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Hiệp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1874 (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3/4/1882, Ri-vi-e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 Pháp tấn công thành Hà Nội</a:t>
            </a:r>
          </a:p>
        </p:txBody>
      </p:sp>
    </p:spTree>
    <p:extLst>
      <p:ext uri="{BB962C8B-B14F-4D97-AF65-F5344CB8AC3E}">
        <p14:creationId xmlns:p14="http://schemas.microsoft.com/office/powerpoint/2010/main" val="129641601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265" y="0"/>
            <a:ext cx="107617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biến</a:t>
            </a:r>
          </a:p>
          <a:p>
            <a:pPr marL="342900" indent="-342900" algn="just">
              <a:buFontTx/>
              <a:buChar char="-"/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 25/4/1882, Ri-vi-e gửi tối hậu thư cho Tổng đốc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Pháp tấn công mà không đợi trả lời. Quân ta anh dũng chống cự, nhưng chỉ cầm cự được gần một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Kết quả</a:t>
            </a:r>
          </a:p>
          <a:p>
            <a:pPr marL="342900" indent="-342900" algn="just">
              <a:buFontTx/>
              <a:buChar char="-"/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trưa, thành Hà Nội thất thủ</a:t>
            </a:r>
          </a:p>
          <a:p>
            <a:pPr marL="342900" indent="-342900" algn="just">
              <a:buFontTx/>
              <a:buChar char="-"/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Diệu thắt cổ tự tử, bảo toàn khí tiết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6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 thiệu nhân vật lịch sử: Hoàng Diệu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0"/>
            <a:ext cx="46482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199" y="3048000"/>
            <a:ext cx="58697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đốc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1829 – 1882)</a:t>
            </a:r>
          </a:p>
        </p:txBody>
      </p:sp>
    </p:spTree>
    <p:extLst>
      <p:ext uri="{BB962C8B-B14F-4D97-AF65-F5344CB8AC3E}">
        <p14:creationId xmlns:p14="http://schemas.microsoft.com/office/powerpoint/2010/main" val="243107248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>
            <a:extLst>
              <a:ext uri="{FF2B5EF4-FFF2-40B4-BE49-F238E27FC236}">
                <a16:creationId xmlns:a16="http://schemas.microsoft.com/office/drawing/2014/main" id="{24272714-9ACC-2665-9653-4969C57B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60" y="-228600"/>
            <a:ext cx="4546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7">
            <a:extLst>
              <a:ext uri="{FF2B5EF4-FFF2-40B4-BE49-F238E27FC236}">
                <a16:creationId xmlns:a16="http://schemas.microsoft.com/office/drawing/2014/main" id="{E2E83DE2-2657-489B-5F48-789E929E8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58" y="2971800"/>
            <a:ext cx="659970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- THỰC DÂN PHÁP ĐÁNH BẮC KÌ LẦN THỨ NHẤT. CUỘC KHÁNG CHIẾN Ở HÀ NỘI VÀ CÁC TỈNH ĐỒNG BẰNG BẮC KÌ.</a:t>
            </a:r>
          </a:p>
        </p:txBody>
      </p:sp>
      <p:sp>
        <p:nvSpPr>
          <p:cNvPr id="2052" name="Rectangle 2">
            <a:extLst>
              <a:ext uri="{FF2B5EF4-FFF2-40B4-BE49-F238E27FC236}">
                <a16:creationId xmlns:a16="http://schemas.microsoft.com/office/drawing/2014/main" id="{56BF2458-1275-EFC8-9912-DB0AD2350D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304801"/>
            <a:ext cx="3276600" cy="917575"/>
          </a:xfrm>
        </p:spPr>
        <p:txBody>
          <a:bodyPr anchor="ctr"/>
          <a:lstStyle/>
          <a:p>
            <a:pPr eaLnBrk="1" hangingPunct="1"/>
            <a:endParaRPr lang="en-US" altLang="vi-VN" sz="4800" b="1" dirty="0"/>
          </a:p>
        </p:txBody>
      </p:sp>
      <p:sp>
        <p:nvSpPr>
          <p:cNvPr id="2053" name="Text Box 8">
            <a:extLst>
              <a:ext uri="{FF2B5EF4-FFF2-40B4-BE49-F238E27FC236}">
                <a16:creationId xmlns:a16="http://schemas.microsoft.com/office/drawing/2014/main" id="{37DEA24A-CADA-3705-46BE-238F0C05D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9" y="763588"/>
            <a:ext cx="693537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25 -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+ 40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 LAN RỘNG RA TOÀN QUỐC (1873 - 1884)</a:t>
            </a:r>
          </a:p>
        </p:txBody>
      </p:sp>
      <p:sp>
        <p:nvSpPr>
          <p:cNvPr id="2054" name="Text Box 10">
            <a:extLst>
              <a:ext uri="{FF2B5EF4-FFF2-40B4-BE49-F238E27FC236}">
                <a16:creationId xmlns:a16="http://schemas.microsoft.com/office/drawing/2014/main" id="{28E43E0D-657E-0BA7-C343-ECA6726E3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1722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</a:rPr>
              <a:t>C</a:t>
            </a:r>
            <a:r>
              <a:rPr lang="en-US" altLang="vi-VN" b="1">
                <a:solidFill>
                  <a:schemeClr val="bg1"/>
                </a:solidFill>
              </a:rPr>
              <a:t>ửa ô Quan chưởng (Hà Nội)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 thiệu nhân vật lịch sử: Hoàng Diệu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838200"/>
            <a:ext cx="4106214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1752601"/>
            <a:ext cx="61639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3557244"/>
      </p:ext>
    </p:extLst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 thiệu nhân vật lịch sử: Hoàng Diệu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799" y="1752601"/>
            <a:ext cx="62202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đốc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(1879 – 1882)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8700"/>
            <a:ext cx="4114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80982"/>
      </p:ext>
    </p:extLst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 thiệu nhân vật lịch sử: Hoàng Diệu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0761"/>
            <a:ext cx="4114800" cy="4816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989871"/>
            <a:ext cx="63609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25/4/1882,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hang.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589757"/>
      </p:ext>
    </p:extLst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 thiệu nhân vật lịch sử: Hoàng Diệu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0761"/>
            <a:ext cx="4114800" cy="4816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8511" y="2521059"/>
            <a:ext cx="62930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457200" indent="-457200" algn="just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(1873)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3380"/>
          <a:stretch/>
        </p:blipFill>
        <p:spPr>
          <a:xfrm>
            <a:off x="1524000" y="989637"/>
            <a:ext cx="4114800" cy="48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28824"/>
      </p:ext>
    </p:extLst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009" y="0"/>
            <a:ext cx="1163398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(1883)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19/5/1883,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500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(1883)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Ri-vi-e)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9"/>
          <p:cNvSpPr txBox="1">
            <a:spLocks noChangeArrowheads="1"/>
          </p:cNvSpPr>
          <p:nvPr/>
        </p:nvSpPr>
        <p:spPr bwMode="auto">
          <a:xfrm>
            <a:off x="1752600" y="762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10" descr="Chien truong Ha noi 1873 va 18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AutoShape 11"/>
          <p:cNvSpPr>
            <a:spLocks noChangeArrowheads="1"/>
          </p:cNvSpPr>
          <p:nvPr/>
        </p:nvSpPr>
        <p:spPr bwMode="auto">
          <a:xfrm rot="-593242">
            <a:off x="3511550" y="3884613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1468772">
            <a:off x="2341563" y="3897313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5105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2" name="AutoShape 18"/>
          <p:cNvSpPr>
            <a:spLocks noChangeArrowheads="1"/>
          </p:cNvSpPr>
          <p:nvPr/>
        </p:nvSpPr>
        <p:spPr bwMode="auto">
          <a:xfrm>
            <a:off x="3505200" y="6019800"/>
            <a:ext cx="2057400" cy="838200"/>
          </a:xfrm>
          <a:prstGeom prst="wedgeRoundRectCallout">
            <a:avLst>
              <a:gd name="adj1" fmla="val -105787"/>
              <a:gd name="adj2" fmla="val -29753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12" name="Group 28"/>
          <p:cNvGrpSpPr>
            <a:grpSpLocks/>
          </p:cNvGrpSpPr>
          <p:nvPr/>
        </p:nvGrpSpPr>
        <p:grpSpPr bwMode="auto">
          <a:xfrm rot="-4775449">
            <a:off x="1931194" y="3098007"/>
            <a:ext cx="785813" cy="533400"/>
            <a:chOff x="4873" y="1526"/>
            <a:chExt cx="328" cy="78"/>
          </a:xfrm>
        </p:grpSpPr>
        <p:sp>
          <p:nvSpPr>
            <p:cNvPr id="9228" name="Freeform 29"/>
            <p:cNvSpPr>
              <a:spLocks/>
            </p:cNvSpPr>
            <p:nvPr/>
          </p:nvSpPr>
          <p:spPr bwMode="auto">
            <a:xfrm rot="-10648719">
              <a:off x="4937" y="1526"/>
              <a:ext cx="264" cy="75"/>
            </a:xfrm>
            <a:custGeom>
              <a:avLst/>
              <a:gdLst>
                <a:gd name="T0" fmla="*/ 0 w 206"/>
                <a:gd name="T1" fmla="*/ 19 h 75"/>
                <a:gd name="T2" fmla="*/ 0 w 206"/>
                <a:gd name="T3" fmla="*/ 67 h 75"/>
                <a:gd name="T4" fmla="*/ 12 w 206"/>
                <a:gd name="T5" fmla="*/ 69 h 75"/>
                <a:gd name="T6" fmla="*/ 246 w 206"/>
                <a:gd name="T7" fmla="*/ 19 h 75"/>
                <a:gd name="T8" fmla="*/ 264 w 206"/>
                <a:gd name="T9" fmla="*/ 7 h 75"/>
                <a:gd name="T10" fmla="*/ 258 w 206"/>
                <a:gd name="T11" fmla="*/ 1 h 75"/>
                <a:gd name="T12" fmla="*/ 254 w 206"/>
                <a:gd name="T13" fmla="*/ 1 h 75"/>
                <a:gd name="T14" fmla="*/ 0 w 206"/>
                <a:gd name="T15" fmla="*/ 19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6" h="75">
                  <a:moveTo>
                    <a:pt x="0" y="19"/>
                  </a:moveTo>
                  <a:lnTo>
                    <a:pt x="0" y="67"/>
                  </a:lnTo>
                  <a:cubicBezTo>
                    <a:pt x="3" y="75"/>
                    <a:pt x="3" y="71"/>
                    <a:pt x="9" y="69"/>
                  </a:cubicBezTo>
                  <a:lnTo>
                    <a:pt x="192" y="19"/>
                  </a:lnTo>
                  <a:cubicBezTo>
                    <a:pt x="197" y="15"/>
                    <a:pt x="206" y="7"/>
                    <a:pt x="206" y="7"/>
                  </a:cubicBezTo>
                  <a:cubicBezTo>
                    <a:pt x="182" y="28"/>
                    <a:pt x="195" y="20"/>
                    <a:pt x="201" y="1"/>
                  </a:cubicBezTo>
                  <a:cubicBezTo>
                    <a:pt x="201" y="0"/>
                    <a:pt x="199" y="1"/>
                    <a:pt x="198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229" name="Freeform 30"/>
            <p:cNvSpPr>
              <a:spLocks/>
            </p:cNvSpPr>
            <p:nvPr/>
          </p:nvSpPr>
          <p:spPr bwMode="auto">
            <a:xfrm rot="-10127712">
              <a:off x="4873" y="1556"/>
              <a:ext cx="123" cy="48"/>
            </a:xfrm>
            <a:custGeom>
              <a:avLst/>
              <a:gdLst>
                <a:gd name="T0" fmla="*/ 0 w 240"/>
                <a:gd name="T1" fmla="*/ 0 h 144"/>
                <a:gd name="T2" fmla="*/ 22 w 240"/>
                <a:gd name="T3" fmla="*/ 0 h 144"/>
                <a:gd name="T4" fmla="*/ 123 w 240"/>
                <a:gd name="T5" fmla="*/ 0 h 144"/>
                <a:gd name="T6" fmla="*/ 49 w 240"/>
                <a:gd name="T7" fmla="*/ 48 h 144"/>
                <a:gd name="T8" fmla="*/ 49 w 240"/>
                <a:gd name="T9" fmla="*/ 16 h 144"/>
                <a:gd name="T10" fmla="*/ 0 w 24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0" h="144">
                  <a:moveTo>
                    <a:pt x="0" y="0"/>
                  </a:moveTo>
                  <a:cubicBezTo>
                    <a:pt x="14" y="0"/>
                    <a:pt x="28" y="0"/>
                    <a:pt x="42" y="0"/>
                  </a:cubicBezTo>
                  <a:lnTo>
                    <a:pt x="240" y="0"/>
                  </a:lnTo>
                  <a:lnTo>
                    <a:pt x="96" y="144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415" name="Group 31"/>
          <p:cNvGrpSpPr>
            <a:grpSpLocks/>
          </p:cNvGrpSpPr>
          <p:nvPr/>
        </p:nvGrpSpPr>
        <p:grpSpPr bwMode="auto">
          <a:xfrm rot="-9416962">
            <a:off x="1752601" y="3657601"/>
            <a:ext cx="447675" cy="371475"/>
            <a:chOff x="4873" y="1526"/>
            <a:chExt cx="328" cy="78"/>
          </a:xfrm>
        </p:grpSpPr>
        <p:sp>
          <p:nvSpPr>
            <p:cNvPr id="9226" name="Freeform 32"/>
            <p:cNvSpPr>
              <a:spLocks/>
            </p:cNvSpPr>
            <p:nvPr/>
          </p:nvSpPr>
          <p:spPr bwMode="auto">
            <a:xfrm rot="-10648719">
              <a:off x="4937" y="1526"/>
              <a:ext cx="264" cy="75"/>
            </a:xfrm>
            <a:custGeom>
              <a:avLst/>
              <a:gdLst>
                <a:gd name="T0" fmla="*/ 0 w 206"/>
                <a:gd name="T1" fmla="*/ 19 h 75"/>
                <a:gd name="T2" fmla="*/ 0 w 206"/>
                <a:gd name="T3" fmla="*/ 67 h 75"/>
                <a:gd name="T4" fmla="*/ 12 w 206"/>
                <a:gd name="T5" fmla="*/ 69 h 75"/>
                <a:gd name="T6" fmla="*/ 246 w 206"/>
                <a:gd name="T7" fmla="*/ 19 h 75"/>
                <a:gd name="T8" fmla="*/ 264 w 206"/>
                <a:gd name="T9" fmla="*/ 7 h 75"/>
                <a:gd name="T10" fmla="*/ 258 w 206"/>
                <a:gd name="T11" fmla="*/ 1 h 75"/>
                <a:gd name="T12" fmla="*/ 254 w 206"/>
                <a:gd name="T13" fmla="*/ 1 h 75"/>
                <a:gd name="T14" fmla="*/ 0 w 206"/>
                <a:gd name="T15" fmla="*/ 19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6" h="75">
                  <a:moveTo>
                    <a:pt x="0" y="19"/>
                  </a:moveTo>
                  <a:lnTo>
                    <a:pt x="0" y="67"/>
                  </a:lnTo>
                  <a:cubicBezTo>
                    <a:pt x="3" y="75"/>
                    <a:pt x="3" y="71"/>
                    <a:pt x="9" y="69"/>
                  </a:cubicBezTo>
                  <a:lnTo>
                    <a:pt x="192" y="19"/>
                  </a:lnTo>
                  <a:cubicBezTo>
                    <a:pt x="197" y="15"/>
                    <a:pt x="206" y="7"/>
                    <a:pt x="206" y="7"/>
                  </a:cubicBezTo>
                  <a:cubicBezTo>
                    <a:pt x="182" y="28"/>
                    <a:pt x="195" y="20"/>
                    <a:pt x="201" y="1"/>
                  </a:cubicBezTo>
                  <a:cubicBezTo>
                    <a:pt x="201" y="0"/>
                    <a:pt x="199" y="1"/>
                    <a:pt x="198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227" name="Freeform 33"/>
            <p:cNvSpPr>
              <a:spLocks/>
            </p:cNvSpPr>
            <p:nvPr/>
          </p:nvSpPr>
          <p:spPr bwMode="auto">
            <a:xfrm rot="-10127712">
              <a:off x="4873" y="1556"/>
              <a:ext cx="123" cy="48"/>
            </a:xfrm>
            <a:custGeom>
              <a:avLst/>
              <a:gdLst>
                <a:gd name="T0" fmla="*/ 0 w 240"/>
                <a:gd name="T1" fmla="*/ 0 h 144"/>
                <a:gd name="T2" fmla="*/ 22 w 240"/>
                <a:gd name="T3" fmla="*/ 0 h 144"/>
                <a:gd name="T4" fmla="*/ 123 w 240"/>
                <a:gd name="T5" fmla="*/ 0 h 144"/>
                <a:gd name="T6" fmla="*/ 49 w 240"/>
                <a:gd name="T7" fmla="*/ 48 h 144"/>
                <a:gd name="T8" fmla="*/ 49 w 240"/>
                <a:gd name="T9" fmla="*/ 16 h 144"/>
                <a:gd name="T10" fmla="*/ 0 w 24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0" h="144">
                  <a:moveTo>
                    <a:pt x="0" y="0"/>
                  </a:moveTo>
                  <a:cubicBezTo>
                    <a:pt x="14" y="0"/>
                    <a:pt x="28" y="0"/>
                    <a:pt x="42" y="0"/>
                  </a:cubicBezTo>
                  <a:lnTo>
                    <a:pt x="240" y="0"/>
                  </a:lnTo>
                  <a:lnTo>
                    <a:pt x="96" y="144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64760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3723" y="0"/>
            <a:ext cx="110431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526" y="590843"/>
            <a:ext cx="102928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hi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7/1883,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 Pháp tấn công cửa biển Thuận 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1051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999" y="1"/>
            <a:ext cx="99411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Hiệp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sụp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(1884)</a:t>
            </a:r>
          </a:p>
          <a:p>
            <a:pPr marL="457200" indent="-457200" algn="just">
              <a:buFontTx/>
              <a:buChar char="-"/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18/8/1883,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20/8.</a:t>
            </a:r>
          </a:p>
          <a:p>
            <a:pPr marL="457200" indent="-457200" algn="just">
              <a:buFontTx/>
              <a:buChar char="-"/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Hác-măng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25/8/1883</a:t>
            </a:r>
          </a:p>
        </p:txBody>
      </p:sp>
    </p:spTree>
    <p:extLst>
      <p:ext uri="{BB962C8B-B14F-4D97-AF65-F5344CB8AC3E}">
        <p14:creationId xmlns:p14="http://schemas.microsoft.com/office/powerpoint/2010/main" val="38711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27699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itchFamily="18" charset="0"/>
                <a:cs typeface="Times New Roman" pitchFamily="18" charset="0"/>
              </a:rPr>
              <a:t>Nội dung hiệp ước Hác-măng (1883)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752600" y="830998"/>
            <a:ext cx="8686800" cy="602700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Thanh –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Khâm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endParaRPr lang="en-US" sz="2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833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F050D1F-DCC9-56CB-8A68-C07F82A1E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3905" y="228600"/>
            <a:ext cx="9614095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03B0FD0-0DB1-8F74-B62C-8D8CF1676D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75053" y="838200"/>
            <a:ext cx="7413671" cy="175260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vi-VN" sz="2400" dirty="0">
                <a:solidFill>
                  <a:srgbClr val="FF3300"/>
                </a:solidFill>
              </a:rPr>
              <a:t>	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sp>
        <p:nvSpPr>
          <p:cNvPr id="5124" name="Line 5">
            <a:extLst>
              <a:ext uri="{FF2B5EF4-FFF2-40B4-BE49-F238E27FC236}">
                <a16:creationId xmlns:a16="http://schemas.microsoft.com/office/drawing/2014/main" id="{970DE933-030D-827D-9480-0356C6156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63" y="8382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8">
            <a:extLst>
              <a:ext uri="{FF2B5EF4-FFF2-40B4-BE49-F238E27FC236}">
                <a16:creationId xmlns:a16="http://schemas.microsoft.com/office/drawing/2014/main" id="{6594FED1-1CF2-4E63-708E-0D26118CD3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667000"/>
            <a:ext cx="44958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EEA1CF27-21B2-AD17-2F66-BDE2812B8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8049" y="3067615"/>
            <a:ext cx="781694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0609" y="858129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948" y="998806"/>
            <a:ext cx="112119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Hiệp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Hác-măng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/>
              <a:buChar char="è"/>
            </a:pP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Cơ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sở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phái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kháng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Tôn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Thất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Thuyết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đứng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đầu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71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911" y="1"/>
            <a:ext cx="1104313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6/6/1884,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Nội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dung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hiệp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hiệp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Hác-măng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sửa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Kì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xoa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dịu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dư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luận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lấy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lòng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vua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4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Ý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nghĩa</a:t>
            </a:r>
            <a:r>
              <a:rPr lang="en-US" sz="4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hiệp</a:t>
            </a:r>
            <a:r>
              <a:rPr lang="en-US" sz="4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Pa-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tơ</a:t>
            </a:r>
            <a:r>
              <a:rPr lang="en-US" sz="4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nốt</a:t>
            </a:r>
            <a:endParaRPr lang="en-US" sz="4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dứt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tồn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Nguyễn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quốc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lập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trở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chế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thuộc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nửa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phong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kiến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),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kéo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tháng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1945. </a:t>
            </a:r>
          </a:p>
          <a:p>
            <a:pPr algn="just"/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6019801" y="381001"/>
            <a:ext cx="4583113" cy="6467475"/>
            <a:chOff x="192" y="192"/>
            <a:chExt cx="2790" cy="3828"/>
          </a:xfrm>
        </p:grpSpPr>
        <p:pic>
          <p:nvPicPr>
            <p:cNvPr id="1640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274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7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6548901" y="-15875"/>
            <a:ext cx="3505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 ƯỚC PA-TƠ-NỐT</a:t>
            </a:r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>
            <a:off x="6019800" y="0"/>
            <a:ext cx="0" cy="6858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6389" name="Group 7"/>
          <p:cNvGrpSpPr>
            <a:grpSpLocks/>
          </p:cNvGrpSpPr>
          <p:nvPr/>
        </p:nvGrpSpPr>
        <p:grpSpPr bwMode="auto">
          <a:xfrm>
            <a:off x="1524000" y="381000"/>
            <a:ext cx="4419600" cy="6477000"/>
            <a:chOff x="192" y="192"/>
            <a:chExt cx="2790" cy="3828"/>
          </a:xfrm>
        </p:grpSpPr>
        <p:pic>
          <p:nvPicPr>
            <p:cNvPr id="1640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274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78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Text Box 11"/>
          <p:cNvSpPr txBox="1">
            <a:spLocks noChangeArrowheads="1"/>
          </p:cNvSpPr>
          <p:nvPr/>
        </p:nvSpPr>
        <p:spPr bwMode="auto">
          <a:xfrm rot="-2079814">
            <a:off x="2373313" y="5389563"/>
            <a:ext cx="24114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 dirty="0">
                <a:latin typeface=".VnTime" panose="020B7200000000000000" pitchFamily="34" charset="0"/>
              </a:rPr>
              <a:t>p</a:t>
            </a:r>
            <a:endParaRPr lang="en-US" altLang="vi-VN" sz="2300" b="1" dirty="0"/>
          </a:p>
        </p:txBody>
      </p:sp>
      <p:sp>
        <p:nvSpPr>
          <p:cNvPr id="16392" name="Rectangle 12"/>
          <p:cNvSpPr>
            <a:spLocks noGrp="1" noChangeArrowheads="1"/>
          </p:cNvSpPr>
          <p:nvPr>
            <p:ph type="title"/>
          </p:nvPr>
        </p:nvSpPr>
        <p:spPr>
          <a:xfrm>
            <a:off x="1693026" y="-2292"/>
            <a:ext cx="4491037" cy="4254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 ƯỚC HÁC MĂNG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6705600" y="1981200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/>
              <a:t>      </a:t>
            </a:r>
            <a:endParaRPr lang="en-US" altLang="vi-VN" sz="1600" b="1" dirty="0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 rot="-2079814">
            <a:off x="7119938" y="5579419"/>
            <a:ext cx="1593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/>
              <a:t> </a:t>
            </a:r>
            <a:r>
              <a:rPr lang="en-US" altLang="vi-VN" sz="2400" b="1" dirty="0">
                <a:latin typeface=".VnTime" panose="020B7200000000000000" pitchFamily="34" charset="0"/>
              </a:rPr>
              <a:t>§</a:t>
            </a:r>
            <a:endParaRPr lang="en-US" altLang="vi-VN" sz="2000" b="1" dirty="0"/>
          </a:p>
        </p:txBody>
      </p:sp>
      <p:grpSp>
        <p:nvGrpSpPr>
          <p:cNvPr id="16396" name="Group 16"/>
          <p:cNvGrpSpPr>
            <a:grpSpLocks/>
          </p:cNvGrpSpPr>
          <p:nvPr/>
        </p:nvGrpSpPr>
        <p:grpSpPr bwMode="auto">
          <a:xfrm>
            <a:off x="2971800" y="2819401"/>
            <a:ext cx="1752600" cy="798494"/>
            <a:chOff x="1008" y="1776"/>
            <a:chExt cx="1152" cy="550"/>
          </a:xfrm>
        </p:grpSpPr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1488" y="2072"/>
              <a:ext cx="672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vi-VN" b="1" dirty="0">
                <a:latin typeface=".VnTime" panose="020B7200000000000000" pitchFamily="34" charset="0"/>
              </a:endParaRPr>
            </a:p>
          </p:txBody>
        </p:sp>
        <p:sp>
          <p:nvSpPr>
            <p:cNvPr id="16402" name="Text Box 18"/>
            <p:cNvSpPr txBox="1">
              <a:spLocks noChangeArrowheads="1"/>
            </p:cNvSpPr>
            <p:nvPr/>
          </p:nvSpPr>
          <p:spPr bwMode="auto">
            <a:xfrm>
              <a:off x="1008" y="1776"/>
              <a:ext cx="672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vi-VN" b="1" dirty="0">
                <a:latin typeface=".VnTime" panose="020B7200000000000000" pitchFamily="34" charset="0"/>
              </a:endParaRPr>
            </a:p>
          </p:txBody>
        </p:sp>
      </p:grp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6019800" y="2743200"/>
            <a:ext cx="1371600" cy="31085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Việt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Nam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là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nước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thuộc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địa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nửa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phong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kiến</a:t>
            </a:r>
            <a:endParaRPr lang="en-US" altLang="vi-VN" sz="2800" b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6398" name="Text Box 21"/>
          <p:cNvSpPr txBox="1">
            <a:spLocks noChangeArrowheads="1"/>
          </p:cNvSpPr>
          <p:nvPr/>
        </p:nvSpPr>
        <p:spPr bwMode="auto">
          <a:xfrm>
            <a:off x="1752600" y="2895600"/>
            <a:ext cx="1143000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Việt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Nam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là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nước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thuộc</a:t>
            </a:r>
            <a:r>
              <a:rPr lang="en-US" altLang="vi-VN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địa</a:t>
            </a:r>
            <a:endParaRPr lang="en-US" altLang="vi-VN" sz="2800" b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1222" name="Freeform 22"/>
          <p:cNvSpPr>
            <a:spLocks/>
          </p:cNvSpPr>
          <p:nvPr/>
        </p:nvSpPr>
        <p:spPr bwMode="auto">
          <a:xfrm>
            <a:off x="6988175" y="1706564"/>
            <a:ext cx="2216150" cy="4084637"/>
          </a:xfrm>
          <a:custGeom>
            <a:avLst/>
            <a:gdLst>
              <a:gd name="T0" fmla="*/ 644525 w 1396"/>
              <a:gd name="T1" fmla="*/ 122237 h 2573"/>
              <a:gd name="T2" fmla="*/ 234950 w 1396"/>
              <a:gd name="T3" fmla="*/ 15875 h 2573"/>
              <a:gd name="T4" fmla="*/ 287338 w 1396"/>
              <a:gd name="T5" fmla="*/ 109537 h 2573"/>
              <a:gd name="T6" fmla="*/ 339725 w 1396"/>
              <a:gd name="T7" fmla="*/ 188912 h 2573"/>
              <a:gd name="T8" fmla="*/ 220663 w 1396"/>
              <a:gd name="T9" fmla="*/ 347662 h 2573"/>
              <a:gd name="T10" fmla="*/ 49213 w 1396"/>
              <a:gd name="T11" fmla="*/ 519112 h 2573"/>
              <a:gd name="T12" fmla="*/ 9525 w 1396"/>
              <a:gd name="T13" fmla="*/ 585787 h 2573"/>
              <a:gd name="T14" fmla="*/ 207963 w 1396"/>
              <a:gd name="T15" fmla="*/ 719137 h 2573"/>
              <a:gd name="T16" fmla="*/ 500063 w 1396"/>
              <a:gd name="T17" fmla="*/ 996950 h 2573"/>
              <a:gd name="T18" fmla="*/ 684213 w 1396"/>
              <a:gd name="T19" fmla="*/ 1209675 h 2573"/>
              <a:gd name="T20" fmla="*/ 884238 w 1396"/>
              <a:gd name="T21" fmla="*/ 1420812 h 2573"/>
              <a:gd name="T22" fmla="*/ 1042988 w 1396"/>
              <a:gd name="T23" fmla="*/ 1738312 h 2573"/>
              <a:gd name="T24" fmla="*/ 1189038 w 1396"/>
              <a:gd name="T25" fmla="*/ 1765300 h 2573"/>
              <a:gd name="T26" fmla="*/ 1268413 w 1396"/>
              <a:gd name="T27" fmla="*/ 1804987 h 2573"/>
              <a:gd name="T28" fmla="*/ 1320800 w 1396"/>
              <a:gd name="T29" fmla="*/ 2176462 h 2573"/>
              <a:gd name="T30" fmla="*/ 1400175 w 1396"/>
              <a:gd name="T31" fmla="*/ 2387600 h 2573"/>
              <a:gd name="T32" fmla="*/ 1347788 w 1396"/>
              <a:gd name="T33" fmla="*/ 2547937 h 2573"/>
              <a:gd name="T34" fmla="*/ 1400175 w 1396"/>
              <a:gd name="T35" fmla="*/ 3170237 h 2573"/>
              <a:gd name="T36" fmla="*/ 1293813 w 1396"/>
              <a:gd name="T37" fmla="*/ 3368675 h 2573"/>
              <a:gd name="T38" fmla="*/ 1373188 w 1396"/>
              <a:gd name="T39" fmla="*/ 3779837 h 2573"/>
              <a:gd name="T40" fmla="*/ 1546225 w 1396"/>
              <a:gd name="T41" fmla="*/ 4044950 h 2573"/>
              <a:gd name="T42" fmla="*/ 1692275 w 1396"/>
              <a:gd name="T43" fmla="*/ 3898900 h 2573"/>
              <a:gd name="T44" fmla="*/ 1970088 w 1396"/>
              <a:gd name="T45" fmla="*/ 3740150 h 2573"/>
              <a:gd name="T46" fmla="*/ 2049463 w 1396"/>
              <a:gd name="T47" fmla="*/ 3621087 h 2573"/>
              <a:gd name="T48" fmla="*/ 2103438 w 1396"/>
              <a:gd name="T49" fmla="*/ 3302000 h 2573"/>
              <a:gd name="T50" fmla="*/ 2182813 w 1396"/>
              <a:gd name="T51" fmla="*/ 3157537 h 2573"/>
              <a:gd name="T52" fmla="*/ 2009775 w 1396"/>
              <a:gd name="T53" fmla="*/ 2347912 h 2573"/>
              <a:gd name="T54" fmla="*/ 1744663 w 1396"/>
              <a:gd name="T55" fmla="*/ 1963737 h 2573"/>
              <a:gd name="T56" fmla="*/ 1493838 w 1396"/>
              <a:gd name="T57" fmla="*/ 1725612 h 2573"/>
              <a:gd name="T58" fmla="*/ 1439863 w 1396"/>
              <a:gd name="T59" fmla="*/ 1658937 h 2573"/>
              <a:gd name="T60" fmla="*/ 1082675 w 1396"/>
              <a:gd name="T61" fmla="*/ 1314450 h 2573"/>
              <a:gd name="T62" fmla="*/ 1003300 w 1396"/>
              <a:gd name="T63" fmla="*/ 1116012 h 2573"/>
              <a:gd name="T64" fmla="*/ 671513 w 1396"/>
              <a:gd name="T65" fmla="*/ 652462 h 2573"/>
              <a:gd name="T66" fmla="*/ 790575 w 1396"/>
              <a:gd name="T67" fmla="*/ 334962 h 25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96" h="2573">
                <a:moveTo>
                  <a:pt x="523" y="160"/>
                </a:moveTo>
                <a:cubicBezTo>
                  <a:pt x="469" y="143"/>
                  <a:pt x="464" y="95"/>
                  <a:pt x="406" y="77"/>
                </a:cubicBezTo>
                <a:cubicBezTo>
                  <a:pt x="366" y="50"/>
                  <a:pt x="327" y="17"/>
                  <a:pt x="281" y="2"/>
                </a:cubicBezTo>
                <a:cubicBezTo>
                  <a:pt x="237" y="5"/>
                  <a:pt x="191" y="0"/>
                  <a:pt x="148" y="10"/>
                </a:cubicBezTo>
                <a:cubicBezTo>
                  <a:pt x="138" y="12"/>
                  <a:pt x="126" y="26"/>
                  <a:pt x="131" y="35"/>
                </a:cubicBezTo>
                <a:cubicBezTo>
                  <a:pt x="141" y="53"/>
                  <a:pt x="164" y="58"/>
                  <a:pt x="181" y="69"/>
                </a:cubicBezTo>
                <a:cubicBezTo>
                  <a:pt x="189" y="74"/>
                  <a:pt x="206" y="85"/>
                  <a:pt x="206" y="85"/>
                </a:cubicBezTo>
                <a:cubicBezTo>
                  <a:pt x="209" y="96"/>
                  <a:pt x="207" y="110"/>
                  <a:pt x="214" y="119"/>
                </a:cubicBezTo>
                <a:cubicBezTo>
                  <a:pt x="219" y="126"/>
                  <a:pt x="237" y="118"/>
                  <a:pt x="239" y="127"/>
                </a:cubicBezTo>
                <a:cubicBezTo>
                  <a:pt x="259" y="223"/>
                  <a:pt x="206" y="211"/>
                  <a:pt x="139" y="219"/>
                </a:cubicBezTo>
                <a:cubicBezTo>
                  <a:pt x="94" y="230"/>
                  <a:pt x="67" y="220"/>
                  <a:pt x="39" y="261"/>
                </a:cubicBezTo>
                <a:cubicBezTo>
                  <a:pt x="36" y="283"/>
                  <a:pt x="40" y="307"/>
                  <a:pt x="31" y="327"/>
                </a:cubicBezTo>
                <a:cubicBezTo>
                  <a:pt x="27" y="335"/>
                  <a:pt x="11" y="328"/>
                  <a:pt x="6" y="336"/>
                </a:cubicBezTo>
                <a:cubicBezTo>
                  <a:pt x="0" y="345"/>
                  <a:pt x="6" y="358"/>
                  <a:pt x="6" y="369"/>
                </a:cubicBezTo>
                <a:cubicBezTo>
                  <a:pt x="26" y="374"/>
                  <a:pt x="49" y="377"/>
                  <a:pt x="64" y="394"/>
                </a:cubicBezTo>
                <a:cubicBezTo>
                  <a:pt x="121" y="458"/>
                  <a:pt x="68" y="436"/>
                  <a:pt x="131" y="453"/>
                </a:cubicBezTo>
                <a:cubicBezTo>
                  <a:pt x="170" y="492"/>
                  <a:pt x="209" y="503"/>
                  <a:pt x="264" y="511"/>
                </a:cubicBezTo>
                <a:cubicBezTo>
                  <a:pt x="297" y="560"/>
                  <a:pt x="263" y="594"/>
                  <a:pt x="315" y="628"/>
                </a:cubicBezTo>
                <a:cubicBezTo>
                  <a:pt x="356" y="690"/>
                  <a:pt x="328" y="674"/>
                  <a:pt x="390" y="686"/>
                </a:cubicBezTo>
                <a:cubicBezTo>
                  <a:pt x="399" y="725"/>
                  <a:pt x="398" y="739"/>
                  <a:pt x="431" y="762"/>
                </a:cubicBezTo>
                <a:cubicBezTo>
                  <a:pt x="442" y="792"/>
                  <a:pt x="496" y="872"/>
                  <a:pt x="523" y="887"/>
                </a:cubicBezTo>
                <a:cubicBezTo>
                  <a:pt x="533" y="893"/>
                  <a:pt x="546" y="892"/>
                  <a:pt x="557" y="895"/>
                </a:cubicBezTo>
                <a:cubicBezTo>
                  <a:pt x="581" y="932"/>
                  <a:pt x="615" y="958"/>
                  <a:pt x="640" y="995"/>
                </a:cubicBezTo>
                <a:cubicBezTo>
                  <a:pt x="644" y="1029"/>
                  <a:pt x="633" y="1071"/>
                  <a:pt x="657" y="1095"/>
                </a:cubicBezTo>
                <a:cubicBezTo>
                  <a:pt x="669" y="1107"/>
                  <a:pt x="707" y="1112"/>
                  <a:pt x="707" y="1112"/>
                </a:cubicBezTo>
                <a:cubicBezTo>
                  <a:pt x="769" y="1160"/>
                  <a:pt x="706" y="1126"/>
                  <a:pt x="749" y="1112"/>
                </a:cubicBezTo>
                <a:cubicBezTo>
                  <a:pt x="757" y="1109"/>
                  <a:pt x="766" y="1117"/>
                  <a:pt x="774" y="1120"/>
                </a:cubicBezTo>
                <a:cubicBezTo>
                  <a:pt x="782" y="1126"/>
                  <a:pt x="794" y="1128"/>
                  <a:pt x="799" y="1137"/>
                </a:cubicBezTo>
                <a:cubicBezTo>
                  <a:pt x="840" y="1203"/>
                  <a:pt x="787" y="1177"/>
                  <a:pt x="840" y="1196"/>
                </a:cubicBezTo>
                <a:cubicBezTo>
                  <a:pt x="834" y="1246"/>
                  <a:pt x="810" y="1322"/>
                  <a:pt x="832" y="1371"/>
                </a:cubicBezTo>
                <a:cubicBezTo>
                  <a:pt x="840" y="1390"/>
                  <a:pt x="872" y="1381"/>
                  <a:pt x="891" y="1388"/>
                </a:cubicBezTo>
                <a:cubicBezTo>
                  <a:pt x="917" y="1429"/>
                  <a:pt x="908" y="1465"/>
                  <a:pt x="882" y="1504"/>
                </a:cubicBezTo>
                <a:cubicBezTo>
                  <a:pt x="860" y="1574"/>
                  <a:pt x="888" y="1487"/>
                  <a:pt x="865" y="1555"/>
                </a:cubicBezTo>
                <a:cubicBezTo>
                  <a:pt x="859" y="1572"/>
                  <a:pt x="849" y="1605"/>
                  <a:pt x="849" y="1605"/>
                </a:cubicBezTo>
                <a:cubicBezTo>
                  <a:pt x="858" y="1772"/>
                  <a:pt x="851" y="1726"/>
                  <a:pt x="891" y="1838"/>
                </a:cubicBezTo>
                <a:cubicBezTo>
                  <a:pt x="877" y="1930"/>
                  <a:pt x="882" y="1877"/>
                  <a:pt x="882" y="1997"/>
                </a:cubicBezTo>
                <a:cubicBezTo>
                  <a:pt x="893" y="2027"/>
                  <a:pt x="918" y="2095"/>
                  <a:pt x="874" y="2114"/>
                </a:cubicBezTo>
                <a:cubicBezTo>
                  <a:pt x="856" y="2122"/>
                  <a:pt x="835" y="2119"/>
                  <a:pt x="815" y="2122"/>
                </a:cubicBezTo>
                <a:cubicBezTo>
                  <a:pt x="802" y="2163"/>
                  <a:pt x="793" y="2189"/>
                  <a:pt x="840" y="2206"/>
                </a:cubicBezTo>
                <a:cubicBezTo>
                  <a:pt x="864" y="2271"/>
                  <a:pt x="860" y="2294"/>
                  <a:pt x="865" y="2381"/>
                </a:cubicBezTo>
                <a:cubicBezTo>
                  <a:pt x="870" y="2457"/>
                  <a:pt x="837" y="2548"/>
                  <a:pt x="916" y="2573"/>
                </a:cubicBezTo>
                <a:cubicBezTo>
                  <a:pt x="942" y="2567"/>
                  <a:pt x="954" y="2568"/>
                  <a:pt x="974" y="2548"/>
                </a:cubicBezTo>
                <a:cubicBezTo>
                  <a:pt x="1011" y="2511"/>
                  <a:pt x="968" y="2530"/>
                  <a:pt x="1016" y="2515"/>
                </a:cubicBezTo>
                <a:cubicBezTo>
                  <a:pt x="1027" y="2482"/>
                  <a:pt x="1032" y="2467"/>
                  <a:pt x="1066" y="2456"/>
                </a:cubicBezTo>
                <a:cubicBezTo>
                  <a:pt x="1098" y="2434"/>
                  <a:pt x="1133" y="2431"/>
                  <a:pt x="1166" y="2414"/>
                </a:cubicBezTo>
                <a:cubicBezTo>
                  <a:pt x="1195" y="2400"/>
                  <a:pt x="1215" y="2374"/>
                  <a:pt x="1241" y="2356"/>
                </a:cubicBezTo>
                <a:cubicBezTo>
                  <a:pt x="1252" y="2339"/>
                  <a:pt x="1264" y="2323"/>
                  <a:pt x="1275" y="2306"/>
                </a:cubicBezTo>
                <a:cubicBezTo>
                  <a:pt x="1280" y="2298"/>
                  <a:pt x="1291" y="2281"/>
                  <a:pt x="1291" y="2281"/>
                </a:cubicBezTo>
                <a:cubicBezTo>
                  <a:pt x="1297" y="2232"/>
                  <a:pt x="1301" y="2186"/>
                  <a:pt x="1316" y="2139"/>
                </a:cubicBezTo>
                <a:cubicBezTo>
                  <a:pt x="1319" y="2119"/>
                  <a:pt x="1317" y="2098"/>
                  <a:pt x="1325" y="2080"/>
                </a:cubicBezTo>
                <a:cubicBezTo>
                  <a:pt x="1329" y="2071"/>
                  <a:pt x="1345" y="2072"/>
                  <a:pt x="1350" y="2064"/>
                </a:cubicBezTo>
                <a:cubicBezTo>
                  <a:pt x="1364" y="2042"/>
                  <a:pt x="1366" y="2014"/>
                  <a:pt x="1375" y="1989"/>
                </a:cubicBezTo>
                <a:cubicBezTo>
                  <a:pt x="1365" y="1855"/>
                  <a:pt x="1396" y="1681"/>
                  <a:pt x="1316" y="1563"/>
                </a:cubicBezTo>
                <a:cubicBezTo>
                  <a:pt x="1306" y="1532"/>
                  <a:pt x="1266" y="1479"/>
                  <a:pt x="1266" y="1479"/>
                </a:cubicBezTo>
                <a:cubicBezTo>
                  <a:pt x="1257" y="1394"/>
                  <a:pt x="1252" y="1376"/>
                  <a:pt x="1183" y="1329"/>
                </a:cubicBezTo>
                <a:cubicBezTo>
                  <a:pt x="1160" y="1295"/>
                  <a:pt x="1133" y="1260"/>
                  <a:pt x="1099" y="1237"/>
                </a:cubicBezTo>
                <a:cubicBezTo>
                  <a:pt x="1070" y="1192"/>
                  <a:pt x="1017" y="1161"/>
                  <a:pt x="974" y="1129"/>
                </a:cubicBezTo>
                <a:cubicBezTo>
                  <a:pt x="955" y="1069"/>
                  <a:pt x="983" y="1139"/>
                  <a:pt x="941" y="1087"/>
                </a:cubicBezTo>
                <a:cubicBezTo>
                  <a:pt x="935" y="1080"/>
                  <a:pt x="938" y="1069"/>
                  <a:pt x="932" y="1062"/>
                </a:cubicBezTo>
                <a:cubicBezTo>
                  <a:pt x="926" y="1054"/>
                  <a:pt x="915" y="1052"/>
                  <a:pt x="907" y="1045"/>
                </a:cubicBezTo>
                <a:cubicBezTo>
                  <a:pt x="800" y="950"/>
                  <a:pt x="903" y="1030"/>
                  <a:pt x="824" y="970"/>
                </a:cubicBezTo>
                <a:cubicBezTo>
                  <a:pt x="807" y="922"/>
                  <a:pt x="726" y="858"/>
                  <a:pt x="682" y="828"/>
                </a:cubicBezTo>
                <a:cubicBezTo>
                  <a:pt x="665" y="781"/>
                  <a:pt x="648" y="778"/>
                  <a:pt x="615" y="745"/>
                </a:cubicBezTo>
                <a:cubicBezTo>
                  <a:pt x="621" y="731"/>
                  <a:pt x="630" y="718"/>
                  <a:pt x="632" y="703"/>
                </a:cubicBezTo>
                <a:cubicBezTo>
                  <a:pt x="637" y="653"/>
                  <a:pt x="543" y="585"/>
                  <a:pt x="507" y="561"/>
                </a:cubicBezTo>
                <a:cubicBezTo>
                  <a:pt x="472" y="510"/>
                  <a:pt x="442" y="469"/>
                  <a:pt x="423" y="411"/>
                </a:cubicBezTo>
                <a:cubicBezTo>
                  <a:pt x="435" y="297"/>
                  <a:pt x="426" y="364"/>
                  <a:pt x="473" y="294"/>
                </a:cubicBezTo>
                <a:cubicBezTo>
                  <a:pt x="482" y="267"/>
                  <a:pt x="486" y="236"/>
                  <a:pt x="498" y="211"/>
                </a:cubicBezTo>
                <a:cubicBezTo>
                  <a:pt x="529" y="148"/>
                  <a:pt x="504" y="223"/>
                  <a:pt x="523" y="160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0" name="Freeform 23"/>
          <p:cNvSpPr>
            <a:spLocks/>
          </p:cNvSpPr>
          <p:nvPr/>
        </p:nvSpPr>
        <p:spPr bwMode="auto">
          <a:xfrm>
            <a:off x="3094038" y="2743200"/>
            <a:ext cx="1401762" cy="2705100"/>
          </a:xfrm>
          <a:custGeom>
            <a:avLst/>
            <a:gdLst>
              <a:gd name="T0" fmla="*/ 341312 w 883"/>
              <a:gd name="T1" fmla="*/ 41275 h 1704"/>
              <a:gd name="T2" fmla="*/ 274637 w 883"/>
              <a:gd name="T3" fmla="*/ 66675 h 1704"/>
              <a:gd name="T4" fmla="*/ 234950 w 883"/>
              <a:gd name="T5" fmla="*/ 53975 h 1704"/>
              <a:gd name="T6" fmla="*/ 195262 w 883"/>
              <a:gd name="T7" fmla="*/ 26988 h 1704"/>
              <a:gd name="T8" fmla="*/ 115887 w 883"/>
              <a:gd name="T9" fmla="*/ 1588 h 1704"/>
              <a:gd name="T10" fmla="*/ 23812 w 883"/>
              <a:gd name="T11" fmla="*/ 14288 h 1704"/>
              <a:gd name="T12" fmla="*/ 36512 w 883"/>
              <a:gd name="T13" fmla="*/ 212725 h 1704"/>
              <a:gd name="T14" fmla="*/ 88900 w 883"/>
              <a:gd name="T15" fmla="*/ 239713 h 1704"/>
              <a:gd name="T16" fmla="*/ 182562 w 883"/>
              <a:gd name="T17" fmla="*/ 306388 h 1704"/>
              <a:gd name="T18" fmla="*/ 288925 w 883"/>
              <a:gd name="T19" fmla="*/ 490538 h 1704"/>
              <a:gd name="T20" fmla="*/ 301625 w 883"/>
              <a:gd name="T21" fmla="*/ 584200 h 1704"/>
              <a:gd name="T22" fmla="*/ 354012 w 883"/>
              <a:gd name="T23" fmla="*/ 611188 h 1704"/>
              <a:gd name="T24" fmla="*/ 368300 w 883"/>
              <a:gd name="T25" fmla="*/ 715963 h 1704"/>
              <a:gd name="T26" fmla="*/ 566737 w 883"/>
              <a:gd name="T27" fmla="*/ 782638 h 1704"/>
              <a:gd name="T28" fmla="*/ 579437 w 883"/>
              <a:gd name="T29" fmla="*/ 876300 h 1704"/>
              <a:gd name="T30" fmla="*/ 633412 w 883"/>
              <a:gd name="T31" fmla="*/ 955675 h 1704"/>
              <a:gd name="T32" fmla="*/ 646112 w 883"/>
              <a:gd name="T33" fmla="*/ 995363 h 1704"/>
              <a:gd name="T34" fmla="*/ 619125 w 883"/>
              <a:gd name="T35" fmla="*/ 1035050 h 1704"/>
              <a:gd name="T36" fmla="*/ 658812 w 883"/>
              <a:gd name="T37" fmla="*/ 1074738 h 1704"/>
              <a:gd name="T38" fmla="*/ 685800 w 883"/>
              <a:gd name="T39" fmla="*/ 1114425 h 1704"/>
              <a:gd name="T40" fmla="*/ 725487 w 883"/>
              <a:gd name="T41" fmla="*/ 1127125 h 1704"/>
              <a:gd name="T42" fmla="*/ 673100 w 883"/>
              <a:gd name="T43" fmla="*/ 1485900 h 1704"/>
              <a:gd name="T44" fmla="*/ 738187 w 883"/>
              <a:gd name="T45" fmla="*/ 1830388 h 1704"/>
              <a:gd name="T46" fmla="*/ 725487 w 883"/>
              <a:gd name="T47" fmla="*/ 2001838 h 1704"/>
              <a:gd name="T48" fmla="*/ 858837 w 883"/>
              <a:gd name="T49" fmla="*/ 2346325 h 1704"/>
              <a:gd name="T50" fmla="*/ 898525 w 883"/>
              <a:gd name="T51" fmla="*/ 2373313 h 1704"/>
              <a:gd name="T52" fmla="*/ 1082675 w 883"/>
              <a:gd name="T53" fmla="*/ 2386013 h 1704"/>
              <a:gd name="T54" fmla="*/ 1176337 w 883"/>
              <a:gd name="T55" fmla="*/ 2663825 h 1704"/>
              <a:gd name="T56" fmla="*/ 1216025 w 883"/>
              <a:gd name="T57" fmla="*/ 2705100 h 1704"/>
              <a:gd name="T58" fmla="*/ 1401762 w 883"/>
              <a:gd name="T59" fmla="*/ 2624138 h 1704"/>
              <a:gd name="T60" fmla="*/ 1401762 w 883"/>
              <a:gd name="T61" fmla="*/ 2054225 h 1704"/>
              <a:gd name="T62" fmla="*/ 1387475 w 883"/>
              <a:gd name="T63" fmla="*/ 1419225 h 1704"/>
              <a:gd name="T64" fmla="*/ 1308100 w 883"/>
              <a:gd name="T65" fmla="*/ 1246188 h 1704"/>
              <a:gd name="T66" fmla="*/ 1282700 w 883"/>
              <a:gd name="T67" fmla="*/ 1206500 h 1704"/>
              <a:gd name="T68" fmla="*/ 1243012 w 883"/>
              <a:gd name="T69" fmla="*/ 1166813 h 1704"/>
              <a:gd name="T70" fmla="*/ 1216025 w 883"/>
              <a:gd name="T71" fmla="*/ 1087438 h 1704"/>
              <a:gd name="T72" fmla="*/ 1082675 w 883"/>
              <a:gd name="T73" fmla="*/ 941388 h 1704"/>
              <a:gd name="T74" fmla="*/ 990600 w 883"/>
              <a:gd name="T75" fmla="*/ 835025 h 1704"/>
              <a:gd name="T76" fmla="*/ 884237 w 883"/>
              <a:gd name="T77" fmla="*/ 742950 h 1704"/>
              <a:gd name="T78" fmla="*/ 738187 w 883"/>
              <a:gd name="T79" fmla="*/ 584200 h 1704"/>
              <a:gd name="T80" fmla="*/ 685800 w 883"/>
              <a:gd name="T81" fmla="*/ 517525 h 1704"/>
              <a:gd name="T82" fmla="*/ 633412 w 883"/>
              <a:gd name="T83" fmla="*/ 450850 h 1704"/>
              <a:gd name="T84" fmla="*/ 566737 w 883"/>
              <a:gd name="T85" fmla="*/ 385763 h 1704"/>
              <a:gd name="T86" fmla="*/ 500062 w 883"/>
              <a:gd name="T87" fmla="*/ 319088 h 1704"/>
              <a:gd name="T88" fmla="*/ 473075 w 883"/>
              <a:gd name="T89" fmla="*/ 279400 h 1704"/>
              <a:gd name="T90" fmla="*/ 393700 w 883"/>
              <a:gd name="T91" fmla="*/ 225425 h 1704"/>
              <a:gd name="T92" fmla="*/ 341312 w 883"/>
              <a:gd name="T93" fmla="*/ 41275 h 17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3" h="1704">
                <a:moveTo>
                  <a:pt x="215" y="26"/>
                </a:moveTo>
                <a:cubicBezTo>
                  <a:pt x="154" y="4"/>
                  <a:pt x="226" y="21"/>
                  <a:pt x="173" y="42"/>
                </a:cubicBezTo>
                <a:cubicBezTo>
                  <a:pt x="165" y="45"/>
                  <a:pt x="156" y="37"/>
                  <a:pt x="148" y="34"/>
                </a:cubicBezTo>
                <a:cubicBezTo>
                  <a:pt x="140" y="28"/>
                  <a:pt x="132" y="21"/>
                  <a:pt x="123" y="17"/>
                </a:cubicBezTo>
                <a:cubicBezTo>
                  <a:pt x="107" y="10"/>
                  <a:pt x="73" y="1"/>
                  <a:pt x="73" y="1"/>
                </a:cubicBezTo>
                <a:cubicBezTo>
                  <a:pt x="54" y="4"/>
                  <a:pt x="33" y="0"/>
                  <a:pt x="15" y="9"/>
                </a:cubicBezTo>
                <a:cubicBezTo>
                  <a:pt x="0" y="17"/>
                  <a:pt x="13" y="120"/>
                  <a:pt x="23" y="134"/>
                </a:cubicBezTo>
                <a:cubicBezTo>
                  <a:pt x="30" y="144"/>
                  <a:pt x="46" y="144"/>
                  <a:pt x="56" y="151"/>
                </a:cubicBezTo>
                <a:cubicBezTo>
                  <a:pt x="76" y="164"/>
                  <a:pt x="115" y="193"/>
                  <a:pt x="115" y="193"/>
                </a:cubicBezTo>
                <a:cubicBezTo>
                  <a:pt x="130" y="241"/>
                  <a:pt x="138" y="281"/>
                  <a:pt x="182" y="309"/>
                </a:cubicBezTo>
                <a:cubicBezTo>
                  <a:pt x="185" y="329"/>
                  <a:pt x="181" y="351"/>
                  <a:pt x="190" y="368"/>
                </a:cubicBezTo>
                <a:cubicBezTo>
                  <a:pt x="196" y="379"/>
                  <a:pt x="217" y="374"/>
                  <a:pt x="223" y="385"/>
                </a:cubicBezTo>
                <a:cubicBezTo>
                  <a:pt x="233" y="405"/>
                  <a:pt x="224" y="430"/>
                  <a:pt x="232" y="451"/>
                </a:cubicBezTo>
                <a:cubicBezTo>
                  <a:pt x="248" y="494"/>
                  <a:pt x="329" y="490"/>
                  <a:pt x="357" y="493"/>
                </a:cubicBezTo>
                <a:cubicBezTo>
                  <a:pt x="360" y="513"/>
                  <a:pt x="358" y="533"/>
                  <a:pt x="365" y="552"/>
                </a:cubicBezTo>
                <a:cubicBezTo>
                  <a:pt x="372" y="571"/>
                  <a:pt x="399" y="602"/>
                  <a:pt x="399" y="602"/>
                </a:cubicBezTo>
                <a:cubicBezTo>
                  <a:pt x="402" y="610"/>
                  <a:pt x="409" y="618"/>
                  <a:pt x="407" y="627"/>
                </a:cubicBezTo>
                <a:cubicBezTo>
                  <a:pt x="405" y="637"/>
                  <a:pt x="388" y="642"/>
                  <a:pt x="390" y="652"/>
                </a:cubicBezTo>
                <a:cubicBezTo>
                  <a:pt x="392" y="664"/>
                  <a:pt x="407" y="668"/>
                  <a:pt x="415" y="677"/>
                </a:cubicBezTo>
                <a:cubicBezTo>
                  <a:pt x="421" y="685"/>
                  <a:pt x="424" y="696"/>
                  <a:pt x="432" y="702"/>
                </a:cubicBezTo>
                <a:cubicBezTo>
                  <a:pt x="439" y="707"/>
                  <a:pt x="449" y="707"/>
                  <a:pt x="457" y="710"/>
                </a:cubicBezTo>
                <a:cubicBezTo>
                  <a:pt x="447" y="922"/>
                  <a:pt x="457" y="829"/>
                  <a:pt x="424" y="936"/>
                </a:cubicBezTo>
                <a:cubicBezTo>
                  <a:pt x="429" y="1023"/>
                  <a:pt x="421" y="1084"/>
                  <a:pt x="465" y="1153"/>
                </a:cubicBezTo>
                <a:cubicBezTo>
                  <a:pt x="462" y="1189"/>
                  <a:pt x="457" y="1225"/>
                  <a:pt x="457" y="1261"/>
                </a:cubicBezTo>
                <a:cubicBezTo>
                  <a:pt x="457" y="1382"/>
                  <a:pt x="463" y="1401"/>
                  <a:pt x="541" y="1478"/>
                </a:cubicBezTo>
                <a:cubicBezTo>
                  <a:pt x="548" y="1485"/>
                  <a:pt x="556" y="1493"/>
                  <a:pt x="566" y="1495"/>
                </a:cubicBezTo>
                <a:cubicBezTo>
                  <a:pt x="604" y="1502"/>
                  <a:pt x="643" y="1500"/>
                  <a:pt x="682" y="1503"/>
                </a:cubicBezTo>
                <a:cubicBezTo>
                  <a:pt x="743" y="1543"/>
                  <a:pt x="715" y="1618"/>
                  <a:pt x="741" y="1678"/>
                </a:cubicBezTo>
                <a:cubicBezTo>
                  <a:pt x="746" y="1689"/>
                  <a:pt x="758" y="1695"/>
                  <a:pt x="766" y="1704"/>
                </a:cubicBezTo>
                <a:cubicBezTo>
                  <a:pt x="833" y="1696"/>
                  <a:pt x="849" y="1703"/>
                  <a:pt x="883" y="1653"/>
                </a:cubicBezTo>
                <a:cubicBezTo>
                  <a:pt x="871" y="1531"/>
                  <a:pt x="856" y="1418"/>
                  <a:pt x="883" y="1294"/>
                </a:cubicBezTo>
                <a:cubicBezTo>
                  <a:pt x="880" y="1161"/>
                  <a:pt x="879" y="1027"/>
                  <a:pt x="874" y="894"/>
                </a:cubicBezTo>
                <a:cubicBezTo>
                  <a:pt x="872" y="851"/>
                  <a:pt x="859" y="809"/>
                  <a:pt x="824" y="785"/>
                </a:cubicBezTo>
                <a:cubicBezTo>
                  <a:pt x="819" y="777"/>
                  <a:pt x="814" y="768"/>
                  <a:pt x="808" y="760"/>
                </a:cubicBezTo>
                <a:cubicBezTo>
                  <a:pt x="801" y="751"/>
                  <a:pt x="790" y="745"/>
                  <a:pt x="783" y="735"/>
                </a:cubicBezTo>
                <a:cubicBezTo>
                  <a:pt x="778" y="727"/>
                  <a:pt x="770" y="694"/>
                  <a:pt x="766" y="685"/>
                </a:cubicBezTo>
                <a:cubicBezTo>
                  <a:pt x="749" y="651"/>
                  <a:pt x="713" y="613"/>
                  <a:pt x="682" y="593"/>
                </a:cubicBezTo>
                <a:cubicBezTo>
                  <a:pt x="643" y="535"/>
                  <a:pt x="666" y="554"/>
                  <a:pt x="624" y="526"/>
                </a:cubicBezTo>
                <a:cubicBezTo>
                  <a:pt x="574" y="453"/>
                  <a:pt x="658" y="569"/>
                  <a:pt x="557" y="468"/>
                </a:cubicBezTo>
                <a:cubicBezTo>
                  <a:pt x="524" y="435"/>
                  <a:pt x="498" y="401"/>
                  <a:pt x="465" y="368"/>
                </a:cubicBezTo>
                <a:cubicBezTo>
                  <a:pt x="445" y="305"/>
                  <a:pt x="475" y="380"/>
                  <a:pt x="432" y="326"/>
                </a:cubicBezTo>
                <a:cubicBezTo>
                  <a:pt x="386" y="268"/>
                  <a:pt x="471" y="333"/>
                  <a:pt x="399" y="284"/>
                </a:cubicBezTo>
                <a:cubicBezTo>
                  <a:pt x="353" y="217"/>
                  <a:pt x="413" y="298"/>
                  <a:pt x="357" y="243"/>
                </a:cubicBezTo>
                <a:cubicBezTo>
                  <a:pt x="296" y="184"/>
                  <a:pt x="386" y="249"/>
                  <a:pt x="315" y="201"/>
                </a:cubicBezTo>
                <a:cubicBezTo>
                  <a:pt x="309" y="193"/>
                  <a:pt x="306" y="183"/>
                  <a:pt x="298" y="176"/>
                </a:cubicBezTo>
                <a:cubicBezTo>
                  <a:pt x="283" y="163"/>
                  <a:pt x="248" y="142"/>
                  <a:pt x="248" y="142"/>
                </a:cubicBezTo>
                <a:cubicBezTo>
                  <a:pt x="235" y="101"/>
                  <a:pt x="248" y="57"/>
                  <a:pt x="215" y="26"/>
                </a:cubicBezTo>
                <a:close/>
              </a:path>
            </a:pathLst>
          </a:custGeom>
          <a:noFill/>
          <a:ln w="3810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3" grpId="0"/>
      <p:bldP spid="512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1219200"/>
            <a:ext cx="70866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000" b="1" u="sng" cap="all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9823" y="2362201"/>
            <a:ext cx="107195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(SGK/124).</a:t>
            </a: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26: “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XIX”.</a:t>
            </a: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Nghi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185561"/>
      </p:ext>
    </p:extLst>
  </p:cSld>
  <p:clrMapOvr>
    <a:masterClrMapping/>
  </p:clrMapOvr>
  <p:transition spd="slow">
    <p:randomBa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13" name="Picture 2" descr="C:\Users\TOANTHANG\Downloads\Duoihinhbatchu2018-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0"/>
            <a:ext cx="8763000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TOANTHANG\Downloads\4-1-2016kinh-nghiem-hoc-tieng-nhat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3489326"/>
            <a:ext cx="6477000" cy="33686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1493114113_dhbc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71500" y="642938"/>
            <a:ext cx="11135784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1" y="5572126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</a:rPr>
              <a:t>TRE GIÀ MĂNG MỌC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2f41b883-fc53-4a2f-8a48-6838f5d33ea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15887" y="538711"/>
            <a:ext cx="8609694" cy="502411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1" y="5572126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2060"/>
                </a:solidFill>
              </a:rPr>
              <a:t>NUÔI ONG TAY ÁO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1503157838_3-chim-7-no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8234" y="357188"/>
            <a:ext cx="9131300" cy="5143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1" y="5788026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B050"/>
                </a:solidFill>
              </a:rPr>
              <a:t>BẢY NỔI BA CHÌM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2014-08-21 11.16.55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2800" y="337599"/>
            <a:ext cx="10363200" cy="535269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149601" y="5791201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70C0"/>
                </a:solidFill>
              </a:rPr>
              <a:t>KHỈ HO CÒ GÁY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71500" y="21431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Nhanh như chớp</a:t>
            </a:r>
          </a:p>
        </p:txBody>
      </p:sp>
      <p:pic>
        <p:nvPicPr>
          <p:cNvPr id="8" name="Picture 4" descr="C:\Users\TOANTHANG\Downloads\Hinh anh dep tia chop (10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3500" y="1357314"/>
            <a:ext cx="9948333" cy="52673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1F73F95-2E62-616E-2253-500D4B8B9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9192063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Line 4">
            <a:extLst>
              <a:ext uri="{FF2B5EF4-FFF2-40B4-BE49-F238E27FC236}">
                <a16:creationId xmlns:a16="http://schemas.microsoft.com/office/drawing/2014/main" id="{612F6EF7-78F7-35B5-DAE2-F9DD20B10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7">
            <a:extLst>
              <a:ext uri="{FF2B5EF4-FFF2-40B4-BE49-F238E27FC236}">
                <a16:creationId xmlns:a16="http://schemas.microsoft.com/office/drawing/2014/main" id="{1085D4AF-58A6-8454-C6E3-2301D8DE6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905000"/>
            <a:ext cx="44958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F5C453BE-E414-B4A8-4B97-0F8D7D02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133600"/>
            <a:ext cx="5867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-chia,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(1867)</a:t>
            </a:r>
          </a:p>
        </p:txBody>
      </p:sp>
      <p:sp>
        <p:nvSpPr>
          <p:cNvPr id="6150" name="Rectangle 9">
            <a:extLst>
              <a:ext uri="{FF2B5EF4-FFF2-40B4-BE49-F238E27FC236}">
                <a16:creationId xmlns:a16="http://schemas.microsoft.com/office/drawing/2014/main" id="{D955117C-D95C-9B2C-895A-F9AF5B50C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4599" y="838200"/>
            <a:ext cx="5224975" cy="99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sz="2400" dirty="0">
                <a:solidFill>
                  <a:srgbClr val="FF3300"/>
                </a:solidFill>
              </a:rPr>
              <a:t>	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0042F013-868D-AA58-1B1A-15CFB10FA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95" y="1625991"/>
            <a:ext cx="526600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Char char="-"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Nam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51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280171" y="-2248419"/>
            <a:ext cx="11802984" cy="551069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7825" y="5887933"/>
            <a:ext cx="2625116" cy="165975"/>
            <a:chOff x="6096000" y="4429760"/>
            <a:chExt cx="2625116" cy="165975"/>
          </a:xfrm>
          <a:solidFill>
            <a:srgbClr val="927EB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8558556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4512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27278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711639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9600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308496" y="1493753"/>
            <a:ext cx="8208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THÀNH</a:t>
            </a:r>
            <a:r>
              <a:rPr kumimoji="0" lang="en-US" altLang="zh-CN" sz="88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 NGỮ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 Light" panose="020B0502040204020203" pitchFamily="34" charset="-122"/>
              <a:cs typeface="Times New Roman" pitchFamily="18" charset="0"/>
              <a:sym typeface="Agency FB" panose="020B0503020202020204" pitchFamily="34" charset="0"/>
            </a:endParaRPr>
          </a:p>
        </p:txBody>
      </p:sp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EB3AEE-0485-48F8-A6ED-7DFCC49F15B5}"/>
              </a:ext>
            </a:extLst>
          </p:cNvPr>
          <p:cNvSpPr txBox="1"/>
          <p:nvPr/>
        </p:nvSpPr>
        <p:spPr>
          <a:xfrm>
            <a:off x="938642" y="1801530"/>
            <a:ext cx="80234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48: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542482" y="657036"/>
            <a:ext cx="3449320" cy="3247043"/>
            <a:chOff x="2661567" y="1818178"/>
            <a:chExt cx="3449320" cy="3247043"/>
          </a:xfrm>
        </p:grpSpPr>
        <p:sp>
          <p:nvSpPr>
            <p:cNvPr id="29" name="矩形 28"/>
            <p:cNvSpPr/>
            <p:nvPr/>
          </p:nvSpPr>
          <p:spPr>
            <a:xfrm>
              <a:off x="3505200" y="2090056"/>
              <a:ext cx="1487714" cy="2946401"/>
            </a:xfrm>
            <a:prstGeom prst="rect">
              <a:avLst/>
            </a:prstGeom>
            <a:solidFill>
              <a:srgbClr val="BBAAD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5400000" flipV="1">
              <a:off x="2762705" y="1717040"/>
              <a:ext cx="3247043" cy="3449320"/>
            </a:xfrm>
            <a:prstGeom prst="rect">
              <a:avLst/>
            </a:prstGeom>
            <a:noFill/>
            <a:ln>
              <a:solidFill>
                <a:srgbClr val="FFFFFF">
                  <a:alpha val="50000"/>
                </a:srgbClr>
              </a:solidFill>
            </a:ln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900" b="1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Agency FB" panose="020B0503020202020204" pitchFamily="34" charset="0"/>
                </a:rPr>
                <a:t>I</a:t>
              </a:r>
              <a:r>
                <a:rPr kumimoji="0" lang="en-US" altLang="zh-CN" sz="19900" b="0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 Light" panose="020B0502040204020203" pitchFamily="34" charset="-122"/>
                  <a:sym typeface="Agency FB" panose="020B0503020202020204" pitchFamily="34" charset="0"/>
                </a:rPr>
                <a:t>.</a:t>
              </a:r>
              <a:endParaRPr kumimoji="0" lang="zh-CN" altLang="en-US" sz="199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sym typeface="Agency FB" panose="020B0503020202020204" pitchFamily="34" charset="0"/>
              </a:endParaRPr>
            </a:p>
          </p:txBody>
        </p:sp>
      </p:grpSp>
      <p:sp>
        <p:nvSpPr>
          <p:cNvPr id="16" name="TextBox 294"/>
          <p:cNvSpPr txBox="1"/>
          <p:nvPr/>
        </p:nvSpPr>
        <p:spPr>
          <a:xfrm>
            <a:off x="4739820" y="2854749"/>
            <a:ext cx="4218311" cy="286387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ctr"/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Thê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́ </a:t>
            </a:r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nào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là </a:t>
            </a:r>
          </a:p>
          <a:p>
            <a:pPr lvl="0" algn="ctr"/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thành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ngữ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?</a:t>
            </a:r>
            <a:endParaRPr lang="en-US" sz="11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pic>
        <p:nvPicPr>
          <p:cNvPr id="1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25" y="2830286"/>
            <a:ext cx="4730673" cy="34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1057728" y="685800"/>
            <a:ext cx="772341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Nước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mình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cò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thác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xuống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ghềnh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bấy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nay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77371" y="2641600"/>
            <a:ext cx="6066972" cy="288834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051"/>
              <a:ext cx="3410857" cy="21949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</p:grpSp>
      <p:sp>
        <p:nvSpPr>
          <p:cNvPr id="139" name="Rectangle 138"/>
          <p:cNvSpPr/>
          <p:nvPr/>
        </p:nvSpPr>
        <p:spPr>
          <a:xfrm>
            <a:off x="1057728" y="685800"/>
            <a:ext cx="772341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Nước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mình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cò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thác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xuống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ghềnh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bấy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nay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7649" y="2656112"/>
            <a:ext cx="8866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thê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vài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̀,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chêm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xen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hoặc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đổi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vị trí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cụm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72332" y="4038890"/>
            <a:ext cx="8824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Một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cụm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̀ có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cấu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tạo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chặt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chẽ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dung ý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7314" y="5613693"/>
            <a:ext cx="882468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1028698" y="1977576"/>
            <a:ext cx="9958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Thành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ngư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̃ là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loại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cụm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tư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̀ có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cấu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biểu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̣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một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ý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nghĩa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hoàn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chỉnh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2061029" y="798285"/>
            <a:ext cx="4325257" cy="2046515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356187"/>
            <a:ext cx="3352800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92413" y="3886205"/>
            <a:ext cx="9958616" cy="1782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Wingdings"/>
              <a:buChar char="à"/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VD: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Lên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thác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xuống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ghềnh</a:t>
            </a:r>
            <a:endParaRPr lang="en-US" sz="3600" dirty="0">
              <a:latin typeface="Times New Roman" pitchFamily="18" charset="0"/>
              <a:ea typeface="Times New Roman"/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          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ngựa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đau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tàu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bỏ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cỏ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8140" y="2566373"/>
            <a:ext cx="5139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Đứng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084" y="1886839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Đứng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khác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1084" y="3925274"/>
            <a:ext cx="9521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các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thành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có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cấu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tạo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một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sô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ít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thành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vẫn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có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thê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̉ có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những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biến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đổi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nhất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—Pngtree—snow mountain,natural scenery_157449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57" y="5219803"/>
            <a:ext cx="5239657" cy="21189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80542" y="1066782"/>
            <a:ext cx="5044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Đứng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trông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nọ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5733132" y="2148105"/>
            <a:ext cx="2583543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720754" y="2198892"/>
            <a:ext cx="3392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chìm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nổi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31212" y="1378835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Bảy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nổi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ba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chìm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0" descr="C:\Users\TOANTHANG\Downloads\images.jpg"/>
          <p:cNvPicPr>
            <a:picLocks noChangeAspect="1" noChangeArrowheads="1"/>
          </p:cNvPicPr>
          <p:nvPr/>
        </p:nvPicPr>
        <p:blipFill>
          <a:blip r:embed="rId5" cstate="print"/>
          <a:srcRect l="10382" r="9047"/>
          <a:stretch>
            <a:fillRect/>
          </a:stretch>
        </p:blipFill>
        <p:spPr bwMode="auto">
          <a:xfrm>
            <a:off x="377373" y="4151086"/>
            <a:ext cx="1059543" cy="99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7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7029" y="632912"/>
            <a:ext cx="11059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600" normalizeH="0" baseline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Hoạt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động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nhóm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Giải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nghĩa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các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thành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ngữ</a:t>
            </a:r>
            <a:r>
              <a:rPr kumimoji="0" lang="en-US" altLang="zh-CN" sz="3600" b="1" i="0" u="none" strike="noStrike" kern="0" cap="none" spc="600" normalizeH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sau</a:t>
            </a:r>
            <a:endParaRPr kumimoji="0" lang="zh-CN" altLang="en-US" sz="3600" b="1" i="0" u="none" strike="noStrike" kern="0" cap="none" spc="600" normalizeH="0" baseline="0" noProof="0" dirty="0">
              <a:ln>
                <a:noFill/>
              </a:ln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itchFamily="18" charset="0"/>
              <a:ea typeface="+mn-lt"/>
              <a:cs typeface="Times New Roman" pitchFamily="18" charset="0"/>
              <a:sym typeface="Agency FB" panose="020B0503020202020204" pitchFamily="34" charset="0"/>
            </a:endParaRPr>
          </a:p>
        </p:txBody>
      </p:sp>
      <p:grpSp>
        <p:nvGrpSpPr>
          <p:cNvPr id="8" name="685b2c05-b32d-4a8d-a1cf-c2dac069c6de"/>
          <p:cNvGrpSpPr>
            <a:grpSpLocks noChangeAspect="1"/>
          </p:cNvGrpSpPr>
          <p:nvPr/>
        </p:nvGrpSpPr>
        <p:grpSpPr>
          <a:xfrm>
            <a:off x="5467841" y="2481943"/>
            <a:ext cx="1042016" cy="3556891"/>
            <a:chOff x="5227208" y="612555"/>
            <a:chExt cx="1649781" cy="5631482"/>
          </a:xfrm>
        </p:grpSpPr>
        <p:sp>
          <p:nvSpPr>
            <p:cNvPr id="9" name="íślíḋè-Freeform: Shape 4"/>
            <p:cNvSpPr/>
            <p:nvPr/>
          </p:nvSpPr>
          <p:spPr bwMode="auto">
            <a:xfrm>
              <a:off x="5579775" y="4483121"/>
              <a:ext cx="1232066" cy="1760916"/>
            </a:xfrm>
            <a:custGeom>
              <a:avLst/>
              <a:gdLst>
                <a:gd name="T0" fmla="*/ 103 w 270"/>
                <a:gd name="T1" fmla="*/ 388 h 388"/>
                <a:gd name="T2" fmla="*/ 0 w 270"/>
                <a:gd name="T3" fmla="*/ 267 h 388"/>
                <a:gd name="T4" fmla="*/ 243 w 270"/>
                <a:gd name="T5" fmla="*/ 0 h 388"/>
                <a:gd name="T6" fmla="*/ 260 w 270"/>
                <a:gd name="T7" fmla="*/ 109 h 388"/>
                <a:gd name="T8" fmla="*/ 269 w 270"/>
                <a:gd name="T9" fmla="*/ 178 h 388"/>
                <a:gd name="T10" fmla="*/ 264 w 270"/>
                <a:gd name="T11" fmla="*/ 200 h 388"/>
                <a:gd name="T12" fmla="*/ 108 w 270"/>
                <a:gd name="T13" fmla="*/ 384 h 388"/>
                <a:gd name="T14" fmla="*/ 103 w 270"/>
                <a:gd name="T15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0" h="388">
                  <a:moveTo>
                    <a:pt x="103" y="388"/>
                  </a:moveTo>
                  <a:cubicBezTo>
                    <a:pt x="69" y="347"/>
                    <a:pt x="35" y="308"/>
                    <a:pt x="0" y="267"/>
                  </a:cubicBezTo>
                  <a:cubicBezTo>
                    <a:pt x="81" y="179"/>
                    <a:pt x="160" y="91"/>
                    <a:pt x="243" y="0"/>
                  </a:cubicBezTo>
                  <a:cubicBezTo>
                    <a:pt x="249" y="39"/>
                    <a:pt x="255" y="74"/>
                    <a:pt x="260" y="109"/>
                  </a:cubicBezTo>
                  <a:cubicBezTo>
                    <a:pt x="263" y="132"/>
                    <a:pt x="267" y="155"/>
                    <a:pt x="269" y="178"/>
                  </a:cubicBezTo>
                  <a:cubicBezTo>
                    <a:pt x="270" y="185"/>
                    <a:pt x="268" y="195"/>
                    <a:pt x="264" y="200"/>
                  </a:cubicBezTo>
                  <a:cubicBezTo>
                    <a:pt x="212" y="262"/>
                    <a:pt x="160" y="323"/>
                    <a:pt x="108" y="384"/>
                  </a:cubicBezTo>
                  <a:cubicBezTo>
                    <a:pt x="107" y="385"/>
                    <a:pt x="106" y="386"/>
                    <a:pt x="103" y="388"/>
                  </a:cubicBez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0" name="íślíḋè-Freeform: Shape 3"/>
            <p:cNvSpPr/>
            <p:nvPr/>
          </p:nvSpPr>
          <p:spPr bwMode="auto">
            <a:xfrm>
              <a:off x="5227208" y="612555"/>
              <a:ext cx="1649781" cy="1628703"/>
            </a:xfrm>
            <a:custGeom>
              <a:avLst/>
              <a:gdLst>
                <a:gd name="T0" fmla="*/ 114 w 361"/>
                <a:gd name="T1" fmla="*/ 359 h 359"/>
                <a:gd name="T2" fmla="*/ 129 w 361"/>
                <a:gd name="T3" fmla="*/ 254 h 359"/>
                <a:gd name="T4" fmla="*/ 118 w 361"/>
                <a:gd name="T5" fmla="*/ 225 h 359"/>
                <a:gd name="T6" fmla="*/ 28 w 361"/>
                <a:gd name="T7" fmla="*/ 130 h 359"/>
                <a:gd name="T8" fmla="*/ 43 w 361"/>
                <a:gd name="T9" fmla="*/ 55 h 359"/>
                <a:gd name="T10" fmla="*/ 318 w 361"/>
                <a:gd name="T11" fmla="*/ 53 h 359"/>
                <a:gd name="T12" fmla="*/ 325 w 361"/>
                <a:gd name="T13" fmla="*/ 58 h 359"/>
                <a:gd name="T14" fmla="*/ 337 w 361"/>
                <a:gd name="T15" fmla="*/ 125 h 359"/>
                <a:gd name="T16" fmla="*/ 244 w 361"/>
                <a:gd name="T17" fmla="*/ 226 h 359"/>
                <a:gd name="T18" fmla="*/ 232 w 361"/>
                <a:gd name="T19" fmla="*/ 249 h 359"/>
                <a:gd name="T20" fmla="*/ 226 w 361"/>
                <a:gd name="T21" fmla="*/ 260 h 359"/>
                <a:gd name="T22" fmla="*/ 120 w 361"/>
                <a:gd name="T23" fmla="*/ 357 h 359"/>
                <a:gd name="T24" fmla="*/ 114 w 361"/>
                <a:gd name="T25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1" h="359">
                  <a:moveTo>
                    <a:pt x="114" y="359"/>
                  </a:moveTo>
                  <a:cubicBezTo>
                    <a:pt x="119" y="324"/>
                    <a:pt x="124" y="289"/>
                    <a:pt x="129" y="254"/>
                  </a:cubicBezTo>
                  <a:cubicBezTo>
                    <a:pt x="131" y="242"/>
                    <a:pt x="128" y="234"/>
                    <a:pt x="118" y="225"/>
                  </a:cubicBezTo>
                  <a:cubicBezTo>
                    <a:pt x="87" y="195"/>
                    <a:pt x="55" y="164"/>
                    <a:pt x="28" y="130"/>
                  </a:cubicBezTo>
                  <a:cubicBezTo>
                    <a:pt x="0" y="96"/>
                    <a:pt x="5" y="78"/>
                    <a:pt x="43" y="55"/>
                  </a:cubicBezTo>
                  <a:cubicBezTo>
                    <a:pt x="134" y="0"/>
                    <a:pt x="226" y="0"/>
                    <a:pt x="318" y="53"/>
                  </a:cubicBezTo>
                  <a:cubicBezTo>
                    <a:pt x="320" y="55"/>
                    <a:pt x="323" y="56"/>
                    <a:pt x="325" y="58"/>
                  </a:cubicBezTo>
                  <a:cubicBezTo>
                    <a:pt x="356" y="81"/>
                    <a:pt x="361" y="96"/>
                    <a:pt x="337" y="125"/>
                  </a:cubicBezTo>
                  <a:cubicBezTo>
                    <a:pt x="308" y="161"/>
                    <a:pt x="275" y="192"/>
                    <a:pt x="244" y="226"/>
                  </a:cubicBezTo>
                  <a:cubicBezTo>
                    <a:pt x="238" y="232"/>
                    <a:pt x="236" y="241"/>
                    <a:pt x="232" y="249"/>
                  </a:cubicBezTo>
                  <a:cubicBezTo>
                    <a:pt x="230" y="253"/>
                    <a:pt x="229" y="258"/>
                    <a:pt x="226" y="260"/>
                  </a:cubicBezTo>
                  <a:cubicBezTo>
                    <a:pt x="191" y="293"/>
                    <a:pt x="156" y="325"/>
                    <a:pt x="120" y="357"/>
                  </a:cubicBezTo>
                  <a:cubicBezTo>
                    <a:pt x="119" y="358"/>
                    <a:pt x="117" y="359"/>
                    <a:pt x="114" y="359"/>
                  </a:cubicBez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1" name="íślíḋè-Freeform: Shape 5"/>
            <p:cNvSpPr/>
            <p:nvPr/>
          </p:nvSpPr>
          <p:spPr bwMode="auto">
            <a:xfrm>
              <a:off x="5300021" y="3686014"/>
              <a:ext cx="1402601" cy="1732174"/>
            </a:xfrm>
            <a:custGeom>
              <a:avLst/>
              <a:gdLst>
                <a:gd name="T0" fmla="*/ 4 w 307"/>
                <a:gd name="T1" fmla="*/ 382 h 382"/>
                <a:gd name="T2" fmla="*/ 1 w 307"/>
                <a:gd name="T3" fmla="*/ 350 h 382"/>
                <a:gd name="T4" fmla="*/ 6 w 307"/>
                <a:gd name="T5" fmla="*/ 310 h 382"/>
                <a:gd name="T6" fmla="*/ 15 w 307"/>
                <a:gd name="T7" fmla="*/ 287 h 382"/>
                <a:gd name="T8" fmla="*/ 268 w 307"/>
                <a:gd name="T9" fmla="*/ 10 h 382"/>
                <a:gd name="T10" fmla="*/ 278 w 307"/>
                <a:gd name="T11" fmla="*/ 0 h 382"/>
                <a:gd name="T12" fmla="*/ 289 w 307"/>
                <a:gd name="T13" fmla="*/ 66 h 382"/>
                <a:gd name="T14" fmla="*/ 289 w 307"/>
                <a:gd name="T15" fmla="*/ 72 h 382"/>
                <a:gd name="T16" fmla="*/ 255 w 307"/>
                <a:gd name="T17" fmla="*/ 162 h 382"/>
                <a:gd name="T18" fmla="*/ 24 w 307"/>
                <a:gd name="T19" fmla="*/ 371 h 382"/>
                <a:gd name="T20" fmla="*/ 12 w 307"/>
                <a:gd name="T21" fmla="*/ 382 h 382"/>
                <a:gd name="T22" fmla="*/ 4 w 307"/>
                <a:gd name="T23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7" h="382">
                  <a:moveTo>
                    <a:pt x="4" y="382"/>
                  </a:moveTo>
                  <a:cubicBezTo>
                    <a:pt x="3" y="371"/>
                    <a:pt x="0" y="360"/>
                    <a:pt x="1" y="350"/>
                  </a:cubicBezTo>
                  <a:cubicBezTo>
                    <a:pt x="1" y="337"/>
                    <a:pt x="3" y="323"/>
                    <a:pt x="6" y="310"/>
                  </a:cubicBezTo>
                  <a:cubicBezTo>
                    <a:pt x="7" y="302"/>
                    <a:pt x="10" y="293"/>
                    <a:pt x="15" y="287"/>
                  </a:cubicBezTo>
                  <a:cubicBezTo>
                    <a:pt x="99" y="195"/>
                    <a:pt x="184" y="102"/>
                    <a:pt x="268" y="10"/>
                  </a:cubicBezTo>
                  <a:cubicBezTo>
                    <a:pt x="270" y="7"/>
                    <a:pt x="273" y="5"/>
                    <a:pt x="278" y="0"/>
                  </a:cubicBezTo>
                  <a:cubicBezTo>
                    <a:pt x="282" y="24"/>
                    <a:pt x="285" y="45"/>
                    <a:pt x="289" y="66"/>
                  </a:cubicBezTo>
                  <a:cubicBezTo>
                    <a:pt x="289" y="68"/>
                    <a:pt x="288" y="71"/>
                    <a:pt x="289" y="72"/>
                  </a:cubicBezTo>
                  <a:cubicBezTo>
                    <a:pt x="307" y="114"/>
                    <a:pt x="283" y="137"/>
                    <a:pt x="255" y="162"/>
                  </a:cubicBezTo>
                  <a:cubicBezTo>
                    <a:pt x="177" y="231"/>
                    <a:pt x="101" y="301"/>
                    <a:pt x="24" y="371"/>
                  </a:cubicBezTo>
                  <a:cubicBezTo>
                    <a:pt x="20" y="375"/>
                    <a:pt x="16" y="378"/>
                    <a:pt x="12" y="382"/>
                  </a:cubicBezTo>
                  <a:cubicBezTo>
                    <a:pt x="9" y="382"/>
                    <a:pt x="7" y="382"/>
                    <a:pt x="4" y="382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2" name="íślíḋè-Freeform: Shape 6"/>
            <p:cNvSpPr/>
            <p:nvPr/>
          </p:nvSpPr>
          <p:spPr bwMode="auto">
            <a:xfrm>
              <a:off x="5428402" y="2881243"/>
              <a:ext cx="1099853" cy="1521401"/>
            </a:xfrm>
            <a:custGeom>
              <a:avLst/>
              <a:gdLst>
                <a:gd name="T0" fmla="*/ 225 w 241"/>
                <a:gd name="T1" fmla="*/ 0 h 335"/>
                <a:gd name="T2" fmla="*/ 240 w 241"/>
                <a:gd name="T3" fmla="*/ 107 h 335"/>
                <a:gd name="T4" fmla="*/ 233 w 241"/>
                <a:gd name="T5" fmla="*/ 126 h 335"/>
                <a:gd name="T6" fmla="*/ 7 w 241"/>
                <a:gd name="T7" fmla="*/ 332 h 335"/>
                <a:gd name="T8" fmla="*/ 0 w 241"/>
                <a:gd name="T9" fmla="*/ 335 h 335"/>
                <a:gd name="T10" fmla="*/ 16 w 241"/>
                <a:gd name="T11" fmla="*/ 232 h 335"/>
                <a:gd name="T12" fmla="*/ 23 w 241"/>
                <a:gd name="T13" fmla="*/ 220 h 335"/>
                <a:gd name="T14" fmla="*/ 217 w 241"/>
                <a:gd name="T15" fmla="*/ 6 h 335"/>
                <a:gd name="T16" fmla="*/ 225 w 241"/>
                <a:gd name="T17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335">
                  <a:moveTo>
                    <a:pt x="225" y="0"/>
                  </a:moveTo>
                  <a:cubicBezTo>
                    <a:pt x="230" y="37"/>
                    <a:pt x="236" y="72"/>
                    <a:pt x="240" y="107"/>
                  </a:cubicBezTo>
                  <a:cubicBezTo>
                    <a:pt x="241" y="113"/>
                    <a:pt x="238" y="122"/>
                    <a:pt x="233" y="126"/>
                  </a:cubicBezTo>
                  <a:cubicBezTo>
                    <a:pt x="158" y="195"/>
                    <a:pt x="83" y="263"/>
                    <a:pt x="7" y="332"/>
                  </a:cubicBezTo>
                  <a:cubicBezTo>
                    <a:pt x="6" y="333"/>
                    <a:pt x="4" y="333"/>
                    <a:pt x="0" y="335"/>
                  </a:cubicBezTo>
                  <a:cubicBezTo>
                    <a:pt x="5" y="299"/>
                    <a:pt x="10" y="266"/>
                    <a:pt x="16" y="232"/>
                  </a:cubicBezTo>
                  <a:cubicBezTo>
                    <a:pt x="16" y="227"/>
                    <a:pt x="20" y="223"/>
                    <a:pt x="23" y="220"/>
                  </a:cubicBezTo>
                  <a:cubicBezTo>
                    <a:pt x="87" y="148"/>
                    <a:pt x="152" y="77"/>
                    <a:pt x="217" y="6"/>
                  </a:cubicBezTo>
                  <a:cubicBezTo>
                    <a:pt x="219" y="4"/>
                    <a:pt x="220" y="3"/>
                    <a:pt x="225" y="0"/>
                  </a:cubicBez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3" name="íślíḋè-Freeform: Shape 7"/>
            <p:cNvSpPr/>
            <p:nvPr/>
          </p:nvSpPr>
          <p:spPr bwMode="auto">
            <a:xfrm>
              <a:off x="5593188" y="2084136"/>
              <a:ext cx="812435" cy="1233982"/>
            </a:xfrm>
            <a:custGeom>
              <a:avLst/>
              <a:gdLst>
                <a:gd name="T0" fmla="*/ 0 w 178"/>
                <a:gd name="T1" fmla="*/ 270 h 272"/>
                <a:gd name="T2" fmla="*/ 16 w 178"/>
                <a:gd name="T3" fmla="*/ 162 h 272"/>
                <a:gd name="T4" fmla="*/ 24 w 178"/>
                <a:gd name="T5" fmla="*/ 149 h 272"/>
                <a:gd name="T6" fmla="*/ 156 w 178"/>
                <a:gd name="T7" fmla="*/ 4 h 272"/>
                <a:gd name="T8" fmla="*/ 163 w 178"/>
                <a:gd name="T9" fmla="*/ 0 h 272"/>
                <a:gd name="T10" fmla="*/ 178 w 178"/>
                <a:gd name="T11" fmla="*/ 107 h 272"/>
                <a:gd name="T12" fmla="*/ 173 w 178"/>
                <a:gd name="T13" fmla="*/ 118 h 272"/>
                <a:gd name="T14" fmla="*/ 5 w 178"/>
                <a:gd name="T15" fmla="*/ 272 h 272"/>
                <a:gd name="T16" fmla="*/ 0 w 178"/>
                <a:gd name="T17" fmla="*/ 27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72">
                  <a:moveTo>
                    <a:pt x="0" y="270"/>
                  </a:moveTo>
                  <a:cubicBezTo>
                    <a:pt x="5" y="234"/>
                    <a:pt x="10" y="198"/>
                    <a:pt x="16" y="162"/>
                  </a:cubicBezTo>
                  <a:cubicBezTo>
                    <a:pt x="16" y="158"/>
                    <a:pt x="20" y="153"/>
                    <a:pt x="24" y="149"/>
                  </a:cubicBezTo>
                  <a:cubicBezTo>
                    <a:pt x="68" y="101"/>
                    <a:pt x="112" y="53"/>
                    <a:pt x="156" y="4"/>
                  </a:cubicBezTo>
                  <a:cubicBezTo>
                    <a:pt x="157" y="3"/>
                    <a:pt x="159" y="2"/>
                    <a:pt x="163" y="0"/>
                  </a:cubicBezTo>
                  <a:cubicBezTo>
                    <a:pt x="168" y="36"/>
                    <a:pt x="173" y="71"/>
                    <a:pt x="178" y="107"/>
                  </a:cubicBezTo>
                  <a:cubicBezTo>
                    <a:pt x="178" y="110"/>
                    <a:pt x="176" y="116"/>
                    <a:pt x="173" y="118"/>
                  </a:cubicBezTo>
                  <a:cubicBezTo>
                    <a:pt x="117" y="170"/>
                    <a:pt x="61" y="221"/>
                    <a:pt x="5" y="272"/>
                  </a:cubicBezTo>
                  <a:cubicBezTo>
                    <a:pt x="3" y="271"/>
                    <a:pt x="1" y="271"/>
                    <a:pt x="0" y="270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045029" y="2767411"/>
            <a:ext cx="364308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Khẩu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phật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16001" y="4393006"/>
            <a:ext cx="364308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Bán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tín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bán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511143" y="2731132"/>
            <a:ext cx="364308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chớp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18401" y="4305927"/>
            <a:ext cx="4992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ghềnh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758372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Khẩu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xà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phật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49203" y="4664363"/>
            <a:ext cx="781335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/>
              <a:buChar char="è"/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ói lời nói ác nhưng trong tâm lại tốt.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/>
              <a:buChar char="è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áº¿t quáº£ hÃ¬nh áº£nh cho kháº©u pháº­t tÃ¢m xÃ "/>
          <p:cNvPicPr>
            <a:picLocks noChangeAspect="1" noChangeArrowheads="1"/>
          </p:cNvPicPr>
          <p:nvPr/>
        </p:nvPicPr>
        <p:blipFill>
          <a:blip r:embed="rId5"/>
          <a:srcRect t="25575" b="37599"/>
          <a:stretch>
            <a:fillRect/>
          </a:stretch>
        </p:blipFill>
        <p:spPr bwMode="auto">
          <a:xfrm>
            <a:off x="1389288" y="1756229"/>
            <a:ext cx="8915853" cy="24624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758372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3482" y="4830374"/>
            <a:ext cx="935224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Bán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nửa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tin;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ngờ</a:t>
            </a:r>
            <a:endParaRPr lang="en-US" sz="36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Font typeface="Wingdings"/>
              <a:buChar char="è"/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Nửa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tin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nửa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ngờ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tin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hẳn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>
              <a:buFont typeface="Wingdings"/>
              <a:buChar char="è"/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Hán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 descr="Káº¿t quáº£ hÃ¬nh áº£nh cho nghi ngá»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4432" y="1700438"/>
            <a:ext cx="3705225" cy="264658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337466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chớp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3196" y="4496551"/>
            <a:ext cx="9997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R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ất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, chỉ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khoảnh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khắc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ánh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chớp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lóe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rồi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tắt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ngay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chớp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nhoáng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14298"/>
          <a:stretch>
            <a:fillRect/>
          </a:stretch>
        </p:blipFill>
        <p:spPr bwMode="auto">
          <a:xfrm>
            <a:off x="2656113" y="1219206"/>
            <a:ext cx="6807199" cy="29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9474" y="5824603"/>
            <a:ext cx="10491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E528AA5-93BB-556C-81B3-7D73918854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152400"/>
            <a:ext cx="9276467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D66DCA2-B881-4E2C-077E-E2768BAC4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3554" y="838200"/>
            <a:ext cx="4942446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9691CB1E-BC3A-E6A2-2DFE-F1FCBE414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7236A5CB-4023-8E01-0A18-33A454E2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132" y="983039"/>
            <a:ext cx="53961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1867?</a:t>
            </a:r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D4CCB314-3D54-6D09-358A-CE4DD3019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599" y="2552699"/>
            <a:ext cx="44958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E79FD167-D833-DC45-87DF-EA4A70253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1" y="2933700"/>
            <a:ext cx="557665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2400" dirty="0"/>
              <a:t>+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	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758372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thác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xuống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ghềnh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3482" y="5672186"/>
            <a:ext cx="9352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khó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khăn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hiểm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76" y="1683655"/>
            <a:ext cx="4530038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19" y="1711365"/>
            <a:ext cx="4606569" cy="299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23260" y="482402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Thác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62059" y="4858656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Ghềnh</a:t>
            </a:r>
            <a:endParaRPr lang="en-US" dirty="0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36395" y="1477566"/>
            <a:ext cx="97218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Nghĩa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của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thành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ngư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̃ có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thê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̉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bắt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nguồn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trực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tiếp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nghĩa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đen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của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các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tạo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nó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thường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thông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sô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́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phép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chuyển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nghĩa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ẩn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dụ, so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sánh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,…</a:t>
            </a: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051"/>
            <a:ext cx="3410857" cy="2194949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3" name="组合 27"/>
          <p:cNvGrpSpPr/>
          <p:nvPr/>
        </p:nvGrpSpPr>
        <p:grpSpPr>
          <a:xfrm>
            <a:off x="0" y="928914"/>
            <a:ext cx="3991801" cy="2946401"/>
            <a:chOff x="2661566" y="2090056"/>
            <a:chExt cx="3449320" cy="2946401"/>
          </a:xfrm>
        </p:grpSpPr>
        <p:sp>
          <p:nvSpPr>
            <p:cNvPr id="29" name="矩形 28"/>
            <p:cNvSpPr/>
            <p:nvPr/>
          </p:nvSpPr>
          <p:spPr>
            <a:xfrm>
              <a:off x="3505200" y="2090056"/>
              <a:ext cx="1487714" cy="2946401"/>
            </a:xfrm>
            <a:prstGeom prst="rect">
              <a:avLst/>
            </a:prstGeom>
            <a:solidFill>
              <a:srgbClr val="BBAAD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5400000" flipV="1">
              <a:off x="3232064" y="1717040"/>
              <a:ext cx="2308324" cy="3449320"/>
            </a:xfrm>
            <a:prstGeom prst="rect">
              <a:avLst/>
            </a:prstGeom>
            <a:noFill/>
            <a:ln>
              <a:solidFill>
                <a:srgbClr val="FFFFFF">
                  <a:alpha val="50000"/>
                </a:srgbClr>
              </a:solidFill>
            </a:ln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800" b="0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 Light" panose="020B0502040204020203" pitchFamily="34" charset="-122"/>
                  <a:cs typeface="Times New Roman" pitchFamily="18" charset="0"/>
                  <a:sym typeface="Agency FB" panose="020B0503020202020204" pitchFamily="34" charset="0"/>
                </a:rPr>
                <a:t>II.</a:t>
              </a:r>
              <a:endParaRPr kumimoji="0" lang="zh-CN" altLang="en-US" sz="138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</p:grpSp>
      <p:sp>
        <p:nvSpPr>
          <p:cNvPr id="16" name="TextBox 294"/>
          <p:cNvSpPr txBox="1"/>
          <p:nvPr/>
        </p:nvSpPr>
        <p:spPr>
          <a:xfrm>
            <a:off x="4739820" y="2854749"/>
            <a:ext cx="4218311" cy="286387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ctr"/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Sử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endParaRPr lang="en-US" sz="11500" b="1" i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thành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̃</a:t>
            </a:r>
            <a:endParaRPr lang="en-US" sz="11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8338" y="272888"/>
            <a:ext cx="972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051"/>
            <a:ext cx="3410857" cy="21949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9195" y="1789633"/>
            <a:ext cx="6579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trắng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tròn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Bảy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nổi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chìm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2686" y="3016102"/>
            <a:ext cx="96374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̀ hay là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đào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ngách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tắt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lửa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tối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đèn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đứa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chạy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79486" y="4590904"/>
            <a:ext cx="8527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c.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0970" y="5773817"/>
            <a:ext cx="511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d.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8338" y="272888"/>
            <a:ext cx="972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195" y="1789633"/>
            <a:ext cx="6579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trắng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tròn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Bảy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nổi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chìm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783772" y="3146728"/>
            <a:ext cx="6066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…..,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tắt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lửa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tối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đèn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đứa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chạy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5564" y="4547362"/>
            <a:ext cx="6132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c.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582" y="5730275"/>
            <a:ext cx="511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d.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8422" y="192786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Vị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7692567" y="2046512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97255" y="3154336"/>
            <a:ext cx="2757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DT “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”)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CDT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685310" y="3389080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62137" y="4562210"/>
            <a:ext cx="2159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656283" y="4680853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766623" y="5599995"/>
            <a:ext cx="3113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ĐT “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”)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CĐT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619998" y="5849253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0" grpId="0"/>
      <p:bldP spid="11" grpId="0"/>
      <p:bldP spid="13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52686" y="3294519"/>
            <a:ext cx="68797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378857" y="5326743"/>
            <a:ext cx="986972" cy="899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161143" y="362857"/>
            <a:ext cx="4934857" cy="25109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23958"/>
            <a:ext cx="3352800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52686" y="3294519"/>
            <a:ext cx="68797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ngắn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gọn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súc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có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biểu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378857" y="5326743"/>
            <a:ext cx="986972" cy="899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161143" y="362857"/>
            <a:ext cx="4934857" cy="25109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23958"/>
            <a:ext cx="3352800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3" name="组合 27"/>
          <p:cNvGrpSpPr/>
          <p:nvPr/>
        </p:nvGrpSpPr>
        <p:grpSpPr>
          <a:xfrm>
            <a:off x="101599" y="1364343"/>
            <a:ext cx="3991801" cy="2510972"/>
            <a:chOff x="2749357" y="2525485"/>
            <a:chExt cx="3449320" cy="2510972"/>
          </a:xfrm>
        </p:grpSpPr>
        <p:sp>
          <p:nvSpPr>
            <p:cNvPr id="29" name="矩形 28"/>
            <p:cNvSpPr/>
            <p:nvPr/>
          </p:nvSpPr>
          <p:spPr>
            <a:xfrm>
              <a:off x="3505199" y="2525485"/>
              <a:ext cx="1865397" cy="2510972"/>
            </a:xfrm>
            <a:prstGeom prst="rect">
              <a:avLst/>
            </a:prstGeom>
            <a:solidFill>
              <a:srgbClr val="BBAAD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5400000" flipV="1">
              <a:off x="3319855" y="2050862"/>
              <a:ext cx="2308324" cy="3449320"/>
            </a:xfrm>
            <a:prstGeom prst="rect">
              <a:avLst/>
            </a:prstGeom>
            <a:noFill/>
            <a:ln>
              <a:solidFill>
                <a:srgbClr val="FFFFFF">
                  <a:alpha val="50000"/>
                </a:srgbClr>
              </a:solidFill>
            </a:ln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500" b="0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 Light" panose="020B0502040204020203" pitchFamily="34" charset="-122"/>
                  <a:cs typeface="Times New Roman" pitchFamily="18" charset="0"/>
                  <a:sym typeface="Agency FB" panose="020B0503020202020204" pitchFamily="34" charset="0"/>
                </a:rPr>
                <a:t>III.</a:t>
              </a:r>
              <a:endParaRPr kumimoji="0" lang="zh-CN" altLang="en-US" sz="115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</p:grpSp>
      <p:sp>
        <p:nvSpPr>
          <p:cNvPr id="16" name="TextBox 294"/>
          <p:cNvSpPr txBox="1"/>
          <p:nvPr/>
        </p:nvSpPr>
        <p:spPr>
          <a:xfrm>
            <a:off x="4681763" y="1896812"/>
            <a:ext cx="4218311" cy="286387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ctr"/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15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11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B3963023-AC6C-45E8-BD37-FAF454B84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grpSp>
        <p:nvGrpSpPr>
          <p:cNvPr id="8" name="íśḷíḑè"/>
          <p:cNvGrpSpPr/>
          <p:nvPr/>
        </p:nvGrpSpPr>
        <p:grpSpPr>
          <a:xfrm>
            <a:off x="535925" y="435428"/>
            <a:ext cx="1075162" cy="1088572"/>
            <a:chOff x="849666" y="1269515"/>
            <a:chExt cx="4597624" cy="4751773"/>
          </a:xfrm>
        </p:grpSpPr>
        <p:sp>
          <p:nvSpPr>
            <p:cNvPr id="20" name="îṩḻîḍé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1" name="isľiḋé"/>
            <p:cNvSpPr/>
            <p:nvPr/>
          </p:nvSpPr>
          <p:spPr>
            <a:xfrm>
              <a:off x="859426" y="142660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2" name="ï$ľîdè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3" name="íSḻíḋê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4" name="ïŝḷíḋê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5" name="íšḻîďè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6" name="îṡḷiďe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7" name="î$1íḑè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8" name="ïṧ1îḓe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grpSp>
          <p:nvGrpSpPr>
            <p:cNvPr id="29" name="iS1íḑé"/>
            <p:cNvGrpSpPr/>
            <p:nvPr/>
          </p:nvGrpSpPr>
          <p:grpSpPr>
            <a:xfrm rot="18972328" flipH="1">
              <a:off x="1710882" y="1269515"/>
              <a:ext cx="907690" cy="2899255"/>
              <a:chOff x="943994" y="1899821"/>
              <a:chExt cx="584445" cy="186678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1" name="i$lïḑê"/>
              <p:cNvSpPr/>
              <p:nvPr/>
            </p:nvSpPr>
            <p:spPr>
              <a:xfrm>
                <a:off x="1212391" y="1972968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32" name="îšḷíḓè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33" name="îṡľidé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34" name="îs1îḑe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30" name="ïṣlíḍé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2203532" y="674914"/>
            <a:ext cx="764500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Giải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thích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ngữ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B3963023-AC6C-45E8-BD37-FAF454B84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29" name="Shape 1928"/>
          <p:cNvSpPr/>
          <p:nvPr/>
        </p:nvSpPr>
        <p:spPr>
          <a:xfrm>
            <a:off x="491712" y="1582058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rgbClr val="BBAAD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6" name="Shape 1928"/>
          <p:cNvSpPr/>
          <p:nvPr/>
        </p:nvSpPr>
        <p:spPr>
          <a:xfrm>
            <a:off x="469942" y="3563259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7" name="Shape 1928"/>
          <p:cNvSpPr/>
          <p:nvPr/>
        </p:nvSpPr>
        <p:spPr>
          <a:xfrm>
            <a:off x="491713" y="2540001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8" name="Shape 1928"/>
          <p:cNvSpPr/>
          <p:nvPr/>
        </p:nvSpPr>
        <p:spPr>
          <a:xfrm>
            <a:off x="513483" y="5595258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9" name="Shape 1928"/>
          <p:cNvSpPr/>
          <p:nvPr/>
        </p:nvSpPr>
        <p:spPr>
          <a:xfrm>
            <a:off x="506226" y="4572000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41538" y="1545482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70567" y="2416343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nấy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85083" y="3403314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92341" y="4426571"/>
            <a:ext cx="4153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92342" y="5544170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nồi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canh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6" name="Shape 1928"/>
          <p:cNvSpPr/>
          <p:nvPr/>
        </p:nvSpPr>
        <p:spPr>
          <a:xfrm>
            <a:off x="6791400" y="1705429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rgbClr val="BBAAD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8" name="Shape 1928"/>
          <p:cNvSpPr/>
          <p:nvPr/>
        </p:nvSpPr>
        <p:spPr>
          <a:xfrm>
            <a:off x="6798658" y="3686630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9" name="Shape 1928"/>
          <p:cNvSpPr/>
          <p:nvPr/>
        </p:nvSpPr>
        <p:spPr>
          <a:xfrm>
            <a:off x="6791401" y="2663372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4" name="Shape 1928"/>
          <p:cNvSpPr/>
          <p:nvPr/>
        </p:nvSpPr>
        <p:spPr>
          <a:xfrm>
            <a:off x="6798657" y="5646059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7" name="Shape 1928"/>
          <p:cNvSpPr/>
          <p:nvPr/>
        </p:nvSpPr>
        <p:spPr>
          <a:xfrm>
            <a:off x="6805914" y="4622801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857337" y="1639825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842824" y="2510686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Nem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phượng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857340" y="3497657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voi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35570" y="4520914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893627" y="5580457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tóc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sương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8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1" grpId="0"/>
      <p:bldP spid="42" grpId="0"/>
      <p:bldP spid="43" grpId="0"/>
      <p:bldP spid="44" grpId="0"/>
      <p:bldP spid="45" grpId="0"/>
      <p:bldP spid="46" grpId="0" bldLvl="0" animBg="1"/>
      <p:bldP spid="48" grpId="0" bldLvl="0" animBg="1"/>
      <p:bldP spid="49" grpId="0" bldLvl="0" animBg="1"/>
      <p:bldP spid="54" grpId="0" bldLvl="0" animBg="1"/>
      <p:bldP spid="57" grpId="0" bldLvl="0" animBg="1"/>
      <p:bldP spid="59" grpId="0"/>
      <p:bldP spid="60" grpId="0"/>
      <p:bldP spid="61" grpId="0"/>
      <p:bldP spid="62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420115D-EA0B-B8D5-82C3-BB3C39064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9304606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814E62A-46FE-FC2B-DE79-6CD6FF568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838200"/>
            <a:ext cx="4419600" cy="3657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US" altLang="vi-VN" sz="2400" dirty="0">
              <a:solidFill>
                <a:srgbClr val="0000FF"/>
              </a:solidFill>
            </a:endParaRP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2668FB95-0289-E70D-B84D-A18235DCB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452" y="5451499"/>
            <a:ext cx="879230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vi-VN" sz="2000" i="1" dirty="0">
                <a:latin typeface="Times New Roman" panose="02020603050405020304" pitchFamily="18" charset="0"/>
              </a:rPr>
              <a:t>	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Vạn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niên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là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vạn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niên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nào</a:t>
            </a:r>
            <a:endParaRPr lang="en-US" altLang="vi-VN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vi-VN" b="1" i="1" dirty="0">
                <a:latin typeface="Times New Roman" panose="02020603050405020304" pitchFamily="18" charset="0"/>
              </a:rPr>
              <a:t>	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Thành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xây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xương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lính</a:t>
            </a:r>
            <a:r>
              <a:rPr lang="en-US" altLang="vi-VN" b="1" i="1" dirty="0">
                <a:latin typeface="Times New Roman" panose="02020603050405020304" pitchFamily="18" charset="0"/>
              </a:rPr>
              <a:t>,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hào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đào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máu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dân</a:t>
            </a:r>
            <a:r>
              <a:rPr lang="en-US" altLang="vi-VN" b="1" i="1" dirty="0"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vi-VN" dirty="0">
                <a:latin typeface="Times New Roman" panose="02020603050405020304" pitchFamily="18" charset="0"/>
              </a:rPr>
              <a:t>                                                    (Ca </a:t>
            </a:r>
            <a:r>
              <a:rPr lang="en-US" altLang="vi-VN" dirty="0" err="1">
                <a:latin typeface="Times New Roman" panose="02020603050405020304" pitchFamily="18" charset="0"/>
              </a:rPr>
              <a:t>dao</a:t>
            </a:r>
            <a:r>
              <a:rPr lang="en-US" altLang="vi-VN" dirty="0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8198" name="Picture 9">
            <a:extLst>
              <a:ext uri="{FF2B5EF4-FFF2-40B4-BE49-F238E27FC236}">
                <a16:creationId xmlns:a16="http://schemas.microsoft.com/office/drawing/2014/main" id="{0B719D50-991A-2225-AC06-D22F2339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78" y="1211261"/>
            <a:ext cx="8328074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10">
            <a:extLst>
              <a:ext uri="{FF2B5EF4-FFF2-40B4-BE49-F238E27FC236}">
                <a16:creationId xmlns:a16="http://schemas.microsoft.com/office/drawing/2014/main" id="{5BA188C9-B2F0-BF98-28C9-49A1E7059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744" y="3797544"/>
            <a:ext cx="41499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(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2" name="WordArt 6">
            <a:extLst>
              <a:ext uri="{FF2B5EF4-FFF2-40B4-BE49-F238E27FC236}">
                <a16:creationId xmlns:a16="http://schemas.microsoft.com/office/drawing/2014/main" id="{39A1219D-869A-40ED-A97C-8C76131CCE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2286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200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Dặn dò</a:t>
            </a:r>
          </a:p>
        </p:txBody>
      </p:sp>
      <p:pic>
        <p:nvPicPr>
          <p:cNvPr id="65547" name="Picture 11" descr="HINH">
            <a:extLst>
              <a:ext uri="{FF2B5EF4-FFF2-40B4-BE49-F238E27FC236}">
                <a16:creationId xmlns:a16="http://schemas.microsoft.com/office/drawing/2014/main" id="{F38C7344-5A25-4BCB-8147-4A4731D6C8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9982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8">
            <a:extLst>
              <a:ext uri="{FF2B5EF4-FFF2-40B4-BE49-F238E27FC236}">
                <a16:creationId xmlns:a16="http://schemas.microsoft.com/office/drawing/2014/main" id="{4951D117-A5A6-4EF8-9B85-B847CF9C8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5867400" cy="3046988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xem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giảng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tầm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</a:rPr>
              <a:t> 4- SGK/ 145.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Chuẩn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</a:rPr>
              <a:t>“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”</a:t>
            </a:r>
            <a:r>
              <a:rPr lang="en-US" altLang="en-US" sz="2400" dirty="0">
                <a:latin typeface="Times New Roman" panose="02020603050405020304" pitchFamily="18" charset="0"/>
              </a:rPr>
              <a:t> SGK/ 146.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   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        +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CC"/>
                </a:solidFill>
                <a:latin typeface="Times New Roman" panose="02020603050405020304" pitchFamily="18" charset="0"/>
              </a:rPr>
              <a:t>         </a:t>
            </a:r>
            <a:endParaRPr lang="en-US" altLang="en-US" sz="2400" dirty="0">
              <a:solidFill>
                <a:srgbClr val="99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WordArt 3">
            <a:extLst>
              <a:ext uri="{FF2B5EF4-FFF2-40B4-BE49-F238E27FC236}">
                <a16:creationId xmlns:a16="http://schemas.microsoft.com/office/drawing/2014/main" id="{A69CDC97-432B-444C-8850-69103FDE08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1676401"/>
            <a:ext cx="6021388" cy="2005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XIN CHÀO, HẸN GẶP LẠI</a:t>
            </a:r>
          </a:p>
        </p:txBody>
      </p:sp>
      <p:sp>
        <p:nvSpPr>
          <p:cNvPr id="49155" name="WordArt 4">
            <a:extLst>
              <a:ext uri="{FF2B5EF4-FFF2-40B4-BE49-F238E27FC236}">
                <a16:creationId xmlns:a16="http://schemas.microsoft.com/office/drawing/2014/main" id="{9F251D07-38BF-4357-8A72-21A095B328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425450"/>
            <a:ext cx="8077200" cy="23177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.VnTime"/>
            </a:endParaRPr>
          </a:p>
        </p:txBody>
      </p:sp>
      <p:pic>
        <p:nvPicPr>
          <p:cNvPr id="80901" name="Picture 5" descr="ag00373_">
            <a:extLst>
              <a:ext uri="{FF2B5EF4-FFF2-40B4-BE49-F238E27FC236}">
                <a16:creationId xmlns:a16="http://schemas.microsoft.com/office/drawing/2014/main" id="{D65D4A33-D67E-4B82-9AF0-10394E873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79888"/>
            <a:ext cx="24384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A82A33F-04E7-E8D3-4693-FD530A4B6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10439400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93BA0B5-BC36-C8CA-83BC-2EB8F4B5B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4707" y="1600200"/>
            <a:ext cx="5058507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0" name="Line 4">
            <a:extLst>
              <a:ext uri="{FF2B5EF4-FFF2-40B4-BE49-F238E27FC236}">
                <a16:creationId xmlns:a16="http://schemas.microsoft.com/office/drawing/2014/main" id="{5290682A-58C9-DE11-F298-7998A69F57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762000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CEDCCADC-3174-67B7-D0D6-1252304DE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215" y="1143000"/>
            <a:ext cx="540550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1867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D1FEB47-DD74-2BC6-CF0A-AD152453B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10439400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11267" name="Line 4">
            <a:extLst>
              <a:ext uri="{FF2B5EF4-FFF2-40B4-BE49-F238E27FC236}">
                <a16:creationId xmlns:a16="http://schemas.microsoft.com/office/drawing/2014/main" id="{F9221FCD-9A28-ED1E-402A-FF762C917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6468" y="969439"/>
            <a:ext cx="0" cy="609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DDF920E4-150E-31F5-DFD3-FE99BE9E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859" y="2725847"/>
            <a:ext cx="7613541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A144C381-EF94-7BFF-A812-B208F04B0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859" y="1205314"/>
            <a:ext cx="746993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3706</Words>
  <Application>Microsoft Office PowerPoint</Application>
  <PresentationFormat>Widescreen</PresentationFormat>
  <Paragraphs>316</Paragraphs>
  <Slides>71</Slides>
  <Notes>31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.VnTime</vt:lpstr>
      <vt:lpstr>Agency FB</vt:lpstr>
      <vt:lpstr>Arial</vt:lpstr>
      <vt:lpstr>Calibri</vt:lpstr>
      <vt:lpstr>Calibri Light</vt:lpstr>
      <vt:lpstr>Times New Roman</vt:lpstr>
      <vt:lpstr>Wingdings</vt:lpstr>
      <vt:lpstr>Office Theme</vt:lpstr>
      <vt:lpstr>KIỂM TRA BÀI CŨ</vt:lpstr>
      <vt:lpstr>KIỂM TRA BÀI CŨ</vt:lpstr>
      <vt:lpstr>PowerPoint Presentation</vt:lpstr>
      <vt:lpstr>1. Tình hình Việt Nam trước khi Pháp đánh chiếm Bắc Kì</vt:lpstr>
      <vt:lpstr>1. Tình hình Việt Nam trước khi Pháp đánh chiếm Bắc Kì</vt:lpstr>
      <vt:lpstr>1. Tình hình Việt Nam trước khi Pháp đánh chiếm Bắc Kì</vt:lpstr>
      <vt:lpstr>1. Tình hình Việt Nam trước khi Pháp đánh chiếm Bắc Kì</vt:lpstr>
      <vt:lpstr>1. Tình hình Việt Nam trước khi Pháp đánh chiếm Bắc Kì</vt:lpstr>
      <vt:lpstr>2. Thực dân  Pháp đánh chiếm Bắc Kì lần thứ nhất 1873</vt:lpstr>
      <vt:lpstr>2. Thực dân  Pháp đánh chiếm Bắc Kì lần thứ nhất</vt:lpstr>
      <vt:lpstr>2. Thực dân  Pháp đánh chiếm Bắc Kì lần thứ nhất</vt:lpstr>
      <vt:lpstr>2. Thực dân  Pháp đánh chiếm Bắc Kì lần thứ nhất</vt:lpstr>
      <vt:lpstr>2. Thực dân  Pháp đánh chiếm Bắc Kì lần thứ nhất</vt:lpstr>
      <vt:lpstr>3. Kháng chiến ở Hà Nội và các tỉnh đồng bằng Bắc Kì</vt:lpstr>
      <vt:lpstr>3. Kháng chiến ở Hà Nội và các tỉnh đồng bằng Bắc Kì</vt:lpstr>
      <vt:lpstr>3. Kháng chiến ở Hà Nội và các tỉnh đồng bằng Bắc Kì</vt:lpstr>
      <vt:lpstr>3. Kháng chiến ở Hà Nội và các tỉnh đồng bằng Bắc Kì</vt:lpstr>
      <vt:lpstr>3. Kháng chiến ở Hà Nội và các tỉnh đồng bằng Bắc Kì</vt:lpstr>
      <vt:lpstr>SƠ KẾT BÀI HỌC</vt:lpstr>
      <vt:lpstr>CỦNG CỐ BÀI HỌC</vt:lpstr>
      <vt:lpstr>CÔNG VIỆC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HIỆP ƯỚC HÁC MĂNG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Đức Hiệp</cp:lastModifiedBy>
  <cp:revision>25</cp:revision>
  <dcterms:created xsi:type="dcterms:W3CDTF">2021-11-23T14:59:44Z</dcterms:created>
  <dcterms:modified xsi:type="dcterms:W3CDTF">2023-02-20T04:45:23Z</dcterms:modified>
</cp:coreProperties>
</file>