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35" r:id="rId2"/>
    <p:sldId id="491" r:id="rId3"/>
    <p:sldId id="492" r:id="rId4"/>
    <p:sldId id="437" r:id="rId5"/>
    <p:sldId id="358" r:id="rId6"/>
    <p:sldId id="440" r:id="rId7"/>
    <p:sldId id="441" r:id="rId8"/>
    <p:sldId id="443" r:id="rId9"/>
    <p:sldId id="444" r:id="rId10"/>
    <p:sldId id="445" r:id="rId11"/>
    <p:sldId id="446" r:id="rId12"/>
    <p:sldId id="449" r:id="rId13"/>
    <p:sldId id="450" r:id="rId14"/>
    <p:sldId id="461" r:id="rId15"/>
    <p:sldId id="465" r:id="rId16"/>
    <p:sldId id="468" r:id="rId17"/>
    <p:sldId id="469" r:id="rId18"/>
    <p:sldId id="471" r:id="rId19"/>
    <p:sldId id="4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E260-89C5-4189-866F-7D81C3466AB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CB5FD-F7A5-4939-8F9C-2A32EB11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6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>
            <a:extLst>
              <a:ext uri="{FF2B5EF4-FFF2-40B4-BE49-F238E27FC236}">
                <a16:creationId xmlns:a16="http://schemas.microsoft.com/office/drawing/2014/main" id="{2226F896-8BAD-437F-9D7F-8A56D7281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0796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672EF93-5ECB-446D-80C1-E1190C8EE6EC}" type="slidenum">
              <a:rPr lang="en-US" altLang="vi-VN">
                <a:solidFill>
                  <a:srgbClr val="000000"/>
                </a:solidFill>
                <a:latin typeface="Arial" panose="020B0604020202020204" pitchFamily="34" charset="0"/>
                <a:cs typeface="Segoe UI" panose="020B0502040204020203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vi-VN">
              <a:solidFill>
                <a:srgbClr val="000000"/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29379" name="Rectangle 2">
            <a:extLst>
              <a:ext uri="{FF2B5EF4-FFF2-40B4-BE49-F238E27FC236}">
                <a16:creationId xmlns:a16="http://schemas.microsoft.com/office/drawing/2014/main" id="{3FB27D2F-16F8-45AE-8589-93380B2D6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76950" cy="3419475"/>
          </a:xfrm>
          <a:ln/>
        </p:spPr>
      </p:sp>
      <p:sp>
        <p:nvSpPr>
          <p:cNvPr id="229380" name="Rectangle 3">
            <a:extLst>
              <a:ext uri="{FF2B5EF4-FFF2-40B4-BE49-F238E27FC236}">
                <a16:creationId xmlns:a16="http://schemas.microsoft.com/office/drawing/2014/main" id="{37D55B6C-89A5-4B3D-9C15-E0898DA48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30745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>
            <a:extLst>
              <a:ext uri="{FF2B5EF4-FFF2-40B4-BE49-F238E27FC236}">
                <a16:creationId xmlns:a16="http://schemas.microsoft.com/office/drawing/2014/main" id="{DF618A00-3FC0-4945-BC1B-428914D9B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88D0B55-3AEB-4076-8A0F-0EFD9B49E30F}" type="slidenum">
              <a:rPr lang="en-US" altLang="vi-V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279555" name="Rectangle 2">
            <a:extLst>
              <a:ext uri="{FF2B5EF4-FFF2-40B4-BE49-F238E27FC236}">
                <a16:creationId xmlns:a16="http://schemas.microsoft.com/office/drawing/2014/main" id="{BC1FF034-81A4-4CBE-B521-5609AD02B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>
            <a:extLst>
              <a:ext uri="{FF2B5EF4-FFF2-40B4-BE49-F238E27FC236}">
                <a16:creationId xmlns:a16="http://schemas.microsoft.com/office/drawing/2014/main" id="{75A18800-D67C-4BE8-ADAA-2EE8548F5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3B91-D078-4A6D-BE22-BA1085757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3D4B0-BBFC-4125-9966-A0D56F6BE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3F29C-2247-4DE4-963C-F8F73EF7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6869F-84C3-470B-8A05-87F24903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80AC6-A466-47AE-9C70-8D6A37B5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1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B496-3D6A-4AE1-9B16-A9DF6E68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4F508-AE76-4B75-A07B-7E84C74C5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5912-8F44-4AB7-8185-81A32675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2D45D-3ECA-4889-8618-9DE034E3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16359-C8B3-4A19-B538-A482AAEE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0DDF0-3B41-4EE0-805F-E8DCDC443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1E53C-E4AC-461E-B591-7EC9F00CB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4EC1-8F2B-473E-BF28-000E7547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BD628-16E1-4BC6-9360-9C4ADCEF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DED00-D653-4C59-82A3-76885438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8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77F6F0-D56F-4458-9DAE-E577CEF95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96149-073A-4978-A995-9B0F0CF64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4B063-0273-4542-92BB-39C7FF582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EBC58-AD07-48CB-8898-E1E4D52B2F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10766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7F61-0A44-4445-874E-D86C463C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2982-3744-4D0E-8A87-08E762B4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C218F-4CDE-4FD3-AA6F-C79B98CC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3F53-CCE4-4BF0-A3C2-EF497D97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F845E-0878-4024-A5C0-E4678776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3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6011-6C2C-42E9-8F72-C9579338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9E4B8-6203-4E83-98D9-2AD5FF4C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66E55-4738-4CD7-AF69-5C154289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5AAA-A0EC-4942-8707-52866755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D4D98-C238-4325-9343-327ED97E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8466-1E82-4353-9FD0-67F3D892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93471-8B5B-4041-9E5A-76D3880B6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31F98-55E3-41B2-994B-063E45684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AD8D3-1675-4D1B-A23B-D290FD3F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FC823-45A9-4A24-BFB9-2E398477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A4905-9965-4F18-BF1B-51F75F85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BCDC-8FFA-4478-9612-BEC92500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8FD3-8179-40E0-B261-95094C54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C6D96-4C4F-4020-93FB-516B0F7E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C9CA6-D962-434E-A115-86331A9DE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28E03-DDF1-4F4C-A185-E1926796E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2287E-6B94-4A49-8C07-29E64F69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F022C-6208-4E2C-AD0A-0A4A1E17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7C0DE-3365-47CF-B0F9-CF546F0C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7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DBF9-055D-41C2-9D4A-DA450533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5B358-5F49-4324-B1CA-674C012A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0F37A-A0A6-4A9E-BA58-8535533F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82BAC-DB44-48BA-9FB5-E4BD83FD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0F912-36B5-4872-9293-051D6B69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71DD2A-4D92-4366-8B19-6D9B12F1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7FD13-AF09-4C88-8843-0DA1C1E5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2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180E-FD4F-42C3-B321-57680804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67BD-6B19-4850-9A07-63400D4FA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60E5C-6EA6-448F-BBDE-C19201EBB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7C9BB-F9D4-4D79-B6E4-F9C6FBC7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FD72F-161E-4912-8BAB-26A939FA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34BA9-38EA-4F39-A7C1-169D8AEE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7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1776-DAF7-4381-BE32-99B57295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9773C-A818-4597-925E-AF31A9B29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F6C82-5D00-4D6B-9EB4-A3BB1D8F6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5F7D2-30D5-4922-BD47-CF8EBB6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B1331-CC72-47BD-AF50-0C1BA926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32F68-55E1-453D-9A90-07FF9669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7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844747-1D52-4A41-BE65-B15D9EB9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0BBD2-B939-4F9C-915E-711155A8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69972-0717-438E-A310-EBCA1D534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E10DA-A66A-4143-94D6-D6BAEB822D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89153-D468-479D-85E8-0EC71CE22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C63FC-0B39-46DE-9D2A-2A18FD9DF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3801-1341-4BEB-9797-C4FC78D3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4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B%E1%BA%AFc_Giang" TargetMode="External"/><Relationship Id="rId3" Type="http://schemas.openxmlformats.org/officeDocument/2006/relationships/hyperlink" Target="http://vi.wikipedia.org/wiki/Ti%C3%AAn_L%E1%BB%AF" TargetMode="External"/><Relationship Id="rId7" Type="http://schemas.openxmlformats.org/officeDocument/2006/relationships/hyperlink" Target="http://vi.wikipedia.org/wiki/Y%C3%AAn_Th%E1%BA%B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H%C3%A0_T%C3%A2y" TargetMode="External"/><Relationship Id="rId5" Type="http://schemas.openxmlformats.org/officeDocument/2006/relationships/hyperlink" Target="http://vi.wikipedia.org/wiki/S%C6%A1n_T%C3%A2y" TargetMode="External"/><Relationship Id="rId10" Type="http://schemas.openxmlformats.org/officeDocument/2006/relationships/hyperlink" Target="http://vi.wikipedia.org/wiki/1890" TargetMode="External"/><Relationship Id="rId4" Type="http://schemas.openxmlformats.org/officeDocument/2006/relationships/hyperlink" Target="http://vi.wikipedia.org/wiki/H%C6%B0ng_Y%C3%AAn" TargetMode="External"/><Relationship Id="rId9" Type="http://schemas.openxmlformats.org/officeDocument/2006/relationships/hyperlink" Target="http://vi.wikipedia.org/wiki/189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>
            <a:extLst>
              <a:ext uri="{FF2B5EF4-FFF2-40B4-BE49-F238E27FC236}">
                <a16:creationId xmlns:a16="http://schemas.microsoft.com/office/drawing/2014/main" id="{6392086B-6C83-41F2-95BD-B1A6D894A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4" y="152401"/>
            <a:ext cx="83708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230403" name="Line 15">
            <a:extLst>
              <a:ext uri="{FF2B5EF4-FFF2-40B4-BE49-F238E27FC236}">
                <a16:creationId xmlns:a16="http://schemas.microsoft.com/office/drawing/2014/main" id="{244EFA73-743E-49F4-9CA6-21B49BDEC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0858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>
            <a:extLst>
              <a:ext uri="{FF2B5EF4-FFF2-40B4-BE49-F238E27FC236}">
                <a16:creationId xmlns:a16="http://schemas.microsoft.com/office/drawing/2014/main" id="{6B0F3E45-FB36-4701-B40B-605B1EC48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84389"/>
            <a:ext cx="9144000" cy="175432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Vì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sao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nói</a:t>
            </a:r>
            <a:r>
              <a:rPr lang="en-US" altLang="vi-VN" sz="3600" b="1" dirty="0">
                <a:solidFill>
                  <a:srgbClr val="006600"/>
                </a:solidFill>
              </a:rPr>
              <a:t>: “</a:t>
            </a:r>
            <a:r>
              <a:rPr lang="en-US" altLang="vi-VN" sz="3600" b="1" dirty="0" err="1">
                <a:solidFill>
                  <a:srgbClr val="006600"/>
                </a:solidFill>
              </a:rPr>
              <a:t>Khởi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nghĩa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Hương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Khê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là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cuộc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khởi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nghĩa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lớn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nhất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trong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phong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trào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Cần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vương</a:t>
            </a:r>
            <a:r>
              <a:rPr lang="en-US" altLang="vi-VN" sz="3600" b="1" dirty="0">
                <a:solidFill>
                  <a:srgbClr val="006600"/>
                </a:solidFill>
              </a:rPr>
              <a:t>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4">
            <a:extLst>
              <a:ext uri="{FF2B5EF4-FFF2-40B4-BE49-F238E27FC236}">
                <a16:creationId xmlns:a16="http://schemas.microsoft.com/office/drawing/2014/main" id="{F4B0867D-68F1-4C9D-8B14-6725B1D177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144000" cy="5654675"/>
          </a:xfrm>
        </p:spPr>
      </p:pic>
      <p:sp>
        <p:nvSpPr>
          <p:cNvPr id="240643" name="Text Box 5">
            <a:extLst>
              <a:ext uri="{FF2B5EF4-FFF2-40B4-BE49-F238E27FC236}">
                <a16:creationId xmlns:a16="http://schemas.microsoft.com/office/drawing/2014/main" id="{FCBD265F-F7E0-45D1-A7E3-48ACAA224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943600"/>
            <a:ext cx="830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ĐÌNH LÀNG - NƠI ĂN THỀ CỦA NGHĨA QUÂN YÊN THẾ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4">
            <a:extLst>
              <a:ext uri="{FF2B5EF4-FFF2-40B4-BE49-F238E27FC236}">
                <a16:creationId xmlns:a16="http://schemas.microsoft.com/office/drawing/2014/main" id="{70B05CD2-326A-43A9-9061-0C0BAA06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8301"/>
            <a:ext cx="60960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1667" name="Picture 5">
            <a:extLst>
              <a:ext uri="{FF2B5EF4-FFF2-40B4-BE49-F238E27FC236}">
                <a16:creationId xmlns:a16="http://schemas.microsoft.com/office/drawing/2014/main" id="{B05A88DE-851B-4F4F-A0CB-1F0584FF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43000"/>
            <a:ext cx="30384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DC44A6D1-0FED-485B-8CE9-9A1D97CB9C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152400"/>
            <a:ext cx="7391400" cy="457200"/>
          </a:xfrm>
        </p:spPr>
        <p:txBody>
          <a:bodyPr/>
          <a:lstStyle/>
          <a:p>
            <a:pPr algn="l" eaLnBrk="1" hangingPunct="1"/>
            <a:endParaRPr lang="en-US" altLang="vi-VN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51D0FE4F-D6EC-4126-BFE3-2158D7AED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</a:rPr>
              <a:t>3. </a:t>
            </a:r>
            <a:r>
              <a:rPr lang="en-US" altLang="vi-VN" b="1" dirty="0" err="1">
                <a:solidFill>
                  <a:srgbClr val="0000FF"/>
                </a:solidFill>
              </a:rPr>
              <a:t>Diễn</a:t>
            </a:r>
            <a:r>
              <a:rPr lang="en-US" altLang="vi-VN" b="1" dirty="0">
                <a:solidFill>
                  <a:srgbClr val="0000FF"/>
                </a:solidFill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</a:rPr>
              <a:t>biến</a:t>
            </a:r>
            <a:endParaRPr lang="en-US" altLang="vi-VN" b="1" dirty="0">
              <a:solidFill>
                <a:srgbClr val="0000FF"/>
              </a:solidFill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474AFB14-840B-481F-926A-DDF2997B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5410201"/>
            <a:ext cx="57513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00"/>
                </a:solidFill>
              </a:rPr>
              <a:t>Hoàng </a:t>
            </a:r>
            <a:r>
              <a:rPr lang="en-US" altLang="vi-VN" dirty="0" err="1">
                <a:solidFill>
                  <a:srgbClr val="000000"/>
                </a:solidFill>
              </a:rPr>
              <a:t>Hoa</a:t>
            </a:r>
            <a:r>
              <a:rPr lang="en-US" altLang="vi-VN" dirty="0">
                <a:solidFill>
                  <a:srgbClr val="000000"/>
                </a:solidFill>
              </a:rPr>
              <a:t> </a:t>
            </a:r>
            <a:r>
              <a:rPr lang="en-US" altLang="vi-VN" dirty="0" err="1">
                <a:solidFill>
                  <a:srgbClr val="000000"/>
                </a:solidFill>
              </a:rPr>
              <a:t>Thám</a:t>
            </a:r>
            <a:r>
              <a:rPr lang="en-US" altLang="vi-VN" dirty="0">
                <a:solidFill>
                  <a:srgbClr val="000000"/>
                </a:solidFill>
              </a:rPr>
              <a:t> (1851-1913)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123BE949-18C8-4B10-882F-E62500717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2" y="2103327"/>
            <a:ext cx="518159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</a:rPr>
              <a:t>- </a:t>
            </a:r>
            <a:r>
              <a:rPr lang="en-US" altLang="vi-VN" dirty="0" err="1">
                <a:solidFill>
                  <a:srgbClr val="0000FF"/>
                </a:solidFill>
              </a:rPr>
              <a:t>Nhiều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toán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nghĩa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quân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hoạt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động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riêng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rẽ</a:t>
            </a:r>
            <a:r>
              <a:rPr lang="en-US" altLang="vi-VN" dirty="0">
                <a:solidFill>
                  <a:srgbClr val="0000FF"/>
                </a:solidFill>
              </a:rPr>
              <a:t>, </a:t>
            </a:r>
            <a:r>
              <a:rPr lang="en-US" altLang="vi-VN" dirty="0" err="1">
                <a:solidFill>
                  <a:srgbClr val="0000FF"/>
                </a:solidFill>
              </a:rPr>
              <a:t>chưa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có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sự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chỉ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huy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thống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nhất</a:t>
            </a:r>
            <a:r>
              <a:rPr lang="en-US" altLang="vi-VN" dirty="0">
                <a:solidFill>
                  <a:srgbClr val="0000FF"/>
                </a:solidFill>
              </a:rPr>
              <a:t>. </a:t>
            </a:r>
            <a:r>
              <a:rPr lang="en-US" altLang="vi-VN" dirty="0" err="1">
                <a:solidFill>
                  <a:srgbClr val="0000FF"/>
                </a:solidFill>
              </a:rPr>
              <a:t>Thủ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lĩnh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có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uy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tín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nhất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là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Đề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Nắm</a:t>
            </a:r>
            <a:r>
              <a:rPr lang="en-US" altLang="vi-VN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3259" name="Text Box 11">
            <a:extLst>
              <a:ext uri="{FF2B5EF4-FFF2-40B4-BE49-F238E27FC236}">
                <a16:creationId xmlns:a16="http://schemas.microsoft.com/office/drawing/2014/main" id="{186BF414-3E78-4C6F-8892-70E610D3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066800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0000FF"/>
                </a:solidFill>
              </a:rPr>
              <a:t>a. Giai </a:t>
            </a:r>
            <a:r>
              <a:rPr lang="en-US" altLang="vi-VN" b="1" i="1" dirty="0" err="1">
                <a:solidFill>
                  <a:srgbClr val="0000FF"/>
                </a:solidFill>
              </a:rPr>
              <a:t>đoạn</a:t>
            </a:r>
            <a:r>
              <a:rPr lang="en-US" altLang="vi-VN" b="1" i="1" dirty="0">
                <a:solidFill>
                  <a:srgbClr val="0000FF"/>
                </a:solidFill>
              </a:rPr>
              <a:t> 1884-1892</a:t>
            </a:r>
          </a:p>
        </p:txBody>
      </p:sp>
      <p:sp>
        <p:nvSpPr>
          <p:cNvPr id="53262" name="Rectangle 14">
            <a:extLst>
              <a:ext uri="{FF2B5EF4-FFF2-40B4-BE49-F238E27FC236}">
                <a16:creationId xmlns:a16="http://schemas.microsoft.com/office/drawing/2014/main" id="{07F4767B-1D9A-4655-99B8-E701606E2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2" y="4666199"/>
            <a:ext cx="426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</a:rPr>
              <a:t>- </a:t>
            </a:r>
            <a:r>
              <a:rPr lang="en-US" altLang="vi-VN" dirty="0" err="1">
                <a:solidFill>
                  <a:srgbClr val="0000FF"/>
                </a:solidFill>
              </a:rPr>
              <a:t>Năm</a:t>
            </a:r>
            <a:r>
              <a:rPr lang="en-US" altLang="vi-VN" dirty="0">
                <a:solidFill>
                  <a:srgbClr val="0000FF"/>
                </a:solidFill>
              </a:rPr>
              <a:t> 1892, </a:t>
            </a:r>
            <a:r>
              <a:rPr lang="en-US" altLang="vi-VN" dirty="0" err="1">
                <a:solidFill>
                  <a:srgbClr val="0000FF"/>
                </a:solidFill>
              </a:rPr>
              <a:t>Đề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Thám</a:t>
            </a:r>
            <a:r>
              <a:rPr lang="en-US" altLang="vi-VN" dirty="0">
                <a:solidFill>
                  <a:srgbClr val="0000FF"/>
                </a:solidFill>
              </a:rPr>
              <a:t> (Hoàng </a:t>
            </a:r>
            <a:r>
              <a:rPr lang="en-US" altLang="vi-VN" dirty="0" err="1">
                <a:solidFill>
                  <a:srgbClr val="0000FF"/>
                </a:solidFill>
              </a:rPr>
              <a:t>Hoa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Thám</a:t>
            </a:r>
            <a:r>
              <a:rPr lang="en-US" altLang="vi-VN" dirty="0">
                <a:solidFill>
                  <a:srgbClr val="0000FF"/>
                </a:solidFill>
              </a:rPr>
              <a:t>) </a:t>
            </a:r>
            <a:r>
              <a:rPr lang="en-US" altLang="vi-VN" dirty="0" err="1">
                <a:solidFill>
                  <a:srgbClr val="0000FF"/>
                </a:solidFill>
              </a:rPr>
              <a:t>trở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thành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vị</a:t>
            </a:r>
            <a:r>
              <a:rPr lang="en-US" altLang="vi-VN" dirty="0">
                <a:solidFill>
                  <a:srgbClr val="0000FF"/>
                </a:solidFill>
              </a:rPr>
              <a:t>  </a:t>
            </a:r>
            <a:r>
              <a:rPr lang="en-US" altLang="vi-VN" dirty="0" err="1">
                <a:solidFill>
                  <a:srgbClr val="0000FF"/>
                </a:solidFill>
              </a:rPr>
              <a:t>chỉ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huy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tối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cao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của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phong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trào</a:t>
            </a:r>
            <a:r>
              <a:rPr lang="en-US" altLang="vi-VN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53263" name="Picture 15">
            <a:extLst>
              <a:ext uri="{FF2B5EF4-FFF2-40B4-BE49-F238E27FC236}">
                <a16:creationId xmlns:a16="http://schemas.microsoft.com/office/drawing/2014/main" id="{BEBCE42F-5F89-4BB2-8F11-CAEDB675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  <p:bldP spid="53259" grpId="0"/>
      <p:bldP spid="532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6946E1E8-9F8C-4F18-BBFF-0809DC3E4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587375"/>
          </a:xfrm>
          <a:solidFill>
            <a:srgbClr val="FF0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Hoàng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Thám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Thám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(1851 – 1913)</a:t>
            </a:r>
          </a:p>
        </p:txBody>
      </p:sp>
      <p:pic>
        <p:nvPicPr>
          <p:cNvPr id="245763" name="Picture 3" descr="Hoang Hoa Tham">
            <a:extLst>
              <a:ext uri="{FF2B5EF4-FFF2-40B4-BE49-F238E27FC236}">
                <a16:creationId xmlns:a16="http://schemas.microsoft.com/office/drawing/2014/main" id="{A3D8449C-A37C-4D38-AA4E-8BCA450A19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4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17588"/>
            <a:ext cx="47244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64" name="Text Box 4">
            <a:extLst>
              <a:ext uri="{FF2B5EF4-FFF2-40B4-BE49-F238E27FC236}">
                <a16:creationId xmlns:a16="http://schemas.microsoft.com/office/drawing/2014/main" id="{35F1FF3A-926D-43B4-A9B8-2FA78464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855663"/>
            <a:ext cx="4267200" cy="574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100" dirty="0" err="1">
                <a:solidFill>
                  <a:srgbClr val="000000"/>
                </a:solidFill>
              </a:rPr>
              <a:t>Hoàng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Hoa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Thám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hồi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còn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bé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tên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là</a:t>
            </a:r>
            <a:r>
              <a:rPr lang="en-US" altLang="vi-VN" sz="2100" dirty="0">
                <a:solidFill>
                  <a:srgbClr val="000000"/>
                </a:solidFill>
              </a:rPr>
              <a:t> </a:t>
            </a:r>
            <a:r>
              <a:rPr lang="en-US" altLang="vi-VN" sz="2100" b="1" dirty="0" err="1">
                <a:solidFill>
                  <a:srgbClr val="000000"/>
                </a:solidFill>
              </a:rPr>
              <a:t>Trương</a:t>
            </a:r>
            <a:r>
              <a:rPr lang="en-US" altLang="vi-VN" sz="2100" b="1" dirty="0">
                <a:solidFill>
                  <a:srgbClr val="000000"/>
                </a:solidFill>
              </a:rPr>
              <a:t> </a:t>
            </a:r>
            <a:r>
              <a:rPr lang="en-US" altLang="vi-VN" sz="2100" b="1" dirty="0" err="1">
                <a:solidFill>
                  <a:srgbClr val="000000"/>
                </a:solidFill>
              </a:rPr>
              <a:t>Văn</a:t>
            </a:r>
            <a:r>
              <a:rPr lang="en-US" altLang="vi-VN" sz="2100" b="1" dirty="0">
                <a:solidFill>
                  <a:srgbClr val="000000"/>
                </a:solidFill>
              </a:rPr>
              <a:t> </a:t>
            </a:r>
            <a:r>
              <a:rPr lang="en-US" altLang="vi-VN" sz="2100" b="1" dirty="0" err="1">
                <a:solidFill>
                  <a:srgbClr val="000000"/>
                </a:solidFill>
              </a:rPr>
              <a:t>Nghĩa</a:t>
            </a:r>
            <a:r>
              <a:rPr lang="en-US" altLang="vi-VN" sz="18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sinh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năm</a:t>
            </a:r>
            <a:r>
              <a:rPr lang="en-US" altLang="vi-VN" sz="2100" dirty="0">
                <a:solidFill>
                  <a:srgbClr val="000000"/>
                </a:solidFill>
              </a:rPr>
              <a:t> 1851 </a:t>
            </a:r>
            <a:r>
              <a:rPr lang="en-US" altLang="vi-VN" sz="2100" dirty="0" err="1">
                <a:solidFill>
                  <a:srgbClr val="000000"/>
                </a:solidFill>
              </a:rPr>
              <a:t>quê</a:t>
            </a:r>
            <a:r>
              <a:rPr lang="en-US" altLang="vi-VN" sz="2100" dirty="0">
                <a:solidFill>
                  <a:srgbClr val="000000"/>
                </a:solidFill>
              </a:rPr>
              <a:t> ở </a:t>
            </a:r>
            <a:r>
              <a:rPr lang="en-US" altLang="vi-VN" sz="2100" dirty="0" err="1">
                <a:solidFill>
                  <a:srgbClr val="000000"/>
                </a:solidFill>
              </a:rPr>
              <a:t>xã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Dị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Chế</a:t>
            </a:r>
            <a:r>
              <a:rPr lang="en-US" altLang="vi-VN" sz="2100" dirty="0">
                <a:solidFill>
                  <a:srgbClr val="000000"/>
                </a:solidFill>
              </a:rPr>
              <a:t>, </a:t>
            </a:r>
            <a:r>
              <a:rPr lang="en-US" altLang="vi-VN" sz="2100" dirty="0" err="1">
                <a:solidFill>
                  <a:srgbClr val="000000"/>
                </a:solidFill>
              </a:rPr>
              <a:t>huyện</a:t>
            </a:r>
            <a:r>
              <a:rPr lang="en-US" altLang="vi-VN" sz="2100" dirty="0">
                <a:solidFill>
                  <a:srgbClr val="000000"/>
                </a:solidFill>
              </a:rPr>
              <a:t> </a:t>
            </a:r>
            <a:r>
              <a:rPr lang="en-US" altLang="vi-VN" sz="2100" dirty="0" err="1">
                <a:solidFill>
                  <a:srgbClr val="000000"/>
                </a:solidFill>
                <a:hlinkClick r:id="rId3" tooltip="Tiên Lữ"/>
              </a:rPr>
              <a:t>Tiên</a:t>
            </a:r>
            <a:r>
              <a:rPr lang="en-US" altLang="vi-VN" sz="2100" dirty="0">
                <a:solidFill>
                  <a:srgbClr val="000000"/>
                </a:solidFill>
                <a:hlinkClick r:id="rId3" tooltip="Tiên Lữ"/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  <a:hlinkClick r:id="rId3" tooltip="Tiên Lữ"/>
              </a:rPr>
              <a:t>Lữ</a:t>
            </a:r>
            <a:r>
              <a:rPr lang="en-US" altLang="vi-VN" sz="2100" dirty="0">
                <a:solidFill>
                  <a:srgbClr val="000000"/>
                </a:solidFill>
              </a:rPr>
              <a:t>, </a:t>
            </a:r>
            <a:r>
              <a:rPr lang="en-US" altLang="vi-VN" sz="2100" dirty="0" err="1">
                <a:solidFill>
                  <a:srgbClr val="000000"/>
                </a:solidFill>
              </a:rPr>
              <a:t>tỉnh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  <a:hlinkClick r:id="rId4" tooltip="Hưng Yên"/>
              </a:rPr>
              <a:t>Hưng</a:t>
            </a:r>
            <a:r>
              <a:rPr lang="en-US" altLang="vi-VN" sz="2100" dirty="0">
                <a:solidFill>
                  <a:srgbClr val="000000"/>
                </a:solidFill>
                <a:hlinkClick r:id="rId4" tooltip="Hưng Yên"/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  <a:hlinkClick r:id="rId4" tooltip="Hưng Yên"/>
              </a:rPr>
              <a:t>Yên</a:t>
            </a:r>
            <a:r>
              <a:rPr lang="en-US" altLang="vi-VN" sz="2100" dirty="0">
                <a:solidFill>
                  <a:srgbClr val="000000"/>
                </a:solidFill>
              </a:rPr>
              <a:t>; </a:t>
            </a:r>
            <a:r>
              <a:rPr lang="en-US" altLang="vi-VN" sz="2100" dirty="0" err="1">
                <a:solidFill>
                  <a:srgbClr val="000000"/>
                </a:solidFill>
              </a:rPr>
              <a:t>sau</a:t>
            </a:r>
            <a:r>
              <a:rPr lang="en-US" altLang="vi-VN" sz="2100" dirty="0">
                <a:solidFill>
                  <a:srgbClr val="000000"/>
                </a:solidFill>
              </a:rPr>
              <a:t> di </a:t>
            </a:r>
            <a:r>
              <a:rPr lang="en-US" altLang="vi-VN" sz="2100" dirty="0" err="1">
                <a:solidFill>
                  <a:srgbClr val="000000"/>
                </a:solidFill>
              </a:rPr>
              <a:t>cư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lên</a:t>
            </a:r>
            <a:r>
              <a:rPr lang="en-US" altLang="vi-VN" sz="2100" dirty="0">
                <a:solidFill>
                  <a:srgbClr val="000000"/>
                </a:solidFill>
              </a:rPr>
              <a:t> </a:t>
            </a:r>
            <a:r>
              <a:rPr lang="en-US" altLang="vi-VN" sz="2100" dirty="0" err="1">
                <a:solidFill>
                  <a:srgbClr val="000000"/>
                </a:solidFill>
                <a:hlinkClick r:id="rId5" tooltip="Sơn Tây"/>
              </a:rPr>
              <a:t>Sơn</a:t>
            </a:r>
            <a:r>
              <a:rPr lang="en-US" altLang="vi-VN" sz="2100" dirty="0">
                <a:solidFill>
                  <a:srgbClr val="000000"/>
                </a:solidFill>
                <a:hlinkClick r:id="rId5" tooltip="Sơn Tây"/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  <a:hlinkClick r:id="rId5" tooltip="Sơn Tây"/>
              </a:rPr>
              <a:t>Tây</a:t>
            </a:r>
            <a:r>
              <a:rPr lang="en-US" altLang="vi-VN" sz="2100" dirty="0">
                <a:solidFill>
                  <a:srgbClr val="000000"/>
                </a:solidFill>
              </a:rPr>
              <a:t> (</a:t>
            </a:r>
            <a:r>
              <a:rPr lang="en-US" altLang="vi-VN" sz="2100" dirty="0" err="1">
                <a:solidFill>
                  <a:srgbClr val="000000"/>
                </a:solidFill>
                <a:hlinkClick r:id="rId6" tooltip="Hà Tây"/>
              </a:rPr>
              <a:t>Hà</a:t>
            </a:r>
            <a:r>
              <a:rPr lang="en-US" altLang="vi-VN" sz="2100" dirty="0">
                <a:solidFill>
                  <a:srgbClr val="000000"/>
                </a:solidFill>
                <a:hlinkClick r:id="rId6" tooltip="Hà Tây"/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  <a:hlinkClick r:id="rId6" tooltip="Hà Tây"/>
              </a:rPr>
              <a:t>Tây</a:t>
            </a:r>
            <a:r>
              <a:rPr lang="en-US" altLang="vi-VN" sz="2100" dirty="0">
                <a:solidFill>
                  <a:srgbClr val="000000"/>
                </a:solidFill>
              </a:rPr>
              <a:t>), </a:t>
            </a:r>
            <a:r>
              <a:rPr lang="en-US" altLang="vi-VN" sz="2100" dirty="0" err="1">
                <a:solidFill>
                  <a:srgbClr val="000000"/>
                </a:solidFill>
              </a:rPr>
              <a:t>rồi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đến</a:t>
            </a:r>
            <a:r>
              <a:rPr lang="en-US" altLang="vi-VN" sz="2100" dirty="0">
                <a:solidFill>
                  <a:srgbClr val="000000"/>
                </a:solidFill>
              </a:rPr>
              <a:t> </a:t>
            </a:r>
            <a:r>
              <a:rPr lang="en-US" altLang="vi-VN" sz="2100" dirty="0" err="1">
                <a:solidFill>
                  <a:srgbClr val="000000"/>
                </a:solidFill>
                <a:hlinkClick r:id="rId7" tooltip="Yên Thế"/>
              </a:rPr>
              <a:t>Yên</a:t>
            </a:r>
            <a:r>
              <a:rPr lang="en-US" altLang="vi-VN" sz="2100" dirty="0">
                <a:solidFill>
                  <a:srgbClr val="000000"/>
                </a:solidFill>
                <a:hlinkClick r:id="rId7" tooltip="Yên Thế"/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  <a:hlinkClick r:id="rId7" tooltip="Yên Thế"/>
              </a:rPr>
              <a:t>Thế</a:t>
            </a:r>
            <a:r>
              <a:rPr lang="en-US" altLang="vi-VN" sz="2100" dirty="0">
                <a:solidFill>
                  <a:srgbClr val="000000"/>
                </a:solidFill>
              </a:rPr>
              <a:t> (</a:t>
            </a:r>
            <a:r>
              <a:rPr lang="en-US" altLang="vi-VN" sz="2100" dirty="0" err="1">
                <a:solidFill>
                  <a:srgbClr val="000000"/>
                </a:solidFill>
                <a:hlinkClick r:id="rId8" tooltip="Bắc Giang"/>
              </a:rPr>
              <a:t>Bắc</a:t>
            </a:r>
            <a:r>
              <a:rPr lang="en-US" altLang="vi-VN" sz="2100" dirty="0">
                <a:solidFill>
                  <a:srgbClr val="000000"/>
                </a:solidFill>
                <a:hlinkClick r:id="rId8" tooltip="Bắc Giang"/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  <a:hlinkClick r:id="rId8" tooltip="Bắc Giang"/>
              </a:rPr>
              <a:t>Giang</a:t>
            </a:r>
            <a:r>
              <a:rPr lang="en-US" altLang="vi-VN" sz="2100" dirty="0">
                <a:solidFill>
                  <a:srgbClr val="000000"/>
                </a:solidFill>
              </a:rPr>
              <a:t>).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100" dirty="0" err="1">
                <a:solidFill>
                  <a:srgbClr val="000000"/>
                </a:solidFill>
              </a:rPr>
              <a:t>Tháng</a:t>
            </a:r>
            <a:r>
              <a:rPr lang="en-US" altLang="vi-VN" sz="2100" dirty="0">
                <a:solidFill>
                  <a:srgbClr val="000000"/>
                </a:solidFill>
              </a:rPr>
              <a:t> 4 </a:t>
            </a:r>
            <a:r>
              <a:rPr lang="en-US" altLang="vi-VN" sz="2100" dirty="0" err="1">
                <a:solidFill>
                  <a:srgbClr val="000000"/>
                </a:solidFill>
              </a:rPr>
              <a:t>năm</a:t>
            </a:r>
            <a:r>
              <a:rPr lang="en-US" altLang="vi-VN" sz="2100" dirty="0">
                <a:solidFill>
                  <a:srgbClr val="000000"/>
                </a:solidFill>
              </a:rPr>
              <a:t> </a:t>
            </a:r>
            <a:r>
              <a:rPr lang="en-US" altLang="vi-VN" sz="2100" dirty="0">
                <a:solidFill>
                  <a:srgbClr val="000000"/>
                </a:solidFill>
                <a:hlinkClick r:id="rId9" tooltip="1892"/>
              </a:rPr>
              <a:t>1892</a:t>
            </a:r>
            <a:r>
              <a:rPr lang="en-US" altLang="vi-VN" sz="2100" dirty="0">
                <a:solidFill>
                  <a:srgbClr val="000000"/>
                </a:solidFill>
              </a:rPr>
              <a:t>, </a:t>
            </a:r>
            <a:r>
              <a:rPr lang="en-US" altLang="vi-VN" sz="2100" dirty="0" err="1">
                <a:solidFill>
                  <a:srgbClr val="000000"/>
                </a:solidFill>
              </a:rPr>
              <a:t>Đề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Nắm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mất</a:t>
            </a:r>
            <a:r>
              <a:rPr lang="en-US" altLang="vi-VN" sz="2100" dirty="0">
                <a:solidFill>
                  <a:srgbClr val="000000"/>
                </a:solidFill>
              </a:rPr>
              <a:t>, </a:t>
            </a:r>
            <a:r>
              <a:rPr lang="en-US" altLang="vi-VN" sz="2100" dirty="0" err="1">
                <a:solidFill>
                  <a:srgbClr val="000000"/>
                </a:solidFill>
              </a:rPr>
              <a:t>Hoàng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Hoa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Thám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trở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thành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thủ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lĩnh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tối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cao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của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phong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trào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Yên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Thế</a:t>
            </a:r>
            <a:r>
              <a:rPr lang="en-US" altLang="vi-VN" sz="2100" dirty="0">
                <a:solidFill>
                  <a:srgbClr val="000000"/>
                </a:solidFill>
              </a:rPr>
              <a:t>. </a:t>
            </a:r>
            <a:r>
              <a:rPr lang="en-US" altLang="vi-VN" sz="2100" dirty="0" err="1">
                <a:solidFill>
                  <a:srgbClr val="000000"/>
                </a:solidFill>
              </a:rPr>
              <a:t>Đề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Thám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tiếp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tục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hoạt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động</a:t>
            </a:r>
            <a:r>
              <a:rPr lang="en-US" altLang="vi-VN" sz="2100" dirty="0">
                <a:solidFill>
                  <a:srgbClr val="000000"/>
                </a:solidFill>
              </a:rPr>
              <a:t>, </a:t>
            </a:r>
            <a:r>
              <a:rPr lang="en-US" altLang="vi-VN" sz="2100" dirty="0" err="1">
                <a:solidFill>
                  <a:srgbClr val="000000"/>
                </a:solidFill>
              </a:rPr>
              <a:t>lập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căn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cứ</a:t>
            </a:r>
            <a:r>
              <a:rPr lang="en-US" altLang="vi-VN" sz="2100" dirty="0">
                <a:solidFill>
                  <a:srgbClr val="000000"/>
                </a:solidFill>
              </a:rPr>
              <a:t> ở </a:t>
            </a:r>
            <a:r>
              <a:rPr lang="en-US" altLang="vi-VN" sz="2100" dirty="0" err="1">
                <a:solidFill>
                  <a:srgbClr val="000000"/>
                </a:solidFill>
              </a:rPr>
              <a:t>Yên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Thế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và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trở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thành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thủ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lĩnh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danh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tiếng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nhất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của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phong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trào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nông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dân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chống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Pháp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với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biệt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danh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b="1" i="1" dirty="0">
                <a:solidFill>
                  <a:srgbClr val="000000"/>
                </a:solidFill>
              </a:rPr>
              <a:t>"</a:t>
            </a:r>
            <a:r>
              <a:rPr lang="en-US" altLang="vi-VN" sz="2100" b="1" i="1" dirty="0" err="1">
                <a:solidFill>
                  <a:srgbClr val="000000"/>
                </a:solidFill>
              </a:rPr>
              <a:t>Hùm</a:t>
            </a:r>
            <a:r>
              <a:rPr lang="en-US" altLang="vi-VN" sz="2100" b="1" i="1" dirty="0">
                <a:solidFill>
                  <a:srgbClr val="000000"/>
                </a:solidFill>
              </a:rPr>
              <a:t> </a:t>
            </a:r>
            <a:r>
              <a:rPr lang="en-US" altLang="vi-VN" sz="2100" b="1" i="1" dirty="0" err="1">
                <a:solidFill>
                  <a:srgbClr val="000000"/>
                </a:solidFill>
              </a:rPr>
              <a:t>xám</a:t>
            </a:r>
            <a:r>
              <a:rPr lang="en-US" altLang="vi-VN" sz="2100" b="1" i="1" dirty="0">
                <a:solidFill>
                  <a:srgbClr val="000000"/>
                </a:solidFill>
              </a:rPr>
              <a:t> </a:t>
            </a:r>
            <a:r>
              <a:rPr lang="en-US" altLang="vi-VN" sz="2100" b="1" i="1" dirty="0" err="1">
                <a:solidFill>
                  <a:srgbClr val="000000"/>
                </a:solidFill>
              </a:rPr>
              <a:t>Yên</a:t>
            </a:r>
            <a:r>
              <a:rPr lang="en-US" altLang="vi-VN" sz="2100" b="1" i="1" dirty="0">
                <a:solidFill>
                  <a:srgbClr val="000000"/>
                </a:solidFill>
              </a:rPr>
              <a:t> </a:t>
            </a:r>
            <a:r>
              <a:rPr lang="en-US" altLang="vi-VN" sz="2100" b="1" i="1" dirty="0" err="1">
                <a:solidFill>
                  <a:srgbClr val="000000"/>
                </a:solidFill>
              </a:rPr>
              <a:t>Thế</a:t>
            </a:r>
            <a:r>
              <a:rPr lang="en-US" altLang="vi-VN" sz="2100" b="1" i="1" dirty="0">
                <a:solidFill>
                  <a:srgbClr val="000000"/>
                </a:solidFill>
              </a:rPr>
              <a:t>".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Trong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gần</a:t>
            </a:r>
            <a:r>
              <a:rPr lang="en-US" altLang="vi-VN" sz="2100" dirty="0">
                <a:solidFill>
                  <a:srgbClr val="000000"/>
                </a:solidFill>
              </a:rPr>
              <a:t> 30 </a:t>
            </a:r>
            <a:r>
              <a:rPr lang="en-US" altLang="vi-VN" sz="2100" dirty="0" err="1">
                <a:solidFill>
                  <a:srgbClr val="000000"/>
                </a:solidFill>
              </a:rPr>
              <a:t>năm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lãnh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đạo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đã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tổ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chức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đánh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nhiều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trận</a:t>
            </a:r>
            <a:r>
              <a:rPr lang="en-US" altLang="vi-VN" sz="2100" dirty="0">
                <a:solidFill>
                  <a:srgbClr val="000000"/>
                </a:solidFill>
              </a:rPr>
              <a:t>, </a:t>
            </a:r>
            <a:r>
              <a:rPr lang="en-US" altLang="vi-VN" sz="2100" dirty="0" err="1">
                <a:solidFill>
                  <a:srgbClr val="000000"/>
                </a:solidFill>
              </a:rPr>
              <a:t>tiêu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biểu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là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các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trận</a:t>
            </a:r>
            <a:r>
              <a:rPr lang="en-US" altLang="vi-VN" sz="2100" dirty="0">
                <a:solidFill>
                  <a:srgbClr val="000000"/>
                </a:solidFill>
              </a:rPr>
              <a:t> ở </a:t>
            </a:r>
            <a:r>
              <a:rPr lang="en-US" altLang="vi-VN" sz="2100" dirty="0" err="1">
                <a:solidFill>
                  <a:srgbClr val="000000"/>
                </a:solidFill>
              </a:rPr>
              <a:t>thung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lũng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Hố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Chuối</a:t>
            </a:r>
            <a:r>
              <a:rPr lang="en-US" altLang="vi-VN" sz="2100" dirty="0">
                <a:solidFill>
                  <a:srgbClr val="000000"/>
                </a:solidFill>
              </a:rPr>
              <a:t> (</a:t>
            </a:r>
            <a:r>
              <a:rPr lang="en-US" altLang="vi-VN" sz="2100" dirty="0" err="1">
                <a:solidFill>
                  <a:srgbClr val="000000"/>
                </a:solidFill>
              </a:rPr>
              <a:t>tháng</a:t>
            </a:r>
            <a:r>
              <a:rPr lang="en-US" altLang="vi-VN" sz="2100" dirty="0">
                <a:solidFill>
                  <a:srgbClr val="000000"/>
                </a:solidFill>
              </a:rPr>
              <a:t> 12 </a:t>
            </a:r>
            <a:r>
              <a:rPr lang="en-US" altLang="vi-VN" sz="2100" dirty="0" err="1">
                <a:solidFill>
                  <a:srgbClr val="000000"/>
                </a:solidFill>
              </a:rPr>
              <a:t>năm</a:t>
            </a:r>
            <a:r>
              <a:rPr lang="en-US" altLang="vi-VN" sz="2100" dirty="0">
                <a:solidFill>
                  <a:srgbClr val="000000"/>
                </a:solidFill>
              </a:rPr>
              <a:t> </a:t>
            </a:r>
            <a:r>
              <a:rPr lang="en-US" altLang="vi-VN" sz="2100" dirty="0">
                <a:solidFill>
                  <a:srgbClr val="000000"/>
                </a:solidFill>
                <a:hlinkClick r:id="rId10" tooltip="1890"/>
              </a:rPr>
              <a:t>1890</a:t>
            </a:r>
            <a:r>
              <a:rPr lang="en-US" altLang="vi-VN" sz="2100" dirty="0">
                <a:solidFill>
                  <a:srgbClr val="000000"/>
                </a:solidFill>
              </a:rPr>
              <a:t>) </a:t>
            </a:r>
            <a:r>
              <a:rPr lang="en-US" altLang="vi-VN" sz="2100" dirty="0" err="1">
                <a:solidFill>
                  <a:srgbClr val="000000"/>
                </a:solidFill>
              </a:rPr>
              <a:t>và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Đồng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Hom</a:t>
            </a:r>
            <a:r>
              <a:rPr lang="en-US" altLang="vi-VN" sz="2100" dirty="0">
                <a:solidFill>
                  <a:srgbClr val="000000"/>
                </a:solidFill>
              </a:rPr>
              <a:t> (</a:t>
            </a:r>
            <a:r>
              <a:rPr lang="en-US" altLang="vi-VN" sz="2100" dirty="0" err="1">
                <a:solidFill>
                  <a:srgbClr val="000000"/>
                </a:solidFill>
              </a:rPr>
              <a:t>tháng</a:t>
            </a:r>
            <a:r>
              <a:rPr lang="en-US" altLang="vi-VN" sz="2100" dirty="0">
                <a:solidFill>
                  <a:srgbClr val="000000"/>
                </a:solidFill>
              </a:rPr>
              <a:t> 2 </a:t>
            </a:r>
            <a:r>
              <a:rPr lang="en-US" altLang="vi-VN" sz="2100" dirty="0" err="1">
                <a:solidFill>
                  <a:srgbClr val="000000"/>
                </a:solidFill>
              </a:rPr>
              <a:t>năm</a:t>
            </a:r>
            <a:r>
              <a:rPr lang="en-US" altLang="vi-VN" sz="2100" dirty="0">
                <a:solidFill>
                  <a:srgbClr val="000000"/>
                </a:solidFill>
              </a:rPr>
              <a:t> </a:t>
            </a:r>
            <a:r>
              <a:rPr lang="en-US" altLang="vi-VN" sz="2100" dirty="0">
                <a:solidFill>
                  <a:srgbClr val="000000"/>
                </a:solidFill>
                <a:hlinkClick r:id="rId9" tooltip="1892"/>
              </a:rPr>
              <a:t>1892</a:t>
            </a:r>
            <a:r>
              <a:rPr lang="en-US" altLang="vi-VN" sz="2100" dirty="0">
                <a:solidFill>
                  <a:srgbClr val="000000"/>
                </a:solidFill>
              </a:rPr>
              <a:t>).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3">
            <a:extLst>
              <a:ext uri="{FF2B5EF4-FFF2-40B4-BE49-F238E27FC236}">
                <a16:creationId xmlns:a16="http://schemas.microsoft.com/office/drawing/2014/main" id="{44DA12F9-58D2-46A8-9D76-983633C860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152400"/>
            <a:ext cx="7391400" cy="457200"/>
          </a:xfrm>
        </p:spPr>
        <p:txBody>
          <a:bodyPr/>
          <a:lstStyle/>
          <a:p>
            <a:pPr algn="l" eaLnBrk="1" hangingPunct="1"/>
            <a:endParaRPr lang="en-US" altLang="vi-VN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027" name="Rectangle 4">
            <a:extLst>
              <a:ext uri="{FF2B5EF4-FFF2-40B4-BE49-F238E27FC236}">
                <a16:creationId xmlns:a16="http://schemas.microsoft.com/office/drawing/2014/main" id="{13C4F1E8-BF0A-4FB7-958F-5EFD96D7C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85800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</a:rPr>
              <a:t>3. </a:t>
            </a:r>
            <a:r>
              <a:rPr lang="en-US" altLang="vi-VN" b="1" dirty="0" err="1">
                <a:solidFill>
                  <a:srgbClr val="0000FF"/>
                </a:solidFill>
              </a:rPr>
              <a:t>Diễn</a:t>
            </a:r>
            <a:r>
              <a:rPr lang="en-US" altLang="vi-VN" b="1" dirty="0">
                <a:solidFill>
                  <a:srgbClr val="0000FF"/>
                </a:solidFill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</a:rPr>
              <a:t>biến</a:t>
            </a:r>
            <a:endParaRPr lang="en-US" altLang="vi-VN" b="1" dirty="0">
              <a:solidFill>
                <a:srgbClr val="0000FF"/>
              </a:solidFill>
            </a:endParaRPr>
          </a:p>
        </p:txBody>
      </p:sp>
      <p:sp>
        <p:nvSpPr>
          <p:cNvPr id="257029" name="Text Box 6">
            <a:extLst>
              <a:ext uri="{FF2B5EF4-FFF2-40B4-BE49-F238E27FC236}">
                <a16:creationId xmlns:a16="http://schemas.microsoft.com/office/drawing/2014/main" id="{AEBB624C-6067-404A-A759-EE9AE9BF9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7" y="1524000"/>
            <a:ext cx="4657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0000FF"/>
                </a:solidFill>
              </a:rPr>
              <a:t>b. Giai </a:t>
            </a:r>
            <a:r>
              <a:rPr lang="en-US" altLang="vi-VN" b="1" i="1" dirty="0" err="1">
                <a:solidFill>
                  <a:srgbClr val="0000FF"/>
                </a:solidFill>
              </a:rPr>
              <a:t>đoạn</a:t>
            </a:r>
            <a:r>
              <a:rPr lang="en-US" altLang="vi-VN" b="1" i="1" dirty="0">
                <a:solidFill>
                  <a:srgbClr val="0000FF"/>
                </a:solidFill>
              </a:rPr>
              <a:t> 1893-1908</a:t>
            </a:r>
          </a:p>
        </p:txBody>
      </p:sp>
      <p:sp>
        <p:nvSpPr>
          <p:cNvPr id="257030" name="Text Box 7">
            <a:extLst>
              <a:ext uri="{FF2B5EF4-FFF2-40B4-BE49-F238E27FC236}">
                <a16:creationId xmlns:a16="http://schemas.microsoft.com/office/drawing/2014/main" id="{05EB95B7-FC2D-4F4F-85C1-582ECA13C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487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0000FF"/>
                </a:solidFill>
              </a:rPr>
              <a:t>a. Giai </a:t>
            </a:r>
            <a:r>
              <a:rPr lang="en-US" altLang="vi-VN" b="1" i="1" dirty="0" err="1">
                <a:solidFill>
                  <a:srgbClr val="0000FF"/>
                </a:solidFill>
              </a:rPr>
              <a:t>đoạn</a:t>
            </a:r>
            <a:r>
              <a:rPr lang="en-US" altLang="vi-VN" b="1" i="1" dirty="0">
                <a:solidFill>
                  <a:srgbClr val="0000FF"/>
                </a:solidFill>
              </a:rPr>
              <a:t> 1884-1892</a:t>
            </a:r>
          </a:p>
        </p:txBody>
      </p:sp>
      <p:sp>
        <p:nvSpPr>
          <p:cNvPr id="257031" name="Text Box 8">
            <a:extLst>
              <a:ext uri="{FF2B5EF4-FFF2-40B4-BE49-F238E27FC236}">
                <a16:creationId xmlns:a16="http://schemas.microsoft.com/office/drawing/2014/main" id="{797E1DCD-401A-4FD5-8F5F-9EAA4F5BE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647" y="2201597"/>
            <a:ext cx="47993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</a:rPr>
              <a:t>- </a:t>
            </a:r>
            <a:r>
              <a:rPr lang="en-US" altLang="vi-VN" dirty="0" err="1">
                <a:solidFill>
                  <a:srgbClr val="0000FF"/>
                </a:solidFill>
              </a:rPr>
              <a:t>Thời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kì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vừa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chiến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đấu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vừa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xây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dựng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cơ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sở</a:t>
            </a:r>
            <a:r>
              <a:rPr lang="en-US" altLang="vi-VN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57033" name="Text Box 10">
            <a:extLst>
              <a:ext uri="{FF2B5EF4-FFF2-40B4-BE49-F238E27FC236}">
                <a16:creationId xmlns:a16="http://schemas.microsoft.com/office/drawing/2014/main" id="{FCE51447-4E13-40A3-B37A-F6322E73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646" y="3278815"/>
            <a:ext cx="47993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</a:rPr>
              <a:t>- 1893-1897: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Nghĩa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quân</a:t>
            </a:r>
            <a:r>
              <a:rPr lang="en-US" altLang="vi-VN" dirty="0">
                <a:solidFill>
                  <a:srgbClr val="0000FF"/>
                </a:solidFill>
              </a:rPr>
              <a:t> 2 </a:t>
            </a:r>
            <a:r>
              <a:rPr lang="en-US" altLang="vi-VN" dirty="0" err="1">
                <a:solidFill>
                  <a:srgbClr val="0000FF"/>
                </a:solidFill>
              </a:rPr>
              <a:t>lần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giảng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hòa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với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Pháp</a:t>
            </a:r>
            <a:r>
              <a:rPr lang="en-US" altLang="vi-VN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57034" name="Text Box 11">
            <a:extLst>
              <a:ext uri="{FF2B5EF4-FFF2-40B4-BE49-F238E27FC236}">
                <a16:creationId xmlns:a16="http://schemas.microsoft.com/office/drawing/2014/main" id="{95D771A0-3BF0-4EE9-BE45-650BDF66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224" y="4457564"/>
            <a:ext cx="634452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b="1" dirty="0">
                <a:solidFill>
                  <a:srgbClr val="0000FF"/>
                </a:solidFill>
              </a:rPr>
              <a:t>1897-1908: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Nghĩa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quân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xây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dựng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đồn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điền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Phồn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Xương</a:t>
            </a:r>
            <a:r>
              <a:rPr lang="en-US" altLang="vi-VN" dirty="0">
                <a:solidFill>
                  <a:srgbClr val="0000FF"/>
                </a:solidFill>
              </a:rPr>
              <a:t>, lo </a:t>
            </a:r>
            <a:r>
              <a:rPr lang="en-US" altLang="vi-VN" dirty="0" err="1">
                <a:solidFill>
                  <a:srgbClr val="0000FF"/>
                </a:solidFill>
              </a:rPr>
              <a:t>tích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trữ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lương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thực</a:t>
            </a:r>
            <a:r>
              <a:rPr lang="en-US" altLang="vi-VN" dirty="0">
                <a:solidFill>
                  <a:srgbClr val="0000FF"/>
                </a:solidFill>
              </a:rPr>
              <a:t>, </a:t>
            </a:r>
            <a:r>
              <a:rPr lang="en-US" altLang="vi-VN" dirty="0" err="1">
                <a:solidFill>
                  <a:srgbClr val="0000FF"/>
                </a:solidFill>
              </a:rPr>
              <a:t>xây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dựng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quân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đội</a:t>
            </a:r>
            <a:r>
              <a:rPr lang="en-US" altLang="vi-VN" dirty="0">
                <a:solidFill>
                  <a:srgbClr val="0000FF"/>
                </a:solidFill>
              </a:rPr>
              <a:t>, </a:t>
            </a:r>
            <a:r>
              <a:rPr lang="en-US" altLang="vi-VN" dirty="0" err="1">
                <a:solidFill>
                  <a:srgbClr val="0000FF"/>
                </a:solidFill>
              </a:rPr>
              <a:t>sẵn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sàng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chiến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đấu</a:t>
            </a:r>
            <a:r>
              <a:rPr lang="en-US" altLang="vi-VN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57035" name="Picture 16">
            <a:extLst>
              <a:ext uri="{FF2B5EF4-FFF2-40B4-BE49-F238E27FC236}">
                <a16:creationId xmlns:a16="http://schemas.microsoft.com/office/drawing/2014/main" id="{23F4C917-0404-4C33-B27C-EE88A7D6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7" y="3543013"/>
            <a:ext cx="453707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6" name="Picture 17">
            <a:extLst>
              <a:ext uri="{FF2B5EF4-FFF2-40B4-BE49-F238E27FC236}">
                <a16:creationId xmlns:a16="http://schemas.microsoft.com/office/drawing/2014/main" id="{F45EF42C-E2B2-4CD3-8A0D-49B868C80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48" y="520988"/>
            <a:ext cx="4538663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7" name="Text Box 15">
            <a:extLst>
              <a:ext uri="{FF2B5EF4-FFF2-40B4-BE49-F238E27FC236}">
                <a16:creationId xmlns:a16="http://schemas.microsoft.com/office/drawing/2014/main" id="{2A6F017E-335C-4875-B251-B7CA6E6D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62992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>
                <a:solidFill>
                  <a:srgbClr val="FFFFCC"/>
                </a:solidFill>
              </a:rPr>
              <a:t>Đề Thám và con cháu</a:t>
            </a:r>
          </a:p>
        </p:txBody>
      </p:sp>
      <p:sp>
        <p:nvSpPr>
          <p:cNvPr id="257038" name="Text Box 18">
            <a:extLst>
              <a:ext uri="{FF2B5EF4-FFF2-40B4-BE49-F238E27FC236}">
                <a16:creationId xmlns:a16="http://schemas.microsoft.com/office/drawing/2014/main" id="{B0461898-E366-4B36-B982-A94B0688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19401"/>
            <a:ext cx="3962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>
                <a:solidFill>
                  <a:srgbClr val="FFFFCC"/>
                </a:solidFill>
              </a:rPr>
              <a:t>Ngôi chùa mà hàng tháng nghĩa quân đến tụ họp và thề nguyện trung thành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FA7B1BCF-501D-42D4-ACD5-4DACD173FE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152400"/>
            <a:ext cx="7391400" cy="457200"/>
          </a:xfrm>
        </p:spPr>
        <p:txBody>
          <a:bodyPr/>
          <a:lstStyle/>
          <a:p>
            <a:pPr algn="l" eaLnBrk="1" hangingPunct="1"/>
            <a:endParaRPr lang="en-US" altLang="vi-VN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4B2BF964-DDAD-49DD-B266-4ECA275C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</a:rPr>
              <a:t>3. </a:t>
            </a:r>
            <a:r>
              <a:rPr lang="en-US" altLang="vi-VN" b="1" dirty="0" err="1">
                <a:solidFill>
                  <a:srgbClr val="0000FF"/>
                </a:solidFill>
              </a:rPr>
              <a:t>Diễn</a:t>
            </a:r>
            <a:r>
              <a:rPr lang="en-US" altLang="vi-VN" b="1" dirty="0">
                <a:solidFill>
                  <a:srgbClr val="0000FF"/>
                </a:solidFill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</a:rPr>
              <a:t>biến</a:t>
            </a:r>
            <a:endParaRPr lang="en-US" altLang="vi-VN" b="1" dirty="0">
              <a:solidFill>
                <a:srgbClr val="0000FF"/>
              </a:solidFill>
            </a:endParaRPr>
          </a:p>
        </p:txBody>
      </p:sp>
      <p:sp>
        <p:nvSpPr>
          <p:cNvPr id="260100" name="Line 5">
            <a:extLst>
              <a:ext uri="{FF2B5EF4-FFF2-40B4-BE49-F238E27FC236}">
                <a16:creationId xmlns:a16="http://schemas.microsoft.com/office/drawing/2014/main" id="{874813D7-5A64-419B-934C-DD84940B0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609600"/>
            <a:ext cx="0" cy="6248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1" name="Text Box 6">
            <a:extLst>
              <a:ext uri="{FF2B5EF4-FFF2-40B4-BE49-F238E27FC236}">
                <a16:creationId xmlns:a16="http://schemas.microsoft.com/office/drawing/2014/main" id="{FAEB289C-8B71-4688-A7F9-52896149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822" y="1636348"/>
            <a:ext cx="42765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0000FF"/>
                </a:solidFill>
              </a:rPr>
              <a:t>b. Giai </a:t>
            </a:r>
            <a:r>
              <a:rPr lang="en-US" altLang="vi-VN" b="1" i="1" dirty="0" err="1">
                <a:solidFill>
                  <a:srgbClr val="0000FF"/>
                </a:solidFill>
              </a:rPr>
              <a:t>đoạn</a:t>
            </a:r>
            <a:r>
              <a:rPr lang="en-US" altLang="vi-VN" b="1" i="1" dirty="0">
                <a:solidFill>
                  <a:srgbClr val="0000FF"/>
                </a:solidFill>
              </a:rPr>
              <a:t> 1893-1908</a:t>
            </a:r>
          </a:p>
        </p:txBody>
      </p:sp>
      <p:sp>
        <p:nvSpPr>
          <p:cNvPr id="260102" name="Text Box 7">
            <a:extLst>
              <a:ext uri="{FF2B5EF4-FFF2-40B4-BE49-F238E27FC236}">
                <a16:creationId xmlns:a16="http://schemas.microsoft.com/office/drawing/2014/main" id="{9CD1783E-A987-466C-BC17-789BE2F39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822" y="1066800"/>
            <a:ext cx="53433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0000FF"/>
                </a:solidFill>
              </a:rPr>
              <a:t>a. Giai </a:t>
            </a:r>
            <a:r>
              <a:rPr lang="en-US" altLang="vi-VN" b="1" i="1" dirty="0" err="1">
                <a:solidFill>
                  <a:srgbClr val="0000FF"/>
                </a:solidFill>
              </a:rPr>
              <a:t>đoạn</a:t>
            </a:r>
            <a:r>
              <a:rPr lang="en-US" altLang="vi-VN" b="1" i="1" dirty="0">
                <a:solidFill>
                  <a:srgbClr val="0000FF"/>
                </a:solidFill>
              </a:rPr>
              <a:t> 1884-1892</a:t>
            </a:r>
          </a:p>
        </p:txBody>
      </p:sp>
      <p:sp>
        <p:nvSpPr>
          <p:cNvPr id="62476" name="Text Box 12">
            <a:extLst>
              <a:ext uri="{FF2B5EF4-FFF2-40B4-BE49-F238E27FC236}">
                <a16:creationId xmlns:a16="http://schemas.microsoft.com/office/drawing/2014/main" id="{08766809-D026-4B2C-B157-BB8EEC30C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069" y="2290851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0000FF"/>
                </a:solidFill>
              </a:rPr>
              <a:t>c. Giai </a:t>
            </a:r>
            <a:r>
              <a:rPr lang="en-US" altLang="vi-VN" b="1" i="1" dirty="0" err="1">
                <a:solidFill>
                  <a:srgbClr val="0000FF"/>
                </a:solidFill>
              </a:rPr>
              <a:t>đoạn</a:t>
            </a:r>
            <a:r>
              <a:rPr lang="en-US" altLang="vi-VN" b="1" i="1" dirty="0">
                <a:solidFill>
                  <a:srgbClr val="0000FF"/>
                </a:solidFill>
              </a:rPr>
              <a:t> 1909-1913</a:t>
            </a:r>
          </a:p>
        </p:txBody>
      </p:sp>
      <p:sp>
        <p:nvSpPr>
          <p:cNvPr id="62477" name="Text Box 13">
            <a:extLst>
              <a:ext uri="{FF2B5EF4-FFF2-40B4-BE49-F238E27FC236}">
                <a16:creationId xmlns:a16="http://schemas.microsoft.com/office/drawing/2014/main" id="{CECB7122-7DF3-4FF3-9345-D087E87A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369" y="2948970"/>
            <a:ext cx="434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</a:rPr>
              <a:t>- </a:t>
            </a:r>
            <a:r>
              <a:rPr lang="en-US" altLang="vi-VN" dirty="0" err="1">
                <a:solidFill>
                  <a:srgbClr val="0000FF"/>
                </a:solidFill>
              </a:rPr>
              <a:t>Nghĩa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quân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liên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tục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chống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càn</a:t>
            </a:r>
            <a:r>
              <a:rPr lang="en-US" altLang="vi-VN" dirty="0">
                <a:solidFill>
                  <a:srgbClr val="0000FF"/>
                </a:solidFill>
              </a:rPr>
              <a:t>, </a:t>
            </a:r>
            <a:r>
              <a:rPr lang="en-US" altLang="vi-VN" dirty="0" err="1">
                <a:solidFill>
                  <a:srgbClr val="0000FF"/>
                </a:solidFill>
              </a:rPr>
              <a:t>lực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lượng</a:t>
            </a:r>
            <a:r>
              <a:rPr lang="en-US" altLang="vi-VN" dirty="0">
                <a:solidFill>
                  <a:srgbClr val="0000FF"/>
                </a:solidFill>
              </a:rPr>
              <a:t> hao </a:t>
            </a:r>
            <a:r>
              <a:rPr lang="en-US" altLang="vi-VN" dirty="0" err="1">
                <a:solidFill>
                  <a:srgbClr val="0000FF"/>
                </a:solidFill>
              </a:rPr>
              <a:t>mòn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dần</a:t>
            </a:r>
            <a:r>
              <a:rPr lang="en-US" altLang="vi-VN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62478" name="Text Box 14">
            <a:extLst>
              <a:ext uri="{FF2B5EF4-FFF2-40B4-BE49-F238E27FC236}">
                <a16:creationId xmlns:a16="http://schemas.microsoft.com/office/drawing/2014/main" id="{4721DEDA-F120-40F1-9F3B-D18AD8F53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369" y="4960203"/>
            <a:ext cx="47103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</a:rPr>
              <a:t>- </a:t>
            </a:r>
            <a:r>
              <a:rPr lang="en-US" altLang="vi-VN" dirty="0" err="1">
                <a:solidFill>
                  <a:srgbClr val="0000FF"/>
                </a:solidFill>
              </a:rPr>
              <a:t>Ngày</a:t>
            </a:r>
            <a:r>
              <a:rPr lang="en-US" altLang="vi-VN" dirty="0">
                <a:solidFill>
                  <a:srgbClr val="0000FF"/>
                </a:solidFill>
              </a:rPr>
              <a:t> 10-2-1913, </a:t>
            </a:r>
            <a:r>
              <a:rPr lang="en-US" altLang="vi-VN" dirty="0" err="1">
                <a:solidFill>
                  <a:srgbClr val="0000FF"/>
                </a:solidFill>
              </a:rPr>
              <a:t>Đề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Thám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bị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sát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hại</a:t>
            </a:r>
            <a:r>
              <a:rPr lang="en-US" altLang="vi-VN" dirty="0">
                <a:solidFill>
                  <a:srgbClr val="0000FF"/>
                </a:solidFill>
              </a:rPr>
              <a:t>, </a:t>
            </a:r>
            <a:r>
              <a:rPr lang="en-US" altLang="vi-VN" dirty="0" err="1">
                <a:solidFill>
                  <a:srgbClr val="0000FF"/>
                </a:solidFill>
              </a:rPr>
              <a:t>phong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trào</a:t>
            </a:r>
            <a:r>
              <a:rPr lang="en-US" altLang="vi-VN" dirty="0">
                <a:solidFill>
                  <a:srgbClr val="0000FF"/>
                </a:solidFill>
              </a:rPr>
              <a:t> tan </a:t>
            </a:r>
            <a:r>
              <a:rPr lang="en-US" altLang="vi-VN" dirty="0" err="1">
                <a:solidFill>
                  <a:srgbClr val="0000FF"/>
                </a:solidFill>
              </a:rPr>
              <a:t>rã</a:t>
            </a:r>
            <a:r>
              <a:rPr lang="en-US" altLang="vi-VN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2479" name="Picture 15">
            <a:extLst>
              <a:ext uri="{FF2B5EF4-FFF2-40B4-BE49-F238E27FC236}">
                <a16:creationId xmlns:a16="http://schemas.microsoft.com/office/drawing/2014/main" id="{7A848698-D350-4008-AB0E-8C021D5A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1"/>
            <a:ext cx="4572000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/>
      <p:bldP spid="62477" grpId="0"/>
      <p:bldP spid="624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272" name="Group 80">
            <a:extLst>
              <a:ext uri="{FF2B5EF4-FFF2-40B4-BE49-F238E27FC236}">
                <a16:creationId xmlns:a16="http://schemas.microsoft.com/office/drawing/2014/main" id="{75AEC2D8-5E17-4452-8307-A5FF47308D96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79628815"/>
              </p:ext>
            </p:extLst>
          </p:nvPr>
        </p:nvGraphicFramePr>
        <p:xfrm>
          <a:off x="1755775" y="974726"/>
          <a:ext cx="8680450" cy="4979938"/>
        </p:xfrm>
        <a:graphic>
          <a:graphicData uri="http://schemas.openxmlformats.org/drawingml/2006/table">
            <a:tbl>
              <a:tblPr/>
              <a:tblGrid>
                <a:gridCol w="186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Diễn biến chính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Gđ1: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1884-1892</a:t>
                      </a: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Thủ lĩnh: Đề Nắm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Hoạt động riêng lẻ, chưa có sự thống nhất.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0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Gđ 2: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1893-1908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Thủ lĩnh: Đề Thám: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Vừa chiến đấu, vừa xây dựng cơ sở.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 Hai lần giảng hòa với Pháp.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29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Gđ3: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1909-1913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Pháp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tấn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Yên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sát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hại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thủ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lĩnh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Khởi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nghĩa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tan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3187" name="Rectangle 66">
            <a:extLst>
              <a:ext uri="{FF2B5EF4-FFF2-40B4-BE49-F238E27FC236}">
                <a16:creationId xmlns:a16="http://schemas.microsoft.com/office/drawing/2014/main" id="{9754BE25-7C4D-4718-AF5E-966A74C1B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87313"/>
            <a:ext cx="56054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cs typeface="Times New Roman" panose="02020603050405020304" pitchFamily="18" charset="0"/>
              </a:rPr>
              <a:t>I. </a:t>
            </a:r>
            <a:r>
              <a:rPr lang="en-US" altLang="vi-VN" sz="2400" b="1">
                <a:solidFill>
                  <a:srgbClr val="000000"/>
                </a:solidFill>
              </a:rPr>
              <a:t>KHỞI NGHĨA YÊN THẾ (1884 - 1913)</a:t>
            </a:r>
          </a:p>
        </p:txBody>
      </p:sp>
      <p:sp>
        <p:nvSpPr>
          <p:cNvPr id="263188" name="Rectangle 67">
            <a:extLst>
              <a:ext uri="{FF2B5EF4-FFF2-40B4-BE49-F238E27FC236}">
                <a16:creationId xmlns:a16="http://schemas.microsoft.com/office/drawing/2014/main" id="{EF81F09B-B524-4FD9-84DE-D8E69AE87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4" y="512763"/>
            <a:ext cx="1825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 * </a:t>
            </a:r>
            <a:r>
              <a:rPr lang="en-US" altLang="vi-VN" sz="2400" b="1">
                <a:solidFill>
                  <a:srgbClr val="000000"/>
                </a:solidFill>
              </a:rPr>
              <a:t>Diễn biến.</a:t>
            </a:r>
            <a:endParaRPr lang="en-US" altLang="vi-VN" sz="2400">
              <a:solidFill>
                <a:srgbClr val="000000"/>
              </a:solidFill>
            </a:endParaRPr>
          </a:p>
        </p:txBody>
      </p:sp>
      <p:sp>
        <p:nvSpPr>
          <p:cNvPr id="263189" name="Rectangle 76">
            <a:extLst>
              <a:ext uri="{FF2B5EF4-FFF2-40B4-BE49-F238E27FC236}">
                <a16:creationId xmlns:a16="http://schemas.microsoft.com/office/drawing/2014/main" id="{21327146-69B7-4043-9AE4-0EEF6043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4" y="5694363"/>
            <a:ext cx="7297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1" dirty="0">
                <a:solidFill>
                  <a:srgbClr val="000000"/>
                </a:solidFill>
              </a:rPr>
              <a:t>-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F53D7F09-3066-4D7E-B2F7-5122984DE4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152400"/>
            <a:ext cx="7391400" cy="457200"/>
          </a:xfrm>
        </p:spPr>
        <p:txBody>
          <a:bodyPr/>
          <a:lstStyle/>
          <a:p>
            <a:pPr algn="l" eaLnBrk="1" hangingPunct="1"/>
            <a:endParaRPr lang="en-US" altLang="vi-VN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50BEB24A-B4F0-43C7-B9D3-85D2860F0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b="1" dirty="0">
              <a:solidFill>
                <a:srgbClr val="0000FF"/>
              </a:solidFill>
            </a:endParaRPr>
          </a:p>
        </p:txBody>
      </p:sp>
      <p:sp>
        <p:nvSpPr>
          <p:cNvPr id="264196" name="Line 4">
            <a:extLst>
              <a:ext uri="{FF2B5EF4-FFF2-40B4-BE49-F238E27FC236}">
                <a16:creationId xmlns:a16="http://schemas.microsoft.com/office/drawing/2014/main" id="{37CB5241-277A-4865-9727-103EE5C79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8139" y="658814"/>
            <a:ext cx="0" cy="6248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199" name="Line 7">
            <a:extLst>
              <a:ext uri="{FF2B5EF4-FFF2-40B4-BE49-F238E27FC236}">
                <a16:creationId xmlns:a16="http://schemas.microsoft.com/office/drawing/2014/main" id="{06FCFE90-1E3A-48CB-A960-A4520B3BF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Text Box 12">
            <a:extLst>
              <a:ext uri="{FF2B5EF4-FFF2-40B4-BE49-F238E27FC236}">
                <a16:creationId xmlns:a16="http://schemas.microsoft.com/office/drawing/2014/main" id="{A419E00B-2F06-4330-A4D8-DB26EE4DE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139" y="658814"/>
            <a:ext cx="61792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</a:rPr>
              <a:t>Em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nhận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xét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gì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về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cuộc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khởi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nghĩa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nông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dân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Yên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Thế</a:t>
            </a:r>
            <a:r>
              <a:rPr lang="en-US" altLang="vi-VN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7597" name="Text Box 13">
            <a:extLst>
              <a:ext uri="{FF2B5EF4-FFF2-40B4-BE49-F238E27FC236}">
                <a16:creationId xmlns:a16="http://schemas.microsoft.com/office/drawing/2014/main" id="{9932030C-4E45-4B66-8532-C64336B2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560513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</a:rPr>
              <a:t>* </a:t>
            </a:r>
            <a:r>
              <a:rPr lang="en-US" altLang="vi-VN" b="1" dirty="0" err="1">
                <a:solidFill>
                  <a:srgbClr val="0000FF"/>
                </a:solidFill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</a:rPr>
              <a:t>xét</a:t>
            </a:r>
            <a:endParaRPr lang="en-US" altLang="vi-VN" b="1" dirty="0">
              <a:solidFill>
                <a:srgbClr val="0000FF"/>
              </a:solidFill>
            </a:endParaRPr>
          </a:p>
        </p:txBody>
      </p:sp>
      <p:sp>
        <p:nvSpPr>
          <p:cNvPr id="67598" name="Text Box 14">
            <a:extLst>
              <a:ext uri="{FF2B5EF4-FFF2-40B4-BE49-F238E27FC236}">
                <a16:creationId xmlns:a16="http://schemas.microsoft.com/office/drawing/2014/main" id="{51289CEC-F2FE-480B-A19A-21068B736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137" y="1593851"/>
            <a:ext cx="65871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0000"/>
                </a:solidFill>
              </a:rPr>
              <a:t>- </a:t>
            </a:r>
            <a:r>
              <a:rPr lang="en-US" altLang="vi-VN" sz="2800" dirty="0" err="1">
                <a:solidFill>
                  <a:srgbClr val="000000"/>
                </a:solidFill>
              </a:rPr>
              <a:t>Thời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gian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tồn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tại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lâu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hơn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bất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cứ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cuộc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khởi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nghĩa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nào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trong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phong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trào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Cần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Vương</a:t>
            </a:r>
            <a:r>
              <a:rPr lang="en-US" altLang="vi-VN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7599" name="Text Box 15">
            <a:extLst>
              <a:ext uri="{FF2B5EF4-FFF2-40B4-BE49-F238E27FC236}">
                <a16:creationId xmlns:a16="http://schemas.microsoft.com/office/drawing/2014/main" id="{CF61C7E5-DE9D-4CE9-A1F6-BB9C2E705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024" y="2813051"/>
            <a:ext cx="6748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0000"/>
                </a:solidFill>
              </a:rPr>
              <a:t>- </a:t>
            </a:r>
            <a:r>
              <a:rPr lang="en-US" altLang="vi-VN" sz="2800" dirty="0" err="1">
                <a:solidFill>
                  <a:srgbClr val="000000"/>
                </a:solidFill>
              </a:rPr>
              <a:t>Lượng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lượng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nông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dân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tham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gia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đông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đảo</a:t>
            </a:r>
            <a:r>
              <a:rPr lang="en-US" altLang="vi-VN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7600" name="Text Box 16">
            <a:extLst>
              <a:ext uri="{FF2B5EF4-FFF2-40B4-BE49-F238E27FC236}">
                <a16:creationId xmlns:a16="http://schemas.microsoft.com/office/drawing/2014/main" id="{4DF804D5-ED36-4BEB-BC97-74ACC3A3C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023" y="3651251"/>
            <a:ext cx="6748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0000"/>
                </a:solidFill>
              </a:rPr>
              <a:t>- </a:t>
            </a:r>
            <a:r>
              <a:rPr lang="en-US" altLang="vi-VN" sz="2800" dirty="0" err="1">
                <a:solidFill>
                  <a:srgbClr val="000000"/>
                </a:solidFill>
              </a:rPr>
              <a:t>Tình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chất</a:t>
            </a:r>
            <a:r>
              <a:rPr lang="en-US" altLang="vi-VN" sz="2800" dirty="0">
                <a:solidFill>
                  <a:srgbClr val="000000"/>
                </a:solidFill>
              </a:rPr>
              <a:t>: </a:t>
            </a:r>
            <a:r>
              <a:rPr lang="en-US" altLang="vi-VN" sz="2800" dirty="0" err="1">
                <a:solidFill>
                  <a:srgbClr val="000000"/>
                </a:solidFill>
              </a:rPr>
              <a:t>Tính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dân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tộc</a:t>
            </a:r>
            <a:r>
              <a:rPr lang="en-US" altLang="vi-VN" sz="2800" dirty="0">
                <a:solidFill>
                  <a:srgbClr val="000000"/>
                </a:solidFill>
              </a:rPr>
              <a:t>, </a:t>
            </a:r>
            <a:r>
              <a:rPr lang="en-US" altLang="vi-VN" sz="2800" dirty="0" err="1">
                <a:solidFill>
                  <a:srgbClr val="000000"/>
                </a:solidFill>
              </a:rPr>
              <a:t>yêu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nước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sâu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sắc</a:t>
            </a:r>
            <a:r>
              <a:rPr lang="en-US" altLang="vi-VN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7601" name="Text Box 17">
            <a:extLst>
              <a:ext uri="{FF2B5EF4-FFF2-40B4-BE49-F238E27FC236}">
                <a16:creationId xmlns:a16="http://schemas.microsoft.com/office/drawing/2014/main" id="{AD8F466A-5185-47E9-80D3-A22E68975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59" y="4422775"/>
            <a:ext cx="644957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00"/>
                </a:solidFill>
              </a:rPr>
              <a:t>- </a:t>
            </a:r>
            <a:r>
              <a:rPr lang="en-US" altLang="vi-VN" sz="2800" dirty="0" err="1">
                <a:solidFill>
                  <a:srgbClr val="000000"/>
                </a:solidFill>
              </a:rPr>
              <a:t>Nguyên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nhân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thất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bại</a:t>
            </a:r>
            <a:r>
              <a:rPr lang="en-US" altLang="vi-VN" sz="2800" dirty="0">
                <a:solidFill>
                  <a:srgbClr val="000000"/>
                </a:solidFill>
              </a:rPr>
              <a:t>: </a:t>
            </a:r>
            <a:r>
              <a:rPr lang="en-US" altLang="vi-VN" sz="2800" dirty="0" err="1">
                <a:solidFill>
                  <a:srgbClr val="000000"/>
                </a:solidFill>
              </a:rPr>
              <a:t>Pháp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mạnh</a:t>
            </a:r>
            <a:r>
              <a:rPr lang="en-US" altLang="vi-VN" sz="2800" dirty="0">
                <a:solidFill>
                  <a:srgbClr val="000000"/>
                </a:solidFill>
              </a:rPr>
              <a:t>, </a:t>
            </a:r>
            <a:r>
              <a:rPr lang="en-US" altLang="vi-VN" sz="2800" dirty="0" err="1">
                <a:solidFill>
                  <a:srgbClr val="000000"/>
                </a:solidFill>
              </a:rPr>
              <a:t>lại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còn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câu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kết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với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phong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kiến</a:t>
            </a:r>
            <a:r>
              <a:rPr lang="en-US" altLang="vi-VN" sz="2800" dirty="0">
                <a:solidFill>
                  <a:srgbClr val="000000"/>
                </a:solidFill>
              </a:rPr>
              <a:t>. </a:t>
            </a:r>
            <a:r>
              <a:rPr lang="en-US" altLang="vi-VN" sz="2800" dirty="0" err="1">
                <a:solidFill>
                  <a:srgbClr val="000000"/>
                </a:solidFill>
              </a:rPr>
              <a:t>Lực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lượng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nghĩa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quân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mỏng</a:t>
            </a:r>
            <a:r>
              <a:rPr lang="en-US" altLang="vi-VN" sz="2800" dirty="0">
                <a:solidFill>
                  <a:srgbClr val="000000"/>
                </a:solidFill>
              </a:rPr>
              <a:t>, </a:t>
            </a:r>
            <a:r>
              <a:rPr lang="en-US" altLang="vi-VN" sz="2800" dirty="0" err="1">
                <a:solidFill>
                  <a:srgbClr val="000000"/>
                </a:solidFill>
              </a:rPr>
              <a:t>yếu</a:t>
            </a:r>
            <a:r>
              <a:rPr lang="en-US" altLang="vi-VN" sz="2800" dirty="0">
                <a:solidFill>
                  <a:srgbClr val="000000"/>
                </a:solidFill>
              </a:rPr>
              <a:t>, </a:t>
            </a:r>
            <a:r>
              <a:rPr lang="en-US" altLang="vi-VN" sz="2800" dirty="0" err="1">
                <a:solidFill>
                  <a:srgbClr val="000000"/>
                </a:solidFill>
              </a:rPr>
              <a:t>phạm</a:t>
            </a:r>
            <a:r>
              <a:rPr lang="en-US" altLang="vi-VN" sz="2800" dirty="0">
                <a:solidFill>
                  <a:srgbClr val="000000"/>
                </a:solidFill>
              </a:rPr>
              <a:t> vi </a:t>
            </a:r>
            <a:r>
              <a:rPr lang="en-US" altLang="vi-VN" sz="2800" dirty="0" err="1">
                <a:solidFill>
                  <a:srgbClr val="000000"/>
                </a:solidFill>
              </a:rPr>
              <a:t>hoạt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động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bó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hẹp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trong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một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địa</a:t>
            </a:r>
            <a:r>
              <a:rPr lang="en-US" altLang="vi-VN" sz="2800" dirty="0">
                <a:solidFill>
                  <a:srgbClr val="000000"/>
                </a:solidFill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</a:rPr>
              <a:t>phương</a:t>
            </a:r>
            <a:r>
              <a:rPr lang="en-US" altLang="vi-VN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7602" name="Text Box 18">
            <a:extLst>
              <a:ext uri="{FF2B5EF4-FFF2-40B4-BE49-F238E27FC236}">
                <a16:creationId xmlns:a16="http://schemas.microsoft.com/office/drawing/2014/main" id="{51BA7E52-C13D-4028-97F9-94B4E387B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885" y="2282826"/>
            <a:ext cx="327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</a:rPr>
              <a:t>- </a:t>
            </a:r>
            <a:r>
              <a:rPr lang="en-US" altLang="vi-VN" dirty="0" err="1">
                <a:solidFill>
                  <a:srgbClr val="0000FF"/>
                </a:solidFill>
              </a:rPr>
              <a:t>Thời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gian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tồn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tại</a:t>
            </a:r>
            <a:endParaRPr lang="en-US" altLang="vi-VN" dirty="0">
              <a:solidFill>
                <a:srgbClr val="0000FF"/>
              </a:solidFill>
            </a:endParaRPr>
          </a:p>
        </p:txBody>
      </p:sp>
      <p:sp>
        <p:nvSpPr>
          <p:cNvPr id="67603" name="Text Box 19">
            <a:extLst>
              <a:ext uri="{FF2B5EF4-FFF2-40B4-BE49-F238E27FC236}">
                <a16:creationId xmlns:a16="http://schemas.microsoft.com/office/drawing/2014/main" id="{6999D013-77FC-4A42-89EF-B313BA046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59" y="3021014"/>
            <a:ext cx="38808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</a:rPr>
              <a:t>- </a:t>
            </a:r>
            <a:r>
              <a:rPr lang="en-US" altLang="vi-VN" dirty="0" err="1">
                <a:solidFill>
                  <a:srgbClr val="0000FF"/>
                </a:solidFill>
              </a:rPr>
              <a:t>Lực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lượng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tham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gia</a:t>
            </a:r>
            <a:endParaRPr lang="en-US" altLang="vi-VN" dirty="0">
              <a:solidFill>
                <a:srgbClr val="0000FF"/>
              </a:solidFill>
            </a:endParaRPr>
          </a:p>
        </p:txBody>
      </p:sp>
      <p:sp>
        <p:nvSpPr>
          <p:cNvPr id="67604" name="Text Box 20">
            <a:extLst>
              <a:ext uri="{FF2B5EF4-FFF2-40B4-BE49-F238E27FC236}">
                <a16:creationId xmlns:a16="http://schemas.microsoft.com/office/drawing/2014/main" id="{EF04FDD8-88DA-4956-8E0B-E3C7749B3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27452"/>
            <a:ext cx="327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</a:rPr>
              <a:t>- </a:t>
            </a:r>
            <a:r>
              <a:rPr lang="en-US" altLang="vi-VN" dirty="0" err="1">
                <a:solidFill>
                  <a:srgbClr val="0000FF"/>
                </a:solidFill>
              </a:rPr>
              <a:t>Tính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chất</a:t>
            </a:r>
            <a:endParaRPr lang="en-US" altLang="vi-VN" dirty="0">
              <a:solidFill>
                <a:srgbClr val="0000FF"/>
              </a:solidFill>
            </a:endParaRPr>
          </a:p>
        </p:txBody>
      </p:sp>
      <p:sp>
        <p:nvSpPr>
          <p:cNvPr id="67605" name="Text Box 21">
            <a:extLst>
              <a:ext uri="{FF2B5EF4-FFF2-40B4-BE49-F238E27FC236}">
                <a16:creationId xmlns:a16="http://schemas.microsoft.com/office/drawing/2014/main" id="{15ABD82B-F52E-4064-8FC4-70DF148B7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82248"/>
            <a:ext cx="396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</a:rPr>
              <a:t>- </a:t>
            </a:r>
            <a:r>
              <a:rPr lang="en-US" altLang="vi-VN" dirty="0" err="1">
                <a:solidFill>
                  <a:srgbClr val="0000FF"/>
                </a:solidFill>
              </a:rPr>
              <a:t>Nguyên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nhân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thất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bại</a:t>
            </a:r>
            <a:endParaRPr lang="en-US" altLang="vi-VN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/>
      <p:bldP spid="67597" grpId="0"/>
      <p:bldP spid="67598" grpId="0"/>
      <p:bldP spid="67599" grpId="0"/>
      <p:bldP spid="67600" grpId="0"/>
      <p:bldP spid="67601" grpId="0"/>
      <p:bldP spid="67602" grpId="0"/>
      <p:bldP spid="67603" grpId="0"/>
      <p:bldP spid="67604" grpId="0"/>
      <p:bldP spid="676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3">
            <a:extLst>
              <a:ext uri="{FF2B5EF4-FFF2-40B4-BE49-F238E27FC236}">
                <a16:creationId xmlns:a16="http://schemas.microsoft.com/office/drawing/2014/main" id="{5547B0E0-D920-4EC4-BC1D-0092359F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800601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8291" name="Text Box 5">
            <a:extLst>
              <a:ext uri="{FF2B5EF4-FFF2-40B4-BE49-F238E27FC236}">
                <a16:creationId xmlns:a16="http://schemas.microsoft.com/office/drawing/2014/main" id="{F082BF4E-BA58-4C4B-9D46-77AB4E810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1277939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u="sng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endParaRPr lang="en-US" altLang="vi-VN" b="1" u="sng" dirty="0">
              <a:solidFill>
                <a:srgbClr val="0000CC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310278" name="Text Box 6">
            <a:extLst>
              <a:ext uri="{FF2B5EF4-FFF2-40B4-BE49-F238E27FC236}">
                <a16:creationId xmlns:a16="http://schemas.microsoft.com/office/drawing/2014/main" id="{2FD22BB9-747F-46DD-B31D-F6DED4EAF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1889126"/>
            <a:ext cx="94091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4000" b="1" u="sng" dirty="0">
                <a:solidFill>
                  <a:srgbClr val="0000CC"/>
                </a:solidFill>
                <a:latin typeface=".VnTime" pitchFamily="34" charset="0"/>
              </a:rPr>
              <a:t>II. </a:t>
            </a:r>
            <a:r>
              <a:rPr lang="en-US" altLang="vi-VN" sz="4000" b="1" u="sng" dirty="0" err="1">
                <a:solidFill>
                  <a:srgbClr val="0000CC"/>
                </a:solidFill>
                <a:latin typeface=".VnTime" pitchFamily="34" charset="0"/>
              </a:rPr>
              <a:t>Phong</a:t>
            </a:r>
            <a:r>
              <a:rPr lang="en-US" altLang="vi-VN" sz="4000" b="1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b="1" u="sng" dirty="0" err="1">
                <a:solidFill>
                  <a:srgbClr val="0000CC"/>
                </a:solidFill>
                <a:latin typeface=".VnTime" pitchFamily="34" charset="0"/>
              </a:rPr>
              <a:t>trào</a:t>
            </a:r>
            <a:r>
              <a:rPr lang="en-US" altLang="vi-VN" sz="4000" b="1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b="1" u="sng" dirty="0" err="1">
                <a:solidFill>
                  <a:srgbClr val="0000CC"/>
                </a:solidFill>
                <a:latin typeface=".VnTime" pitchFamily="34" charset="0"/>
              </a:rPr>
              <a:t>chống</a:t>
            </a:r>
            <a:r>
              <a:rPr lang="en-US" altLang="vi-VN" sz="4000" b="1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b="1" u="sng" dirty="0" err="1">
                <a:solidFill>
                  <a:srgbClr val="0000CC"/>
                </a:solidFill>
                <a:latin typeface=".VnTime" pitchFamily="34" charset="0"/>
              </a:rPr>
              <a:t>Pháp</a:t>
            </a:r>
            <a:r>
              <a:rPr lang="en-US" altLang="vi-VN" sz="4000" b="1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b="1" u="sng" dirty="0" err="1">
                <a:solidFill>
                  <a:srgbClr val="0000CC"/>
                </a:solidFill>
                <a:latin typeface=".VnTime" pitchFamily="34" charset="0"/>
              </a:rPr>
              <a:t>của</a:t>
            </a:r>
            <a:r>
              <a:rPr lang="en-US" altLang="vi-VN" sz="4000" b="1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b="1" u="sng" dirty="0" err="1">
                <a:solidFill>
                  <a:srgbClr val="0000CC"/>
                </a:solidFill>
                <a:latin typeface=".VnTime" pitchFamily="34" charset="0"/>
              </a:rPr>
              <a:t>đồng</a:t>
            </a:r>
            <a:r>
              <a:rPr lang="en-US" altLang="vi-VN" sz="4000" b="1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b="1" u="sng" dirty="0" err="1">
                <a:solidFill>
                  <a:srgbClr val="0000CC"/>
                </a:solidFill>
                <a:latin typeface=".VnTime" pitchFamily="34" charset="0"/>
              </a:rPr>
              <a:t>bào</a:t>
            </a:r>
            <a:r>
              <a:rPr lang="en-US" altLang="vi-VN" sz="4000" b="1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b="1" u="sng" dirty="0" err="1">
                <a:solidFill>
                  <a:srgbClr val="0000CC"/>
                </a:solidFill>
                <a:latin typeface=".VnTime" pitchFamily="34" charset="0"/>
              </a:rPr>
              <a:t>miền</a:t>
            </a:r>
            <a:r>
              <a:rPr lang="en-US" altLang="vi-VN" sz="4000" b="1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b="1" u="sng" dirty="0" err="1">
                <a:solidFill>
                  <a:srgbClr val="0000CC"/>
                </a:solidFill>
                <a:latin typeface=".VnTime" pitchFamily="34" charset="0"/>
              </a:rPr>
              <a:t>núi</a:t>
            </a:r>
            <a:endParaRPr lang="en-US" altLang="vi-VN" sz="4000" b="1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310281" name="Rectangle 9">
            <a:extLst>
              <a:ext uri="{FF2B5EF4-FFF2-40B4-BE49-F238E27FC236}">
                <a16:creationId xmlns:a16="http://schemas.microsoft.com/office/drawing/2014/main" id="{121A6C2E-0496-4812-A671-B154A2DDC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085" y="3645436"/>
            <a:ext cx="7399607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00"/>
                </a:solidFill>
              </a:rPr>
              <a:t>     </a:t>
            </a:r>
            <a:r>
              <a:rPr lang="en-US" altLang="vi-VN" sz="4000" b="1" dirty="0">
                <a:solidFill>
                  <a:srgbClr val="000000"/>
                </a:solidFill>
              </a:rPr>
              <a:t>(</a:t>
            </a:r>
            <a:r>
              <a:rPr lang="en-US" altLang="vi-VN" sz="3600" b="1" dirty="0" err="1">
                <a:solidFill>
                  <a:srgbClr val="000000"/>
                </a:solidFill>
              </a:rPr>
              <a:t>Đọc</a:t>
            </a:r>
            <a:r>
              <a:rPr lang="en-US" altLang="vi-VN" sz="3600" b="1" dirty="0">
                <a:solidFill>
                  <a:srgbClr val="000000"/>
                </a:solidFill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</a:rPr>
              <a:t>thêm</a:t>
            </a:r>
            <a:r>
              <a:rPr lang="en-US" altLang="vi-VN" sz="3600" b="1" dirty="0">
                <a:solidFill>
                  <a:srgbClr val="000000"/>
                </a:solidFill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</a:rPr>
              <a:t>trong</a:t>
            </a:r>
            <a:r>
              <a:rPr lang="en-US" altLang="vi-VN" sz="3600" b="1" dirty="0">
                <a:solidFill>
                  <a:srgbClr val="000000"/>
                </a:solidFill>
              </a:rPr>
              <a:t> SGK)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/>
      <p:bldP spid="3102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Text Box 5">
            <a:extLst>
              <a:ext uri="{FF2B5EF4-FFF2-40B4-BE49-F238E27FC236}">
                <a16:creationId xmlns:a16="http://schemas.microsoft.com/office/drawing/2014/main" id="{C5CFE309-E13C-49EB-8BA9-DB2268BA4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514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00"/>
                </a:solidFill>
              </a:rPr>
              <a:t>Cuộc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khởi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nghĩa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Yên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Thế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và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phong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trào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Cần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Vương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có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điểm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gì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khác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nhau</a:t>
            </a:r>
            <a:r>
              <a:rPr lang="en-US" altLang="vi-VN" sz="2800" b="1" dirty="0">
                <a:solidFill>
                  <a:srgbClr val="000000"/>
                </a:solidFill>
              </a:rPr>
              <a:t>?</a:t>
            </a:r>
          </a:p>
        </p:txBody>
      </p:sp>
      <p:graphicFrame>
        <p:nvGraphicFramePr>
          <p:cNvPr id="305158" name="Group 6">
            <a:extLst>
              <a:ext uri="{FF2B5EF4-FFF2-40B4-BE49-F238E27FC236}">
                <a16:creationId xmlns:a16="http://schemas.microsoft.com/office/drawing/2014/main" id="{AE8CC311-4EA1-444D-A07E-D60BFF3FD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03921"/>
              </p:ext>
            </p:extLst>
          </p:nvPr>
        </p:nvGraphicFramePr>
        <p:xfrm>
          <a:off x="1841817" y="903755"/>
          <a:ext cx="9714914" cy="5678487"/>
        </p:xfrm>
        <a:graphic>
          <a:graphicData uri="http://schemas.openxmlformats.org/drawingml/2006/table">
            <a:tbl>
              <a:tblPr/>
              <a:tblGrid>
                <a:gridCol w="2156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2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Nội dung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so sánh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Phong trào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v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ươ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ng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Khởi nghĩa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ê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 Th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ế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hời gian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Mục tiêu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Lãnh đạo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Lực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lượng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5184" name="Text Box 32">
            <a:extLst>
              <a:ext uri="{FF2B5EF4-FFF2-40B4-BE49-F238E27FC236}">
                <a16:creationId xmlns:a16="http://schemas.microsoft.com/office/drawing/2014/main" id="{7D17794E-CC60-4E6F-BAE3-A419ED0C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40" y="5626169"/>
            <a:ext cx="31702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800080"/>
                </a:solidFill>
              </a:rPr>
              <a:t>Các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tầng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lớp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nhân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dân</a:t>
            </a:r>
            <a:endParaRPr lang="en-US" altLang="vi-VN" sz="2800" b="1" dirty="0">
              <a:solidFill>
                <a:srgbClr val="800080"/>
              </a:solidFill>
            </a:endParaRPr>
          </a:p>
        </p:txBody>
      </p:sp>
      <p:sp>
        <p:nvSpPr>
          <p:cNvPr id="305185" name="Text Box 33">
            <a:extLst>
              <a:ext uri="{FF2B5EF4-FFF2-40B4-BE49-F238E27FC236}">
                <a16:creationId xmlns:a16="http://schemas.microsoft.com/office/drawing/2014/main" id="{B3D2F148-9F5D-4F19-B525-147282BAB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238" y="5805488"/>
            <a:ext cx="2682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800080"/>
                </a:solidFill>
              </a:rPr>
              <a:t>Nông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dân</a:t>
            </a:r>
            <a:endParaRPr lang="en-US" altLang="vi-VN" sz="2800" b="1" dirty="0">
              <a:solidFill>
                <a:srgbClr val="800080"/>
              </a:solidFill>
            </a:endParaRPr>
          </a:p>
        </p:txBody>
      </p:sp>
      <p:sp>
        <p:nvSpPr>
          <p:cNvPr id="305186" name="Text Box 34">
            <a:extLst>
              <a:ext uri="{FF2B5EF4-FFF2-40B4-BE49-F238E27FC236}">
                <a16:creationId xmlns:a16="http://schemas.microsoft.com/office/drawing/2014/main" id="{42F3DEFD-F2EB-40A8-837E-81F00017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853" y="3490680"/>
            <a:ext cx="38482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800080"/>
                </a:solidFill>
              </a:rPr>
              <a:t>Giúp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vua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cứu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nước</a:t>
            </a:r>
            <a:r>
              <a:rPr lang="en-US" altLang="vi-VN" sz="2800" b="1" dirty="0">
                <a:solidFill>
                  <a:srgbClr val="800080"/>
                </a:solidFill>
              </a:rPr>
              <a:t>.</a:t>
            </a:r>
          </a:p>
        </p:txBody>
      </p:sp>
      <p:sp>
        <p:nvSpPr>
          <p:cNvPr id="305187" name="Rectangle 35">
            <a:extLst>
              <a:ext uri="{FF2B5EF4-FFF2-40B4-BE49-F238E27FC236}">
                <a16:creationId xmlns:a16="http://schemas.microsoft.com/office/drawing/2014/main" id="{E59A1792-8BB8-425D-96F2-82DCB588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379" y="3143533"/>
            <a:ext cx="33004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800" b="1" dirty="0" err="1">
                <a:solidFill>
                  <a:srgbClr val="800080"/>
                </a:solidFill>
              </a:rPr>
              <a:t>Chống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Pháp</a:t>
            </a:r>
            <a:r>
              <a:rPr lang="en-US" altLang="vi-VN" sz="2800" b="1" dirty="0">
                <a:solidFill>
                  <a:srgbClr val="800080"/>
                </a:solidFill>
              </a:rPr>
              <a:t>, </a:t>
            </a:r>
            <a:r>
              <a:rPr lang="en-US" altLang="vi-VN" sz="2800" b="1" dirty="0" err="1">
                <a:solidFill>
                  <a:srgbClr val="800080"/>
                </a:solidFill>
              </a:rPr>
              <a:t>bảo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vệ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cuộc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sống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của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mình</a:t>
            </a:r>
            <a:r>
              <a:rPr lang="en-US" altLang="vi-VN" sz="2800" b="1" dirty="0">
                <a:solidFill>
                  <a:srgbClr val="800080"/>
                </a:solidFill>
              </a:rPr>
              <a:t>.</a:t>
            </a:r>
            <a:endParaRPr lang="vi-VN" altLang="vi-VN" sz="2800" b="1" dirty="0">
              <a:solidFill>
                <a:srgbClr val="800080"/>
              </a:solidFill>
            </a:endParaRPr>
          </a:p>
        </p:txBody>
      </p:sp>
      <p:sp>
        <p:nvSpPr>
          <p:cNvPr id="305188" name="Text Box 36">
            <a:extLst>
              <a:ext uri="{FF2B5EF4-FFF2-40B4-BE49-F238E27FC236}">
                <a16:creationId xmlns:a16="http://schemas.microsoft.com/office/drawing/2014/main" id="{C26354A8-9280-47D3-BE3F-B988EB4EC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890" y="4426681"/>
            <a:ext cx="350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800" b="1" dirty="0">
                <a:solidFill>
                  <a:srgbClr val="800080"/>
                </a:solidFill>
              </a:rPr>
              <a:t>Văn </a:t>
            </a:r>
            <a:r>
              <a:rPr lang="en-US" altLang="vi-VN" sz="2800" b="1" dirty="0" err="1">
                <a:solidFill>
                  <a:srgbClr val="800080"/>
                </a:solidFill>
              </a:rPr>
              <a:t>thân</a:t>
            </a:r>
            <a:r>
              <a:rPr lang="en-US" altLang="vi-VN" sz="2800" b="1" dirty="0">
                <a:solidFill>
                  <a:srgbClr val="800080"/>
                </a:solidFill>
              </a:rPr>
              <a:t>, </a:t>
            </a:r>
            <a:r>
              <a:rPr lang="en-US" altLang="vi-VN" sz="2800" b="1" dirty="0" err="1">
                <a:solidFill>
                  <a:srgbClr val="800080"/>
                </a:solidFill>
              </a:rPr>
              <a:t>sĩ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phu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yêu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nước</a:t>
            </a:r>
            <a:r>
              <a:rPr lang="en-US" altLang="vi-VN" sz="2800" b="1" dirty="0">
                <a:solidFill>
                  <a:srgbClr val="800080"/>
                </a:solidFill>
              </a:rPr>
              <a:t>.</a:t>
            </a:r>
            <a:endParaRPr lang="en-US" altLang="vi-VN" sz="2800" dirty="0">
              <a:solidFill>
                <a:srgbClr val="800080"/>
              </a:solidFill>
            </a:endParaRPr>
          </a:p>
        </p:txBody>
      </p:sp>
      <p:sp>
        <p:nvSpPr>
          <p:cNvPr id="305189" name="Text Box 37">
            <a:hlinkClick r:id="" action="ppaction://noaction"/>
            <a:extLst>
              <a:ext uri="{FF2B5EF4-FFF2-40B4-BE49-F238E27FC236}">
                <a16:creationId xmlns:a16="http://schemas.microsoft.com/office/drawing/2014/main" id="{4BF76E14-856A-43E6-95C3-DF809419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6" y="4243040"/>
            <a:ext cx="3276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800080"/>
                </a:solidFill>
              </a:rPr>
              <a:t>Những </a:t>
            </a:r>
            <a:r>
              <a:rPr lang="en-US" altLang="vi-VN" sz="2800" b="1" dirty="0" err="1">
                <a:solidFill>
                  <a:srgbClr val="800080"/>
                </a:solidFill>
              </a:rPr>
              <a:t>nông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dân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kiệt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xuất</a:t>
            </a:r>
            <a:r>
              <a:rPr lang="en-US" altLang="vi-VN" sz="2800" b="1" dirty="0">
                <a:solidFill>
                  <a:srgbClr val="800080"/>
                </a:solidFill>
              </a:rPr>
              <a:t>, </a:t>
            </a:r>
            <a:r>
              <a:rPr lang="en-US" altLang="vi-VN" sz="2800" b="1" dirty="0" err="1">
                <a:solidFill>
                  <a:srgbClr val="800080"/>
                </a:solidFill>
              </a:rPr>
              <a:t>tài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năng</a:t>
            </a:r>
            <a:r>
              <a:rPr lang="en-US" altLang="vi-VN" sz="2800" b="1" dirty="0">
                <a:solidFill>
                  <a:srgbClr val="800080"/>
                </a:solidFill>
              </a:rPr>
              <a:t>, </a:t>
            </a:r>
            <a:r>
              <a:rPr lang="en-US" altLang="vi-VN" sz="2800" b="1" dirty="0" err="1">
                <a:solidFill>
                  <a:srgbClr val="800080"/>
                </a:solidFill>
              </a:rPr>
              <a:t>có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uy</a:t>
            </a:r>
            <a:r>
              <a:rPr lang="en-US" altLang="vi-VN" sz="2800" b="1" dirty="0">
                <a:solidFill>
                  <a:srgbClr val="800080"/>
                </a:solidFill>
              </a:rPr>
              <a:t> </a:t>
            </a:r>
            <a:r>
              <a:rPr lang="en-US" altLang="vi-VN" sz="2800" b="1" dirty="0" err="1">
                <a:solidFill>
                  <a:srgbClr val="800080"/>
                </a:solidFill>
              </a:rPr>
              <a:t>tín</a:t>
            </a:r>
            <a:r>
              <a:rPr lang="en-US" altLang="vi-VN" sz="2800" b="1" dirty="0">
                <a:solidFill>
                  <a:srgbClr val="800080"/>
                </a:solidFill>
              </a:rPr>
              <a:t>.</a:t>
            </a:r>
          </a:p>
        </p:txBody>
      </p:sp>
      <p:sp>
        <p:nvSpPr>
          <p:cNvPr id="305190" name="Text Box 38">
            <a:extLst>
              <a:ext uri="{FF2B5EF4-FFF2-40B4-BE49-F238E27FC236}">
                <a16:creationId xmlns:a16="http://schemas.microsoft.com/office/drawing/2014/main" id="{D7CF9BE0-71EF-41C6-9C81-CB71D4E8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2506664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800080"/>
                </a:solidFill>
              </a:rPr>
              <a:t>1885-1896</a:t>
            </a:r>
          </a:p>
        </p:txBody>
      </p:sp>
      <p:sp>
        <p:nvSpPr>
          <p:cNvPr id="305191" name="Text Box 39">
            <a:extLst>
              <a:ext uri="{FF2B5EF4-FFF2-40B4-BE49-F238E27FC236}">
                <a16:creationId xmlns:a16="http://schemas.microsoft.com/office/drawing/2014/main" id="{F42BB2A8-514D-47B2-B90F-54F7A95F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6" y="2474914"/>
            <a:ext cx="17411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800080"/>
                </a:solidFill>
              </a:rPr>
              <a:t>1884-1913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/>
      <p:bldP spid="305184" grpId="0"/>
      <p:bldP spid="305185" grpId="0"/>
      <p:bldP spid="305186" grpId="0"/>
      <p:bldP spid="305187" grpId="0"/>
      <p:bldP spid="305188" grpId="0"/>
      <p:bldP spid="305189" grpId="0"/>
      <p:bldP spid="305190" grpId="0"/>
      <p:bldP spid="3051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>
            <a:extLst>
              <a:ext uri="{FF2B5EF4-FFF2-40B4-BE49-F238E27FC236}">
                <a16:creationId xmlns:a16="http://schemas.microsoft.com/office/drawing/2014/main" id="{6392086B-6C83-41F2-95BD-B1A6D894A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4" y="152401"/>
            <a:ext cx="83708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230403" name="Line 15">
            <a:extLst>
              <a:ext uri="{FF2B5EF4-FFF2-40B4-BE49-F238E27FC236}">
                <a16:creationId xmlns:a16="http://schemas.microsoft.com/office/drawing/2014/main" id="{244EFA73-743E-49F4-9CA6-21B49BDEC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0858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>
            <a:extLst>
              <a:ext uri="{FF2B5EF4-FFF2-40B4-BE49-F238E27FC236}">
                <a16:creationId xmlns:a16="http://schemas.microsoft.com/office/drawing/2014/main" id="{6B0F3E45-FB36-4701-B40B-605B1EC48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84389"/>
            <a:ext cx="9144000" cy="23083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Cuộc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khởi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nghĩa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có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quy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mô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lớn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nhất</a:t>
            </a:r>
            <a:endParaRPr lang="en-US" altLang="vi-VN" sz="3600" b="1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Cuộc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khởi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nghĩa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có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trình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độ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tổ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chức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cao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nhất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en-US" altLang="vi-VN" sz="3600" b="1" dirty="0" err="1">
                <a:solidFill>
                  <a:srgbClr val="006600"/>
                </a:solidFill>
              </a:rPr>
              <a:t>Cuộc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khởi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nghĩa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chiến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đấu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bền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bỉ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hơn</a:t>
            </a:r>
            <a:r>
              <a:rPr lang="en-US" altLang="vi-VN" sz="3600" b="1" dirty="0">
                <a:solidFill>
                  <a:srgbClr val="006600"/>
                </a:solidFill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</a:rPr>
              <a:t>cả</a:t>
            </a:r>
            <a:r>
              <a:rPr lang="en-US" altLang="vi-VN" sz="3600" b="1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2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dongvang">
            <a:extLst>
              <a:ext uri="{FF2B5EF4-FFF2-40B4-BE49-F238E27FC236}">
                <a16:creationId xmlns:a16="http://schemas.microsoft.com/office/drawing/2014/main" id="{8A5BAA9C-3E49-4875-9C36-F01573D3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55563"/>
            <a:ext cx="693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7" name="Rectangle 1">
            <a:extLst>
              <a:ext uri="{FF2B5EF4-FFF2-40B4-BE49-F238E27FC236}">
                <a16:creationId xmlns:a16="http://schemas.microsoft.com/office/drawing/2014/main" id="{3A98919D-8723-4E95-9409-F09DF03EE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16" y="866482"/>
            <a:ext cx="102933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3333CC"/>
                </a:solidFill>
              </a:rPr>
              <a:t>                            </a:t>
            </a:r>
            <a:r>
              <a:rPr lang="en-US" altLang="vi-VN" b="1" dirty="0" err="1">
                <a:solidFill>
                  <a:srgbClr val="3333CC"/>
                </a:solidFill>
              </a:rPr>
              <a:t>Tiết</a:t>
            </a:r>
            <a:r>
              <a:rPr lang="en-US" altLang="vi-VN" b="1" dirty="0">
                <a:solidFill>
                  <a:srgbClr val="3333CC"/>
                </a:solidFill>
              </a:rPr>
              <a:t> 43 -  </a:t>
            </a:r>
            <a:r>
              <a:rPr lang="en-US" altLang="vi-VN" b="1" dirty="0" err="1">
                <a:solidFill>
                  <a:srgbClr val="3333CC"/>
                </a:solidFill>
              </a:rPr>
              <a:t>Bài</a:t>
            </a:r>
            <a:r>
              <a:rPr lang="en-US" altLang="vi-VN" b="1" dirty="0">
                <a:solidFill>
                  <a:srgbClr val="3333CC"/>
                </a:solidFill>
              </a:rPr>
              <a:t> 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vi-VN" sz="2400" b="1" dirty="0">
                <a:solidFill>
                  <a:srgbClr val="3333CC"/>
                </a:solidFill>
              </a:rPr>
            </a:br>
            <a:r>
              <a:rPr lang="en-US" altLang="vi-VN" sz="2800" b="1" dirty="0">
                <a:solidFill>
                  <a:srgbClr val="FF0000"/>
                </a:solidFill>
              </a:rPr>
              <a:t>KHỞI NGHĨA YÊN THẾ VÀ PHONG TRÀO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</a:rPr>
              <a:t> CHỐNG PHÁP CỦA ĐỒNG BÀO MIỀN NÚI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</a:rPr>
              <a:t>                       CUỐI THẾ KỶ XIX</a:t>
            </a:r>
          </a:p>
        </p:txBody>
      </p:sp>
    </p:spTree>
    <p:extLst>
      <p:ext uri="{BB962C8B-B14F-4D97-AF65-F5344CB8AC3E}">
        <p14:creationId xmlns:p14="http://schemas.microsoft.com/office/powerpoint/2010/main" val="24499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10">
            <a:extLst>
              <a:ext uri="{FF2B5EF4-FFF2-40B4-BE49-F238E27FC236}">
                <a16:creationId xmlns:a16="http://schemas.microsoft.com/office/drawing/2014/main" id="{24B80D3A-57CF-4073-B55D-15539532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087564"/>
            <a:ext cx="4557712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Oval 5">
            <a:extLst>
              <a:ext uri="{FF2B5EF4-FFF2-40B4-BE49-F238E27FC236}">
                <a16:creationId xmlns:a16="http://schemas.microsoft.com/office/drawing/2014/main" id="{09440915-65DA-4C21-B33A-921EA86B8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3041650"/>
            <a:ext cx="8382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000000"/>
              </a:solidFill>
            </a:endParaRPr>
          </a:p>
        </p:txBody>
      </p:sp>
      <p:sp>
        <p:nvSpPr>
          <p:cNvPr id="92166" name="AutoShape 6">
            <a:extLst>
              <a:ext uri="{FF2B5EF4-FFF2-40B4-BE49-F238E27FC236}">
                <a16:creationId xmlns:a16="http://schemas.microsoft.com/office/drawing/2014/main" id="{1174E955-20EE-4FA4-A9DE-5099B6C20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95438"/>
            <a:ext cx="2667000" cy="457200"/>
          </a:xfrm>
          <a:prstGeom prst="wedgeRectCallout">
            <a:avLst>
              <a:gd name="adj1" fmla="val -71727"/>
              <a:gd name="adj2" fmla="val 272917"/>
            </a:avLst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Vùng đất Yên Thế</a:t>
            </a:r>
          </a:p>
        </p:txBody>
      </p:sp>
      <p:pic>
        <p:nvPicPr>
          <p:cNvPr id="231429" name="Picture 7" descr="Picture1">
            <a:extLst>
              <a:ext uri="{FF2B5EF4-FFF2-40B4-BE49-F238E27FC236}">
                <a16:creationId xmlns:a16="http://schemas.microsoft.com/office/drawing/2014/main" id="{3CD73F43-DC36-4790-9AD2-1E564C4D9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1" y="2133600"/>
            <a:ext cx="4583113" cy="3155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8" name="AutoShape 8">
            <a:extLst>
              <a:ext uri="{FF2B5EF4-FFF2-40B4-BE49-F238E27FC236}">
                <a16:creationId xmlns:a16="http://schemas.microsoft.com/office/drawing/2014/main" id="{23B19509-2036-4FBE-A440-42475A38E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1639888"/>
            <a:ext cx="2286000" cy="457200"/>
          </a:xfrm>
          <a:prstGeom prst="wedgeRectCallout">
            <a:avLst>
              <a:gd name="adj1" fmla="val -1111"/>
              <a:gd name="adj2" fmla="val 389931"/>
            </a:avLst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Tỉnh Bắc Giang</a:t>
            </a:r>
          </a:p>
        </p:txBody>
      </p:sp>
      <p:sp>
        <p:nvSpPr>
          <p:cNvPr id="92169" name="AutoShape 9">
            <a:extLst>
              <a:ext uri="{FF2B5EF4-FFF2-40B4-BE49-F238E27FC236}">
                <a16:creationId xmlns:a16="http://schemas.microsoft.com/office/drawing/2014/main" id="{AE0F98A8-8AB7-4D99-8630-5E94BDC3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600200"/>
            <a:ext cx="2667000" cy="457200"/>
          </a:xfrm>
          <a:prstGeom prst="wedgeRectCallout">
            <a:avLst>
              <a:gd name="adj1" fmla="val 126014"/>
              <a:gd name="adj2" fmla="val 392014"/>
            </a:avLst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Vùng đất Yên Thế</a:t>
            </a:r>
          </a:p>
        </p:txBody>
      </p:sp>
      <p:sp>
        <p:nvSpPr>
          <p:cNvPr id="92171" name="AutoShape 11">
            <a:extLst>
              <a:ext uri="{FF2B5EF4-FFF2-40B4-BE49-F238E27FC236}">
                <a16:creationId xmlns:a16="http://schemas.microsoft.com/office/drawing/2014/main" id="{10CE1D0A-152B-4B67-9CDC-A227D88AA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3505200"/>
            <a:ext cx="228600" cy="228600"/>
          </a:xfrm>
          <a:prstGeom prst="irregularSeal2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000000"/>
              </a:solidFill>
            </a:endParaRPr>
          </a:p>
        </p:txBody>
      </p:sp>
      <p:sp>
        <p:nvSpPr>
          <p:cNvPr id="231433" name="Rectangle 12">
            <a:extLst>
              <a:ext uri="{FF2B5EF4-FFF2-40B4-BE49-F238E27FC236}">
                <a16:creationId xmlns:a16="http://schemas.microsoft.com/office/drawing/2014/main" id="{67EE3290-65E4-4DFD-AA1A-92C0631B8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3333FF"/>
                </a:solidFill>
              </a:rPr>
              <a:t>I. KHỞI NGHĨA YÊN THẾ (1884 - 1913)</a:t>
            </a:r>
          </a:p>
        </p:txBody>
      </p:sp>
      <p:sp>
        <p:nvSpPr>
          <p:cNvPr id="231434" name="Rectangle 13">
            <a:extLst>
              <a:ext uri="{FF2B5EF4-FFF2-40B4-BE49-F238E27FC236}">
                <a16:creationId xmlns:a16="http://schemas.microsoft.com/office/drawing/2014/main" id="{C0BCA52F-46B1-4AA6-816B-465740A2B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09600"/>
            <a:ext cx="3924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</a:rPr>
              <a:t>1. Căn cứ Yên Thế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b="1">
              <a:solidFill>
                <a:srgbClr val="3333FF"/>
              </a:solidFill>
            </a:endParaRPr>
          </a:p>
        </p:txBody>
      </p:sp>
      <p:sp>
        <p:nvSpPr>
          <p:cNvPr id="231436" name="Text Box 15">
            <a:extLst>
              <a:ext uri="{FF2B5EF4-FFF2-40B4-BE49-F238E27FC236}">
                <a16:creationId xmlns:a16="http://schemas.microsoft.com/office/drawing/2014/main" id="{91E2A3A1-432B-445B-AAA1-004F9D3C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99" y="5486400"/>
            <a:ext cx="9431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</a:rPr>
              <a:t>Đọc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sách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giáo</a:t>
            </a:r>
            <a:r>
              <a:rPr lang="en-US" altLang="vi-VN" sz="2400" b="1" dirty="0">
                <a:solidFill>
                  <a:srgbClr val="FF0000"/>
                </a:solidFill>
              </a:rPr>
              <a:t> khoa, </a:t>
            </a:r>
            <a:r>
              <a:rPr lang="en-US" altLang="vi-VN" sz="2400" b="1" dirty="0" err="1">
                <a:solidFill>
                  <a:srgbClr val="FF0000"/>
                </a:solidFill>
              </a:rPr>
              <a:t>kết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hợp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quan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sát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lược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đồ</a:t>
            </a:r>
            <a:r>
              <a:rPr lang="en-US" altLang="vi-VN" sz="2400" b="1" dirty="0">
                <a:solidFill>
                  <a:srgbClr val="FF0000"/>
                </a:solidFill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</a:rPr>
              <a:t>mô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tả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vị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trí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Yên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Thế</a:t>
            </a:r>
            <a:r>
              <a:rPr lang="en-US" altLang="vi-VN" sz="24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66" grpId="0" animBg="1"/>
      <p:bldP spid="92168" grpId="0" animBg="1"/>
      <p:bldP spid="92169" grpId="0" animBg="1"/>
      <p:bldP spid="921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5">
            <a:extLst>
              <a:ext uri="{FF2B5EF4-FFF2-40B4-BE49-F238E27FC236}">
                <a16:creationId xmlns:a16="http://schemas.microsoft.com/office/drawing/2014/main" id="{C152719A-3592-4296-BCF2-3FBABDD3D15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76400" y="836613"/>
            <a:ext cx="777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3333FF"/>
                </a:solidFill>
              </a:rPr>
              <a:t>I. KHỞI NGHĨA YÊN THẾ (1884 - 1913)</a:t>
            </a:r>
          </a:p>
        </p:txBody>
      </p:sp>
      <p:sp>
        <p:nvSpPr>
          <p:cNvPr id="233475" name="Text Box 6">
            <a:extLst>
              <a:ext uri="{FF2B5EF4-FFF2-40B4-BE49-F238E27FC236}">
                <a16:creationId xmlns:a16="http://schemas.microsoft.com/office/drawing/2014/main" id="{7522DE30-120B-4FE4-967E-FE37B3D13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1316038"/>
            <a:ext cx="5338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3333CC"/>
                </a:solidFill>
              </a:rPr>
              <a:t>1. </a:t>
            </a:r>
            <a:r>
              <a:rPr lang="en-US" altLang="vi-VN" b="1" dirty="0" err="1">
                <a:solidFill>
                  <a:srgbClr val="3333CC"/>
                </a:solidFill>
              </a:rPr>
              <a:t>Căn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cứ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Yên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Thế</a:t>
            </a:r>
            <a:endParaRPr lang="en-US" altLang="vi-VN" b="1" dirty="0">
              <a:solidFill>
                <a:srgbClr val="3333CC"/>
              </a:solidFill>
            </a:endParaRPr>
          </a:p>
        </p:txBody>
      </p:sp>
      <p:sp>
        <p:nvSpPr>
          <p:cNvPr id="197640" name="Text Box 8">
            <a:extLst>
              <a:ext uri="{FF2B5EF4-FFF2-40B4-BE49-F238E27FC236}">
                <a16:creationId xmlns:a16="http://schemas.microsoft.com/office/drawing/2014/main" id="{9B55FC17-6334-4636-B752-F1398F3E0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76" y="2844571"/>
            <a:ext cx="45068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3600" b="1" dirty="0" err="1">
                <a:solidFill>
                  <a:srgbClr val="000000"/>
                </a:solidFill>
              </a:rPr>
              <a:t>Nằm</a:t>
            </a:r>
            <a:r>
              <a:rPr lang="en-US" altLang="vi-VN" sz="3600" b="1" dirty="0">
                <a:solidFill>
                  <a:srgbClr val="000000"/>
                </a:solidFill>
              </a:rPr>
              <a:t> ở </a:t>
            </a:r>
            <a:r>
              <a:rPr lang="en-US" altLang="vi-VN" sz="3600" b="1" dirty="0" err="1">
                <a:solidFill>
                  <a:srgbClr val="000000"/>
                </a:solidFill>
              </a:rPr>
              <a:t>phía</a:t>
            </a:r>
            <a:r>
              <a:rPr lang="en-US" altLang="vi-VN" sz="3600" b="1" dirty="0">
                <a:solidFill>
                  <a:srgbClr val="000000"/>
                </a:solidFill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</a:rPr>
              <a:t>Tây</a:t>
            </a:r>
            <a:r>
              <a:rPr lang="en-US" altLang="vi-VN" sz="3600" b="1" dirty="0">
                <a:solidFill>
                  <a:srgbClr val="000000"/>
                </a:solidFill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</a:rPr>
              <a:t>bắc</a:t>
            </a:r>
            <a:r>
              <a:rPr lang="en-US" altLang="vi-VN" sz="3600" b="1" dirty="0">
                <a:solidFill>
                  <a:srgbClr val="000000"/>
                </a:solidFill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</a:rPr>
              <a:t>tỉnh</a:t>
            </a:r>
            <a:r>
              <a:rPr lang="en-US" altLang="vi-VN" sz="3600" b="1" dirty="0">
                <a:solidFill>
                  <a:srgbClr val="000000"/>
                </a:solidFill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</a:rPr>
              <a:t>Bắc</a:t>
            </a:r>
            <a:r>
              <a:rPr lang="en-US" altLang="vi-VN" sz="3600" b="1" dirty="0">
                <a:solidFill>
                  <a:srgbClr val="000000"/>
                </a:solidFill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</a:rPr>
              <a:t>Giang</a:t>
            </a:r>
            <a:r>
              <a:rPr lang="en-US" altLang="vi-VN" sz="36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33478" name="Line 11">
            <a:extLst>
              <a:ext uri="{FF2B5EF4-FFF2-40B4-BE49-F238E27FC236}">
                <a16:creationId xmlns:a16="http://schemas.microsoft.com/office/drawing/2014/main" id="{EF05C167-3594-4857-BE59-C91FC9D90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5813" y="1470026"/>
            <a:ext cx="0" cy="5070475"/>
          </a:xfrm>
          <a:prstGeom prst="line">
            <a:avLst/>
          </a:prstGeom>
          <a:noFill/>
          <a:ln w="38100" cmpd="dbl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3479" name="Picture 12">
            <a:extLst>
              <a:ext uri="{FF2B5EF4-FFF2-40B4-BE49-F238E27FC236}">
                <a16:creationId xmlns:a16="http://schemas.microsoft.com/office/drawing/2014/main" id="{ED475ACE-2375-4865-9730-A57B44F7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334" r="3000" b="4666"/>
          <a:stretch>
            <a:fillRect/>
          </a:stretch>
        </p:blipFill>
        <p:spPr bwMode="auto">
          <a:xfrm>
            <a:off x="6211889" y="3871914"/>
            <a:ext cx="3773487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3480" name="Group 13">
            <a:extLst>
              <a:ext uri="{FF2B5EF4-FFF2-40B4-BE49-F238E27FC236}">
                <a16:creationId xmlns:a16="http://schemas.microsoft.com/office/drawing/2014/main" id="{7614920B-176B-44CD-88FC-2C0286E9408E}"/>
              </a:ext>
            </a:extLst>
          </p:cNvPr>
          <p:cNvGrpSpPr>
            <a:grpSpLocks/>
          </p:cNvGrpSpPr>
          <p:nvPr/>
        </p:nvGrpSpPr>
        <p:grpSpPr bwMode="auto">
          <a:xfrm>
            <a:off x="6326189" y="1355726"/>
            <a:ext cx="3609975" cy="2486025"/>
            <a:chOff x="0" y="999"/>
            <a:chExt cx="5760" cy="3119"/>
          </a:xfrm>
        </p:grpSpPr>
        <p:pic>
          <p:nvPicPr>
            <p:cNvPr id="233484" name="Picture 14" descr="Picture1">
              <a:extLst>
                <a:ext uri="{FF2B5EF4-FFF2-40B4-BE49-F238E27FC236}">
                  <a16:creationId xmlns:a16="http://schemas.microsoft.com/office/drawing/2014/main" id="{CC15DA35-3FB5-4919-A8D6-A9EB2F242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9"/>
              <a:ext cx="5760" cy="3119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647" name="AutoShape 15">
              <a:extLst>
                <a:ext uri="{FF2B5EF4-FFF2-40B4-BE49-F238E27FC236}">
                  <a16:creationId xmlns:a16="http://schemas.microsoft.com/office/drawing/2014/main" id="{BF163E2A-6FAC-4F8B-8630-195B1579B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620"/>
              <a:ext cx="144" cy="193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33481" name="Oval 16">
            <a:extLst>
              <a:ext uri="{FF2B5EF4-FFF2-40B4-BE49-F238E27FC236}">
                <a16:creationId xmlns:a16="http://schemas.microsoft.com/office/drawing/2014/main" id="{F208746B-E2DB-43A2-A220-94570C58C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64" y="2481264"/>
            <a:ext cx="92075" cy="920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3482" name="Text Box 17">
            <a:extLst>
              <a:ext uri="{FF2B5EF4-FFF2-40B4-BE49-F238E27FC236}">
                <a16:creationId xmlns:a16="http://schemas.microsoft.com/office/drawing/2014/main" id="{458BF59D-A1FC-4102-8D21-B14F06BD4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538" y="2565401"/>
            <a:ext cx="80645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900" b="1">
                <a:solidFill>
                  <a:srgbClr val="FF3300"/>
                </a:solidFill>
                <a:latin typeface="Arial" panose="020B0604020202020204" pitchFamily="34" charset="0"/>
              </a:rPr>
              <a:t>Bắc Giang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0" descr="D:\HÌNH TƯ LIỆU DẠY HỌC\yen_the_500.jpg">
            <a:extLst>
              <a:ext uri="{FF2B5EF4-FFF2-40B4-BE49-F238E27FC236}">
                <a16:creationId xmlns:a16="http://schemas.microsoft.com/office/drawing/2014/main" id="{06084DB2-A5C1-479C-81A7-92BD9153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2138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 Box 19">
            <a:extLst>
              <a:ext uri="{FF2B5EF4-FFF2-40B4-BE49-F238E27FC236}">
                <a16:creationId xmlns:a16="http://schemas.microsoft.com/office/drawing/2014/main" id="{F9FF756E-974C-4330-8CBD-CC23B70FA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4008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739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cs typeface="Times New Roman" panose="02020603050405020304" pitchFamily="18" charset="0"/>
              </a:rPr>
              <a:t>LƯỢC ĐỒ CĂN CỨ YÊN THẾ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6D41E3-E2AB-464F-9682-0F569DB67F4C}"/>
              </a:ext>
            </a:extLst>
          </p:cNvPr>
          <p:cNvSpPr/>
          <p:nvPr/>
        </p:nvSpPr>
        <p:spPr>
          <a:xfrm>
            <a:off x="4337050" y="838200"/>
            <a:ext cx="6400800" cy="22860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40-50km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Tam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̉.</a:t>
            </a:r>
          </a:p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237" name="Picture 21" descr="E:\HINH ANH\Hinh Dong (animation)\mui ten+Button\QUASBUT2.GIF">
            <a:extLst>
              <a:ext uri="{FF2B5EF4-FFF2-40B4-BE49-F238E27FC236}">
                <a16:creationId xmlns:a16="http://schemas.microsoft.com/office/drawing/2014/main" id="{CEDE54AF-5311-46DD-9627-11D50BE8DF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96C52552-9B5B-4143-8E4D-F7E8D545AB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152400"/>
            <a:ext cx="7391400" cy="457200"/>
          </a:xfrm>
        </p:spPr>
        <p:txBody>
          <a:bodyPr/>
          <a:lstStyle/>
          <a:p>
            <a:pPr algn="l" eaLnBrk="1" hangingPunct="1"/>
            <a:endParaRPr lang="en-US" altLang="vi-VN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820DF2F4-04E0-4DA2-9620-CE0FC6087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9" y="685800"/>
            <a:ext cx="40830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3333CC"/>
                </a:solidFill>
              </a:rPr>
              <a:t>1. </a:t>
            </a:r>
            <a:r>
              <a:rPr lang="en-US" altLang="vi-VN" b="1" dirty="0" err="1">
                <a:solidFill>
                  <a:srgbClr val="3333CC"/>
                </a:solidFill>
              </a:rPr>
              <a:t>Căn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cứ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Yên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Thế</a:t>
            </a:r>
            <a:endParaRPr lang="en-US" altLang="vi-VN" b="1" dirty="0">
              <a:solidFill>
                <a:srgbClr val="3333CC"/>
              </a:solidFill>
            </a:endParaRP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52F0DB32-85A0-418E-89AE-5EF6848D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299" y="1250156"/>
            <a:ext cx="35503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i="1" dirty="0" err="1">
                <a:solidFill>
                  <a:srgbClr val="FF0000"/>
                </a:solidFill>
              </a:rPr>
              <a:t>Đặc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điểm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dân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cư</a:t>
            </a:r>
            <a:r>
              <a:rPr lang="en-US" altLang="vi-VN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F05533A2-9391-4115-9F09-3AC9F4824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347913"/>
            <a:ext cx="4624388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3333FF"/>
                </a:solidFill>
              </a:rPr>
              <a:t>Dân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nghèo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vùng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đồng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bằng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Bắc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Kì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lên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làm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ăn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sinh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sống</a:t>
            </a:r>
            <a:r>
              <a:rPr lang="en-US" altLang="vi-VN" dirty="0">
                <a:solidFill>
                  <a:srgbClr val="3333FF"/>
                </a:solidFill>
              </a:rPr>
              <a:t>. </a:t>
            </a:r>
            <a:r>
              <a:rPr lang="en-US" altLang="vi-VN" dirty="0" err="1">
                <a:solidFill>
                  <a:srgbClr val="3333FF"/>
                </a:solidFill>
              </a:rPr>
              <a:t>Giữa</a:t>
            </a:r>
            <a:r>
              <a:rPr lang="en-US" altLang="vi-VN" dirty="0">
                <a:solidFill>
                  <a:srgbClr val="3333FF"/>
                </a:solidFill>
              </a:rPr>
              <a:t> TKXIX, </a:t>
            </a:r>
            <a:r>
              <a:rPr lang="en-US" altLang="vi-VN" dirty="0" err="1">
                <a:solidFill>
                  <a:srgbClr val="3333FF"/>
                </a:solidFill>
              </a:rPr>
              <a:t>họ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lập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làng</a:t>
            </a:r>
            <a:r>
              <a:rPr lang="en-US" altLang="vi-VN" dirty="0">
                <a:solidFill>
                  <a:srgbClr val="3333FF"/>
                </a:solidFill>
              </a:rPr>
              <a:t>, </a:t>
            </a:r>
            <a:r>
              <a:rPr lang="en-US" altLang="vi-VN" dirty="0" err="1">
                <a:solidFill>
                  <a:srgbClr val="3333FF"/>
                </a:solidFill>
              </a:rPr>
              <a:t>tổ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chức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sản</a:t>
            </a:r>
            <a:r>
              <a:rPr lang="en-US" altLang="vi-VN" dirty="0">
                <a:solidFill>
                  <a:srgbClr val="3333FF"/>
                </a:solidFill>
              </a:rPr>
              <a:t> </a:t>
            </a:r>
            <a:r>
              <a:rPr lang="en-US" altLang="vi-VN" dirty="0" err="1">
                <a:solidFill>
                  <a:srgbClr val="3333FF"/>
                </a:solidFill>
              </a:rPr>
              <a:t>xuất</a:t>
            </a:r>
            <a:r>
              <a:rPr lang="en-US" altLang="vi-VN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236550" name="Line 7">
            <a:extLst>
              <a:ext uri="{FF2B5EF4-FFF2-40B4-BE49-F238E27FC236}">
                <a16:creationId xmlns:a16="http://schemas.microsoft.com/office/drawing/2014/main" id="{75E94EE3-57EF-4C14-AEEA-1537B3BB2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657225"/>
            <a:ext cx="0" cy="6324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C3DB1080-6A12-4121-863E-F156690BC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6" y="1371600"/>
            <a:ext cx="49180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3333FF"/>
                </a:solidFill>
              </a:rPr>
              <a:t>2. </a:t>
            </a:r>
            <a:r>
              <a:rPr lang="en-US" altLang="vi-VN" b="1" dirty="0" err="1">
                <a:solidFill>
                  <a:srgbClr val="3333FF"/>
                </a:solidFill>
              </a:rPr>
              <a:t>Nguyên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nhân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khởi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nghĩa</a:t>
            </a:r>
            <a:endParaRPr lang="en-US" altLang="vi-VN" b="1" dirty="0">
              <a:solidFill>
                <a:srgbClr val="3333FF"/>
              </a:solidFill>
            </a:endParaRP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12621D5E-AB48-4364-8533-E81BF1EDD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2381398"/>
            <a:ext cx="480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3333FF"/>
                </a:solidFill>
              </a:rPr>
              <a:t>- </a:t>
            </a:r>
            <a:r>
              <a:rPr lang="en-US" altLang="vi-VN" b="1" dirty="0" err="1">
                <a:solidFill>
                  <a:srgbClr val="3333FF"/>
                </a:solidFill>
              </a:rPr>
              <a:t>Yên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Thế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trở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thành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mục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tiêu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bình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định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của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Pháp</a:t>
            </a:r>
            <a:r>
              <a:rPr lang="en-US" altLang="vi-VN" b="1" dirty="0">
                <a:solidFill>
                  <a:srgbClr val="3333FF"/>
                </a:solidFill>
              </a:rPr>
              <a:t>. </a:t>
            </a:r>
          </a:p>
        </p:txBody>
      </p:sp>
      <p:sp>
        <p:nvSpPr>
          <p:cNvPr id="73738" name="Text Box 10">
            <a:extLst>
              <a:ext uri="{FF2B5EF4-FFF2-40B4-BE49-F238E27FC236}">
                <a16:creationId xmlns:a16="http://schemas.microsoft.com/office/drawing/2014/main" id="{9FDBE82B-E7C1-413C-9560-D1360B774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599" y="4967288"/>
            <a:ext cx="4683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i="1" dirty="0" err="1">
                <a:solidFill>
                  <a:srgbClr val="FF0000"/>
                </a:solidFill>
              </a:rPr>
              <a:t>Nguyên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nhân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khởi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nghĩa</a:t>
            </a:r>
            <a:r>
              <a:rPr lang="en-US" altLang="vi-VN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3740" name="Text Box 12">
            <a:extLst>
              <a:ext uri="{FF2B5EF4-FFF2-40B4-BE49-F238E27FC236}">
                <a16:creationId xmlns:a16="http://schemas.microsoft.com/office/drawing/2014/main" id="{CA1D0B87-6EA0-4E84-962B-C6E0C0E80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3522663"/>
            <a:ext cx="480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3333FF"/>
                </a:solidFill>
              </a:rPr>
              <a:t>- </a:t>
            </a:r>
            <a:r>
              <a:rPr lang="en-US" altLang="vi-VN" b="1" dirty="0" err="1">
                <a:solidFill>
                  <a:srgbClr val="3333FF"/>
                </a:solidFill>
              </a:rPr>
              <a:t>Để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bảo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vệ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cuộc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sống</a:t>
            </a:r>
            <a:r>
              <a:rPr lang="en-US" altLang="vi-VN" b="1" dirty="0">
                <a:solidFill>
                  <a:srgbClr val="3333FF"/>
                </a:solidFill>
              </a:rPr>
              <a:t>, </a:t>
            </a:r>
            <a:r>
              <a:rPr lang="en-US" altLang="vi-VN" b="1" dirty="0" err="1">
                <a:solidFill>
                  <a:srgbClr val="3333FF"/>
                </a:solidFill>
              </a:rPr>
              <a:t>nhân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dân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Yên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Thế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đứng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lên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đấu</a:t>
            </a:r>
            <a:r>
              <a:rPr lang="en-US" altLang="vi-VN" b="1" dirty="0">
                <a:solidFill>
                  <a:srgbClr val="3333FF"/>
                </a:solidFill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</a:rPr>
              <a:t>tranh</a:t>
            </a:r>
            <a:r>
              <a:rPr lang="en-US" altLang="vi-VN" b="1" dirty="0">
                <a:solidFill>
                  <a:srgbClr val="3333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6" grpId="0"/>
      <p:bldP spid="73737" grpId="0"/>
      <p:bldP spid="73738" grpId="0"/>
      <p:bldP spid="737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4">
            <a:extLst>
              <a:ext uri="{FF2B5EF4-FFF2-40B4-BE49-F238E27FC236}">
                <a16:creationId xmlns:a16="http://schemas.microsoft.com/office/drawing/2014/main" id="{B602D143-D633-411D-BFAC-B7BFCFDF14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144000" cy="5622925"/>
          </a:xfrm>
        </p:spPr>
      </p:pic>
      <p:sp>
        <p:nvSpPr>
          <p:cNvPr id="238595" name="Text Box 5">
            <a:extLst>
              <a:ext uri="{FF2B5EF4-FFF2-40B4-BE49-F238E27FC236}">
                <a16:creationId xmlns:a16="http://schemas.microsoft.com/office/drawing/2014/main" id="{30E25729-86ED-42E2-ADF4-51FF09AEA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123" y="5942014"/>
            <a:ext cx="4163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CĂN CỨ YÊN THẾ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>
            <a:extLst>
              <a:ext uri="{FF2B5EF4-FFF2-40B4-BE49-F238E27FC236}">
                <a16:creationId xmlns:a16="http://schemas.microsoft.com/office/drawing/2014/main" id="{2CBEC347-0542-43CD-8B04-CADF751A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0979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19" name="Text Box 5">
            <a:extLst>
              <a:ext uri="{FF2B5EF4-FFF2-40B4-BE49-F238E27FC236}">
                <a16:creationId xmlns:a16="http://schemas.microsoft.com/office/drawing/2014/main" id="{62814BFE-5181-40E0-9F27-C1F34181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3601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HÌNH CHỤP BÊN TRONG CĂN CỨ YÊN THẾ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1004</Words>
  <Application>Microsoft Office PowerPoint</Application>
  <PresentationFormat>Widescreen</PresentationFormat>
  <Paragraphs>108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Comic Sans MS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Hoàng Hoa Thám (Đề Thám) (1851 – 1913)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Đức Hiệp</dc:creator>
  <cp:lastModifiedBy>Vũ Đức Hiệp</cp:lastModifiedBy>
  <cp:revision>10</cp:revision>
  <dcterms:created xsi:type="dcterms:W3CDTF">2022-03-07T13:40:58Z</dcterms:created>
  <dcterms:modified xsi:type="dcterms:W3CDTF">2023-03-08T01:09:31Z</dcterms:modified>
</cp:coreProperties>
</file>