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53" r:id="rId2"/>
    <p:sldId id="456" r:id="rId3"/>
    <p:sldId id="448" r:id="rId4"/>
    <p:sldId id="449" r:id="rId5"/>
    <p:sldId id="450" r:id="rId6"/>
    <p:sldId id="451" r:id="rId7"/>
    <p:sldId id="452" r:id="rId8"/>
    <p:sldId id="260" r:id="rId9"/>
    <p:sldId id="259" r:id="rId10"/>
    <p:sldId id="266" r:id="rId11"/>
    <p:sldId id="263" r:id="rId12"/>
    <p:sldId id="264" r:id="rId13"/>
    <p:sldId id="330" r:id="rId14"/>
    <p:sldId id="365" r:id="rId15"/>
    <p:sldId id="331" r:id="rId16"/>
    <p:sldId id="267" r:id="rId17"/>
    <p:sldId id="269" r:id="rId18"/>
    <p:sldId id="455" r:id="rId19"/>
    <p:sldId id="271" r:id="rId20"/>
    <p:sldId id="279" r:id="rId21"/>
    <p:sldId id="296" r:id="rId22"/>
    <p:sldId id="274" r:id="rId23"/>
    <p:sldId id="333" r:id="rId24"/>
    <p:sldId id="277" r:id="rId25"/>
    <p:sldId id="281" r:id="rId26"/>
    <p:sldId id="334" r:id="rId27"/>
    <p:sldId id="282" r:id="rId28"/>
    <p:sldId id="285" r:id="rId29"/>
    <p:sldId id="286" r:id="rId30"/>
    <p:sldId id="317" r:id="rId31"/>
    <p:sldId id="318" r:id="rId32"/>
    <p:sldId id="288" r:id="rId33"/>
    <p:sldId id="439" r:id="rId34"/>
    <p:sldId id="440" r:id="rId35"/>
    <p:sldId id="441" r:id="rId36"/>
    <p:sldId id="442" r:id="rId37"/>
    <p:sldId id="337" r:id="rId38"/>
    <p:sldId id="338" r:id="rId39"/>
    <p:sldId id="339" r:id="rId40"/>
    <p:sldId id="304" r:id="rId41"/>
    <p:sldId id="3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1-27T20:15:07"/>
    </inkml:context>
    <inkml:brush xml:id="br0">
      <inkml:brushProperty name="width" value="0.09701" units="cm"/>
      <inkml:brushProperty name="height" value="0.09701" units="cm"/>
      <inkml:brushProperty name="color" value="#FFFF00"/>
      <inkml:brushProperty name="fitToCurve" value="1"/>
    </inkml:brush>
  </inkml:definitions>
  <inkml:trace contextRef="#ctx0" brushRef="#br0">1439 892,'0'0,"25"0,-25 0,24 0,-24 0,0 24,0-24,0 25,0-25,0 0,0 25,0-25,0 0,0 25,0-25,0 0,0 0,0 24,0-24,0 0,0 0,0 0,0 0,0 25,0-25,25 25,-25-25,0 25,0-25,0 24,0-24,0 0,0 25,0-25,0 25,0-25,0 25,0-25,0 25,0-25,25 0,-25 0,25 0,-25 0,0 0,0 0,25 0,-25 0,0 0,0 0,24 0,-24 0,0 0,0 0,0 0,0 0,0 0,0 24,0-24,0 0,0 0,0 0,0 25,0-25,0 0,0 0,0 25,0-25,0 0,0 0,0 0,0 0,0 25,0-25,0 0,0 24,0-24,0 25,0-25,0 0,0 0,0 0,0 0,0 25,0-25,0 0,0 0,0 0,0 0,25 0,-25 0,25 0,-25 0,25 0,-25 0,0 0,0 0,0 0,0 0,0 25,0-25,0 0,0 0,0 0,0 25,0-25,0 24,0-24,0 0,0 25,0-25,0 0,0 0,0 0,0 25,0-25,0 0,0 25,0-25,0 0,0 0,25 0,-25 0,0 0,0 0,0 0,0 24,0-24,0 0,0 0,24 0,-24 25,0-25,0 0,0 0,0 0,0 0,25 0,-25 25,0-25,0 0,0 0,25 0,-25 0,0 0,0 0,0 0,0 0,0 25,0-25,0 0,0 0,0 0,0 25,0-25,0 0,0 24,0-24,0 25,0-25,0 0,0 25,0-25,0 25,0-25,0 0,25 0,-25 0,25 0,-25 0,25 0,-25 0,24 0,1 0,-25 0,25 0,-25 0,25 0,-25 0,25 0,-1-25,-24 25,25-25,-25 25,0-25,0 25,25-24,-25-1,0 25,0-25,0 25,0-25,0 25,25 0,-25 0,25 0,-25 0,24 0,-24 0,50 0,-25 0,0 0,-1 0,-24 0,25 0,-25 0,0 25,25-25,-25 0,0 0,0 0,0 0,25 0,-25 0,0 0,0 0,0 0,25 0,-25 0,0 0,24 0,-24 0,0 0,0 0,0 0,25 0,-25 0,25 0,-25 0,25 0,-25 0,25 0,-1 0,-24-25,25 25,-25 0,0-25,0 25,25-24,-25 24</inkml:trace>
  <inkml:trace contextRef="#ctx0" brushRef="#br0">2729 1065,'0'-25,"0"0,0 25,0-24,0 24,0-25,0 25,0-25,0 0,0 25,0-24,0 24,0-25,0 25,0-25,0 0,0 25,0-25,0 25,-25 0,25-24,-25 24</inkml:trace>
  <inkml:trace contextRef="#ctx0" brushRef="#br0">2704 941,'0'-25,"0"1,0 24,-25 0,25-25,0 0,-25 25,25-25,-25 25,25-25,-24 1,24 24,0-25,-25 25,25-25,-25 0,25 25,-25 0,25-24,0-1,-25 25,25-25,0 0,-24 25,24-25,-25 1,25 24,0-25,-25 25,25-25,0 25,0 25,0-25,0 25,0-25,0 24,0-24,0 25,0 0,0-25,0 25,0-25,0 25,0-25,0 24,0 1,0-25,0 25,0-25,0 25,0-25,-25 24,0-24,25 0,-24 0,-1 0,25 0,0 0,-25 25,25-25,-25 0,0 0,25 25,-24-25,24 0,-25 0,25 0,0 25,-25-25,25 0,-25 25,0-25,25-25,0 0,-24 25,24-25,-25 25,25-25,-25 25,25-24,0-1,-25 25,25-25,0 0,-25 25,1-24,24-1,-25 25,25-25,-25 0,0 25,25-25,-25 25,1-24,24 24,0-25,-25 25,0 0,25 0,0 0,0 25,0-25,0 24,0-24,0 25,0-25,0 25,0-25,0 0,0 25,0-25,0 25,0-25,0 24,0-24,0 0,0 0,0 0,0 0,0 0,0 0,0 0,0 0,0 0,0 25,0-25,0 0,0 25,0-25,0 0,0 25,0-25,0 0,0 0,0 24,0-24,25 0,-25 25,0-25,0 0,0 25,0-25,0 0,0 0,0 25,0-25,0 25,-25-25,0 0,25 0,-25 0,0 0,25-25,-24 25,24-25,-25 25,0 0,25 0,-25 0,25 0,-25 0,25 0,-24 0,-1 0,25 0,-25 0</inkml:trace>
  <inkml:trace contextRef="#ctx0" brushRef="#br0">0 0,'0'0,"0"0,0 0,0 0,0 0,0 0,0 24,0-24,0 25,25-25,-25 25,0-25,25 0,-25 0,25 0,-25 0,0 0,24 0,-24 25,0-25,25 0,-25 0,25 0,-25 0,25 0,-25 0,0 0,25 0,-25 0,24 0,-24 0,25 0,-25 0,0 0,0 24,0-24,0 0,0 0,0 25,0-25,0 25,0-25,0 0,0 0,0 25,0-25,0 0,0 0,0 25,0-25,0 0,0 24,0-24,0 0,0 0,0 0,0 25,0-25,0 0,0 0,0 0,0 0,0 0,0 0,0 0,0 0,0 0,0 0,25 0,-25 0,0 0,0 0,0 25,25-25,-25 0,0 0,0 0,0 0,0 25,25-25,-25 0,0 0,0 24,0-24,0 25,0-25,0 0,0 0,0 0,0 0,0 0,0 25,0-25,0 0,0 0,0 0,0 0,0 0,0 25,0-25,0 0,24 0,-24 25,0-25,25 0,-25 0,0 0,0 0,0 0,0 24,0-24,0 25,0-25,0 25,0-25,0 25,0-25,0 0,0 24,0-24,0 25,0-25,0 0,0 0,0 25,0-25,0 0,0 25,0-25,0 25,0-25,0 24,0-24,0 25,0 0</inkml:trace>
  <inkml:trace contextRef="#ctx0" brushRef="#br0">372 743,'0'0,"25"0,-25 0,25 0,-25 0,25 0,-25 0,24 0,1 0,-25 0,0 0,0 0,0 0,0 0,0 0,25 0,-25 0,25 0,-25 0,25 0,-25 0,24 0,1 0,-25 0,25 0,-25 0,25 0,-25 0,25 0,0 0,-25 0,0 25,24-25,-24 24,0-24,0 25,0-25,0 0,0 0,0 0,0 0,0 0,0 25,25-25,-25 0,0 25,25-25,-25 0,0 25,0-25,0 0,0 0,0 0,0 0,0 0,0 24,25-24,-25 0,0 25,25-25,-25 0,24 25,-24-25,0 0,0 0,25 0,-25 0,0 0,0 0,0 0,25 0,-25 0,0 0,25 0,-25 0,0 0,25 0,-25 0,0 0,24 0,-24 0,0 0,0 0,0 0,25 0,-25 0,0 0,0 0,0 0,25 0,-25 0,0 0,0 0,25 0,-25 0,0 0,0 0,25 0,-25 0,24 0,-24 0,25 0,-25 0,25 0,0 0,-25-25,0 25,25 0,-25-25,0 25,24 0,-24 0,25-24,-25 24,25 0,-25 0,25 0,0 0,-25 0,24 0</inkml:trace>
  <inkml:trace contextRef="#ctx0" brushRef="#br0">223 0,'0'0,"25"24,-25-24,25 0,-25 0,25 0,-25 0,0 0,0 0,25 0,-25 0,24 0,-24 0,0 0,0 0,25 0,-25 25,25-25,-25 25,0-25,25 0,-25 25,25-25,-25 0,0 0,0 0,24 0,-24 24,25-24,-25 0,0 0,25 0,-25 0,25 0,-25 0,0 0,25 0,-25 0,0 0,0 0,24 0,-24 0,0 0,25 0,-25 0,25 0,-25 0,25 25,-25-25,25 0,0 0,-25 0,24 0,-24 0,25 0,-25 0,25 25,0-25,-25 0,25 25,-25-25,24 0,-24 25,0-25,25 0,-25 0,25 0,-25 0,0 0,0 24,25-24,-25 0,0 0,0 0,0 0,0 25,25-25,-25 25,0-25,0 25,0-25,0 0,0 0,0 0,0 0,0 24,24-24,-24 0,0 0,0 0,25 0,-25 0,25 0,-25 0,25 0,-25 0,25 0,-1 0,-24 0,25 0,-25 0,25 0,-25 0,25 0,0 0,-25 0,24 0,-24 0,25 0,-25 0,0 25</inkml:trace>
  <inkml:trace contextRef="#ctx0" brushRef="#br0">1116 941,'0'0,"-24"25,24-25,0 25,0-25,-25 24,25-24,0 25,0 0,0-25,0 25,0-25,0 24,0-24,0 25,0 0,0-25,0 25,0-25,0 25,0-25,0 24,0 1,0-25,0 25,0-25,0 25,0-25,0 24,0 1,0-25,0 25,0-25,0 25,0-25,0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51B17-EE51-4B64-89C8-AD2C1C1D5B0C}" type="datetimeFigureOut">
              <a:rPr lang="en-US" smtClean="0"/>
              <a:t>30/11/2022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0AAE4-71C5-4C87-A5C8-0FB52CADFFFE}" type="slidenum">
              <a:rPr lang="en-US" smtClean="0"/>
              <a:t>‹#›</a:t>
            </a:fld>
            <a:endParaRPr lang="en-US"/>
          </a:p>
        </p:txBody>
      </p:sp>
    </p:spTree>
    <p:extLst>
      <p:ext uri="{BB962C8B-B14F-4D97-AF65-F5344CB8AC3E}">
        <p14:creationId xmlns:p14="http://schemas.microsoft.com/office/powerpoint/2010/main" val="404275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vi.wikipedia.org/wiki/Th%E1%BA%BF_k%E1%BB%B7_20" TargetMode="External"/><Relationship Id="rId3" Type="http://schemas.openxmlformats.org/officeDocument/2006/relationships/hyperlink" Target="https://vi.wikipedia.org/wiki/Vladimir_Ilyich_Lenin" TargetMode="External"/><Relationship Id="rId7" Type="http://schemas.openxmlformats.org/officeDocument/2006/relationships/hyperlink" Target="https://vi.wikipedia.org/wiki/192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vi.wikipedia.org/wiki/1918" TargetMode="External"/><Relationship Id="rId5" Type="http://schemas.openxmlformats.org/officeDocument/2006/relationships/hyperlink" Target="https://vi.wikipedia.org/wiki/N%E1%BB%99i_chi%E1%BA%BFn_Nga" TargetMode="External"/><Relationship Id="rId4" Type="http://schemas.openxmlformats.org/officeDocument/2006/relationships/hyperlink" Target="https://vi.wikipedia.org/wiki/C%C3%A1ch_m%E1%BA%A1ng_Th%C3%A1ng_M%C6%B0%E1%BB%9D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vi.wikipedia.org/wiki/Th%E1%BA%BF_k%E1%BB%B7_20" TargetMode="External"/><Relationship Id="rId3" Type="http://schemas.openxmlformats.org/officeDocument/2006/relationships/hyperlink" Target="https://vi.wikipedia.org/wiki/Vladimir_Ilyich_Lenin" TargetMode="External"/><Relationship Id="rId7" Type="http://schemas.openxmlformats.org/officeDocument/2006/relationships/hyperlink" Target="https://vi.wikipedia.org/wiki/1922"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vi.wikipedia.org/wiki/1918" TargetMode="External"/><Relationship Id="rId5" Type="http://schemas.openxmlformats.org/officeDocument/2006/relationships/hyperlink" Target="https://vi.wikipedia.org/wiki/N%E1%BB%99i_chi%E1%BA%BFn_Nga" TargetMode="External"/><Relationship Id="rId4" Type="http://schemas.openxmlformats.org/officeDocument/2006/relationships/hyperlink" Target="https://vi.wikipedia.org/wiki/C%C3%A1ch_m%E1%BA%A1ng_Th%C3%A1ng_M%C6%B0%E1%BB%9Di"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a:solidFill>
              <a:srgbClr val="000000">
                <a:alpha val="100000"/>
              </a:srgbClr>
            </a:solidFill>
            <a:miter lim="800000"/>
          </a:ln>
        </p:spPr>
      </p:sp>
      <p:sp>
        <p:nvSpPr>
          <p:cNvPr id="37891"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dirty="0"/>
              <a:t>Liên Xô là quốc gia rộng nhất thế giới, gồm phần đất ở Châu Âu và Châu Á</a:t>
            </a:r>
          </a:p>
          <a:p>
            <a:pPr lvl="0" eaLnBrk="1" hangingPunct="1">
              <a:spcBef>
                <a:spcPct val="0"/>
              </a:spcBef>
            </a:pPr>
            <a:r>
              <a:rPr dirty="0"/>
              <a:t>Sự thành lập quốc gia này gắn liền với quá trình sụp đổ của đế chế Nga trong chiến tranh thế giới thứ nhất</a:t>
            </a:r>
          </a:p>
          <a:p>
            <a:pPr lvl="0" eaLnBrk="1" hangingPunct="1">
              <a:spcBef>
                <a:spcPct val="0"/>
              </a:spcBef>
            </a:pPr>
            <a:r>
              <a:rPr dirty="0"/>
              <a:t>Liên Xô hình thành là chiến thắng của những người cộng sản Nga đứng đầu là </a:t>
            </a:r>
            <a:r>
              <a:rPr dirty="0">
                <a:hlinkClick r:id="rId3" tooltip="Vladimir Ilyich Lenin"/>
              </a:rPr>
              <a:t> Lenin</a:t>
            </a:r>
            <a:r>
              <a:rPr dirty="0"/>
              <a:t> trong cuộc C</a:t>
            </a:r>
            <a:r>
              <a:rPr dirty="0">
                <a:hlinkClick r:id="rId4" tooltip="Cách mạng Tháng Mười"/>
              </a:rPr>
              <a:t>ách mạng Tháng Mười</a:t>
            </a:r>
            <a:r>
              <a:rPr dirty="0"/>
              <a:t> và trong cuộc </a:t>
            </a:r>
            <a:r>
              <a:rPr dirty="0">
                <a:hlinkClick r:id="rId5" tooltip="Nội chiến Nga"/>
              </a:rPr>
              <a:t>nội chiến Nga</a:t>
            </a:r>
            <a:r>
              <a:rPr dirty="0"/>
              <a:t> (</a:t>
            </a:r>
            <a:r>
              <a:rPr dirty="0">
                <a:hlinkClick r:id="rId6" tooltip="1918"/>
              </a:rPr>
              <a:t>1918</a:t>
            </a:r>
            <a:r>
              <a:rPr dirty="0"/>
              <a:t> – </a:t>
            </a:r>
            <a:r>
              <a:rPr dirty="0">
                <a:hlinkClick r:id="rId7" tooltip="1922"/>
              </a:rPr>
              <a:t>1922</a:t>
            </a:r>
            <a:r>
              <a:rPr dirty="0"/>
              <a:t>).</a:t>
            </a:r>
          </a:p>
          <a:p>
            <a:pPr lvl="0" eaLnBrk="1" hangingPunct="1">
              <a:spcBef>
                <a:spcPct val="0"/>
              </a:spcBef>
            </a:pPr>
            <a:r>
              <a:rPr dirty="0"/>
              <a:t>Trong </a:t>
            </a:r>
            <a:r>
              <a:rPr dirty="0">
                <a:hlinkClick r:id="rId8" tooltip="Thế kỷ 20"/>
              </a:rPr>
              <a:t>thế kỷ 20</a:t>
            </a:r>
            <a:r>
              <a:rPr dirty="0"/>
              <a:t>, sau khi Liên Xô xuất hiện, mọi sự kiện lớn của thế giới – nhiều hay ít – đều có dấu ấn và chịu ảnh hưởng của Liên Xô.</a:t>
            </a:r>
          </a:p>
        </p:txBody>
      </p:sp>
      <p:sp>
        <p:nvSpPr>
          <p:cNvPr id="31748"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lvl="0" algn="r" eaLnBrk="1" hangingPunct="1"/>
            <a:fld id="{9A0DB2DC-4C9A-4742-B13C-FB6460FD3503}" type="slidenum">
              <a:rPr lang="en-US" sz="1200" dirty="0"/>
              <a:t>8</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a:solidFill>
              <a:srgbClr val="000000">
                <a:alpha val="100000"/>
              </a:srgbClr>
            </a:solidFill>
            <a:miter lim="800000"/>
          </a:ln>
        </p:spPr>
      </p:sp>
      <p:sp>
        <p:nvSpPr>
          <p:cNvPr id="47107" name="Notes Placeholder 2"/>
          <p:cNvSpPr>
            <a:spLocks noGrp="1"/>
          </p:cNvSpPr>
          <p:nvPr>
            <p:ph type="body" idx="1"/>
          </p:nvPr>
        </p:nvSpPr>
        <p:spPr>
          <a:noFill/>
          <a:ln>
            <a:noFill/>
          </a:ln>
        </p:spPr>
        <p:txBody>
          <a:bodyPr wrap="square" lIns="91440" tIns="45720" rIns="91440" bIns="45720" anchor="t"/>
          <a:lstStyle/>
          <a:p>
            <a:pPr lvl="0"/>
            <a:r>
              <a:rPr dirty="0"/>
              <a:t>-số người đạt đến trình độ học vấn cao</a:t>
            </a:r>
          </a:p>
        </p:txBody>
      </p:sp>
      <p:sp>
        <p:nvSpPr>
          <p:cNvPr id="4" name="Slide Number Placeholder 3"/>
          <p:cNvSpPr txBox="1">
            <a:spLocks noGrp="1"/>
          </p:cNvSpPr>
          <p:nvPr>
            <p:ph type="sldNum" sz="quarter"/>
          </p:nvPr>
        </p:nvSpPr>
        <p:spPr>
          <a:noFill/>
        </p:spPr>
        <p:txBody>
          <a:bodyPr lIns="91440" tIns="45720" rIns="91440" bIns="45720" rtlCol="0" anchor="b"/>
          <a:lstStyle/>
          <a:p>
            <a:pPr lvl="0" algn="r" eaLnBrk="1" hangingPunct="1">
              <a:buNone/>
            </a:pPr>
            <a:fld id="{9A0DB2DC-4C9A-4742-B13C-FB6460FD3503}" type="slidenum">
              <a:rPr lang="en-US" sz="1200" dirty="0"/>
              <a:t>28</a:t>
            </a:fld>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a:solidFill>
              <a:srgbClr val="000000"/>
            </a:solidFill>
            <a:miter/>
          </a:ln>
        </p:spPr>
      </p:sp>
      <p:sp>
        <p:nvSpPr>
          <p:cNvPr id="48131" name="Notes Placeholder 2"/>
          <p:cNvSpPr>
            <a:spLocks noGrp="1"/>
          </p:cNvSpPr>
          <p:nvPr>
            <p:ph type="body" idx="1"/>
          </p:nvPr>
        </p:nvSpPr>
        <p:spPr>
          <a:noFill/>
          <a:ln>
            <a:noFill/>
          </a:ln>
        </p:spPr>
        <p:txBody>
          <a:bodyPr wrap="square" lIns="91440" tIns="45720" rIns="91440" bIns="45720" anchor="t"/>
          <a:lstStyle/>
          <a:p>
            <a:pPr lvl="0">
              <a:lnSpc>
                <a:spcPct val="90000"/>
              </a:lnSpc>
              <a:spcBef>
                <a:spcPct val="20000"/>
              </a:spcBef>
              <a:buFont typeface="Symbol" panose="05050102010706020507" pitchFamily="18" charset="2"/>
              <a:buChar char="Þ"/>
            </a:pPr>
            <a:r>
              <a:rPr dirty="0">
                <a:latin typeface="Times New Roman" panose="02020603050405020304" pitchFamily="18" charset="0"/>
                <a:cs typeface="Times New Roman" panose="02020603050405020304" pitchFamily="18" charset="0"/>
              </a:rPr>
              <a:t> tạo nên sức mạnh v</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 tính ưu việt của chế độ XHCN ở Liên Xô. Vì vậy hiện nay chúng ta phải tin tưởng v</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o sự lãnh đạo của DCS VN</a:t>
            </a:r>
          </a:p>
          <a:p>
            <a:pPr lvl="0">
              <a:lnSpc>
                <a:spcPct val="90000"/>
              </a:lnSpc>
              <a:spcBef>
                <a:spcPct val="20000"/>
              </a:spcBef>
              <a:buFont typeface="Symbol" panose="05050102010706020507" pitchFamily="18" charset="2"/>
              <a:buChar char="Þ"/>
            </a:pPr>
            <a:endParaRPr dirty="0">
              <a:latin typeface="VNI-Tekon" pitchFamily="2" charset="0"/>
              <a:ea typeface="Times New Roman" panose="02020603050405020304" pitchFamily="18" charset="0"/>
            </a:endParaRPr>
          </a:p>
        </p:txBody>
      </p:sp>
      <p:sp>
        <p:nvSpPr>
          <p:cNvPr id="4" name="Slide Number Placeholder 3"/>
          <p:cNvSpPr txBox="1">
            <a:spLocks noGrp="1"/>
          </p:cNvSpPr>
          <p:nvPr>
            <p:ph type="sldNum" sz="quarter"/>
          </p:nvPr>
        </p:nvSpPr>
        <p:spPr>
          <a:noFill/>
        </p:spPr>
        <p:txBody>
          <a:bodyPr lIns="91440" tIns="45720" rIns="91440" bIns="45720" rtlCol="0" anchor="b"/>
          <a:lstStyle/>
          <a:p>
            <a:pPr lvl="0" algn="r" eaLnBrk="1" hangingPunct="1">
              <a:buNone/>
            </a:pPr>
            <a:fld id="{9A0DB2DC-4C9A-4742-B13C-FB6460FD3503}" type="slidenum">
              <a:rPr lang="en-US" sz="1200" dirty="0"/>
              <a:t>32</a:t>
            </a:fld>
            <a:endParaRPr 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a:solidFill>
              <a:srgbClr val="000000">
                <a:alpha val="100000"/>
              </a:srgbClr>
            </a:solidFill>
            <a:miter lim="800000"/>
          </a:ln>
        </p:spPr>
      </p:sp>
      <p:sp>
        <p:nvSpPr>
          <p:cNvPr id="49155" name="Notes Placeholder 2"/>
          <p:cNvSpPr>
            <a:spLocks noGrp="1"/>
          </p:cNvSpPr>
          <p:nvPr>
            <p:ph type="body" idx="1"/>
          </p:nvPr>
        </p:nvSpPr>
        <p:spPr>
          <a:noFill/>
          <a:ln>
            <a:noFill/>
          </a:ln>
        </p:spPr>
        <p:txBody>
          <a:bodyPr wrap="square" lIns="91440" tIns="45720" rIns="91440" bIns="45720" anchor="t"/>
          <a:lstStyle/>
          <a:p>
            <a:pPr lvl="0" eaLnBrk="1" hangingPunct="1"/>
            <a:endParaRPr dirty="0"/>
          </a:p>
        </p:txBody>
      </p:sp>
      <p:sp>
        <p:nvSpPr>
          <p:cNvPr id="4" name="Slide Number Placeholder 3"/>
          <p:cNvSpPr txBox="1">
            <a:spLocks noGrp="1"/>
          </p:cNvSpPr>
          <p:nvPr>
            <p:ph type="sldNum" sz="quarter"/>
          </p:nvPr>
        </p:nvSpPr>
        <p:spPr>
          <a:noFill/>
        </p:spPr>
        <p:txBody>
          <a:bodyPr lIns="91440" tIns="45720" rIns="91440" bIns="45720" rtlCol="0" anchor="b"/>
          <a:lstStyle/>
          <a:p>
            <a:pPr lvl="0" algn="r" eaLnBrk="1" hangingPunct="1">
              <a:buNone/>
            </a:pPr>
            <a:fld id="{9A0DB2DC-4C9A-4742-B13C-FB6460FD3503}" type="slidenum">
              <a:rPr lang="en-US" sz="1200" dirty="0"/>
              <a:t>37</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a:solidFill>
              <a:srgbClr val="000000">
                <a:alpha val="100000"/>
              </a:srgbClr>
            </a:solidFill>
            <a:miter lim="800000"/>
          </a:ln>
        </p:spPr>
      </p:sp>
      <p:sp>
        <p:nvSpPr>
          <p:cNvPr id="39939" name="Notes Placeholder 2"/>
          <p:cNvSpPr>
            <a:spLocks noGrp="1"/>
          </p:cNvSpPr>
          <p:nvPr>
            <p:ph type="body" idx="1"/>
          </p:nvPr>
        </p:nvSpPr>
        <p:spPr>
          <a:noFill/>
          <a:ln>
            <a:noFill/>
          </a:ln>
        </p:spPr>
        <p:txBody>
          <a:bodyPr wrap="square" lIns="91440" tIns="45720" rIns="91440" bIns="45720" anchor="t"/>
          <a:lstStyle/>
          <a:p>
            <a:pPr lvl="0"/>
            <a:r>
              <a:rPr lang="vi-VN" altLang="x-none" dirty="0">
                <a:latin typeface="Arial" panose="020B0604020202020204" pitchFamily="34" charset="0"/>
              </a:rPr>
              <a:t>thay thế chính sách trưng thu lương thực thừa bằng chính sách thuế lương thực.Theo chính sách này,người nông dân chỉ nộp thuế lương thực với một mức cố định trong nhiều năm.Mức thuế này dựa vào điều kiện tự nhiên của đất canh tác.Nói cách khác,”thuế là cái mà nhà nước thu của nhân dân mà không bù lại”.Số lương thực còn lại sau khi nộp thuế được người dân tự do trao đổi, mua bán trên thị trường</a:t>
            </a:r>
            <a:r>
              <a:rPr dirty="0"/>
              <a:t>.</a:t>
            </a:r>
          </a:p>
          <a:p>
            <a:pPr lvl="0"/>
            <a:endParaRPr dirty="0"/>
          </a:p>
        </p:txBody>
      </p:sp>
      <p:sp>
        <p:nvSpPr>
          <p:cNvPr id="4" name="Slide Number Placeholder 3"/>
          <p:cNvSpPr txBox="1">
            <a:spLocks noGrp="1"/>
          </p:cNvSpPr>
          <p:nvPr>
            <p:ph type="sldNum" sz="quarter"/>
          </p:nvPr>
        </p:nvSpPr>
        <p:spPr>
          <a:noFill/>
        </p:spPr>
        <p:txBody>
          <a:bodyPr lIns="91440" tIns="45720" rIns="91440" bIns="45720" rtlCol="0" anchor="b"/>
          <a:lstStyle/>
          <a:p>
            <a:pPr lvl="0" algn="r" eaLnBrk="1" hangingPunct="1">
              <a:buNone/>
            </a:pPr>
            <a:fld id="{9A0DB2DC-4C9A-4742-B13C-FB6460FD3503}" type="slidenum">
              <a:rPr lang="en-US" sz="1200" dirty="0"/>
              <a:t>12</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p:sp>
      <p:sp>
        <p:nvSpPr>
          <p:cNvPr id="51203" name="Notes Placeholder 2"/>
          <p:cNvSpPr>
            <a:spLocks noGrp="1"/>
          </p:cNvSpPr>
          <p:nvPr>
            <p:ph type="body" idx="1"/>
          </p:nvPr>
        </p:nvSpPr>
        <p:spPr/>
        <p:txBody>
          <a:bodyPr wrap="square" lIns="91440" tIns="45720" rIns="91440" bIns="45720" anchor="t"/>
          <a:lstStyle/>
          <a:p>
            <a:pPr lvl="0"/>
            <a:endParaRPr dirty="0"/>
          </a:p>
        </p:txBody>
      </p:sp>
      <p:sp>
        <p:nvSpPr>
          <p:cNvPr id="5120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sz="1200" i="0" dirty="0"/>
              <a:t>13</a:t>
            </a:fld>
            <a:endParaRPr lang="en-US" sz="1200" i="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a:solidFill>
              <a:srgbClr val="000000">
                <a:alpha val="100000"/>
              </a:srgbClr>
            </a:solidFill>
            <a:miter lim="800000"/>
          </a:ln>
        </p:spPr>
      </p:sp>
      <p:sp>
        <p:nvSpPr>
          <p:cNvPr id="39939" name="Notes Placeholder 2"/>
          <p:cNvSpPr>
            <a:spLocks noGrp="1"/>
          </p:cNvSpPr>
          <p:nvPr>
            <p:ph type="body" idx="1"/>
          </p:nvPr>
        </p:nvSpPr>
        <p:spPr>
          <a:noFill/>
          <a:ln>
            <a:noFill/>
          </a:ln>
        </p:spPr>
        <p:txBody>
          <a:bodyPr wrap="square" lIns="91440" tIns="45720" rIns="91440" bIns="45720" anchor="t"/>
          <a:lstStyle/>
          <a:p>
            <a:pPr lvl="0"/>
            <a:r>
              <a:rPr lang="vi-VN" altLang="x-none" dirty="0">
                <a:latin typeface="Arial" panose="020B0604020202020204" pitchFamily="34" charset="0"/>
              </a:rPr>
              <a:t>thay thế chính sách trưng thu lương thực thừa bằng chính sách thuế lương thực.Theo chính sách này,người nông dân chỉ nộp thuế lương thực với một mức cố định trong nhiều năm.Mức thuế này dựa vào điều kiện tự nhiên của đất canh tác.Nói cách khác,”thuế là cái mà nhà nước thu của nhân dân mà không bù lại”.Số lương thực còn lại sau khi nộp thuế được người dân tự do trao đổi, mua bán trên thị trường</a:t>
            </a:r>
            <a:r>
              <a:rPr dirty="0"/>
              <a:t>.</a:t>
            </a:r>
          </a:p>
          <a:p>
            <a:pPr lvl="0"/>
            <a:endParaRPr dirty="0"/>
          </a:p>
        </p:txBody>
      </p:sp>
      <p:sp>
        <p:nvSpPr>
          <p:cNvPr id="4" name="Slide Number Placeholder 3"/>
          <p:cNvSpPr txBox="1">
            <a:spLocks noGrp="1"/>
          </p:cNvSpPr>
          <p:nvPr>
            <p:ph type="sldNum" sz="quarter"/>
          </p:nvPr>
        </p:nvSpPr>
        <p:spPr>
          <a:noFill/>
        </p:spPr>
        <p:txBody>
          <a:bodyPr lIns="91440" tIns="45720" rIns="91440" bIns="45720" rtlCol="0" anchor="b"/>
          <a:lstStyle/>
          <a:p>
            <a:pPr lvl="0" algn="r" eaLnBrk="1" hangingPunct="1">
              <a:buNone/>
            </a:pPr>
            <a:fld id="{9A0DB2DC-4C9A-4742-B13C-FB6460FD3503}" type="slidenum">
              <a:rPr lang="en-US" sz="1200" dirty="0"/>
              <a:t>14</a:t>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a:solidFill>
              <a:srgbClr val="000000">
                <a:alpha val="100000"/>
              </a:srgbClr>
            </a:solidFill>
            <a:miter lim="800000"/>
          </a:ln>
        </p:spPr>
      </p:sp>
      <p:sp>
        <p:nvSpPr>
          <p:cNvPr id="40963"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dirty="0"/>
              <a:t>ý nghĩa: </a:t>
            </a:r>
            <a:r>
              <a:rPr lang="vi-VN" altLang="x-none" dirty="0">
                <a:latin typeface="Arial" panose="020B0604020202020204" pitchFamily="34" charset="0"/>
              </a:rPr>
              <a:t>Chính sách kinh tế mới của LÊNIN có ý nghĩa vô cùng quan trọng,trước hết nó khôi </a:t>
            </a:r>
            <a:r>
              <a:rPr lang="vi-VN" altLang="x-none" b="1" dirty="0">
                <a:latin typeface="Arial" panose="020B0604020202020204" pitchFamily="34" charset="0"/>
              </a:rPr>
              <a:t>phục</a:t>
            </a:r>
            <a:r>
              <a:rPr lang="vi-VN" altLang="x-none" dirty="0">
                <a:latin typeface="Arial" panose="020B0604020202020204" pitchFamily="34" charset="0"/>
              </a:rPr>
              <a:t> được nền kinh tế Xô Viêt sau chiến tranh .Chỉ trong 1 thời gian ngắn đã tạo ra một bước phát triển quan trọng biến “nước Nga đói” thành một đất nước có nguồn lương thực dồi dào.Từ đó đã khắc phục được khủng hoảng kinh tế chính trị;củng cố lòng tin cho nhân dân vào sự thắng lợi tất yếu và bản chất tốt đẹp của chủ nghĩa xã hội mà LÊNIN đã vạch ra</a:t>
            </a:r>
            <a:endParaRPr lang="pt-BR" altLang="x-none" dirty="0"/>
          </a:p>
          <a:p>
            <a:pPr lvl="0" eaLnBrk="1" hangingPunct="1">
              <a:spcBef>
                <a:spcPct val="0"/>
              </a:spcBef>
            </a:pPr>
            <a:r>
              <a:rPr lang="pt-BR" altLang="x-none" dirty="0"/>
              <a:t>như vậy, chính sách kinh tế mới, là sự lựa chọn sáng suốt của Lenin và đảng Bônsêvich</a:t>
            </a:r>
          </a:p>
          <a:p>
            <a:pPr lvl="0" eaLnBrk="1" hangingPunct="1">
              <a:spcBef>
                <a:spcPct val="0"/>
              </a:spcBef>
            </a:pPr>
            <a:endParaRPr lang="pt-BR" altLang="x-none" dirty="0"/>
          </a:p>
        </p:txBody>
      </p:sp>
      <p:sp>
        <p:nvSpPr>
          <p:cNvPr id="33796"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lvl="0" algn="r" eaLnBrk="1" hangingPunct="1"/>
            <a:fld id="{9A0DB2DC-4C9A-4742-B13C-FB6460FD3503}" type="slidenum">
              <a:rPr lang="en-US" sz="1200" dirty="0"/>
              <a:t>16</a:t>
            </a:fld>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a:solidFill>
              <a:srgbClr val="000000">
                <a:alpha val="100000"/>
              </a:srgbClr>
            </a:solidFill>
            <a:miter lim="800000"/>
          </a:ln>
        </p:spPr>
      </p:sp>
      <p:sp>
        <p:nvSpPr>
          <p:cNvPr id="41987"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endParaRPr dirty="0"/>
          </a:p>
        </p:txBody>
      </p:sp>
      <p:sp>
        <p:nvSpPr>
          <p:cNvPr id="34820"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lvl="0" algn="r" eaLnBrk="1" hangingPunct="1"/>
            <a:fld id="{9A0DB2DC-4C9A-4742-B13C-FB6460FD3503}" type="slidenum">
              <a:rPr lang="en-US" sz="1200" dirty="0"/>
              <a:t>17</a:t>
            </a:fld>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a:solidFill>
              <a:srgbClr val="000000">
                <a:alpha val="100000"/>
              </a:srgbClr>
            </a:solidFill>
            <a:miter lim="800000"/>
          </a:ln>
        </p:spPr>
      </p:sp>
      <p:sp>
        <p:nvSpPr>
          <p:cNvPr id="37891"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dirty="0"/>
              <a:t>Liên Xô là quốc gia rộng nhất thế giới, gồm phần đất ở Châu Âu và Châu Á</a:t>
            </a:r>
          </a:p>
          <a:p>
            <a:pPr lvl="0" eaLnBrk="1" hangingPunct="1">
              <a:spcBef>
                <a:spcPct val="0"/>
              </a:spcBef>
            </a:pPr>
            <a:r>
              <a:rPr dirty="0"/>
              <a:t>Sự thành lập quốc gia này gắn liền với quá trình sụp đổ của đế chế Nga trong chiến tranh thế giới thứ nhất</a:t>
            </a:r>
          </a:p>
          <a:p>
            <a:pPr lvl="0" eaLnBrk="1" hangingPunct="1">
              <a:spcBef>
                <a:spcPct val="0"/>
              </a:spcBef>
            </a:pPr>
            <a:r>
              <a:rPr dirty="0"/>
              <a:t>Liên Xô hình thành là chiến thắng của những người cộng sản Nga đứng đầu là </a:t>
            </a:r>
            <a:r>
              <a:rPr dirty="0">
                <a:hlinkClick r:id="rId3" tooltip="Vladimir Ilyich Lenin"/>
              </a:rPr>
              <a:t> Lenin</a:t>
            </a:r>
            <a:r>
              <a:rPr dirty="0"/>
              <a:t> trong cuộc C</a:t>
            </a:r>
            <a:r>
              <a:rPr dirty="0">
                <a:hlinkClick r:id="rId4" tooltip="Cách mạng Tháng Mười"/>
              </a:rPr>
              <a:t>ách mạng Tháng Mười</a:t>
            </a:r>
            <a:r>
              <a:rPr dirty="0"/>
              <a:t> và trong cuộc </a:t>
            </a:r>
            <a:r>
              <a:rPr dirty="0">
                <a:hlinkClick r:id="rId5" tooltip="Nội chiến Nga"/>
              </a:rPr>
              <a:t>nội chiến Nga</a:t>
            </a:r>
            <a:r>
              <a:rPr dirty="0"/>
              <a:t> (</a:t>
            </a:r>
            <a:r>
              <a:rPr dirty="0">
                <a:hlinkClick r:id="rId6" tooltip="1918"/>
              </a:rPr>
              <a:t>1918</a:t>
            </a:r>
            <a:r>
              <a:rPr dirty="0"/>
              <a:t> – </a:t>
            </a:r>
            <a:r>
              <a:rPr dirty="0">
                <a:hlinkClick r:id="rId7" tooltip="1922"/>
              </a:rPr>
              <a:t>1922</a:t>
            </a:r>
            <a:r>
              <a:rPr dirty="0"/>
              <a:t>).</a:t>
            </a:r>
          </a:p>
          <a:p>
            <a:pPr lvl="0" eaLnBrk="1" hangingPunct="1">
              <a:spcBef>
                <a:spcPct val="0"/>
              </a:spcBef>
            </a:pPr>
            <a:r>
              <a:rPr dirty="0"/>
              <a:t>Trong </a:t>
            </a:r>
            <a:r>
              <a:rPr dirty="0">
                <a:hlinkClick r:id="rId8" tooltip="Thế kỷ 20"/>
              </a:rPr>
              <a:t>thế kỷ 20</a:t>
            </a:r>
            <a:r>
              <a:rPr dirty="0"/>
              <a:t>, sau khi Liên Xô xuất hiện, mọi sự kiện lớn của thế giới – nhiều hay ít – đều có dấu ấn và chịu ảnh hưởng của Liên Xô.</a:t>
            </a:r>
          </a:p>
        </p:txBody>
      </p:sp>
      <p:sp>
        <p:nvSpPr>
          <p:cNvPr id="31748"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lvl="0" algn="r" eaLnBrk="1" hangingPunct="1"/>
            <a:fld id="{9A0DB2DC-4C9A-4742-B13C-FB6460FD3503}" type="slidenum">
              <a:rPr lang="en-US" sz="1200" dirty="0"/>
              <a:t>18</a:t>
            </a:fld>
            <a:endParaRPr lang="en-US" sz="1200" dirty="0"/>
          </a:p>
        </p:txBody>
      </p:sp>
    </p:spTree>
    <p:extLst>
      <p:ext uri="{BB962C8B-B14F-4D97-AF65-F5344CB8AC3E}">
        <p14:creationId xmlns:p14="http://schemas.microsoft.com/office/powerpoint/2010/main" val="95293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a:solidFill>
              <a:srgbClr val="000000">
                <a:alpha val="100000"/>
              </a:srgbClr>
            </a:solidFill>
            <a:miter lim="800000"/>
          </a:ln>
        </p:spPr>
      </p:sp>
      <p:sp>
        <p:nvSpPr>
          <p:cNvPr id="46083" name="Notes Placeholder 2"/>
          <p:cNvSpPr>
            <a:spLocks noGrp="1"/>
          </p:cNvSpPr>
          <p:nvPr>
            <p:ph type="body" idx="1"/>
          </p:nvPr>
        </p:nvSpPr>
        <p:spPr>
          <a:noFill/>
          <a:ln>
            <a:noFill/>
          </a:ln>
        </p:spPr>
        <p:txBody>
          <a:bodyPr wrap="square" lIns="91440" tIns="45720" rIns="91440" bIns="45720" anchor="t"/>
          <a:lstStyle/>
          <a:p>
            <a:pPr lvl="0"/>
            <a:r>
              <a:rPr lang="vi-VN" altLang="x-none" dirty="0">
                <a:latin typeface="Arial" panose="020B0604020202020204" pitchFamily="34" charset="0"/>
              </a:rPr>
              <a:t>Trước cách mạng, 3/4 dân số Nga mù chữ ; trong ngôn ngữ của một số dân tộc không có động từ "học tập". Chỉ trong vòng 20 năm (1921 - 1940), khoảng 60 triệu người đã thoát nạn mù chữ. Đến cuối những năm 30, nạn mù chữ về căn bản được thanh toán</a:t>
            </a:r>
            <a:br>
              <a:rPr lang="vi-VN" altLang="x-none" dirty="0">
                <a:latin typeface="Arial" panose="020B0604020202020204" pitchFamily="34" charset="0"/>
              </a:rPr>
            </a:br>
            <a:endParaRPr dirty="0"/>
          </a:p>
        </p:txBody>
      </p:sp>
      <p:sp>
        <p:nvSpPr>
          <p:cNvPr id="4" name="Slide Number Placeholder 3"/>
          <p:cNvSpPr txBox="1">
            <a:spLocks noGrp="1"/>
          </p:cNvSpPr>
          <p:nvPr>
            <p:ph type="sldNum" sz="quarter"/>
          </p:nvPr>
        </p:nvSpPr>
        <p:spPr>
          <a:noFill/>
        </p:spPr>
        <p:txBody>
          <a:bodyPr lIns="91440" tIns="45720" rIns="91440" bIns="45720" rtlCol="0" anchor="b"/>
          <a:lstStyle/>
          <a:p>
            <a:pPr lvl="0" algn="r" eaLnBrk="1" hangingPunct="1">
              <a:buNone/>
            </a:pPr>
            <a:fld id="{9A0DB2DC-4C9A-4742-B13C-FB6460FD3503}" type="slidenum">
              <a:rPr lang="en-US" sz="1200" dirty="0"/>
              <a:t>27</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9DD84-AF81-40D8-B7A9-E6077ED17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DD0A24-9BB1-4608-80E0-47FAB4E626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B9D40D-87A9-44DC-8C9E-1B79AD3A55B5}"/>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5" name="Footer Placeholder 4">
            <a:extLst>
              <a:ext uri="{FF2B5EF4-FFF2-40B4-BE49-F238E27FC236}">
                <a16:creationId xmlns:a16="http://schemas.microsoft.com/office/drawing/2014/main" id="{22C63C6F-3969-4D67-A9C2-4D3F19C0B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0FEF0-9DEE-4902-B3CF-155A44C248E6}"/>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257040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96E2-A4E9-40BB-841F-39D810765F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DC83CB-05BA-47C7-AF31-F12503BE0F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2DC67-37B7-47A4-BD9A-D8EAE258FE13}"/>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5" name="Footer Placeholder 4">
            <a:extLst>
              <a:ext uri="{FF2B5EF4-FFF2-40B4-BE49-F238E27FC236}">
                <a16:creationId xmlns:a16="http://schemas.microsoft.com/office/drawing/2014/main" id="{3482CE7B-A818-4766-A810-AFB9062D8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BD4C0-B2B2-4D75-8657-36443DF25C57}"/>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3548313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50E0EC-018D-4E5A-B7E2-2CB4956350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4783B1-49AB-4522-BFE6-18D10B3DB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E3456-5C9A-463D-BC91-1EF8A38BFDBD}"/>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5" name="Footer Placeholder 4">
            <a:extLst>
              <a:ext uri="{FF2B5EF4-FFF2-40B4-BE49-F238E27FC236}">
                <a16:creationId xmlns:a16="http://schemas.microsoft.com/office/drawing/2014/main" id="{FC3B115B-CF2E-461E-B5B1-2EE987FDB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1C43D-9C26-48DE-A481-7B1CE5B70B17}"/>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530325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0F06C7C-5556-4577-8BB2-C859B51F8ABE}" type="datetimeFigureOut">
              <a:rPr lang="en-US" smtClean="0"/>
              <a:pPr>
                <a:defRPr/>
              </a:pPr>
              <a:t>30/11/2022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185771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5B72-8F82-4E3B-8AEA-0C132173D3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94403A-2B06-4FF5-8930-1874F894B0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0CA75-3682-4492-9873-97C0A5833FCD}"/>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5" name="Footer Placeholder 4">
            <a:extLst>
              <a:ext uri="{FF2B5EF4-FFF2-40B4-BE49-F238E27FC236}">
                <a16:creationId xmlns:a16="http://schemas.microsoft.com/office/drawing/2014/main" id="{D3ABCB15-0BF1-43FF-A1F6-138224AF5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C90CE-9F30-41BB-A3D5-67B9E5B2BCD5}"/>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208961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A1CF-9006-4B39-B2CC-C5EDAE8210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C03733-7505-409B-926A-E37B40A965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9F609F-EB45-4450-A106-45572BA1DD75}"/>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5" name="Footer Placeholder 4">
            <a:extLst>
              <a:ext uri="{FF2B5EF4-FFF2-40B4-BE49-F238E27FC236}">
                <a16:creationId xmlns:a16="http://schemas.microsoft.com/office/drawing/2014/main" id="{16CCD931-89BF-43E6-BEFD-E27644F3E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BC9BF-C6EB-44D0-8317-3EE4EC10C352}"/>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202109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4E9A-57F4-4CBD-BE59-79BD2472F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866D7B-22A5-4F4E-BA1A-CD9C0C031D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E1B99D-D054-46A9-B7F2-8EBFFBC5EA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326B5-B0BF-4F0E-8793-3863F8639109}"/>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6" name="Footer Placeholder 5">
            <a:extLst>
              <a:ext uri="{FF2B5EF4-FFF2-40B4-BE49-F238E27FC236}">
                <a16:creationId xmlns:a16="http://schemas.microsoft.com/office/drawing/2014/main" id="{DAB85633-0AEC-4376-821E-35132F8659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F2A27-E4A3-46F6-9B82-A69E4BC255A8}"/>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39690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091E-386E-4136-97FA-D4F29C34B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03B421-42C9-4784-B999-1F1FAD6D2A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6E0B4C-5F49-4D12-AEDA-4639E8364E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F971D1-F2FC-4204-9D0C-306B2A8B3B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B23B0D-8495-46DB-8592-F80B5A37E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8430E1-C636-4505-BF3D-FD86F59F324B}"/>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8" name="Footer Placeholder 7">
            <a:extLst>
              <a:ext uri="{FF2B5EF4-FFF2-40B4-BE49-F238E27FC236}">
                <a16:creationId xmlns:a16="http://schemas.microsoft.com/office/drawing/2014/main" id="{8EAD5933-82B9-436E-BF37-F2A7F46CF7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B72BB9-2BD5-4D15-B788-D7BB3E9FBD6B}"/>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7309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79A4-6CEB-4BC3-B30D-6A41D7D1B1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95C42A-6704-4B98-9A1E-56F601D6F158}"/>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4" name="Footer Placeholder 3">
            <a:extLst>
              <a:ext uri="{FF2B5EF4-FFF2-40B4-BE49-F238E27FC236}">
                <a16:creationId xmlns:a16="http://schemas.microsoft.com/office/drawing/2014/main" id="{667F51DC-EE58-47C8-953E-DD5370BC6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3539B-1C65-43BB-B64F-BB0E0AF83A77}"/>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11067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936E2E-0280-4039-83A9-CE8B9E3C9E3B}"/>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3" name="Footer Placeholder 2">
            <a:extLst>
              <a:ext uri="{FF2B5EF4-FFF2-40B4-BE49-F238E27FC236}">
                <a16:creationId xmlns:a16="http://schemas.microsoft.com/office/drawing/2014/main" id="{D4231E18-E07C-42F7-AF5F-CB0711DF3C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F6965-F2D7-4684-B533-0640C26310FB}"/>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274358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38C1-F840-4324-93FC-A025D9591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015B9F-5A00-45B9-AAAA-352C61939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A1A65F-4AC3-4632-AEC8-6C56FF391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8408B1-6470-4931-B9E4-753C511B74A8}"/>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6" name="Footer Placeholder 5">
            <a:extLst>
              <a:ext uri="{FF2B5EF4-FFF2-40B4-BE49-F238E27FC236}">
                <a16:creationId xmlns:a16="http://schemas.microsoft.com/office/drawing/2014/main" id="{9843B5A9-95C5-47C0-91E1-82CADA5685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74C3D-94D6-4D4B-8A93-DC409C4C500D}"/>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21584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4D674-BD76-46CE-803D-30F32CF8C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ADBFBB-F663-44A0-8B8E-90E7102E3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B8BC31-D646-44D8-9C30-8333F3105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FE67F-CDA1-4E23-BBF1-B099F91E9592}"/>
              </a:ext>
            </a:extLst>
          </p:cNvPr>
          <p:cNvSpPr>
            <a:spLocks noGrp="1"/>
          </p:cNvSpPr>
          <p:nvPr>
            <p:ph type="dt" sz="half" idx="10"/>
          </p:nvPr>
        </p:nvSpPr>
        <p:spPr/>
        <p:txBody>
          <a:bodyPr/>
          <a:lstStyle/>
          <a:p>
            <a:fld id="{A6E3C15D-3402-487B-B39E-D9A98774B4A1}" type="datetimeFigureOut">
              <a:rPr lang="en-US" smtClean="0"/>
              <a:t>30/11/2022</a:t>
            </a:fld>
            <a:endParaRPr lang="en-US"/>
          </a:p>
        </p:txBody>
      </p:sp>
      <p:sp>
        <p:nvSpPr>
          <p:cNvPr id="6" name="Footer Placeholder 5">
            <a:extLst>
              <a:ext uri="{FF2B5EF4-FFF2-40B4-BE49-F238E27FC236}">
                <a16:creationId xmlns:a16="http://schemas.microsoft.com/office/drawing/2014/main" id="{7F6B0E6B-C641-40E7-8905-41338894F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5E50D-325B-4FC4-9B46-214B89CC8DEF}"/>
              </a:ext>
            </a:extLst>
          </p:cNvPr>
          <p:cNvSpPr>
            <a:spLocks noGrp="1"/>
          </p:cNvSpPr>
          <p:nvPr>
            <p:ph type="sldNum" sz="quarter" idx="12"/>
          </p:nvPr>
        </p:nvSpPr>
        <p:spPr/>
        <p:txBody>
          <a:bodyPr/>
          <a:lstStyle/>
          <a:p>
            <a:fld id="{058243F4-3A61-49E1-BF3F-87BFF9127C08}" type="slidenum">
              <a:rPr lang="en-US" smtClean="0"/>
              <a:t>‹#›</a:t>
            </a:fld>
            <a:endParaRPr lang="en-US"/>
          </a:p>
        </p:txBody>
      </p:sp>
    </p:spTree>
    <p:extLst>
      <p:ext uri="{BB962C8B-B14F-4D97-AF65-F5344CB8AC3E}">
        <p14:creationId xmlns:p14="http://schemas.microsoft.com/office/powerpoint/2010/main" val="338466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674FC-5A34-4CFF-9D95-D5E364ED9E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82B41-DBC4-4AAE-AE8A-AFC8F31E0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45F16-C5D2-42F8-9801-EBAFE88B93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3C15D-3402-487B-B39E-D9A98774B4A1}" type="datetimeFigureOut">
              <a:rPr lang="en-US" smtClean="0"/>
              <a:t>30/11/2022</a:t>
            </a:fld>
            <a:endParaRPr lang="en-US"/>
          </a:p>
        </p:txBody>
      </p:sp>
      <p:sp>
        <p:nvSpPr>
          <p:cNvPr id="5" name="Footer Placeholder 4">
            <a:extLst>
              <a:ext uri="{FF2B5EF4-FFF2-40B4-BE49-F238E27FC236}">
                <a16:creationId xmlns:a16="http://schemas.microsoft.com/office/drawing/2014/main" id="{8E96C400-9D36-4984-A9D5-D61B3B88C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6CF0FD-8F96-4421-AADD-601648B86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243F4-3A61-49E1-BF3F-87BFF9127C08}" type="slidenum">
              <a:rPr lang="en-US" smtClean="0"/>
              <a:t>‹#›</a:t>
            </a:fld>
            <a:endParaRPr lang="en-US"/>
          </a:p>
        </p:txBody>
      </p:sp>
    </p:spTree>
    <p:extLst>
      <p:ext uri="{BB962C8B-B14F-4D97-AF65-F5344CB8AC3E}">
        <p14:creationId xmlns:p14="http://schemas.microsoft.com/office/powerpoint/2010/main" val="3717335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6.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6431"/>
            <a:ext cx="10515600" cy="4351338"/>
          </a:xfrm>
        </p:spPr>
        <p:txBody>
          <a:bodyPr vert="horz" wrap="square" lIns="91440" tIns="45720" rIns="91440" bIns="45720" numCol="1" rtlCol="0" anchor="t" anchorCtr="0" compatLnSpc="1">
            <a:normAutofit/>
          </a:bodyPr>
          <a:lstStyle/>
          <a:p>
            <a:pPr marL="0" indent="0"/>
            <a:endParaRPr sz="2400" dirty="0"/>
          </a:p>
        </p:txBody>
      </p:sp>
      <p:sp>
        <p:nvSpPr>
          <p:cNvPr id="6" name="Oval Callout 5"/>
          <p:cNvSpPr/>
          <p:nvPr/>
        </p:nvSpPr>
        <p:spPr>
          <a:xfrm>
            <a:off x="2938072" y="596431"/>
            <a:ext cx="6800435" cy="2303463"/>
          </a:xfrm>
          <a:prstGeom prst="wedgeEllipseCallout">
            <a:avLst>
              <a:gd name="adj1" fmla="val -25217"/>
              <a:gd name="adj2" fmla="val 77531"/>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lang="en-US" sz="4000" b="1" dirty="0">
                <a:latin typeface="Times New Roman" panose="02020603050405020304" pitchFamily="18" charset="0"/>
                <a:cs typeface="Times New Roman" panose="02020603050405020304" pitchFamily="18" charset="0"/>
              </a:rPr>
              <a:t>KIỂM TRA BÀI CŨ</a:t>
            </a:r>
            <a:endParaRPr sz="40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774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charRg st="1" end="1"/>
                                            </p:txEl>
                                          </p:spTgt>
                                        </p:tgtEl>
                                        <p:attrNameLst>
                                          <p:attrName>style.visibility</p:attrName>
                                        </p:attrNameLst>
                                      </p:cBhvr>
                                      <p:to>
                                        <p:strVal val="visible"/>
                                      </p:to>
                                    </p:set>
                                    <p:animEffect transition="in" filter="barn(inVertical)">
                                      <p:cBhvr>
                                        <p:cTn id="24" dur="500"/>
                                        <p:tgtEl>
                                          <p:spTgt spid="3">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4" name="Picture 4" descr="DSC_0001 copy"/>
          <p:cNvPicPr>
            <a:picLocks noChangeAspect="1"/>
          </p:cNvPicPr>
          <p:nvPr/>
        </p:nvPicPr>
        <p:blipFill>
          <a:blip r:embed="rId2"/>
          <a:srcRect l="10356" t="20096" r="18657" b="21902"/>
          <a:stretch>
            <a:fillRect/>
          </a:stretch>
        </p:blipFill>
        <p:spPr>
          <a:xfrm>
            <a:off x="1752600" y="0"/>
            <a:ext cx="8686800" cy="4109720"/>
          </a:xfrm>
          <a:prstGeom prst="rect">
            <a:avLst/>
          </a:prstGeom>
          <a:noFill/>
          <a:ln w="9525">
            <a:noFill/>
          </a:ln>
        </p:spPr>
      </p:pic>
      <p:sp>
        <p:nvSpPr>
          <p:cNvPr id="38925" name="Rectangle 13"/>
          <p:cNvSpPr/>
          <p:nvPr/>
        </p:nvSpPr>
        <p:spPr>
          <a:xfrm>
            <a:off x="2133600" y="5410200"/>
            <a:ext cx="8077200" cy="990600"/>
          </a:xfrm>
          <a:prstGeom prst="rect">
            <a:avLst/>
          </a:prstGeom>
          <a:solidFill>
            <a:srgbClr val="FF99FF"/>
          </a:solidFill>
          <a:ln w="9525" cap="flat" cmpd="sng">
            <a:solidFill>
              <a:schemeClr val="tx1"/>
            </a:solidFill>
            <a:prstDash val="solid"/>
            <a:miter/>
            <a:headEnd type="none" w="med" len="med"/>
            <a:tailEnd type="none" w="med" len="med"/>
          </a:ln>
        </p:spPr>
        <p:txBody>
          <a:bodyPr wrap="none" anchor="ctr"/>
          <a:lstStyle/>
          <a:p>
            <a:pPr algn="ctr"/>
            <a:r>
              <a:rPr sz="2800" b="1" dirty="0">
                <a:latin typeface="Times New Roman" panose="02020603050405020304" pitchFamily="18" charset="0"/>
                <a:cs typeface="Times New Roman" panose="02020603050405020304" pitchFamily="18" charset="0"/>
              </a:rPr>
              <a:t>Em hãy miêu tả quang cảnh bức áp phích</a:t>
            </a:r>
            <a:r>
              <a:rPr sz="2800" b="1" dirty="0">
                <a:latin typeface="Calibri" panose="020F0502020204030204" pitchFamily="34" charset="0"/>
              </a:rPr>
              <a:t>?</a:t>
            </a:r>
          </a:p>
        </p:txBody>
      </p:sp>
      <p:sp>
        <p:nvSpPr>
          <p:cNvPr id="141322" name="Text Box 10"/>
          <p:cNvSpPr txBox="1"/>
          <p:nvPr/>
        </p:nvSpPr>
        <p:spPr>
          <a:xfrm>
            <a:off x="1676400" y="4191000"/>
            <a:ext cx="5029200" cy="2292350"/>
          </a:xfrm>
          <a:prstGeom prst="rect">
            <a:avLst/>
          </a:prstGeom>
          <a:solidFill>
            <a:schemeClr val="accent1"/>
          </a:solidFill>
          <a:ln w="9525" cap="flat" cmpd="sng">
            <a:solidFill>
              <a:schemeClr val="accent2"/>
            </a:solidFill>
            <a:prstDash val="solid"/>
            <a:miter/>
            <a:headEnd type="none" w="med" len="med"/>
            <a:tailEnd type="none" w="med" len="med"/>
          </a:ln>
        </p:spPr>
        <p:txBody>
          <a:bodyPr>
            <a:spAutoFit/>
          </a:bodyPr>
          <a:lstStyle/>
          <a:p>
            <a:pPr algn="ctr">
              <a:spcBef>
                <a:spcPct val="50000"/>
              </a:spcBef>
            </a:pPr>
            <a:r>
              <a:rPr sz="2400" b="1" dirty="0">
                <a:solidFill>
                  <a:srgbClr val="FFFF00"/>
                </a:solidFill>
                <a:latin typeface="Times New Roman" panose="02020603050405020304" pitchFamily="18" charset="0"/>
              </a:rPr>
              <a:t>Hình ảnh những người công nhân, nông dân, chiến sĩ: Tay búa, tay rìu quyết tâm tuyên chiến với hậu quả chiến tranh, khôi phục lại đất nước và tiến lên xây dựng nền kinh tế mới XHCN.</a:t>
            </a:r>
          </a:p>
        </p:txBody>
      </p:sp>
      <p:sp>
        <p:nvSpPr>
          <p:cNvPr id="141321" name="Text Box 9"/>
          <p:cNvSpPr txBox="1"/>
          <p:nvPr/>
        </p:nvSpPr>
        <p:spPr>
          <a:xfrm>
            <a:off x="6934200" y="4191000"/>
            <a:ext cx="3581400" cy="2292350"/>
          </a:xfrm>
          <a:prstGeom prst="rect">
            <a:avLst/>
          </a:prstGeom>
          <a:solidFill>
            <a:schemeClr val="accent1"/>
          </a:solidFill>
          <a:ln w="9525" cap="flat" cmpd="sng">
            <a:solidFill>
              <a:schemeClr val="accent2"/>
            </a:solidFill>
            <a:prstDash val="solid"/>
            <a:miter/>
            <a:headEnd type="none" w="med" len="med"/>
            <a:tailEnd type="none" w="med" len="med"/>
          </a:ln>
        </p:spPr>
        <p:txBody>
          <a:bodyPr>
            <a:spAutoFit/>
          </a:bodyPr>
          <a:lstStyle/>
          <a:p>
            <a:pPr algn="ctr">
              <a:spcBef>
                <a:spcPct val="50000"/>
              </a:spcBef>
            </a:pPr>
            <a:r>
              <a:rPr sz="2400" b="1" dirty="0">
                <a:solidFill>
                  <a:srgbClr val="FFFF00"/>
                </a:solidFill>
                <a:latin typeface="Times New Roman" panose="02020603050405020304" pitchFamily="18" charset="0"/>
              </a:rPr>
              <a:t>Hình ảnh kiệt quệ của nước Nga sau chiến tranh: Đói rét, bệnh tật, nhà máy công xưởng bị tàn phá, bạo loạn             ở nhiều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8924"/>
                                        </p:tgtEl>
                                        <p:attrNameLst>
                                          <p:attrName>style.visibility</p:attrName>
                                        </p:attrNameLst>
                                      </p:cBhvr>
                                      <p:to>
                                        <p:strVal val="visible"/>
                                      </p:to>
                                    </p:set>
                                    <p:animEffect transition="in" filter="checkerboard(across)">
                                      <p:cBhvr>
                                        <p:cTn id="7" dur="500"/>
                                        <p:tgtEl>
                                          <p:spTgt spid="389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925"/>
                                        </p:tgtEl>
                                        <p:attrNameLst>
                                          <p:attrName>style.visibility</p:attrName>
                                        </p:attrNameLst>
                                      </p:cBhvr>
                                      <p:to>
                                        <p:strVal val="visible"/>
                                      </p:to>
                                    </p:set>
                                    <p:animEffect transition="in" filter="blinds(horizontal)">
                                      <p:cBhvr>
                                        <p:cTn id="12" dur="500"/>
                                        <p:tgtEl>
                                          <p:spTgt spid="389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8925"/>
                                        </p:tgtEl>
                                        <p:attrNameLst>
                                          <p:attrName>ppt_x</p:attrName>
                                        </p:attrNameLst>
                                      </p:cBhvr>
                                      <p:tavLst>
                                        <p:tav tm="0">
                                          <p:val>
                                            <p:strVal val="ppt_x"/>
                                          </p:val>
                                        </p:tav>
                                        <p:tav tm="100000">
                                          <p:val>
                                            <p:strVal val="ppt_x"/>
                                          </p:val>
                                        </p:tav>
                                      </p:tavLst>
                                    </p:anim>
                                    <p:anim calcmode="lin" valueType="num">
                                      <p:cBhvr additive="base">
                                        <p:cTn id="17" dur="500"/>
                                        <p:tgtEl>
                                          <p:spTgt spid="38925"/>
                                        </p:tgtEl>
                                        <p:attrNameLst>
                                          <p:attrName>ppt_y</p:attrName>
                                        </p:attrNameLst>
                                      </p:cBhvr>
                                      <p:tavLst>
                                        <p:tav tm="0">
                                          <p:val>
                                            <p:strVal val="ppt_y"/>
                                          </p:val>
                                        </p:tav>
                                        <p:tav tm="100000">
                                          <p:val>
                                            <p:strVal val="1+ppt_h/2"/>
                                          </p:val>
                                        </p:tav>
                                      </p:tavLst>
                                    </p:anim>
                                    <p:set>
                                      <p:cBhvr>
                                        <p:cTn id="18" dur="1" fill="hold">
                                          <p:stCondLst>
                                            <p:cond delay="499"/>
                                          </p:stCondLst>
                                        </p:cTn>
                                        <p:tgtEl>
                                          <p:spTgt spid="389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41322"/>
                                        </p:tgtEl>
                                        <p:attrNameLst>
                                          <p:attrName>style.visibility</p:attrName>
                                        </p:attrNameLst>
                                      </p:cBhvr>
                                      <p:to>
                                        <p:strVal val="visible"/>
                                      </p:to>
                                    </p:set>
                                    <p:animEffect transition="in" filter="diamond(in)">
                                      <p:cBhvr>
                                        <p:cTn id="23" dur="2000"/>
                                        <p:tgtEl>
                                          <p:spTgt spid="14132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41321"/>
                                        </p:tgtEl>
                                        <p:attrNameLst>
                                          <p:attrName>style.visibility</p:attrName>
                                        </p:attrNameLst>
                                      </p:cBhvr>
                                      <p:to>
                                        <p:strVal val="visible"/>
                                      </p:to>
                                    </p:set>
                                    <p:animEffect transition="in" filter="checkerboard(across)">
                                      <p:cBhvr>
                                        <p:cTn id="28" dur="500"/>
                                        <p:tgtEl>
                                          <p:spTgt spid="14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5" grpId="0" animBg="1"/>
      <p:bldP spid="38925" grpId="1" animBg="1"/>
      <p:bldP spid="141322" grpId="0" bldLvl="0" animBg="1"/>
      <p:bldP spid="14132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22338"/>
          </a:xfrm>
        </p:spPr>
        <p:txBody>
          <a:bodyPr vert="horz" wrap="square" lIns="91440" tIns="45720" rIns="91440" bIns="45720" numCol="1" rtlCol="0" anchor="ctr" anchorCtr="0" compatLnSpc="1">
            <a:normAutofit fontScale="90000"/>
          </a:bodyPr>
          <a:lstStyle/>
          <a:p>
            <a:pPr algn="l" eaLnBrk="1" hangingPunct="1"/>
            <a:br>
              <a:rPr sz="3000" b="1" u="sng" dirty="0">
                <a:solidFill>
                  <a:srgbClr val="EB3421"/>
                </a:solidFill>
                <a:latin typeface="Times New Roman" panose="02020603050405020304" pitchFamily="18" charset="0"/>
                <a:cs typeface="Times New Roman" panose="02020603050405020304" pitchFamily="18" charset="0"/>
              </a:rPr>
            </a:br>
            <a:br>
              <a:rPr sz="3000" b="1" u="sng" dirty="0">
                <a:solidFill>
                  <a:srgbClr val="EB3421"/>
                </a:solidFill>
                <a:latin typeface="Times New Roman" panose="02020603050405020304" pitchFamily="18" charset="0"/>
                <a:cs typeface="Times New Roman" panose="02020603050405020304" pitchFamily="18" charset="0"/>
              </a:rPr>
            </a:br>
            <a:endParaRPr sz="3000" dirty="0"/>
          </a:p>
        </p:txBody>
      </p:sp>
      <p:sp>
        <p:nvSpPr>
          <p:cNvPr id="3" name="Content Placeholder 2"/>
          <p:cNvSpPr>
            <a:spLocks noGrp="1"/>
          </p:cNvSpPr>
          <p:nvPr>
            <p:ph idx="1"/>
          </p:nvPr>
        </p:nvSpPr>
        <p:spPr/>
        <p:txBody>
          <a:bodyPr vert="horz" wrap="square" lIns="91440" tIns="45720" rIns="91440" bIns="45720" numCol="1" rtlCol="0" anchor="t" anchorCtr="0" compatLnSpc="1">
            <a:normAutofit/>
          </a:bodyPr>
          <a:lstStyle/>
          <a:p>
            <a:pPr marL="0" indent="0">
              <a:buNone/>
            </a:pPr>
            <a:endParaRPr lang="pt-BR" altLang="x-none" dirty="0">
              <a:latin typeface="Times New Roman" panose="02020603050405020304" pitchFamily="18" charset="0"/>
              <a:cs typeface="Times New Roman" panose="02020603050405020304" pitchFamily="18" charset="0"/>
            </a:endParaRPr>
          </a:p>
          <a:p>
            <a:pPr marL="0" indent="0">
              <a:buNone/>
            </a:pPr>
            <a:r>
              <a:rPr lang="pt-BR" altLang="x-none" sz="4000" b="1" dirty="0">
                <a:latin typeface="Times New Roman" panose="02020603050405020304" pitchFamily="18" charset="0"/>
                <a:cs typeface="Times New Roman" panose="02020603050405020304" pitchFamily="18" charset="0"/>
              </a:rPr>
              <a:t>- Tháng 3-1921, nước Nga Xô viết thực hiện chính sách kinh tế mới do Lê-nin đề xướng. </a:t>
            </a:r>
            <a:endParaRPr sz="4000" b="1" dirty="0">
              <a:latin typeface="Times New Roman" panose="02020603050405020304" pitchFamily="18" charset="0"/>
              <a:cs typeface="Times New Roman" panose="02020603050405020304" pitchFamily="18" charset="0"/>
            </a:endParaRPr>
          </a:p>
          <a:p>
            <a:pPr marL="0" indent="0"/>
            <a:endParaRPr dirty="0"/>
          </a:p>
        </p:txBody>
      </p:sp>
      <p:sp>
        <p:nvSpPr>
          <p:cNvPr id="4" name="Oval Callout 3"/>
          <p:cNvSpPr/>
          <p:nvPr/>
        </p:nvSpPr>
        <p:spPr>
          <a:xfrm>
            <a:off x="3728185" y="2017787"/>
            <a:ext cx="5688013" cy="2303463"/>
          </a:xfrm>
          <a:prstGeom prst="wedgeEllipseCallout">
            <a:avLst>
              <a:gd name="adj1" fmla="val -25217"/>
              <a:gd name="adj2" fmla="val 77531"/>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3200" b="1" dirty="0">
                <a:latin typeface="Times New Roman" panose="02020603050405020304" pitchFamily="18" charset="0"/>
                <a:cs typeface="Times New Roman" panose="02020603050405020304" pitchFamily="18" charset="0"/>
              </a:rPr>
              <a:t>Trước tình hình đất nước khó khăn, Lê-nin v</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Đảng Bôn-sê-vích đã l</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m gì? </a:t>
            </a:r>
            <a:endParaRPr sz="32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992313" y="287020"/>
            <a:ext cx="8229600" cy="1143000"/>
          </a:xfrm>
        </p:spPr>
        <p:txBody>
          <a:bodyPr vert="horz" wrap="square" lIns="91440" tIns="45720" rIns="91440" bIns="45720" rtlCol="0" anchor="ctr">
            <a:normAutofit/>
          </a:bodyPr>
          <a:lstStyle/>
          <a:p>
            <a:pPr algn="l" eaLnBrk="1" hangingPunct="1"/>
            <a:endParaRPr sz="3000" dirty="0"/>
          </a:p>
        </p:txBody>
      </p:sp>
      <p:sp>
        <p:nvSpPr>
          <p:cNvPr id="4" name="Content Placeholder 3"/>
          <p:cNvSpPr>
            <a:spLocks noGrp="1"/>
          </p:cNvSpPr>
          <p:nvPr>
            <p:ph idx="1"/>
          </p:nvPr>
        </p:nvSpPr>
        <p:spPr>
          <a:xfrm>
            <a:off x="3216275" y="1844676"/>
            <a:ext cx="6489700" cy="2549525"/>
          </a:xfrm>
          <a:prstGeom prst="wedgeEllipseCallout">
            <a:avLst>
              <a:gd name="adj1" fmla="val -25217"/>
              <a:gd name="adj2" fmla="val 77531"/>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indent="0" algn="ctr">
              <a:buNone/>
            </a:pPr>
            <a:r>
              <a:rPr sz="3600" b="1" dirty="0">
                <a:latin typeface="Times New Roman" panose="02020603050405020304" pitchFamily="18" charset="0"/>
                <a:cs typeface="Times New Roman" panose="02020603050405020304" pitchFamily="18" charset="0"/>
              </a:rPr>
              <a:t>Trình b</a:t>
            </a:r>
            <a:r>
              <a:rPr sz="3600" b="1" dirty="0">
                <a:latin typeface="Times New Roman" panose="02020603050405020304" pitchFamily="18" charset="0"/>
                <a:ea typeface="Times New Roman" panose="02020603050405020304" pitchFamily="18" charset="0"/>
              </a:rPr>
              <a:t>à</a:t>
            </a:r>
            <a:r>
              <a:rPr sz="3600" b="1" dirty="0">
                <a:latin typeface="Times New Roman" panose="02020603050405020304" pitchFamily="18" charset="0"/>
                <a:cs typeface="Times New Roman" panose="02020603050405020304" pitchFamily="18" charset="0"/>
              </a:rPr>
              <a:t>y nội dung của chính sách kinh tế mới? </a:t>
            </a:r>
            <a:endParaRPr sz="3600" b="1" dirty="0">
              <a:latin typeface="Times New Roman" panose="02020603050405020304" pitchFamily="18" charset="0"/>
              <a:ea typeface="Times New Roman" panose="02020603050405020304" pitchFamily="18" charset="0"/>
            </a:endParaRPr>
          </a:p>
        </p:txBody>
      </p:sp>
      <p:sp>
        <p:nvSpPr>
          <p:cNvPr id="5" name="Content Placeholder 2"/>
          <p:cNvSpPr txBox="1"/>
          <p:nvPr/>
        </p:nvSpPr>
        <p:spPr>
          <a:xfrm>
            <a:off x="1981200" y="1600201"/>
            <a:ext cx="8229600" cy="4525963"/>
          </a:xfrm>
          <a:prstGeom prst="rect">
            <a:avLst/>
          </a:prstGeom>
        </p:spPr>
        <p:txBody>
          <a:bodyPr/>
          <a:lstStyle/>
          <a:p>
            <a:pPr>
              <a:spcBef>
                <a:spcPct val="20000"/>
              </a:spcBef>
              <a:buFont typeface="Arial" panose="020B0604020202020204" pitchFamily="34" charset="0"/>
            </a:pPr>
            <a:endParaRPr sz="3200" dirty="0">
              <a:latin typeface="Times New Roman" panose="02020603050405020304" pitchFamily="18" charset="0"/>
              <a:cs typeface="Times New Roman" panose="02020603050405020304" pitchFamily="18" charset="0"/>
            </a:endParaRPr>
          </a:p>
          <a:p>
            <a:pPr>
              <a:spcBef>
                <a:spcPct val="20000"/>
              </a:spcBef>
              <a:buFont typeface="Arial" panose="020B0604020202020204" pitchFamily="34" charset="0"/>
              <a:buChar char="•"/>
            </a:pPr>
            <a:endParaRPr sz="32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p:nvPr/>
        </p:nvSpPr>
        <p:spPr>
          <a:xfrm>
            <a:off x="1600200" y="1"/>
            <a:ext cx="9144000" cy="461963"/>
          </a:xfrm>
          <a:prstGeom prst="rect">
            <a:avLst/>
          </a:prstGeom>
          <a:noFill/>
          <a:ln w="9525">
            <a:noFill/>
          </a:ln>
        </p:spPr>
        <p:txBody>
          <a:bodyPr>
            <a:spAutoFit/>
          </a:bodyPr>
          <a:lstStyle/>
          <a:p>
            <a:pPr eaLnBrk="0" hangingPunct="0">
              <a:buFont typeface="Wingdings" panose="05000000000000000000" pitchFamily="2" charset="2"/>
            </a:pPr>
            <a:r>
              <a:rPr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Bảng so sánh chính sách cộng sản thời chiến v</a:t>
            </a:r>
            <a:r>
              <a:rPr sz="24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à</a:t>
            </a:r>
            <a:r>
              <a:rPr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chính sách kinh tế mới.</a:t>
            </a:r>
            <a:endParaRPr sz="24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endParaRPr>
          </a:p>
        </p:txBody>
      </p:sp>
      <p:graphicFrame>
        <p:nvGraphicFramePr>
          <p:cNvPr id="101619" name="Group 243"/>
          <p:cNvGraphicFramePr>
            <a:graphicFrameLocks noGrp="1"/>
          </p:cNvGraphicFramePr>
          <p:nvPr>
            <p:ph idx="1"/>
          </p:nvPr>
        </p:nvGraphicFramePr>
        <p:xfrm>
          <a:off x="1752600" y="461963"/>
          <a:ext cx="8915400" cy="6600824"/>
        </p:xfrm>
        <a:graphic>
          <a:graphicData uri="http://schemas.openxmlformats.org/drawingml/2006/table">
            <a:tbl>
              <a:tblPr/>
              <a:tblGrid>
                <a:gridCol w="1273627">
                  <a:extLst>
                    <a:ext uri="{9D8B030D-6E8A-4147-A177-3AD203B41FA5}">
                      <a16:colId xmlns:a16="http://schemas.microsoft.com/office/drawing/2014/main" val="20000"/>
                    </a:ext>
                  </a:extLst>
                </a:gridCol>
                <a:gridCol w="3145309">
                  <a:extLst>
                    <a:ext uri="{9D8B030D-6E8A-4147-A177-3AD203B41FA5}">
                      <a16:colId xmlns:a16="http://schemas.microsoft.com/office/drawing/2014/main" val="20001"/>
                    </a:ext>
                  </a:extLst>
                </a:gridCol>
                <a:gridCol w="4496464">
                  <a:extLst>
                    <a:ext uri="{9D8B030D-6E8A-4147-A177-3AD203B41FA5}">
                      <a16:colId xmlns:a16="http://schemas.microsoft.com/office/drawing/2014/main" val="20002"/>
                    </a:ext>
                  </a:extLst>
                </a:gridCol>
              </a:tblGrid>
              <a:tr h="83216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0000FF"/>
                          </a:solidFill>
                          <a:effectLst/>
                          <a:latin typeface="Times New Roman" panose="02020603050405020304" pitchFamily="18" charset="0"/>
                        </a:rPr>
                        <a:t>Ngành</a:t>
                      </a:r>
                      <a:endParaRPr kumimoji="0" lang="en-US" sz="2400" b="0" i="0" u="none" strike="noStrike" cap="none" normalizeH="0" baseline="0" dirty="0">
                        <a:ln>
                          <a:noFill/>
                        </a:ln>
                        <a:solidFill>
                          <a:srgbClr val="0000FF"/>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0000FF"/>
                          </a:solidFill>
                          <a:effectLst/>
                          <a:latin typeface="Times New Roman" panose="02020603050405020304" pitchFamily="18" charset="0"/>
                        </a:rPr>
                        <a:t>Chính</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sách</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cộng</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sản</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thời</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chiến</a:t>
                      </a:r>
                      <a:endParaRPr kumimoji="0" lang="en-US" sz="2400" b="1" i="0" u="none" strike="noStrike" cap="none" normalizeH="0" baseline="0" dirty="0">
                        <a:ln>
                          <a:noFill/>
                        </a:ln>
                        <a:solidFill>
                          <a:srgbClr val="0000FF"/>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0000FF"/>
                          </a:solidFill>
                          <a:effectLst/>
                          <a:latin typeface="Times New Roman" panose="02020603050405020304" pitchFamily="18" charset="0"/>
                        </a:rPr>
                        <a:t>Chính</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sách</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kinh</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tế</a:t>
                      </a:r>
                      <a:r>
                        <a:rPr kumimoji="0" lang="en-US" sz="2400" b="1" i="0" u="none" strike="noStrike" cap="none" normalizeH="0" baseline="0" dirty="0">
                          <a:ln>
                            <a:noFill/>
                          </a:ln>
                          <a:solidFill>
                            <a:srgbClr val="0000FF"/>
                          </a:solidFill>
                          <a:effectLst/>
                          <a:latin typeface="Times New Roman" panose="02020603050405020304" pitchFamily="18" charset="0"/>
                        </a:rPr>
                        <a:t> </a:t>
                      </a:r>
                      <a:r>
                        <a:rPr kumimoji="0" lang="en-US" sz="2400" b="1" i="0" u="none" strike="noStrike" cap="none" normalizeH="0" baseline="0" dirty="0" err="1">
                          <a:ln>
                            <a:noFill/>
                          </a:ln>
                          <a:solidFill>
                            <a:srgbClr val="0000FF"/>
                          </a:solidFill>
                          <a:effectLst/>
                          <a:latin typeface="Times New Roman" panose="02020603050405020304" pitchFamily="18" charset="0"/>
                        </a:rPr>
                        <a:t>mới</a:t>
                      </a:r>
                      <a:endParaRPr kumimoji="0" lang="en-US" sz="2400" b="1" i="0" u="none" strike="noStrike" cap="none" normalizeH="0" baseline="0" dirty="0">
                        <a:ln>
                          <a:noFill/>
                        </a:ln>
                        <a:solidFill>
                          <a:srgbClr val="0000FF"/>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157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rgbClr val="FF0000"/>
                          </a:solidFill>
                          <a:effectLst/>
                          <a:latin typeface="Times New Roman" panose="02020603050405020304" pitchFamily="18" charset="0"/>
                        </a:rPr>
                        <a:t> </a:t>
                      </a:r>
                      <a:r>
                        <a:rPr kumimoji="0" lang="en-US" sz="2400" b="1" i="0" u="none" strike="noStrike" cap="none" normalizeH="0" baseline="0" dirty="0" err="1">
                          <a:ln>
                            <a:noFill/>
                          </a:ln>
                          <a:solidFill>
                            <a:srgbClr val="FF0000"/>
                          </a:solidFill>
                          <a:effectLst/>
                          <a:latin typeface="Times New Roman" panose="02020603050405020304" pitchFamily="18" charset="0"/>
                        </a:rPr>
                        <a:t>Nông</a:t>
                      </a:r>
                      <a:r>
                        <a:rPr kumimoji="0" lang="en-US" sz="2400" b="1" i="0" u="none" strike="noStrike" cap="none" normalizeH="0" baseline="0" dirty="0">
                          <a:ln>
                            <a:noFill/>
                          </a:ln>
                          <a:solidFill>
                            <a:srgbClr val="FF0000"/>
                          </a:solidFill>
                          <a:effectLst/>
                          <a:latin typeface="Times New Roman" panose="02020603050405020304" pitchFamily="18" charset="0"/>
                        </a:rPr>
                        <a:t>                         </a:t>
                      </a:r>
                      <a:r>
                        <a:rPr kumimoji="0" lang="en-US" sz="2400" b="1" i="0" u="none" strike="noStrike" cap="none" normalizeH="0" baseline="0" dirty="0" err="1">
                          <a:ln>
                            <a:noFill/>
                          </a:ln>
                          <a:solidFill>
                            <a:srgbClr val="FF0000"/>
                          </a:solidFill>
                          <a:effectLst/>
                          <a:latin typeface="Times New Roman" panose="02020603050405020304" pitchFamily="18" charset="0"/>
                        </a:rPr>
                        <a:t>nghiệp</a:t>
                      </a:r>
                      <a:endParaRPr kumimoji="0" lang="en-US" sz="2400" b="1" i="0" u="none" strike="noStrike" cap="none" normalizeH="0" baseline="0" dirty="0">
                        <a:ln>
                          <a:noFill/>
                        </a:ln>
                        <a:solidFill>
                          <a:srgbClr val="FF000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Trưng</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thu</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lương</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thực</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thừa</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của</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nông</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dân</a:t>
                      </a:r>
                      <a:r>
                        <a:rPr kumimoji="0" lang="en-US" sz="2400" b="1"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Thi</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hành</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chế</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độ</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lao</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động</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bắt</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buộc</a:t>
                      </a:r>
                      <a:r>
                        <a:rPr kumimoji="0" lang="en-US" sz="2400" b="1" i="0" u="none" strike="noStrike" cap="none" normalizeH="0" baseline="0" dirty="0">
                          <a:ln>
                            <a:noFill/>
                          </a:ln>
                          <a:solidFill>
                            <a:schemeClr val="tx1"/>
                          </a:solidFill>
                          <a:effectLst/>
                          <a:latin typeface="Times New Roman" panose="02020603050405020304" pitchFamily="18"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rgbClr val="0033CC"/>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19712">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FF0000"/>
                          </a:solidFill>
                          <a:effectLst/>
                          <a:latin typeface="Times New Roman" panose="02020603050405020304" pitchFamily="18" charset="0"/>
                        </a:rPr>
                        <a:t>Công</a:t>
                      </a:r>
                      <a:r>
                        <a:rPr kumimoji="0" lang="en-US" sz="2400" b="1" i="0" u="none" strike="noStrike" cap="none" normalizeH="0" baseline="0" dirty="0">
                          <a:ln>
                            <a:noFill/>
                          </a:ln>
                          <a:solidFill>
                            <a:srgbClr val="FF0000"/>
                          </a:solidFill>
                          <a:effectLst/>
                          <a:latin typeface="Times New Roman" panose="02020603050405020304" pitchFamily="18" charset="0"/>
                        </a:rPr>
                        <a:t> </a:t>
                      </a:r>
                      <a:r>
                        <a:rPr kumimoji="0" lang="en-US" sz="2400" b="1" i="0" u="none" strike="noStrike" cap="none" normalizeH="0" baseline="0" dirty="0" err="1">
                          <a:ln>
                            <a:noFill/>
                          </a:ln>
                          <a:solidFill>
                            <a:srgbClr val="FF0000"/>
                          </a:solidFill>
                          <a:effectLst/>
                          <a:latin typeface="Times New Roman" panose="02020603050405020304" pitchFamily="18" charset="0"/>
                        </a:rPr>
                        <a:t>nghiệp</a:t>
                      </a:r>
                      <a:endParaRPr kumimoji="0" lang="en-US" sz="2400" b="1" i="0" u="none" strike="noStrike" cap="none" normalizeH="0" baseline="0" dirty="0">
                        <a:ln>
                          <a:noFill/>
                        </a:ln>
                        <a:solidFill>
                          <a:srgbClr val="FF0000"/>
                        </a:solidFill>
                        <a:effectLst/>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dirty="0">
                        <a:ln>
                          <a:noFill/>
                        </a:ln>
                        <a:solidFill>
                          <a:srgbClr val="FF0000"/>
                        </a:solidFill>
                        <a:effectLst/>
                        <a:latin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Quốc</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hữu</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hóa</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toàn</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bộ</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các</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xí</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nghiệp.</a:t>
                      </a:r>
                      <a:endParaRPr kumimoji="0" lang="en-US" sz="2400" b="1" i="0" u="none" strike="noStrike" cap="none" normalizeH="0" baseline="0" dirty="0">
                        <a:ln>
                          <a:noFill/>
                        </a:ln>
                        <a:solidFill>
                          <a:schemeClr val="tx1"/>
                        </a:solidFill>
                        <a:effectLst/>
                        <a:latin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Char char="-"/>
                      </a:pPr>
                      <a:endParaRPr kumimoji="0" lang="en-US" sz="24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dirty="0">
                        <a:ln>
                          <a:noFill/>
                        </a:ln>
                        <a:solidFill>
                          <a:srgbClr val="0033CC"/>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3324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FF0000"/>
                          </a:solidFill>
                          <a:effectLst/>
                          <a:latin typeface="Times New Roman" panose="02020603050405020304" pitchFamily="18" charset="0"/>
                        </a:rPr>
                        <a:t>Thương</a:t>
                      </a:r>
                      <a:endParaRPr kumimoji="0" lang="en-US" sz="2400" b="1" i="0" u="none" strike="noStrike" cap="none" normalizeH="0" baseline="0" dirty="0">
                        <a:ln>
                          <a:noFill/>
                        </a:ln>
                        <a:solidFill>
                          <a:srgbClr val="FF0000"/>
                        </a:solidFill>
                        <a:effectLst/>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rgbClr val="FF0000"/>
                          </a:solidFill>
                          <a:effectLst/>
                          <a:latin typeface="Times New Roman" panose="02020603050405020304" pitchFamily="18" charset="0"/>
                        </a:rPr>
                        <a:t>nghiệp</a:t>
                      </a:r>
                      <a:r>
                        <a:rPr kumimoji="0" lang="en-US" sz="2400" b="1" i="0" u="none" strike="noStrike" cap="none" normalizeH="0" baseline="0" dirty="0">
                          <a:ln>
                            <a:noFill/>
                          </a:ln>
                          <a:solidFill>
                            <a:srgbClr val="FF0000"/>
                          </a:solidFill>
                          <a:effectLst/>
                          <a:latin typeface="Arial" panose="020B0604020202020204" pitchFamily="34" charset="0"/>
                        </a:rPr>
                        <a:t>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Nhà</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nước</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nắm</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độc</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quyền</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quản</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lý</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và</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phân</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phối</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lương</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thực</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thực</a:t>
                      </a:r>
                      <a:r>
                        <a:rPr kumimoji="0" lang="en-US" sz="2400" b="1" i="0" u="none" strike="noStrike" cap="none" normalizeH="0" baseline="0" dirty="0">
                          <a:ln>
                            <a:noFill/>
                          </a:ln>
                          <a:solidFill>
                            <a:schemeClr val="tx1"/>
                          </a:solidFill>
                          <a:effectLst/>
                          <a:latin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rPr>
                        <a:t>phẩm.</a:t>
                      </a:r>
                      <a:endParaRPr kumimoji="0" lang="en-US" sz="24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1" i="0" u="none" strike="noStrike" cap="none" normalizeH="0" baseline="0" dirty="0">
                        <a:ln>
                          <a:noFill/>
                        </a:ln>
                        <a:solidFill>
                          <a:srgbClr val="0033CC"/>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Rectangle 68"/>
          <p:cNvSpPr txBox="1">
            <a:spLocks noChangeArrowheads="1"/>
          </p:cNvSpPr>
          <p:nvPr/>
        </p:nvSpPr>
        <p:spPr bwMode="auto">
          <a:xfrm>
            <a:off x="6162675" y="1295400"/>
            <a:ext cx="4572000" cy="1981200"/>
          </a:xfrm>
          <a:prstGeom prst="rect">
            <a:avLst/>
          </a:prstGeom>
          <a:solidFill>
            <a:schemeClr val="accent5"/>
          </a:solidFill>
          <a:ln>
            <a:solidFill>
              <a:schemeClr val="accent2"/>
            </a:solidFill>
            <a:miter lim="800000"/>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800" b="1" dirty="0">
                <a:solidFill>
                  <a:schemeClr val="bg1"/>
                </a:solidFill>
                <a:latin typeface="Times New Roman" panose="02020603050405020304" pitchFamily="18" charset="0"/>
              </a:rPr>
              <a:t>- Thay thế </a:t>
            </a:r>
            <a:r>
              <a:rPr lang="en-US" sz="2800" b="1" dirty="0" err="1">
                <a:solidFill>
                  <a:schemeClr val="bg1"/>
                </a:solidFill>
                <a:latin typeface="Times New Roman" panose="02020603050405020304" pitchFamily="18" charset="0"/>
              </a:rPr>
              <a:t>chế</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độ</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trưng</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thu</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lương</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thực</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thừa</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thay</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bằng</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thu</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thuế</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lương</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thực.</a:t>
            </a:r>
          </a:p>
        </p:txBody>
      </p:sp>
      <p:sp>
        <p:nvSpPr>
          <p:cNvPr id="5" name="Rectangle 68"/>
          <p:cNvSpPr txBox="1">
            <a:spLocks noChangeArrowheads="1"/>
          </p:cNvSpPr>
          <p:nvPr/>
        </p:nvSpPr>
        <p:spPr bwMode="auto">
          <a:xfrm>
            <a:off x="6162675" y="3276600"/>
            <a:ext cx="4572000" cy="1828800"/>
          </a:xfrm>
          <a:prstGeom prst="rect">
            <a:avLst/>
          </a:prstGeom>
          <a:solidFill>
            <a:schemeClr val="accent5"/>
          </a:solidFill>
          <a:ln>
            <a:solidFill>
              <a:schemeClr val="accent2"/>
            </a:solidFill>
            <a:miter lim="800000"/>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800" b="1" dirty="0">
                <a:solidFill>
                  <a:schemeClr val="bg1"/>
                </a:solidFill>
                <a:latin typeface="Times New Roman" panose="02020603050405020304" pitchFamily="18" charset="0"/>
              </a:rPr>
              <a:t>- Cho </a:t>
            </a:r>
            <a:r>
              <a:rPr lang="en-US" sz="2800" b="1" dirty="0" err="1">
                <a:solidFill>
                  <a:schemeClr val="bg1"/>
                </a:solidFill>
                <a:latin typeface="Times New Roman" panose="02020603050405020304" pitchFamily="18" charset="0"/>
              </a:rPr>
              <a:t>phép</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tư</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nhân</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mở</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các</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xí</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nghiệp</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nhỏ</a:t>
            </a:r>
            <a:r>
              <a:rPr lang="en-US" sz="2800" b="1" dirty="0">
                <a:solidFill>
                  <a:schemeClr val="bg1"/>
                </a:solidFill>
                <a:latin typeface="Times New Roman" panose="02020603050405020304" pitchFamily="18" charset="0"/>
              </a:rPr>
              <a:t>.</a:t>
            </a:r>
          </a:p>
          <a:p>
            <a:pPr marL="0" indent="0" eaLnBrk="1" hangingPunct="1">
              <a:buFontTx/>
              <a:buChar char="-"/>
              <a:defRPr/>
            </a:pP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Khuyến</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khích</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tư</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bản</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nước</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ngoài</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đầu</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tư</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kinh</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doanh.</a:t>
            </a:r>
          </a:p>
        </p:txBody>
      </p:sp>
      <p:sp>
        <p:nvSpPr>
          <p:cNvPr id="6" name="Rectangle 68"/>
          <p:cNvSpPr txBox="1">
            <a:spLocks noChangeArrowheads="1"/>
          </p:cNvSpPr>
          <p:nvPr/>
        </p:nvSpPr>
        <p:spPr bwMode="auto">
          <a:xfrm>
            <a:off x="6162675" y="5105400"/>
            <a:ext cx="4572000" cy="1752600"/>
          </a:xfrm>
          <a:prstGeom prst="rect">
            <a:avLst/>
          </a:prstGeom>
          <a:solidFill>
            <a:schemeClr val="accent5"/>
          </a:solidFill>
          <a:ln>
            <a:solidFill>
              <a:schemeClr val="accent2"/>
            </a:solidFill>
            <a:miter lim="800000"/>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Thực</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hiện</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tự</a:t>
            </a:r>
            <a:r>
              <a:rPr lang="en-US" sz="2800" b="1" dirty="0">
                <a:solidFill>
                  <a:schemeClr val="bg1"/>
                </a:solidFill>
                <a:latin typeface="Times New Roman" panose="02020603050405020304" pitchFamily="18" charset="0"/>
              </a:rPr>
              <a:t> do </a:t>
            </a:r>
            <a:r>
              <a:rPr lang="en-US" sz="2800" b="1" dirty="0" err="1">
                <a:solidFill>
                  <a:schemeClr val="bg1"/>
                </a:solidFill>
                <a:latin typeface="Times New Roman" panose="02020603050405020304" pitchFamily="18" charset="0"/>
              </a:rPr>
              <a:t>buôn</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bán</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mở</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lại</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các</a:t>
            </a:r>
            <a:r>
              <a:rPr lang="en-US" sz="2800" b="1" dirty="0">
                <a:solidFill>
                  <a:schemeClr val="bg1"/>
                </a:solidFill>
                <a:latin typeface="Times New Roman" panose="02020603050405020304" pitchFamily="18" charset="0"/>
              </a:rPr>
              <a:t> </a:t>
            </a:r>
            <a:r>
              <a:rPr lang="en-US" sz="2800" b="1" dirty="0" err="1">
                <a:solidFill>
                  <a:schemeClr val="bg1"/>
                </a:solidFill>
                <a:latin typeface="Times New Roman" panose="02020603050405020304" pitchFamily="18" charset="0"/>
              </a:rPr>
              <a:t>chợ</a:t>
            </a:r>
            <a:r>
              <a:rPr lang="en-US" sz="2800" b="1" dirty="0">
                <a:solidFill>
                  <a:schemeClr val="bg1"/>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p:nvPr/>
        </p:nvSpPr>
        <p:spPr>
          <a:xfrm>
            <a:off x="1802558" y="834598"/>
            <a:ext cx="8229600" cy="4525963"/>
          </a:xfrm>
          <a:prstGeom prst="rect">
            <a:avLst/>
          </a:prstGeom>
        </p:spPr>
        <p:txBody>
          <a:bodyPr/>
          <a:lstStyle/>
          <a:p>
            <a:pPr>
              <a:spcBef>
                <a:spcPct val="20000"/>
              </a:spcBef>
              <a:buFont typeface="Arial" panose="020B0604020202020204" pitchFamily="34" charset="0"/>
            </a:pPr>
            <a:r>
              <a:rPr lang="pt-BR" altLang="x-none" sz="3200" b="1" dirty="0">
                <a:latin typeface="Times New Roman" panose="02020603050405020304" pitchFamily="18" charset="0"/>
                <a:cs typeface="Times New Roman" panose="02020603050405020304" pitchFamily="18" charset="0"/>
              </a:rPr>
              <a:t>*Nội dung:</a:t>
            </a:r>
          </a:p>
          <a:p>
            <a:pPr>
              <a:spcBef>
                <a:spcPct val="20000"/>
              </a:spcBef>
              <a:buFont typeface="Arial" panose="020B0604020202020204" pitchFamily="34" charset="0"/>
            </a:pPr>
            <a:r>
              <a:rPr lang="pt-BR" altLang="x-none" sz="3200" dirty="0">
                <a:latin typeface="Times New Roman" panose="02020603050405020304" pitchFamily="18" charset="0"/>
                <a:cs typeface="Times New Roman" panose="02020603050405020304" pitchFamily="18" charset="0"/>
              </a:rPr>
              <a:t>- Thay thế chế độ trưng thu lương thực thừa bằng chế độ thu thuế lương thực</a:t>
            </a:r>
            <a:r>
              <a:rPr lang="en-US" altLang="pt-BR"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a:p>
            <a:pPr>
              <a:spcBef>
                <a:spcPct val="20000"/>
              </a:spcBef>
              <a:buFont typeface="Arial" panose="020B0604020202020204" pitchFamily="34" charset="0"/>
            </a:pPr>
            <a:r>
              <a:rPr lang="pt-BR" altLang="x-none" sz="3200" dirty="0">
                <a:latin typeface="Times New Roman" panose="02020603050405020304" pitchFamily="18" charset="0"/>
                <a:cs typeface="Times New Roman" panose="02020603050405020304" pitchFamily="18" charset="0"/>
              </a:rPr>
              <a:t>- Thực hiện tự do buôn bán, mở lại chợ</a:t>
            </a:r>
            <a:r>
              <a:rPr lang="en-US" altLang="pt-BR"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a:p>
            <a:pPr>
              <a:spcBef>
                <a:spcPct val="20000"/>
              </a:spcBef>
              <a:buFont typeface="Arial" panose="020B0604020202020204" pitchFamily="34" charset="0"/>
            </a:pPr>
            <a:r>
              <a:rPr lang="pt-BR" altLang="x-none" sz="3200" dirty="0">
                <a:latin typeface="Times New Roman" panose="02020603050405020304" pitchFamily="18" charset="0"/>
                <a:cs typeface="Times New Roman" panose="02020603050405020304" pitchFamily="18" charset="0"/>
              </a:rPr>
              <a:t>- Cho phép tư nhân mở các xí nghiệp nhỏ, khuyến khích tư bản nước ngo</a:t>
            </a:r>
            <a:r>
              <a:rPr lang="pt-BR" altLang="x-none" sz="3200" dirty="0">
                <a:latin typeface="Times New Roman" panose="02020603050405020304" pitchFamily="18" charset="0"/>
                <a:ea typeface="Times New Roman" panose="02020603050405020304" pitchFamily="18" charset="0"/>
              </a:rPr>
              <a:t>à</a:t>
            </a:r>
            <a:r>
              <a:rPr lang="pt-BR" altLang="x-none" sz="3200" dirty="0">
                <a:latin typeface="Times New Roman" panose="02020603050405020304" pitchFamily="18" charset="0"/>
                <a:cs typeface="Times New Roman" panose="02020603050405020304" pitchFamily="18" charset="0"/>
              </a:rPr>
              <a:t>i đầu tư kinh doanh</a:t>
            </a:r>
            <a:r>
              <a:rPr lang="en-US" altLang="pt-BR"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a:p>
            <a:pPr>
              <a:spcBef>
                <a:spcPct val="20000"/>
              </a:spcBef>
              <a:buFont typeface="Arial" panose="020B0604020202020204" pitchFamily="34" charset="0"/>
            </a:pPr>
            <a:endParaRPr sz="3200" dirty="0">
              <a:latin typeface="Times New Roman" panose="02020603050405020304" pitchFamily="18" charset="0"/>
              <a:cs typeface="Times New Roman" panose="02020603050405020304" pitchFamily="18" charset="0"/>
            </a:endParaRPr>
          </a:p>
          <a:p>
            <a:pPr>
              <a:spcBef>
                <a:spcPct val="20000"/>
              </a:spcBef>
              <a:buFont typeface="Arial" panose="020B0604020202020204" pitchFamily="34" charset="0"/>
              <a:buChar char="•"/>
            </a:pPr>
            <a:endParaRPr sz="32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charRg st="11" end="87"/>
                                            </p:txEl>
                                          </p:spTgt>
                                        </p:tgtEl>
                                        <p:attrNameLst>
                                          <p:attrName>style.visibility</p:attrName>
                                        </p:attrNameLst>
                                      </p:cBhvr>
                                      <p:to>
                                        <p:strVal val="visible"/>
                                      </p:to>
                                    </p:set>
                                    <p:animEffect transition="in" filter="barn(inVertical)">
                                      <p:cBhvr>
                                        <p:cTn id="12" dur="500"/>
                                        <p:tgtEl>
                                          <p:spTgt spid="5">
                                            <p:txEl>
                                              <p:charRg st="11" end="8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charRg st="87" end="126"/>
                                            </p:txEl>
                                          </p:spTgt>
                                        </p:tgtEl>
                                        <p:attrNameLst>
                                          <p:attrName>style.visibility</p:attrName>
                                        </p:attrNameLst>
                                      </p:cBhvr>
                                      <p:to>
                                        <p:strVal val="visible"/>
                                      </p:to>
                                    </p:set>
                                    <p:animEffect transition="in" filter="barn(inVertical)">
                                      <p:cBhvr>
                                        <p:cTn id="17" dur="500"/>
                                        <p:tgtEl>
                                          <p:spTgt spid="5">
                                            <p:txEl>
                                              <p:charRg st="87" end="12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charRg st="126" end="216"/>
                                            </p:txEl>
                                          </p:spTgt>
                                        </p:tgtEl>
                                        <p:attrNameLst>
                                          <p:attrName>style.visibility</p:attrName>
                                        </p:attrNameLst>
                                      </p:cBhvr>
                                      <p:to>
                                        <p:strVal val="visible"/>
                                      </p:to>
                                    </p:set>
                                    <p:animEffect transition="in" filter="barn(inVertical)">
                                      <p:cBhvr>
                                        <p:cTn id="22" dur="500"/>
                                        <p:tgtEl>
                                          <p:spTgt spid="5">
                                            <p:txEl>
                                              <p:charRg st="126" end="2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bwMode="auto">
          <a:xfrm>
            <a:off x="1806575" y="376239"/>
            <a:ext cx="7913689" cy="1262063"/>
            <a:chOff x="82" y="765"/>
            <a:chExt cx="4985" cy="795"/>
          </a:xfrm>
          <a:solidFill>
            <a:srgbClr val="BBE0E3"/>
          </a:solidFill>
        </p:grpSpPr>
        <p:sp>
          <p:nvSpPr>
            <p:cNvPr id="3" name="Text Box 25"/>
            <p:cNvSpPr txBox="1">
              <a:spLocks noChangeArrowheads="1"/>
            </p:cNvSpPr>
            <p:nvPr/>
          </p:nvSpPr>
          <p:spPr bwMode="auto">
            <a:xfrm>
              <a:off x="82" y="765"/>
              <a:ext cx="4985" cy="79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2000" b="1" i="1" dirty="0">
                  <a:solidFill>
                    <a:srgbClr val="F92F3D"/>
                  </a:solidFill>
                  <a:latin typeface="Arial" panose="020B0604020202020204" pitchFamily="34" charset="0"/>
                </a:rPr>
                <a:t>                                        </a:t>
              </a:r>
              <a:endParaRPr lang="en-US" sz="2800" b="1" i="1" dirty="0">
                <a:solidFill>
                  <a:srgbClr val="F92F3D"/>
                </a:solidFill>
                <a:latin typeface="Arial" panose="020B0604020202020204" pitchFamily="34" charset="0"/>
              </a:endParaRPr>
            </a:p>
            <a:p>
              <a:pPr fontAlgn="base">
                <a:spcBef>
                  <a:spcPct val="0"/>
                </a:spcBef>
                <a:spcAft>
                  <a:spcPct val="0"/>
                </a:spcAft>
                <a:defRPr/>
              </a:pPr>
              <a:r>
                <a:rPr lang="en-US" sz="2800" b="1" i="1" dirty="0">
                  <a:solidFill>
                    <a:srgbClr val="F92F3D"/>
                  </a:solidFill>
                  <a:latin typeface="Arial" panose="020B0604020202020204" pitchFamily="34" charset="0"/>
                </a:rPr>
                <a:t>          </a:t>
              </a:r>
              <a:r>
                <a:rPr lang="en-US" sz="2800" b="1" dirty="0">
                  <a:solidFill>
                    <a:srgbClr val="F92F3D"/>
                  </a:solidFill>
                  <a:latin typeface="Times New Roman" panose="02020603050405020304" pitchFamily="18" charset="0"/>
                  <a:cs typeface="Times New Roman" panose="02020603050405020304" pitchFamily="18" charset="0"/>
                </a:rPr>
                <a:t>Qua </a:t>
              </a:r>
              <a:r>
                <a:rPr lang="en-US" sz="2800" b="1" dirty="0" err="1">
                  <a:solidFill>
                    <a:srgbClr val="F92F3D"/>
                  </a:solidFill>
                  <a:latin typeface="Times New Roman" panose="02020603050405020304" pitchFamily="18" charset="0"/>
                  <a:cs typeface="Times New Roman" panose="02020603050405020304" pitchFamily="18" charset="0"/>
                </a:rPr>
                <a:t>bảng</a:t>
              </a:r>
              <a:r>
                <a:rPr lang="en-US" sz="2800" b="1" dirty="0">
                  <a:solidFill>
                    <a:srgbClr val="F92F3D"/>
                  </a:solidFill>
                  <a:latin typeface="Times New Roman" panose="02020603050405020304" pitchFamily="18" charset="0"/>
                  <a:cs typeface="Times New Roman" panose="02020603050405020304" pitchFamily="18" charset="0"/>
                </a:rPr>
                <a:t> so </a:t>
              </a:r>
              <a:r>
                <a:rPr lang="en-US" sz="2800" b="1" dirty="0" err="1">
                  <a:solidFill>
                    <a:srgbClr val="F92F3D"/>
                  </a:solidFill>
                  <a:latin typeface="Times New Roman" panose="02020603050405020304" pitchFamily="18" charset="0"/>
                  <a:cs typeface="Times New Roman" panose="02020603050405020304" pitchFamily="18" charset="0"/>
                </a:rPr>
                <a:t>sánh</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trên</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em</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có</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nhận</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xét</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gì</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về</a:t>
              </a:r>
              <a:endParaRPr lang="en-US" sz="2800" b="1" dirty="0">
                <a:solidFill>
                  <a:srgbClr val="F92F3D"/>
                </a:solidFill>
                <a:latin typeface="Times New Roman" panose="02020603050405020304" pitchFamily="18" charset="0"/>
                <a:cs typeface="Times New Roman" panose="02020603050405020304" pitchFamily="18" charset="0"/>
              </a:endParaRPr>
            </a:p>
            <a:p>
              <a:pPr fontAlgn="base">
                <a:spcBef>
                  <a:spcPct val="0"/>
                </a:spcBef>
                <a:spcAft>
                  <a:spcPct val="0"/>
                </a:spcAft>
                <a:defRPr/>
              </a:pP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nội</a:t>
              </a:r>
              <a:r>
                <a:rPr lang="en-US" sz="2800" b="1" dirty="0">
                  <a:solidFill>
                    <a:srgbClr val="F92F3D"/>
                  </a:solidFill>
                  <a:latin typeface="Times New Roman" panose="02020603050405020304" pitchFamily="18" charset="0"/>
                  <a:cs typeface="Times New Roman" panose="02020603050405020304" pitchFamily="18" charset="0"/>
                </a:rPr>
                <a:t> dung </a:t>
              </a:r>
              <a:r>
                <a:rPr lang="en-US" sz="2800" b="1" dirty="0" err="1">
                  <a:solidFill>
                    <a:srgbClr val="F92F3D"/>
                  </a:solidFill>
                  <a:latin typeface="Times New Roman" panose="02020603050405020304" pitchFamily="18" charset="0"/>
                  <a:cs typeface="Times New Roman" panose="02020603050405020304" pitchFamily="18" charset="0"/>
                </a:rPr>
                <a:t>chính</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sách</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kinh</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tế</a:t>
              </a:r>
              <a:r>
                <a:rPr lang="en-US" sz="2800" b="1" dirty="0">
                  <a:solidFill>
                    <a:srgbClr val="F92F3D"/>
                  </a:solidFill>
                  <a:latin typeface="Times New Roman" panose="02020603050405020304" pitchFamily="18" charset="0"/>
                  <a:cs typeface="Times New Roman" panose="02020603050405020304" pitchFamily="18" charset="0"/>
                </a:rPr>
                <a:t> </a:t>
              </a:r>
              <a:r>
                <a:rPr lang="en-US" sz="2800" b="1" dirty="0" err="1">
                  <a:solidFill>
                    <a:srgbClr val="F92F3D"/>
                  </a:solidFill>
                  <a:latin typeface="Times New Roman" panose="02020603050405020304" pitchFamily="18" charset="0"/>
                  <a:cs typeface="Times New Roman" panose="02020603050405020304" pitchFamily="18" charset="0"/>
                </a:rPr>
                <a:t>mới</a:t>
              </a:r>
              <a:r>
                <a:rPr lang="en-US" sz="2800" b="1" dirty="0">
                  <a:solidFill>
                    <a:srgbClr val="F92F3D"/>
                  </a:solidFill>
                  <a:latin typeface="Times New Roman" panose="02020603050405020304" pitchFamily="18" charset="0"/>
                  <a:cs typeface="Times New Roman" panose="02020603050405020304" pitchFamily="18" charset="0"/>
                </a:rPr>
                <a:t>?</a:t>
              </a:r>
            </a:p>
          </p:txBody>
        </p:sp>
        <p:pic>
          <p:nvPicPr>
            <p:cNvPr id="4" name="Picture 31" descr="Picture1"/>
            <p:cNvPicPr>
              <a:picLocks noChangeAspect="1" noChangeArrowheads="1" noCrop="1"/>
            </p:cNvPicPr>
            <p:nvPr/>
          </p:nvPicPr>
          <p:blipFill>
            <a:blip r:embed="rId2"/>
            <a:srcRect/>
            <a:stretch>
              <a:fillRect/>
            </a:stretch>
          </p:blipFill>
          <p:spPr bwMode="auto">
            <a:xfrm>
              <a:off x="82" y="850"/>
              <a:ext cx="523" cy="624"/>
            </a:xfrm>
            <a:prstGeom prst="rect">
              <a:avLst/>
            </a:prstGeom>
            <a:grpFill/>
          </p:spPr>
        </p:pic>
      </p:grpSp>
      <p:sp>
        <p:nvSpPr>
          <p:cNvPr id="5" name="Text Box 26"/>
          <p:cNvSpPr txBox="1"/>
          <p:nvPr/>
        </p:nvSpPr>
        <p:spPr>
          <a:xfrm>
            <a:off x="494676" y="2209801"/>
            <a:ext cx="11092722" cy="3539430"/>
          </a:xfrm>
          <a:prstGeom prst="rect">
            <a:avLst/>
          </a:prstGeom>
          <a:noFill/>
          <a:ln w="9525">
            <a:noFill/>
          </a:ln>
        </p:spPr>
        <p:txBody>
          <a:bodyPr wrap="square">
            <a:spAutoFit/>
          </a:bodyPr>
          <a:lstStyle/>
          <a:p>
            <a:r>
              <a:rPr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a:t>
            </a:r>
            <a:r>
              <a:rPr sz="3200" b="1" dirty="0">
                <a:solidFill>
                  <a:srgbClr val="0033CC"/>
                </a:solidFill>
                <a:latin typeface="Times New Roman" panose="02020603050405020304" pitchFamily="18" charset="0"/>
                <a:cs typeface="Times New Roman" panose="02020603050405020304" pitchFamily="18" charset="0"/>
              </a:rPr>
              <a:t>Ho</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n to</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n đúng đắn, sáng suốt, phù hợp với tình hình thực tiễn nước Nga </a:t>
            </a:r>
            <a:r>
              <a:rPr lang="en-US" sz="3200" b="1" dirty="0">
                <a:solidFill>
                  <a:srgbClr val="0033CC"/>
                </a:solidFill>
                <a:latin typeface="Times New Roman" panose="02020603050405020304" pitchFamily="18" charset="0"/>
                <a:cs typeface="Times New Roman" panose="02020603050405020304" pitchFamily="18" charset="0"/>
              </a:rPr>
              <a:t>Xô viết </a:t>
            </a:r>
            <a:r>
              <a:rPr sz="3200" b="1" dirty="0">
                <a:solidFill>
                  <a:srgbClr val="0033CC"/>
                </a:solidFill>
                <a:latin typeface="Times New Roman" panose="02020603050405020304" pitchFamily="18" charset="0"/>
                <a:cs typeface="Times New Roman" panose="02020603050405020304" pitchFamily="18" charset="0"/>
              </a:rPr>
              <a:t>lúc bấy giờ.</a:t>
            </a:r>
          </a:p>
          <a:p>
            <a:r>
              <a:rPr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a:t>
            </a:r>
            <a:r>
              <a:rPr sz="3200" b="1" dirty="0">
                <a:solidFill>
                  <a:srgbClr val="0033CC"/>
                </a:solidFill>
                <a:latin typeface="Times New Roman" panose="02020603050405020304" pitchFamily="18" charset="0"/>
                <a:cs typeface="Times New Roman" panose="02020603050405020304" pitchFamily="18" charset="0"/>
              </a:rPr>
              <a:t>Nhằm mục tiêu l</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 Đẩy mạnh sản xuất, phát triển lưu thông h</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ng hoá. Giải quyết được vấn đề </a:t>
            </a:r>
            <a:r>
              <a:rPr sz="3200" b="1" dirty="0" err="1">
                <a:solidFill>
                  <a:srgbClr val="0033CC"/>
                </a:solidFill>
                <a:latin typeface="Times New Roman" panose="02020603050405020304" pitchFamily="18" charset="0"/>
                <a:cs typeface="Times New Roman" panose="02020603050405020304" pitchFamily="18" charset="0"/>
              </a:rPr>
              <a:t>lương</a:t>
            </a:r>
            <a:r>
              <a:rPr sz="3200" b="1" dirty="0">
                <a:solidFill>
                  <a:srgbClr val="0033CC"/>
                </a:solidFill>
                <a:latin typeface="Times New Roman" panose="02020603050405020304" pitchFamily="18" charset="0"/>
                <a:cs typeface="Times New Roman" panose="02020603050405020304" pitchFamily="18" charset="0"/>
              </a:rPr>
              <a:t> </a:t>
            </a:r>
            <a:r>
              <a:rPr sz="3200" b="1" dirty="0" err="1">
                <a:solidFill>
                  <a:srgbClr val="0033CC"/>
                </a:solidFill>
                <a:latin typeface="Times New Roman" panose="02020603050405020304" pitchFamily="18" charset="0"/>
                <a:cs typeface="Times New Roman" panose="02020603050405020304" pitchFamily="18" charset="0"/>
              </a:rPr>
              <a:t>thực</a:t>
            </a:r>
            <a:r>
              <a:rPr sz="3200" b="1" dirty="0">
                <a:solidFill>
                  <a:srgbClr val="0033CC"/>
                </a:solidFill>
                <a:latin typeface="Times New Roman" panose="02020603050405020304" pitchFamily="18" charset="0"/>
                <a:cs typeface="Times New Roman" panose="02020603050405020304" pitchFamily="18" charset="0"/>
              </a:rPr>
              <a:t>. Bước đầu phát triển nền kinh tế h</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ng hoá nhiều th</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nh phần, trong đó có kinh tế tư nhân, l</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 sự đổi mới </a:t>
            </a:r>
            <a:r>
              <a:rPr sz="3200" b="1" dirty="0" err="1">
                <a:solidFill>
                  <a:srgbClr val="0033CC"/>
                </a:solidFill>
                <a:latin typeface="Times New Roman" panose="02020603050405020304" pitchFamily="18" charset="0"/>
                <a:cs typeface="Times New Roman" panose="02020603050405020304" pitchFamily="18" charset="0"/>
              </a:rPr>
              <a:t>sáng</a:t>
            </a:r>
            <a:r>
              <a:rPr sz="3200" b="1" dirty="0">
                <a:solidFill>
                  <a:srgbClr val="0033CC"/>
                </a:solidFill>
                <a:latin typeface="Times New Roman" panose="02020603050405020304" pitchFamily="18" charset="0"/>
                <a:cs typeface="Times New Roman" panose="02020603050405020304" pitchFamily="18" charset="0"/>
              </a:rPr>
              <a:t> </a:t>
            </a:r>
            <a:r>
              <a:rPr sz="3200" b="1" dirty="0" err="1">
                <a:solidFill>
                  <a:srgbClr val="0033CC"/>
                </a:solidFill>
                <a:latin typeface="Times New Roman" panose="02020603050405020304" pitchFamily="18" charset="0"/>
                <a:cs typeface="Times New Roman" panose="02020603050405020304" pitchFamily="18" charset="0"/>
              </a:rPr>
              <a:t>tạo</a:t>
            </a:r>
            <a:r>
              <a:rPr sz="3200" b="1" dirty="0">
                <a:solidFill>
                  <a:srgbClr val="0033CC"/>
                </a:solidFill>
                <a:latin typeface="Times New Roman" panose="02020603050405020304" pitchFamily="18" charset="0"/>
                <a:cs typeface="Times New Roman" panose="02020603050405020304" pitchFamily="18" charset="0"/>
              </a:rPr>
              <a:t> của Lê nin v</a:t>
            </a:r>
            <a:r>
              <a:rPr sz="3200" b="1" dirty="0">
                <a:solidFill>
                  <a:srgbClr val="0033CC"/>
                </a:solidFill>
                <a:latin typeface="Times New Roman" panose="02020603050405020304" pitchFamily="18" charset="0"/>
                <a:ea typeface="Times New Roman" panose="02020603050405020304" pitchFamily="18" charset="0"/>
              </a:rPr>
              <a:t>à</a:t>
            </a:r>
            <a:r>
              <a:rPr sz="3200" b="1" dirty="0">
                <a:solidFill>
                  <a:srgbClr val="0033CC"/>
                </a:solidFill>
                <a:latin typeface="Times New Roman" panose="02020603050405020304" pitchFamily="18" charset="0"/>
                <a:cs typeface="Times New Roman" panose="02020603050405020304" pitchFamily="18" charset="0"/>
              </a:rPr>
              <a:t> Đảng </a:t>
            </a:r>
            <a:r>
              <a:rPr sz="3200" b="1" dirty="0" err="1">
                <a:solidFill>
                  <a:srgbClr val="0033CC"/>
                </a:solidFill>
                <a:latin typeface="Times New Roman" panose="02020603050405020304" pitchFamily="18" charset="0"/>
                <a:cs typeface="Times New Roman" panose="02020603050405020304" pitchFamily="18" charset="0"/>
              </a:rPr>
              <a:t>Bôn</a:t>
            </a:r>
            <a:r>
              <a:rPr lang="en-US" sz="3200" b="1" dirty="0" err="1">
                <a:solidFill>
                  <a:srgbClr val="0033CC"/>
                </a:solidFill>
                <a:latin typeface="Times New Roman" panose="02020603050405020304" pitchFamily="18" charset="0"/>
                <a:cs typeface="Times New Roman" panose="02020603050405020304" pitchFamily="18" charset="0"/>
              </a:rPr>
              <a:t>-sê-vích</a:t>
            </a:r>
            <a:r>
              <a:rPr lang="en-US" sz="3200" b="1" dirty="0">
                <a:solidFill>
                  <a:srgbClr val="0033CC"/>
                </a:solidFill>
                <a:latin typeface="Times New Roman" panose="02020603050405020304" pitchFamily="18" charset="0"/>
                <a:cs typeface="Times New Roman" panose="02020603050405020304" pitchFamily="18" charset="0"/>
              </a:rPr>
              <a:t>,</a:t>
            </a:r>
            <a:r>
              <a:rPr sz="3200" b="1" dirty="0">
                <a:solidFill>
                  <a:srgbClr val="0033CC"/>
                </a:solidFill>
                <a:latin typeface="Times New Roman" panose="02020603050405020304" pitchFamily="18" charset="0"/>
                <a:cs typeface="Times New Roman" panose="02020603050405020304" pitchFamily="18" charset="0"/>
              </a:rPr>
              <a:t> được nhân dân ủng hộ nhiệt tình</a:t>
            </a:r>
            <a:r>
              <a:rPr sz="3200" b="1" dirty="0">
                <a:solidFill>
                  <a:srgbClr val="0033CC"/>
                </a:solidFill>
                <a:latin typeface="Times New Roman" panose="02020603050405020304" pitchFamily="18" charset="0"/>
                <a:ea typeface="Times New Roman" panose="02020603050405020304" pitchFamily="18" charset="0"/>
              </a:rPr>
              <a:t>…</a:t>
            </a:r>
          </a:p>
        </p:txBody>
      </p:sp>
      <p:sp>
        <p:nvSpPr>
          <p:cNvPr id="12292" name="Rectangle 17"/>
          <p:cNvSpPr/>
          <p:nvPr/>
        </p:nvSpPr>
        <p:spPr>
          <a:xfrm>
            <a:off x="2133600" y="76201"/>
            <a:ext cx="8077200" cy="523220"/>
          </a:xfrm>
          <a:prstGeom prst="rect">
            <a:avLst/>
          </a:prstGeom>
          <a:noFill/>
          <a:ln w="9525">
            <a:noFill/>
          </a:ln>
        </p:spPr>
        <p:txBody>
          <a:bodyPr>
            <a:spAutoFit/>
          </a:bodyPr>
          <a:lstStyle/>
          <a:p>
            <a:pPr algn="l">
              <a:spcBef>
                <a:spcPct val="20000"/>
              </a:spcBef>
            </a:pPr>
            <a:endParaRPr sz="2800" b="1" u="sng" dirty="0">
              <a:solidFill>
                <a:srgbClr val="FF0066"/>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vert="horz" wrap="square" lIns="91440" tIns="45720" rIns="91440" bIns="45720" rtlCol="0" anchor="ctr">
            <a:normAutofit/>
          </a:bodyPr>
          <a:lstStyle/>
          <a:p>
            <a:pPr algn="l" eaLnBrk="1" hangingPunct="1"/>
            <a:endParaRPr sz="3000" dirty="0"/>
          </a:p>
        </p:txBody>
      </p:sp>
      <p:sp>
        <p:nvSpPr>
          <p:cNvPr id="3" name="Content Placeholder 2"/>
          <p:cNvSpPr>
            <a:spLocks noGrp="1"/>
          </p:cNvSpPr>
          <p:nvPr>
            <p:ph idx="1"/>
          </p:nvPr>
        </p:nvSpPr>
        <p:spPr>
          <a:xfrm>
            <a:off x="952135" y="459825"/>
            <a:ext cx="10515600" cy="4351338"/>
          </a:xfrm>
        </p:spPr>
        <p:txBody>
          <a:bodyPr vert="horz" wrap="square" lIns="91440" tIns="45720" rIns="91440" bIns="45720" rtlCol="0" anchor="t">
            <a:normAutofit/>
          </a:bodyPr>
          <a:lstStyle/>
          <a:p>
            <a:pPr marL="0" indent="0">
              <a:buNone/>
            </a:pPr>
            <a:r>
              <a:rPr lang="pt-BR" altLang="x-none" sz="3600" b="1" dirty="0">
                <a:latin typeface="Times New Roman" panose="02020603050405020304" pitchFamily="18" charset="0"/>
                <a:cs typeface="Times New Roman" panose="02020603050405020304" pitchFamily="18" charset="0"/>
              </a:rPr>
              <a:t>* Kết quả: </a:t>
            </a:r>
            <a:endParaRPr sz="3600" b="1" dirty="0">
              <a:latin typeface="Times New Roman" panose="02020603050405020304" pitchFamily="18" charset="0"/>
              <a:cs typeface="Times New Roman" panose="02020603050405020304" pitchFamily="18" charset="0"/>
            </a:endParaRPr>
          </a:p>
          <a:p>
            <a:pPr marL="0" indent="0">
              <a:buNone/>
            </a:pPr>
            <a:r>
              <a:rPr lang="pt-BR" altLang="x-none" sz="3600" b="1" dirty="0">
                <a:latin typeface="Times New Roman" panose="02020603050405020304" pitchFamily="18" charset="0"/>
                <a:cs typeface="Times New Roman" panose="02020603050405020304" pitchFamily="18" charset="0"/>
              </a:rPr>
              <a:t>- Nông nghiệp v</a:t>
            </a:r>
            <a:r>
              <a:rPr lang="pt-BR" altLang="x-none" sz="3600" b="1" dirty="0">
                <a:latin typeface="Times New Roman" panose="02020603050405020304" pitchFamily="18" charset="0"/>
                <a:ea typeface="Times New Roman" panose="02020603050405020304" pitchFamily="18" charset="0"/>
              </a:rPr>
              <a:t>à</a:t>
            </a:r>
            <a:r>
              <a:rPr lang="pt-BR" altLang="x-none" sz="3600" b="1" dirty="0">
                <a:latin typeface="Times New Roman" panose="02020603050405020304" pitchFamily="18" charset="0"/>
                <a:cs typeface="Times New Roman" panose="02020603050405020304" pitchFamily="18" charset="0"/>
              </a:rPr>
              <a:t> các ng</a:t>
            </a:r>
            <a:r>
              <a:rPr lang="pt-BR" altLang="x-none" sz="3600" b="1" dirty="0">
                <a:latin typeface="Times New Roman" panose="02020603050405020304" pitchFamily="18" charset="0"/>
                <a:ea typeface="Times New Roman" panose="02020603050405020304" pitchFamily="18" charset="0"/>
              </a:rPr>
              <a:t>à</a:t>
            </a:r>
            <a:r>
              <a:rPr lang="pt-BR" altLang="x-none" sz="3600" b="1" dirty="0">
                <a:latin typeface="Times New Roman" panose="02020603050405020304" pitchFamily="18" charset="0"/>
                <a:cs typeface="Times New Roman" panose="02020603050405020304" pitchFamily="18" charset="0"/>
              </a:rPr>
              <a:t>nh kinh tế khác được phục hồi v</a:t>
            </a:r>
            <a:r>
              <a:rPr lang="pt-BR" altLang="x-none" sz="3600" b="1" dirty="0">
                <a:latin typeface="Times New Roman" panose="02020603050405020304" pitchFamily="18" charset="0"/>
                <a:ea typeface="Times New Roman" panose="02020603050405020304" pitchFamily="18" charset="0"/>
              </a:rPr>
              <a:t>à</a:t>
            </a:r>
            <a:r>
              <a:rPr lang="pt-BR" altLang="x-none" sz="3600" b="1" dirty="0">
                <a:latin typeface="Times New Roman" panose="02020603050405020304" pitchFamily="18" charset="0"/>
                <a:cs typeface="Times New Roman" panose="02020603050405020304" pitchFamily="18" charset="0"/>
              </a:rPr>
              <a:t> phát triển</a:t>
            </a:r>
            <a:r>
              <a:rPr lang="en-US" altLang="pt-BR" sz="3600" b="1" dirty="0">
                <a:latin typeface="Times New Roman" panose="02020603050405020304" pitchFamily="18" charset="0"/>
                <a:cs typeface="Times New Roman" panose="02020603050405020304" pitchFamily="18" charset="0"/>
              </a:rPr>
              <a:t>.</a:t>
            </a:r>
            <a:endParaRPr sz="3600" b="1" dirty="0">
              <a:latin typeface="Times New Roman" panose="02020603050405020304" pitchFamily="18" charset="0"/>
              <a:cs typeface="Times New Roman" panose="02020603050405020304" pitchFamily="18" charset="0"/>
            </a:endParaRPr>
          </a:p>
          <a:p>
            <a:pPr marL="0" indent="0">
              <a:buNone/>
            </a:pPr>
            <a:r>
              <a:rPr lang="pt-BR" altLang="x-none" sz="3600" b="1" dirty="0">
                <a:latin typeface="Times New Roman" panose="02020603050405020304" pitchFamily="18" charset="0"/>
                <a:cs typeface="Times New Roman" panose="02020603050405020304" pitchFamily="18" charset="0"/>
              </a:rPr>
              <a:t>- Đời sống nhân dân được cải thiện</a:t>
            </a:r>
            <a:r>
              <a:rPr lang="en-US" altLang="pt-BR" sz="3600" b="1" dirty="0">
                <a:latin typeface="Times New Roman" panose="02020603050405020304" pitchFamily="18" charset="0"/>
                <a:cs typeface="Times New Roman" panose="02020603050405020304" pitchFamily="18" charset="0"/>
              </a:rPr>
              <a:t>.</a:t>
            </a:r>
            <a:endParaRPr lang="pt-BR" altLang="x-none" sz="3600" b="1" dirty="0">
              <a:latin typeface="Times New Roman" panose="02020603050405020304" pitchFamily="18" charset="0"/>
              <a:cs typeface="Times New Roman" panose="02020603050405020304" pitchFamily="18" charset="0"/>
            </a:endParaRPr>
          </a:p>
          <a:p>
            <a:pPr marL="0" indent="0">
              <a:buNone/>
            </a:pPr>
            <a:r>
              <a:rPr lang="pt-BR" altLang="x-none" sz="3600" b="1" dirty="0">
                <a:latin typeface="Times New Roman" panose="02020603050405020304" pitchFamily="18" charset="0"/>
                <a:cs typeface="Times New Roman" panose="02020603050405020304" pitchFamily="18" charset="0"/>
              </a:rPr>
              <a:t>- Tháng 12 - 1922, Liên bang Cộng hòa xã hội chủ nghĩa Xô viết </a:t>
            </a:r>
            <a:r>
              <a:rPr lang="en-US" altLang="pt-BR" sz="3600" b="1" dirty="0">
                <a:latin typeface="Times New Roman" panose="02020603050405020304" pitchFamily="18" charset="0"/>
                <a:cs typeface="Times New Roman" panose="02020603050405020304" pitchFamily="18" charset="0"/>
              </a:rPr>
              <a:t>(Liên Xô) </a:t>
            </a:r>
            <a:r>
              <a:rPr lang="pt-BR" altLang="x-none" sz="3600" b="1" dirty="0">
                <a:latin typeface="Times New Roman" panose="02020603050405020304" pitchFamily="18" charset="0"/>
                <a:cs typeface="Times New Roman" panose="02020603050405020304" pitchFamily="18" charset="0"/>
              </a:rPr>
              <a:t>được th</a:t>
            </a:r>
            <a:r>
              <a:rPr lang="pt-BR" altLang="x-none" sz="3600" b="1" dirty="0">
                <a:latin typeface="Times New Roman" panose="02020603050405020304" pitchFamily="18" charset="0"/>
                <a:ea typeface="Times New Roman" panose="02020603050405020304" pitchFamily="18" charset="0"/>
              </a:rPr>
              <a:t>à</a:t>
            </a:r>
            <a:r>
              <a:rPr lang="pt-BR" altLang="x-none" sz="3600" b="1" dirty="0">
                <a:latin typeface="Times New Roman" panose="02020603050405020304" pitchFamily="18" charset="0"/>
                <a:cs typeface="Times New Roman" panose="02020603050405020304" pitchFamily="18" charset="0"/>
              </a:rPr>
              <a:t>nh </a:t>
            </a:r>
            <a:r>
              <a:rPr lang="en-US" altLang="x-none" sz="3600" b="1" dirty="0" err="1">
                <a:latin typeface="Times New Roman" panose="02020603050405020304" pitchFamily="18" charset="0"/>
                <a:cs typeface="Times New Roman" panose="02020603050405020304" pitchFamily="18" charset="0"/>
              </a:rPr>
              <a:t>lập</a:t>
            </a:r>
            <a:r>
              <a:rPr lang="en-US" altLang="x-none" sz="3600" b="1" dirty="0">
                <a:latin typeface="Times New Roman" panose="02020603050405020304" pitchFamily="18" charset="0"/>
                <a:cs typeface="Times New Roman" panose="02020603050405020304" pitchFamily="18" charset="0"/>
              </a:rPr>
              <a:t>.</a:t>
            </a:r>
            <a:endParaRPr lang="en-US" altLang="pt-BR" sz="3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Oval Callout 3"/>
          <p:cNvSpPr/>
          <p:nvPr/>
        </p:nvSpPr>
        <p:spPr>
          <a:xfrm>
            <a:off x="3809390" y="332031"/>
            <a:ext cx="5689600" cy="2303463"/>
          </a:xfrm>
          <a:prstGeom prst="wedgeEllipseCallout">
            <a:avLst>
              <a:gd name="adj1" fmla="val -25217"/>
              <a:gd name="adj2" fmla="val 77531"/>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dirty="0">
                <a:latin typeface="Times New Roman" panose="02020603050405020304" pitchFamily="18" charset="0"/>
                <a:cs typeface="Times New Roman" panose="02020603050405020304" pitchFamily="18" charset="0"/>
              </a:rPr>
              <a:t>Chính sách n</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y đã tác động như thế n</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o đến tình hình nước Nga? </a:t>
            </a:r>
            <a:endParaRPr sz="2800" dirty="0">
              <a:latin typeface="Times New Roman" panose="02020603050405020304" pitchFamily="18" charset="0"/>
              <a:ea typeface="Times New Roman" panose="02020603050405020304" pitchFamily="18" charset="0"/>
            </a:endParaRPr>
          </a:p>
        </p:txBody>
      </p:sp>
      <p:sp>
        <p:nvSpPr>
          <p:cNvPr id="5" name="Oval Callout 4"/>
          <p:cNvSpPr/>
          <p:nvPr/>
        </p:nvSpPr>
        <p:spPr>
          <a:xfrm>
            <a:off x="4979989" y="3789364"/>
            <a:ext cx="5688013" cy="2303463"/>
          </a:xfrm>
          <a:prstGeom prst="wedgeEllipseCallout">
            <a:avLst>
              <a:gd name="adj1" fmla="val -25217"/>
              <a:gd name="adj2" fmla="val 77531"/>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dirty="0">
                <a:latin typeface="Times New Roman" panose="02020603050405020304" pitchFamily="18" charset="0"/>
                <a:cs typeface="Times New Roman" panose="02020603050405020304" pitchFamily="18" charset="0"/>
              </a:rPr>
              <a:t>Trước yêu cầu của công cuộc xây dựng CNXH, vấn đề gì được đặt ra cấp bách lúc bấy giờ? </a:t>
            </a:r>
            <a:endParaRPr sz="28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charRg st="12" end="80"/>
                                            </p:txEl>
                                          </p:spTgt>
                                        </p:tgtEl>
                                        <p:attrNameLst>
                                          <p:attrName>style.visibility</p:attrName>
                                        </p:attrNameLst>
                                      </p:cBhvr>
                                      <p:to>
                                        <p:strVal val="visible"/>
                                      </p:to>
                                    </p:set>
                                    <p:animEffect transition="in" filter="fade">
                                      <p:cBhvr>
                                        <p:cTn id="22" dur="1000"/>
                                        <p:tgtEl>
                                          <p:spTgt spid="3">
                                            <p:txEl>
                                              <p:charRg st="12" end="80"/>
                                            </p:txEl>
                                          </p:spTgt>
                                        </p:tgtEl>
                                      </p:cBhvr>
                                    </p:animEffect>
                                    <p:anim calcmode="lin" valueType="num">
                                      <p:cBhvr>
                                        <p:cTn id="23" dur="1000" fill="hold"/>
                                        <p:tgtEl>
                                          <p:spTgt spid="3">
                                            <p:txEl>
                                              <p:charRg st="12" end="8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charRg st="12" end="8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charRg st="80" end="115"/>
                                            </p:txEl>
                                          </p:spTgt>
                                        </p:tgtEl>
                                        <p:attrNameLst>
                                          <p:attrName>style.visibility</p:attrName>
                                        </p:attrNameLst>
                                      </p:cBhvr>
                                      <p:to>
                                        <p:strVal val="visible"/>
                                      </p:to>
                                    </p:set>
                                    <p:animEffect transition="in" filter="fade">
                                      <p:cBhvr>
                                        <p:cTn id="27" dur="1000"/>
                                        <p:tgtEl>
                                          <p:spTgt spid="3">
                                            <p:txEl>
                                              <p:charRg st="80" end="115"/>
                                            </p:txEl>
                                          </p:spTgt>
                                        </p:tgtEl>
                                      </p:cBhvr>
                                    </p:animEffect>
                                    <p:anim calcmode="lin" valueType="num">
                                      <p:cBhvr>
                                        <p:cTn id="28" dur="1000" fill="hold"/>
                                        <p:tgtEl>
                                          <p:spTgt spid="3">
                                            <p:txEl>
                                              <p:charRg st="80" end="11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charRg st="80" end="11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42" presetClass="entr" presetSubtype="0" fill="hold" nodeType="withEffect">
                                  <p:stCondLst>
                                    <p:cond delay="0"/>
                                  </p:stCondLst>
                                  <p:childTnLst>
                                    <p:set>
                                      <p:cBhvr>
                                        <p:cTn id="41" dur="1" fill="hold">
                                          <p:stCondLst>
                                            <p:cond delay="0"/>
                                          </p:stCondLst>
                                        </p:cTn>
                                        <p:tgtEl>
                                          <p:spTgt spid="3">
                                            <p:txEl>
                                              <p:charRg st="115" end="202"/>
                                            </p:txEl>
                                          </p:spTgt>
                                        </p:tgtEl>
                                        <p:attrNameLst>
                                          <p:attrName>style.visibility</p:attrName>
                                        </p:attrNameLst>
                                      </p:cBhvr>
                                      <p:to>
                                        <p:strVal val="visible"/>
                                      </p:to>
                                    </p:set>
                                    <p:animEffect transition="in" filter="fade">
                                      <p:cBhvr>
                                        <p:cTn id="42" dur="1000"/>
                                        <p:tgtEl>
                                          <p:spTgt spid="3">
                                            <p:txEl>
                                              <p:charRg st="115" end="202"/>
                                            </p:txEl>
                                          </p:spTgt>
                                        </p:tgtEl>
                                      </p:cBhvr>
                                    </p:animEffect>
                                    <p:anim calcmode="lin" valueType="num">
                                      <p:cBhvr>
                                        <p:cTn id="43" dur="1000" fill="hold"/>
                                        <p:tgtEl>
                                          <p:spTgt spid="3">
                                            <p:txEl>
                                              <p:charRg st="115" end="20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charRg st="115" end="20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descr="map_rep"/>
          <p:cNvPicPr>
            <a:picLocks noChangeAspect="1"/>
          </p:cNvPicPr>
          <p:nvPr/>
        </p:nvPicPr>
        <p:blipFill>
          <a:blip r:embed="rId3"/>
          <a:stretch>
            <a:fillRect/>
          </a:stretch>
        </p:blipFill>
        <p:spPr>
          <a:xfrm>
            <a:off x="1676400" y="762000"/>
            <a:ext cx="8763000" cy="4648200"/>
          </a:xfrm>
          <a:prstGeom prst="rect">
            <a:avLst/>
          </a:prstGeom>
          <a:noFill/>
          <a:ln w="57150" cap="flat" cmpd="thinThick">
            <a:solidFill>
              <a:srgbClr val="0000FF"/>
            </a:solidFill>
            <a:prstDash val="solid"/>
            <a:miter/>
            <a:headEnd type="none" w="med" len="med"/>
            <a:tailEnd type="none" w="med" len="med"/>
          </a:ln>
        </p:spPr>
      </p:pic>
      <p:sp>
        <p:nvSpPr>
          <p:cNvPr id="11268" name="Rectangle 6"/>
          <p:cNvSpPr>
            <a:spLocks noGrp="1"/>
          </p:cNvSpPr>
          <p:nvPr>
            <p:ph type="title"/>
          </p:nvPr>
        </p:nvSpPr>
        <p:spPr>
          <a:xfrm>
            <a:off x="1524000" y="5486400"/>
            <a:ext cx="8915400" cy="1143000"/>
          </a:xfrm>
        </p:spPr>
        <p:txBody>
          <a:bodyPr vert="horz" wrap="square" lIns="91440" tIns="45720" rIns="91440" bIns="45720" rtlCol="0" anchor="ctr">
            <a:normAutofit/>
          </a:bodyPr>
          <a:lstStyle/>
          <a:p>
            <a:pPr algn="ctr" eaLnBrk="1" hangingPunct="1"/>
            <a:r>
              <a:rPr sz="2000" b="1" dirty="0">
                <a:latin typeface="Times New Roman" panose="02020603050405020304" pitchFamily="18" charset="0"/>
                <a:cs typeface="Times New Roman" panose="02020603050405020304" pitchFamily="18" charset="0"/>
              </a:rPr>
              <a:t>Gồm 4 nước cộng hòa, 4 quốc gia đầu tiên l</a:t>
            </a:r>
            <a:r>
              <a:rPr sz="2000" b="1" dirty="0">
                <a:latin typeface="Times New Roman" panose="02020603050405020304" pitchFamily="18" charset="0"/>
                <a:ea typeface="Times New Roman" panose="02020603050405020304" pitchFamily="18" charset="0"/>
              </a:rPr>
              <a:t>à</a:t>
            </a:r>
            <a:r>
              <a:rPr sz="2000" b="1" dirty="0">
                <a:latin typeface="Times New Roman" panose="02020603050405020304" pitchFamily="18" charset="0"/>
                <a:cs typeface="Times New Roman" panose="02020603050405020304" pitchFamily="18" charset="0"/>
              </a:rPr>
              <a:t> Nga, Ukraina, Bêlôruxia v</a:t>
            </a:r>
            <a:r>
              <a:rPr sz="2000" b="1" dirty="0">
                <a:latin typeface="Times New Roman" panose="02020603050405020304" pitchFamily="18" charset="0"/>
                <a:ea typeface="Times New Roman" panose="02020603050405020304" pitchFamily="18" charset="0"/>
              </a:rPr>
              <a:t>à</a:t>
            </a:r>
            <a:r>
              <a:rPr sz="2000" b="1" dirty="0">
                <a:latin typeface="Times New Roman" panose="02020603050405020304" pitchFamily="18" charset="0"/>
                <a:cs typeface="Times New Roman" panose="02020603050405020304" pitchFamily="18" charset="0"/>
              </a:rPr>
              <a:t> Zakapkazơ (Azecbaijan, Acmênia, Gruzia), đến năm 1940 có thêm 11 nước.</a:t>
            </a:r>
            <a:r>
              <a:rPr sz="2000" dirty="0">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ea typeface="Times New Roman" panose="02020603050405020304" pitchFamily="18" charset="0"/>
            </a:endParaRPr>
          </a:p>
        </p:txBody>
      </p:sp>
      <p:sp>
        <p:nvSpPr>
          <p:cNvPr id="11269" name="Text Box 7"/>
          <p:cNvSpPr txBox="1"/>
          <p:nvPr/>
        </p:nvSpPr>
        <p:spPr>
          <a:xfrm>
            <a:off x="1524000" y="228601"/>
            <a:ext cx="9144000" cy="429895"/>
          </a:xfrm>
          <a:prstGeom prst="rect">
            <a:avLst/>
          </a:prstGeom>
          <a:noFill/>
          <a:ln w="9525">
            <a:noFill/>
          </a:ln>
        </p:spPr>
        <p:txBody>
          <a:bodyPr>
            <a:spAutoFit/>
          </a:bodyPr>
          <a:lstStyle/>
          <a:p>
            <a:pPr algn="ctr">
              <a:spcBef>
                <a:spcPct val="50000"/>
              </a:spcBef>
            </a:pPr>
            <a:r>
              <a:rPr lang="en-US" sz="2200" b="1" dirty="0">
                <a:latin typeface="Times New Roman" panose="02020603050405020304" pitchFamily="18" charset="0"/>
                <a:cs typeface="Times New Roman" panose="02020603050405020304" pitchFamily="18" charset="0"/>
              </a:rPr>
              <a:t>BẢN ĐỒ LIÊN BANG CỘNG HÒA XÃ HỘI CHỦ NGHĨA XÔ VIẾT</a:t>
            </a:r>
            <a:endParaRPr sz="2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
            <p14:nvContentPartPr>
              <p14:cNvPr id="55304" name="Ink 8"/>
              <p14:cNvContentPartPr/>
              <p14:nvPr/>
            </p14:nvContentPartPr>
            <p14:xfrm>
              <a:off x="4122738" y="4089400"/>
              <a:ext cx="982662" cy="635000"/>
            </p14:xfrm>
          </p:contentPart>
        </mc:Choice>
        <mc:Fallback xmlns="">
          <p:pic>
            <p:nvPicPr>
              <p:cNvPr id="55304" name="Ink 8"/>
              <p:cNvPicPr/>
              <p:nvPr/>
            </p:nvPicPr>
            <p:blipFill>
              <a:blip r:embed="rId5"/>
              <a:stretch>
                <a:fillRect/>
              </a:stretch>
            </p:blipFill>
            <p:spPr>
              <a:xfrm>
                <a:off x="4105100" y="4071761"/>
                <a:ext cx="1017217" cy="669558"/>
              </a:xfrm>
              <a:prstGeom prst="rect">
                <a:avLst/>
              </a:prstGeom>
            </p:spPr>
          </p:pic>
        </mc:Fallback>
      </mc:AlternateContent>
      <p:pic>
        <p:nvPicPr>
          <p:cNvPr id="55305" name="Picture 9" descr="1STAROLL"/>
          <p:cNvPicPr>
            <a:picLocks noChangeAspect="1"/>
          </p:cNvPicPr>
          <p:nvPr/>
        </p:nvPicPr>
        <p:blipFill>
          <a:blip r:embed="rId6">
            <a:lum bright="-6000"/>
          </a:blip>
          <a:stretch>
            <a:fillRect/>
          </a:stretch>
        </p:blipFill>
        <p:spPr>
          <a:xfrm>
            <a:off x="2362200" y="1066800"/>
            <a:ext cx="304800" cy="330200"/>
          </a:xfrm>
          <a:prstGeom prst="rect">
            <a:avLst/>
          </a:prstGeom>
          <a:noFill/>
          <a:ln w="9525">
            <a:noFill/>
          </a:ln>
        </p:spPr>
      </p:pic>
      <p:pic>
        <p:nvPicPr>
          <p:cNvPr id="55306" name="Picture 10" descr="1STAROLL"/>
          <p:cNvPicPr>
            <a:picLocks noChangeAspect="1"/>
          </p:cNvPicPr>
          <p:nvPr/>
        </p:nvPicPr>
        <p:blipFill>
          <a:blip r:embed="rId6"/>
          <a:stretch>
            <a:fillRect/>
          </a:stretch>
        </p:blipFill>
        <p:spPr>
          <a:xfrm>
            <a:off x="3657601" y="1647826"/>
            <a:ext cx="561975" cy="561975"/>
          </a:xfrm>
          <a:prstGeom prst="rect">
            <a:avLst/>
          </a:prstGeom>
          <a:noFill/>
          <a:ln w="9525">
            <a:noFill/>
          </a:ln>
        </p:spPr>
      </p:pic>
      <p:pic>
        <p:nvPicPr>
          <p:cNvPr id="55308" name="Picture 12" descr="1STAROLL"/>
          <p:cNvPicPr>
            <a:picLocks noChangeAspect="1"/>
          </p:cNvPicPr>
          <p:nvPr/>
        </p:nvPicPr>
        <p:blipFill>
          <a:blip r:embed="rId6">
            <a:lum bright="-6000"/>
          </a:blip>
          <a:stretch>
            <a:fillRect/>
          </a:stretch>
        </p:blipFill>
        <p:spPr>
          <a:xfrm>
            <a:off x="4419600" y="4165600"/>
            <a:ext cx="304800" cy="330200"/>
          </a:xfrm>
          <a:prstGeom prst="rect">
            <a:avLst/>
          </a:prstGeom>
          <a:noFill/>
          <a:ln w="9525">
            <a:noFill/>
          </a:ln>
        </p:spPr>
      </p:pic>
      <p:pic>
        <p:nvPicPr>
          <p:cNvPr id="55309" name="Picture 13" descr="1STAROLL"/>
          <p:cNvPicPr>
            <a:picLocks noChangeAspect="1"/>
          </p:cNvPicPr>
          <p:nvPr/>
        </p:nvPicPr>
        <p:blipFill>
          <a:blip r:embed="rId6">
            <a:lum bright="-6000"/>
          </a:blip>
          <a:stretch>
            <a:fillRect/>
          </a:stretch>
        </p:blipFill>
        <p:spPr>
          <a:xfrm>
            <a:off x="4419600" y="4419600"/>
            <a:ext cx="304800" cy="330200"/>
          </a:xfrm>
          <a:prstGeom prst="rect">
            <a:avLst/>
          </a:prstGeom>
          <a:noFill/>
          <a:ln w="9525">
            <a:noFill/>
          </a:ln>
        </p:spPr>
      </p:pic>
      <p:pic>
        <p:nvPicPr>
          <p:cNvPr id="55310" name="Picture 14" descr="1STAROLL"/>
          <p:cNvPicPr>
            <a:picLocks noChangeAspect="1"/>
          </p:cNvPicPr>
          <p:nvPr/>
        </p:nvPicPr>
        <p:blipFill>
          <a:blip r:embed="rId6">
            <a:lum bright="-6000"/>
          </a:blip>
          <a:stretch>
            <a:fillRect/>
          </a:stretch>
        </p:blipFill>
        <p:spPr>
          <a:xfrm>
            <a:off x="4953000" y="4419600"/>
            <a:ext cx="304800" cy="330200"/>
          </a:xfrm>
          <a:prstGeom prst="rect">
            <a:avLst/>
          </a:prstGeom>
          <a:noFill/>
          <a:ln w="9525">
            <a:noFill/>
          </a:ln>
        </p:spPr>
      </p:pic>
      <p:pic>
        <p:nvPicPr>
          <p:cNvPr id="55311" name="Picture 15" descr="1STAROLL"/>
          <p:cNvPicPr>
            <a:picLocks noChangeAspect="1"/>
          </p:cNvPicPr>
          <p:nvPr/>
        </p:nvPicPr>
        <p:blipFill>
          <a:blip r:embed="rId6">
            <a:lum bright="-6000"/>
          </a:blip>
          <a:stretch>
            <a:fillRect/>
          </a:stretch>
        </p:blipFill>
        <p:spPr>
          <a:xfrm>
            <a:off x="6019800" y="4800600"/>
            <a:ext cx="304800" cy="330200"/>
          </a:xfrm>
          <a:prstGeom prst="rect">
            <a:avLst/>
          </a:prstGeom>
          <a:noFill/>
          <a:ln w="9525">
            <a:noFill/>
          </a:ln>
        </p:spPr>
      </p:pic>
      <p:pic>
        <p:nvPicPr>
          <p:cNvPr id="55312" name="Picture 16" descr="1STAROLL"/>
          <p:cNvPicPr>
            <a:picLocks noChangeAspect="1"/>
          </p:cNvPicPr>
          <p:nvPr/>
        </p:nvPicPr>
        <p:blipFill>
          <a:blip r:embed="rId6">
            <a:lum bright="-6000"/>
          </a:blip>
          <a:stretch>
            <a:fillRect/>
          </a:stretch>
        </p:blipFill>
        <p:spPr>
          <a:xfrm>
            <a:off x="6934200" y="4648200"/>
            <a:ext cx="304800" cy="330200"/>
          </a:xfrm>
          <a:prstGeom prst="rect">
            <a:avLst/>
          </a:prstGeom>
          <a:noFill/>
          <a:ln w="9525">
            <a:noFill/>
          </a:ln>
        </p:spPr>
      </p:pic>
      <p:pic>
        <p:nvPicPr>
          <p:cNvPr id="55313" name="Picture 17" descr="1STAROLL"/>
          <p:cNvPicPr>
            <a:picLocks noChangeAspect="1"/>
          </p:cNvPicPr>
          <p:nvPr/>
        </p:nvPicPr>
        <p:blipFill>
          <a:blip r:embed="rId6">
            <a:lum bright="-6000"/>
          </a:blip>
          <a:stretch>
            <a:fillRect/>
          </a:stretch>
        </p:blipFill>
        <p:spPr>
          <a:xfrm>
            <a:off x="6934200" y="4343400"/>
            <a:ext cx="304800" cy="330200"/>
          </a:xfrm>
          <a:prstGeom prst="rect">
            <a:avLst/>
          </a:prstGeom>
          <a:noFill/>
          <a:ln w="9525">
            <a:noFill/>
          </a:ln>
        </p:spPr>
      </p:pic>
      <p:pic>
        <p:nvPicPr>
          <p:cNvPr id="55314" name="Picture 18" descr="1STAROLL"/>
          <p:cNvPicPr>
            <a:picLocks noChangeAspect="1"/>
          </p:cNvPicPr>
          <p:nvPr/>
        </p:nvPicPr>
        <p:blipFill>
          <a:blip r:embed="rId6">
            <a:lum bright="-6000"/>
          </a:blip>
          <a:stretch>
            <a:fillRect/>
          </a:stretch>
        </p:blipFill>
        <p:spPr>
          <a:xfrm>
            <a:off x="7467600" y="4114800"/>
            <a:ext cx="304800" cy="330200"/>
          </a:xfrm>
          <a:prstGeom prst="rect">
            <a:avLst/>
          </a:prstGeom>
          <a:noFill/>
          <a:ln w="9525">
            <a:noFill/>
          </a:ln>
        </p:spPr>
      </p:pic>
      <p:pic>
        <p:nvPicPr>
          <p:cNvPr id="55315" name="Picture 19" descr="1STAROLL"/>
          <p:cNvPicPr>
            <a:picLocks noChangeAspect="1"/>
          </p:cNvPicPr>
          <p:nvPr/>
        </p:nvPicPr>
        <p:blipFill>
          <a:blip r:embed="rId6">
            <a:lum bright="-6000"/>
          </a:blip>
          <a:stretch>
            <a:fillRect/>
          </a:stretch>
        </p:blipFill>
        <p:spPr>
          <a:xfrm>
            <a:off x="8001000" y="3962400"/>
            <a:ext cx="304800" cy="330200"/>
          </a:xfrm>
          <a:prstGeom prst="rect">
            <a:avLst/>
          </a:prstGeom>
          <a:noFill/>
          <a:ln w="9525">
            <a:noFill/>
          </a:ln>
        </p:spPr>
      </p:pic>
      <p:pic>
        <p:nvPicPr>
          <p:cNvPr id="55317" name="Picture 21" descr="1STAROLL"/>
          <p:cNvPicPr>
            <a:picLocks noChangeAspect="1"/>
          </p:cNvPicPr>
          <p:nvPr/>
        </p:nvPicPr>
        <p:blipFill>
          <a:blip r:embed="rId6">
            <a:lum bright="-6000"/>
          </a:blip>
          <a:stretch>
            <a:fillRect/>
          </a:stretch>
        </p:blipFill>
        <p:spPr>
          <a:xfrm>
            <a:off x="2743200" y="3352800"/>
            <a:ext cx="304800" cy="330200"/>
          </a:xfrm>
          <a:prstGeom prst="rect">
            <a:avLst/>
          </a:prstGeom>
          <a:noFill/>
          <a:ln w="9525">
            <a:noFill/>
          </a:ln>
        </p:spPr>
      </p:pic>
      <p:pic>
        <p:nvPicPr>
          <p:cNvPr id="55318" name="Picture 22" descr="1STAROLL"/>
          <p:cNvPicPr>
            <a:picLocks noChangeAspect="1"/>
          </p:cNvPicPr>
          <p:nvPr/>
        </p:nvPicPr>
        <p:blipFill>
          <a:blip r:embed="rId6">
            <a:lum bright="-6000"/>
          </a:blip>
          <a:stretch>
            <a:fillRect/>
          </a:stretch>
        </p:blipFill>
        <p:spPr>
          <a:xfrm>
            <a:off x="2895600" y="2743200"/>
            <a:ext cx="304800" cy="330200"/>
          </a:xfrm>
          <a:prstGeom prst="rect">
            <a:avLst/>
          </a:prstGeom>
          <a:noFill/>
          <a:ln w="9525">
            <a:noFill/>
          </a:ln>
        </p:spPr>
      </p:pic>
      <p:pic>
        <p:nvPicPr>
          <p:cNvPr id="55319" name="Picture 23" descr="1STAROLL"/>
          <p:cNvPicPr>
            <a:picLocks noChangeAspect="1"/>
          </p:cNvPicPr>
          <p:nvPr/>
        </p:nvPicPr>
        <p:blipFill>
          <a:blip r:embed="rId6">
            <a:lum bright="-6000"/>
          </a:blip>
          <a:stretch>
            <a:fillRect/>
          </a:stretch>
        </p:blipFill>
        <p:spPr>
          <a:xfrm>
            <a:off x="2667000" y="2133600"/>
            <a:ext cx="304800" cy="330200"/>
          </a:xfrm>
          <a:prstGeom prst="rect">
            <a:avLst/>
          </a:prstGeom>
          <a:noFill/>
          <a:ln w="9525">
            <a:noFill/>
          </a:ln>
        </p:spPr>
      </p:pic>
      <p:pic>
        <p:nvPicPr>
          <p:cNvPr id="55320" name="Picture 24" descr="1STAROLL"/>
          <p:cNvPicPr>
            <a:picLocks noChangeAspect="1"/>
          </p:cNvPicPr>
          <p:nvPr/>
        </p:nvPicPr>
        <p:blipFill>
          <a:blip r:embed="rId6">
            <a:lum bright="-6000"/>
          </a:blip>
          <a:stretch>
            <a:fillRect/>
          </a:stretch>
        </p:blipFill>
        <p:spPr>
          <a:xfrm>
            <a:off x="2362200" y="2057400"/>
            <a:ext cx="304800" cy="330200"/>
          </a:xfrm>
          <a:prstGeom prst="rect">
            <a:avLst/>
          </a:prstGeom>
          <a:noFill/>
          <a:ln w="9525">
            <a:noFill/>
          </a:ln>
        </p:spPr>
      </p:pic>
      <p:pic>
        <p:nvPicPr>
          <p:cNvPr id="55321" name="Picture 25" descr="1STAROLL"/>
          <p:cNvPicPr>
            <a:picLocks noChangeAspect="1"/>
          </p:cNvPicPr>
          <p:nvPr/>
        </p:nvPicPr>
        <p:blipFill>
          <a:blip r:embed="rId6">
            <a:lum bright="-6000"/>
          </a:blip>
          <a:stretch>
            <a:fillRect/>
          </a:stretch>
        </p:blipFill>
        <p:spPr>
          <a:xfrm>
            <a:off x="2362200" y="1600200"/>
            <a:ext cx="304800" cy="330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par>
                                <p:cTn id="8" presetID="4" presetClass="entr" presetSubtype="16" fill="hold" nodeType="withEffect">
                                  <p:stCondLst>
                                    <p:cond delay="0"/>
                                  </p:stCondLst>
                                  <p:childTnLst>
                                    <p:set>
                                      <p:cBhvr>
                                        <p:cTn id="9" dur="1" fill="hold">
                                          <p:stCondLst>
                                            <p:cond delay="0"/>
                                          </p:stCondLst>
                                        </p:cTn>
                                        <p:tgtEl>
                                          <p:spTgt spid="55318"/>
                                        </p:tgtEl>
                                        <p:attrNameLst>
                                          <p:attrName>style.visibility</p:attrName>
                                        </p:attrNameLst>
                                      </p:cBhvr>
                                      <p:to>
                                        <p:strVal val="visible"/>
                                      </p:to>
                                    </p:set>
                                    <p:animEffect transition="in" filter="box(in)">
                                      <p:cBhvr>
                                        <p:cTn id="10" dur="500"/>
                                        <p:tgtEl>
                                          <p:spTgt spid="55318"/>
                                        </p:tgtEl>
                                      </p:cBhvr>
                                    </p:animEffect>
                                  </p:childTnLst>
                                </p:cTn>
                              </p:par>
                              <p:par>
                                <p:cTn id="11" presetID="4" presetClass="entr" presetSubtype="16" fill="hold" nodeType="withEffect">
                                  <p:stCondLst>
                                    <p:cond delay="0"/>
                                  </p:stCondLst>
                                  <p:childTnLst>
                                    <p:set>
                                      <p:cBhvr>
                                        <p:cTn id="12" dur="1" fill="hold">
                                          <p:stCondLst>
                                            <p:cond delay="0"/>
                                          </p:stCondLst>
                                        </p:cTn>
                                        <p:tgtEl>
                                          <p:spTgt spid="55319"/>
                                        </p:tgtEl>
                                        <p:attrNameLst>
                                          <p:attrName>style.visibility</p:attrName>
                                        </p:attrNameLst>
                                      </p:cBhvr>
                                      <p:to>
                                        <p:strVal val="visible"/>
                                      </p:to>
                                    </p:set>
                                    <p:animEffect transition="in" filter="box(in)">
                                      <p:cBhvr>
                                        <p:cTn id="13" dur="500"/>
                                        <p:tgtEl>
                                          <p:spTgt spid="55319"/>
                                        </p:tgtEl>
                                      </p:cBhvr>
                                    </p:animEffect>
                                  </p:childTnLst>
                                </p:cTn>
                              </p:par>
                              <p:par>
                                <p:cTn id="14" presetID="4" presetClass="entr" presetSubtype="16" fill="hold" nodeType="withEffect">
                                  <p:stCondLst>
                                    <p:cond delay="0"/>
                                  </p:stCondLst>
                                  <p:childTnLst>
                                    <p:set>
                                      <p:cBhvr>
                                        <p:cTn id="15" dur="1" fill="hold">
                                          <p:stCondLst>
                                            <p:cond delay="0"/>
                                          </p:stCondLst>
                                        </p:cTn>
                                        <p:tgtEl>
                                          <p:spTgt spid="55309"/>
                                        </p:tgtEl>
                                        <p:attrNameLst>
                                          <p:attrName>style.visibility</p:attrName>
                                        </p:attrNameLst>
                                      </p:cBhvr>
                                      <p:to>
                                        <p:strVal val="visible"/>
                                      </p:to>
                                    </p:set>
                                    <p:animEffect transition="in" filter="box(in)">
                                      <p:cBhvr>
                                        <p:cTn id="16" dur="500"/>
                                        <p:tgtEl>
                                          <p:spTgt spid="55309"/>
                                        </p:tgtEl>
                                      </p:cBhvr>
                                    </p:animEffect>
                                  </p:childTnLst>
                                </p:cTn>
                              </p:par>
                              <p:par>
                                <p:cTn id="17" presetID="4" presetClass="entr" presetSubtype="16" fill="hold" nodeType="withEffect">
                                  <p:stCondLst>
                                    <p:cond delay="0"/>
                                  </p:stCondLst>
                                  <p:childTnLst>
                                    <p:set>
                                      <p:cBhvr>
                                        <p:cTn id="18" dur="1" fill="hold">
                                          <p:stCondLst>
                                            <p:cond delay="0"/>
                                          </p:stCondLst>
                                        </p:cTn>
                                        <p:tgtEl>
                                          <p:spTgt spid="55308"/>
                                        </p:tgtEl>
                                        <p:attrNameLst>
                                          <p:attrName>style.visibility</p:attrName>
                                        </p:attrNameLst>
                                      </p:cBhvr>
                                      <p:to>
                                        <p:strVal val="visible"/>
                                      </p:to>
                                    </p:set>
                                    <p:animEffect transition="in" filter="box(in)">
                                      <p:cBhvr>
                                        <p:cTn id="19" dur="500"/>
                                        <p:tgtEl>
                                          <p:spTgt spid="55308"/>
                                        </p:tgtEl>
                                      </p:cBhvr>
                                    </p:animEffect>
                                  </p:childTnLst>
                                </p:cTn>
                              </p:par>
                              <p:par>
                                <p:cTn id="20" presetID="4" presetClass="entr" presetSubtype="16" fill="hold" nodeType="withEffect">
                                  <p:stCondLst>
                                    <p:cond delay="0"/>
                                  </p:stCondLst>
                                  <p:childTnLst>
                                    <p:set>
                                      <p:cBhvr>
                                        <p:cTn id="21" dur="1" fill="hold">
                                          <p:stCondLst>
                                            <p:cond delay="0"/>
                                          </p:stCondLst>
                                        </p:cTn>
                                        <p:tgtEl>
                                          <p:spTgt spid="55310"/>
                                        </p:tgtEl>
                                        <p:attrNameLst>
                                          <p:attrName>style.visibility</p:attrName>
                                        </p:attrNameLst>
                                      </p:cBhvr>
                                      <p:to>
                                        <p:strVal val="visible"/>
                                      </p:to>
                                    </p:set>
                                    <p:animEffect transition="in" filter="box(in)">
                                      <p:cBhvr>
                                        <p:cTn id="22" dur="500"/>
                                        <p:tgtEl>
                                          <p:spTgt spid="553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5320"/>
                                        </p:tgtEl>
                                        <p:attrNameLst>
                                          <p:attrName>style.visibility</p:attrName>
                                        </p:attrNameLst>
                                      </p:cBhvr>
                                      <p:to>
                                        <p:strVal val="visible"/>
                                      </p:to>
                                    </p:set>
                                    <p:animEffect transition="in" filter="box(in)">
                                      <p:cBhvr>
                                        <p:cTn id="27" dur="500"/>
                                        <p:tgtEl>
                                          <p:spTgt spid="55320"/>
                                        </p:tgtEl>
                                      </p:cBhvr>
                                    </p:animEffect>
                                  </p:childTnLst>
                                </p:cTn>
                              </p:par>
                              <p:par>
                                <p:cTn id="28" presetID="4" presetClass="entr" presetSubtype="16" fill="hold" nodeType="withEffect">
                                  <p:stCondLst>
                                    <p:cond delay="0"/>
                                  </p:stCondLst>
                                  <p:childTnLst>
                                    <p:set>
                                      <p:cBhvr>
                                        <p:cTn id="29" dur="1" fill="hold">
                                          <p:stCondLst>
                                            <p:cond delay="0"/>
                                          </p:stCondLst>
                                        </p:cTn>
                                        <p:tgtEl>
                                          <p:spTgt spid="55321"/>
                                        </p:tgtEl>
                                        <p:attrNameLst>
                                          <p:attrName>style.visibility</p:attrName>
                                        </p:attrNameLst>
                                      </p:cBhvr>
                                      <p:to>
                                        <p:strVal val="visible"/>
                                      </p:to>
                                    </p:set>
                                    <p:animEffect transition="in" filter="box(in)">
                                      <p:cBhvr>
                                        <p:cTn id="30" dur="500"/>
                                        <p:tgtEl>
                                          <p:spTgt spid="55321"/>
                                        </p:tgtEl>
                                      </p:cBhvr>
                                    </p:animEffect>
                                  </p:childTnLst>
                                </p:cTn>
                              </p:par>
                              <p:par>
                                <p:cTn id="31" presetID="4" presetClass="entr" presetSubtype="16" fill="hold" nodeType="withEffect">
                                  <p:stCondLst>
                                    <p:cond delay="0"/>
                                  </p:stCondLst>
                                  <p:childTnLst>
                                    <p:set>
                                      <p:cBhvr>
                                        <p:cTn id="32" dur="1" fill="hold">
                                          <p:stCondLst>
                                            <p:cond delay="0"/>
                                          </p:stCondLst>
                                        </p:cTn>
                                        <p:tgtEl>
                                          <p:spTgt spid="55305"/>
                                        </p:tgtEl>
                                        <p:attrNameLst>
                                          <p:attrName>style.visibility</p:attrName>
                                        </p:attrNameLst>
                                      </p:cBhvr>
                                      <p:to>
                                        <p:strVal val="visible"/>
                                      </p:to>
                                    </p:set>
                                    <p:animEffect transition="in" filter="box(in)">
                                      <p:cBhvr>
                                        <p:cTn id="33" dur="500"/>
                                        <p:tgtEl>
                                          <p:spTgt spid="55305"/>
                                        </p:tgtEl>
                                      </p:cBhvr>
                                    </p:animEffect>
                                  </p:childTnLst>
                                </p:cTn>
                              </p:par>
                              <p:par>
                                <p:cTn id="34" presetID="4" presetClass="entr" presetSubtype="16" fill="hold" nodeType="withEffect">
                                  <p:stCondLst>
                                    <p:cond delay="0"/>
                                  </p:stCondLst>
                                  <p:childTnLst>
                                    <p:set>
                                      <p:cBhvr>
                                        <p:cTn id="35" dur="1" fill="hold">
                                          <p:stCondLst>
                                            <p:cond delay="0"/>
                                          </p:stCondLst>
                                        </p:cTn>
                                        <p:tgtEl>
                                          <p:spTgt spid="55317"/>
                                        </p:tgtEl>
                                        <p:attrNameLst>
                                          <p:attrName>style.visibility</p:attrName>
                                        </p:attrNameLst>
                                      </p:cBhvr>
                                      <p:to>
                                        <p:strVal val="visible"/>
                                      </p:to>
                                    </p:set>
                                    <p:animEffect transition="in" filter="box(in)">
                                      <p:cBhvr>
                                        <p:cTn id="36" dur="500"/>
                                        <p:tgtEl>
                                          <p:spTgt spid="55317"/>
                                        </p:tgtEl>
                                      </p:cBhvr>
                                    </p:animEffect>
                                  </p:childTnLst>
                                </p:cTn>
                              </p:par>
                              <p:par>
                                <p:cTn id="37" presetID="4" presetClass="entr" presetSubtype="16" fill="hold" nodeType="withEffect">
                                  <p:stCondLst>
                                    <p:cond delay="0"/>
                                  </p:stCondLst>
                                  <p:childTnLst>
                                    <p:set>
                                      <p:cBhvr>
                                        <p:cTn id="38" dur="1" fill="hold">
                                          <p:stCondLst>
                                            <p:cond delay="0"/>
                                          </p:stCondLst>
                                        </p:cTn>
                                        <p:tgtEl>
                                          <p:spTgt spid="55311"/>
                                        </p:tgtEl>
                                        <p:attrNameLst>
                                          <p:attrName>style.visibility</p:attrName>
                                        </p:attrNameLst>
                                      </p:cBhvr>
                                      <p:to>
                                        <p:strVal val="visible"/>
                                      </p:to>
                                    </p:set>
                                    <p:animEffect transition="in" filter="box(in)">
                                      <p:cBhvr>
                                        <p:cTn id="39" dur="500"/>
                                        <p:tgtEl>
                                          <p:spTgt spid="55311"/>
                                        </p:tgtEl>
                                      </p:cBhvr>
                                    </p:animEffect>
                                  </p:childTnLst>
                                </p:cTn>
                              </p:par>
                              <p:par>
                                <p:cTn id="40" presetID="4" presetClass="entr" presetSubtype="16" fill="hold" nodeType="withEffect">
                                  <p:stCondLst>
                                    <p:cond delay="0"/>
                                  </p:stCondLst>
                                  <p:childTnLst>
                                    <p:set>
                                      <p:cBhvr>
                                        <p:cTn id="41" dur="1" fill="hold">
                                          <p:stCondLst>
                                            <p:cond delay="0"/>
                                          </p:stCondLst>
                                        </p:cTn>
                                        <p:tgtEl>
                                          <p:spTgt spid="55312"/>
                                        </p:tgtEl>
                                        <p:attrNameLst>
                                          <p:attrName>style.visibility</p:attrName>
                                        </p:attrNameLst>
                                      </p:cBhvr>
                                      <p:to>
                                        <p:strVal val="visible"/>
                                      </p:to>
                                    </p:set>
                                    <p:animEffect transition="in" filter="box(in)">
                                      <p:cBhvr>
                                        <p:cTn id="42" dur="500"/>
                                        <p:tgtEl>
                                          <p:spTgt spid="55312"/>
                                        </p:tgtEl>
                                      </p:cBhvr>
                                    </p:animEffect>
                                  </p:childTnLst>
                                </p:cTn>
                              </p:par>
                              <p:par>
                                <p:cTn id="43" presetID="4" presetClass="entr" presetSubtype="16" fill="hold" nodeType="withEffect">
                                  <p:stCondLst>
                                    <p:cond delay="0"/>
                                  </p:stCondLst>
                                  <p:childTnLst>
                                    <p:set>
                                      <p:cBhvr>
                                        <p:cTn id="44" dur="1" fill="hold">
                                          <p:stCondLst>
                                            <p:cond delay="0"/>
                                          </p:stCondLst>
                                        </p:cTn>
                                        <p:tgtEl>
                                          <p:spTgt spid="55313"/>
                                        </p:tgtEl>
                                        <p:attrNameLst>
                                          <p:attrName>style.visibility</p:attrName>
                                        </p:attrNameLst>
                                      </p:cBhvr>
                                      <p:to>
                                        <p:strVal val="visible"/>
                                      </p:to>
                                    </p:set>
                                    <p:animEffect transition="in" filter="box(in)">
                                      <p:cBhvr>
                                        <p:cTn id="45" dur="500"/>
                                        <p:tgtEl>
                                          <p:spTgt spid="55313"/>
                                        </p:tgtEl>
                                      </p:cBhvr>
                                    </p:animEffect>
                                  </p:childTnLst>
                                </p:cTn>
                              </p:par>
                              <p:par>
                                <p:cTn id="46" presetID="4" presetClass="entr" presetSubtype="16" fill="hold" nodeType="withEffect">
                                  <p:stCondLst>
                                    <p:cond delay="0"/>
                                  </p:stCondLst>
                                  <p:childTnLst>
                                    <p:set>
                                      <p:cBhvr>
                                        <p:cTn id="47" dur="1" fill="hold">
                                          <p:stCondLst>
                                            <p:cond delay="0"/>
                                          </p:stCondLst>
                                        </p:cTn>
                                        <p:tgtEl>
                                          <p:spTgt spid="55314"/>
                                        </p:tgtEl>
                                        <p:attrNameLst>
                                          <p:attrName>style.visibility</p:attrName>
                                        </p:attrNameLst>
                                      </p:cBhvr>
                                      <p:to>
                                        <p:strVal val="visible"/>
                                      </p:to>
                                    </p:set>
                                    <p:animEffect transition="in" filter="box(in)">
                                      <p:cBhvr>
                                        <p:cTn id="48" dur="500"/>
                                        <p:tgtEl>
                                          <p:spTgt spid="55314"/>
                                        </p:tgtEl>
                                      </p:cBhvr>
                                    </p:animEffect>
                                  </p:childTnLst>
                                </p:cTn>
                              </p:par>
                              <p:par>
                                <p:cTn id="49" presetID="4" presetClass="entr" presetSubtype="16" fill="hold" nodeType="withEffect">
                                  <p:stCondLst>
                                    <p:cond delay="0"/>
                                  </p:stCondLst>
                                  <p:childTnLst>
                                    <p:set>
                                      <p:cBhvr>
                                        <p:cTn id="50" dur="1" fill="hold">
                                          <p:stCondLst>
                                            <p:cond delay="0"/>
                                          </p:stCondLst>
                                        </p:cTn>
                                        <p:tgtEl>
                                          <p:spTgt spid="55315"/>
                                        </p:tgtEl>
                                        <p:attrNameLst>
                                          <p:attrName>style.visibility</p:attrName>
                                        </p:attrNameLst>
                                      </p:cBhvr>
                                      <p:to>
                                        <p:strVal val="visible"/>
                                      </p:to>
                                    </p:set>
                                    <p:animEffect transition="in" filter="box(in)">
                                      <p:cBhvr>
                                        <p:cTn id="51" dur="500"/>
                                        <p:tgtEl>
                                          <p:spTgt spid="5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rcRect/>
          <a:stretch>
            <a:fillRect/>
          </a:stretch>
        </p:blipFill>
        <p:spPr>
          <a:xfrm>
            <a:off x="1524000" y="1412876"/>
            <a:ext cx="9144000" cy="5445125"/>
          </a:xfrm>
        </p:spPr>
      </p:pic>
      <p:sp>
        <p:nvSpPr>
          <p:cNvPr id="4" name="AutoShape 8"/>
          <p:cNvSpPr>
            <a:spLocks noGrp="1" noChangeArrowheads="1"/>
          </p:cNvSpPr>
          <p:nvPr>
            <p:ph type="title"/>
          </p:nvPr>
        </p:nvSpPr>
        <p:spPr>
          <a:xfrm>
            <a:off x="1981200" y="-119921"/>
            <a:ext cx="8229600" cy="1818763"/>
          </a:xfrm>
          <a:prstGeom prst="horizontalScroll">
            <a:avLst>
              <a:gd name="adj" fmla="val 12500"/>
            </a:avLst>
          </a:prstGeom>
          <a:solidFill>
            <a:srgbClr val="99CC00"/>
          </a:solidFill>
          <a:ln w="22225">
            <a:solidFill>
              <a:srgbClr val="00FF00"/>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normAutofit fontScale="90000"/>
          </a:bodyPr>
          <a:lstStyle/>
          <a:p>
            <a:pPr algn="ctr">
              <a:lnSpc>
                <a:spcPct val="100000"/>
              </a:lnSpc>
            </a:pPr>
            <a:br>
              <a:rPr sz="3000" b="1" u="sng" dirty="0">
                <a:solidFill>
                  <a:srgbClr val="FF0000"/>
                </a:solidFill>
                <a:latin typeface="Times New Roman" panose="02020603050405020304" pitchFamily="18" charset="0"/>
                <a:cs typeface="Times New Roman" panose="02020603050405020304" pitchFamily="18" charset="0"/>
              </a:rPr>
            </a:br>
            <a:r>
              <a:rPr sz="3000" b="1" u="sng" dirty="0">
                <a:solidFill>
                  <a:schemeClr val="bg1"/>
                </a:solidFill>
                <a:latin typeface="Times New Roman" panose="02020603050405020304" pitchFamily="18" charset="0"/>
                <a:cs typeface="Times New Roman" panose="02020603050405020304" pitchFamily="18" charset="0"/>
              </a:rPr>
              <a:t>TIẾT 2</a:t>
            </a:r>
            <a:r>
              <a:rPr lang="en-US" sz="3000" b="1" u="sng" dirty="0">
                <a:solidFill>
                  <a:schemeClr val="bg1"/>
                </a:solidFill>
                <a:latin typeface="Times New Roman" panose="02020603050405020304" pitchFamily="18" charset="0"/>
                <a:cs typeface="Times New Roman" panose="02020603050405020304" pitchFamily="18" charset="0"/>
              </a:rPr>
              <a:t>6</a:t>
            </a:r>
            <a:r>
              <a:rPr sz="3000" b="1" u="sng" dirty="0">
                <a:solidFill>
                  <a:schemeClr val="bg1"/>
                </a:solidFill>
                <a:latin typeface="Times New Roman" panose="02020603050405020304" pitchFamily="18" charset="0"/>
                <a:cs typeface="Times New Roman" panose="02020603050405020304" pitchFamily="18" charset="0"/>
              </a:rPr>
              <a:t> - B</a:t>
            </a:r>
            <a:r>
              <a:rPr sz="30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à</a:t>
            </a:r>
            <a:r>
              <a:rPr sz="3000" b="1" u="sng" dirty="0">
                <a:solidFill>
                  <a:schemeClr val="bg1"/>
                </a:solidFill>
                <a:latin typeface="Times New Roman" panose="02020603050405020304" pitchFamily="18" charset="0"/>
                <a:cs typeface="Times New Roman" panose="02020603050405020304" pitchFamily="18" charset="0"/>
              </a:rPr>
              <a:t>i 16:</a:t>
            </a:r>
            <a:r>
              <a:rPr sz="3000" b="1" dirty="0">
                <a:solidFill>
                  <a:schemeClr val="bg1"/>
                </a:solidFill>
                <a:latin typeface="Times New Roman" panose="02020603050405020304" pitchFamily="18" charset="0"/>
                <a:cs typeface="Times New Roman" panose="02020603050405020304" pitchFamily="18" charset="0"/>
              </a:rPr>
              <a:t>   </a:t>
            </a:r>
            <a:br>
              <a:rPr lang="en-US" sz="3000" b="1" dirty="0">
                <a:solidFill>
                  <a:schemeClr val="bg1"/>
                </a:solidFill>
                <a:latin typeface="Times New Roman" panose="02020603050405020304" pitchFamily="18" charset="0"/>
                <a:cs typeface="Times New Roman" panose="02020603050405020304" pitchFamily="18" charset="0"/>
              </a:rPr>
            </a:br>
            <a:r>
              <a:rPr sz="3000" b="1" dirty="0">
                <a:solidFill>
                  <a:schemeClr val="bg1"/>
                </a:solidFill>
                <a:latin typeface="Times New Roman" panose="02020603050405020304" pitchFamily="18" charset="0"/>
                <a:cs typeface="Times New Roman" panose="02020603050405020304" pitchFamily="18" charset="0"/>
              </a:rPr>
              <a:t>LIÊN XÔ XÂY DỰNG CHỦ NGHĨA XÃ HỘI </a:t>
            </a:r>
            <a:br>
              <a:rPr lang="en-US" sz="3000" b="1" dirty="0">
                <a:solidFill>
                  <a:schemeClr val="bg1"/>
                </a:solidFill>
                <a:latin typeface="Times New Roman" panose="02020603050405020304" pitchFamily="18" charset="0"/>
                <a:cs typeface="Times New Roman" panose="02020603050405020304" pitchFamily="18" charset="0"/>
              </a:rPr>
            </a:br>
            <a:r>
              <a:rPr sz="3000" b="1" dirty="0">
                <a:solidFill>
                  <a:schemeClr val="bg1"/>
                </a:solidFill>
                <a:latin typeface="Times New Roman" panose="02020603050405020304" pitchFamily="18" charset="0"/>
                <a:cs typeface="Times New Roman" panose="02020603050405020304" pitchFamily="18" charset="0"/>
              </a:rPr>
              <a:t>(1921-1941)</a:t>
            </a:r>
            <a:br>
              <a:rPr sz="1800" b="1" dirty="0">
                <a:solidFill>
                  <a:schemeClr val="bg1"/>
                </a:solidFill>
                <a:latin typeface="Times New Roman" panose="02020603050405020304" pitchFamily="18" charset="0"/>
                <a:cs typeface="Times New Roman" panose="02020603050405020304" pitchFamily="18" charset="0"/>
              </a:rPr>
            </a:br>
            <a:endParaRPr sz="1800" b="1" dirty="0">
              <a:solidFill>
                <a:schemeClr val="bg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595439" y="1814731"/>
            <a:ext cx="9037637" cy="4927381"/>
          </a:xfrm>
          <a:prstGeom prst="rect">
            <a:avLst/>
          </a:prstGeom>
          <a:noFill/>
          <a:ln w="9525">
            <a:noFill/>
          </a:ln>
        </p:spPr>
      </p:pic>
    </p:spTree>
    <p:extLst>
      <p:ext uri="{BB962C8B-B14F-4D97-AF65-F5344CB8AC3E}">
        <p14:creationId xmlns:p14="http://schemas.microsoft.com/office/powerpoint/2010/main" val="331238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74028"/>
            <a:ext cx="8229600" cy="4754245"/>
          </a:xfrm>
        </p:spPr>
        <p:txBody>
          <a:bodyPr vert="horz" wrap="square" lIns="91440" tIns="45720" rIns="91440" bIns="45720" numCol="1" rtlCol="0" anchor="t" anchorCtr="0" compatLnSpc="1">
            <a:normAutofit/>
          </a:bodyPr>
          <a:lstStyle/>
          <a:p>
            <a:pPr marL="0" indent="0">
              <a:buNone/>
            </a:pPr>
            <a:r>
              <a:rPr sz="3000" b="1" dirty="0">
                <a:solidFill>
                  <a:srgbClr val="EB3421"/>
                </a:solidFill>
                <a:latin typeface="Times New Roman" panose="02020603050405020304" pitchFamily="18" charset="0"/>
                <a:cs typeface="Times New Roman" panose="02020603050405020304" pitchFamily="18" charset="0"/>
              </a:rPr>
              <a:t>II. </a:t>
            </a:r>
            <a:r>
              <a:rPr sz="3000" b="1" u="sng" dirty="0">
                <a:solidFill>
                  <a:srgbClr val="EB3421"/>
                </a:solidFill>
                <a:latin typeface="Times New Roman" panose="02020603050405020304" pitchFamily="18" charset="0"/>
                <a:cs typeface="Times New Roman" panose="02020603050405020304" pitchFamily="18" charset="0"/>
              </a:rPr>
              <a:t>CÔNG CUỘC XÂY DỰNG CHỦ NGHĨA </a:t>
            </a:r>
            <a:endParaRPr lang="en-US" sz="3000" b="1" u="sng" dirty="0">
              <a:solidFill>
                <a:srgbClr val="EB3421"/>
              </a:solidFill>
              <a:latin typeface="Times New Roman" panose="02020603050405020304" pitchFamily="18" charset="0"/>
              <a:cs typeface="Times New Roman" panose="02020603050405020304" pitchFamily="18" charset="0"/>
            </a:endParaRPr>
          </a:p>
          <a:p>
            <a:pPr marL="0" indent="0">
              <a:buNone/>
            </a:pPr>
            <a:r>
              <a:rPr sz="3000" b="1" u="sng" dirty="0">
                <a:solidFill>
                  <a:srgbClr val="EB3421"/>
                </a:solidFill>
                <a:latin typeface="Times New Roman" panose="02020603050405020304" pitchFamily="18" charset="0"/>
                <a:cs typeface="Times New Roman" panose="02020603050405020304" pitchFamily="18" charset="0"/>
              </a:rPr>
              <a:t>XÃ HỘI Ở LIÊN XÔ (1925-1941)</a:t>
            </a:r>
          </a:p>
          <a:p>
            <a:pPr marL="0" indent="0"/>
            <a:endParaRPr sz="3000" dirty="0"/>
          </a:p>
        </p:txBody>
      </p:sp>
      <p:sp>
        <p:nvSpPr>
          <p:cNvPr id="2" name="Rectangle 1"/>
          <p:cNvSpPr/>
          <p:nvPr/>
        </p:nvSpPr>
        <p:spPr>
          <a:xfrm>
            <a:off x="196949" y="1477108"/>
            <a:ext cx="11360468" cy="507843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endParaRPr sz="2500" b="1" dirty="0">
              <a:latin typeface="Times New Roman" panose="02020603050405020304" pitchFamily="18" charset="0"/>
              <a:cs typeface="Times New Roman" panose="02020603050405020304" pitchFamily="18" charset="0"/>
            </a:endParaRPr>
          </a:p>
          <a:p>
            <a:pPr lvl="0" eaLnBrk="1" hangingPunct="1">
              <a:buNone/>
            </a:pPr>
            <a:r>
              <a:rPr lang="en-US" sz="3200" b="1" dirty="0" err="1">
                <a:solidFill>
                  <a:schemeClr val="bg1"/>
                </a:solidFill>
                <a:latin typeface="Times New Roman" panose="02020603050405020304" pitchFamily="18" charset="0"/>
                <a:cs typeface="Times New Roman" panose="02020603050405020304" pitchFamily="18" charset="0"/>
              </a:rPr>
              <a:t>Câu</a:t>
            </a:r>
            <a:r>
              <a:rPr sz="3200" b="1" dirty="0">
                <a:solidFill>
                  <a:schemeClr val="bg1"/>
                </a:solidFill>
                <a:latin typeface="Times New Roman" panose="02020603050405020304" pitchFamily="18" charset="0"/>
                <a:cs typeface="Times New Roman" panose="02020603050405020304" pitchFamily="18" charset="0"/>
              </a:rPr>
              <a:t> 1: Nêu những th</a:t>
            </a:r>
            <a:r>
              <a:rPr sz="3200" b="1" dirty="0">
                <a:solidFill>
                  <a:schemeClr val="bg1"/>
                </a:solidFill>
                <a:latin typeface="Times New Roman" panose="02020603050405020304" pitchFamily="18" charset="0"/>
                <a:ea typeface="Times New Roman" panose="02020603050405020304" pitchFamily="18" charset="0"/>
              </a:rPr>
              <a:t>à</a:t>
            </a:r>
            <a:r>
              <a:rPr sz="3200" b="1" dirty="0">
                <a:solidFill>
                  <a:schemeClr val="bg1"/>
                </a:solidFill>
                <a:latin typeface="Times New Roman" panose="02020603050405020304" pitchFamily="18" charset="0"/>
                <a:cs typeface="Times New Roman" panose="02020603050405020304" pitchFamily="18" charset="0"/>
              </a:rPr>
              <a:t>nh tựu về kinh tế </a:t>
            </a:r>
            <a:r>
              <a:rPr lang="en-US" sz="3200" b="1" dirty="0">
                <a:solidFill>
                  <a:schemeClr val="bg1"/>
                </a:solidFill>
                <a:latin typeface="Times New Roman" panose="02020603050405020304" pitchFamily="18" charset="0"/>
                <a:cs typeface="Times New Roman" panose="02020603050405020304" pitchFamily="18" charset="0"/>
              </a:rPr>
              <a:t>(công nghiệp) </a:t>
            </a:r>
            <a:r>
              <a:rPr sz="3200" b="1" dirty="0">
                <a:solidFill>
                  <a:schemeClr val="bg1"/>
                </a:solidFill>
                <a:latin typeface="Times New Roman" panose="02020603050405020304" pitchFamily="18" charset="0"/>
                <a:cs typeface="Times New Roman" panose="02020603050405020304" pitchFamily="18" charset="0"/>
              </a:rPr>
              <a:t>m</a:t>
            </a:r>
            <a:r>
              <a:rPr sz="3200" b="1" dirty="0">
                <a:solidFill>
                  <a:schemeClr val="bg1"/>
                </a:solidFill>
                <a:latin typeface="Times New Roman" panose="02020603050405020304" pitchFamily="18" charset="0"/>
                <a:ea typeface="Times New Roman" panose="02020603050405020304" pitchFamily="18" charset="0"/>
              </a:rPr>
              <a:t>à</a:t>
            </a:r>
            <a:r>
              <a:rPr sz="3200" b="1" dirty="0">
                <a:solidFill>
                  <a:schemeClr val="bg1"/>
                </a:solidFill>
                <a:latin typeface="Times New Roman" panose="02020603050405020304" pitchFamily="18" charset="0"/>
                <a:cs typeface="Times New Roman" panose="02020603050405020304" pitchFamily="18" charset="0"/>
              </a:rPr>
              <a:t> Liên Xô đạt được trong giai đoạn n</a:t>
            </a:r>
            <a:r>
              <a:rPr sz="3200" b="1" dirty="0">
                <a:solidFill>
                  <a:schemeClr val="bg1"/>
                </a:solidFill>
                <a:latin typeface="Times New Roman" panose="02020603050405020304" pitchFamily="18" charset="0"/>
                <a:ea typeface="Times New Roman" panose="02020603050405020304" pitchFamily="18" charset="0"/>
              </a:rPr>
              <a:t>à</a:t>
            </a:r>
            <a:r>
              <a:rPr sz="3200" b="1" dirty="0">
                <a:solidFill>
                  <a:schemeClr val="bg1"/>
                </a:solidFill>
                <a:latin typeface="Times New Roman" panose="02020603050405020304" pitchFamily="18" charset="0"/>
                <a:cs typeface="Times New Roman" panose="02020603050405020304" pitchFamily="18" charset="0"/>
              </a:rPr>
              <a:t>y?</a:t>
            </a:r>
          </a:p>
          <a:p>
            <a:pPr lvl="0" eaLnBrk="1" hangingPunct="1">
              <a:buNone/>
            </a:pPr>
            <a:endParaRPr sz="3200" b="1" dirty="0">
              <a:solidFill>
                <a:schemeClr val="bg1"/>
              </a:solidFill>
              <a:latin typeface="Times New Roman" panose="02020603050405020304" pitchFamily="18" charset="0"/>
              <a:cs typeface="Times New Roman" panose="02020603050405020304" pitchFamily="18" charset="0"/>
            </a:endParaRPr>
          </a:p>
          <a:p>
            <a:pPr lvl="0" eaLnBrk="1" hangingPunct="1">
              <a:buNone/>
            </a:pPr>
            <a:r>
              <a:rPr lang="en-US" sz="3200" b="1" dirty="0" err="1">
                <a:solidFill>
                  <a:schemeClr val="bg1"/>
                </a:solidFill>
                <a:latin typeface="Times New Roman" panose="02020603050405020304" pitchFamily="18" charset="0"/>
                <a:cs typeface="Times New Roman" panose="02020603050405020304" pitchFamily="18" charset="0"/>
                <a:sym typeface="+mn-ea"/>
              </a:rPr>
              <a:t>Câu</a:t>
            </a:r>
            <a:r>
              <a:rPr sz="3200" b="1" dirty="0">
                <a:solidFill>
                  <a:schemeClr val="bg1"/>
                </a:solidFill>
                <a:latin typeface="Times New Roman" panose="02020603050405020304" pitchFamily="18" charset="0"/>
                <a:cs typeface="Times New Roman" panose="02020603050405020304" pitchFamily="18" charset="0"/>
                <a:sym typeface="+mn-ea"/>
              </a:rPr>
              <a:t> </a:t>
            </a:r>
            <a:r>
              <a:rPr lang="en-US" sz="3200" b="1" dirty="0">
                <a:solidFill>
                  <a:schemeClr val="bg1"/>
                </a:solidFill>
                <a:latin typeface="Times New Roman" panose="02020603050405020304" pitchFamily="18" charset="0"/>
                <a:cs typeface="Times New Roman" panose="02020603050405020304" pitchFamily="18" charset="0"/>
                <a:sym typeface="+mn-ea"/>
              </a:rPr>
              <a:t>2</a:t>
            </a:r>
            <a:r>
              <a:rPr sz="3200" b="1" dirty="0">
                <a:solidFill>
                  <a:schemeClr val="bg1"/>
                </a:solidFill>
                <a:latin typeface="Times New Roman" panose="02020603050405020304" pitchFamily="18" charset="0"/>
                <a:cs typeface="Times New Roman" panose="02020603050405020304" pitchFamily="18" charset="0"/>
                <a:sym typeface="+mn-ea"/>
              </a:rPr>
              <a:t>: Nêu những th</a:t>
            </a:r>
            <a:r>
              <a:rPr sz="3200" b="1" dirty="0">
                <a:solidFill>
                  <a:schemeClr val="bg1"/>
                </a:solidFill>
                <a:latin typeface="Times New Roman" panose="02020603050405020304" pitchFamily="18" charset="0"/>
                <a:ea typeface="Times New Roman" panose="02020603050405020304" pitchFamily="18" charset="0"/>
                <a:sym typeface="+mn-ea"/>
              </a:rPr>
              <a:t>à</a:t>
            </a:r>
            <a:r>
              <a:rPr sz="3200" b="1" dirty="0">
                <a:solidFill>
                  <a:schemeClr val="bg1"/>
                </a:solidFill>
                <a:latin typeface="Times New Roman" panose="02020603050405020304" pitchFamily="18" charset="0"/>
                <a:cs typeface="Times New Roman" panose="02020603050405020304" pitchFamily="18" charset="0"/>
                <a:sym typeface="+mn-ea"/>
              </a:rPr>
              <a:t>nh tựu về kinh tế </a:t>
            </a:r>
            <a:r>
              <a:rPr lang="en-US" sz="3200" b="1" dirty="0">
                <a:solidFill>
                  <a:schemeClr val="bg1"/>
                </a:solidFill>
                <a:latin typeface="Times New Roman" panose="02020603050405020304" pitchFamily="18" charset="0"/>
                <a:cs typeface="Times New Roman" panose="02020603050405020304" pitchFamily="18" charset="0"/>
                <a:sym typeface="+mn-ea"/>
              </a:rPr>
              <a:t>(nông nghiệp) </a:t>
            </a:r>
            <a:r>
              <a:rPr sz="3200" b="1" dirty="0">
                <a:solidFill>
                  <a:schemeClr val="bg1"/>
                </a:solidFill>
                <a:latin typeface="Times New Roman" panose="02020603050405020304" pitchFamily="18" charset="0"/>
                <a:cs typeface="Times New Roman" panose="02020603050405020304" pitchFamily="18" charset="0"/>
                <a:sym typeface="+mn-ea"/>
              </a:rPr>
              <a:t>m</a:t>
            </a:r>
            <a:r>
              <a:rPr sz="3200" b="1" dirty="0">
                <a:solidFill>
                  <a:schemeClr val="bg1"/>
                </a:solidFill>
                <a:latin typeface="Times New Roman" panose="02020603050405020304" pitchFamily="18" charset="0"/>
                <a:ea typeface="Times New Roman" panose="02020603050405020304" pitchFamily="18" charset="0"/>
                <a:sym typeface="+mn-ea"/>
              </a:rPr>
              <a:t>à</a:t>
            </a:r>
            <a:r>
              <a:rPr sz="3200" b="1" dirty="0">
                <a:solidFill>
                  <a:schemeClr val="bg1"/>
                </a:solidFill>
                <a:latin typeface="Times New Roman" panose="02020603050405020304" pitchFamily="18" charset="0"/>
                <a:cs typeface="Times New Roman" panose="02020603050405020304" pitchFamily="18" charset="0"/>
                <a:sym typeface="+mn-ea"/>
              </a:rPr>
              <a:t> Liên Xô đạt được trong giai đoạn n</a:t>
            </a:r>
            <a:r>
              <a:rPr sz="3200" b="1" dirty="0">
                <a:solidFill>
                  <a:schemeClr val="bg1"/>
                </a:solidFill>
                <a:latin typeface="Times New Roman" panose="02020603050405020304" pitchFamily="18" charset="0"/>
                <a:ea typeface="Times New Roman" panose="02020603050405020304" pitchFamily="18" charset="0"/>
                <a:sym typeface="+mn-ea"/>
              </a:rPr>
              <a:t>à</a:t>
            </a:r>
            <a:r>
              <a:rPr sz="3200" b="1" dirty="0">
                <a:solidFill>
                  <a:schemeClr val="bg1"/>
                </a:solidFill>
                <a:latin typeface="Times New Roman" panose="02020603050405020304" pitchFamily="18" charset="0"/>
                <a:cs typeface="Times New Roman" panose="02020603050405020304" pitchFamily="18" charset="0"/>
                <a:sym typeface="+mn-ea"/>
              </a:rPr>
              <a:t>y?</a:t>
            </a:r>
          </a:p>
          <a:p>
            <a:pPr lvl="0" eaLnBrk="1" hangingPunct="1">
              <a:buNone/>
            </a:pPr>
            <a:endParaRPr sz="3200" b="1" dirty="0">
              <a:solidFill>
                <a:schemeClr val="bg1"/>
              </a:solidFill>
              <a:latin typeface="Times New Roman" panose="02020603050405020304" pitchFamily="18" charset="0"/>
              <a:cs typeface="Times New Roman" panose="02020603050405020304" pitchFamily="18" charset="0"/>
            </a:endParaRPr>
          </a:p>
          <a:p>
            <a:pPr lvl="0" eaLnBrk="1" hangingPunct="1">
              <a:buNone/>
            </a:pPr>
            <a:r>
              <a:rPr lang="en-US" sz="3200" b="1" dirty="0" err="1">
                <a:solidFill>
                  <a:schemeClr val="bg1"/>
                </a:solidFill>
                <a:latin typeface="Times New Roman" panose="02020603050405020304" pitchFamily="18" charset="0"/>
                <a:cs typeface="Times New Roman" panose="02020603050405020304" pitchFamily="18" charset="0"/>
              </a:rPr>
              <a:t>Câu</a:t>
            </a:r>
            <a:r>
              <a:rPr sz="3200" b="1" dirty="0">
                <a:solidFill>
                  <a:schemeClr val="bg1"/>
                </a:solidFill>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3</a:t>
            </a:r>
            <a:r>
              <a:rPr sz="3200" b="1" dirty="0">
                <a:solidFill>
                  <a:schemeClr val="bg1"/>
                </a:solidFill>
                <a:latin typeface="Times New Roman" panose="02020603050405020304" pitchFamily="18" charset="0"/>
                <a:cs typeface="Times New Roman" panose="02020603050405020304" pitchFamily="18" charset="0"/>
              </a:rPr>
              <a:t>: Nêu những th</a:t>
            </a:r>
            <a:r>
              <a:rPr sz="3200" b="1" dirty="0">
                <a:solidFill>
                  <a:schemeClr val="bg1"/>
                </a:solidFill>
                <a:latin typeface="Times New Roman" panose="02020603050405020304" pitchFamily="18" charset="0"/>
                <a:ea typeface="Times New Roman" panose="02020603050405020304" pitchFamily="18" charset="0"/>
              </a:rPr>
              <a:t>à</a:t>
            </a:r>
            <a:r>
              <a:rPr sz="3200" b="1" dirty="0">
                <a:solidFill>
                  <a:schemeClr val="bg1"/>
                </a:solidFill>
                <a:latin typeface="Times New Roman" panose="02020603050405020304" pitchFamily="18" charset="0"/>
                <a:cs typeface="Times New Roman" panose="02020603050405020304" pitchFamily="18" charset="0"/>
              </a:rPr>
              <a:t>nh tựu về văn hóa - giáo dục?</a:t>
            </a:r>
          </a:p>
          <a:p>
            <a:pPr lvl="0" eaLnBrk="1" hangingPunct="1">
              <a:buNone/>
            </a:pPr>
            <a:endParaRPr sz="3200" b="1" dirty="0">
              <a:solidFill>
                <a:schemeClr val="bg1"/>
              </a:solidFill>
              <a:latin typeface="Times New Roman" panose="02020603050405020304" pitchFamily="18" charset="0"/>
              <a:cs typeface="Times New Roman" panose="02020603050405020304" pitchFamily="18" charset="0"/>
            </a:endParaRPr>
          </a:p>
          <a:p>
            <a:pPr lvl="0" eaLnBrk="1" hangingPunct="1">
              <a:buNone/>
            </a:pP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4</a:t>
            </a:r>
            <a:r>
              <a:rPr sz="3200" b="1" dirty="0">
                <a:solidFill>
                  <a:schemeClr val="bg1"/>
                </a:solidFill>
                <a:latin typeface="Times New Roman" panose="02020603050405020304" pitchFamily="18" charset="0"/>
                <a:cs typeface="Times New Roman" panose="02020603050405020304" pitchFamily="18" charset="0"/>
              </a:rPr>
              <a:t>: Nêu những th</a:t>
            </a:r>
            <a:r>
              <a:rPr sz="3200" b="1" dirty="0">
                <a:solidFill>
                  <a:schemeClr val="bg1"/>
                </a:solidFill>
                <a:latin typeface="Times New Roman" panose="02020603050405020304" pitchFamily="18" charset="0"/>
                <a:ea typeface="Times New Roman" panose="02020603050405020304" pitchFamily="18" charset="0"/>
              </a:rPr>
              <a:t>à</a:t>
            </a:r>
            <a:r>
              <a:rPr sz="3200" b="1" dirty="0">
                <a:solidFill>
                  <a:schemeClr val="bg1"/>
                </a:solidFill>
                <a:latin typeface="Times New Roman" panose="02020603050405020304" pitchFamily="18" charset="0"/>
                <a:cs typeface="Times New Roman" panose="02020603050405020304" pitchFamily="18" charset="0"/>
              </a:rPr>
              <a:t>nh tựu về xã hội?</a:t>
            </a:r>
          </a:p>
          <a:p>
            <a:pPr lvl="0" algn="ctr" eaLnBrk="1" hangingPunct="1">
              <a:buNone/>
            </a:pPr>
            <a:endParaRPr sz="25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Sau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Hai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Hai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song </a:t>
            </a:r>
            <a:r>
              <a:rPr lang="en-US" sz="3200" dirty="0" err="1">
                <a:latin typeface="Times New Roman" panose="02020603050405020304" pitchFamily="18" charset="0"/>
                <a:cs typeface="Times New Roman" panose="02020603050405020304" pitchFamily="18" charset="0"/>
              </a:rPr>
              <a:t>song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rút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838200" y="1533377"/>
            <a:ext cx="10515600" cy="3305909"/>
          </a:xfrm>
        </p:spPr>
        <p:txBody>
          <a:bodyPr/>
          <a:lstStyle/>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931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872197" y="476251"/>
            <a:ext cx="10789919" cy="5649913"/>
          </a:xfrm>
        </p:spPr>
        <p:txBody>
          <a:bodyPr vert="horz" wrap="square" lIns="91440" tIns="45720" rIns="91440" bIns="45720" rtlCol="0" anchor="t">
            <a:normAutofit/>
          </a:bodyPr>
          <a:lstStyle/>
          <a:p>
            <a:pPr marL="0" indent="0">
              <a:lnSpc>
                <a:spcPct val="100000"/>
              </a:lnSpc>
              <a:spcBef>
                <a:spcPts val="0"/>
              </a:spcBef>
              <a:buNone/>
            </a:pPr>
            <a:r>
              <a:rPr sz="3000" b="1" dirty="0">
                <a:solidFill>
                  <a:srgbClr val="EB3421"/>
                </a:solidFill>
                <a:latin typeface="Times New Roman" panose="02020603050405020304" pitchFamily="18" charset="0"/>
                <a:cs typeface="Times New Roman" panose="02020603050405020304" pitchFamily="18" charset="0"/>
              </a:rPr>
              <a:t>II. </a:t>
            </a:r>
            <a:r>
              <a:rPr sz="3000" b="1" u="sng" dirty="0">
                <a:solidFill>
                  <a:srgbClr val="EB3421"/>
                </a:solidFill>
                <a:latin typeface="Times New Roman" panose="02020603050405020304" pitchFamily="18" charset="0"/>
                <a:cs typeface="Times New Roman" panose="02020603050405020304" pitchFamily="18" charset="0"/>
              </a:rPr>
              <a:t>CÔNG CUỘC XÂY DỰNG CHỦ NGHĨA </a:t>
            </a:r>
            <a:endParaRPr lang="en-US" sz="3000" b="1" u="sng" dirty="0">
              <a:solidFill>
                <a:srgbClr val="EB3421"/>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sz="3000" b="1" u="sng" dirty="0">
                <a:solidFill>
                  <a:srgbClr val="EB3421"/>
                </a:solidFill>
                <a:latin typeface="Times New Roman" panose="02020603050405020304" pitchFamily="18" charset="0"/>
                <a:cs typeface="Times New Roman" panose="02020603050405020304" pitchFamily="18" charset="0"/>
              </a:rPr>
              <a:t>XÃ HỘI Ở LIÊN XÔ (1925-1941)</a:t>
            </a:r>
          </a:p>
          <a:p>
            <a:pPr marL="0" indent="0">
              <a:lnSpc>
                <a:spcPct val="100000"/>
              </a:lnSpc>
              <a:spcBef>
                <a:spcPts val="0"/>
              </a:spcBef>
              <a:buNone/>
            </a:pPr>
            <a:endParaRPr lang="en-US" sz="3500" b="1" dirty="0">
              <a:latin typeface="Times New Roman" panose="02020603050405020304" pitchFamily="18" charset="0"/>
              <a:cs typeface="Times New Roman" panose="02020603050405020304" pitchFamily="18" charset="0"/>
            </a:endParaRPr>
          </a:p>
          <a:p>
            <a:pPr marL="0" indent="0">
              <a:buNone/>
            </a:pPr>
            <a:r>
              <a:rPr sz="4400" b="1" dirty="0">
                <a:solidFill>
                  <a:srgbClr val="FF0000"/>
                </a:solidFill>
                <a:latin typeface="Times New Roman" panose="02020603050405020304" pitchFamily="18" charset="0"/>
                <a:cs typeface="Times New Roman" panose="02020603050405020304" pitchFamily="18" charset="0"/>
              </a:rPr>
              <a:t>- Về kinh tế: </a:t>
            </a:r>
          </a:p>
          <a:p>
            <a:pPr marL="0" indent="0">
              <a:buNone/>
            </a:pPr>
            <a:r>
              <a:rPr sz="4400" b="1" dirty="0">
                <a:latin typeface="Times New Roman" panose="02020603050405020304" pitchFamily="18" charset="0"/>
                <a:cs typeface="Times New Roman" panose="02020603050405020304" pitchFamily="18" charset="0"/>
                <a:sym typeface="+mn-ea"/>
              </a:rPr>
              <a:t>+ Công nghiệp: </a:t>
            </a:r>
            <a:r>
              <a:rPr sz="4400" b="1" dirty="0" err="1">
                <a:latin typeface="Times New Roman" panose="02020603050405020304" pitchFamily="18" charset="0"/>
                <a:cs typeface="Times New Roman" panose="02020603050405020304" pitchFamily="18" charset="0"/>
                <a:sym typeface="+mn-ea"/>
              </a:rPr>
              <a:t>phát</a:t>
            </a:r>
            <a:r>
              <a:rPr sz="4400" b="1" dirty="0">
                <a:latin typeface="Times New Roman" panose="02020603050405020304" pitchFamily="18" charset="0"/>
                <a:cs typeface="Times New Roman" panose="02020603050405020304" pitchFamily="18" charset="0"/>
                <a:sym typeface="+mn-ea"/>
              </a:rPr>
              <a:t> </a:t>
            </a:r>
            <a:r>
              <a:rPr sz="4400" b="1" dirty="0" err="1">
                <a:latin typeface="Times New Roman" panose="02020603050405020304" pitchFamily="18" charset="0"/>
                <a:cs typeface="Times New Roman" panose="02020603050405020304" pitchFamily="18" charset="0"/>
                <a:sym typeface="+mn-ea"/>
              </a:rPr>
              <a:t>triển</a:t>
            </a:r>
            <a:r>
              <a:rPr lang="en-US" sz="4400" b="1" dirty="0">
                <a:latin typeface="Times New Roman" panose="02020603050405020304" pitchFamily="18" charset="0"/>
                <a:cs typeface="Times New Roman" panose="02020603050405020304" pitchFamily="18" charset="0"/>
                <a:sym typeface="+mn-ea"/>
              </a:rPr>
              <a:t>,</a:t>
            </a:r>
            <a:r>
              <a:rPr sz="4400" b="1" dirty="0">
                <a:latin typeface="Times New Roman" panose="02020603050405020304" pitchFamily="18" charset="0"/>
                <a:cs typeface="Times New Roman" panose="02020603050405020304" pitchFamily="18" charset="0"/>
                <a:sym typeface="+mn-ea"/>
              </a:rPr>
              <a:t> đứng đầu châu Âu, đứng thứ hai thế giới (sau Mĩ).</a:t>
            </a:r>
            <a:endParaRPr sz="4400" b="1" dirty="0">
              <a:latin typeface="Times New Roman" panose="02020603050405020304" pitchFamily="18" charset="0"/>
              <a:cs typeface="Times New Roman" panose="02020603050405020304" pitchFamily="18" charset="0"/>
            </a:endParaRPr>
          </a:p>
          <a:p>
            <a:pPr marL="0" indent="0">
              <a:buNone/>
            </a:pPr>
            <a:r>
              <a:rPr lang="pt-BR" altLang="x-none" sz="4400" b="1" dirty="0">
                <a:latin typeface="Times New Roman" panose="02020603050405020304" pitchFamily="18" charset="0"/>
                <a:cs typeface="Times New Roman" panose="02020603050405020304" pitchFamily="18" charset="0"/>
              </a:rPr>
              <a:t>+ </a:t>
            </a:r>
            <a:r>
              <a:rPr sz="4400" b="1" dirty="0">
                <a:latin typeface="Times New Roman" panose="02020603050405020304" pitchFamily="18" charset="0"/>
                <a:cs typeface="Times New Roman" panose="02020603050405020304" pitchFamily="18" charset="0"/>
                <a:sym typeface="+mn-ea"/>
              </a:rPr>
              <a:t>Nông nghiệp: Hoàn thành tập thể hóa nông nghiệp, cơ giới hóa, có qui mô sản xuất lớn. </a:t>
            </a:r>
            <a:endParaRPr sz="4400" b="1" dirty="0">
              <a:latin typeface="Times New Roman" panose="02020603050405020304" pitchFamily="18" charset="0"/>
              <a:cs typeface="Times New Roman" panose="02020603050405020304" pitchFamily="18" charset="0"/>
            </a:endParaRPr>
          </a:p>
          <a:p>
            <a:pPr marL="0" indent="0">
              <a:buNone/>
            </a:pPr>
            <a:endParaRPr sz="4000" b="1" dirty="0">
              <a:latin typeface="Times New Roman" panose="02020603050405020304" pitchFamily="18" charset="0"/>
              <a:cs typeface="Times New Roman" panose="02020603050405020304" pitchFamily="18" charset="0"/>
            </a:endParaRPr>
          </a:p>
          <a:p>
            <a:pPr marL="0" indent="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16"/>
          <p:cNvSpPr/>
          <p:nvPr/>
        </p:nvSpPr>
        <p:spPr>
          <a:xfrm>
            <a:off x="689317" y="260648"/>
            <a:ext cx="11015003" cy="5832648"/>
          </a:xfrm>
          <a:prstGeom prst="wedgeRectCallout">
            <a:avLst>
              <a:gd name="adj1" fmla="val -11843"/>
              <a:gd name="adj2" fmla="val -49694"/>
            </a:avLst>
          </a:prstGeom>
          <a:solidFill>
            <a:srgbClr val="FFFF00"/>
          </a:solidFill>
          <a:ln w="9525" cap="flat" cmpd="sng">
            <a:solidFill>
              <a:schemeClr val="tx1"/>
            </a:solidFill>
            <a:prstDash val="solid"/>
            <a:miter/>
            <a:headEnd type="none" w="med" len="med"/>
            <a:tailEnd type="none" w="med" len="med"/>
          </a:ln>
        </p:spPr>
        <p:txBody>
          <a:bodyPr anchor="ctr"/>
          <a:lstStyle/>
          <a:p>
            <a:pPr algn="just"/>
            <a:r>
              <a:rPr sz="3000" dirty="0">
                <a:latin typeface="VNI-Times" pitchFamily="2" charset="0"/>
              </a:rPr>
              <a:t>- </a:t>
            </a:r>
            <a:r>
              <a:rPr lang="en-US" sz="4400" b="1" dirty="0" err="1">
                <a:latin typeface="Times New Roman" panose="02020603050405020304" pitchFamily="18" charset="0"/>
                <a:cs typeface="Times New Roman" panose="02020603050405020304" pitchFamily="18" charset="0"/>
              </a:rPr>
              <a:t>Tổng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tăng</a:t>
            </a:r>
            <a:r>
              <a:rPr lang="en-US" sz="4400" b="1" dirty="0">
                <a:latin typeface="Times New Roman" panose="02020603050405020304" pitchFamily="18" charset="0"/>
                <a:cs typeface="Times New Roman" panose="02020603050405020304" pitchFamily="18" charset="0"/>
              </a:rPr>
              <a:t> 2,2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riêng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nặng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tăng</a:t>
            </a:r>
            <a:r>
              <a:rPr lang="en-US" sz="4400" b="1" dirty="0">
                <a:latin typeface="Times New Roman" panose="02020603050405020304" pitchFamily="18" charset="0"/>
                <a:cs typeface="Times New Roman" panose="02020603050405020304" pitchFamily="18" charset="0"/>
              </a:rPr>
              <a:t> 3,4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a:t>
            </a:r>
            <a:endParaRPr sz="4400" b="1" dirty="0">
              <a:latin typeface="Times New Roman" panose="02020603050405020304" pitchFamily="18" charset="0"/>
              <a:cs typeface="Times New Roman" panose="02020603050405020304" pitchFamily="18" charset="0"/>
            </a:endParaRPr>
          </a:p>
          <a:p>
            <a:pPr algn="just"/>
            <a:r>
              <a:rPr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chiếm</a:t>
            </a:r>
            <a:r>
              <a:rPr lang="en-US" sz="4400" b="1" dirty="0">
                <a:latin typeface="Times New Roman" panose="02020603050405020304" pitchFamily="18" charset="0"/>
                <a:cs typeface="Times New Roman" panose="02020603050405020304" pitchFamily="18" charset="0"/>
              </a:rPr>
              <a:t> </a:t>
            </a:r>
            <a:r>
              <a:rPr sz="4400" b="1" dirty="0">
                <a:latin typeface="Times New Roman" panose="02020603050405020304" pitchFamily="18" charset="0"/>
                <a:cs typeface="Times New Roman" panose="02020603050405020304" pitchFamily="18" charset="0"/>
              </a:rPr>
              <a:t>77,4% </a:t>
            </a:r>
            <a:r>
              <a:rPr lang="en-US" sz="4400" b="1" dirty="0" err="1">
                <a:latin typeface="Times New Roman" panose="02020603050405020304" pitchFamily="18" charset="0"/>
                <a:cs typeface="Times New Roman" panose="02020603050405020304" pitchFamily="18" charset="0"/>
              </a:rPr>
              <a:t>tổng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a:t>
            </a:r>
          </a:p>
          <a:p>
            <a:pPr algn="just"/>
            <a:r>
              <a:rPr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gang </a:t>
            </a:r>
            <a:r>
              <a:rPr lang="en-US" sz="4400" b="1" dirty="0" err="1">
                <a:latin typeface="Times New Roman" panose="02020603050405020304" pitchFamily="18" charset="0"/>
                <a:cs typeface="Times New Roman" panose="02020603050405020304" pitchFamily="18" charset="0"/>
              </a:rPr>
              <a:t>tăng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thép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tăng</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lần</a:t>
            </a:r>
            <a:r>
              <a:rPr lang="en-US" sz="4400" b="1" dirty="0">
                <a:latin typeface="Times New Roman" panose="02020603050405020304" pitchFamily="18" charset="0"/>
                <a:cs typeface="Times New Roman" panose="02020603050405020304" pitchFamily="18" charset="0"/>
              </a:rPr>
              <a:t>…</a:t>
            </a:r>
            <a:endParaRPr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Le-ninthamgiaxaydungCNXH"/>
          <p:cNvPicPr>
            <a:picLocks noGrp="1" noChangeAspect="1"/>
          </p:cNvPicPr>
          <p:nvPr>
            <p:ph idx="1"/>
          </p:nvPr>
        </p:nvPicPr>
        <p:blipFill>
          <a:blip r:embed="rId2">
            <a:grayscl/>
          </a:blip>
          <a:srcRect/>
          <a:stretch>
            <a:fillRect/>
          </a:stretch>
        </p:blipFill>
        <p:spPr>
          <a:xfrm>
            <a:off x="1524000" y="0"/>
            <a:ext cx="9144000" cy="6858000"/>
          </a:xfr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500" fill="hold"/>
                                        <p:tgtEl>
                                          <p:spTgt spid="106500"/>
                                        </p:tgtEl>
                                        <p:attrNameLst>
                                          <p:attrName>ppt_w</p:attrName>
                                        </p:attrNameLst>
                                      </p:cBhvr>
                                      <p:tavLst>
                                        <p:tav tm="0">
                                          <p:val>
                                            <p:fltVal val="0"/>
                                          </p:val>
                                        </p:tav>
                                        <p:tav tm="100000">
                                          <p:val>
                                            <p:strVal val="#ppt_w"/>
                                          </p:val>
                                        </p:tav>
                                      </p:tavLst>
                                    </p:anim>
                                    <p:anim calcmode="lin" valueType="num">
                                      <p:cBhvr>
                                        <p:cTn id="8" dur="500" fill="hold"/>
                                        <p:tgtEl>
                                          <p:spTgt spid="10650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0650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an0016"/>
          <p:cNvPicPr>
            <a:picLocks noChangeAspect="1"/>
          </p:cNvPicPr>
          <p:nvPr/>
        </p:nvPicPr>
        <p:blipFill>
          <a:blip r:embed="rId2"/>
          <a:stretch>
            <a:fillRect/>
          </a:stretch>
        </p:blipFill>
        <p:spPr>
          <a:xfrm>
            <a:off x="1610996" y="76200"/>
            <a:ext cx="8980805" cy="5181600"/>
          </a:xfrm>
          <a:prstGeom prst="rect">
            <a:avLst/>
          </a:prstGeom>
          <a:noFill/>
          <a:ln w="9525" cap="flat" cmpd="sng">
            <a:solidFill>
              <a:schemeClr val="accent2"/>
            </a:solidFill>
            <a:prstDash val="solid"/>
            <a:miter/>
            <a:headEnd type="none" w="med" len="med"/>
            <a:tailEnd type="none" w="med" len="med"/>
          </a:ln>
        </p:spPr>
      </p:pic>
      <p:sp>
        <p:nvSpPr>
          <p:cNvPr id="18435" name="Rectangle 7"/>
          <p:cNvSpPr/>
          <p:nvPr/>
        </p:nvSpPr>
        <p:spPr>
          <a:xfrm>
            <a:off x="1610995" y="5172076"/>
            <a:ext cx="8980170" cy="1685925"/>
          </a:xfrm>
          <a:prstGeom prst="rect">
            <a:avLst/>
          </a:prstGeom>
          <a:solidFill>
            <a:schemeClr val="accent1"/>
          </a:solidFill>
          <a:ln w="9525" cap="flat" cmpd="sng">
            <a:solidFill>
              <a:schemeClr val="accent2"/>
            </a:solidFill>
            <a:prstDash val="solid"/>
            <a:miter/>
            <a:headEnd type="none" w="med" len="med"/>
            <a:tailEnd type="none" w="med" len="med"/>
          </a:ln>
        </p:spPr>
        <p:txBody>
          <a:bodyPr/>
          <a:lstStyle/>
          <a:p>
            <a:pPr marL="342900" indent="-342900" algn="ctr">
              <a:spcBef>
                <a:spcPct val="20000"/>
              </a:spcBef>
            </a:pPr>
            <a:r>
              <a:rPr sz="2800" dirty="0">
                <a:solidFill>
                  <a:schemeClr val="accent2"/>
                </a:solidFill>
                <a:latin typeface="Times New Roman" panose="02020603050405020304" pitchFamily="18" charset="0"/>
              </a:rPr>
              <a:t>   </a:t>
            </a:r>
            <a:r>
              <a:rPr sz="2800" dirty="0">
                <a:solidFill>
                  <a:srgbClr val="FFFF00"/>
                </a:solidFill>
                <a:latin typeface="Times New Roman" panose="02020603050405020304" pitchFamily="18" charset="0"/>
              </a:rPr>
              <a:t>   </a:t>
            </a:r>
            <a:r>
              <a:rPr sz="3200" b="1" dirty="0">
                <a:solidFill>
                  <a:srgbClr val="FFFF00"/>
                </a:solidFill>
                <a:latin typeface="Times New Roman" panose="02020603050405020304" pitchFamily="18" charset="0"/>
              </a:rPr>
              <a:t>Xí nghiệp liên hợp luyện kim Ma-gơ-nhi-tơ-goóc-xcơ, là một trong những đứa con đầu lòng của nền công nghiệp xã hội chủ nghĩa.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DSC_0003 copy"/>
          <p:cNvPicPr>
            <a:picLocks noChangeAspect="1"/>
          </p:cNvPicPr>
          <p:nvPr/>
        </p:nvPicPr>
        <p:blipFill>
          <a:blip r:embed="rId2"/>
          <a:srcRect l="24596" t="19131" r="19740" b="11737"/>
          <a:stretch>
            <a:fillRect/>
          </a:stretch>
        </p:blipFill>
        <p:spPr>
          <a:xfrm>
            <a:off x="1524000" y="0"/>
            <a:ext cx="9144000" cy="6796088"/>
          </a:xfrm>
          <a:prstGeom prst="rect">
            <a:avLst/>
          </a:prstGeom>
          <a:noFill/>
          <a:ln w="9525">
            <a:noFill/>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scan0017"/>
          <p:cNvPicPr>
            <a:picLocks noChangeAspect="1"/>
          </p:cNvPicPr>
          <p:nvPr/>
        </p:nvPicPr>
        <p:blipFill>
          <a:blip r:embed="rId3"/>
          <a:stretch>
            <a:fillRect/>
          </a:stretch>
        </p:blipFill>
        <p:spPr>
          <a:xfrm>
            <a:off x="2391509" y="0"/>
            <a:ext cx="7793500" cy="5194300"/>
          </a:xfrm>
          <a:prstGeom prst="rect">
            <a:avLst/>
          </a:prstGeom>
          <a:noFill/>
          <a:ln w="9525">
            <a:noFill/>
          </a:ln>
        </p:spPr>
      </p:pic>
      <p:sp>
        <p:nvSpPr>
          <p:cNvPr id="19459" name="Rectangle 8"/>
          <p:cNvSpPr/>
          <p:nvPr/>
        </p:nvSpPr>
        <p:spPr>
          <a:xfrm>
            <a:off x="337625" y="5033645"/>
            <a:ext cx="11662117" cy="2253420"/>
          </a:xfrm>
          <a:prstGeom prst="rect">
            <a:avLst/>
          </a:prstGeom>
          <a:noFill/>
          <a:ln w="9525">
            <a:noFill/>
          </a:ln>
        </p:spPr>
        <p:txBody>
          <a:bodyPr/>
          <a:lstStyle/>
          <a:p>
            <a:pPr marL="342900" indent="-342900"/>
            <a:r>
              <a:rPr sz="3200" b="1" dirty="0" err="1">
                <a:latin typeface="Times New Roman" panose="02020603050405020304" pitchFamily="18" charset="0"/>
              </a:rPr>
              <a:t>Trong</a:t>
            </a:r>
            <a:r>
              <a:rPr sz="3200" b="1" dirty="0">
                <a:latin typeface="Times New Roman" panose="02020603050405020304" pitchFamily="18" charset="0"/>
              </a:rPr>
              <a:t> những năm 1927-1931, tuyến đường sắt </a:t>
            </a:r>
            <a:r>
              <a:rPr sz="3200" b="1" dirty="0" err="1">
                <a:latin typeface="Times New Roman" panose="02020603050405020304" pitchFamily="18" charset="0"/>
              </a:rPr>
              <a:t>Tuốc-ke-xtan</a:t>
            </a:r>
            <a:r>
              <a:rPr sz="3200" b="1" dirty="0">
                <a:latin typeface="Times New Roman" panose="02020603050405020304" pitchFamily="18" charset="0"/>
              </a:rPr>
              <a:t>  </a:t>
            </a:r>
            <a:r>
              <a:rPr lang="en-US" sz="3200" b="1" dirty="0">
                <a:latin typeface="Times New Roman" panose="02020603050405020304" pitchFamily="18" charset="0"/>
              </a:rPr>
              <a:t>-&gt; </a:t>
            </a:r>
            <a:r>
              <a:rPr sz="3200" b="1" dirty="0">
                <a:latin typeface="Times New Roman" panose="02020603050405020304" pitchFamily="18" charset="0"/>
              </a:rPr>
              <a:t>Xi-bi-</a:t>
            </a:r>
            <a:r>
              <a:rPr sz="3200" b="1" dirty="0" err="1">
                <a:latin typeface="Times New Roman" panose="02020603050405020304" pitchFamily="18" charset="0"/>
              </a:rPr>
              <a:t>ri</a:t>
            </a:r>
            <a:r>
              <a:rPr sz="3200" b="1" dirty="0">
                <a:latin typeface="Times New Roman" panose="02020603050405020304" pitchFamily="18" charset="0"/>
              </a:rPr>
              <a:t> đã được xây dựng xong. Tuyến đường này nối liền các nước Cộng hoà Trung Á với các vùng Xi-bi-ri. Chiều dài là 1425 km</a:t>
            </a:r>
            <a:r>
              <a:rPr lang="en-US" sz="3200" b="1" dirty="0">
                <a:latin typeface="Times New Roman" panose="02020603050405020304" pitchFamily="18"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C_0002 copy"/>
          <p:cNvPicPr>
            <a:picLocks noChangeAspect="1"/>
          </p:cNvPicPr>
          <p:nvPr/>
        </p:nvPicPr>
        <p:blipFill>
          <a:blip r:embed="rId2">
            <a:lum contrast="24000"/>
          </a:blip>
          <a:srcRect l="6473" t="18549" r="24123" b="10645"/>
          <a:stretch>
            <a:fillRect/>
          </a:stretch>
        </p:blipFill>
        <p:spPr>
          <a:xfrm>
            <a:off x="1524000" y="228600"/>
            <a:ext cx="9144000" cy="5105400"/>
          </a:xfrm>
          <a:prstGeom prst="rect">
            <a:avLst/>
          </a:prstGeom>
          <a:noFill/>
          <a:ln w="9525">
            <a:noFill/>
          </a:ln>
        </p:spPr>
      </p:pic>
      <p:sp>
        <p:nvSpPr>
          <p:cNvPr id="28675" name="Rectangle 3"/>
          <p:cNvSpPr/>
          <p:nvPr/>
        </p:nvSpPr>
        <p:spPr>
          <a:xfrm>
            <a:off x="1524000" y="5715001"/>
            <a:ext cx="9144000" cy="519113"/>
          </a:xfrm>
          <a:prstGeom prst="rect">
            <a:avLst/>
          </a:prstGeom>
          <a:solidFill>
            <a:schemeClr val="accent1"/>
          </a:solidFill>
          <a:ln w="9525">
            <a:noFill/>
          </a:ln>
        </p:spPr>
        <p:txBody>
          <a:bodyPr>
            <a:spAutoFit/>
          </a:bodyPr>
          <a:lstStyle/>
          <a:p>
            <a:pPr algn="ctr" eaLnBrk="0" hangingPunct="0"/>
            <a:r>
              <a:rPr sz="2800" b="1" dirty="0">
                <a:solidFill>
                  <a:srgbClr val="CC3300"/>
                </a:solidFill>
                <a:latin typeface="Times New Roman" panose="02020603050405020304" pitchFamily="18" charset="0"/>
              </a:rPr>
              <a:t>Máy kéo được sử dụng trong nông trang nói lên điều gì ?</a:t>
            </a:r>
          </a:p>
        </p:txBody>
      </p:sp>
      <p:sp>
        <p:nvSpPr>
          <p:cNvPr id="28676" name="Text Box 4"/>
          <p:cNvSpPr txBox="1"/>
          <p:nvPr/>
        </p:nvSpPr>
        <p:spPr>
          <a:xfrm>
            <a:off x="1195753" y="5562600"/>
            <a:ext cx="9917723" cy="1077218"/>
          </a:xfrm>
          <a:prstGeom prst="rect">
            <a:avLst/>
          </a:prstGeom>
          <a:solidFill>
            <a:schemeClr val="accent1"/>
          </a:solidFill>
          <a:ln w="9525" cap="flat" cmpd="sng">
            <a:solidFill>
              <a:schemeClr val="accent2"/>
            </a:solidFill>
            <a:prstDash val="solid"/>
            <a:miter/>
            <a:headEnd type="none" w="med" len="med"/>
            <a:tailEnd type="none" w="med" len="med"/>
          </a:ln>
        </p:spPr>
        <p:txBody>
          <a:bodyPr wrap="square">
            <a:spAutoFit/>
          </a:bodyPr>
          <a:lstStyle/>
          <a:p>
            <a:pPr algn="ctr" eaLnBrk="0" hangingPunct="0">
              <a:spcBef>
                <a:spcPct val="50000"/>
              </a:spcBef>
            </a:pPr>
            <a:r>
              <a:rPr sz="3200" b="1" dirty="0">
                <a:solidFill>
                  <a:srgbClr val="FFFF00"/>
                </a:solidFill>
                <a:latin typeface="Times New Roman" panose="02020603050405020304" pitchFamily="18" charset="0"/>
              </a:rPr>
              <a:t>Sự phát triển vượt bậc trong nông nghiệp ở Liên Xô, máy móc đã được sử dụng phổ biến.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strVal val="#ppt_w*0.05"/>
                                          </p:val>
                                        </p:tav>
                                        <p:tav tm="100000">
                                          <p:val>
                                            <p:strVal val="#ppt_w"/>
                                          </p:val>
                                        </p:tav>
                                      </p:tavLst>
                                    </p:anim>
                                    <p:anim calcmode="lin" valueType="num">
                                      <p:cBhvr>
                                        <p:cTn id="8" dur="500" fill="hold"/>
                                        <p:tgtEl>
                                          <p:spTgt spid="28674"/>
                                        </p:tgtEl>
                                        <p:attrNameLst>
                                          <p:attrName>ppt_h</p:attrName>
                                        </p:attrNameLst>
                                      </p:cBhvr>
                                      <p:tavLst>
                                        <p:tav tm="0">
                                          <p:val>
                                            <p:strVal val="#ppt_h"/>
                                          </p:val>
                                        </p:tav>
                                        <p:tav tm="100000">
                                          <p:val>
                                            <p:strVal val="#ppt_h"/>
                                          </p:val>
                                        </p:tav>
                                      </p:tavLst>
                                    </p:anim>
                                    <p:anim calcmode="lin" valueType="num">
                                      <p:cBhvr>
                                        <p:cTn id="9" dur="500" fill="hold"/>
                                        <p:tgtEl>
                                          <p:spTgt spid="28674"/>
                                        </p:tgtEl>
                                        <p:attrNameLst>
                                          <p:attrName>ppt_x</p:attrName>
                                        </p:attrNameLst>
                                      </p:cBhvr>
                                      <p:tavLst>
                                        <p:tav tm="0">
                                          <p:val>
                                            <p:strVal val="#ppt_x-.2"/>
                                          </p:val>
                                        </p:tav>
                                        <p:tav tm="100000">
                                          <p:val>
                                            <p:strVal val="#ppt_x"/>
                                          </p:val>
                                        </p:tav>
                                      </p:tavLst>
                                    </p:anim>
                                    <p:anim calcmode="lin" valueType="num">
                                      <p:cBhvr>
                                        <p:cTn id="10" dur="500" fill="hold"/>
                                        <p:tgtEl>
                                          <p:spTgt spid="28674"/>
                                        </p:tgtEl>
                                        <p:attrNameLst>
                                          <p:attrName>ppt_y</p:attrName>
                                        </p:attrNameLst>
                                      </p:cBhvr>
                                      <p:tavLst>
                                        <p:tav tm="0">
                                          <p:val>
                                            <p:strVal val="#ppt_y"/>
                                          </p:val>
                                        </p:tav>
                                        <p:tav tm="100000">
                                          <p:val>
                                            <p:strVal val="#ppt_y"/>
                                          </p:val>
                                        </p:tav>
                                      </p:tavLst>
                                    </p:anim>
                                    <p:animEffect transition="in" filter="fade">
                                      <p:cBhvr>
                                        <p:cTn id="11" dur="500"/>
                                        <p:tgtEl>
                                          <p:spTgt spid="28674"/>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8675"/>
                                        </p:tgtEl>
                                        <p:attrNameLst>
                                          <p:attrName>style.visibility</p:attrName>
                                        </p:attrNameLst>
                                      </p:cBhvr>
                                      <p:to>
                                        <p:strVal val="visible"/>
                                      </p:to>
                                    </p:set>
                                    <p:anim calcmode="lin" valueType="num">
                                      <p:cBhvr>
                                        <p:cTn id="16" dur="500" fill="hold"/>
                                        <p:tgtEl>
                                          <p:spTgt spid="28675"/>
                                        </p:tgtEl>
                                        <p:attrNameLst>
                                          <p:attrName>ppt_w</p:attrName>
                                        </p:attrNameLst>
                                      </p:cBhvr>
                                      <p:tavLst>
                                        <p:tav tm="0">
                                          <p:val>
                                            <p:strVal val="#ppt_w*0.05"/>
                                          </p:val>
                                        </p:tav>
                                        <p:tav tm="100000">
                                          <p:val>
                                            <p:strVal val="#ppt_w"/>
                                          </p:val>
                                        </p:tav>
                                      </p:tavLst>
                                    </p:anim>
                                    <p:anim calcmode="lin" valueType="num">
                                      <p:cBhvr>
                                        <p:cTn id="17" dur="500" fill="hold"/>
                                        <p:tgtEl>
                                          <p:spTgt spid="28675"/>
                                        </p:tgtEl>
                                        <p:attrNameLst>
                                          <p:attrName>ppt_h</p:attrName>
                                        </p:attrNameLst>
                                      </p:cBhvr>
                                      <p:tavLst>
                                        <p:tav tm="0">
                                          <p:val>
                                            <p:strVal val="#ppt_h"/>
                                          </p:val>
                                        </p:tav>
                                        <p:tav tm="100000">
                                          <p:val>
                                            <p:strVal val="#ppt_h"/>
                                          </p:val>
                                        </p:tav>
                                      </p:tavLst>
                                    </p:anim>
                                    <p:anim calcmode="lin" valueType="num">
                                      <p:cBhvr>
                                        <p:cTn id="18" dur="500" fill="hold"/>
                                        <p:tgtEl>
                                          <p:spTgt spid="28675"/>
                                        </p:tgtEl>
                                        <p:attrNameLst>
                                          <p:attrName>ppt_x</p:attrName>
                                        </p:attrNameLst>
                                      </p:cBhvr>
                                      <p:tavLst>
                                        <p:tav tm="0">
                                          <p:val>
                                            <p:strVal val="#ppt_x-.2"/>
                                          </p:val>
                                        </p:tav>
                                        <p:tav tm="100000">
                                          <p:val>
                                            <p:strVal val="#ppt_x"/>
                                          </p:val>
                                        </p:tav>
                                      </p:tavLst>
                                    </p:anim>
                                    <p:anim calcmode="lin" valueType="num">
                                      <p:cBhvr>
                                        <p:cTn id="19" dur="500" fill="hold"/>
                                        <p:tgtEl>
                                          <p:spTgt spid="28675"/>
                                        </p:tgtEl>
                                        <p:attrNameLst>
                                          <p:attrName>ppt_y</p:attrName>
                                        </p:attrNameLst>
                                      </p:cBhvr>
                                      <p:tavLst>
                                        <p:tav tm="0">
                                          <p:val>
                                            <p:strVal val="#ppt_y"/>
                                          </p:val>
                                        </p:tav>
                                        <p:tav tm="100000">
                                          <p:val>
                                            <p:strVal val="#ppt_y"/>
                                          </p:val>
                                        </p:tav>
                                      </p:tavLst>
                                    </p:anim>
                                    <p:animEffect transition="in" filter="fade">
                                      <p:cBhvr>
                                        <p:cTn id="20" dur="500"/>
                                        <p:tgtEl>
                                          <p:spTgt spid="2867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grpId="1" nodeType="clickEffect">
                                  <p:stCondLst>
                                    <p:cond delay="0"/>
                                  </p:stCondLst>
                                  <p:childTnLst>
                                    <p:animEffect transition="out" filter="box(in)">
                                      <p:cBhvr>
                                        <p:cTn id="24" dur="500"/>
                                        <p:tgtEl>
                                          <p:spTgt spid="28675"/>
                                        </p:tgtEl>
                                      </p:cBhvr>
                                    </p:animEffect>
                                    <p:set>
                                      <p:cBhvr>
                                        <p:cTn id="25" dur="1" fill="hold">
                                          <p:stCondLst>
                                            <p:cond delay="499"/>
                                          </p:stCondLst>
                                        </p:cTn>
                                        <p:tgtEl>
                                          <p:spTgt spid="2867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8676"/>
                                        </p:tgtEl>
                                        <p:attrNameLst>
                                          <p:attrName>style.visibility</p:attrName>
                                        </p:attrNameLst>
                                      </p:cBhvr>
                                      <p:to>
                                        <p:strVal val="visible"/>
                                      </p:to>
                                    </p:set>
                                    <p:anim calcmode="lin" valueType="num">
                                      <p:cBhvr additive="base">
                                        <p:cTn id="30" dur="500" fill="hold"/>
                                        <p:tgtEl>
                                          <p:spTgt spid="28676"/>
                                        </p:tgtEl>
                                        <p:attrNameLst>
                                          <p:attrName>ppt_x</p:attrName>
                                        </p:attrNameLst>
                                      </p:cBhvr>
                                      <p:tavLst>
                                        <p:tav tm="0">
                                          <p:val>
                                            <p:strVal val="#ppt_x"/>
                                          </p:val>
                                        </p:tav>
                                        <p:tav tm="100000">
                                          <p:val>
                                            <p:strVal val="#ppt_x"/>
                                          </p:val>
                                        </p:tav>
                                      </p:tavLst>
                                    </p:anim>
                                    <p:anim calcmode="lin" valueType="num">
                                      <p:cBhvr additive="base">
                                        <p:cTn id="31"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ldLvl="0" animBg="1"/>
      <p:bldP spid="28675" grpId="1" bldLvl="0" animBg="1"/>
      <p:bldP spid="2867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91440" tIns="45720" rIns="91440" bIns="45720" numCol="1" rtlCol="0" anchor="ctr" anchorCtr="0" compatLnSpc="1">
            <a:normAutofit/>
          </a:bodyPr>
          <a:lstStyle/>
          <a:p>
            <a:pPr algn="l" eaLnBrk="1" hangingPunct="1"/>
            <a:br>
              <a:rPr sz="2400" b="1" dirty="0">
                <a:solidFill>
                  <a:srgbClr val="EB3421"/>
                </a:solidFill>
                <a:latin typeface="Times New Roman" panose="02020603050405020304" pitchFamily="18" charset="0"/>
                <a:cs typeface="Times New Roman" panose="02020603050405020304" pitchFamily="18" charset="0"/>
              </a:rPr>
            </a:br>
            <a:endParaRPr sz="4000" dirty="0"/>
          </a:p>
        </p:txBody>
      </p:sp>
      <p:sp>
        <p:nvSpPr>
          <p:cNvPr id="3" name="Content Placeholder 2"/>
          <p:cNvSpPr>
            <a:spLocks noGrp="1"/>
          </p:cNvSpPr>
          <p:nvPr>
            <p:ph idx="1"/>
          </p:nvPr>
        </p:nvSpPr>
        <p:spPr>
          <a:xfrm>
            <a:off x="194872" y="1600201"/>
            <a:ext cx="6205928" cy="4525963"/>
          </a:xfrm>
        </p:spPr>
        <p:txBody>
          <a:bodyPr vert="horz" wrap="square" lIns="91440" tIns="45720" rIns="91440" bIns="45720" numCol="1" rtlCol="0" anchor="t" anchorCtr="0" compatLnSpc="1">
            <a:normAutofit/>
          </a:bodyPr>
          <a:lstStyle/>
          <a:p>
            <a:pPr marL="0" indent="0">
              <a:buNone/>
            </a:pPr>
            <a:r>
              <a:rPr sz="3600" b="1" dirty="0">
                <a:solidFill>
                  <a:srgbClr val="FF0000"/>
                </a:solidFill>
                <a:latin typeface="Times New Roman" panose="02020603050405020304" pitchFamily="18" charset="0"/>
                <a:cs typeface="Times New Roman" panose="02020603050405020304" pitchFamily="18" charset="0"/>
              </a:rPr>
              <a:t>- </a:t>
            </a:r>
            <a:r>
              <a:rPr sz="4400" b="1" dirty="0">
                <a:solidFill>
                  <a:srgbClr val="FF0000"/>
                </a:solidFill>
                <a:latin typeface="Times New Roman" panose="02020603050405020304" pitchFamily="18" charset="0"/>
                <a:cs typeface="Times New Roman" panose="02020603050405020304" pitchFamily="18" charset="0"/>
              </a:rPr>
              <a:t>Về văn hóa - giáo dục:</a:t>
            </a:r>
          </a:p>
          <a:p>
            <a:pPr marL="0" indent="0">
              <a:buNone/>
            </a:pPr>
            <a:r>
              <a:rPr lang="pt-BR" altLang="x-none" sz="4400" b="1" dirty="0">
                <a:latin typeface="Times New Roman" panose="02020603050405020304" pitchFamily="18" charset="0"/>
                <a:cs typeface="Times New Roman" panose="02020603050405020304" pitchFamily="18" charset="0"/>
              </a:rPr>
              <a:t>Thanh toán được nạn mù chữ, phát triển hệ thống giáo dục quốc dân, </a:t>
            </a:r>
            <a:r>
              <a:rPr lang="en-US" altLang="pt-BR" sz="4400" b="1" dirty="0">
                <a:latin typeface="Times New Roman" panose="02020603050405020304" pitchFamily="18" charset="0"/>
                <a:cs typeface="Times New Roman" panose="02020603050405020304" pitchFamily="18" charset="0"/>
              </a:rPr>
              <a:t>đạt nhiều thành tựu về </a:t>
            </a:r>
            <a:r>
              <a:rPr sz="4400" b="1" dirty="0">
                <a:latin typeface="Times New Roman" panose="02020603050405020304" pitchFamily="18" charset="0"/>
              </a:rPr>
              <a:t>khoa học, </a:t>
            </a:r>
            <a:r>
              <a:rPr lang="en-US" sz="4400" b="1" dirty="0">
                <a:latin typeface="Times New Roman" panose="02020603050405020304" pitchFamily="18" charset="0"/>
              </a:rPr>
              <a:t>kĩ thuật và văn hóa, nghệ thuật.</a:t>
            </a:r>
            <a:endParaRPr sz="4400" b="1" dirty="0">
              <a:latin typeface="Times New Roman" panose="02020603050405020304" pitchFamily="18" charset="0"/>
              <a:cs typeface="Times New Roman" panose="02020603050405020304" pitchFamily="18" charset="0"/>
            </a:endParaRPr>
          </a:p>
          <a:p>
            <a:pPr marL="0" indent="0"/>
            <a:endParaRPr dirty="0"/>
          </a:p>
        </p:txBody>
      </p:sp>
      <p:grpSp>
        <p:nvGrpSpPr>
          <p:cNvPr id="7" name="Group 4"/>
          <p:cNvGrpSpPr/>
          <p:nvPr/>
        </p:nvGrpSpPr>
        <p:grpSpPr>
          <a:xfrm>
            <a:off x="6024244" y="1304144"/>
            <a:ext cx="5972883" cy="5415806"/>
            <a:chOff x="0" y="768"/>
            <a:chExt cx="5760" cy="3347"/>
          </a:xfrm>
        </p:grpSpPr>
        <p:pic>
          <p:nvPicPr>
            <p:cNvPr id="22533" name="Picture 5" descr="Picture7"/>
            <p:cNvPicPr>
              <a:picLocks noChangeAspect="1"/>
            </p:cNvPicPr>
            <p:nvPr/>
          </p:nvPicPr>
          <p:blipFill>
            <a:blip r:embed="rId3"/>
            <a:stretch>
              <a:fillRect/>
            </a:stretch>
          </p:blipFill>
          <p:spPr>
            <a:xfrm>
              <a:off x="576" y="768"/>
              <a:ext cx="4776" cy="2961"/>
            </a:xfrm>
            <a:prstGeom prst="rect">
              <a:avLst/>
            </a:prstGeom>
            <a:noFill/>
            <a:ln w="9525">
              <a:noFill/>
            </a:ln>
          </p:spPr>
        </p:pic>
        <p:sp>
          <p:nvSpPr>
            <p:cNvPr id="22534" name="Text Box 6"/>
            <p:cNvSpPr txBox="1"/>
            <p:nvPr/>
          </p:nvSpPr>
          <p:spPr>
            <a:xfrm>
              <a:off x="0" y="3792"/>
              <a:ext cx="5760" cy="323"/>
            </a:xfrm>
            <a:prstGeom prst="rect">
              <a:avLst/>
            </a:prstGeom>
            <a:noFill/>
            <a:ln w="9525">
              <a:noFill/>
            </a:ln>
          </p:spPr>
          <p:txBody>
            <a:bodyPr>
              <a:spAutoFit/>
            </a:bodyPr>
            <a:lstStyle/>
            <a:p>
              <a:pPr algn="ctr">
                <a:spcBef>
                  <a:spcPct val="50000"/>
                </a:spcBef>
              </a:pPr>
              <a:r>
                <a:rPr sz="2200" b="1" dirty="0">
                  <a:solidFill>
                    <a:schemeClr val="tx2"/>
                  </a:solidFill>
                  <a:latin typeface="VNI-Times" pitchFamily="2"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1926</a:t>
              </a:r>
              <a:endParaRPr sz="2800" b="1"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charRg st="25" end="146"/>
                                            </p:txEl>
                                          </p:spTgt>
                                        </p:tgtEl>
                                        <p:attrNameLst>
                                          <p:attrName>style.visibility</p:attrName>
                                        </p:attrNameLst>
                                      </p:cBhvr>
                                      <p:to>
                                        <p:strVal val="visible"/>
                                      </p:to>
                                    </p:set>
                                    <p:animEffect transition="in" filter="barn(inVertical)">
                                      <p:cBhvr>
                                        <p:cTn id="12" dur="500"/>
                                        <p:tgtEl>
                                          <p:spTgt spid="3">
                                            <p:txEl>
                                              <p:charRg st="25" end="14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6776" y="1412875"/>
            <a:ext cx="11043138" cy="4154984"/>
          </a:xfrm>
          <a:prstGeom prst="rect">
            <a:avLst/>
          </a:prstGeom>
          <a:solidFill>
            <a:schemeClr val="accent6">
              <a:lumMod val="20000"/>
              <a:lumOff val="80000"/>
            </a:schemeClr>
          </a:solidFill>
        </p:spPr>
        <p:txBody>
          <a:bodyPr wrap="square">
            <a:spAutoFit/>
          </a:bodyPr>
          <a:lstStyle/>
          <a:p>
            <a:pPr>
              <a:buFontTx/>
              <a:buChar char="-"/>
              <a:defRPr/>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Năm</a:t>
            </a:r>
            <a:r>
              <a:rPr lang="en-US" sz="4000"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1932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98% </a:t>
            </a:r>
            <a:r>
              <a:rPr lang="en-US" sz="4400" b="1" dirty="0" err="1">
                <a:latin typeface="Times New Roman" panose="02020603050405020304" pitchFamily="18" charset="0"/>
                <a:cs typeface="Times New Roman" panose="02020603050405020304" pitchFamily="18" charset="0"/>
              </a:rPr>
              <a:t>trẻ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8 - 11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trường</a:t>
            </a:r>
            <a:r>
              <a:rPr lang="en-US" sz="4400" b="1" dirty="0">
                <a:latin typeface="Times New Roman" panose="02020603050405020304" pitchFamily="18" charset="0"/>
                <a:cs typeface="Times New Roman" panose="02020603050405020304" pitchFamily="18" charset="0"/>
              </a:rPr>
              <a:t>.</a:t>
            </a:r>
          </a:p>
          <a:p>
            <a:pPr>
              <a:buFontTx/>
              <a:buChar char="-"/>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1940 - 1941: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35 </a:t>
            </a:r>
            <a:r>
              <a:rPr lang="en-US" sz="4400" b="1" dirty="0" err="1">
                <a:latin typeface="Times New Roman" panose="02020603050405020304" pitchFamily="18" charset="0"/>
                <a:cs typeface="Times New Roman" panose="02020603050405020304" pitchFamily="18" charset="0"/>
              </a:rPr>
              <a:t>triệu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nghiệp</a:t>
            </a:r>
            <a:r>
              <a:rPr lang="en-US" sz="4400" b="1" dirty="0">
                <a:latin typeface="Times New Roman" panose="02020603050405020304" pitchFamily="18" charset="0"/>
                <a:cs typeface="Times New Roman" panose="02020603050405020304" pitchFamily="18" charset="0"/>
              </a:rPr>
              <a:t>: 151.900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800.000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vert="horz" wrap="square" lIns="91440" tIns="45720" rIns="91440" bIns="45720" rtlCol="0" anchor="ctr">
            <a:normAutofit/>
          </a:bodyPr>
          <a:lstStyle/>
          <a:p>
            <a:pPr algn="l" eaLnBrk="1" hangingPunct="1"/>
            <a:endParaRPr sz="3000" dirty="0"/>
          </a:p>
        </p:txBody>
      </p:sp>
      <p:sp>
        <p:nvSpPr>
          <p:cNvPr id="3" name="Content Placeholder 2"/>
          <p:cNvSpPr>
            <a:spLocks noGrp="1"/>
          </p:cNvSpPr>
          <p:nvPr>
            <p:ph idx="1"/>
          </p:nvPr>
        </p:nvSpPr>
        <p:spPr/>
        <p:txBody>
          <a:bodyPr vert="horz" wrap="square" lIns="91440" tIns="45720" rIns="91440" bIns="45720" numCol="1" rtlCol="0" anchor="t" anchorCtr="0" compatLnSpc="1">
            <a:normAutofit/>
          </a:bodyPr>
          <a:lstStyle/>
          <a:p>
            <a:pPr marL="0" indent="0">
              <a:buNone/>
            </a:pPr>
            <a:r>
              <a:rPr lang="pt-BR" altLang="x-none" sz="4800" b="1" dirty="0">
                <a:solidFill>
                  <a:srgbClr val="FF0000"/>
                </a:solidFill>
                <a:latin typeface="Times New Roman" panose="02020603050405020304" pitchFamily="18" charset="0"/>
                <a:cs typeface="Times New Roman" panose="02020603050405020304" pitchFamily="18" charset="0"/>
              </a:rPr>
              <a:t>- Về xã hội: </a:t>
            </a:r>
          </a:p>
          <a:p>
            <a:pPr marL="0" indent="0">
              <a:buNone/>
            </a:pPr>
            <a:r>
              <a:rPr lang="en-US" altLang="pt-BR" sz="4800" b="1" dirty="0">
                <a:latin typeface="Times New Roman" panose="02020603050405020304" pitchFamily="18" charset="0"/>
                <a:cs typeface="Times New Roman" panose="02020603050405020304" pitchFamily="18" charset="0"/>
              </a:rPr>
              <a:t>Xóa bỏ giai cấp bóc lột, chỉ còn hai giai cấp công nhân, nông dân và tầng lớp trí thức. </a:t>
            </a:r>
            <a:endParaRPr sz="4800" b="1" dirty="0">
              <a:latin typeface="Times New Roman" panose="02020603050405020304" pitchFamily="18" charset="0"/>
              <a:cs typeface="Times New Roman" panose="02020603050405020304" pitchFamily="18" charset="0"/>
            </a:endParaRPr>
          </a:p>
          <a:p>
            <a:pPr marL="0" indent="0">
              <a:buNone/>
            </a:pPr>
            <a:endParaRPr sz="4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Sau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Hai, </a:t>
            </a:r>
            <a:r>
              <a:rPr lang="en-US" sz="3200" dirty="0" err="1">
                <a:latin typeface="Times New Roman" panose="02020603050405020304" pitchFamily="18" charset="0"/>
                <a:cs typeface="Times New Roman" panose="02020603050405020304" pitchFamily="18" charset="0"/>
              </a:rPr>
              <a:t>cục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song </a:t>
            </a:r>
            <a:r>
              <a:rPr lang="en-US" sz="3200" dirty="0" err="1">
                <a:latin typeface="Times New Roman" panose="02020603050405020304" pitchFamily="18" charset="0"/>
                <a:cs typeface="Times New Roman" panose="02020603050405020304" pitchFamily="18" charset="0"/>
              </a:rPr>
              <a:t>song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ở Nga,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hoàng</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0"/>
            <a:ext cx="10515600" cy="6176963"/>
          </a:xfrm>
        </p:spPr>
        <p:txBody>
          <a:bodyPr/>
          <a:lstStyle/>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718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p:cNvSpPr txBox="1"/>
          <p:nvPr/>
        </p:nvSpPr>
        <p:spPr>
          <a:xfrm>
            <a:off x="2286000" y="228601"/>
            <a:ext cx="3962400" cy="955675"/>
          </a:xfrm>
          <a:prstGeom prst="rect">
            <a:avLst/>
          </a:prstGeom>
          <a:solidFill>
            <a:schemeClr val="accent1"/>
          </a:solidFill>
          <a:ln w="9525" cap="flat" cmpd="sng">
            <a:solidFill>
              <a:schemeClr val="hlink"/>
            </a:solidFill>
            <a:prstDash val="solid"/>
            <a:miter/>
            <a:headEnd type="none" w="med" len="med"/>
            <a:tailEnd type="none" w="med" len="med"/>
          </a:ln>
        </p:spPr>
        <p:txBody>
          <a:bodyPr>
            <a:spAutoFit/>
          </a:bodyPr>
          <a:lstStyle/>
          <a:p>
            <a:pPr algn="ctr">
              <a:spcBef>
                <a:spcPct val="50000"/>
              </a:spcBef>
            </a:pPr>
            <a:r>
              <a:rPr sz="2800" b="1" dirty="0">
                <a:solidFill>
                  <a:schemeClr val="bg1"/>
                </a:solidFill>
                <a:latin typeface="Times New Roman" panose="02020603050405020304" pitchFamily="18" charset="0"/>
              </a:rPr>
              <a:t>Cơ cấu xã hội nước Nga trước cách mạng</a:t>
            </a:r>
          </a:p>
        </p:txBody>
      </p:sp>
      <p:sp>
        <p:nvSpPr>
          <p:cNvPr id="94214" name="Text Box 6"/>
          <p:cNvSpPr txBox="1"/>
          <p:nvPr/>
        </p:nvSpPr>
        <p:spPr>
          <a:xfrm>
            <a:off x="6629400" y="228601"/>
            <a:ext cx="3810000" cy="955675"/>
          </a:xfrm>
          <a:prstGeom prst="rect">
            <a:avLst/>
          </a:prstGeom>
          <a:solidFill>
            <a:schemeClr val="accent1"/>
          </a:solidFill>
          <a:ln w="9525" cap="flat" cmpd="sng">
            <a:solidFill>
              <a:schemeClr val="hlink"/>
            </a:solidFill>
            <a:prstDash val="solid"/>
            <a:miter/>
            <a:headEnd type="none" w="med" len="med"/>
            <a:tailEnd type="none" w="med" len="med"/>
          </a:ln>
        </p:spPr>
        <p:txBody>
          <a:bodyPr>
            <a:spAutoFit/>
          </a:bodyPr>
          <a:lstStyle/>
          <a:p>
            <a:pPr algn="ctr">
              <a:spcBef>
                <a:spcPct val="50000"/>
              </a:spcBef>
            </a:pPr>
            <a:r>
              <a:rPr sz="2800" b="1" dirty="0">
                <a:solidFill>
                  <a:schemeClr val="bg1"/>
                </a:solidFill>
                <a:latin typeface="Times New Roman" panose="02020603050405020304" pitchFamily="18" charset="0"/>
              </a:rPr>
              <a:t>Cơ cấu xã hội Liên Xô (1921-1941)</a:t>
            </a:r>
          </a:p>
        </p:txBody>
      </p:sp>
      <p:sp>
        <p:nvSpPr>
          <p:cNvPr id="94215" name="Text Box 7"/>
          <p:cNvSpPr txBox="1"/>
          <p:nvPr/>
        </p:nvSpPr>
        <p:spPr>
          <a:xfrm>
            <a:off x="1752600" y="1905001"/>
            <a:ext cx="1905000" cy="955675"/>
          </a:xfrm>
          <a:prstGeom prst="rect">
            <a:avLst/>
          </a:prstGeom>
          <a:solidFill>
            <a:schemeClr val="accent1"/>
          </a:solidFill>
          <a:ln w="9525" cap="flat" cmpd="sng">
            <a:solidFill>
              <a:schemeClr val="hlink"/>
            </a:solidFill>
            <a:prstDash val="solid"/>
            <a:miter/>
            <a:headEnd type="none" w="med" len="med"/>
            <a:tailEnd type="none" w="med" len="med"/>
          </a:ln>
        </p:spPr>
        <p:txBody>
          <a:bodyPr>
            <a:spAutoFit/>
          </a:bodyPr>
          <a:lstStyle/>
          <a:p>
            <a:pPr algn="ctr">
              <a:spcBef>
                <a:spcPct val="50000"/>
              </a:spcBef>
            </a:pPr>
            <a:r>
              <a:rPr sz="2800" b="1" dirty="0">
                <a:solidFill>
                  <a:schemeClr val="bg1"/>
                </a:solidFill>
                <a:latin typeface="Times New Roman" panose="02020603050405020304" pitchFamily="18" charset="0"/>
              </a:rPr>
              <a:t>Giai cấp bóc lột</a:t>
            </a:r>
          </a:p>
        </p:txBody>
      </p:sp>
      <p:sp>
        <p:nvSpPr>
          <p:cNvPr id="94216" name="Text Box 8"/>
          <p:cNvSpPr txBox="1"/>
          <p:nvPr/>
        </p:nvSpPr>
        <p:spPr>
          <a:xfrm>
            <a:off x="4267200" y="1828801"/>
            <a:ext cx="1752600" cy="955675"/>
          </a:xfrm>
          <a:prstGeom prst="rect">
            <a:avLst/>
          </a:prstGeom>
          <a:solidFill>
            <a:schemeClr val="accent1"/>
          </a:solidFill>
          <a:ln w="9525" cap="flat" cmpd="sng">
            <a:solidFill>
              <a:schemeClr val="hlink"/>
            </a:solidFill>
            <a:prstDash val="solid"/>
            <a:miter/>
            <a:headEnd type="none" w="med" len="med"/>
            <a:tailEnd type="none" w="med" len="med"/>
          </a:ln>
        </p:spPr>
        <p:txBody>
          <a:bodyPr>
            <a:spAutoFit/>
          </a:bodyPr>
          <a:lstStyle/>
          <a:p>
            <a:pPr algn="ctr">
              <a:spcBef>
                <a:spcPct val="50000"/>
              </a:spcBef>
            </a:pPr>
            <a:r>
              <a:rPr sz="2800" b="1" dirty="0">
                <a:solidFill>
                  <a:schemeClr val="bg1"/>
                </a:solidFill>
                <a:latin typeface="Times New Roman" panose="02020603050405020304" pitchFamily="18" charset="0"/>
              </a:rPr>
              <a:t>Giai cấp bị bóc lột</a:t>
            </a:r>
          </a:p>
        </p:txBody>
      </p:sp>
      <p:sp>
        <p:nvSpPr>
          <p:cNvPr id="94217" name="Text Box 9"/>
          <p:cNvSpPr txBox="1"/>
          <p:nvPr/>
        </p:nvSpPr>
        <p:spPr>
          <a:xfrm>
            <a:off x="1676400" y="3810000"/>
            <a:ext cx="762000" cy="831850"/>
          </a:xfrm>
          <a:prstGeom prst="rect">
            <a:avLst/>
          </a:prstGeom>
          <a:solidFill>
            <a:schemeClr val="accent1"/>
          </a:solidFill>
          <a:ln w="9525" cap="flat" cmpd="sng">
            <a:solidFill>
              <a:srgbClr val="990099"/>
            </a:solidFill>
            <a:prstDash val="solid"/>
            <a:miter/>
            <a:headEnd type="none" w="med" len="med"/>
            <a:tailEnd type="none" w="med" len="med"/>
          </a:ln>
        </p:spPr>
        <p:txBody>
          <a:bodyPr>
            <a:spAutoFit/>
          </a:bodyPr>
          <a:lstStyle/>
          <a:p>
            <a:pPr>
              <a:spcBef>
                <a:spcPct val="50000"/>
              </a:spcBef>
            </a:pPr>
            <a:r>
              <a:rPr sz="2400" b="1" dirty="0">
                <a:solidFill>
                  <a:schemeClr val="bg1"/>
                </a:solidFill>
                <a:latin typeface="Times New Roman" panose="02020603050405020304" pitchFamily="18" charset="0"/>
              </a:rPr>
              <a:t>Địa chủ</a:t>
            </a:r>
          </a:p>
        </p:txBody>
      </p:sp>
      <p:sp>
        <p:nvSpPr>
          <p:cNvPr id="94218" name="Text Box 10"/>
          <p:cNvSpPr txBox="1"/>
          <p:nvPr/>
        </p:nvSpPr>
        <p:spPr>
          <a:xfrm>
            <a:off x="2667000" y="3810000"/>
            <a:ext cx="762000" cy="831850"/>
          </a:xfrm>
          <a:prstGeom prst="rect">
            <a:avLst/>
          </a:prstGeom>
          <a:solidFill>
            <a:schemeClr val="accent1"/>
          </a:solidFill>
          <a:ln w="9525" cap="flat" cmpd="sng">
            <a:solidFill>
              <a:srgbClr val="990099"/>
            </a:solidFill>
            <a:prstDash val="solid"/>
            <a:miter/>
            <a:headEnd type="none" w="med" len="med"/>
            <a:tailEnd type="none" w="med" len="med"/>
          </a:ln>
        </p:spPr>
        <p:txBody>
          <a:bodyPr>
            <a:spAutoFit/>
          </a:bodyPr>
          <a:lstStyle/>
          <a:p>
            <a:pPr>
              <a:spcBef>
                <a:spcPct val="50000"/>
              </a:spcBef>
            </a:pPr>
            <a:r>
              <a:rPr sz="2400" b="1" dirty="0">
                <a:solidFill>
                  <a:schemeClr val="bg1"/>
                </a:solidFill>
                <a:latin typeface="Times New Roman" panose="02020603050405020304" pitchFamily="18" charset="0"/>
              </a:rPr>
              <a:t>Tư sản</a:t>
            </a:r>
          </a:p>
        </p:txBody>
      </p:sp>
      <p:sp>
        <p:nvSpPr>
          <p:cNvPr id="94219" name="Text Box 11"/>
          <p:cNvSpPr txBox="1"/>
          <p:nvPr/>
        </p:nvSpPr>
        <p:spPr>
          <a:xfrm>
            <a:off x="3581400" y="3962400"/>
            <a:ext cx="914400" cy="831850"/>
          </a:xfrm>
          <a:prstGeom prst="rect">
            <a:avLst/>
          </a:prstGeom>
          <a:solidFill>
            <a:schemeClr val="accent1"/>
          </a:solidFill>
          <a:ln w="9525" cap="flat" cmpd="sng">
            <a:solidFill>
              <a:schemeClr val="hlink"/>
            </a:solidFill>
            <a:prstDash val="solid"/>
            <a:miter/>
            <a:headEnd type="none" w="med" len="med"/>
            <a:tailEnd type="none" w="med" len="med"/>
          </a:ln>
        </p:spPr>
        <p:txBody>
          <a:bodyPr>
            <a:spAutoFit/>
          </a:bodyPr>
          <a:lstStyle/>
          <a:p>
            <a:pPr>
              <a:spcBef>
                <a:spcPct val="50000"/>
              </a:spcBef>
            </a:pPr>
            <a:r>
              <a:rPr sz="2400" b="1" dirty="0">
                <a:solidFill>
                  <a:schemeClr val="bg1"/>
                </a:solidFill>
                <a:latin typeface="Times New Roman" panose="02020603050405020304" pitchFamily="18" charset="0"/>
              </a:rPr>
              <a:t>Công nhân</a:t>
            </a:r>
          </a:p>
        </p:txBody>
      </p:sp>
      <p:sp>
        <p:nvSpPr>
          <p:cNvPr id="94220" name="Text Box 12"/>
          <p:cNvSpPr txBox="1"/>
          <p:nvPr/>
        </p:nvSpPr>
        <p:spPr>
          <a:xfrm>
            <a:off x="4572000" y="3962400"/>
            <a:ext cx="1066800" cy="831850"/>
          </a:xfrm>
          <a:prstGeom prst="rect">
            <a:avLst/>
          </a:prstGeom>
          <a:solidFill>
            <a:schemeClr val="accent1"/>
          </a:solidFill>
          <a:ln w="9525" cap="flat" cmpd="sng">
            <a:solidFill>
              <a:schemeClr val="hlink"/>
            </a:solidFill>
            <a:prstDash val="solid"/>
            <a:miter/>
            <a:headEnd type="none" w="med" len="med"/>
            <a:tailEnd type="none" w="med" len="med"/>
          </a:ln>
        </p:spPr>
        <p:txBody>
          <a:bodyPr>
            <a:spAutoFit/>
          </a:bodyPr>
          <a:lstStyle/>
          <a:p>
            <a:pPr>
              <a:spcBef>
                <a:spcPct val="50000"/>
              </a:spcBef>
            </a:pPr>
            <a:r>
              <a:rPr sz="2400" b="1" dirty="0">
                <a:solidFill>
                  <a:schemeClr val="bg1"/>
                </a:solidFill>
                <a:latin typeface="Times New Roman" panose="02020603050405020304" pitchFamily="18" charset="0"/>
              </a:rPr>
              <a:t>Nông dân</a:t>
            </a:r>
          </a:p>
        </p:txBody>
      </p:sp>
      <p:sp>
        <p:nvSpPr>
          <p:cNvPr id="94221" name="Text Box 13"/>
          <p:cNvSpPr txBox="1"/>
          <p:nvPr/>
        </p:nvSpPr>
        <p:spPr>
          <a:xfrm>
            <a:off x="5813426" y="3962400"/>
            <a:ext cx="892175" cy="831850"/>
          </a:xfrm>
          <a:prstGeom prst="rect">
            <a:avLst/>
          </a:prstGeom>
          <a:solidFill>
            <a:schemeClr val="accent1"/>
          </a:solidFill>
          <a:ln w="9525" cap="flat" cmpd="sng">
            <a:solidFill>
              <a:schemeClr val="hlink"/>
            </a:solidFill>
            <a:prstDash val="solid"/>
            <a:miter/>
            <a:headEnd type="none" w="med" len="med"/>
            <a:tailEnd type="none" w="med" len="med"/>
          </a:ln>
        </p:spPr>
        <p:txBody>
          <a:bodyPr>
            <a:spAutoFit/>
          </a:bodyPr>
          <a:lstStyle/>
          <a:p>
            <a:pPr>
              <a:spcBef>
                <a:spcPct val="50000"/>
              </a:spcBef>
            </a:pPr>
            <a:r>
              <a:rPr sz="2400" b="1" dirty="0">
                <a:solidFill>
                  <a:schemeClr val="bg1"/>
                </a:solidFill>
                <a:latin typeface="Times New Roman" panose="02020603050405020304" pitchFamily="18" charset="0"/>
              </a:rPr>
              <a:t>Binh lính</a:t>
            </a:r>
          </a:p>
        </p:txBody>
      </p:sp>
      <p:sp>
        <p:nvSpPr>
          <p:cNvPr id="94222" name="Text Box 14"/>
          <p:cNvSpPr txBox="1"/>
          <p:nvPr/>
        </p:nvSpPr>
        <p:spPr>
          <a:xfrm>
            <a:off x="6934200" y="3886200"/>
            <a:ext cx="914400" cy="831850"/>
          </a:xfrm>
          <a:prstGeom prst="rect">
            <a:avLst/>
          </a:prstGeom>
          <a:solidFill>
            <a:srgbClr val="DDDDDD"/>
          </a:solidFill>
          <a:ln w="9525" cap="flat" cmpd="sng">
            <a:solidFill>
              <a:schemeClr val="tx1"/>
            </a:solidFill>
            <a:prstDash val="solid"/>
            <a:miter/>
            <a:headEnd type="none" w="med" len="med"/>
            <a:tailEnd type="none" w="med" len="med"/>
          </a:ln>
        </p:spPr>
        <p:txBody>
          <a:bodyPr>
            <a:spAutoFit/>
          </a:bodyPr>
          <a:lstStyle/>
          <a:p>
            <a:pPr>
              <a:spcBef>
                <a:spcPct val="50000"/>
              </a:spcBef>
            </a:pPr>
            <a:r>
              <a:rPr sz="2400" b="1" dirty="0">
                <a:solidFill>
                  <a:srgbClr val="FF0066"/>
                </a:solidFill>
                <a:latin typeface="Times New Roman" panose="02020603050405020304" pitchFamily="18" charset="0"/>
              </a:rPr>
              <a:t>Nông dân</a:t>
            </a:r>
          </a:p>
        </p:txBody>
      </p:sp>
      <p:sp>
        <p:nvSpPr>
          <p:cNvPr id="94223" name="Text Box 15"/>
          <p:cNvSpPr txBox="1"/>
          <p:nvPr/>
        </p:nvSpPr>
        <p:spPr>
          <a:xfrm>
            <a:off x="8077200" y="3886200"/>
            <a:ext cx="914400" cy="831850"/>
          </a:xfrm>
          <a:prstGeom prst="rect">
            <a:avLst/>
          </a:prstGeom>
          <a:solidFill>
            <a:srgbClr val="DDDDDD"/>
          </a:solidFill>
          <a:ln w="9525" cap="flat" cmpd="sng">
            <a:solidFill>
              <a:schemeClr val="tx1"/>
            </a:solidFill>
            <a:prstDash val="solid"/>
            <a:miter/>
            <a:headEnd type="none" w="med" len="med"/>
            <a:tailEnd type="none" w="med" len="med"/>
          </a:ln>
        </p:spPr>
        <p:txBody>
          <a:bodyPr>
            <a:spAutoFit/>
          </a:bodyPr>
          <a:lstStyle/>
          <a:p>
            <a:pPr>
              <a:spcBef>
                <a:spcPct val="50000"/>
              </a:spcBef>
            </a:pPr>
            <a:r>
              <a:rPr sz="2400" b="1" dirty="0">
                <a:solidFill>
                  <a:srgbClr val="FF0066"/>
                </a:solidFill>
                <a:latin typeface="Times New Roman" panose="02020603050405020304" pitchFamily="18" charset="0"/>
              </a:rPr>
              <a:t>Công nhân</a:t>
            </a:r>
          </a:p>
        </p:txBody>
      </p:sp>
      <p:sp>
        <p:nvSpPr>
          <p:cNvPr id="94224" name="Text Box 16"/>
          <p:cNvSpPr txBox="1"/>
          <p:nvPr/>
        </p:nvSpPr>
        <p:spPr>
          <a:xfrm>
            <a:off x="9220200" y="3886200"/>
            <a:ext cx="1371600" cy="831850"/>
          </a:xfrm>
          <a:prstGeom prst="rect">
            <a:avLst/>
          </a:prstGeom>
          <a:solidFill>
            <a:srgbClr val="DDDDDD"/>
          </a:solidFill>
          <a:ln w="9525" cap="flat" cmpd="sng">
            <a:solidFill>
              <a:schemeClr val="tx1"/>
            </a:solidFill>
            <a:prstDash val="solid"/>
            <a:miter/>
            <a:headEnd type="none" w="med" len="med"/>
            <a:tailEnd type="none" w="med" len="med"/>
          </a:ln>
        </p:spPr>
        <p:txBody>
          <a:bodyPr>
            <a:spAutoFit/>
          </a:bodyPr>
          <a:lstStyle/>
          <a:p>
            <a:pPr algn="ctr">
              <a:spcBef>
                <a:spcPct val="50000"/>
              </a:spcBef>
            </a:pPr>
            <a:r>
              <a:rPr sz="2400" b="1" dirty="0">
                <a:solidFill>
                  <a:srgbClr val="FF0066"/>
                </a:solidFill>
                <a:latin typeface="Times New Roman" panose="02020603050405020304" pitchFamily="18" charset="0"/>
              </a:rPr>
              <a:t>Trí thức mới</a:t>
            </a:r>
          </a:p>
        </p:txBody>
      </p:sp>
      <p:sp>
        <p:nvSpPr>
          <p:cNvPr id="94225" name="Line 17"/>
          <p:cNvSpPr/>
          <p:nvPr/>
        </p:nvSpPr>
        <p:spPr>
          <a:xfrm>
            <a:off x="8686800" y="1219200"/>
            <a:ext cx="76200" cy="2743200"/>
          </a:xfrm>
          <a:prstGeom prst="line">
            <a:avLst/>
          </a:prstGeom>
          <a:ln w="9525" cap="flat" cmpd="sng">
            <a:solidFill>
              <a:srgbClr val="FF3300"/>
            </a:solidFill>
            <a:prstDash val="solid"/>
            <a:headEnd type="none" w="med" len="med"/>
            <a:tailEnd type="triangle" w="med" len="med"/>
          </a:ln>
        </p:spPr>
      </p:sp>
      <p:sp>
        <p:nvSpPr>
          <p:cNvPr id="94226" name="Line 18"/>
          <p:cNvSpPr/>
          <p:nvPr/>
        </p:nvSpPr>
        <p:spPr>
          <a:xfrm>
            <a:off x="8686800" y="1219200"/>
            <a:ext cx="1295400" cy="2667000"/>
          </a:xfrm>
          <a:prstGeom prst="line">
            <a:avLst/>
          </a:prstGeom>
          <a:ln w="9525" cap="flat" cmpd="sng">
            <a:solidFill>
              <a:srgbClr val="FF3300"/>
            </a:solidFill>
            <a:prstDash val="solid"/>
            <a:headEnd type="none" w="med" len="med"/>
            <a:tailEnd type="triangle" w="med" len="med"/>
          </a:ln>
        </p:spPr>
      </p:sp>
      <p:sp>
        <p:nvSpPr>
          <p:cNvPr id="94227" name="Line 19"/>
          <p:cNvSpPr/>
          <p:nvPr/>
        </p:nvSpPr>
        <p:spPr>
          <a:xfrm flipH="1">
            <a:off x="7391400" y="1219200"/>
            <a:ext cx="1295400" cy="2667000"/>
          </a:xfrm>
          <a:prstGeom prst="line">
            <a:avLst/>
          </a:prstGeom>
          <a:ln w="9525" cap="flat" cmpd="sng">
            <a:solidFill>
              <a:srgbClr val="FF3300"/>
            </a:solidFill>
            <a:prstDash val="solid"/>
            <a:headEnd type="none" w="med" len="med"/>
            <a:tailEnd type="triangle" w="med" len="med"/>
          </a:ln>
        </p:spPr>
      </p:sp>
      <p:sp>
        <p:nvSpPr>
          <p:cNvPr id="94228" name="Line 20"/>
          <p:cNvSpPr/>
          <p:nvPr/>
        </p:nvSpPr>
        <p:spPr>
          <a:xfrm flipH="1">
            <a:off x="2057400" y="2895600"/>
            <a:ext cx="381000" cy="914400"/>
          </a:xfrm>
          <a:prstGeom prst="line">
            <a:avLst/>
          </a:prstGeom>
          <a:ln w="9525" cap="flat" cmpd="sng">
            <a:solidFill>
              <a:srgbClr val="990099"/>
            </a:solidFill>
            <a:prstDash val="solid"/>
            <a:headEnd type="none" w="med" len="med"/>
            <a:tailEnd type="triangle" w="med" len="med"/>
          </a:ln>
        </p:spPr>
      </p:sp>
      <p:sp>
        <p:nvSpPr>
          <p:cNvPr id="94229" name="Line 21"/>
          <p:cNvSpPr/>
          <p:nvPr/>
        </p:nvSpPr>
        <p:spPr>
          <a:xfrm>
            <a:off x="2514600" y="2895600"/>
            <a:ext cx="533400" cy="914400"/>
          </a:xfrm>
          <a:prstGeom prst="line">
            <a:avLst/>
          </a:prstGeom>
          <a:ln w="9525" cap="flat" cmpd="sng">
            <a:solidFill>
              <a:srgbClr val="990099"/>
            </a:solidFill>
            <a:prstDash val="solid"/>
            <a:headEnd type="none" w="med" len="med"/>
            <a:tailEnd type="triangle" w="med" len="med"/>
          </a:ln>
        </p:spPr>
      </p:sp>
      <p:sp>
        <p:nvSpPr>
          <p:cNvPr id="94230" name="Line 22"/>
          <p:cNvSpPr/>
          <p:nvPr/>
        </p:nvSpPr>
        <p:spPr>
          <a:xfrm flipH="1">
            <a:off x="5029200" y="2819400"/>
            <a:ext cx="0" cy="1143000"/>
          </a:xfrm>
          <a:prstGeom prst="line">
            <a:avLst/>
          </a:prstGeom>
          <a:ln w="9525" cap="flat" cmpd="sng">
            <a:solidFill>
              <a:schemeClr val="hlink"/>
            </a:solidFill>
            <a:prstDash val="solid"/>
            <a:headEnd type="none" w="med" len="med"/>
            <a:tailEnd type="triangle" w="med" len="med"/>
          </a:ln>
        </p:spPr>
      </p:sp>
      <p:sp>
        <p:nvSpPr>
          <p:cNvPr id="94231" name="Line 23"/>
          <p:cNvSpPr/>
          <p:nvPr/>
        </p:nvSpPr>
        <p:spPr>
          <a:xfrm flipH="1">
            <a:off x="3962400" y="2819400"/>
            <a:ext cx="1066800" cy="1143000"/>
          </a:xfrm>
          <a:prstGeom prst="line">
            <a:avLst/>
          </a:prstGeom>
          <a:ln w="9525" cap="flat" cmpd="sng">
            <a:solidFill>
              <a:schemeClr val="hlink"/>
            </a:solidFill>
            <a:prstDash val="solid"/>
            <a:headEnd type="none" w="med" len="med"/>
            <a:tailEnd type="triangle" w="med" len="med"/>
          </a:ln>
        </p:spPr>
      </p:sp>
      <p:sp>
        <p:nvSpPr>
          <p:cNvPr id="94232" name="Line 24"/>
          <p:cNvSpPr/>
          <p:nvPr/>
        </p:nvSpPr>
        <p:spPr>
          <a:xfrm>
            <a:off x="5029200" y="2819400"/>
            <a:ext cx="1143000" cy="1066800"/>
          </a:xfrm>
          <a:prstGeom prst="line">
            <a:avLst/>
          </a:prstGeom>
          <a:ln w="9525" cap="flat" cmpd="sng">
            <a:solidFill>
              <a:schemeClr val="hlink"/>
            </a:solidFill>
            <a:prstDash val="solid"/>
            <a:headEnd type="none" w="med" len="med"/>
            <a:tailEnd type="triangle" w="med" len="med"/>
          </a:ln>
        </p:spPr>
      </p:sp>
      <p:sp>
        <p:nvSpPr>
          <p:cNvPr id="94233" name="Line 25"/>
          <p:cNvSpPr/>
          <p:nvPr/>
        </p:nvSpPr>
        <p:spPr>
          <a:xfrm>
            <a:off x="4343400" y="1219200"/>
            <a:ext cx="838200" cy="685800"/>
          </a:xfrm>
          <a:prstGeom prst="line">
            <a:avLst/>
          </a:prstGeom>
          <a:ln w="9525" cap="flat" cmpd="sng">
            <a:solidFill>
              <a:srgbClr val="990099"/>
            </a:solidFill>
            <a:prstDash val="solid"/>
            <a:headEnd type="none" w="med" len="med"/>
            <a:tailEnd type="triangle" w="med" len="med"/>
          </a:ln>
        </p:spPr>
      </p:sp>
      <p:sp>
        <p:nvSpPr>
          <p:cNvPr id="94234" name="Line 26"/>
          <p:cNvSpPr/>
          <p:nvPr/>
        </p:nvSpPr>
        <p:spPr>
          <a:xfrm flipH="1">
            <a:off x="2895600" y="1219200"/>
            <a:ext cx="1524000" cy="685800"/>
          </a:xfrm>
          <a:prstGeom prst="line">
            <a:avLst/>
          </a:prstGeom>
          <a:ln w="9525" cap="flat" cmpd="sng">
            <a:solidFill>
              <a:srgbClr val="990099"/>
            </a:solidFill>
            <a:prstDash val="solid"/>
            <a:headEnd type="none" w="med" len="med"/>
            <a:tailEnd type="triangle" w="med" len="med"/>
          </a:ln>
        </p:spPr>
      </p:sp>
      <p:sp>
        <p:nvSpPr>
          <p:cNvPr id="94235" name="Text Box 27"/>
          <p:cNvSpPr txBox="1"/>
          <p:nvPr/>
        </p:nvSpPr>
        <p:spPr>
          <a:xfrm>
            <a:off x="1676400" y="5334001"/>
            <a:ext cx="8534400" cy="1077913"/>
          </a:xfrm>
          <a:prstGeom prst="rect">
            <a:avLst/>
          </a:prstGeom>
          <a:solidFill>
            <a:srgbClr val="DDDDDD"/>
          </a:solidFill>
          <a:ln w="9525" cap="flat" cmpd="sng">
            <a:solidFill>
              <a:schemeClr val="hlink"/>
            </a:solidFill>
            <a:prstDash val="solid"/>
            <a:miter/>
            <a:headEnd type="none" w="med" len="med"/>
            <a:tailEnd type="none" w="med" len="med"/>
          </a:ln>
        </p:spPr>
        <p:txBody>
          <a:bodyPr>
            <a:spAutoFit/>
          </a:bodyPr>
          <a:lstStyle/>
          <a:p>
            <a:pPr algn="ctr">
              <a:spcBef>
                <a:spcPct val="50000"/>
              </a:spcBef>
            </a:pPr>
            <a:r>
              <a:rPr sz="3200" b="1" dirty="0">
                <a:solidFill>
                  <a:srgbClr val="CC3300"/>
                </a:solidFill>
                <a:latin typeface="Times New Roman" panose="02020603050405020304" pitchFamily="18" charset="0"/>
              </a:rPr>
              <a:t>Sự khác nhau về cơ cấu xã hội nước Nga trước cách mạng với Liên Xô (thời kì 1921 -1941)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blinds(horizontal)">
                                      <p:cBhvr>
                                        <p:cTn id="7" dur="500"/>
                                        <p:tgtEl>
                                          <p:spTgt spid="942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4214"/>
                                        </p:tgtEl>
                                        <p:attrNameLst>
                                          <p:attrName>style.visibility</p:attrName>
                                        </p:attrNameLst>
                                      </p:cBhvr>
                                      <p:to>
                                        <p:strVal val="visible"/>
                                      </p:to>
                                    </p:set>
                                    <p:animEffect transition="in" filter="diamond(in)">
                                      <p:cBhvr>
                                        <p:cTn id="12" dur="2000"/>
                                        <p:tgtEl>
                                          <p:spTgt spid="942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4234"/>
                                        </p:tgtEl>
                                        <p:attrNameLst>
                                          <p:attrName>style.visibility</p:attrName>
                                        </p:attrNameLst>
                                      </p:cBhvr>
                                      <p:to>
                                        <p:strVal val="visible"/>
                                      </p:to>
                                    </p:set>
                                    <p:animEffect transition="in" filter="box(in)">
                                      <p:cBhvr>
                                        <p:cTn id="17" dur="500"/>
                                        <p:tgtEl>
                                          <p:spTgt spid="94234"/>
                                        </p:tgtEl>
                                      </p:cBhvr>
                                    </p:animEffect>
                                  </p:childTnLst>
                                </p:cTn>
                              </p:par>
                              <p:par>
                                <p:cTn id="18" presetID="4" presetClass="entr" presetSubtype="16" fill="hold" nodeType="withEffect">
                                  <p:stCondLst>
                                    <p:cond delay="0"/>
                                  </p:stCondLst>
                                  <p:childTnLst>
                                    <p:set>
                                      <p:cBhvr>
                                        <p:cTn id="19" dur="1" fill="hold">
                                          <p:stCondLst>
                                            <p:cond delay="0"/>
                                          </p:stCondLst>
                                        </p:cTn>
                                        <p:tgtEl>
                                          <p:spTgt spid="94233"/>
                                        </p:tgtEl>
                                        <p:attrNameLst>
                                          <p:attrName>style.visibility</p:attrName>
                                        </p:attrNameLst>
                                      </p:cBhvr>
                                      <p:to>
                                        <p:strVal val="visible"/>
                                      </p:to>
                                    </p:set>
                                    <p:animEffect transition="in" filter="box(in)">
                                      <p:cBhvr>
                                        <p:cTn id="20" dur="500"/>
                                        <p:tgtEl>
                                          <p:spTgt spid="94233"/>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94215"/>
                                        </p:tgtEl>
                                        <p:attrNameLst>
                                          <p:attrName>style.visibility</p:attrName>
                                        </p:attrNameLst>
                                      </p:cBhvr>
                                      <p:to>
                                        <p:strVal val="visible"/>
                                      </p:to>
                                    </p:set>
                                    <p:animEffect transition="in" filter="box(in)">
                                      <p:cBhvr>
                                        <p:cTn id="23" dur="500"/>
                                        <p:tgtEl>
                                          <p:spTgt spid="94215"/>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94216"/>
                                        </p:tgtEl>
                                        <p:attrNameLst>
                                          <p:attrName>style.visibility</p:attrName>
                                        </p:attrNameLst>
                                      </p:cBhvr>
                                      <p:to>
                                        <p:strVal val="visible"/>
                                      </p:to>
                                    </p:set>
                                    <p:animEffect transition="in" filter="box(in)">
                                      <p:cBhvr>
                                        <p:cTn id="26" dur="500"/>
                                        <p:tgtEl>
                                          <p:spTgt spid="9421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94229"/>
                                        </p:tgtEl>
                                        <p:attrNameLst>
                                          <p:attrName>style.visibility</p:attrName>
                                        </p:attrNameLst>
                                      </p:cBhvr>
                                      <p:to>
                                        <p:strVal val="visible"/>
                                      </p:to>
                                    </p:set>
                                    <p:animEffect transition="in" filter="checkerboard(across)">
                                      <p:cBhvr>
                                        <p:cTn id="31" dur="500"/>
                                        <p:tgtEl>
                                          <p:spTgt spid="94229"/>
                                        </p:tgtEl>
                                      </p:cBhvr>
                                    </p:animEffect>
                                  </p:childTnLst>
                                </p:cTn>
                              </p:par>
                              <p:par>
                                <p:cTn id="32" presetID="5" presetClass="entr" presetSubtype="10" fill="hold" nodeType="withEffect">
                                  <p:stCondLst>
                                    <p:cond delay="0"/>
                                  </p:stCondLst>
                                  <p:childTnLst>
                                    <p:set>
                                      <p:cBhvr>
                                        <p:cTn id="33" dur="1" fill="hold">
                                          <p:stCondLst>
                                            <p:cond delay="0"/>
                                          </p:stCondLst>
                                        </p:cTn>
                                        <p:tgtEl>
                                          <p:spTgt spid="94228"/>
                                        </p:tgtEl>
                                        <p:attrNameLst>
                                          <p:attrName>style.visibility</p:attrName>
                                        </p:attrNameLst>
                                      </p:cBhvr>
                                      <p:to>
                                        <p:strVal val="visible"/>
                                      </p:to>
                                    </p:set>
                                    <p:animEffect transition="in" filter="checkerboard(across)">
                                      <p:cBhvr>
                                        <p:cTn id="34" dur="500"/>
                                        <p:tgtEl>
                                          <p:spTgt spid="94228"/>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94217"/>
                                        </p:tgtEl>
                                        <p:attrNameLst>
                                          <p:attrName>style.visibility</p:attrName>
                                        </p:attrNameLst>
                                      </p:cBhvr>
                                      <p:to>
                                        <p:strVal val="visible"/>
                                      </p:to>
                                    </p:set>
                                    <p:animEffect transition="in" filter="checkerboard(across)">
                                      <p:cBhvr>
                                        <p:cTn id="37" dur="500"/>
                                        <p:tgtEl>
                                          <p:spTgt spid="94217"/>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94218"/>
                                        </p:tgtEl>
                                        <p:attrNameLst>
                                          <p:attrName>style.visibility</p:attrName>
                                        </p:attrNameLst>
                                      </p:cBhvr>
                                      <p:to>
                                        <p:strVal val="visible"/>
                                      </p:to>
                                    </p:set>
                                    <p:animEffect transition="in" filter="checkerboard(across)">
                                      <p:cBhvr>
                                        <p:cTn id="40" dur="500"/>
                                        <p:tgtEl>
                                          <p:spTgt spid="9421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94231"/>
                                        </p:tgtEl>
                                        <p:attrNameLst>
                                          <p:attrName>style.visibility</p:attrName>
                                        </p:attrNameLst>
                                      </p:cBhvr>
                                      <p:to>
                                        <p:strVal val="visible"/>
                                      </p:to>
                                    </p:set>
                                    <p:animEffect transition="in" filter="diamond(in)">
                                      <p:cBhvr>
                                        <p:cTn id="45" dur="2000"/>
                                        <p:tgtEl>
                                          <p:spTgt spid="94231"/>
                                        </p:tgtEl>
                                      </p:cBhvr>
                                    </p:animEffect>
                                  </p:childTnLst>
                                </p:cTn>
                              </p:par>
                              <p:par>
                                <p:cTn id="46" presetID="8" presetClass="entr" presetSubtype="16" fill="hold" nodeType="withEffect">
                                  <p:stCondLst>
                                    <p:cond delay="0"/>
                                  </p:stCondLst>
                                  <p:childTnLst>
                                    <p:set>
                                      <p:cBhvr>
                                        <p:cTn id="47" dur="1" fill="hold">
                                          <p:stCondLst>
                                            <p:cond delay="0"/>
                                          </p:stCondLst>
                                        </p:cTn>
                                        <p:tgtEl>
                                          <p:spTgt spid="94230"/>
                                        </p:tgtEl>
                                        <p:attrNameLst>
                                          <p:attrName>style.visibility</p:attrName>
                                        </p:attrNameLst>
                                      </p:cBhvr>
                                      <p:to>
                                        <p:strVal val="visible"/>
                                      </p:to>
                                    </p:set>
                                    <p:animEffect transition="in" filter="diamond(in)">
                                      <p:cBhvr>
                                        <p:cTn id="48" dur="2000"/>
                                        <p:tgtEl>
                                          <p:spTgt spid="94230"/>
                                        </p:tgtEl>
                                      </p:cBhvr>
                                    </p:animEffect>
                                  </p:childTnLst>
                                </p:cTn>
                              </p:par>
                              <p:par>
                                <p:cTn id="49" presetID="8" presetClass="entr" presetSubtype="16" fill="hold" nodeType="withEffect">
                                  <p:stCondLst>
                                    <p:cond delay="0"/>
                                  </p:stCondLst>
                                  <p:childTnLst>
                                    <p:set>
                                      <p:cBhvr>
                                        <p:cTn id="50" dur="1" fill="hold">
                                          <p:stCondLst>
                                            <p:cond delay="0"/>
                                          </p:stCondLst>
                                        </p:cTn>
                                        <p:tgtEl>
                                          <p:spTgt spid="94232"/>
                                        </p:tgtEl>
                                        <p:attrNameLst>
                                          <p:attrName>style.visibility</p:attrName>
                                        </p:attrNameLst>
                                      </p:cBhvr>
                                      <p:to>
                                        <p:strVal val="visible"/>
                                      </p:to>
                                    </p:set>
                                    <p:animEffect transition="in" filter="diamond(in)">
                                      <p:cBhvr>
                                        <p:cTn id="51" dur="2000"/>
                                        <p:tgtEl>
                                          <p:spTgt spid="9423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94231"/>
                                        </p:tgtEl>
                                        <p:attrNameLst>
                                          <p:attrName>style.visibility</p:attrName>
                                        </p:attrNameLst>
                                      </p:cBhvr>
                                      <p:to>
                                        <p:strVal val="visible"/>
                                      </p:to>
                                    </p:set>
                                    <p:animEffect transition="in" filter="checkerboard(across)">
                                      <p:cBhvr>
                                        <p:cTn id="56" dur="500"/>
                                        <p:tgtEl>
                                          <p:spTgt spid="94231"/>
                                        </p:tgtEl>
                                      </p:cBhvr>
                                    </p:animEffect>
                                  </p:childTnLst>
                                </p:cTn>
                              </p:par>
                              <p:par>
                                <p:cTn id="57" presetID="5" presetClass="entr" presetSubtype="10" fill="hold" nodeType="withEffect">
                                  <p:stCondLst>
                                    <p:cond delay="0"/>
                                  </p:stCondLst>
                                  <p:childTnLst>
                                    <p:set>
                                      <p:cBhvr>
                                        <p:cTn id="58" dur="1" fill="hold">
                                          <p:stCondLst>
                                            <p:cond delay="0"/>
                                          </p:stCondLst>
                                        </p:cTn>
                                        <p:tgtEl>
                                          <p:spTgt spid="94230"/>
                                        </p:tgtEl>
                                        <p:attrNameLst>
                                          <p:attrName>style.visibility</p:attrName>
                                        </p:attrNameLst>
                                      </p:cBhvr>
                                      <p:to>
                                        <p:strVal val="visible"/>
                                      </p:to>
                                    </p:set>
                                    <p:animEffect transition="in" filter="checkerboard(across)">
                                      <p:cBhvr>
                                        <p:cTn id="59" dur="500"/>
                                        <p:tgtEl>
                                          <p:spTgt spid="94230"/>
                                        </p:tgtEl>
                                      </p:cBhvr>
                                    </p:animEffect>
                                  </p:childTnLst>
                                </p:cTn>
                              </p:par>
                              <p:par>
                                <p:cTn id="60" presetID="5" presetClass="entr" presetSubtype="10" fill="hold" nodeType="withEffect">
                                  <p:stCondLst>
                                    <p:cond delay="0"/>
                                  </p:stCondLst>
                                  <p:childTnLst>
                                    <p:set>
                                      <p:cBhvr>
                                        <p:cTn id="61" dur="1" fill="hold">
                                          <p:stCondLst>
                                            <p:cond delay="0"/>
                                          </p:stCondLst>
                                        </p:cTn>
                                        <p:tgtEl>
                                          <p:spTgt spid="94232"/>
                                        </p:tgtEl>
                                        <p:attrNameLst>
                                          <p:attrName>style.visibility</p:attrName>
                                        </p:attrNameLst>
                                      </p:cBhvr>
                                      <p:to>
                                        <p:strVal val="visible"/>
                                      </p:to>
                                    </p:set>
                                    <p:animEffect transition="in" filter="checkerboard(across)">
                                      <p:cBhvr>
                                        <p:cTn id="62" dur="500"/>
                                        <p:tgtEl>
                                          <p:spTgt spid="94232"/>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94219"/>
                                        </p:tgtEl>
                                        <p:attrNameLst>
                                          <p:attrName>style.visibility</p:attrName>
                                        </p:attrNameLst>
                                      </p:cBhvr>
                                      <p:to>
                                        <p:strVal val="visible"/>
                                      </p:to>
                                    </p:set>
                                    <p:animEffect transition="in" filter="checkerboard(across)">
                                      <p:cBhvr>
                                        <p:cTn id="65" dur="500"/>
                                        <p:tgtEl>
                                          <p:spTgt spid="94219"/>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94220"/>
                                        </p:tgtEl>
                                        <p:attrNameLst>
                                          <p:attrName>style.visibility</p:attrName>
                                        </p:attrNameLst>
                                      </p:cBhvr>
                                      <p:to>
                                        <p:strVal val="visible"/>
                                      </p:to>
                                    </p:set>
                                    <p:animEffect transition="in" filter="checkerboard(across)">
                                      <p:cBhvr>
                                        <p:cTn id="68" dur="500"/>
                                        <p:tgtEl>
                                          <p:spTgt spid="94220"/>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94221"/>
                                        </p:tgtEl>
                                        <p:attrNameLst>
                                          <p:attrName>style.visibility</p:attrName>
                                        </p:attrNameLst>
                                      </p:cBhvr>
                                      <p:to>
                                        <p:strVal val="visible"/>
                                      </p:to>
                                    </p:set>
                                    <p:animEffect transition="in" filter="checkerboard(across)">
                                      <p:cBhvr>
                                        <p:cTn id="71" dur="500"/>
                                        <p:tgtEl>
                                          <p:spTgt spid="94221"/>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nodeType="clickEffect">
                                  <p:stCondLst>
                                    <p:cond delay="0"/>
                                  </p:stCondLst>
                                  <p:childTnLst>
                                    <p:set>
                                      <p:cBhvr>
                                        <p:cTn id="75" dur="1" fill="hold">
                                          <p:stCondLst>
                                            <p:cond delay="0"/>
                                          </p:stCondLst>
                                        </p:cTn>
                                        <p:tgtEl>
                                          <p:spTgt spid="94227"/>
                                        </p:tgtEl>
                                        <p:attrNameLst>
                                          <p:attrName>style.visibility</p:attrName>
                                        </p:attrNameLst>
                                      </p:cBhvr>
                                      <p:to>
                                        <p:strVal val="visible"/>
                                      </p:to>
                                    </p:set>
                                    <p:animEffect transition="in" filter="box(in)">
                                      <p:cBhvr>
                                        <p:cTn id="76" dur="500"/>
                                        <p:tgtEl>
                                          <p:spTgt spid="94227"/>
                                        </p:tgtEl>
                                      </p:cBhvr>
                                    </p:animEffect>
                                  </p:childTnLst>
                                </p:cTn>
                              </p:par>
                              <p:par>
                                <p:cTn id="77" presetID="4" presetClass="entr" presetSubtype="16" fill="hold" nodeType="withEffect">
                                  <p:stCondLst>
                                    <p:cond delay="0"/>
                                  </p:stCondLst>
                                  <p:childTnLst>
                                    <p:set>
                                      <p:cBhvr>
                                        <p:cTn id="78" dur="1" fill="hold">
                                          <p:stCondLst>
                                            <p:cond delay="0"/>
                                          </p:stCondLst>
                                        </p:cTn>
                                        <p:tgtEl>
                                          <p:spTgt spid="94225"/>
                                        </p:tgtEl>
                                        <p:attrNameLst>
                                          <p:attrName>style.visibility</p:attrName>
                                        </p:attrNameLst>
                                      </p:cBhvr>
                                      <p:to>
                                        <p:strVal val="visible"/>
                                      </p:to>
                                    </p:set>
                                    <p:animEffect transition="in" filter="box(in)">
                                      <p:cBhvr>
                                        <p:cTn id="79" dur="500"/>
                                        <p:tgtEl>
                                          <p:spTgt spid="94225"/>
                                        </p:tgtEl>
                                      </p:cBhvr>
                                    </p:animEffect>
                                  </p:childTnLst>
                                </p:cTn>
                              </p:par>
                              <p:par>
                                <p:cTn id="80" presetID="4" presetClass="entr" presetSubtype="16" fill="hold" nodeType="withEffect">
                                  <p:stCondLst>
                                    <p:cond delay="0"/>
                                  </p:stCondLst>
                                  <p:childTnLst>
                                    <p:set>
                                      <p:cBhvr>
                                        <p:cTn id="81" dur="1" fill="hold">
                                          <p:stCondLst>
                                            <p:cond delay="0"/>
                                          </p:stCondLst>
                                        </p:cTn>
                                        <p:tgtEl>
                                          <p:spTgt spid="94226"/>
                                        </p:tgtEl>
                                        <p:attrNameLst>
                                          <p:attrName>style.visibility</p:attrName>
                                        </p:attrNameLst>
                                      </p:cBhvr>
                                      <p:to>
                                        <p:strVal val="visible"/>
                                      </p:to>
                                    </p:set>
                                    <p:animEffect transition="in" filter="box(in)">
                                      <p:cBhvr>
                                        <p:cTn id="82" dur="500"/>
                                        <p:tgtEl>
                                          <p:spTgt spid="9422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94222"/>
                                        </p:tgtEl>
                                        <p:attrNameLst>
                                          <p:attrName>style.visibility</p:attrName>
                                        </p:attrNameLst>
                                      </p:cBhvr>
                                      <p:to>
                                        <p:strVal val="visible"/>
                                      </p:to>
                                    </p:set>
                                    <p:animEffect transition="in" filter="box(in)">
                                      <p:cBhvr>
                                        <p:cTn id="87" dur="500"/>
                                        <p:tgtEl>
                                          <p:spTgt spid="94222"/>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94223"/>
                                        </p:tgtEl>
                                        <p:attrNameLst>
                                          <p:attrName>style.visibility</p:attrName>
                                        </p:attrNameLst>
                                      </p:cBhvr>
                                      <p:to>
                                        <p:strVal val="visible"/>
                                      </p:to>
                                    </p:set>
                                    <p:animEffect transition="in" filter="checkerboard(across)">
                                      <p:cBhvr>
                                        <p:cTn id="92" dur="500"/>
                                        <p:tgtEl>
                                          <p:spTgt spid="94223"/>
                                        </p:tgtEl>
                                      </p:cBhvr>
                                    </p:animEffect>
                                  </p:childTnLst>
                                </p:cTn>
                              </p:par>
                            </p:childTnLst>
                          </p:cTn>
                        </p:par>
                      </p:childTnLst>
                    </p:cTn>
                  </p:par>
                  <p:par>
                    <p:cTn id="93" fill="hold">
                      <p:stCondLst>
                        <p:cond delay="indefinite"/>
                      </p:stCondLst>
                      <p:childTnLst>
                        <p:par>
                          <p:cTn id="94" fill="hold">
                            <p:stCondLst>
                              <p:cond delay="0"/>
                            </p:stCondLst>
                            <p:childTnLst>
                              <p:par>
                                <p:cTn id="95" presetID="8" presetClass="entr" presetSubtype="16" fill="hold" grpId="0" nodeType="clickEffect">
                                  <p:stCondLst>
                                    <p:cond delay="0"/>
                                  </p:stCondLst>
                                  <p:childTnLst>
                                    <p:set>
                                      <p:cBhvr>
                                        <p:cTn id="96" dur="1" fill="hold">
                                          <p:stCondLst>
                                            <p:cond delay="0"/>
                                          </p:stCondLst>
                                        </p:cTn>
                                        <p:tgtEl>
                                          <p:spTgt spid="94224"/>
                                        </p:tgtEl>
                                        <p:attrNameLst>
                                          <p:attrName>style.visibility</p:attrName>
                                        </p:attrNameLst>
                                      </p:cBhvr>
                                      <p:to>
                                        <p:strVal val="visible"/>
                                      </p:to>
                                    </p:set>
                                    <p:animEffect transition="in" filter="diamond(in)">
                                      <p:cBhvr>
                                        <p:cTn id="97" dur="2000"/>
                                        <p:tgtEl>
                                          <p:spTgt spid="94224"/>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94235"/>
                                        </p:tgtEl>
                                        <p:attrNameLst>
                                          <p:attrName>style.visibility</p:attrName>
                                        </p:attrNameLst>
                                      </p:cBhvr>
                                      <p:to>
                                        <p:strVal val="visible"/>
                                      </p:to>
                                    </p:set>
                                    <p:anim calcmode="lin" valueType="num">
                                      <p:cBhvr additive="base">
                                        <p:cTn id="102" dur="500" fill="hold"/>
                                        <p:tgtEl>
                                          <p:spTgt spid="94235"/>
                                        </p:tgtEl>
                                        <p:attrNameLst>
                                          <p:attrName>ppt_x</p:attrName>
                                        </p:attrNameLst>
                                      </p:cBhvr>
                                      <p:tavLst>
                                        <p:tav tm="0">
                                          <p:val>
                                            <p:strVal val="#ppt_x"/>
                                          </p:val>
                                        </p:tav>
                                        <p:tav tm="100000">
                                          <p:val>
                                            <p:strVal val="#ppt_x"/>
                                          </p:val>
                                        </p:tav>
                                      </p:tavLst>
                                    </p:anim>
                                    <p:anim calcmode="lin" valueType="num">
                                      <p:cBhvr additive="base">
                                        <p:cTn id="103" dur="500" fill="hold"/>
                                        <p:tgtEl>
                                          <p:spTgt spid="94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ldLvl="0" animBg="1"/>
      <p:bldP spid="94214" grpId="0" bldLvl="0" animBg="1"/>
      <p:bldP spid="94215" grpId="0" bldLvl="0" animBg="1"/>
      <p:bldP spid="94216" grpId="0" bldLvl="0" animBg="1"/>
      <p:bldP spid="94217" grpId="0" bldLvl="0" animBg="1"/>
      <p:bldP spid="94218" grpId="0" bldLvl="0" animBg="1"/>
      <p:bldP spid="94219" grpId="0" bldLvl="0" animBg="1"/>
      <p:bldP spid="94220" grpId="0" bldLvl="0" animBg="1"/>
      <p:bldP spid="94221" grpId="0" bldLvl="0" animBg="1"/>
      <p:bldP spid="94222" grpId="0" bldLvl="0" animBg="1"/>
      <p:bldP spid="94223" grpId="0" bldLvl="0" animBg="1"/>
      <p:bldP spid="94224" grpId="0" bldLvl="0" animBg="1"/>
      <p:bldP spid="9423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5"/>
          <p:cNvSpPr txBox="1"/>
          <p:nvPr/>
        </p:nvSpPr>
        <p:spPr>
          <a:xfrm>
            <a:off x="4878388" y="14289"/>
            <a:ext cx="3579812" cy="582295"/>
          </a:xfrm>
          <a:prstGeom prst="rect">
            <a:avLst/>
          </a:prstGeom>
          <a:noFill/>
          <a:ln w="9525">
            <a:noFill/>
          </a:ln>
        </p:spPr>
        <p:txBody>
          <a:bodyPr lIns="91428" tIns="45713" rIns="91428" bIns="45713">
            <a:spAutoFit/>
          </a:bodyPr>
          <a:lstStyle/>
          <a:p>
            <a:pPr defTabSz="913130">
              <a:spcBef>
                <a:spcPct val="50000"/>
              </a:spcBef>
            </a:pPr>
            <a:endParaRPr lang="en-US" sz="3200" b="1" dirty="0">
              <a:solidFill>
                <a:srgbClr val="000099"/>
              </a:solidFill>
              <a:latin typeface="Times New Roman" panose="02020603050405020304" pitchFamily="18" charset="0"/>
            </a:endParaRPr>
          </a:p>
        </p:txBody>
      </p:sp>
      <p:pic>
        <p:nvPicPr>
          <p:cNvPr id="28679" name="Picture 8" descr="butterflies_flowers_md_wht"/>
          <p:cNvPicPr>
            <a:picLocks noChangeAspect="1"/>
          </p:cNvPicPr>
          <p:nvPr/>
        </p:nvPicPr>
        <p:blipFill>
          <a:blip r:embed="rId2"/>
          <a:stretch>
            <a:fillRect/>
          </a:stretch>
        </p:blipFill>
        <p:spPr>
          <a:xfrm flipH="1">
            <a:off x="10058400" y="6467476"/>
            <a:ext cx="533400" cy="314325"/>
          </a:xfrm>
          <a:prstGeom prst="rect">
            <a:avLst/>
          </a:prstGeom>
          <a:noFill/>
          <a:ln w="9525">
            <a:noFill/>
          </a:ln>
        </p:spPr>
      </p:pic>
      <p:sp>
        <p:nvSpPr>
          <p:cNvPr id="28681" name="Text Box 12"/>
          <p:cNvSpPr txBox="1"/>
          <p:nvPr/>
        </p:nvSpPr>
        <p:spPr>
          <a:xfrm>
            <a:off x="2286000" y="2743201"/>
            <a:ext cx="1600200" cy="366713"/>
          </a:xfrm>
          <a:prstGeom prst="rect">
            <a:avLst/>
          </a:prstGeom>
          <a:noFill/>
          <a:ln w="9525">
            <a:noFill/>
          </a:ln>
        </p:spPr>
        <p:txBody>
          <a:bodyPr>
            <a:spAutoFit/>
          </a:bodyPr>
          <a:lstStyle/>
          <a:p>
            <a:pPr>
              <a:spcBef>
                <a:spcPct val="50000"/>
              </a:spcBef>
            </a:pPr>
            <a:endParaRPr lang="vi-VN" altLang="x-none" dirty="0">
              <a:latin typeface="Arial" panose="020B0604020202020204" pitchFamily="34" charset="0"/>
            </a:endParaRPr>
          </a:p>
        </p:txBody>
      </p:sp>
      <p:sp>
        <p:nvSpPr>
          <p:cNvPr id="28682" name="Rectangle 14"/>
          <p:cNvSpPr/>
          <p:nvPr/>
        </p:nvSpPr>
        <p:spPr>
          <a:xfrm rot="-10800000" flipV="1">
            <a:off x="2098041" y="3249930"/>
            <a:ext cx="5667375" cy="585788"/>
          </a:xfrm>
          <a:prstGeom prst="rect">
            <a:avLst/>
          </a:prstGeom>
          <a:noFill/>
          <a:ln w="9525">
            <a:noFill/>
          </a:ln>
        </p:spPr>
        <p:txBody>
          <a:bodyPr anchor="ctr">
            <a:spAutoFit/>
          </a:bodyPr>
          <a:lstStyle/>
          <a:p>
            <a:pPr algn="just"/>
            <a:r>
              <a:rPr sz="3200" b="1" dirty="0">
                <a:solidFill>
                  <a:schemeClr val="bg1"/>
                </a:solidFill>
                <a:latin typeface="Times New Roman" panose="02020603050405020304" pitchFamily="18" charset="0"/>
              </a:rPr>
              <a:t>- Xã hội:</a:t>
            </a:r>
          </a:p>
        </p:txBody>
      </p:sp>
      <p:sp>
        <p:nvSpPr>
          <p:cNvPr id="95248" name="Rectangle 16"/>
          <p:cNvSpPr/>
          <p:nvPr/>
        </p:nvSpPr>
        <p:spPr>
          <a:xfrm>
            <a:off x="1505585" y="1231106"/>
            <a:ext cx="9804840" cy="3046988"/>
          </a:xfrm>
          <a:prstGeom prst="rect">
            <a:avLst/>
          </a:prstGeom>
          <a:solidFill>
            <a:schemeClr val="accent1"/>
          </a:solidFill>
          <a:ln w="9525" cap="flat" cmpd="sng">
            <a:solidFill>
              <a:schemeClr val="hlink"/>
            </a:solidFill>
            <a:prstDash val="solid"/>
            <a:miter/>
            <a:headEnd type="none" w="med" len="med"/>
            <a:tailEnd type="none" w="med" len="med"/>
          </a:ln>
        </p:spPr>
        <p:txBody>
          <a:bodyPr wrap="square">
            <a:spAutoFit/>
          </a:bodyPr>
          <a:lstStyle/>
          <a:p>
            <a:r>
              <a:rPr sz="4800" b="1" dirty="0">
                <a:solidFill>
                  <a:srgbClr val="FFFF00"/>
                </a:solidFill>
                <a:latin typeface="Times New Roman" panose="02020603050405020304" pitchFamily="18" charset="0"/>
              </a:rPr>
              <a:t>Từ </a:t>
            </a:r>
            <a:r>
              <a:rPr lang="en-US" sz="4800" b="1" dirty="0">
                <a:solidFill>
                  <a:srgbClr val="FFFF00"/>
                </a:solidFill>
                <a:latin typeface="Times New Roman" panose="02020603050405020304" pitchFamily="18" charset="0"/>
              </a:rPr>
              <a:t>tháng </a:t>
            </a:r>
            <a:r>
              <a:rPr sz="4800" b="1" dirty="0">
                <a:solidFill>
                  <a:srgbClr val="FFFF00"/>
                </a:solidFill>
                <a:latin typeface="Times New Roman" panose="02020603050405020304" pitchFamily="18" charset="0"/>
              </a:rPr>
              <a:t>6</a:t>
            </a:r>
            <a:r>
              <a:rPr lang="en-US" sz="4800" b="1" dirty="0">
                <a:solidFill>
                  <a:srgbClr val="FFFF00"/>
                </a:solidFill>
                <a:latin typeface="Times New Roman" panose="02020603050405020304" pitchFamily="18" charset="0"/>
              </a:rPr>
              <a:t>-</a:t>
            </a:r>
            <a:r>
              <a:rPr sz="4800" b="1" dirty="0">
                <a:solidFill>
                  <a:srgbClr val="FFFF00"/>
                </a:solidFill>
                <a:latin typeface="Times New Roman" panose="02020603050405020304" pitchFamily="18" charset="0"/>
              </a:rPr>
              <a:t>1941 phát xít Đức </a:t>
            </a:r>
            <a:r>
              <a:rPr sz="4800" b="1" dirty="0" err="1">
                <a:solidFill>
                  <a:srgbClr val="FFFF00"/>
                </a:solidFill>
                <a:latin typeface="Times New Roman" panose="02020603050405020304" pitchFamily="18" charset="0"/>
              </a:rPr>
              <a:t>tấn</a:t>
            </a:r>
            <a:r>
              <a:rPr sz="4800" b="1" dirty="0">
                <a:solidFill>
                  <a:srgbClr val="FFFF00"/>
                </a:solidFill>
                <a:latin typeface="Times New Roman" panose="02020603050405020304" pitchFamily="18" charset="0"/>
              </a:rPr>
              <a:t> </a:t>
            </a:r>
            <a:r>
              <a:rPr sz="4800" b="1" dirty="0" err="1">
                <a:solidFill>
                  <a:srgbClr val="FFFF00"/>
                </a:solidFill>
                <a:latin typeface="Times New Roman" panose="02020603050405020304" pitchFamily="18" charset="0"/>
              </a:rPr>
              <a:t>cô</a:t>
            </a:r>
            <a:r>
              <a:rPr lang="en-US" sz="4800" b="1" dirty="0" err="1">
                <a:solidFill>
                  <a:srgbClr val="FFFF00"/>
                </a:solidFill>
                <a:latin typeface="Times New Roman" panose="02020603050405020304" pitchFamily="18" charset="0"/>
              </a:rPr>
              <a:t>n</a:t>
            </a:r>
            <a:r>
              <a:rPr sz="4800" b="1" dirty="0" err="1">
                <a:solidFill>
                  <a:srgbClr val="FFFF00"/>
                </a:solidFill>
                <a:latin typeface="Times New Roman" panose="02020603050405020304" pitchFamily="18" charset="0"/>
              </a:rPr>
              <a:t>g</a:t>
            </a:r>
            <a:r>
              <a:rPr sz="4800" b="1" dirty="0">
                <a:solidFill>
                  <a:srgbClr val="FFFF00"/>
                </a:solidFill>
                <a:latin typeface="Times New Roman" panose="02020603050405020304" pitchFamily="18" charset="0"/>
              </a:rPr>
              <a:t>, nhân dân Liên Xô phải dừng công cuộc xây dựng đất nước, để tiến hành chiến tranh giữ nước.</a:t>
            </a:r>
          </a:p>
        </p:txBody>
      </p:sp>
      <p:sp>
        <p:nvSpPr>
          <p:cNvPr id="28684" name="Rectangle 18"/>
          <p:cNvSpPr/>
          <p:nvPr/>
        </p:nvSpPr>
        <p:spPr>
          <a:xfrm>
            <a:off x="2098040" y="2231261"/>
            <a:ext cx="5943600" cy="584775"/>
          </a:xfrm>
          <a:prstGeom prst="rect">
            <a:avLst/>
          </a:prstGeom>
          <a:noFill/>
          <a:ln w="9525">
            <a:noFill/>
          </a:ln>
        </p:spPr>
        <p:txBody>
          <a:bodyPr anchor="ctr">
            <a:spAutoFit/>
          </a:bodyPr>
          <a:lstStyle/>
          <a:p>
            <a:r>
              <a:rPr sz="3200" b="1" dirty="0">
                <a:solidFill>
                  <a:schemeClr val="bg1"/>
                </a:solidFill>
                <a:latin typeface="Times New Roman" panose="02020603050405020304" pitchFamily="18" charset="0"/>
              </a:rPr>
              <a:t>*</a:t>
            </a:r>
            <a:endParaRPr sz="3200" dirty="0">
              <a:solidFill>
                <a:schemeClr val="bg1"/>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5248"/>
                                        </p:tgtEl>
                                        <p:attrNameLst>
                                          <p:attrName>style.visibility</p:attrName>
                                        </p:attrNameLst>
                                      </p:cBhvr>
                                      <p:to>
                                        <p:strVal val="visible"/>
                                      </p:to>
                                    </p:set>
                                    <p:animEffect transition="in" filter="checkerboard(across)">
                                      <p:cBhvr>
                                        <p:cTn id="7" dur="500"/>
                                        <p:tgtEl>
                                          <p:spTgt spid="95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8"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ChangeArrowheads="1"/>
          </p:cNvSpPr>
          <p:nvPr/>
        </p:nvSpPr>
        <p:spPr bwMode="auto">
          <a:xfrm>
            <a:off x="450166" y="116633"/>
            <a:ext cx="10367889" cy="2299543"/>
          </a:xfrm>
          <a:prstGeom prst="rect">
            <a:avLst/>
          </a:prstGeom>
          <a:solidFill>
            <a:schemeClr val="accent5">
              <a:lumMod val="20000"/>
              <a:lumOff val="80000"/>
            </a:schemeClr>
          </a:solidFill>
          <a:ln w="9525" algn="ctr">
            <a:solidFill>
              <a:schemeClr val="tx1"/>
            </a:solidFill>
            <a:miter lim="800000"/>
          </a:ln>
          <a:effectLst/>
        </p:spPr>
        <p:txBody>
          <a:bodyPr wrap="none" anchor="ctr"/>
          <a:lstStyle/>
          <a:p>
            <a:pPr algn="ctr">
              <a:defRPr/>
            </a:pPr>
            <a:r>
              <a:rPr lang="en-US" sz="4000" b="1" dirty="0" err="1">
                <a:latin typeface="Times New Roman" panose="02020603050405020304" pitchFamily="18" charset="0"/>
                <a:cs typeface="Times New Roman" panose="02020603050405020304" pitchFamily="18" charset="0"/>
              </a:rPr>
              <a:t>Nhờ</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cuộc</a:t>
            </a:r>
            <a:r>
              <a:rPr lang="en-US" sz="4000" b="1" dirty="0">
                <a:latin typeface="Times New Roman" panose="02020603050405020304" pitchFamily="18" charset="0"/>
                <a:cs typeface="Times New Roman" panose="02020603050405020304" pitchFamily="18" charset="0"/>
              </a:rPr>
              <a:t> </a:t>
            </a:r>
          </a:p>
          <a:p>
            <a:pPr algn="ctr">
              <a:defRPr/>
            </a:pPr>
            <a:r>
              <a:rPr lang="en-US" sz="4000" b="1" dirty="0" err="1">
                <a:latin typeface="Times New Roman" panose="02020603050405020304" pitchFamily="18" charset="0"/>
                <a:cs typeface="Times New Roman" panose="02020603050405020304" pitchFamily="18" charset="0"/>
              </a:rPr>
              <a:t>xây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dựng</a:t>
            </a:r>
            <a:r>
              <a:rPr lang="en-US" sz="4000" b="1" dirty="0">
                <a:latin typeface="Times New Roman" panose="02020603050405020304" pitchFamily="18" charset="0"/>
                <a:cs typeface="Times New Roman" panose="02020603050405020304" pitchFamily="18" charset="0"/>
              </a:rPr>
              <a:t> CNXH </a:t>
            </a:r>
            <a:r>
              <a:rPr lang="en-US" sz="4000" b="1" dirty="0" err="1">
                <a:latin typeface="Times New Roman" panose="02020603050405020304" pitchFamily="18" charset="0"/>
                <a:cs typeface="Times New Roman" panose="02020603050405020304" pitchFamily="18" charset="0"/>
              </a:rPr>
              <a:t>đạt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tựu</a:t>
            </a:r>
            <a:r>
              <a:rPr lang="en-US" sz="4000" b="1" dirty="0">
                <a:latin typeface="Times New Roman" panose="02020603050405020304" pitchFamily="18" charset="0"/>
                <a:cs typeface="Times New Roman" panose="02020603050405020304" pitchFamily="18" charset="0"/>
              </a:rPr>
              <a:t>?</a:t>
            </a:r>
          </a:p>
        </p:txBody>
      </p:sp>
      <p:sp>
        <p:nvSpPr>
          <p:cNvPr id="64517" name="Rectangle 5"/>
          <p:cNvSpPr/>
          <p:nvPr/>
        </p:nvSpPr>
        <p:spPr>
          <a:xfrm>
            <a:off x="450166" y="2417446"/>
            <a:ext cx="10367889" cy="4107899"/>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p>
            <a:pPr lvl="1" eaLnBrk="1" hangingPunct="1"/>
            <a:r>
              <a:rPr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p>
          <a:p>
            <a:pPr lvl="1" eaLnBrk="1" hangingPunct="1"/>
            <a:r>
              <a:rPr lang="en-US" sz="4400" b="1" dirty="0">
                <a:latin typeface="Times New Roman" panose="02020603050405020304" pitchFamily="18" charset="0"/>
                <a:cs typeface="Times New Roman" panose="02020603050405020304" pitchFamily="18" charset="0"/>
              </a:rPr>
              <a:t>Lê-</a:t>
            </a:r>
            <a:r>
              <a:rPr lang="en-US" sz="4400" b="1" dirty="0" err="1">
                <a:latin typeface="Times New Roman" panose="02020603050405020304" pitchFamily="18" charset="0"/>
                <a:cs typeface="Times New Roman" panose="02020603050405020304" pitchFamily="18" charset="0"/>
              </a:rPr>
              <a:t>nin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Bôn-sê-vich</a:t>
            </a:r>
            <a:endParaRPr lang="en-US" sz="4400" b="1" dirty="0">
              <a:latin typeface="Times New Roman" panose="02020603050405020304" pitchFamily="18" charset="0"/>
              <a:cs typeface="Times New Roman" panose="02020603050405020304" pitchFamily="18" charset="0"/>
            </a:endParaRPr>
          </a:p>
          <a:p>
            <a:r>
              <a:rPr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tựu</a:t>
            </a:r>
            <a:r>
              <a:rPr lang="en-US" sz="4400" b="1" dirty="0">
                <a:latin typeface="Times New Roman" panose="02020603050405020304" pitchFamily="18" charset="0"/>
                <a:cs typeface="Times New Roman" panose="02020603050405020304" pitchFamily="18" charset="0"/>
              </a:rPr>
              <a:t> khoa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sz="4400" b="1" dirty="0">
              <a:latin typeface="Times New Roman" panose="02020603050405020304" pitchFamily="18" charset="0"/>
              <a:cs typeface="Times New Roman" panose="02020603050405020304" pitchFamily="18" charset="0"/>
            </a:endParaRPr>
          </a:p>
          <a:p>
            <a:r>
              <a:rPr sz="4400"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Đức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siêng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lao</a:t>
            </a:r>
            <a:r>
              <a:rPr lang="en-US" sz="4400" b="1" dirty="0">
                <a:latin typeface="Times New Roman" panose="02020603050405020304" pitchFamily="18" charset="0"/>
                <a:cs typeface="Times New Roman" panose="02020603050405020304" pitchFamily="18" charset="0"/>
              </a:rPr>
              <a:t> </a:t>
            </a:r>
          </a:p>
          <a:p>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tầng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a:t>
            </a:r>
          </a:p>
          <a:p>
            <a:endParaRPr sz="30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blinds(horizontal)">
                                      <p:cBhvr>
                                        <p:cTn id="7" dur="500"/>
                                        <p:tgtEl>
                                          <p:spTgt spid="645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blinds(horizontal)">
                                      <p:cBhvr>
                                        <p:cTn id="12"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ldLvl="0" animBg="1"/>
      <p:bldP spid="64517"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br>
              <a:rPr sz="3000" b="1" u="sng" dirty="0">
                <a:solidFill>
                  <a:srgbClr val="EB3421"/>
                </a:solidFill>
                <a:latin typeface="Times New Roman" panose="02020603050405020304" pitchFamily="18" charset="0"/>
                <a:cs typeface="Times New Roman" panose="02020603050405020304" pitchFamily="18" charset="0"/>
                <a:sym typeface="+mn-ea"/>
              </a:rPr>
            </a:br>
            <a:r>
              <a:rPr sz="4900" b="1" u="sng" dirty="0">
                <a:solidFill>
                  <a:srgbClr val="EB3421"/>
                </a:solidFill>
                <a:latin typeface="Times New Roman" panose="02020603050405020304" pitchFamily="18" charset="0"/>
                <a:cs typeface="Times New Roman" panose="02020603050405020304" pitchFamily="18" charset="0"/>
                <a:sym typeface="+mn-ea"/>
              </a:rPr>
              <a:t>II</a:t>
            </a:r>
            <a:r>
              <a:rPr lang="en-US" sz="4900" b="1" u="sng" dirty="0">
                <a:solidFill>
                  <a:srgbClr val="EB3421"/>
                </a:solidFill>
                <a:latin typeface="Times New Roman" panose="02020603050405020304" pitchFamily="18" charset="0"/>
                <a:cs typeface="Times New Roman" panose="02020603050405020304" pitchFamily="18" charset="0"/>
                <a:sym typeface="+mn-ea"/>
              </a:rPr>
              <a:t>I. NỀN VĂN HÓA XÔ  VIẾT HÌNH THÀNH VÀ PHÁT TRIỂN</a:t>
            </a:r>
            <a:br>
              <a:rPr lang="en-US" sz="4900" dirty="0">
                <a:latin typeface="Times New Roman" panose="02020603050405020304" pitchFamily="18" charset="0"/>
                <a:cs typeface="Times New Roman" panose="02020603050405020304" pitchFamily="18" charset="0"/>
              </a:rPr>
            </a:br>
            <a:endParaRPr lang="en-US" sz="49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endParaRPr lang="en-US" dirty="0"/>
          </a:p>
        </p:txBody>
      </p:sp>
      <p:sp>
        <p:nvSpPr>
          <p:cNvPr id="4" name="Content Placeholder 3"/>
          <p:cNvSpPr>
            <a:spLocks noGrp="1"/>
          </p:cNvSpPr>
          <p:nvPr/>
        </p:nvSpPr>
        <p:spPr>
          <a:xfrm>
            <a:off x="2566989" y="1600201"/>
            <a:ext cx="6842125" cy="3052763"/>
          </a:xfrm>
          <a:prstGeom prst="wedgeEllipseCallout">
            <a:avLst>
              <a:gd name="adj1" fmla="val -25217"/>
              <a:gd name="adj2" fmla="val 77531"/>
            </a:avLst>
          </a:prstGeom>
          <a:solidFill>
            <a:srgbClr val="92D05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eaLnBrk="1" hangingPunct="1">
              <a:buNone/>
            </a:pPr>
            <a:r>
              <a:rPr lang="en-US" sz="4800" b="1" dirty="0">
                <a:latin typeface="Times New Roman" panose="02020603050405020304" pitchFamily="18" charset="0"/>
                <a:ea typeface="Times New Roman" panose="02020603050405020304" pitchFamily="18" charset="0"/>
              </a:rPr>
              <a:t>Nền văn hóa Xô viết hình thành dựa trên những cơ sở nào?</a:t>
            </a:r>
          </a:p>
        </p:txBody>
      </p:sp>
    </p:spTree>
    <p:extLst>
      <p:ext uri="{BB962C8B-B14F-4D97-AF65-F5344CB8AC3E}">
        <p14:creationId xmlns:p14="http://schemas.microsoft.com/office/powerpoint/2010/main" val="2555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lnSpc>
                <a:spcPct val="100000"/>
              </a:lnSpc>
            </a:pPr>
            <a:r>
              <a:rPr b="1" u="sng" dirty="0">
                <a:solidFill>
                  <a:srgbClr val="EB3421"/>
                </a:solidFill>
                <a:latin typeface="Times New Roman" panose="02020603050405020304" pitchFamily="18" charset="0"/>
                <a:cs typeface="Times New Roman" panose="02020603050405020304" pitchFamily="18" charset="0"/>
                <a:sym typeface="+mn-ea"/>
              </a:rPr>
              <a:t>II</a:t>
            </a:r>
            <a:r>
              <a:rPr lang="en-US" b="1" u="sng" dirty="0">
                <a:solidFill>
                  <a:srgbClr val="EB3421"/>
                </a:solidFill>
                <a:latin typeface="Times New Roman" panose="02020603050405020304" pitchFamily="18" charset="0"/>
                <a:cs typeface="Times New Roman" panose="02020603050405020304" pitchFamily="18" charset="0"/>
                <a:sym typeface="+mn-ea"/>
              </a:rPr>
              <a:t>I. NỀN VĂN HÓA XÔ  VIẾT HÌNH THÀNH VÀ PHÁT TRIỂN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400" b="1" dirty="0" err="1">
                <a:latin typeface="Times New Roman" panose="02020603050405020304" pitchFamily="18" charset="0"/>
                <a:cs typeface="Times New Roman" panose="02020603050405020304" pitchFamily="18" charset="0"/>
              </a:rPr>
              <a:t>Nền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dựa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sở</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Mác</a:t>
            </a:r>
            <a:r>
              <a:rPr lang="en-US" sz="4400" b="1" dirty="0">
                <a:latin typeface="Times New Roman" panose="02020603050405020304" pitchFamily="18" charset="0"/>
                <a:cs typeface="Times New Roman" panose="02020603050405020304" pitchFamily="18" charset="0"/>
              </a:rPr>
              <a:t> - Lê-</a:t>
            </a:r>
            <a:r>
              <a:rPr lang="en-US" sz="4400" b="1" dirty="0" err="1">
                <a:latin typeface="Times New Roman" panose="02020603050405020304" pitchFamily="18" charset="0"/>
                <a:cs typeface="Times New Roman" panose="02020603050405020304" pitchFamily="18" charset="0"/>
              </a:rPr>
              <a:t>nin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hoa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di </a:t>
            </a:r>
            <a:r>
              <a:rPr lang="en-US" sz="4400" b="1" dirty="0" err="1">
                <a:latin typeface="Times New Roman" panose="02020603050405020304" pitchFamily="18" charset="0"/>
                <a:cs typeface="Times New Roman" panose="02020603050405020304" pitchFamily="18" charset="0"/>
              </a:rPr>
              <a:t>sản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a:t>
            </a:r>
          </a:p>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230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br>
              <a:rPr sz="2400" b="1" u="sng" dirty="0">
                <a:solidFill>
                  <a:srgbClr val="EB3421"/>
                </a:solidFill>
                <a:latin typeface="Times New Roman" panose="02020603050405020304" pitchFamily="18" charset="0"/>
                <a:cs typeface="Times New Roman" panose="02020603050405020304" pitchFamily="18" charset="0"/>
                <a:sym typeface="+mn-ea"/>
              </a:rPr>
            </a:br>
            <a:r>
              <a:rPr sz="4900" b="1" u="sng" dirty="0">
                <a:solidFill>
                  <a:srgbClr val="EB3421"/>
                </a:solidFill>
                <a:latin typeface="Times New Roman" panose="02020603050405020304" pitchFamily="18" charset="0"/>
                <a:cs typeface="Times New Roman" panose="02020603050405020304" pitchFamily="18" charset="0"/>
                <a:sym typeface="+mn-ea"/>
              </a:rPr>
              <a:t>II</a:t>
            </a:r>
            <a:r>
              <a:rPr lang="en-US" sz="4900" b="1" u="sng" dirty="0">
                <a:solidFill>
                  <a:srgbClr val="EB3421"/>
                </a:solidFill>
                <a:latin typeface="Times New Roman" panose="02020603050405020304" pitchFamily="18" charset="0"/>
                <a:cs typeface="Times New Roman" panose="02020603050405020304" pitchFamily="18" charset="0"/>
                <a:sym typeface="+mn-ea"/>
              </a:rPr>
              <a:t>I. NỀN VĂN HÓA XÔ  VIẾT HÌNH THÀNH VÀ PHÁT TRIỂN</a:t>
            </a:r>
            <a:br>
              <a:rPr lang="en-US" sz="4900" dirty="0">
                <a:latin typeface="Times New Roman" panose="02020603050405020304" pitchFamily="18" charset="0"/>
                <a:cs typeface="Times New Roman" panose="02020603050405020304" pitchFamily="18" charset="0"/>
              </a:rPr>
            </a:br>
            <a:endParaRPr lang="en-US" sz="49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endParaRPr lang="en-US"/>
          </a:p>
        </p:txBody>
      </p:sp>
      <p:sp>
        <p:nvSpPr>
          <p:cNvPr id="4" name="Content Placeholder 3"/>
          <p:cNvSpPr>
            <a:spLocks noGrp="1"/>
          </p:cNvSpPr>
          <p:nvPr/>
        </p:nvSpPr>
        <p:spPr>
          <a:xfrm>
            <a:off x="2566989" y="1600201"/>
            <a:ext cx="7688359" cy="3759590"/>
          </a:xfrm>
          <a:prstGeom prst="wedgeEllipseCallout">
            <a:avLst>
              <a:gd name="adj1" fmla="val -25217"/>
              <a:gd name="adj2" fmla="val 77531"/>
            </a:avLst>
          </a:prstGeom>
          <a:solidFill>
            <a:srgbClr val="92D05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lt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lt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lt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lt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eaLnBrk="1" hangingPunct="1">
              <a:buNone/>
            </a:pPr>
            <a:r>
              <a:rPr lang="en-US" sz="4400" b="1" dirty="0">
                <a:latin typeface="Times New Roman" panose="02020603050405020304" pitchFamily="18" charset="0"/>
                <a:ea typeface="Times New Roman" panose="02020603050405020304" pitchFamily="18" charset="0"/>
              </a:rPr>
              <a:t>Nền văn hóa Xô viết đạt được những thành tựu gì?</a:t>
            </a:r>
          </a:p>
        </p:txBody>
      </p:sp>
    </p:spTree>
    <p:extLst>
      <p:ext uri="{BB962C8B-B14F-4D97-AF65-F5344CB8AC3E}">
        <p14:creationId xmlns:p14="http://schemas.microsoft.com/office/powerpoint/2010/main" val="306051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ct val="100000"/>
              </a:lnSpc>
            </a:pPr>
            <a:br>
              <a:rPr sz="3000" b="1" u="sng" dirty="0">
                <a:solidFill>
                  <a:srgbClr val="EB3421"/>
                </a:solidFill>
                <a:latin typeface="Times New Roman" panose="02020603050405020304" pitchFamily="18" charset="0"/>
                <a:cs typeface="Times New Roman" panose="02020603050405020304" pitchFamily="18" charset="0"/>
                <a:sym typeface="+mn-ea"/>
              </a:rPr>
            </a:br>
            <a:r>
              <a:rPr sz="4900" b="1" u="sng" dirty="0">
                <a:solidFill>
                  <a:srgbClr val="EB3421"/>
                </a:solidFill>
                <a:latin typeface="Times New Roman" panose="02020603050405020304" pitchFamily="18" charset="0"/>
                <a:cs typeface="Times New Roman" panose="02020603050405020304" pitchFamily="18" charset="0"/>
                <a:sym typeface="+mn-ea"/>
              </a:rPr>
              <a:t>II</a:t>
            </a:r>
            <a:r>
              <a:rPr lang="en-US" sz="4900" b="1" u="sng" dirty="0">
                <a:solidFill>
                  <a:srgbClr val="EB3421"/>
                </a:solidFill>
                <a:latin typeface="Times New Roman" panose="02020603050405020304" pitchFamily="18" charset="0"/>
                <a:cs typeface="Times New Roman" panose="02020603050405020304" pitchFamily="18" charset="0"/>
                <a:sym typeface="+mn-ea"/>
              </a:rPr>
              <a:t>I. NỀN VĂN HÓA XÔ  VIẾT</a:t>
            </a:r>
            <a:br>
              <a:rPr lang="en-US" sz="4900" b="1" u="sng" dirty="0">
                <a:solidFill>
                  <a:srgbClr val="EB3421"/>
                </a:solidFill>
                <a:latin typeface="Times New Roman" panose="02020603050405020304" pitchFamily="18" charset="0"/>
                <a:cs typeface="Times New Roman" panose="02020603050405020304" pitchFamily="18" charset="0"/>
                <a:sym typeface="+mn-ea"/>
              </a:rPr>
            </a:br>
            <a:r>
              <a:rPr lang="en-US" sz="4900" b="1" u="sng" dirty="0">
                <a:solidFill>
                  <a:srgbClr val="EB3421"/>
                </a:solidFill>
                <a:latin typeface="Times New Roman" panose="02020603050405020304" pitchFamily="18" charset="0"/>
                <a:cs typeface="Times New Roman" panose="02020603050405020304" pitchFamily="18" charset="0"/>
                <a:sym typeface="+mn-ea"/>
              </a:rPr>
              <a:t> HÌNH THÀNH VÀ PHÁT TRIỂN</a:t>
            </a:r>
            <a:br>
              <a:rPr lang="en-US" sz="4900" dirty="0">
                <a:latin typeface="Times New Roman" panose="02020603050405020304" pitchFamily="18" charset="0"/>
                <a:cs typeface="Times New Roman" panose="02020603050405020304" pitchFamily="18" charset="0"/>
              </a:rPr>
            </a:br>
            <a:endParaRPr lang="en-US" sz="49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37625" y="1825625"/>
            <a:ext cx="11676184" cy="4351338"/>
          </a:xfrm>
        </p:spPr>
        <p:txBody>
          <a:bodyPr>
            <a:noAutofit/>
          </a:bodyPr>
          <a:lstStyle/>
          <a:p>
            <a:pPr marL="0" indent="0">
              <a:lnSpc>
                <a:spcPct val="100000"/>
              </a:lnSpc>
              <a:spcBef>
                <a:spcPts val="0"/>
              </a:spcBef>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tựu</a:t>
            </a:r>
            <a:r>
              <a:rPr lang="en-US" sz="4000" b="1" dirty="0">
                <a:latin typeface="Times New Roman" panose="02020603050405020304" pitchFamily="18" charset="0"/>
                <a:cs typeface="Times New Roman" panose="02020603050405020304" pitchFamily="18" charset="0"/>
              </a:rPr>
              <a:t> to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rỡ</a:t>
            </a:r>
            <a:r>
              <a:rPr lang="en-US" sz="4000" b="1"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mù</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chưa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r>
              <a:rPr lang="en-US" sz="4000" b="1"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triển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quốc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4000" b="1" dirty="0">
                <a:latin typeface="Times New Roman" panose="02020603050405020304" pitchFamily="18" charset="0"/>
                <a:cs typeface="Times New Roman" panose="02020603050405020304" pitchFamily="18" charset="0"/>
              </a:rPr>
              <a:t>+ Khoa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kĩ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lĩnh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đỉnh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Khoa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giới</a:t>
            </a:r>
            <a:r>
              <a:rPr lang="en-US" sz="4000" b="1"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hóa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loại</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8344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p:txBody>
          <a:bodyPr vert="horz" wrap="square" lIns="91440" tIns="45720" rIns="91440" bIns="45720" rtlCol="0" anchor="ctr">
            <a:normAutofit/>
          </a:bodyPr>
          <a:lstStyle/>
          <a:p>
            <a:pPr eaLnBrk="1" hangingPunct="1"/>
            <a:endParaRPr dirty="0"/>
          </a:p>
        </p:txBody>
      </p:sp>
      <p:sp>
        <p:nvSpPr>
          <p:cNvPr id="26627" name="Rectangle 3"/>
          <p:cNvSpPr>
            <a:spLocks noGrp="1"/>
          </p:cNvSpPr>
          <p:nvPr>
            <p:ph idx="1"/>
          </p:nvPr>
        </p:nvSpPr>
        <p:spPr/>
        <p:txBody>
          <a:bodyPr vert="horz" wrap="square" lIns="91440" tIns="45720" rIns="91440" bIns="45720" rtlCol="0" anchor="t">
            <a:normAutofit/>
          </a:bodyPr>
          <a:lstStyle/>
          <a:p>
            <a:pPr eaLnBrk="1" hangingPunct="1"/>
            <a:endParaRPr dirty="0"/>
          </a:p>
        </p:txBody>
      </p:sp>
      <p:sp>
        <p:nvSpPr>
          <p:cNvPr id="26628" name="Rectangle 4"/>
          <p:cNvSpPr/>
          <p:nvPr/>
        </p:nvSpPr>
        <p:spPr>
          <a:xfrm>
            <a:off x="2209800" y="71756"/>
            <a:ext cx="9410114" cy="612775"/>
          </a:xfrm>
          <a:prstGeom prst="rect">
            <a:avLst/>
          </a:prstGeom>
          <a:noFill/>
          <a:ln w="9525">
            <a:noFill/>
          </a:ln>
        </p:spPr>
        <p:txBody>
          <a:bodyPr anchor="ctr"/>
          <a:lstStyle/>
          <a:p>
            <a:pPr algn="ctr"/>
            <a:r>
              <a:rPr sz="4000" b="1" dirty="0">
                <a:solidFill>
                  <a:srgbClr val="FF0000"/>
                </a:solidFill>
                <a:latin typeface="Times New Roman" panose="02020603050405020304" pitchFamily="18" charset="0"/>
                <a:cs typeface="Times New Roman" panose="02020603050405020304" pitchFamily="18" charset="0"/>
              </a:rPr>
              <a:t>Mối quan hệ giữa Liên Xô với Việt Nam.</a:t>
            </a:r>
          </a:p>
        </p:txBody>
      </p:sp>
      <p:sp>
        <p:nvSpPr>
          <p:cNvPr id="117765" name="Rectangle 5"/>
          <p:cNvSpPr/>
          <p:nvPr/>
        </p:nvSpPr>
        <p:spPr>
          <a:xfrm>
            <a:off x="1524000" y="692150"/>
            <a:ext cx="9144000" cy="990600"/>
          </a:xfrm>
          <a:prstGeom prst="rect">
            <a:avLst/>
          </a:prstGeom>
          <a:solidFill>
            <a:srgbClr val="99CC00"/>
          </a:solidFill>
          <a:ln w="9525" cap="flat" cmpd="sng">
            <a:solidFill>
              <a:schemeClr val="tx1"/>
            </a:solidFill>
            <a:prstDash val="solid"/>
            <a:miter/>
            <a:headEnd type="none" w="med" len="med"/>
            <a:tailEnd type="none" w="med" len="med"/>
          </a:ln>
        </p:spPr>
        <p:txBody>
          <a:bodyPr wrap="none" anchor="ctr"/>
          <a:lstStyle/>
          <a:p>
            <a:pPr algn="ctr" eaLnBrk="0" hangingPunct="0"/>
            <a:r>
              <a:rPr sz="2500" b="1" dirty="0">
                <a:solidFill>
                  <a:srgbClr val="FFFF00"/>
                </a:solidFill>
                <a:latin typeface="Times New Roman" panose="02020603050405020304" pitchFamily="18" charset="0"/>
                <a:cs typeface="Times New Roman" panose="02020603050405020304" pitchFamily="18" charset="0"/>
              </a:rPr>
              <a:t>Nhân dân Liên Xô đều dặn lòng khẩu hiệu:</a:t>
            </a:r>
          </a:p>
          <a:p>
            <a:pPr algn="ctr" eaLnBrk="0" hangingPunct="0"/>
            <a:r>
              <a:rPr sz="2500" b="1" dirty="0">
                <a:solidFill>
                  <a:srgbClr val="FFFF00"/>
                </a:solidFill>
                <a:latin typeface="Times New Roman" panose="02020603050405020304" pitchFamily="18" charset="0"/>
                <a:cs typeface="Times New Roman" panose="02020603050405020304" pitchFamily="18" charset="0"/>
              </a:rPr>
              <a:t>“Đoàn kết với Việt Nam là mệnh lệnh của trái tim và trí tuệ”</a:t>
            </a:r>
          </a:p>
        </p:txBody>
      </p:sp>
      <p:pic>
        <p:nvPicPr>
          <p:cNvPr id="117766" name="Picture 6"/>
          <p:cNvPicPr>
            <a:picLocks noChangeAspect="1"/>
          </p:cNvPicPr>
          <p:nvPr/>
        </p:nvPicPr>
        <p:blipFill>
          <a:blip r:embed="rId3"/>
          <a:stretch>
            <a:fillRect/>
          </a:stretch>
        </p:blipFill>
        <p:spPr>
          <a:xfrm>
            <a:off x="1524000" y="1682116"/>
            <a:ext cx="4343400" cy="4059555"/>
          </a:xfrm>
          <a:prstGeom prst="rect">
            <a:avLst/>
          </a:prstGeom>
          <a:noFill/>
          <a:ln w="9525">
            <a:noFill/>
          </a:ln>
        </p:spPr>
      </p:pic>
      <p:pic>
        <p:nvPicPr>
          <p:cNvPr id="117767" name="Picture 7"/>
          <p:cNvPicPr>
            <a:picLocks noChangeAspect="1"/>
          </p:cNvPicPr>
          <p:nvPr/>
        </p:nvPicPr>
        <p:blipFill>
          <a:blip r:embed="rId4"/>
          <a:stretch>
            <a:fillRect/>
          </a:stretch>
        </p:blipFill>
        <p:spPr>
          <a:xfrm>
            <a:off x="6172200" y="1635760"/>
            <a:ext cx="4495800" cy="4038600"/>
          </a:xfrm>
          <a:prstGeom prst="rect">
            <a:avLst/>
          </a:prstGeom>
          <a:noFill/>
          <a:ln w="9525">
            <a:noFill/>
          </a:ln>
        </p:spPr>
      </p:pic>
      <p:sp>
        <p:nvSpPr>
          <p:cNvPr id="117768" name="Rectangle 8"/>
          <p:cNvSpPr/>
          <p:nvPr/>
        </p:nvSpPr>
        <p:spPr>
          <a:xfrm>
            <a:off x="1524000" y="5746115"/>
            <a:ext cx="4343400" cy="609600"/>
          </a:xfrm>
          <a:prstGeom prst="rect">
            <a:avLst/>
          </a:prstGeom>
          <a:solidFill>
            <a:srgbClr val="99CC00"/>
          </a:solidFill>
          <a:ln w="9525" cap="flat" cmpd="sng">
            <a:solidFill>
              <a:schemeClr val="tx1"/>
            </a:solidFill>
            <a:prstDash val="solid"/>
            <a:miter/>
            <a:headEnd type="none" w="med" len="med"/>
            <a:tailEnd type="none" w="med" len="med"/>
          </a:ln>
        </p:spPr>
        <p:txBody>
          <a:bodyPr wrap="none" anchor="ctr"/>
          <a:lstStyle/>
          <a:p>
            <a:pPr algn="ctr" eaLnBrk="0" hangingPunct="0"/>
            <a:r>
              <a:rPr sz="2000" b="1" dirty="0">
                <a:solidFill>
                  <a:srgbClr val="FFFF00"/>
                </a:solidFill>
                <a:latin typeface="Times New Roman" panose="02020603050405020304" pitchFamily="18" charset="0"/>
                <a:cs typeface="Times New Roman" panose="02020603050405020304" pitchFamily="18" charset="0"/>
              </a:rPr>
              <a:t>Thủ tướng Nguyễn Tấn Dũng hội đàm </a:t>
            </a:r>
          </a:p>
          <a:p>
            <a:pPr algn="ctr" eaLnBrk="0" hangingPunct="0"/>
            <a:r>
              <a:rPr sz="2000" b="1" dirty="0">
                <a:solidFill>
                  <a:srgbClr val="FFFF00"/>
                </a:solidFill>
                <a:latin typeface="Times New Roman" panose="02020603050405020304" pitchFamily="18" charset="0"/>
                <a:cs typeface="Times New Roman" panose="02020603050405020304" pitchFamily="18" charset="0"/>
              </a:rPr>
              <a:t>với thủ Tướng PuTin (Nga)</a:t>
            </a:r>
          </a:p>
        </p:txBody>
      </p:sp>
      <p:sp>
        <p:nvSpPr>
          <p:cNvPr id="117769" name="Rectangle 9"/>
          <p:cNvSpPr/>
          <p:nvPr/>
        </p:nvSpPr>
        <p:spPr>
          <a:xfrm>
            <a:off x="6172200" y="5674360"/>
            <a:ext cx="4495800" cy="609600"/>
          </a:xfrm>
          <a:prstGeom prst="rect">
            <a:avLst/>
          </a:prstGeom>
          <a:solidFill>
            <a:srgbClr val="99CC00"/>
          </a:solidFill>
          <a:ln w="9525" cap="flat" cmpd="sng">
            <a:solidFill>
              <a:schemeClr val="tx1"/>
            </a:solidFill>
            <a:prstDash val="solid"/>
            <a:miter/>
            <a:headEnd type="none" w="med" len="med"/>
            <a:tailEnd type="none" w="med" len="med"/>
          </a:ln>
        </p:spPr>
        <p:txBody>
          <a:bodyPr wrap="none" anchor="ctr"/>
          <a:lstStyle/>
          <a:p>
            <a:pPr algn="ctr" eaLnBrk="0" hangingPunct="0"/>
            <a:r>
              <a:rPr sz="2000" b="1" dirty="0">
                <a:solidFill>
                  <a:srgbClr val="FFFF00"/>
                </a:solidFill>
                <a:latin typeface="Times New Roman" panose="02020603050405020304" pitchFamily="18" charset="0"/>
                <a:cs typeface="Times New Roman" panose="02020603050405020304" pitchFamily="18" charset="0"/>
              </a:rPr>
              <a:t>Tổng thống Dmitry Medvedev và </a:t>
            </a:r>
          </a:p>
          <a:p>
            <a:pPr algn="ctr" eaLnBrk="0" hangingPunct="0"/>
            <a:r>
              <a:rPr sz="2000" b="1" dirty="0">
                <a:solidFill>
                  <a:srgbClr val="FFFF00"/>
                </a:solidFill>
                <a:latin typeface="Times New Roman" panose="02020603050405020304" pitchFamily="18" charset="0"/>
                <a:cs typeface="Times New Roman" panose="02020603050405020304" pitchFamily="18" charset="0"/>
              </a:rPr>
              <a:t>Nguyễn Tấn Dũng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7765"/>
                                        </p:tgtEl>
                                        <p:attrNameLst>
                                          <p:attrName>style.visibility</p:attrName>
                                        </p:attrNameLst>
                                      </p:cBhvr>
                                      <p:to>
                                        <p:strVal val="visible"/>
                                      </p:to>
                                    </p:set>
                                    <p:anim calcmode="discrete" valueType="clr">
                                      <p:cBhvr override="childStyle">
                                        <p:cTn id="7" dur="80"/>
                                        <p:tgtEl>
                                          <p:spTgt spid="11776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7765"/>
                                        </p:tgtEl>
                                        <p:attrNameLst>
                                          <p:attrName>fillcolor</p:attrName>
                                        </p:attrNameLst>
                                      </p:cBhvr>
                                      <p:tavLst>
                                        <p:tav tm="0">
                                          <p:val>
                                            <p:clrVal>
                                              <a:schemeClr val="accent2"/>
                                            </p:clrVal>
                                          </p:val>
                                        </p:tav>
                                        <p:tav tm="50000">
                                          <p:val>
                                            <p:clrVal>
                                              <a:schemeClr val="hlink"/>
                                            </p:clrVal>
                                          </p:val>
                                        </p:tav>
                                      </p:tavLst>
                                    </p:anim>
                                    <p:set>
                                      <p:cBhvr>
                                        <p:cTn id="9" dur="80"/>
                                        <p:tgtEl>
                                          <p:spTgt spid="11776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7766"/>
                                        </p:tgtEl>
                                        <p:attrNameLst>
                                          <p:attrName>style.visibility</p:attrName>
                                        </p:attrNameLst>
                                      </p:cBhvr>
                                      <p:to>
                                        <p:strVal val="visible"/>
                                      </p:to>
                                    </p:set>
                                    <p:anim calcmode="lin" valueType="num">
                                      <p:cBhvr>
                                        <p:cTn id="14" dur="500" fill="hold"/>
                                        <p:tgtEl>
                                          <p:spTgt spid="117766"/>
                                        </p:tgtEl>
                                        <p:attrNameLst>
                                          <p:attrName>ppt_w</p:attrName>
                                        </p:attrNameLst>
                                      </p:cBhvr>
                                      <p:tavLst>
                                        <p:tav tm="0">
                                          <p:val>
                                            <p:fltVal val="0"/>
                                          </p:val>
                                        </p:tav>
                                        <p:tav tm="100000">
                                          <p:val>
                                            <p:strVal val="#ppt_w"/>
                                          </p:val>
                                        </p:tav>
                                      </p:tavLst>
                                    </p:anim>
                                    <p:anim calcmode="lin" valueType="num">
                                      <p:cBhvr>
                                        <p:cTn id="15" dur="500" fill="hold"/>
                                        <p:tgtEl>
                                          <p:spTgt spid="11776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17768"/>
                                        </p:tgtEl>
                                        <p:attrNameLst>
                                          <p:attrName>style.visibility</p:attrName>
                                        </p:attrNameLst>
                                      </p:cBhvr>
                                      <p:to>
                                        <p:strVal val="visible"/>
                                      </p:to>
                                    </p:set>
                                    <p:anim calcmode="lin" valueType="num">
                                      <p:cBhvr>
                                        <p:cTn id="18" dur="500" fill="hold"/>
                                        <p:tgtEl>
                                          <p:spTgt spid="117768"/>
                                        </p:tgtEl>
                                        <p:attrNameLst>
                                          <p:attrName>ppt_w</p:attrName>
                                        </p:attrNameLst>
                                      </p:cBhvr>
                                      <p:tavLst>
                                        <p:tav tm="0">
                                          <p:val>
                                            <p:fltVal val="0"/>
                                          </p:val>
                                        </p:tav>
                                        <p:tav tm="100000">
                                          <p:val>
                                            <p:strVal val="#ppt_w"/>
                                          </p:val>
                                        </p:tav>
                                      </p:tavLst>
                                    </p:anim>
                                    <p:anim calcmode="lin" valueType="num">
                                      <p:cBhvr>
                                        <p:cTn id="19" dur="500" fill="hold"/>
                                        <p:tgtEl>
                                          <p:spTgt spid="11776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17767"/>
                                        </p:tgtEl>
                                        <p:attrNameLst>
                                          <p:attrName>style.visibility</p:attrName>
                                        </p:attrNameLst>
                                      </p:cBhvr>
                                      <p:to>
                                        <p:strVal val="visible"/>
                                      </p:to>
                                    </p:set>
                                    <p:anim calcmode="lin" valueType="num">
                                      <p:cBhvr>
                                        <p:cTn id="24" dur="500" fill="hold"/>
                                        <p:tgtEl>
                                          <p:spTgt spid="117767"/>
                                        </p:tgtEl>
                                        <p:attrNameLst>
                                          <p:attrName>ppt_w</p:attrName>
                                        </p:attrNameLst>
                                      </p:cBhvr>
                                      <p:tavLst>
                                        <p:tav tm="0">
                                          <p:val>
                                            <p:fltVal val="0"/>
                                          </p:val>
                                        </p:tav>
                                        <p:tav tm="100000">
                                          <p:val>
                                            <p:strVal val="#ppt_w"/>
                                          </p:val>
                                        </p:tav>
                                      </p:tavLst>
                                    </p:anim>
                                    <p:anim calcmode="lin" valueType="num">
                                      <p:cBhvr>
                                        <p:cTn id="25" dur="500" fill="hold"/>
                                        <p:tgtEl>
                                          <p:spTgt spid="117767"/>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117769"/>
                                        </p:tgtEl>
                                        <p:attrNameLst>
                                          <p:attrName>style.visibility</p:attrName>
                                        </p:attrNameLst>
                                      </p:cBhvr>
                                      <p:to>
                                        <p:strVal val="visible"/>
                                      </p:to>
                                    </p:set>
                                    <p:anim calcmode="lin" valueType="num">
                                      <p:cBhvr>
                                        <p:cTn id="28" dur="500" fill="hold"/>
                                        <p:tgtEl>
                                          <p:spTgt spid="117769"/>
                                        </p:tgtEl>
                                        <p:attrNameLst>
                                          <p:attrName>ppt_w</p:attrName>
                                        </p:attrNameLst>
                                      </p:cBhvr>
                                      <p:tavLst>
                                        <p:tav tm="0">
                                          <p:val>
                                            <p:fltVal val="0"/>
                                          </p:val>
                                        </p:tav>
                                        <p:tav tm="100000">
                                          <p:val>
                                            <p:strVal val="#ppt_w"/>
                                          </p:val>
                                        </p:tav>
                                      </p:tavLst>
                                    </p:anim>
                                    <p:anim calcmode="lin" valueType="num">
                                      <p:cBhvr>
                                        <p:cTn id="29" dur="500" fill="hold"/>
                                        <p:tgtEl>
                                          <p:spTgt spid="1177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bldLvl="0" animBg="1"/>
      <p:bldP spid="117768" grpId="0" bldLvl="0" animBg="1"/>
      <p:bldP spid="117769"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p:txBody>
          <a:bodyPr vert="horz" wrap="square" lIns="91440" tIns="45720" rIns="91440" bIns="45720" rtlCol="0" anchor="ctr">
            <a:normAutofit/>
          </a:bodyPr>
          <a:lstStyle/>
          <a:p>
            <a:pPr eaLnBrk="1" hangingPunct="1"/>
            <a:endParaRPr dirty="0"/>
          </a:p>
        </p:txBody>
      </p:sp>
      <p:sp>
        <p:nvSpPr>
          <p:cNvPr id="27651" name="Rectangle 3"/>
          <p:cNvSpPr>
            <a:spLocks noGrp="1"/>
          </p:cNvSpPr>
          <p:nvPr>
            <p:ph idx="1"/>
          </p:nvPr>
        </p:nvSpPr>
        <p:spPr/>
        <p:txBody>
          <a:bodyPr vert="horz" wrap="square" lIns="91440" tIns="45720" rIns="91440" bIns="45720" rtlCol="0" anchor="t">
            <a:normAutofit/>
          </a:bodyPr>
          <a:lstStyle/>
          <a:p>
            <a:pPr eaLnBrk="1" hangingPunct="1"/>
            <a:endParaRPr dirty="0"/>
          </a:p>
        </p:txBody>
      </p:sp>
      <p:pic>
        <p:nvPicPr>
          <p:cNvPr id="27652" name="Picture 4"/>
          <p:cNvPicPr>
            <a:picLocks noChangeAspect="1"/>
          </p:cNvPicPr>
          <p:nvPr/>
        </p:nvPicPr>
        <p:blipFill>
          <a:blip r:embed="rId2"/>
          <a:stretch>
            <a:fillRect/>
          </a:stretch>
        </p:blipFill>
        <p:spPr>
          <a:xfrm>
            <a:off x="1524000" y="0"/>
            <a:ext cx="9144000" cy="6286500"/>
          </a:xfrm>
          <a:prstGeom prst="rect">
            <a:avLst/>
          </a:prstGeom>
          <a:noFill/>
          <a:ln w="9525">
            <a:noFill/>
          </a:ln>
        </p:spPr>
      </p:pic>
      <p:sp>
        <p:nvSpPr>
          <p:cNvPr id="27653" name="Rectangle 5"/>
          <p:cNvSpPr/>
          <p:nvPr/>
        </p:nvSpPr>
        <p:spPr>
          <a:xfrm>
            <a:off x="1524000" y="6125846"/>
            <a:ext cx="9144000" cy="732155"/>
          </a:xfrm>
          <a:prstGeom prst="rect">
            <a:avLst/>
          </a:prstGeom>
          <a:solidFill>
            <a:srgbClr val="99CC00"/>
          </a:solidFill>
          <a:ln w="9525" cap="flat" cmpd="sng">
            <a:solidFill>
              <a:schemeClr val="tx1"/>
            </a:solidFill>
            <a:prstDash val="solid"/>
            <a:miter/>
            <a:headEnd type="none" w="med" len="med"/>
            <a:tailEnd type="none" w="med" len="med"/>
          </a:ln>
        </p:spPr>
        <p:txBody>
          <a:bodyPr wrap="none" anchor="ctr"/>
          <a:lstStyle/>
          <a:p>
            <a:pPr algn="ctr" eaLnBrk="0" hangingPunct="0"/>
            <a:r>
              <a:rPr sz="3000" b="1" dirty="0">
                <a:solidFill>
                  <a:srgbClr val="FFFF00"/>
                </a:solidFill>
                <a:latin typeface="Times New Roman" panose="02020603050405020304" pitchFamily="18" charset="0"/>
                <a:cs typeface="Times New Roman" panose="02020603050405020304" pitchFamily="18" charset="0"/>
              </a:rPr>
              <a:t>Hợp tác dầu khí giữa Việt Nam và Nga</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p:txBody>
          <a:bodyPr vert="horz" wrap="square" lIns="91440" tIns="45720" rIns="91440" bIns="45720" rtlCol="0" anchor="ctr">
            <a:normAutofit/>
          </a:bodyPr>
          <a:lstStyle/>
          <a:p>
            <a:pPr eaLnBrk="1" hangingPunct="1"/>
            <a:endParaRPr dirty="0"/>
          </a:p>
        </p:txBody>
      </p:sp>
      <p:sp>
        <p:nvSpPr>
          <p:cNvPr id="28675" name="Rectangle 3"/>
          <p:cNvSpPr>
            <a:spLocks noGrp="1"/>
          </p:cNvSpPr>
          <p:nvPr>
            <p:ph idx="1"/>
          </p:nvPr>
        </p:nvSpPr>
        <p:spPr/>
        <p:txBody>
          <a:bodyPr vert="horz" wrap="square" lIns="91440" tIns="45720" rIns="91440" bIns="45720" rtlCol="0" anchor="t">
            <a:normAutofit/>
          </a:bodyPr>
          <a:lstStyle/>
          <a:p>
            <a:pPr eaLnBrk="1" hangingPunct="1"/>
            <a:endParaRPr dirty="0"/>
          </a:p>
        </p:txBody>
      </p:sp>
      <p:pic>
        <p:nvPicPr>
          <p:cNvPr id="28676" name="Picture 4"/>
          <p:cNvPicPr>
            <a:picLocks noChangeAspect="1"/>
          </p:cNvPicPr>
          <p:nvPr/>
        </p:nvPicPr>
        <p:blipFill>
          <a:blip r:embed="rId2"/>
          <a:stretch>
            <a:fillRect/>
          </a:stretch>
        </p:blipFill>
        <p:spPr>
          <a:xfrm>
            <a:off x="1524000" y="0"/>
            <a:ext cx="9144000" cy="6126480"/>
          </a:xfrm>
          <a:prstGeom prst="rect">
            <a:avLst/>
          </a:prstGeom>
          <a:noFill/>
          <a:ln w="9525">
            <a:noFill/>
          </a:ln>
        </p:spPr>
      </p:pic>
      <p:sp>
        <p:nvSpPr>
          <p:cNvPr id="28677" name="Rectangle 5"/>
          <p:cNvSpPr/>
          <p:nvPr/>
        </p:nvSpPr>
        <p:spPr>
          <a:xfrm>
            <a:off x="1524000" y="6126480"/>
            <a:ext cx="9144000" cy="731520"/>
          </a:xfrm>
          <a:prstGeom prst="rect">
            <a:avLst/>
          </a:prstGeom>
          <a:solidFill>
            <a:srgbClr val="99CC00"/>
          </a:solidFill>
          <a:ln w="9525">
            <a:noFill/>
          </a:ln>
        </p:spPr>
        <p:txBody>
          <a:bodyPr anchor="ctr"/>
          <a:lstStyle/>
          <a:p>
            <a:pPr algn="ctr"/>
            <a:r>
              <a:rPr sz="2500" b="1" dirty="0">
                <a:solidFill>
                  <a:srgbClr val="FFFF00"/>
                </a:solidFill>
                <a:latin typeface="Times New Roman" panose="02020603050405020304" pitchFamily="18" charset="0"/>
                <a:cs typeface="Times New Roman" panose="02020603050405020304" pitchFamily="18" charset="0"/>
              </a:rPr>
              <a:t>Nhà máy thủy điện Hòa Bình do Liên Xô giúp đỡ Việt Nam</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XX,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Hai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1917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Khởi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Pê-tơ-rô-grat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Pê-tơ-rô-grat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Pê-tơ-rô-grat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Bãi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Pê-tơ-rô-grat</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0"/>
            <a:ext cx="10515600" cy="6176963"/>
          </a:xfrm>
        </p:spPr>
        <p:txBody>
          <a:bodyPr/>
          <a:lstStyle/>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1410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1998346" y="228600"/>
            <a:ext cx="8288655" cy="1173480"/>
          </a:xfrm>
          <a:solidFill>
            <a:srgbClr val="FFC000">
              <a:alpha val="100000"/>
            </a:srgbClr>
          </a:solidFill>
          <a:ln>
            <a:solidFill>
              <a:schemeClr val="accent1">
                <a:alpha val="100000"/>
              </a:schemeClr>
            </a:solidFill>
            <a:miter lim="800000"/>
          </a:ln>
        </p:spPr>
        <p:txBody>
          <a:bodyPr vert="horz" wrap="square" lIns="91440" tIns="45720" rIns="91440" bIns="45720" rtlCol="0" anchor="ctr">
            <a:normAutofit/>
          </a:bodyPr>
          <a:lstStyle/>
          <a:p>
            <a:pPr algn="ctr" eaLnBrk="1" hangingPunct="1"/>
            <a:r>
              <a:rPr lang="en-US" sz="4000" b="1" u="sng" dirty="0">
                <a:solidFill>
                  <a:srgbClr val="FF0000"/>
                </a:solidFill>
                <a:latin typeface="Times New Roman" panose="02020603050405020304" pitchFamily="18" charset="0"/>
                <a:cs typeface="Times New Roman" panose="02020603050405020304" pitchFamily="18" charset="0"/>
              </a:rPr>
              <a:t>HƯỚNG DẪN TỰ HỌC</a:t>
            </a:r>
            <a:endParaRPr sz="4000" b="1" u="sng" dirty="0">
              <a:solidFill>
                <a:srgbClr val="FF0000"/>
              </a:solidFill>
              <a:latin typeface="Times New Roman" panose="02020603050405020304" pitchFamily="18" charset="0"/>
              <a:cs typeface="Times New Roman" panose="02020603050405020304" pitchFamily="18" charset="0"/>
            </a:endParaRPr>
          </a:p>
        </p:txBody>
      </p:sp>
      <p:sp>
        <p:nvSpPr>
          <p:cNvPr id="24579" name="Rectangle 4"/>
          <p:cNvSpPr>
            <a:spLocks noChangeArrowheads="1"/>
          </p:cNvSpPr>
          <p:nvPr/>
        </p:nvSpPr>
        <p:spPr bwMode="auto">
          <a:xfrm>
            <a:off x="1997710" y="1118009"/>
            <a:ext cx="828929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indent="457200"/>
            <a:endParaRPr lang="en-US" sz="2800" b="1" dirty="0">
              <a:latin typeface="Times New Roman" panose="02020603050405020304" pitchFamily="18" charset="0"/>
              <a:cs typeface="Times New Roman" panose="02020603050405020304" pitchFamily="18" charset="0"/>
            </a:endParaRPr>
          </a:p>
          <a:p>
            <a:pPr indent="457200"/>
            <a:r>
              <a:rPr sz="2800" b="1" dirty="0">
                <a:latin typeface="Times New Roman" panose="02020603050405020304" pitchFamily="18" charset="0"/>
                <a:cs typeface="Times New Roman" panose="02020603050405020304" pitchFamily="18" charset="0"/>
              </a:rPr>
              <a:t>*Đối với b</a:t>
            </a:r>
            <a:r>
              <a:rPr sz="2800" b="1" dirty="0">
                <a:latin typeface="Times New Roman" panose="02020603050405020304" pitchFamily="18" charset="0"/>
                <a:ea typeface="Times New Roman" panose="02020603050405020304" pitchFamily="18" charset="0"/>
                <a:cs typeface="Times New Roman" panose="02020603050405020304" pitchFamily="18" charset="0"/>
              </a:rPr>
              <a:t>à</a:t>
            </a:r>
            <a:r>
              <a:rPr sz="2800" b="1" dirty="0">
                <a:latin typeface="Times New Roman" panose="02020603050405020304" pitchFamily="18" charset="0"/>
                <a:cs typeface="Times New Roman" panose="02020603050405020304" pitchFamily="18" charset="0"/>
              </a:rPr>
              <a:t>i học ở tiết học n</a:t>
            </a:r>
            <a:r>
              <a:rPr sz="2800" b="1" dirty="0">
                <a:latin typeface="Times New Roman" panose="02020603050405020304" pitchFamily="18" charset="0"/>
                <a:ea typeface="Times New Roman" panose="02020603050405020304" pitchFamily="18" charset="0"/>
                <a:cs typeface="Times New Roman" panose="02020603050405020304" pitchFamily="18" charset="0"/>
              </a:rPr>
              <a:t>à</a:t>
            </a:r>
            <a:r>
              <a:rPr sz="2800" b="1" dirty="0">
                <a:latin typeface="Times New Roman" panose="02020603050405020304" pitchFamily="18" charset="0"/>
                <a:cs typeface="Times New Roman" panose="02020603050405020304" pitchFamily="18" charset="0"/>
              </a:rPr>
              <a:t>y</a:t>
            </a:r>
            <a:r>
              <a:rPr lang="en-US" sz="2800" b="1" dirty="0">
                <a:latin typeface="Times New Roman" panose="02020603050405020304" pitchFamily="18" charset="0"/>
                <a:cs typeface="Times New Roman" panose="02020603050405020304" pitchFamily="18" charset="0"/>
              </a:rPr>
              <a:t>:</a:t>
            </a:r>
          </a:p>
          <a:p>
            <a:pPr indent="457200" algn="just"/>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a:t>
            </a:r>
            <a:endParaRPr sz="2800" dirty="0">
              <a:latin typeface="Times New Roman" panose="02020603050405020304" pitchFamily="18" charset="0"/>
              <a:cs typeface="Times New Roman" panose="02020603050405020304" pitchFamily="18" charset="0"/>
            </a:endParaRPr>
          </a:p>
          <a:p>
            <a:pPr indent="457200" algn="just"/>
            <a:endParaRPr sz="2800" dirty="0">
              <a:latin typeface="Times New Roman" panose="02020603050405020304" pitchFamily="18" charset="0"/>
              <a:cs typeface="Times New Roman" panose="02020603050405020304" pitchFamily="18" charset="0"/>
            </a:endParaRPr>
          </a:p>
          <a:p>
            <a:pPr indent="457200" algn="just"/>
            <a:r>
              <a:rPr sz="2800" b="1" dirty="0">
                <a:latin typeface="Times New Roman" panose="02020603050405020304" pitchFamily="18" charset="0"/>
                <a:cs typeface="Times New Roman" panose="02020603050405020304" pitchFamily="18" charset="0"/>
              </a:rPr>
              <a:t>*Đối với b</a:t>
            </a:r>
            <a:r>
              <a:rPr sz="2800" b="1" dirty="0">
                <a:latin typeface="Times New Roman" panose="02020603050405020304" pitchFamily="18" charset="0"/>
                <a:ea typeface="Times New Roman" panose="02020603050405020304" pitchFamily="18" charset="0"/>
                <a:cs typeface="Times New Roman" panose="02020603050405020304" pitchFamily="18" charset="0"/>
              </a:rPr>
              <a:t>à</a:t>
            </a:r>
            <a:r>
              <a:rPr sz="2800" b="1" dirty="0">
                <a:latin typeface="Times New Roman" panose="02020603050405020304" pitchFamily="18" charset="0"/>
                <a:cs typeface="Times New Roman" panose="02020603050405020304" pitchFamily="18" charset="0"/>
              </a:rPr>
              <a:t>i học ở tiết học sau</a:t>
            </a:r>
            <a:r>
              <a:rPr lang="en-US" sz="2800" b="1" dirty="0">
                <a:latin typeface="Times New Roman" panose="02020603050405020304" pitchFamily="18" charset="0"/>
                <a:cs typeface="Times New Roman" panose="02020603050405020304" pitchFamily="18" charset="0"/>
              </a:rPr>
              <a:t>: </a:t>
            </a:r>
            <a:endParaRPr sz="2800" b="1" dirty="0">
              <a:latin typeface="Times New Roman" panose="02020603050405020304" pitchFamily="18" charset="0"/>
              <a:cs typeface="Times New Roman" panose="02020603050405020304" pitchFamily="18" charset="0"/>
            </a:endParaRPr>
          </a:p>
          <a:p>
            <a:pPr indent="457200" algn="just"/>
            <a:r>
              <a:rPr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17: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(1918-1939)</a:t>
            </a:r>
          </a:p>
          <a:p>
            <a:pPr indent="457200" algn="just"/>
            <a:r>
              <a:rPr sz="2800" dirty="0">
                <a:latin typeface="Times New Roman" panose="02020603050405020304" pitchFamily="18" charset="0"/>
                <a:cs typeface="Times New Roman" panose="02020603050405020304" pitchFamily="18" charset="0"/>
              </a:rPr>
              <a:t>- Trả lời các câu hỏi sau:</a:t>
            </a:r>
          </a:p>
          <a:p>
            <a:pPr indent="457200"/>
            <a:r>
              <a:rPr sz="2800" dirty="0">
                <a:latin typeface="Times New Roman" panose="02020603050405020304" pitchFamily="18" charset="0"/>
                <a:cs typeface="Times New Roman" panose="02020603050405020304" pitchFamily="18" charset="0"/>
              </a:rPr>
              <a:t>1.</a:t>
            </a:r>
            <a:r>
              <a:rPr lang="pt-BR" altLang="x-none" sz="2800" dirty="0">
                <a:latin typeface="Times New Roman" panose="02020603050405020304" pitchFamily="18" charset="0"/>
                <a:cs typeface="Times New Roman" panose="02020603050405020304" pitchFamily="18" charset="0"/>
              </a:rPr>
              <a:t> Sau chiến tranh tình hình Châu Âu có những biến đổi gì?</a:t>
            </a:r>
            <a:endParaRPr sz="2800" dirty="0">
              <a:latin typeface="Times New Roman" panose="02020603050405020304" pitchFamily="18" charset="0"/>
              <a:cs typeface="Times New Roman" panose="02020603050405020304" pitchFamily="18" charset="0"/>
            </a:endParaRPr>
          </a:p>
          <a:p>
            <a:pPr indent="457200"/>
            <a:r>
              <a:rPr lang="pt-BR" altLang="x-none" sz="2800" dirty="0">
                <a:latin typeface="Times New Roman" panose="02020603050405020304" pitchFamily="18" charset="0"/>
                <a:cs typeface="Times New Roman" panose="02020603050405020304" pitchFamily="18" charset="0"/>
              </a:rPr>
              <a:t>2. Nét chuyển biến của các nước Châu Âu trong những năm 1918-1939? </a:t>
            </a:r>
            <a:endParaRPr sz="2800" dirty="0">
              <a:latin typeface="Times New Roman" panose="02020603050405020304" pitchFamily="18" charset="0"/>
              <a:cs typeface="Times New Roman" panose="02020603050405020304" pitchFamily="18" charset="0"/>
            </a:endParaRPr>
          </a:p>
          <a:p>
            <a:pPr indent="457200" algn="just"/>
            <a:endParaRPr sz="2800"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579">
                                            <p:txEl>
                                              <p:charRg st="1" end="1"/>
                                            </p:txEl>
                                          </p:spTgt>
                                        </p:tgtEl>
                                        <p:attrNameLst>
                                          <p:attrName>style.visibility</p:attrName>
                                        </p:attrNameLst>
                                      </p:cBhvr>
                                      <p:to>
                                        <p:strVal val="visible"/>
                                      </p:to>
                                    </p:set>
                                    <p:anim calcmode="lin" valueType="num">
                                      <p:cBhvr additive="base">
                                        <p:cTn id="14" dur="500" fill="hold"/>
                                        <p:tgtEl>
                                          <p:spTgt spid="24579">
                                            <p:txEl>
                                              <p:char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4579">
                                            <p:txEl>
                                              <p:char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4579">
                                            <p:txEl>
                                              <p:charRg st="82" end="114"/>
                                            </p:txEl>
                                          </p:spTgt>
                                        </p:tgtEl>
                                        <p:attrNameLst>
                                          <p:attrName>style.visibility</p:attrName>
                                        </p:attrNameLst>
                                      </p:cBhvr>
                                      <p:to>
                                        <p:strVal val="visible"/>
                                      </p:to>
                                    </p:set>
                                    <p:anim calcmode="lin" valueType="num">
                                      <p:cBhvr additive="base">
                                        <p:cTn id="18" dur="500" fill="hold"/>
                                        <p:tgtEl>
                                          <p:spTgt spid="24579">
                                            <p:txEl>
                                              <p:charRg st="82" end="11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579">
                                            <p:txEl>
                                              <p:charRg st="82" end="114"/>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579">
                                            <p:txEl>
                                              <p:charRg st="114" end="197"/>
                                            </p:txEl>
                                          </p:spTgt>
                                        </p:tgtEl>
                                        <p:attrNameLst>
                                          <p:attrName>style.visibility</p:attrName>
                                        </p:attrNameLst>
                                      </p:cBhvr>
                                      <p:to>
                                        <p:strVal val="visible"/>
                                      </p:to>
                                    </p:set>
                                    <p:anim calcmode="lin" valueType="num">
                                      <p:cBhvr additive="base">
                                        <p:cTn id="22" dur="500" fill="hold"/>
                                        <p:tgtEl>
                                          <p:spTgt spid="24579">
                                            <p:txEl>
                                              <p:charRg st="114" end="197"/>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4579">
                                            <p:txEl>
                                              <p:charRg st="114" end="197"/>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4579">
                                            <p:txEl>
                                              <p:charRg st="197" end="224"/>
                                            </p:txEl>
                                          </p:spTgt>
                                        </p:tgtEl>
                                        <p:attrNameLst>
                                          <p:attrName>style.visibility</p:attrName>
                                        </p:attrNameLst>
                                      </p:cBhvr>
                                      <p:to>
                                        <p:strVal val="visible"/>
                                      </p:to>
                                    </p:set>
                                    <p:anim calcmode="lin" valueType="num">
                                      <p:cBhvr additive="base">
                                        <p:cTn id="26" dur="500" fill="hold"/>
                                        <p:tgtEl>
                                          <p:spTgt spid="24579">
                                            <p:txEl>
                                              <p:charRg st="197" end="22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4579">
                                            <p:txEl>
                                              <p:charRg st="197" end="22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4579">
                                            <p:txEl>
                                              <p:charRg st="224" end="283"/>
                                            </p:txEl>
                                          </p:spTgt>
                                        </p:tgtEl>
                                        <p:attrNameLst>
                                          <p:attrName>style.visibility</p:attrName>
                                        </p:attrNameLst>
                                      </p:cBhvr>
                                      <p:to>
                                        <p:strVal val="visible"/>
                                      </p:to>
                                    </p:set>
                                    <p:anim calcmode="lin" valueType="num">
                                      <p:cBhvr additive="base">
                                        <p:cTn id="30" dur="500" fill="hold"/>
                                        <p:tgtEl>
                                          <p:spTgt spid="24579">
                                            <p:txEl>
                                              <p:charRg st="224" end="28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4579">
                                            <p:txEl>
                                              <p:charRg st="224" end="283"/>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4579">
                                            <p:txEl>
                                              <p:charRg st="283" end="334"/>
                                            </p:txEl>
                                          </p:spTgt>
                                        </p:tgtEl>
                                        <p:attrNameLst>
                                          <p:attrName>style.visibility</p:attrName>
                                        </p:attrNameLst>
                                      </p:cBhvr>
                                      <p:to>
                                        <p:strVal val="visible"/>
                                      </p:to>
                                    </p:set>
                                    <p:anim calcmode="lin" valueType="num">
                                      <p:cBhvr additive="base">
                                        <p:cTn id="34" dur="500" fill="hold"/>
                                        <p:tgtEl>
                                          <p:spTgt spid="24579">
                                            <p:txEl>
                                              <p:charRg st="283" end="33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4579">
                                            <p:txEl>
                                              <p:charRg st="283" end="33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1524000" y="2133600"/>
            <a:ext cx="9144000" cy="533400"/>
          </a:xfrm>
          <a:solidFill>
            <a:srgbClr val="99CC00">
              <a:alpha val="100000"/>
            </a:srgbClr>
          </a:solidFill>
        </p:spPr>
        <p:txBody>
          <a:bodyPr vert="horz" wrap="square" lIns="91440" tIns="45720" rIns="91440" bIns="45720" rtlCol="0" anchor="ctr">
            <a:normAutofit fontScale="90000"/>
          </a:bodyPr>
          <a:lstStyle/>
          <a:p>
            <a:pPr eaLnBrk="1" hangingPunct="1"/>
            <a:r>
              <a:rPr lang="en-US" sz="4000" b="1" dirty="0">
                <a:solidFill>
                  <a:srgbClr val="C00000"/>
                </a:solidFill>
                <a:latin typeface="Times New Roman" panose="02020603050405020304" pitchFamily="18" charset="0"/>
                <a:cs typeface="Times New Roman" panose="02020603050405020304" pitchFamily="18" charset="0"/>
              </a:rPr>
              <a:t>                   </a:t>
            </a:r>
            <a:r>
              <a:rPr sz="4000" b="1" dirty="0">
                <a:solidFill>
                  <a:srgbClr val="C00000"/>
                </a:solidFill>
                <a:latin typeface="Times New Roman" panose="02020603050405020304" pitchFamily="18" charset="0"/>
                <a:cs typeface="Times New Roman" panose="02020603050405020304" pitchFamily="18" charset="0"/>
              </a:rPr>
              <a:t>GIỜ HỌC KẾT THÚC</a:t>
            </a:r>
            <a:endParaRPr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819" name="Rectangle 3"/>
          <p:cNvSpPr>
            <a:spLocks noGrp="1"/>
          </p:cNvSpPr>
          <p:nvPr>
            <p:ph idx="1"/>
          </p:nvPr>
        </p:nvSpPr>
        <p:spPr>
          <a:xfrm>
            <a:off x="2209800" y="3276600"/>
            <a:ext cx="7772400" cy="2495550"/>
          </a:xfrm>
          <a:solidFill>
            <a:srgbClr val="99CC00">
              <a:alpha val="100000"/>
            </a:srgbClr>
          </a:solidFill>
        </p:spPr>
        <p:txBody>
          <a:bodyPr vert="horz" wrap="square" lIns="91440" tIns="45720" rIns="91440" bIns="45720" rtlCol="0" anchor="t">
            <a:normAutofit/>
          </a:bodyPr>
          <a:lstStyle/>
          <a:p>
            <a:pPr marL="0" indent="0" algn="ctr">
              <a:buNone/>
            </a:pPr>
            <a:endParaRPr lang="en-US" sz="4000" b="1">
              <a:latin typeface="Times New Roman" panose="02020603050405020304" pitchFamily="18" charset="0"/>
              <a:cs typeface="Times New Roman" panose="02020603050405020304" pitchFamily="18" charset="0"/>
            </a:endParaRPr>
          </a:p>
          <a:p>
            <a:pPr marL="0" indent="0" algn="ctr">
              <a:buNone/>
            </a:pPr>
            <a:r>
              <a:rPr sz="4000" b="1">
                <a:latin typeface="Times New Roman" panose="02020603050405020304" pitchFamily="18" charset="0"/>
                <a:cs typeface="Times New Roman" panose="02020603050405020304" pitchFamily="18" charset="0"/>
              </a:rPr>
              <a:t>CHÚC </a:t>
            </a:r>
            <a:r>
              <a:rPr sz="4000" b="1" dirty="0">
                <a:latin typeface="Times New Roman" panose="02020603050405020304" pitchFamily="18" charset="0"/>
                <a:cs typeface="Times New Roman" panose="02020603050405020304" pitchFamily="18" charset="0"/>
              </a:rPr>
              <a:t>CÁC EM HỌC SINH</a:t>
            </a:r>
          </a:p>
          <a:p>
            <a:pPr marL="0" indent="0" algn="ctr">
              <a:buNone/>
            </a:pPr>
            <a:r>
              <a:rPr lang="en-US" sz="4000" b="1" dirty="0">
                <a:latin typeface="Times New Roman" panose="02020603050405020304" pitchFamily="18" charset="0"/>
                <a:cs typeface="Times New Roman" panose="02020603050405020304" pitchFamily="18" charset="0"/>
              </a:rPr>
              <a:t>CHĂM NGOAN, HỌC GIỎI</a:t>
            </a:r>
            <a:endParaRPr sz="4000"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820" name="Picture 5" descr="blumen-pflanzen040"/>
          <p:cNvPicPr>
            <a:picLocks noChangeAspect="1"/>
          </p:cNvPicPr>
          <p:nvPr/>
        </p:nvPicPr>
        <p:blipFill>
          <a:blip r:embed="rId2"/>
          <a:stretch>
            <a:fillRect/>
          </a:stretch>
        </p:blipFill>
        <p:spPr>
          <a:xfrm>
            <a:off x="2057400" y="5181600"/>
            <a:ext cx="1600200" cy="1295400"/>
          </a:xfrm>
          <a:prstGeom prst="rect">
            <a:avLst/>
          </a:prstGeom>
          <a:noFill/>
          <a:ln w="9525">
            <a:noFill/>
          </a:ln>
        </p:spPr>
      </p:pic>
      <p:grpSp>
        <p:nvGrpSpPr>
          <p:cNvPr id="34821" name="Group 6"/>
          <p:cNvGrpSpPr/>
          <p:nvPr/>
        </p:nvGrpSpPr>
        <p:grpSpPr>
          <a:xfrm>
            <a:off x="1524000" y="0"/>
            <a:ext cx="9144000" cy="2027238"/>
            <a:chOff x="0" y="3168"/>
            <a:chExt cx="5760" cy="1277"/>
          </a:xfrm>
        </p:grpSpPr>
        <p:pic>
          <p:nvPicPr>
            <p:cNvPr id="34824" name="Picture 7" descr="blumen-pflanzen051"/>
            <p:cNvPicPr>
              <a:picLocks noChangeAspect="1"/>
            </p:cNvPicPr>
            <p:nvPr/>
          </p:nvPicPr>
          <p:blipFill>
            <a:blip r:embed="rId3"/>
            <a:stretch>
              <a:fillRect/>
            </a:stretch>
          </p:blipFill>
          <p:spPr>
            <a:xfrm rot="-134329">
              <a:off x="480" y="3312"/>
              <a:ext cx="470" cy="1133"/>
            </a:xfrm>
            <a:prstGeom prst="rect">
              <a:avLst/>
            </a:prstGeom>
            <a:noFill/>
            <a:ln w="9525">
              <a:noFill/>
            </a:ln>
          </p:spPr>
        </p:pic>
        <p:pic>
          <p:nvPicPr>
            <p:cNvPr id="34825" name="Picture 8" descr="blumen-pflanzen051"/>
            <p:cNvPicPr>
              <a:picLocks noChangeAspect="1"/>
            </p:cNvPicPr>
            <p:nvPr/>
          </p:nvPicPr>
          <p:blipFill>
            <a:blip r:embed="rId3"/>
            <a:stretch>
              <a:fillRect/>
            </a:stretch>
          </p:blipFill>
          <p:spPr>
            <a:xfrm rot="-134329">
              <a:off x="2304" y="3235"/>
              <a:ext cx="470" cy="1133"/>
            </a:xfrm>
            <a:prstGeom prst="rect">
              <a:avLst/>
            </a:prstGeom>
            <a:noFill/>
            <a:ln w="9525">
              <a:noFill/>
            </a:ln>
          </p:spPr>
        </p:pic>
        <p:pic>
          <p:nvPicPr>
            <p:cNvPr id="34826" name="Picture 9" descr="blumen-pflanzen051"/>
            <p:cNvPicPr>
              <a:picLocks noChangeAspect="1"/>
            </p:cNvPicPr>
            <p:nvPr/>
          </p:nvPicPr>
          <p:blipFill>
            <a:blip r:embed="rId3"/>
            <a:stretch>
              <a:fillRect/>
            </a:stretch>
          </p:blipFill>
          <p:spPr>
            <a:xfrm rot="-134329">
              <a:off x="3984" y="3168"/>
              <a:ext cx="470" cy="1133"/>
            </a:xfrm>
            <a:prstGeom prst="rect">
              <a:avLst/>
            </a:prstGeom>
            <a:noFill/>
            <a:ln w="9525">
              <a:noFill/>
            </a:ln>
          </p:spPr>
        </p:pic>
        <p:pic>
          <p:nvPicPr>
            <p:cNvPr id="34827" name="Picture 10" descr="single flower"/>
            <p:cNvPicPr>
              <a:picLocks noChangeAspect="1"/>
            </p:cNvPicPr>
            <p:nvPr/>
          </p:nvPicPr>
          <p:blipFill>
            <a:blip r:embed="rId4"/>
            <a:stretch>
              <a:fillRect/>
            </a:stretch>
          </p:blipFill>
          <p:spPr>
            <a:xfrm>
              <a:off x="3120" y="3936"/>
              <a:ext cx="311" cy="384"/>
            </a:xfrm>
            <a:prstGeom prst="rect">
              <a:avLst/>
            </a:prstGeom>
            <a:noFill/>
            <a:ln w="9525">
              <a:noFill/>
            </a:ln>
          </p:spPr>
        </p:pic>
        <p:pic>
          <p:nvPicPr>
            <p:cNvPr id="34828" name="Picture 11" descr="single flower"/>
            <p:cNvPicPr>
              <a:picLocks noChangeAspect="1"/>
            </p:cNvPicPr>
            <p:nvPr/>
          </p:nvPicPr>
          <p:blipFill>
            <a:blip r:embed="rId4"/>
            <a:stretch>
              <a:fillRect/>
            </a:stretch>
          </p:blipFill>
          <p:spPr>
            <a:xfrm>
              <a:off x="1440" y="3696"/>
              <a:ext cx="768" cy="624"/>
            </a:xfrm>
            <a:prstGeom prst="rect">
              <a:avLst/>
            </a:prstGeom>
            <a:noFill/>
            <a:ln w="9525">
              <a:noFill/>
            </a:ln>
          </p:spPr>
        </p:pic>
        <p:pic>
          <p:nvPicPr>
            <p:cNvPr id="34829" name="Picture 12" descr="single flower"/>
            <p:cNvPicPr>
              <a:picLocks noChangeAspect="1"/>
            </p:cNvPicPr>
            <p:nvPr/>
          </p:nvPicPr>
          <p:blipFill>
            <a:blip r:embed="rId4"/>
            <a:stretch>
              <a:fillRect/>
            </a:stretch>
          </p:blipFill>
          <p:spPr>
            <a:xfrm>
              <a:off x="5255" y="3696"/>
              <a:ext cx="505" cy="624"/>
            </a:xfrm>
            <a:prstGeom prst="rect">
              <a:avLst/>
            </a:prstGeom>
            <a:noFill/>
            <a:ln w="9525">
              <a:noFill/>
            </a:ln>
          </p:spPr>
        </p:pic>
        <p:pic>
          <p:nvPicPr>
            <p:cNvPr id="34830" name="Picture 13" descr="single flower"/>
            <p:cNvPicPr>
              <a:picLocks noChangeAspect="1"/>
            </p:cNvPicPr>
            <p:nvPr/>
          </p:nvPicPr>
          <p:blipFill>
            <a:blip r:embed="rId4"/>
            <a:stretch>
              <a:fillRect/>
            </a:stretch>
          </p:blipFill>
          <p:spPr>
            <a:xfrm>
              <a:off x="0" y="3792"/>
              <a:ext cx="427" cy="528"/>
            </a:xfrm>
            <a:prstGeom prst="rect">
              <a:avLst/>
            </a:prstGeom>
            <a:noFill/>
            <a:ln w="9525">
              <a:noFill/>
            </a:ln>
          </p:spPr>
        </p:pic>
        <p:pic>
          <p:nvPicPr>
            <p:cNvPr id="34831" name="Picture 14" descr="single flower"/>
            <p:cNvPicPr>
              <a:picLocks noChangeAspect="1"/>
            </p:cNvPicPr>
            <p:nvPr/>
          </p:nvPicPr>
          <p:blipFill>
            <a:blip r:embed="rId4"/>
            <a:stretch>
              <a:fillRect/>
            </a:stretch>
          </p:blipFill>
          <p:spPr>
            <a:xfrm>
              <a:off x="3504" y="3744"/>
              <a:ext cx="350" cy="432"/>
            </a:xfrm>
            <a:prstGeom prst="rect">
              <a:avLst/>
            </a:prstGeom>
            <a:noFill/>
            <a:ln w="9525">
              <a:noFill/>
            </a:ln>
          </p:spPr>
        </p:pic>
        <p:pic>
          <p:nvPicPr>
            <p:cNvPr id="34832" name="Picture 15" descr="single flower"/>
            <p:cNvPicPr>
              <a:picLocks noChangeAspect="1"/>
            </p:cNvPicPr>
            <p:nvPr/>
          </p:nvPicPr>
          <p:blipFill>
            <a:blip r:embed="rId4"/>
            <a:stretch>
              <a:fillRect/>
            </a:stretch>
          </p:blipFill>
          <p:spPr>
            <a:xfrm>
              <a:off x="4608" y="4032"/>
              <a:ext cx="233" cy="288"/>
            </a:xfrm>
            <a:prstGeom prst="rect">
              <a:avLst/>
            </a:prstGeom>
            <a:noFill/>
            <a:ln w="9525">
              <a:noFill/>
            </a:ln>
          </p:spPr>
        </p:pic>
        <p:pic>
          <p:nvPicPr>
            <p:cNvPr id="34833" name="Picture 16" descr="single flower"/>
            <p:cNvPicPr>
              <a:picLocks noChangeAspect="1"/>
            </p:cNvPicPr>
            <p:nvPr/>
          </p:nvPicPr>
          <p:blipFill>
            <a:blip r:embed="rId4"/>
            <a:stretch>
              <a:fillRect/>
            </a:stretch>
          </p:blipFill>
          <p:spPr>
            <a:xfrm>
              <a:off x="1200" y="4032"/>
              <a:ext cx="233" cy="288"/>
            </a:xfrm>
            <a:prstGeom prst="rect">
              <a:avLst/>
            </a:prstGeom>
            <a:noFill/>
            <a:ln w="9525">
              <a:noFill/>
            </a:ln>
          </p:spPr>
        </p:pic>
        <p:pic>
          <p:nvPicPr>
            <p:cNvPr id="34834" name="Picture 17" descr="monarch"/>
            <p:cNvPicPr>
              <a:picLocks noChangeAspect="1"/>
            </p:cNvPicPr>
            <p:nvPr/>
          </p:nvPicPr>
          <p:blipFill>
            <a:blip r:embed="rId5"/>
            <a:stretch>
              <a:fillRect/>
            </a:stretch>
          </p:blipFill>
          <p:spPr>
            <a:xfrm>
              <a:off x="3792" y="3216"/>
              <a:ext cx="720" cy="672"/>
            </a:xfrm>
            <a:prstGeom prst="rect">
              <a:avLst/>
            </a:prstGeom>
            <a:noFill/>
            <a:ln w="9525">
              <a:noFill/>
            </a:ln>
          </p:spPr>
        </p:pic>
        <p:pic>
          <p:nvPicPr>
            <p:cNvPr id="34835" name="Picture 18" descr="monarch"/>
            <p:cNvPicPr>
              <a:picLocks noChangeAspect="1"/>
            </p:cNvPicPr>
            <p:nvPr/>
          </p:nvPicPr>
          <p:blipFill>
            <a:blip r:embed="rId5"/>
            <a:stretch>
              <a:fillRect/>
            </a:stretch>
          </p:blipFill>
          <p:spPr>
            <a:xfrm>
              <a:off x="336" y="3648"/>
              <a:ext cx="720" cy="672"/>
            </a:xfrm>
            <a:prstGeom prst="rect">
              <a:avLst/>
            </a:prstGeom>
            <a:noFill/>
            <a:ln w="9525">
              <a:noFill/>
            </a:ln>
          </p:spPr>
        </p:pic>
        <p:pic>
          <p:nvPicPr>
            <p:cNvPr id="34836" name="Picture 19" descr="DRAGONFLY"/>
            <p:cNvPicPr>
              <a:picLocks noChangeAspect="1"/>
            </p:cNvPicPr>
            <p:nvPr/>
          </p:nvPicPr>
          <p:blipFill>
            <a:blip r:embed="rId6"/>
            <a:stretch>
              <a:fillRect/>
            </a:stretch>
          </p:blipFill>
          <p:spPr>
            <a:xfrm rot="3259416">
              <a:off x="2396" y="3382"/>
              <a:ext cx="288" cy="281"/>
            </a:xfrm>
            <a:prstGeom prst="rect">
              <a:avLst/>
            </a:prstGeom>
            <a:noFill/>
            <a:ln w="9525">
              <a:noFill/>
            </a:ln>
          </p:spPr>
        </p:pic>
      </p:grpSp>
      <p:pic>
        <p:nvPicPr>
          <p:cNvPr id="34822" name="Picture 20" descr="blumen-pflanzen051"/>
          <p:cNvPicPr>
            <a:picLocks noChangeAspect="1"/>
          </p:cNvPicPr>
          <p:nvPr/>
        </p:nvPicPr>
        <p:blipFill>
          <a:blip r:embed="rId3"/>
          <a:stretch>
            <a:fillRect/>
          </a:stretch>
        </p:blipFill>
        <p:spPr>
          <a:xfrm>
            <a:off x="5638800" y="5772150"/>
            <a:ext cx="990600" cy="1085850"/>
          </a:xfrm>
          <a:prstGeom prst="rect">
            <a:avLst/>
          </a:prstGeom>
          <a:noFill/>
          <a:ln w="9525">
            <a:noFill/>
          </a:ln>
        </p:spPr>
      </p:pic>
      <p:pic>
        <p:nvPicPr>
          <p:cNvPr id="34823" name="Picture 21" descr="blumen-pflanzen040"/>
          <p:cNvPicPr>
            <a:picLocks noChangeAspect="1"/>
          </p:cNvPicPr>
          <p:nvPr/>
        </p:nvPicPr>
        <p:blipFill>
          <a:blip r:embed="rId2"/>
          <a:stretch>
            <a:fillRect/>
          </a:stretch>
        </p:blipFill>
        <p:spPr>
          <a:xfrm>
            <a:off x="8229600" y="5181600"/>
            <a:ext cx="1600200" cy="1295400"/>
          </a:xfrm>
          <a:prstGeom prst="rect">
            <a:avLst/>
          </a:prstGeom>
          <a:noFill/>
          <a:ln w="9525">
            <a:noFill/>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5:</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Hai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1917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Bãi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Khởi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6:</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Hai-1917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Chiếm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hoàng</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Lật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0"/>
            <a:ext cx="10515600" cy="6176963"/>
          </a:xfrm>
        </p:spPr>
        <p:txBody>
          <a:bodyPr/>
          <a:lstStyle/>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217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7:</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Khôi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8:</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23 - 2 - 1917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Nga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66 </a:t>
            </a:r>
            <a:r>
              <a:rPr lang="en-US" sz="3200" dirty="0" err="1">
                <a:latin typeface="Times New Roman" panose="02020603050405020304" pitchFamily="18" charset="0"/>
                <a:cs typeface="Times New Roman" panose="02020603050405020304" pitchFamily="18" charset="0"/>
              </a:rPr>
              <a:t>nghìn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90 </a:t>
            </a:r>
            <a:r>
              <a:rPr lang="en-US" sz="3200" dirty="0" err="1">
                <a:latin typeface="Times New Roman" panose="02020603050405020304" pitchFamily="18" charset="0"/>
                <a:cs typeface="Times New Roman" panose="02020603050405020304" pitchFamily="18" charset="0"/>
              </a:rPr>
              <a:t>nghìn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Pê-tơ-rô-grát</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Nga </a:t>
            </a:r>
            <a:r>
              <a:rPr lang="en-US" sz="3200" dirty="0" err="1">
                <a:latin typeface="Times New Roman" panose="02020603050405020304" pitchFamily="18" charset="0"/>
                <a:cs typeface="Times New Roman" panose="02020603050405020304" pitchFamily="18" charset="0"/>
              </a:rPr>
              <a:t>hoàng</a:t>
            </a:r>
            <a:r>
              <a:rPr lang="en-US" sz="3200" dirty="0">
                <a:latin typeface="Times New Roman" panose="02020603050405020304" pitchFamily="18" charset="0"/>
                <a:cs typeface="Times New Roman" panose="02020603050405020304" pitchFamily="18" charset="0"/>
              </a:rPr>
              <a:t> Ni-</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lai</a:t>
            </a:r>
            <a:r>
              <a:rPr lang="en-US" sz="3200" dirty="0">
                <a:latin typeface="Times New Roman" panose="02020603050405020304" pitchFamily="18" charset="0"/>
                <a:cs typeface="Times New Roman" panose="02020603050405020304" pitchFamily="18" charset="0"/>
              </a:rPr>
              <a:t> II </a:t>
            </a:r>
            <a:r>
              <a:rPr lang="en-US" sz="3200" dirty="0" err="1">
                <a:latin typeface="Times New Roman" panose="02020603050405020304" pitchFamily="18" charset="0"/>
                <a:cs typeface="Times New Roman" panose="02020603050405020304" pitchFamily="18" charset="0"/>
              </a:rPr>
              <a:t>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0"/>
            <a:ext cx="10515600" cy="6176963"/>
          </a:xfrm>
        </p:spPr>
        <p:txBody>
          <a:bodyPr/>
          <a:lstStyle/>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400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9:</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Hai-1917 ở Nga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10:</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Hai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1917 ở Nga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thoát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hoàng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ruộng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Lật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hoàng</a:t>
            </a:r>
            <a:br>
              <a:rPr lang="en-US" sz="3200" dirty="0">
                <a:latin typeface="Times New Roman" panose="02020603050405020304" pitchFamily="18" charset="0"/>
                <a:cs typeface="Times New Roman" panose="02020603050405020304" pitchFamily="18" charset="0"/>
              </a:rPr>
            </a:br>
            <a:r>
              <a:rPr lang="en-US" sz="1200" dirty="0"/>
              <a:t> </a:t>
            </a:r>
            <a:br>
              <a:rPr lang="en-US" sz="1200" dirty="0"/>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0"/>
            <a:ext cx="10515600" cy="6176963"/>
          </a:xfrm>
        </p:spPr>
        <p:txBody>
          <a:bodyPr/>
          <a:lstStyle/>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905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rcRect/>
          <a:stretch>
            <a:fillRect/>
          </a:stretch>
        </p:blipFill>
        <p:spPr>
          <a:xfrm>
            <a:off x="1524000" y="1412876"/>
            <a:ext cx="9144000" cy="5445125"/>
          </a:xfrm>
        </p:spPr>
      </p:pic>
      <p:sp>
        <p:nvSpPr>
          <p:cNvPr id="4" name="AutoShape 8"/>
          <p:cNvSpPr>
            <a:spLocks noGrp="1" noChangeArrowheads="1"/>
          </p:cNvSpPr>
          <p:nvPr>
            <p:ph type="title"/>
          </p:nvPr>
        </p:nvSpPr>
        <p:spPr>
          <a:xfrm>
            <a:off x="1981200" y="-119921"/>
            <a:ext cx="8229600" cy="1765841"/>
          </a:xfrm>
          <a:prstGeom prst="horizontalScroll">
            <a:avLst>
              <a:gd name="adj" fmla="val 12500"/>
            </a:avLst>
          </a:prstGeom>
          <a:solidFill>
            <a:srgbClr val="99CC00"/>
          </a:solidFill>
          <a:ln w="22225">
            <a:solidFill>
              <a:srgbClr val="00FF00"/>
            </a:solid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normAutofit fontScale="90000"/>
          </a:bodyPr>
          <a:lstStyle/>
          <a:p>
            <a:pPr algn="ctr">
              <a:lnSpc>
                <a:spcPct val="100000"/>
              </a:lnSpc>
            </a:pPr>
            <a:br>
              <a:rPr sz="3000" b="1" u="sng" dirty="0">
                <a:solidFill>
                  <a:srgbClr val="FF0000"/>
                </a:solidFill>
                <a:latin typeface="Times New Roman" panose="02020603050405020304" pitchFamily="18" charset="0"/>
                <a:cs typeface="Times New Roman" panose="02020603050405020304" pitchFamily="18" charset="0"/>
              </a:rPr>
            </a:br>
            <a:r>
              <a:rPr sz="3000" b="1" u="sng" dirty="0">
                <a:solidFill>
                  <a:schemeClr val="bg1"/>
                </a:solidFill>
                <a:latin typeface="Times New Roman" panose="02020603050405020304" pitchFamily="18" charset="0"/>
                <a:cs typeface="Times New Roman" panose="02020603050405020304" pitchFamily="18" charset="0"/>
              </a:rPr>
              <a:t>TIẾT 2</a:t>
            </a:r>
            <a:r>
              <a:rPr lang="vi-VN" sz="3000" b="1" u="sng" dirty="0">
                <a:solidFill>
                  <a:schemeClr val="bg1"/>
                </a:solidFill>
                <a:latin typeface="Times New Roman" panose="02020603050405020304" pitchFamily="18" charset="0"/>
                <a:cs typeface="Times New Roman" panose="02020603050405020304" pitchFamily="18" charset="0"/>
              </a:rPr>
              <a:t>5</a:t>
            </a:r>
            <a:r>
              <a:rPr sz="3000" b="1" u="sng" dirty="0">
                <a:solidFill>
                  <a:schemeClr val="bg1"/>
                </a:solidFill>
                <a:latin typeface="Times New Roman" panose="02020603050405020304" pitchFamily="18" charset="0"/>
                <a:cs typeface="Times New Roman" panose="02020603050405020304" pitchFamily="18" charset="0"/>
              </a:rPr>
              <a:t> - B</a:t>
            </a:r>
            <a:r>
              <a:rPr sz="3000" b="1" u="sng" dirty="0">
                <a:solidFill>
                  <a:schemeClr val="bg1"/>
                </a:solidFill>
                <a:latin typeface="Times New Roman" panose="02020603050405020304" pitchFamily="18" charset="0"/>
                <a:ea typeface="Times New Roman" panose="02020603050405020304" pitchFamily="18" charset="0"/>
              </a:rPr>
              <a:t>à</a:t>
            </a:r>
            <a:r>
              <a:rPr sz="3000" b="1" u="sng" dirty="0">
                <a:solidFill>
                  <a:schemeClr val="bg1"/>
                </a:solidFill>
                <a:latin typeface="Times New Roman" panose="02020603050405020304" pitchFamily="18" charset="0"/>
                <a:cs typeface="Times New Roman" panose="02020603050405020304" pitchFamily="18" charset="0"/>
              </a:rPr>
              <a:t>i 16:</a:t>
            </a:r>
            <a:r>
              <a:rPr sz="3000" b="1" dirty="0">
                <a:solidFill>
                  <a:schemeClr val="bg1"/>
                </a:solidFill>
                <a:latin typeface="Times New Roman" panose="02020603050405020304" pitchFamily="18" charset="0"/>
                <a:cs typeface="Times New Roman" panose="02020603050405020304" pitchFamily="18" charset="0"/>
              </a:rPr>
              <a:t>   </a:t>
            </a:r>
            <a:br>
              <a:rPr lang="en-US" sz="3000" b="1" dirty="0">
                <a:solidFill>
                  <a:schemeClr val="bg1"/>
                </a:solidFill>
                <a:latin typeface="Times New Roman" panose="02020603050405020304" pitchFamily="18" charset="0"/>
                <a:cs typeface="Times New Roman" panose="02020603050405020304" pitchFamily="18" charset="0"/>
              </a:rPr>
            </a:br>
            <a:r>
              <a:rPr sz="3000" b="1" dirty="0">
                <a:solidFill>
                  <a:schemeClr val="bg1"/>
                </a:solidFill>
                <a:latin typeface="Times New Roman" panose="02020603050405020304" pitchFamily="18" charset="0"/>
                <a:cs typeface="Times New Roman" panose="02020603050405020304" pitchFamily="18" charset="0"/>
              </a:rPr>
              <a:t>LIÊN XÔ XÂY DỰNG CHỦ NGHĨA XÃ HỘI </a:t>
            </a:r>
            <a:br>
              <a:rPr lang="en-US" sz="3000" b="1" dirty="0">
                <a:solidFill>
                  <a:schemeClr val="bg1"/>
                </a:solidFill>
                <a:latin typeface="Times New Roman" panose="02020603050405020304" pitchFamily="18" charset="0"/>
                <a:cs typeface="Times New Roman" panose="02020603050405020304" pitchFamily="18" charset="0"/>
              </a:rPr>
            </a:br>
            <a:r>
              <a:rPr sz="3000" b="1" dirty="0">
                <a:solidFill>
                  <a:schemeClr val="bg1"/>
                </a:solidFill>
                <a:latin typeface="Times New Roman" panose="02020603050405020304" pitchFamily="18" charset="0"/>
                <a:cs typeface="Times New Roman" panose="02020603050405020304" pitchFamily="18" charset="0"/>
              </a:rPr>
              <a:t>(1921-1941)</a:t>
            </a:r>
            <a:br>
              <a:rPr sz="1800" b="1" dirty="0">
                <a:solidFill>
                  <a:schemeClr val="bg1"/>
                </a:solidFill>
              </a:rPr>
            </a:br>
            <a:endParaRPr sz="1800" b="1" dirty="0">
              <a:solidFill>
                <a:schemeClr val="bg1"/>
              </a:solidFill>
            </a:endParaRPr>
          </a:p>
        </p:txBody>
      </p:sp>
      <p:pic>
        <p:nvPicPr>
          <p:cNvPr id="9" name="Picture 8"/>
          <p:cNvPicPr>
            <a:picLocks noChangeAspect="1"/>
          </p:cNvPicPr>
          <p:nvPr/>
        </p:nvPicPr>
        <p:blipFill>
          <a:blip r:embed="rId4"/>
          <a:stretch>
            <a:fillRect/>
          </a:stretch>
        </p:blipFill>
        <p:spPr>
          <a:xfrm>
            <a:off x="1577181" y="1645920"/>
            <a:ext cx="9037637" cy="502475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96431"/>
            <a:ext cx="10515600" cy="4351338"/>
          </a:xfrm>
        </p:spPr>
        <p:txBody>
          <a:bodyPr vert="horz" wrap="square" lIns="91440" tIns="45720" rIns="91440" bIns="45720" numCol="1" rtlCol="0" anchor="t" anchorCtr="0" compatLnSpc="1">
            <a:normAutofit/>
          </a:bodyPr>
          <a:lstStyle/>
          <a:p>
            <a:pPr marL="0" indent="0">
              <a:lnSpc>
                <a:spcPct val="100000"/>
              </a:lnSpc>
              <a:spcBef>
                <a:spcPts val="0"/>
              </a:spcBef>
              <a:buNone/>
            </a:pPr>
            <a:r>
              <a:rPr sz="3000" b="1" dirty="0">
                <a:solidFill>
                  <a:srgbClr val="EB3421"/>
                </a:solidFill>
                <a:latin typeface="Times New Roman" panose="02020603050405020304" pitchFamily="18" charset="0"/>
                <a:cs typeface="Times New Roman" panose="02020603050405020304" pitchFamily="18" charset="0"/>
              </a:rPr>
              <a:t>I. </a:t>
            </a:r>
            <a:r>
              <a:rPr sz="3000" b="1" u="sng" dirty="0">
                <a:solidFill>
                  <a:srgbClr val="EB3421"/>
                </a:solidFill>
                <a:latin typeface="Times New Roman" panose="02020603050405020304" pitchFamily="18" charset="0"/>
                <a:cs typeface="Times New Roman" panose="02020603050405020304" pitchFamily="18" charset="0"/>
              </a:rPr>
              <a:t>CHÍNH SÁCH KINH TẾ MỚI VÀ CÔNG CUỘC KHÔI PHỤC KINH TẾ ( 1921-1925)</a:t>
            </a:r>
          </a:p>
          <a:p>
            <a:pPr marL="0" indent="0">
              <a:buNone/>
            </a:pPr>
            <a:r>
              <a:rPr b="1" dirty="0">
                <a:latin typeface="Times New Roman" panose="02020603050405020304" pitchFamily="18" charset="0"/>
                <a:cs typeface="Times New Roman" panose="02020603050405020304" pitchFamily="18" charset="0"/>
              </a:rPr>
              <a:t>*Ho</a:t>
            </a:r>
            <a:r>
              <a:rPr b="1" dirty="0">
                <a:latin typeface="Times New Roman" panose="02020603050405020304" pitchFamily="18" charset="0"/>
                <a:ea typeface="Times New Roman" panose="02020603050405020304" pitchFamily="18" charset="0"/>
              </a:rPr>
              <a:t>à</a:t>
            </a:r>
            <a:r>
              <a:rPr b="1" dirty="0">
                <a:latin typeface="Times New Roman" panose="02020603050405020304" pitchFamily="18" charset="0"/>
                <a:cs typeface="Times New Roman" panose="02020603050405020304" pitchFamily="18" charset="0"/>
              </a:rPr>
              <a:t>n cảnh:</a:t>
            </a:r>
          </a:p>
          <a:p>
            <a:pPr marL="0" indent="0">
              <a:buNone/>
            </a:pPr>
            <a:r>
              <a:rPr lang="pt-BR" altLang="x-none" sz="4000" b="1" dirty="0">
                <a:latin typeface="Times New Roman" panose="02020603050405020304" pitchFamily="18" charset="0"/>
                <a:cs typeface="Times New Roman" panose="02020603050405020304" pitchFamily="18" charset="0"/>
              </a:rPr>
              <a:t>- Sau chiến tranh, nước Nga Xô Viết gặp nhiều khó khăn</a:t>
            </a:r>
            <a:r>
              <a:rPr lang="en-US" altLang="pt-BR" sz="4000" b="1" dirty="0">
                <a:latin typeface="Times New Roman" panose="02020603050405020304" pitchFamily="18" charset="0"/>
                <a:cs typeface="Times New Roman" panose="02020603050405020304" pitchFamily="18" charset="0"/>
              </a:rPr>
              <a:t>.</a:t>
            </a:r>
            <a:endParaRPr sz="4000" b="1" dirty="0">
              <a:latin typeface="Times New Roman" panose="02020603050405020304" pitchFamily="18" charset="0"/>
              <a:cs typeface="Times New Roman" panose="02020603050405020304" pitchFamily="18" charset="0"/>
            </a:endParaRPr>
          </a:p>
          <a:p>
            <a:pPr marL="0" indent="0"/>
            <a:endParaRPr sz="2400" dirty="0"/>
          </a:p>
        </p:txBody>
      </p:sp>
      <p:sp>
        <p:nvSpPr>
          <p:cNvPr id="6" name="Oval Callout 5"/>
          <p:cNvSpPr/>
          <p:nvPr/>
        </p:nvSpPr>
        <p:spPr>
          <a:xfrm>
            <a:off x="4440239" y="2997201"/>
            <a:ext cx="5688013" cy="2303463"/>
          </a:xfrm>
          <a:prstGeom prst="wedgeEllipseCallout">
            <a:avLst>
              <a:gd name="adj1" fmla="val -25217"/>
              <a:gd name="adj2" fmla="val 77531"/>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3200" b="1" dirty="0">
                <a:latin typeface="Times New Roman" panose="02020603050405020304" pitchFamily="18" charset="0"/>
                <a:cs typeface="Times New Roman" panose="02020603050405020304" pitchFamily="18" charset="0"/>
              </a:rPr>
              <a:t>Em hãy cho biết tình hình nước Nga</a:t>
            </a:r>
            <a:r>
              <a:rPr lang="en-US" sz="3200" b="1" dirty="0">
                <a:latin typeface="Times New Roman" panose="02020603050405020304" pitchFamily="18" charset="0"/>
                <a:cs typeface="Times New Roman" panose="02020603050405020304" pitchFamily="18" charset="0"/>
              </a:rPr>
              <a:t> </a:t>
            </a:r>
            <a:r>
              <a:rPr sz="3200" b="1" dirty="0">
                <a:latin typeface="Times New Roman" panose="02020603050405020304" pitchFamily="18" charset="0"/>
                <a:cs typeface="Times New Roman" panose="02020603050405020304" pitchFamily="18" charset="0"/>
              </a:rPr>
              <a:t>sau chiến tranh? </a:t>
            </a:r>
            <a:endParaRPr sz="3200" b="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charRg st="82" end="137"/>
                                            </p:txEl>
                                          </p:spTgt>
                                        </p:tgtEl>
                                        <p:attrNameLst>
                                          <p:attrName>style.visibility</p:attrName>
                                        </p:attrNameLst>
                                      </p:cBhvr>
                                      <p:to>
                                        <p:strVal val="visible"/>
                                      </p:to>
                                    </p:set>
                                    <p:animEffect transition="in" filter="barn(inVertical)">
                                      <p:cBhvr>
                                        <p:cTn id="31" dur="500"/>
                                        <p:tgtEl>
                                          <p:spTgt spid="3">
                                            <p:txEl>
                                              <p:charRg st="82" end="13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3059</Words>
  <Application>Microsoft Office PowerPoint</Application>
  <PresentationFormat>Widescreen</PresentationFormat>
  <Paragraphs>171</Paragraphs>
  <Slides>41</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Symbol</vt:lpstr>
      <vt:lpstr>Times New Roman</vt:lpstr>
      <vt:lpstr>VNI-Tekon</vt:lpstr>
      <vt:lpstr>VNI-Times</vt:lpstr>
      <vt:lpstr>Wingdings</vt:lpstr>
      <vt:lpstr>Office Theme</vt:lpstr>
      <vt:lpstr>PowerPoint Presentation</vt:lpstr>
      <vt:lpstr>            Câu 2: Sau Cách mạng tháng Hai tình hình nước Nga có điểm gì nổi bật? A. Hai chính quyền song song tồn tại. B. Chính phủ lâm thời tiếp tục tham gia chiến tranh. C. Chính quyền Xô viết tuyên bố nước Nga rút khỏi chiến tranh. D. Quần chúng nhân dân phản đối mạnh mẽ chiến tranh.</vt:lpstr>
      <vt:lpstr>            Câu 1: Sau Cách mạng tháng Hai, cục diện hai chính quyền song song tồn tại ở Nga, đó là chính quyền nào? A. Chính phủ lâm thời của giai cấp tư sản và các Xô viết của giai cấp vô sản. B. Chính phủ Cộng hòa của giai cấp tư sản và chính phủ công nông của giai cấp vô sản. C. Chính phủ lập hiến của giai cấp tư sản và chính phủ chuyên chế của Nga hoàng, D. Chính phủ dân chủ tư sản và chính phủ dân chủ vô sản.  </vt:lpstr>
      <vt:lpstr>            Câu 3: Đầu thế kỉ XX, về chính trị, Nga là nước như thế nào? A. Quân chủ chuyên chế B. Phong kiến C. Cộng hòa D. Quân chủ lập hiến.  Câu 4: Sự kiện mở đầu Cách mạng tháng Hai năm 1917 là gì? A. Khởi nghĩa vũ trang ở Pê-tơ-rô-grat B. Tổng bãi công của công nhân Pê-tơ-rô-grat C. Biểu tình của công nhân Pê-tơ-rô-grat D. Bãi công của công nhân Pê-tơ-rô-grat. </vt:lpstr>
      <vt:lpstr>            Câu 5: Hình thức đấu tranh cao nhất trong cách mạng tháng Hai năm 1917 là gì? A. Tổng bãi công chính trị B. Bãi công C. Biểu tình D. Khởi nghĩa vũ trang.  Câu 6: Kết quả lớn nhất của cách mạng tháng Hai-1917 là gì? A. Chiếm các công sở, bắt các tướng tá Nga hoàng. B. Lật đổ chế độ quân chủ chuyên chế. C. Chính quyền Xô viết được thành lập. D. Chính phủ lâm thời tư sản được thành lập. </vt:lpstr>
      <vt:lpstr>            Câu 7: Nước Nga thực hiện Chính sách cộng sản thời chiến trong hoàn cảnh nào? A. Cách mạng tháng Mưới thành công B. Nội chiến kết thúc C. Khôi phục kinh tế. D. Chống thù trong giặc ngoài.  Câu 8: Ngày 23 - 2 - 1917 diễn ra sự kiện lịch sử gì ở nước Nga ? A. Cuộc bãi công của công nhân nổ ra khắp thành phố. B. Hơn 66 nghìn binh lính đã đứng về phía cách mạng. C. Cuộc biểu tình của 90 nghìn nữ công nhân ở Pê-tơ-rô-grát. D. Nga hoàng Ni-cô-lai II tuyên bố thoái vị. </vt:lpstr>
      <vt:lpstr>            Câu 9: Lực lượng tham gia cách mạng tháng Hai-1917 ở Nga là: A. Công nhân, nông dân, binh lính B. Công nhân, binh lính. C. Phụ nữ, công nhân, nông dân. D. Công nhân, nông dân.  Câu 10: Cách mạng tháng Hai năm 1917 ở Nga đã giải quyết được nhiệm vụ chính gì? A. Đưa nước Nga thoát khỏi cuộc chiến tranh đế quốc. B. Đánh bại chế độ Nga hoàng và giai cấp tư sản. C. Giải quyết được vấn đề ruộng đất, một vấn đề cấp thiết của nông dân. D. Lật đổ chế độ Nga hoàng   </vt:lpstr>
      <vt:lpstr> TIẾT 25 - Bài 16:    LIÊN XÔ XÂY DỰNG CHỦ NGHĨA XÃ HỘI  (1921-1941)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Gồm 4 nước cộng hòa, 4 quốc gia đầu tiên là Nga, Ukraina, Bêlôruxia và Zakapkazơ (Azecbaijan, Acmênia, Gruzia), đến năm 1940 có thêm 11 nước. </vt:lpstr>
      <vt:lpstr> TIẾT 26 - Bài 16:    LIÊN XÔ XÂY DỰNG CHỦ NGHĨA XÃ HỘI  (1921-1941)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 III. NỀN VĂN HÓA XÔ  VIẾT HÌNH THÀNH VÀ PHÁT TRIỂN </vt:lpstr>
      <vt:lpstr>III. NỀN VĂN HÓA XÔ  VIẾT HÌNH THÀNH VÀ PHÁT TRIỂN</vt:lpstr>
      <vt:lpstr> III. NỀN VĂN HÓA XÔ  VIẾT HÌNH THÀNH VÀ PHÁT TRIỂN </vt:lpstr>
      <vt:lpstr> III. NỀN VĂN HÓA XÔ  VIẾT  HÌNH THÀNH VÀ PHÁT TRIỂN </vt:lpstr>
      <vt:lpstr>PowerPoint Presentation</vt:lpstr>
      <vt:lpstr>PowerPoint Presentation</vt:lpstr>
      <vt:lpstr>PowerPoint Presentation</vt:lpstr>
      <vt:lpstr>HƯỚNG DẪN TỰ HỌC</vt:lpstr>
      <vt:lpstr>                   GIỜ HỌC KẾT THÚC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TIẾT 25 - Bài 16:    LIÊN XÔ XÂY DỰNG CHỦ NGHĨA XÃ HỘI  (1921-1941) </dc:title>
  <dc:creator>Admin</dc:creator>
  <cp:lastModifiedBy>Vũ Đức Hiệp</cp:lastModifiedBy>
  <cp:revision>34</cp:revision>
  <dcterms:created xsi:type="dcterms:W3CDTF">2021-11-29T15:05:14Z</dcterms:created>
  <dcterms:modified xsi:type="dcterms:W3CDTF">2022-11-30T02:33:46Z</dcterms:modified>
</cp:coreProperties>
</file>