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31"/>
  </p:notesMasterIdLst>
  <p:sldIdLst>
    <p:sldId id="272" r:id="rId3"/>
    <p:sldId id="489" r:id="rId4"/>
    <p:sldId id="490" r:id="rId5"/>
    <p:sldId id="522" r:id="rId6"/>
    <p:sldId id="273" r:id="rId7"/>
    <p:sldId id="280" r:id="rId8"/>
    <p:sldId id="281" r:id="rId9"/>
    <p:sldId id="509" r:id="rId10"/>
    <p:sldId id="502" r:id="rId11"/>
    <p:sldId id="523" r:id="rId12"/>
    <p:sldId id="282" r:id="rId13"/>
    <p:sldId id="504" r:id="rId14"/>
    <p:sldId id="503" r:id="rId15"/>
    <p:sldId id="507" r:id="rId16"/>
    <p:sldId id="508" r:id="rId17"/>
    <p:sldId id="524" r:id="rId18"/>
    <p:sldId id="510" r:id="rId19"/>
    <p:sldId id="513" r:id="rId20"/>
    <p:sldId id="511" r:id="rId21"/>
    <p:sldId id="512" r:id="rId22"/>
    <p:sldId id="514" r:id="rId23"/>
    <p:sldId id="515" r:id="rId24"/>
    <p:sldId id="517" r:id="rId25"/>
    <p:sldId id="518" r:id="rId26"/>
    <p:sldId id="519" r:id="rId27"/>
    <p:sldId id="516" r:id="rId28"/>
    <p:sldId id="520" r:id="rId29"/>
    <p:sldId id="5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2/28/2022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D5871-AB0F-4B3D-8861-97E78CB7B47E}" type="datetime1">
              <a:rPr lang="en-US" smtClean="0"/>
              <a:t>2/28/2022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18406-4C3F-4F3E-80BD-A22568EA37EB}" type="datetime1">
              <a:rPr lang="en-US" smtClean="0"/>
              <a:t>2/28/2022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A1D30-C0A0-4124-A783-34D9F15FA0FE}" type="datetime1">
              <a:rPr lang="en-US" smtClean="0"/>
              <a:t>2/28/2022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2/28/2022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6BD99-6FFD-46C5-B5E2-43A34BDA2566}" type="datetime1">
              <a:rPr lang="en-US" smtClean="0"/>
              <a:t>2/28/2022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2678E-214C-4CF8-97C7-95015FB02960}" type="datetime1">
              <a:rPr lang="en-US" smtClean="0"/>
              <a:t>2/28/2022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660E0-FA77-4473-A859-74127B089143}" type="datetime1">
              <a:rPr lang="en-US" smtClean="0"/>
              <a:t>2/28/2022</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2/28/2022</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2/28/2022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2/28/2022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1349943"/>
            <a:ext cx="11161713" cy="1828800"/>
          </a:xfrm>
        </p:spPr>
        <p:txBody>
          <a:bodyPr>
            <a:normAutofit fontScale="90000"/>
          </a:bodyPr>
          <a:lstStyle/>
          <a:p>
            <a:pPr algn="ctr"/>
            <a:r>
              <a:rPr lang="en-US" dirty="0" smtClean="0">
                <a:solidFill>
                  <a:srgbClr val="FF0000"/>
                </a:solidFill>
                <a:latin typeface="Times New Roman" panose="02020603050405020304" pitchFamily="18" charset="0"/>
                <a:cs typeface="Times New Roman" panose="02020603050405020304" pitchFamily="18" charset="0"/>
              </a:rPr>
              <a:t>TIẾT 23 - </a:t>
            </a:r>
            <a:r>
              <a:rPr lang="en-US" dirty="0" err="1" smtClean="0">
                <a:solidFill>
                  <a:srgbClr val="FF0000"/>
                </a:solidFill>
                <a:latin typeface="Times New Roman" panose="02020603050405020304" pitchFamily="18" charset="0"/>
                <a:cs typeface="Times New Roman" panose="02020603050405020304" pitchFamily="18" charset="0"/>
              </a:rPr>
              <a:t>Bài</a:t>
            </a: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7333815"/>
              </p:ext>
            </p:extLst>
          </p:nvPr>
        </p:nvGraphicFramePr>
        <p:xfrm>
          <a:off x="883535" y="779140"/>
          <a:ext cx="10813165" cy="2338324"/>
        </p:xfrm>
        <a:graphic>
          <a:graphicData uri="http://schemas.openxmlformats.org/drawingml/2006/table">
            <a:tbl>
              <a:tblPr firstRow="1" firstCol="1" bandRow="1">
                <a:tableStyleId>{8799B23B-EC83-4686-B30A-512413B5E67A}</a:tableStyleId>
              </a:tblPr>
              <a:tblGrid>
                <a:gridCol w="1999365">
                  <a:extLst>
                    <a:ext uri="{9D8B030D-6E8A-4147-A177-3AD203B41FA5}">
                      <a16:colId xmlns:a16="http://schemas.microsoft.com/office/drawing/2014/main" val="584669356"/>
                    </a:ext>
                  </a:extLst>
                </a:gridCol>
                <a:gridCol w="8813800">
                  <a:extLst>
                    <a:ext uri="{9D8B030D-6E8A-4147-A177-3AD203B41FA5}">
                      <a16:colId xmlns:a16="http://schemas.microsoft.com/office/drawing/2014/main" val="561032289"/>
                    </a:ext>
                  </a:extLst>
                </a:gridCol>
              </a:tblGrid>
              <a:tr h="0">
                <a:tc>
                  <a:txBody>
                    <a:bodyPr/>
                    <a:lstStyle/>
                    <a:p>
                      <a:pPr marL="457200" algn="ctr">
                        <a:lnSpc>
                          <a:spcPct val="115000"/>
                        </a:lnSpc>
                        <a:spcAft>
                          <a:spcPts val="0"/>
                        </a:spcAft>
                      </a:pPr>
                      <a:r>
                        <a:rPr lang="nl-NL" sz="2800">
                          <a:effectLst/>
                        </a:rPr>
                        <a:t>A</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nl-NL" sz="2800">
                          <a:effectLst/>
                        </a:rPr>
                        <a:t>B</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5027895"/>
                  </a:ext>
                </a:extLst>
              </a:tr>
              <a:tr h="0">
                <a:tc>
                  <a:txBody>
                    <a:bodyPr/>
                    <a:lstStyle/>
                    <a:p>
                      <a:pPr marL="457200" algn="ctr">
                        <a:lnSpc>
                          <a:spcPct val="115000"/>
                        </a:lnSpc>
                        <a:spcAft>
                          <a:spcPts val="0"/>
                        </a:spcAft>
                      </a:pPr>
                      <a:r>
                        <a:rPr lang="nl-NL" sz="2800">
                          <a:effectLst/>
                        </a:rPr>
                        <a:t>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nl-NL" sz="2800">
                          <a:effectLst/>
                        </a:rPr>
                        <a:t>Trong dải lệnh Insert nháy chuột vào lệnh Table</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644326"/>
                  </a:ext>
                </a:extLst>
              </a:tr>
              <a:tr h="0">
                <a:tc>
                  <a:txBody>
                    <a:bodyPr/>
                    <a:lstStyle/>
                    <a:p>
                      <a:pPr marL="457200" algn="ctr">
                        <a:lnSpc>
                          <a:spcPct val="115000"/>
                        </a:lnSpc>
                        <a:spcAft>
                          <a:spcPts val="0"/>
                        </a:spcAft>
                      </a:pPr>
                      <a:r>
                        <a:rPr lang="nl-NL" sz="2800">
                          <a:effectLst/>
                        </a:rPr>
                        <a:t>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nl-NL" sz="2800" dirty="0">
                          <a:effectLst/>
                        </a:rPr>
                        <a:t>Trong vùng tạo bảng sử dụng thao tác kéo thả chuột để xác định số hàng và số cột của bảng</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4005393"/>
                  </a:ext>
                </a:extLst>
              </a:tr>
              <a:tr h="0">
                <a:tc>
                  <a:txBody>
                    <a:bodyPr/>
                    <a:lstStyle/>
                    <a:p>
                      <a:pPr marL="457200" algn="ctr">
                        <a:lnSpc>
                          <a:spcPct val="115000"/>
                        </a:lnSpc>
                        <a:spcAft>
                          <a:spcPts val="0"/>
                        </a:spcAft>
                      </a:pPr>
                      <a:r>
                        <a:rPr lang="nl-NL" sz="2800" dirty="0">
                          <a:effectLst/>
                        </a:rPr>
                        <a:t>3</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nl-NL" sz="2800" dirty="0">
                          <a:effectLst/>
                        </a:rPr>
                        <a:t>Đặt con trỏ soạn thảo vào vị trí cần chèn bảng</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3386871"/>
                  </a:ext>
                </a:extLst>
              </a:tr>
            </a:tbl>
          </a:graphicData>
        </a:graphic>
      </p:graphicFrame>
      <p:sp>
        <p:nvSpPr>
          <p:cNvPr id="3" name="Rectangle 2"/>
          <p:cNvSpPr>
            <a:spLocks noChangeArrowheads="1"/>
          </p:cNvSpPr>
          <p:nvPr/>
        </p:nvSpPr>
        <p:spPr bwMode="auto">
          <a:xfrm>
            <a:off x="1054701" y="245873"/>
            <a:ext cx="7895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vi-VN"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 1:</a:t>
            </a:r>
            <a:r>
              <a:rPr kumimoji="0" lang="sv-SE" alt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Nối cột A với cột B để có thứ tự tạo bảng đúng</a:t>
            </a:r>
            <a:endParaRPr kumimoji="0" lang="vi-VN" altLang="vi-VN" sz="2800" b="0" i="0" u="none" strike="noStrike" cap="none" normalizeH="0" baseline="0" dirty="0" smtClean="0">
              <a:ln>
                <a:noFill/>
              </a:ln>
              <a:solidFill>
                <a:schemeClr val="tx1"/>
              </a:solidFill>
              <a:effectLst/>
            </a:endParaRPr>
          </a:p>
        </p:txBody>
      </p:sp>
      <p:pic>
        <p:nvPicPr>
          <p:cNvPr id="40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270" y="4233664"/>
            <a:ext cx="2838450" cy="1181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938622" y="5466042"/>
            <a:ext cx="78517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vi-VN"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 tạo bảng. Bảng được tạo sẽ có:</a:t>
            </a:r>
            <a:endParaRPr kumimoji="0" lang="vi-VN" altLang="vi-VN" sz="2400" b="0" i="0" u="none" strike="noStrike" cap="none" normalizeH="0" baseline="0" dirty="0" smtClean="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tabLst/>
            </a:pPr>
            <a:r>
              <a:rPr kumimoji="0" lang="nl-NL" altLang="vi-VN"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4 cột, 35 hàng			C. 35 cột, 4 hàng</a:t>
            </a:r>
            <a:endParaRPr kumimoji="0" lang="vi-VN" altLang="vi-VN" sz="2400" b="0" i="0" u="none" strike="noStrike" cap="none" normalizeH="0" baseline="0" dirty="0" smtClean="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tabLst/>
            </a:pPr>
            <a:r>
              <a:rPr kumimoji="0" lang="nl-NL" altLang="vi-VN"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35 cột, 35 hàng			D. 4 cột, 4 hàng</a:t>
            </a:r>
            <a:endParaRPr kumimoji="0" lang="nl-NL" altLang="vi-VN" sz="2400" b="0" i="0" u="none" strike="noStrike" cap="none" normalizeH="0" baseline="0" dirty="0" smtClean="0">
              <a:ln>
                <a:noFill/>
              </a:ln>
              <a:solidFill>
                <a:schemeClr val="tx1"/>
              </a:solidFill>
              <a:effectLst/>
            </a:endParaRPr>
          </a:p>
        </p:txBody>
      </p:sp>
      <p:sp>
        <p:nvSpPr>
          <p:cNvPr id="5" name="Rectangle 4"/>
          <p:cNvSpPr/>
          <p:nvPr/>
        </p:nvSpPr>
        <p:spPr>
          <a:xfrm>
            <a:off x="1242977" y="3744397"/>
            <a:ext cx="8264827" cy="523220"/>
          </a:xfrm>
          <a:prstGeom prst="rect">
            <a:avLst/>
          </a:prstGeom>
        </p:spPr>
        <p:txBody>
          <a:bodyPr wrap="none">
            <a:spAutoFit/>
          </a:bodyPr>
          <a:lstStyle/>
          <a:p>
            <a:pPr lvl="0" eaLnBrk="0" fontAlgn="base" hangingPunct="0">
              <a:spcBef>
                <a:spcPct val="0"/>
              </a:spcBef>
              <a:spcAft>
                <a:spcPct val="0"/>
              </a:spcAft>
            </a:pPr>
            <a:r>
              <a:rPr lang="nl-NL" altLang="vi-VN" sz="2800" b="1" dirty="0">
                <a:latin typeface="Times New Roman" panose="02020603050405020304" pitchFamily="18" charset="0"/>
                <a:ea typeface="Calibri" panose="020F0502020204030204" pitchFamily="34" charset="0"/>
                <a:cs typeface="Times New Roman" panose="02020603050405020304" pitchFamily="18" charset="0"/>
              </a:rPr>
              <a:t>Bài 2:  </a:t>
            </a:r>
            <a:r>
              <a:rPr lang="nl-NL" altLang="vi-VN" sz="2800" dirty="0">
                <a:latin typeface="Times New Roman" panose="02020603050405020304" pitchFamily="18" charset="0"/>
                <a:ea typeface="Calibri" panose="020F0502020204030204" pitchFamily="34" charset="0"/>
                <a:cs typeface="Times New Roman" panose="02020603050405020304" pitchFamily="18" charset="0"/>
              </a:rPr>
              <a:t>Bạn An đã tạo số hàng và số cột giống hình sau: </a:t>
            </a:r>
            <a:endParaRPr lang="nl-NL" altLang="vi-VN" sz="2800" dirty="0">
              <a:latin typeface="Arial" panose="020B0604020202020204" pitchFamily="34" charset="0"/>
            </a:endParaRPr>
          </a:p>
        </p:txBody>
      </p:sp>
    </p:spTree>
    <p:extLst>
      <p:ext uri="{BB962C8B-B14F-4D97-AF65-F5344CB8AC3E}">
        <p14:creationId xmlns:p14="http://schemas.microsoft.com/office/powerpoint/2010/main" val="309258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Insert</a:t>
            </a:r>
          </a:p>
          <a:p>
            <a:pPr algn="just">
              <a:tabLst>
                <a:tab pos="228600" algn="l"/>
                <a:tab pos="457200" algn="l"/>
                <a:tab pos="866140" algn="l"/>
                <a:tab pos="1028700" algn="l"/>
                <a:tab pos="1943100" algn="l"/>
                <a:tab pos="2628900" algn="l"/>
                <a:tab pos="2743200" algn="ctr"/>
                <a:tab pos="5486400" algn="r"/>
              </a:tabLst>
            </a:pP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Table</a:t>
            </a:r>
          </a:p>
          <a:p>
            <a:pPr algn="just">
              <a:tabLst>
                <a:tab pos="228600" algn="l"/>
                <a:tab pos="457200" algn="l"/>
                <a:tab pos="866140" algn="l"/>
                <a:tab pos="1028700" algn="l"/>
                <a:tab pos="1943100" algn="l"/>
                <a:tab pos="2628900" algn="l"/>
                <a:tab pos="2743200" algn="ctr"/>
                <a:tab pos="5486400" algn="r"/>
              </a:tabLst>
            </a:pP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Di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chuột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sổ</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Insert Table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11161713" cy="584775"/>
          </a:xfrm>
          <a:prstGeom prst="rect">
            <a:avLst/>
          </a:prstGeom>
          <a:noFill/>
          <a:ln>
            <a:solidFill>
              <a:schemeClr val="bg2"/>
            </a:solidFill>
          </a:ln>
        </p:spPr>
        <p:txBody>
          <a:bodyPr wrap="square" rtlCol="0">
            <a:spAutoFit/>
          </a:bodyPr>
          <a:lstStyle/>
          <a:p>
            <a:pPr algn="just"/>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smtClean="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smtClean="0">
                <a:solidFill>
                  <a:srgbClr val="FF0000"/>
                </a:solidFill>
                <a:highlight>
                  <a:srgbClr val="FFFF00"/>
                </a:highlight>
                <a:latin typeface="Times New Roman" panose="02020603050405020304" pitchFamily="18" charset="0"/>
                <a:cs typeface="Times New Roman" panose="02020603050405020304" pitchFamily="18" charset="0"/>
              </a:rPr>
              <a:t>Cách</a:t>
            </a:r>
            <a:r>
              <a:rPr lang="en-US" sz="3200" dirty="0" smtClean="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smtClean="0">
                <a:solidFill>
                  <a:srgbClr val="FF0000"/>
                </a:solidFill>
                <a:highlight>
                  <a:srgbClr val="FFFF00"/>
                </a:highlight>
                <a:latin typeface="Times New Roman" panose="02020603050405020304" pitchFamily="18" charset="0"/>
                <a:cs typeface="Times New Roman" panose="02020603050405020304" pitchFamily="18" charset="0"/>
              </a:rPr>
              <a:t>tạo</a:t>
            </a:r>
            <a:r>
              <a:rPr lang="en-US" sz="3200" dirty="0" smtClean="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smtClean="0">
                <a:solidFill>
                  <a:srgbClr val="FF0000"/>
                </a:solidFill>
                <a:highlight>
                  <a:srgbClr val="FFFF00"/>
                </a:highlight>
                <a:latin typeface="Times New Roman" panose="02020603050405020304" pitchFamily="18" charset="0"/>
                <a:cs typeface="Times New Roman" panose="02020603050405020304" pitchFamily="18" charset="0"/>
              </a:rPr>
              <a:t>nhiều</a:t>
            </a:r>
            <a:r>
              <a:rPr lang="en-US" sz="3200" dirty="0" smtClean="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smtClean="0">
                <a:solidFill>
                  <a:srgbClr val="FF0000"/>
                </a:solidFill>
                <a:highlight>
                  <a:srgbClr val="FFFF00"/>
                </a:highlight>
                <a:latin typeface="Times New Roman" panose="02020603050405020304" pitchFamily="18" charset="0"/>
                <a:cs typeface="Times New Roman" panose="02020603050405020304" pitchFamily="18" charset="0"/>
              </a:rPr>
              <a:t>hàng</a:t>
            </a:r>
            <a:r>
              <a:rPr lang="en-US" sz="3200" dirty="0" smtClean="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smtClean="0">
                <a:solidFill>
                  <a:srgbClr val="FF0000"/>
                </a:solidFill>
                <a:highlight>
                  <a:srgbClr val="FFFF00"/>
                </a:highlight>
                <a:latin typeface="Times New Roman" panose="02020603050405020304" pitchFamily="18" charset="0"/>
                <a:cs typeface="Times New Roman" panose="02020603050405020304" pitchFamily="18" charset="0"/>
              </a:rPr>
              <a:t>cột</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468363" y="1984373"/>
            <a:ext cx="11177632" cy="1384995"/>
          </a:xfrm>
          <a:prstGeom prst="rect">
            <a:avLst/>
          </a:prstGeom>
          <a:noFill/>
          <a:ln>
            <a:solidFill>
              <a:schemeClr val="bg2"/>
            </a:solidFill>
          </a:ln>
        </p:spPr>
        <p:txBody>
          <a:bodyPr wrap="square" rtlCol="0">
            <a:spAutoFit/>
          </a:bodyPr>
          <a:lstStyle/>
          <a:p>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t>Nháy</a:t>
            </a:r>
            <a:r>
              <a:rPr lang="en-US" sz="2800" dirty="0"/>
              <a:t> </a:t>
            </a:r>
            <a:r>
              <a:rPr lang="en-US" sz="2800" dirty="0" err="1"/>
              <a:t>vào</a:t>
            </a:r>
            <a:r>
              <a:rPr lang="en-US" sz="2800" dirty="0"/>
              <a:t> 1 ô </a:t>
            </a:r>
            <a:r>
              <a:rPr lang="en-US" sz="2800" dirty="0" err="1"/>
              <a:t>trong</a:t>
            </a:r>
            <a:r>
              <a:rPr lang="en-US" sz="2800" dirty="0"/>
              <a:t> </a:t>
            </a:r>
            <a:r>
              <a:rPr lang="en-US" sz="2800" dirty="0" err="1"/>
              <a:t>bảng</a:t>
            </a:r>
            <a:r>
              <a:rPr lang="en-US" sz="2800" dirty="0"/>
              <a:t> </a:t>
            </a:r>
            <a:r>
              <a:rPr lang="en-US" sz="2800" dirty="0" err="1"/>
              <a:t>muốn</a:t>
            </a:r>
            <a:r>
              <a:rPr lang="en-US" sz="2800" dirty="0"/>
              <a:t> </a:t>
            </a:r>
            <a:r>
              <a:rPr lang="en-US" sz="2800" dirty="0" err="1"/>
              <a:t>định</a:t>
            </a:r>
            <a:r>
              <a:rPr lang="en-US" sz="2800" dirty="0"/>
              <a:t> </a:t>
            </a:r>
            <a:r>
              <a:rPr lang="en-US" sz="2800" dirty="0" err="1"/>
              <a:t>dạng</a:t>
            </a:r>
            <a:endParaRPr lang="en-US" sz="2800" dirty="0"/>
          </a:p>
          <a:p>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t> </a:t>
            </a:r>
            <a:r>
              <a:rPr lang="en-US" sz="2800" dirty="0" err="1"/>
              <a:t>Chọn</a:t>
            </a:r>
            <a:r>
              <a:rPr lang="en-US" sz="2800" dirty="0"/>
              <a:t> </a:t>
            </a:r>
            <a:r>
              <a:rPr lang="en-US" sz="2800" dirty="0"/>
              <a:t>Layout</a:t>
            </a:r>
          </a:p>
          <a:p>
            <a:r>
              <a:rPr lang="en-US" sz="2800" b="1" i="1" dirty="0" err="1">
                <a:solidFill>
                  <a:srgbClr val="FF0000"/>
                </a:solidFill>
              </a:rPr>
              <a:t>Bước</a:t>
            </a:r>
            <a:r>
              <a:rPr lang="en-US" sz="2800" b="1" i="1" dirty="0">
                <a:solidFill>
                  <a:srgbClr val="FF0000"/>
                </a:solidFill>
              </a:rPr>
              <a:t> </a:t>
            </a:r>
            <a:r>
              <a:rPr lang="en-US" sz="2800" b="1" i="1" dirty="0" smtClean="0">
                <a:solidFill>
                  <a:srgbClr val="FF0000"/>
                </a:solidFill>
              </a:rPr>
              <a:t>3. </a:t>
            </a:r>
            <a:r>
              <a:rPr lang="en-US" sz="2800" dirty="0" err="1"/>
              <a:t>Chọn</a:t>
            </a:r>
            <a:r>
              <a:rPr lang="en-US" sz="2800" dirty="0"/>
              <a:t> </a:t>
            </a:r>
            <a:r>
              <a:rPr lang="en-US" sz="2800" dirty="0" err="1"/>
              <a:t>các</a:t>
            </a:r>
            <a:r>
              <a:rPr lang="en-US" sz="2800" dirty="0"/>
              <a:t> </a:t>
            </a:r>
            <a:r>
              <a:rPr lang="en-US" sz="2800" dirty="0" err="1"/>
              <a:t>lệnh</a:t>
            </a:r>
            <a:r>
              <a:rPr lang="en-US" sz="2800" dirty="0"/>
              <a:t> </a:t>
            </a:r>
            <a:r>
              <a:rPr lang="en-US" sz="2800" dirty="0" err="1"/>
              <a:t>sau</a:t>
            </a:r>
            <a:r>
              <a:rPr lang="en-US" sz="2800" dirty="0"/>
              <a:t> </a:t>
            </a:r>
            <a:r>
              <a:rPr lang="en-US" sz="2800" dirty="0" err="1"/>
              <a:t>để</a:t>
            </a:r>
            <a:r>
              <a:rPr lang="en-US" sz="2800" dirty="0"/>
              <a:t> </a:t>
            </a:r>
            <a:r>
              <a:rPr lang="en-US" sz="2800" dirty="0" err="1"/>
              <a:t>chỉnh</a:t>
            </a:r>
            <a:r>
              <a:rPr lang="en-US" sz="2800" dirty="0"/>
              <a:t> </a:t>
            </a:r>
            <a:r>
              <a:rPr lang="en-US" sz="2800" dirty="0" err="1"/>
              <a:t>sửa</a:t>
            </a:r>
            <a:r>
              <a:rPr lang="en-US" sz="2800" dirty="0"/>
              <a:t> </a:t>
            </a:r>
            <a:r>
              <a:rPr lang="en-US" sz="2800" dirty="0" err="1"/>
              <a:t>bảng</a:t>
            </a:r>
            <a:r>
              <a:rPr lang="en-US" sz="2800" dirty="0"/>
              <a:t>:</a:t>
            </a:r>
          </a:p>
        </p:txBody>
      </p:sp>
      <p:pic>
        <p:nvPicPr>
          <p:cNvPr id="5" name="Picture 4">
            <a:extLst>
              <a:ext uri="{FF2B5EF4-FFF2-40B4-BE49-F238E27FC236}">
                <a16:creationId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330450" y="200876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1800">
                <a:effectLst/>
                <a:latin typeface="VNI-Times" pitchFamily="2" charset="0"/>
                <a:ea typeface="VNI-Times" pitchFamily="2" charset="0"/>
                <a:cs typeface="Times New Roman" panose="02020603050405020304" pitchFamily="18" charset="0"/>
              </a:rPr>
              <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34"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24001" y="406400"/>
            <a:ext cx="7565422" cy="6273801"/>
          </a:xfrm>
          <a:prstGeom prst="rect">
            <a:avLst/>
          </a:prstGeom>
        </p:spPr>
      </p:pic>
    </p:spTree>
    <p:extLst>
      <p:ext uri="{BB962C8B-B14F-4D97-AF65-F5344CB8AC3E}">
        <p14:creationId xmlns:p14="http://schemas.microsoft.com/office/powerpoint/2010/main" val="51212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err="1" smtClean="0">
                <a:latin typeface="Times New Roman" panose="02020603050405020304" pitchFamily="18" charset="0"/>
                <a:cs typeface="Times New Roman" panose="02020603050405020304" pitchFamily="18" charset="0"/>
              </a:rPr>
              <a:t>Tiết</a:t>
            </a:r>
            <a:r>
              <a:rPr lang="en-US" sz="3200" b="1" dirty="0" smtClean="0">
                <a:latin typeface="Times New Roman" panose="02020603050405020304" pitchFamily="18" charset="0"/>
                <a:cs typeface="Times New Roman" panose="02020603050405020304" pitchFamily="18" charset="0"/>
              </a:rPr>
              <a:t> 24 -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12. TRÌNH BÀY THÔNG TIN Ở DẠNG BẢNG</a:t>
            </a: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58"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309824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val="3343977764"/>
                    </a:ext>
                  </a:extLst>
                </a:gridCol>
                <a:gridCol w="3328987">
                  <a:extLst>
                    <a:ext uri="{9D8B030D-6E8A-4147-A177-3AD203B41FA5}">
                      <a16:colId xmlns:a16="http://schemas.microsoft.com/office/drawing/2014/main" val="4005568666"/>
                    </a:ext>
                  </a:extLst>
                </a:gridCol>
                <a:gridCol w="1743075">
                  <a:extLst>
                    <a:ext uri="{9D8B030D-6E8A-4147-A177-3AD203B41FA5}">
                      <a16:colId xmlns:a16="http://schemas.microsoft.com/office/drawing/2014/main" val="2954739127"/>
                    </a:ext>
                  </a:extLst>
                </a:gridCol>
                <a:gridCol w="1585913">
                  <a:extLst>
                    <a:ext uri="{9D8B030D-6E8A-4147-A177-3AD203B41FA5}">
                      <a16:colId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10" name="Table 9">
            <a:extLst>
              <a:ext uri="{FF2B5EF4-FFF2-40B4-BE49-F238E27FC236}">
                <a16:creationId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309824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val="1310527217"/>
                    </a:ext>
                  </a:extLst>
                </a:gridCol>
                <a:gridCol w="1471612">
                  <a:extLst>
                    <a:ext uri="{9D8B030D-6E8A-4147-A177-3AD203B41FA5}">
                      <a16:colId xmlns:a16="http://schemas.microsoft.com/office/drawing/2014/main" val="426652779"/>
                    </a:ext>
                  </a:extLst>
                </a:gridCol>
                <a:gridCol w="1371600">
                  <a:extLst>
                    <a:ext uri="{9D8B030D-6E8A-4147-A177-3AD203B41FA5}">
                      <a16:colId xmlns:a16="http://schemas.microsoft.com/office/drawing/2014/main" val="2262086549"/>
                    </a:ext>
                  </a:extLst>
                </a:gridCol>
                <a:gridCol w="1257300">
                  <a:extLst>
                    <a:ext uri="{9D8B030D-6E8A-4147-A177-3AD203B41FA5}">
                      <a16:colId xmlns:a16="http://schemas.microsoft.com/office/drawing/2014/main" val="3550069097"/>
                    </a:ext>
                  </a:extLst>
                </a:gridCol>
                <a:gridCol w="1414463">
                  <a:extLst>
                    <a:ext uri="{9D8B030D-6E8A-4147-A177-3AD203B41FA5}">
                      <a16:colId xmlns:a16="http://schemas.microsoft.com/office/drawing/2014/main" val="651003668"/>
                    </a:ext>
                  </a:extLst>
                </a:gridCol>
                <a:gridCol w="1257299">
                  <a:extLst>
                    <a:ext uri="{9D8B030D-6E8A-4147-A177-3AD203B41FA5}">
                      <a16:colId xmlns:a16="http://schemas.microsoft.com/office/drawing/2014/main" val="2230015305"/>
                    </a:ext>
                  </a:extLst>
                </a:gridCol>
                <a:gridCol w="1257303">
                  <a:extLst>
                    <a:ext uri="{9D8B030D-6E8A-4147-A177-3AD203B41FA5}">
                      <a16:colId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82"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val="2332308801"/>
                    </a:ext>
                  </a:extLst>
                </a:gridCol>
                <a:gridCol w="1946412">
                  <a:extLst>
                    <a:ext uri="{9D8B030D-6E8A-4147-A177-3AD203B41FA5}">
                      <a16:colId xmlns:a16="http://schemas.microsoft.com/office/drawing/2014/main" val="2379158035"/>
                    </a:ext>
                  </a:extLst>
                </a:gridCol>
                <a:gridCol w="1359465">
                  <a:extLst>
                    <a:ext uri="{9D8B030D-6E8A-4147-A177-3AD203B41FA5}">
                      <a16:colId xmlns:a16="http://schemas.microsoft.com/office/drawing/2014/main" val="3210138329"/>
                    </a:ext>
                  </a:extLst>
                </a:gridCol>
                <a:gridCol w="2332670">
                  <a:extLst>
                    <a:ext uri="{9D8B030D-6E8A-4147-A177-3AD203B41FA5}">
                      <a16:colId xmlns:a16="http://schemas.microsoft.com/office/drawing/2014/main" val="3015095219"/>
                    </a:ext>
                  </a:extLst>
                </a:gridCol>
                <a:gridCol w="1749847">
                  <a:extLst>
                    <a:ext uri="{9D8B030D-6E8A-4147-A177-3AD203B41FA5}">
                      <a16:colId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1293017" y="1528762"/>
            <a:ext cx="10149777" cy="2554545"/>
          </a:xfrm>
          <a:prstGeom prst="rect">
            <a:avLst/>
          </a:prstGeom>
          <a:noFill/>
          <a:ln>
            <a:solidFill>
              <a:schemeClr val="bg2"/>
            </a:solidFill>
          </a:ln>
        </p:spPr>
        <p:txBody>
          <a:bodyPr wrap="square" rtlCol="0">
            <a:spAutoFit/>
          </a:bodyPr>
          <a:lstStyle/>
          <a:p>
            <a:pPr algn="just"/>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tin.</a:t>
            </a:r>
            <a:endParaRPr lang="en-US" sz="3200"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46434F4-74F9-4C7D-8775-F83CB72FF434}"/>
              </a:ext>
            </a:extLst>
          </p:cNvPr>
          <p:cNvSpPr/>
          <p:nvPr/>
        </p:nvSpPr>
        <p:spPr>
          <a:xfrm>
            <a:off x="1293017" y="1528761"/>
            <a:ext cx="10149777" cy="2792981"/>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1171576" y="2934545"/>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14337" y="1426067"/>
            <a:ext cx="11620501" cy="2571750"/>
          </a:xfrm>
        </p:spPr>
        <p:txBody>
          <a:bodyPr>
            <a:noAutofit/>
          </a:bodyPr>
          <a:lstStyle/>
          <a:p>
            <a:pPr>
              <a:lnSpc>
                <a:spcPct val="150000"/>
              </a:lnSpc>
              <a:spcBef>
                <a:spcPts val="600"/>
              </a:spcBef>
              <a:spcAft>
                <a:spcPts val="600"/>
              </a:spcAft>
            </a:pPr>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b="1">
                <a:solidFill>
                  <a:schemeClr val="tx1"/>
                </a:solidFill>
                <a:latin typeface="Times New Roman" panose="02020603050405020304" pitchFamily="18" charset="0"/>
                <a:ea typeface="VNI-Times" pitchFamily="2" charset="0"/>
                <a:cs typeface="Times New Roman" panose="02020603050405020304" pitchFamily="18" charset="0"/>
              </a:rPr>
              <a:t>Phát biểu nào sau đây là sai?</a:t>
            </a:r>
            <a:br>
              <a:rPr lang="en-US" sz="2800" b="1">
                <a:solidFill>
                  <a:schemeClr val="tx1"/>
                </a:solidFill>
                <a:latin typeface="Times New Roman" panose="02020603050405020304" pitchFamily="18" charset="0"/>
                <a:ea typeface="VNI-Times" pitchFamily="2" charset="0"/>
                <a:cs typeface="Times New Roman" panose="02020603050405020304" pitchFamily="18" charset="0"/>
              </a:rPr>
            </a:br>
            <a:r>
              <a:rPr lang="en-US" sz="2800" b="1">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latin typeface="Times New Roman" panose="02020603050405020304" pitchFamily="18" charset="0"/>
                <a:ea typeface="VNI-Times" pitchFamily="2" charset="0"/>
                <a:cs typeface="Times New Roman" panose="02020603050405020304" pitchFamily="18" charset="0"/>
              </a:rPr>
              <a:t>Bảng giúp trình bày thông tin cô đọng</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altLang="en-US" sz="2800">
                <a:solidFill>
                  <a:schemeClr val="tx1"/>
                </a:solidFill>
                <a:latin typeface="Times New Roman" panose="02020603050405020304" pitchFamily="18" charset="0"/>
                <a:cs typeface="Times New Roman" panose="02020603050405020304" pitchFamily="18" charset="0"/>
              </a:rPr>
              <a:t>Bảng giúp tìm kiếm, tổng hợp, so sánh thông tin dễ dàng</a:t>
            </a:r>
            <a:br>
              <a:rPr lang="en-US" altLang="en-US" sz="2800">
                <a:solidFill>
                  <a:schemeClr val="tx1"/>
                </a:solidFill>
                <a:latin typeface="Times New Roman" panose="02020603050405020304" pitchFamily="18"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altLang="en-US" sz="2800">
                <a:solidFill>
                  <a:schemeClr val="tx1"/>
                </a:solidFill>
                <a:latin typeface="Times New Roman" panose="02020603050405020304" pitchFamily="18" charset="0"/>
                <a:cs typeface="Times New Roman" panose="02020603050405020304" pitchFamily="18" charset="0"/>
              </a:rPr>
              <a:t>Bảng chỉ có thể biểu diễn dữ liệu là những con số</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a:solidFill>
                  <a:schemeClr val="tx1"/>
                </a:solidFill>
                <a:latin typeface="Times New Roman" panose="02020603050405020304" pitchFamily="18" charset="0"/>
                <a:cs typeface="Times New Roman" panose="02020603050405020304" pitchFamily="18" charset="0"/>
              </a:rPr>
              <a:t>	D. Bảng có thể dùng ghi lại dữ liệu trong thống kê, điều tra khảo sát,…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a16="http://schemas.microsoft.com/office/drawing/2014/main"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881</TotalTime>
  <Words>1327</Words>
  <Application>Microsoft Office PowerPoint</Application>
  <PresentationFormat>Widescreen</PresentationFormat>
  <Paragraphs>252</Paragraphs>
  <Slides>28</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8" baseType="lpstr">
      <vt:lpstr>Arial</vt:lpstr>
      <vt:lpstr>Arial Black</vt:lpstr>
      <vt:lpstr>Calibri</vt:lpstr>
      <vt:lpstr>Palatino Linotype</vt:lpstr>
      <vt:lpstr>Symbol</vt:lpstr>
      <vt:lpstr>Times New Roman</vt:lpstr>
      <vt:lpstr>VNI-Times</vt:lpstr>
      <vt:lpstr>5_Default Design</vt:lpstr>
      <vt:lpstr>Office Theme</vt:lpstr>
      <vt:lpstr>Bitmap Image</vt:lpstr>
      <vt:lpstr>TIẾT 23 - Bài 12.  TRÌNH BÀY THÔNG TIN Ở DẠNG BẢNG</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PowerPoint Presentation</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PowerPoint Presentation</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Admin</cp:lastModifiedBy>
  <cp:revision>24</cp:revision>
  <dcterms:created xsi:type="dcterms:W3CDTF">2021-07-17T09:24:10Z</dcterms:created>
  <dcterms:modified xsi:type="dcterms:W3CDTF">2022-02-28T04:55:30Z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