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92" r:id="rId2"/>
    <p:sldId id="294" r:id="rId3"/>
    <p:sldId id="295" r:id="rId4"/>
    <p:sldId id="296" r:id="rId5"/>
    <p:sldId id="290" r:id="rId6"/>
    <p:sldId id="291" r:id="rId7"/>
    <p:sldId id="275" r:id="rId8"/>
    <p:sldId id="277" r:id="rId9"/>
    <p:sldId id="257" r:id="rId10"/>
    <p:sldId id="259" r:id="rId11"/>
    <p:sldId id="281" r:id="rId12"/>
    <p:sldId id="283" r:id="rId13"/>
    <p:sldId id="282" r:id="rId14"/>
    <p:sldId id="284" r:id="rId15"/>
    <p:sldId id="279" r:id="rId16"/>
    <p:sldId id="262" r:id="rId17"/>
    <p:sldId id="298" r:id="rId18"/>
    <p:sldId id="272" r:id="rId19"/>
    <p:sldId id="273" r:id="rId20"/>
    <p:sldId id="271" r:id="rId21"/>
    <p:sldId id="264" r:id="rId22"/>
    <p:sldId id="297" r:id="rId23"/>
    <p:sldId id="299" r:id="rId24"/>
    <p:sldId id="289"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00D95-33B7-4526-84D2-F9623BFEE0F0}" type="datetimeFigureOut">
              <a:rPr lang="en-US" smtClean="0"/>
              <a:t>21/9/2021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CF47F-C8CF-46A2-AC9C-C32B4C7BECB0}" type="slidenum">
              <a:rPr lang="en-US" smtClean="0"/>
              <a:t>‹#›</a:t>
            </a:fld>
            <a:endParaRPr lang="en-US"/>
          </a:p>
        </p:txBody>
      </p:sp>
    </p:spTree>
    <p:extLst>
      <p:ext uri="{BB962C8B-B14F-4D97-AF65-F5344CB8AC3E}">
        <p14:creationId xmlns:p14="http://schemas.microsoft.com/office/powerpoint/2010/main" val="413460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CF47F-C8CF-46A2-AC9C-C32B4C7BECB0}" type="slidenum">
              <a:rPr lang="en-US" smtClean="0"/>
              <a:t>10</a:t>
            </a:fld>
            <a:endParaRPr lang="en-US"/>
          </a:p>
        </p:txBody>
      </p:sp>
    </p:spTree>
    <p:extLst>
      <p:ext uri="{BB962C8B-B14F-4D97-AF65-F5344CB8AC3E}">
        <p14:creationId xmlns:p14="http://schemas.microsoft.com/office/powerpoint/2010/main" val="87429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204235-5D4A-43EE-9324-085107C9BBD1}" type="datetimeFigureOut">
              <a:rPr lang="en-US" smtClean="0"/>
              <a:t>21/9/2021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7F07C96-5BC4-4829-8377-BEB89D16B9F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204235-5D4A-43EE-9324-085107C9BBD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204235-5D4A-43EE-9324-085107C9BBD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204235-5D4A-43EE-9324-085107C9BBD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07C96-5BC4-4829-8377-BEB89D16B9F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204235-5D4A-43EE-9324-085107C9BBD1}" type="datetimeFigureOut">
              <a:rPr lang="en-US" smtClean="0"/>
              <a:t>21/9/2021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7F07C96-5BC4-4829-8377-BEB89D16B9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204235-5D4A-43EE-9324-085107C9BBD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07C96-5BC4-4829-8377-BEB89D16B9F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204235-5D4A-43EE-9324-085107C9BBD1}"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07C96-5BC4-4829-8377-BEB89D16B9F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204235-5D4A-43EE-9324-085107C9BBD1}"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4235-5D4A-43EE-9324-085107C9BBD1}"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07C96-5BC4-4829-8377-BEB89D16B9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07C96-5BC4-4829-8377-BEB89D16B9F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t>21/9/2021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7F07C96-5BC4-4829-8377-BEB89D16B9F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04800" y="274638"/>
            <a:ext cx="8610600" cy="868362"/>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4800" y="1295400"/>
            <a:ext cx="8610600" cy="47244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204235-5D4A-43EE-9324-085107C9BBD1}" type="datetimeFigureOut">
              <a:rPr lang="en-US" smtClean="0"/>
              <a:t>21/9/2021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7F07C96-5BC4-4829-8377-BEB89D16B9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b="1" kern="1200">
          <a:solidFill>
            <a:srgbClr val="FF0000"/>
          </a:solidFill>
          <a:latin typeface="Times New Roman" pitchFamily="18" charset="0"/>
          <a:ea typeface="+mj-ea"/>
          <a:cs typeface="Times New Roman" pitchFamily="18" charset="0"/>
        </a:defRPr>
      </a:lvl1pPr>
    </p:titleStyle>
    <p:bodyStyle>
      <a:lvl1pPr marL="274320" indent="-274320" algn="l" rtl="0" eaLnBrk="1" latinLnBrk="0" hangingPunct="1">
        <a:spcBef>
          <a:spcPts val="580"/>
        </a:spcBef>
        <a:buClr>
          <a:schemeClr val="accent1"/>
        </a:buClr>
        <a:buSzPct val="85000"/>
        <a:buFont typeface="Wingdings 2"/>
        <a:buChar char=""/>
        <a:defRPr kumimoji="0" sz="3200" kern="1200">
          <a:solidFill>
            <a:srgbClr val="002060"/>
          </a:solidFill>
          <a:latin typeface="Times New Roman" pitchFamily="18" charset="0"/>
          <a:ea typeface="+mn-ea"/>
          <a:cs typeface="Times New Roman" pitchFamily="18" charset="0"/>
        </a:defRPr>
      </a:lvl1pPr>
      <a:lvl2pPr marL="548640" indent="-228600" algn="l" rtl="0" eaLnBrk="1" latinLnBrk="0" hangingPunct="1">
        <a:spcBef>
          <a:spcPts val="370"/>
        </a:spcBef>
        <a:buClr>
          <a:schemeClr val="accent2"/>
        </a:buClr>
        <a:buSzPct val="85000"/>
        <a:buFont typeface="Wingdings 2"/>
        <a:buChar char=""/>
        <a:defRPr kumimoji="0" sz="3200" kern="1200">
          <a:solidFill>
            <a:srgbClr val="002060"/>
          </a:solidFill>
          <a:latin typeface="Times New Roman" pitchFamily="18" charset="0"/>
          <a:ea typeface="+mn-ea"/>
          <a:cs typeface="Times New Roman" pitchFamily="18" charset="0"/>
        </a:defRPr>
      </a:lvl2pPr>
      <a:lvl3pPr marL="822960" indent="-228600" algn="l" rtl="0" eaLnBrk="1" latinLnBrk="0" hangingPunct="1">
        <a:spcBef>
          <a:spcPts val="370"/>
        </a:spcBef>
        <a:buClr>
          <a:schemeClr val="accent1">
            <a:tint val="60000"/>
          </a:schemeClr>
        </a:buClr>
        <a:buSzPct val="85000"/>
        <a:buFont typeface="Wingdings 2"/>
        <a:buChar char=""/>
        <a:defRPr kumimoji="0" sz="3200" kern="1200">
          <a:solidFill>
            <a:srgbClr val="002060"/>
          </a:solidFill>
          <a:latin typeface="Times New Roman" pitchFamily="18" charset="0"/>
          <a:ea typeface="+mn-ea"/>
          <a:cs typeface="Times New Roman" pitchFamily="18" charset="0"/>
        </a:defRPr>
      </a:lvl3pPr>
      <a:lvl4pPr marL="1097280" indent="-228600" algn="l" rtl="0" eaLnBrk="1" latinLnBrk="0" hangingPunct="1">
        <a:spcBef>
          <a:spcPts val="370"/>
        </a:spcBef>
        <a:buClr>
          <a:schemeClr val="accent3"/>
        </a:buClr>
        <a:buSzPct val="80000"/>
        <a:buFont typeface="Wingdings 2"/>
        <a:buChar char=""/>
        <a:defRPr kumimoji="0" sz="3200" kern="1200">
          <a:solidFill>
            <a:srgbClr val="002060"/>
          </a:solidFill>
          <a:latin typeface="Times New Roman" pitchFamily="18" charset="0"/>
          <a:ea typeface="+mn-ea"/>
          <a:cs typeface="Times New Roman" pitchFamily="18" charset="0"/>
        </a:defRPr>
      </a:lvl4pPr>
      <a:lvl5pPr marL="1371600" indent="-228600" algn="l" rtl="0" eaLnBrk="1" latinLnBrk="0" hangingPunct="1">
        <a:spcBef>
          <a:spcPts val="370"/>
        </a:spcBef>
        <a:buClr>
          <a:schemeClr val="accent3"/>
        </a:buClr>
        <a:buFontTx/>
        <a:buChar char="o"/>
        <a:defRPr kumimoji="0" sz="3200" kern="1200">
          <a:solidFill>
            <a:srgbClr val="002060"/>
          </a:solidFill>
          <a:latin typeface="Times New Roman" pitchFamily="18" charset="0"/>
          <a:ea typeface="+mn-ea"/>
          <a:cs typeface="Times New Roman" pitchFamily="18"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mtClean="0">
                <a:solidFill>
                  <a:schemeClr val="tx1"/>
                </a:solidFill>
              </a:rPr>
              <a:t>Thông tin là gì? </a:t>
            </a:r>
          </a:p>
          <a:p>
            <a:r>
              <a:rPr lang="en-US" smtClean="0">
                <a:solidFill>
                  <a:schemeClr val="tx1"/>
                </a:solidFill>
              </a:rPr>
              <a:t>Nêu tầm quan trọng của thông tin</a:t>
            </a:r>
            <a:r>
              <a:rPr lang="en-US" smtClean="0"/>
              <a:t>?</a:t>
            </a:r>
            <a:endParaRPr lang="en-US"/>
          </a:p>
        </p:txBody>
      </p:sp>
      <p:sp>
        <p:nvSpPr>
          <p:cNvPr id="3" name="Title 2"/>
          <p:cNvSpPr>
            <a:spLocks noGrp="1"/>
          </p:cNvSpPr>
          <p:nvPr>
            <p:ph type="ctrTitle"/>
          </p:nvPr>
        </p:nvSpPr>
        <p:spPr/>
        <p:txBody>
          <a:bodyPr/>
          <a:lstStyle/>
          <a:p>
            <a:r>
              <a:rPr lang="en-US" smtClean="0"/>
              <a:t>Kiểm tra bài cũ</a:t>
            </a:r>
            <a:endParaRPr lang="en-US"/>
          </a:p>
        </p:txBody>
      </p:sp>
    </p:spTree>
    <p:extLst>
      <p:ext uri="{BB962C8B-B14F-4D97-AF65-F5344CB8AC3E}">
        <p14:creationId xmlns:p14="http://schemas.microsoft.com/office/powerpoint/2010/main" val="79910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a:t>
            </a:r>
            <a:endParaRPr lang="en-US" sz="3600" b="1" u="sng" dirty="0">
              <a:solidFill>
                <a:srgbClr val="FF0000"/>
              </a:solidFill>
              <a:latin typeface="Times New Roman" pitchFamily="18" charset="0"/>
              <a:cs typeface="Times New Roman" pitchFamily="18" charset="0"/>
            </a:endParaRPr>
          </a:p>
        </p:txBody>
      </p:sp>
      <p:sp>
        <p:nvSpPr>
          <p:cNvPr id="45060" name="WordArt 25"/>
          <p:cNvSpPr>
            <a:spLocks noChangeArrowheads="1" noChangeShapeType="1" noTextEdit="1"/>
          </p:cNvSpPr>
          <p:nvPr/>
        </p:nvSpPr>
        <p:spPr bwMode="auto">
          <a:xfrm>
            <a:off x="914400" y="69270"/>
            <a:ext cx="7696200" cy="762000"/>
          </a:xfrm>
          <a:prstGeom prst="rect">
            <a:avLst/>
          </a:prstGeom>
        </p:spPr>
        <p:txBody>
          <a:bodyPr wrap="none" fromWordArt="1">
            <a:prstTxWarp prst="textPlain">
              <a:avLst>
                <a:gd name="adj" fmla="val 50000"/>
              </a:avLst>
            </a:prstTxWarp>
          </a:bodyPr>
          <a:lstStyle/>
          <a:p>
            <a:pPr algn="ctr"/>
            <a:r>
              <a:rPr lang="en-US" sz="3600" b="1" kern="1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Tiết 2 - Bài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grpSp>
        <p:nvGrpSpPr>
          <p:cNvPr id="9" name="Group 8"/>
          <p:cNvGrpSpPr/>
          <p:nvPr/>
        </p:nvGrpSpPr>
        <p:grpSpPr>
          <a:xfrm>
            <a:off x="2819400" y="3256277"/>
            <a:ext cx="4392613" cy="2819400"/>
            <a:chOff x="4082384" y="3089151"/>
            <a:chExt cx="4651587" cy="2066255"/>
          </a:xfrm>
        </p:grpSpPr>
        <p:sp>
          <p:nvSpPr>
            <p:cNvPr id="10" name="Cloud Callout 9"/>
            <p:cNvSpPr/>
            <p:nvPr/>
          </p:nvSpPr>
          <p:spPr>
            <a:xfrm>
              <a:off x="4082384" y="3089151"/>
              <a:ext cx="4651587" cy="2066255"/>
            </a:xfrm>
            <a:prstGeom prst="cloudCallout">
              <a:avLst>
                <a:gd name="adj1" fmla="val 37071"/>
                <a:gd name="adj2" fmla="val 27067"/>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4356877" y="3336463"/>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1</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não</a:t>
              </a:r>
              <a:r>
                <a:rPr lang="en-US" sz="3200" dirty="0" smtClean="0">
                  <a:solidFill>
                    <a:schemeClr val="tx1"/>
                  </a:solidFill>
                  <a:latin typeface="Times New Roman" pitchFamily="18" charset="0"/>
                  <a:cs typeface="Times New Roman" pitchFamily="18" charset="0"/>
                </a:rPr>
                <a:t> </a:t>
              </a:r>
            </a:p>
            <a:p>
              <a:pPr algn="ct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cầu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thủ</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nhận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từ</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giác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quan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381000"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smtClean="0">
                <a:solidFill>
                  <a:srgbClr val="002060"/>
                </a:solidFill>
                <a:latin typeface="Times New Roman" pitchFamily="18" charset="0"/>
                <a:cs typeface="Times New Roman" pitchFamily="18" charset="0"/>
              </a:rPr>
              <a:t>Mắt </a:t>
            </a:r>
            <a:r>
              <a:rPr lang="nl-NL" sz="3200" dirty="0">
                <a:solidFill>
                  <a:srgbClr val="002060"/>
                </a:solidFill>
                <a:latin typeface="Times New Roman" pitchFamily="18" charset="0"/>
                <a:cs typeface="Times New Roman" pitchFamily="18" charset="0"/>
              </a:rPr>
              <a:t>theo dõi thủ môn đối phương, vị trí quá bóng và khoảng cách giữa các đối phương đó</a:t>
            </a:r>
            <a:r>
              <a:rPr lang="nl-NL"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79646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156966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Thông tin về vị trí và động tác của thủ môn đối phương, vị trí quả bóng và khoảng cách giữa các đối phương </a:t>
            </a:r>
            <a:r>
              <a:rPr lang="nl-NL" sz="3200" dirty="0" smtClean="0">
                <a:solidFill>
                  <a:srgbClr val="002060"/>
                </a:solidFill>
                <a:latin typeface="Times New Roman" pitchFamily="18" charset="0"/>
                <a:cs typeface="Times New Roman" pitchFamily="18" charset="0"/>
              </a:rPr>
              <a:t>đó.</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256277"/>
            <a:ext cx="4392613" cy="2819400"/>
            <a:chOff x="4082384" y="3089151"/>
            <a:chExt cx="4651587" cy="2066255"/>
          </a:xfrm>
        </p:grpSpPr>
        <p:sp>
          <p:nvSpPr>
            <p:cNvPr id="14" name="Cloud Callout 13"/>
            <p:cNvSpPr/>
            <p:nvPr/>
          </p:nvSpPr>
          <p:spPr>
            <a:xfrm>
              <a:off x="4082384" y="3089151"/>
              <a:ext cx="4651587" cy="2066255"/>
            </a:xfrm>
            <a:prstGeom prst="cloudCallout">
              <a:avLst>
                <a:gd name="adj1" fmla="val 49957"/>
                <a:gd name="adj2" fmla="val 1677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437570" y="3280619"/>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2</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nhớ</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đá</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phạt</a:t>
              </a:r>
              <a:r>
                <a:rPr lang="en-US" sz="3200" dirty="0" smtClean="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a:t>
            </a:r>
            <a:endParaRPr lang="en-US" sz="3600" b="1" u="sng" dirty="0">
              <a:solidFill>
                <a:srgbClr val="FF0000"/>
              </a:solidFill>
              <a:latin typeface="Times New Roman" pitchFamily="18" charset="0"/>
              <a:cs typeface="Times New Roman" pitchFamily="18" charset="0"/>
            </a:endParaRP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Tree>
    <p:extLst>
      <p:ext uri="{BB962C8B-B14F-4D97-AF65-F5344CB8AC3E}">
        <p14:creationId xmlns:p14="http://schemas.microsoft.com/office/powerpoint/2010/main" val="684894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206210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dùng kinh nghiệm để xử lí thông tin về vị trí của thủ môn thành điểm sơ hở khi bảo vệ khung thành, từ đó chuyển thành thông tin điều khiển đôi chân của cầu </a:t>
            </a:r>
            <a:r>
              <a:rPr lang="nl-NL" sz="3200" dirty="0" smtClean="0">
                <a:solidFill>
                  <a:srgbClr val="002060"/>
                </a:solidFill>
                <a:latin typeface="Times New Roman" pitchFamily="18" charset="0"/>
                <a:cs typeface="Times New Roman" pitchFamily="18" charset="0"/>
              </a:rPr>
              <a:t>thủ.</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856800"/>
            <a:ext cx="4392613" cy="2315400"/>
            <a:chOff x="4082384" y="3529256"/>
            <a:chExt cx="4651587" cy="1696888"/>
          </a:xfrm>
        </p:grpSpPr>
        <p:sp>
          <p:nvSpPr>
            <p:cNvPr id="14" name="Cloud Callout 13"/>
            <p:cNvSpPr/>
            <p:nvPr/>
          </p:nvSpPr>
          <p:spPr>
            <a:xfrm>
              <a:off x="4082384" y="3529256"/>
              <a:ext cx="4651587" cy="1626150"/>
            </a:xfrm>
            <a:prstGeom prst="cloudCallout">
              <a:avLst>
                <a:gd name="adj1" fmla="val 33106"/>
                <a:gd name="adj2" fmla="val 32293"/>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267906" y="361568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3</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Bộ</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err="1" smtClean="0">
                  <a:solidFill>
                    <a:schemeClr val="tx1"/>
                  </a:solidFill>
                  <a:latin typeface="Times New Roman" pitchFamily="18" charset="0"/>
                  <a:cs typeface="Times New Roman" pitchFamily="18" charset="0"/>
                </a:rPr>
                <a:t>biến</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đổi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nhận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a:t>
            </a:r>
            <a:endParaRPr lang="en-US" sz="3600" b="1" u="sng" dirty="0">
              <a:solidFill>
                <a:srgbClr val="FF0000"/>
              </a:solidFill>
              <a:latin typeface="Times New Roman" pitchFamily="18" charset="0"/>
              <a:cs typeface="Times New Roman" pitchFamily="18" charset="0"/>
            </a:endParaRP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Tree>
    <p:extLst>
      <p:ext uri="{BB962C8B-B14F-4D97-AF65-F5344CB8AC3E}">
        <p14:creationId xmlns:p14="http://schemas.microsoft.com/office/powerpoint/2010/main" val="2091746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000" y="1676400"/>
            <a:ext cx="8382000" cy="206210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chuyển thông tin điều khiển đến hệ thống cơ bắp, thành những thao tác vận động toàn thân, đặc biệt là sự di chuyển của đôi chân, thực hiện cú sút phạt với hiệu quả cao </a:t>
            </a:r>
            <a:r>
              <a:rPr lang="nl-NL" sz="3200" dirty="0" smtClean="0">
                <a:solidFill>
                  <a:srgbClr val="002060"/>
                </a:solidFill>
                <a:latin typeface="Times New Roman" pitchFamily="18" charset="0"/>
                <a:cs typeface="Times New Roman" pitchFamily="18" charset="0"/>
              </a:rPr>
              <a:t>nhất.</a:t>
            </a:r>
            <a:endParaRPr lang="en-US" sz="3200" dirty="0">
              <a:solidFill>
                <a:srgbClr val="002060"/>
              </a:solidFill>
              <a:latin typeface="Times New Roman" pitchFamily="18" charset="0"/>
              <a:cs typeface="Times New Roman" pitchFamily="18" charset="0"/>
            </a:endParaRPr>
          </a:p>
        </p:txBody>
      </p:sp>
      <p:grpSp>
        <p:nvGrpSpPr>
          <p:cNvPr id="12" name="Group 11"/>
          <p:cNvGrpSpPr/>
          <p:nvPr/>
        </p:nvGrpSpPr>
        <p:grpSpPr>
          <a:xfrm>
            <a:off x="2788789" y="3856800"/>
            <a:ext cx="4392613" cy="2467800"/>
            <a:chOff x="4082384" y="3529256"/>
            <a:chExt cx="4651587" cy="1626150"/>
          </a:xfrm>
        </p:grpSpPr>
        <p:sp>
          <p:nvSpPr>
            <p:cNvPr id="14" name="Cloud Callout 13"/>
            <p:cNvSpPr/>
            <p:nvPr/>
          </p:nvSpPr>
          <p:spPr>
            <a:xfrm>
              <a:off x="4082384" y="3529256"/>
              <a:ext cx="4651587" cy="1626150"/>
            </a:xfrm>
            <a:prstGeom prst="cloudCallout">
              <a:avLst>
                <a:gd name="adj1" fmla="val 54583"/>
                <a:gd name="adj2" fmla="val 25973"/>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267906" y="352925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4</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chuyển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điều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thủ</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a:t>
            </a:r>
            <a:endParaRPr lang="en-US" sz="3600" b="1" u="sng" dirty="0">
              <a:solidFill>
                <a:srgbClr val="FF0000"/>
              </a:solidFill>
              <a:latin typeface="Times New Roman" pitchFamily="18" charset="0"/>
              <a:cs typeface="Times New Roman" pitchFamily="18" charset="0"/>
            </a:endParaRP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Tree>
    <p:extLst>
      <p:ext uri="{BB962C8B-B14F-4D97-AF65-F5344CB8AC3E}">
        <p14:creationId xmlns:p14="http://schemas.microsoft.com/office/powerpoint/2010/main" val="1421070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09800" y="2285999"/>
            <a:ext cx="4648200" cy="2514600"/>
            <a:chOff x="4082384" y="3529256"/>
            <a:chExt cx="4922243" cy="1842876"/>
          </a:xfrm>
        </p:grpSpPr>
        <p:sp>
          <p:nvSpPr>
            <p:cNvPr id="14" name="Cloud Callout 13"/>
            <p:cNvSpPr/>
            <p:nvPr/>
          </p:nvSpPr>
          <p:spPr>
            <a:xfrm>
              <a:off x="4082384" y="3529256"/>
              <a:ext cx="4922243" cy="1842876"/>
            </a:xfrm>
            <a:prstGeom prst="cloudCallout">
              <a:avLst>
                <a:gd name="adj1" fmla="val 26264"/>
                <a:gd name="adj2" fmla="val 4310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482008" y="3640946"/>
              <a:ext cx="4280542" cy="161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5</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gồm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bước</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grpSp>
      <p:sp>
        <p:nvSpPr>
          <p:cNvPr id="9"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a:t>
            </a:r>
            <a:endParaRPr lang="en-US" sz="3600" b="1" u="sng" dirty="0">
              <a:solidFill>
                <a:srgbClr val="FF0000"/>
              </a:solidFill>
              <a:latin typeface="Times New Roman" pitchFamily="18" charset="0"/>
              <a:cs typeface="Times New Roman" pitchFamily="18" charset="0"/>
            </a:endParaRPr>
          </a:p>
        </p:txBody>
      </p:sp>
      <p:sp>
        <p:nvSpPr>
          <p:cNvPr id="1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Tree>
    <p:extLst>
      <p:ext uri="{BB962C8B-B14F-4D97-AF65-F5344CB8AC3E}">
        <p14:creationId xmlns:p14="http://schemas.microsoft.com/office/powerpoint/2010/main" val="37395936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381000" y="1676400"/>
            <a:ext cx="8382000" cy="304698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nl-NL"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Quá trình xử lí thông tin của con người gồm bốn hoạt động: </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Wingdings" pitchFamily="2" charset="2"/>
              <a:buChar char="§"/>
            </a:pPr>
            <a:r>
              <a:rPr lang="en-US" sz="3200" dirty="0" smtClean="0">
                <a:solidFill>
                  <a:srgbClr val="002060"/>
                </a:solidFill>
                <a:latin typeface="Times New Roman" pitchFamily="18" charset="0"/>
                <a:cs typeface="Times New Roman" pitchFamily="18" charset="0"/>
              </a:rPr>
              <a:t>Thu </a:t>
            </a:r>
            <a:r>
              <a:rPr lang="en-US" sz="3200" dirty="0" err="1">
                <a:solidFill>
                  <a:srgbClr val="002060"/>
                </a:solidFill>
                <a:latin typeface="Times New Roman" pitchFamily="18" charset="0"/>
                <a:cs typeface="Times New Roman" pitchFamily="18" charset="0"/>
              </a:rPr>
              <a:t>nhận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smtClean="0">
                <a:solidFill>
                  <a:srgbClr val="002060"/>
                </a:solidFill>
                <a:latin typeface="Times New Roman" pitchFamily="18" charset="0"/>
                <a:cs typeface="Times New Roman" pitchFamily="18" charset="0"/>
              </a:rPr>
              <a:t>Lưu</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smtClean="0">
                <a:solidFill>
                  <a:srgbClr val="002060"/>
                </a:solidFill>
                <a:latin typeface="Times New Roman" pitchFamily="18" charset="0"/>
                <a:cs typeface="Times New Roman" pitchFamily="18" charset="0"/>
              </a:rPr>
              <a:t>Xử lí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smtClean="0">
                <a:solidFill>
                  <a:srgbClr val="002060"/>
                </a:solidFill>
                <a:latin typeface="Times New Roman" pitchFamily="18" charset="0"/>
                <a:cs typeface="Times New Roman" pitchFamily="18" charset="0"/>
              </a:rPr>
              <a:t>Truyền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5"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a:t>
            </a:r>
            <a:endParaRPr lang="en-US" sz="3600" b="1" u="sng" dirty="0">
              <a:solidFill>
                <a:srgbClr val="FF0000"/>
              </a:solidFill>
              <a:latin typeface="Times New Roman" pitchFamily="18" charset="0"/>
              <a:cs typeface="Times New Roman" pitchFamily="18" charset="0"/>
            </a:endParaRPr>
          </a:p>
        </p:txBody>
      </p:sp>
      <p:sp>
        <p:nvSpPr>
          <p:cNvPr id="6"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Tree>
    <p:extLst>
      <p:ext uri="{BB962C8B-B14F-4D97-AF65-F5344CB8AC3E}">
        <p14:creationId xmlns:p14="http://schemas.microsoft.com/office/powerpoint/2010/main" val="60442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03779">
                                            <p:txEl>
                                              <p:pRg st="2" end="2"/>
                                            </p:txEl>
                                          </p:spTgt>
                                        </p:tgtEl>
                                        <p:attrNameLst>
                                          <p:attrName>style.visibility</p:attrName>
                                        </p:attrNameLst>
                                      </p:cBhvr>
                                      <p:to>
                                        <p:strVal val="visible"/>
                                      </p:to>
                                    </p:set>
                                    <p:anim calcmode="lin" valueType="num">
                                      <p:cBhvr additive="base">
                                        <p:cTn id="18"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03779">
                                            <p:txEl>
                                              <p:pRg st="3" end="3"/>
                                            </p:txEl>
                                          </p:spTgt>
                                        </p:tgtEl>
                                        <p:attrNameLst>
                                          <p:attrName>style.visibility</p:attrName>
                                        </p:attrNameLst>
                                      </p:cBhvr>
                                      <p:to>
                                        <p:strVal val="visible"/>
                                      </p:to>
                                    </p:set>
                                    <p:anim calcmode="lin" valueType="num">
                                      <p:cBhvr additive="base">
                                        <p:cTn id="23"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03779">
                                            <p:txEl>
                                              <p:pRg st="4" end="4"/>
                                            </p:txEl>
                                          </p:spTgt>
                                        </p:tgtEl>
                                        <p:attrNameLst>
                                          <p:attrName>style.visibility</p:attrName>
                                        </p:attrNameLst>
                                      </p:cBhvr>
                                      <p:to>
                                        <p:strVal val="visible"/>
                                      </p:to>
                                    </p:set>
                                    <p:anim calcmode="lin" valueType="num">
                                      <p:cBhvr additive="base">
                                        <p:cTn id="28" dur="5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 t="-931" r="-1"/>
          <a:stretch/>
        </p:blipFill>
        <p:spPr bwMode="auto">
          <a:xfrm>
            <a:off x="312056" y="1752600"/>
            <a:ext cx="861500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a:t>
            </a:r>
            <a:endParaRPr lang="en-US" sz="3600" b="1" u="sng" dirty="0">
              <a:solidFill>
                <a:srgbClr val="FF0000"/>
              </a:solidFill>
              <a:latin typeface="Times New Roman" pitchFamily="18" charset="0"/>
              <a:cs typeface="Times New Roman" pitchFamily="18" charset="0"/>
            </a:endParaRPr>
          </a:p>
        </p:txBody>
      </p:sp>
      <p:sp>
        <p:nvSpPr>
          <p:cNvPr id="14"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
        <p:nvSpPr>
          <p:cNvPr id="2" name="Rectangle 1"/>
          <p:cNvSpPr/>
          <p:nvPr/>
        </p:nvSpPr>
        <p:spPr>
          <a:xfrm>
            <a:off x="3276600" y="1981200"/>
            <a:ext cx="1295400" cy="38100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latin typeface="Arial" pitchFamily="34" charset="0"/>
                <a:cs typeface="Arial" pitchFamily="34" charset="0"/>
              </a:rPr>
              <a:t>Xử lí</a:t>
            </a:r>
            <a:endParaRPr lang="en-US" sz="1400" b="1">
              <a:latin typeface="Arial" pitchFamily="34" charset="0"/>
              <a:cs typeface="Arial" pitchFamily="34" charset="0"/>
            </a:endParaRPr>
          </a:p>
        </p:txBody>
      </p:sp>
    </p:spTree>
    <p:extLst>
      <p:ext uri="{BB962C8B-B14F-4D97-AF65-F5344CB8AC3E}">
        <p14:creationId xmlns:p14="http://schemas.microsoft.com/office/powerpoint/2010/main" val="1250927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505394"/>
            <a:ext cx="8610600" cy="1077218"/>
          </a:xfrm>
          <a:prstGeom prst="rect">
            <a:avLst/>
          </a:prstGeom>
        </p:spPr>
        <p:txBody>
          <a:bodyPr wrap="square">
            <a:spAutoFit/>
          </a:bodyPr>
          <a:lstStyle/>
          <a:p>
            <a:r>
              <a:rPr lang="en-US" sz="3200" b="1" smtClean="0">
                <a:solidFill>
                  <a:srgbClr val="002060"/>
                </a:solidFill>
                <a:latin typeface="Times New Roman" pitchFamily="18" charset="0"/>
                <a:ea typeface="Times New Roman" pitchFamily="18" charset="0"/>
                <a:cs typeface="Times New Roman" pitchFamily="18" charset="0"/>
              </a:rPr>
              <a:t>Phân </a:t>
            </a:r>
            <a:r>
              <a:rPr lang="en-US" sz="3200" b="1" dirty="0" err="1">
                <a:solidFill>
                  <a:srgbClr val="002060"/>
                </a:solidFill>
                <a:latin typeface="Times New Roman" pitchFamily="18" charset="0"/>
                <a:ea typeface="Times New Roman" pitchFamily="18" charset="0"/>
                <a:cs typeface="Times New Roman" pitchFamily="18" charset="0"/>
              </a:rPr>
              <a:t>loại</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những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công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việc</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theo</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hoạt</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động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xử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thông</a:t>
            </a:r>
            <a:r>
              <a:rPr lang="en-US" sz="3200" b="1" dirty="0">
                <a:solidFill>
                  <a:srgbClr val="002060"/>
                </a:solidFill>
                <a:latin typeface="Times New Roman" pitchFamily="18" charset="0"/>
                <a:ea typeface="Times New Roman" pitchFamily="18" charset="0"/>
                <a:cs typeface="Times New Roman" pitchFamily="18" charset="0"/>
              </a:rPr>
              <a:t> tin.</a:t>
            </a:r>
          </a:p>
        </p:txBody>
      </p:sp>
      <p:sp>
        <p:nvSpPr>
          <p:cNvPr id="15" name="Rectangle 14"/>
          <p:cNvSpPr/>
          <p:nvPr/>
        </p:nvSpPr>
        <p:spPr>
          <a:xfrm>
            <a:off x="275771" y="1752600"/>
            <a:ext cx="4601029" cy="4001095"/>
          </a:xfrm>
          <a:prstGeom prst="rect">
            <a:avLst/>
          </a:prstGeom>
        </p:spPr>
        <p:txBody>
          <a:bodyPr wrap="square">
            <a:spAutoFit/>
          </a:bodyPr>
          <a:lstStyle/>
          <a:p>
            <a:pPr marL="514350" indent="-514350" algn="just">
              <a:spcBef>
                <a:spcPts val="600"/>
              </a:spcBef>
              <a:spcAft>
                <a:spcPts val="600"/>
              </a:spcAft>
              <a:buFont typeface="+mj-lt"/>
              <a:buAutoNum type="alphaUcPeriod"/>
            </a:pP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chiếc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tàu</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biển</a:t>
            </a:r>
            <a:r>
              <a:rPr lang="en-US" sz="2800" dirty="0" smtClean="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smtClean="0">
                <a:solidFill>
                  <a:srgbClr val="002060"/>
                </a:solidFill>
                <a:latin typeface="Times New Roman" pitchFamily="18" charset="0"/>
                <a:cs typeface="Times New Roman" pitchFamily="18" charset="0"/>
              </a:rPr>
              <a:t>Ghi</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bản</a:t>
            </a:r>
            <a:r>
              <a:rPr lang="en-US" sz="2800" dirty="0" smtClean="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smtClean="0">
                <a:solidFill>
                  <a:srgbClr val="002060"/>
                </a:solidFill>
                <a:latin typeface="Times New Roman" pitchFamily="18" charset="0"/>
                <a:cs typeface="Times New Roman" pitchFamily="18" charset="0"/>
              </a:rPr>
              <a:t>Thuyết</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lớp</a:t>
            </a:r>
            <a:r>
              <a:rPr lang="en-US" sz="2800" dirty="0" smtClean="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p:sp>
        <p:nvSpPr>
          <p:cNvPr id="19" name="Rectangle 18"/>
          <p:cNvSpPr/>
          <p:nvPr/>
        </p:nvSpPr>
        <p:spPr>
          <a:xfrm>
            <a:off x="6324600" y="1752600"/>
            <a:ext cx="2438401" cy="4001095"/>
          </a:xfrm>
          <a:prstGeom prst="rect">
            <a:avLst/>
          </a:prstGeom>
        </p:spPr>
        <p:txBody>
          <a:bodyPr wrap="square">
            <a:spAutoFit/>
          </a:bodyPr>
          <a:lstStyle/>
          <a:p>
            <a:pPr marL="514350" indent="-514350">
              <a:spcBef>
                <a:spcPts val="1200"/>
              </a:spcBef>
              <a:buFont typeface="+mj-lt"/>
              <a:buAutoNum type="arabicPeriod"/>
            </a:pPr>
            <a:r>
              <a:rPr lang="en-US" sz="2800" dirty="0" smtClean="0">
                <a:solidFill>
                  <a:srgbClr val="002060"/>
                </a:solidFill>
                <a:latin typeface="Times New Roman" pitchFamily="18" charset="0"/>
                <a:cs typeface="Times New Roman" pitchFamily="18" charset="0"/>
              </a:rPr>
              <a:t>Thu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smtClean="0">
                <a:solidFill>
                  <a:srgbClr val="002060"/>
                </a:solidFill>
                <a:latin typeface="Times New Roman" pitchFamily="18" charset="0"/>
                <a:cs typeface="Times New Roman" pitchFamily="18" charset="0"/>
              </a:rPr>
              <a:t>Lưu</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smtClean="0">
                <a:solidFill>
                  <a:srgbClr val="002060"/>
                </a:solidFill>
                <a:latin typeface="Times New Roman" pitchFamily="18" charset="0"/>
                <a:cs typeface="Times New Roman" pitchFamily="18" charset="0"/>
              </a:rPr>
              <a:t>Xử</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tin</a:t>
            </a:r>
            <a:endParaRPr lang="vi-VN" sz="2800" i="1" dirty="0">
              <a:solidFill>
                <a:srgbClr val="002060"/>
              </a:solidFill>
              <a:latin typeface="Times New Roman" pitchFamily="18" charset="0"/>
              <a:ea typeface="Times New Roman" panose="02020603050405020304" pitchFamily="18" charset="0"/>
              <a:cs typeface="Times New Roman" pitchFamily="18" charset="0"/>
            </a:endParaRPr>
          </a:p>
        </p:txBody>
      </p:sp>
      <p:cxnSp>
        <p:nvCxnSpPr>
          <p:cNvPr id="4" name="Straight Connector 3"/>
          <p:cNvCxnSpPr/>
          <p:nvPr/>
        </p:nvCxnSpPr>
        <p:spPr>
          <a:xfrm>
            <a:off x="4876800" y="2145983"/>
            <a:ext cx="1440543" cy="762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9543" y="3060383"/>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69543" y="4127183"/>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898571" y="3060383"/>
            <a:ext cx="1447800" cy="21336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29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 </a:t>
            </a:r>
            <a:r>
              <a:rPr lang="en-US" sz="3600" b="1" u="sng" dirty="0" err="1" smtClean="0">
                <a:solidFill>
                  <a:srgbClr val="FF0000"/>
                </a:solidFill>
                <a:latin typeface="Times New Roman" pitchFamily="18" charset="0"/>
                <a:cs typeface="Times New Roman" pitchFamily="18" charset="0"/>
              </a:rPr>
              <a:t>trong</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máy</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tính</a:t>
            </a:r>
            <a:r>
              <a:rPr lang="en-US" sz="3600" b="1" u="sng" dirty="0" smtClean="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203779" name="Text Box 3"/>
          <p:cNvSpPr txBox="1">
            <a:spLocks noChangeArrowheads="1"/>
          </p:cNvSpPr>
          <p:nvPr/>
        </p:nvSpPr>
        <p:spPr bwMode="auto">
          <a:xfrm>
            <a:off x="246743"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Máy</a:t>
            </a:r>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cụ</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hiệu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nhận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xử</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lí</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lưu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trữ</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tin.</a:t>
            </a:r>
          </a:p>
        </p:txBody>
      </p:sp>
      <p:sp>
        <p:nvSpPr>
          <p:cNvPr id="4506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Tiết 3 - Bài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grpSp>
        <p:nvGrpSpPr>
          <p:cNvPr id="3" name="Group 2"/>
          <p:cNvGrpSpPr/>
          <p:nvPr/>
        </p:nvGrpSpPr>
        <p:grpSpPr>
          <a:xfrm>
            <a:off x="5562600" y="2514600"/>
            <a:ext cx="3428999" cy="2907506"/>
            <a:chOff x="3628572" y="2753618"/>
            <a:chExt cx="5105400" cy="2275582"/>
          </a:xfrm>
        </p:grpSpPr>
        <p:sp>
          <p:nvSpPr>
            <p:cNvPr id="9" name="Cloud Callout 8"/>
            <p:cNvSpPr/>
            <p:nvPr/>
          </p:nvSpPr>
          <p:spPr>
            <a:xfrm>
              <a:off x="3628572" y="2753618"/>
              <a:ext cx="5105400" cy="2275582"/>
            </a:xfrm>
            <a:prstGeom prst="cloudCallout">
              <a:avLst>
                <a:gd name="adj1" fmla="val 20007"/>
                <a:gd name="adj2" fmla="val 45049"/>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7"/>
            <p:cNvSpPr/>
            <p:nvPr/>
          </p:nvSpPr>
          <p:spPr>
            <a:xfrm>
              <a:off x="3628573" y="2962945"/>
              <a:ext cx="5105399" cy="181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002060"/>
                  </a:solidFill>
                  <a:latin typeface="Times New Roman" pitchFamily="18" charset="0"/>
                  <a:cs typeface="Times New Roman" pitchFamily="18" charset="0"/>
                </a:rPr>
                <a:t>Nêu</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ví</a:t>
              </a:r>
              <a:r>
                <a:rPr lang="en-US" sz="2600" dirty="0" smtClean="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việc</a:t>
              </a:r>
              <a:r>
                <a:rPr lang="en-US" sz="2600" dirty="0" smtClean="0">
                  <a:solidFill>
                    <a:srgbClr val="002060"/>
                  </a:solidFill>
                  <a:latin typeface="Times New Roman" pitchFamily="18" charset="0"/>
                  <a:cs typeface="Times New Roman" pitchFamily="18" charset="0"/>
                </a:rPr>
                <a:t/>
              </a:r>
              <a:br>
                <a:rPr lang="en-US" sz="2600" dirty="0" smtClean="0">
                  <a:solidFill>
                    <a:srgbClr val="002060"/>
                  </a:solidFill>
                  <a:latin typeface="Times New Roman" pitchFamily="18" charset="0"/>
                  <a:cs typeface="Times New Roman" pitchFamily="18" charset="0"/>
                </a:rPr>
              </a:br>
              <a:r>
                <a:rPr lang="en-US" sz="2600" dirty="0" smtClean="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máy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tính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giúp</a:t>
              </a:r>
              <a:r>
                <a:rPr lang="en-US" sz="2600" dirty="0">
                  <a:solidFill>
                    <a:srgbClr val="002060"/>
                  </a:solidFill>
                  <a:latin typeface="Times New Roman" pitchFamily="18" charset="0"/>
                  <a:cs typeface="Times New Roman" pitchFamily="18" charset="0"/>
                </a:rPr>
                <a:t> con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hoạt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sau</a:t>
              </a:r>
              <a:r>
                <a:rPr lang="en-US" sz="2600" dirty="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Thu </a:t>
              </a:r>
              <a:r>
                <a:rPr lang="en-US" sz="2600" b="1" dirty="0" err="1">
                  <a:solidFill>
                    <a:srgbClr val="002060"/>
                  </a:solidFill>
                  <a:latin typeface="Times New Roman" pitchFamily="18" charset="0"/>
                  <a:cs typeface="Times New Roman" pitchFamily="18" charset="0"/>
                </a:rPr>
                <a:t>nhận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trữ</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và</a:t>
              </a:r>
              <a:r>
                <a:rPr lang="en-US" sz="2600" b="1" dirty="0">
                  <a:solidFill>
                    <a:srgbClr val="002060"/>
                  </a:solidFill>
                  <a:latin typeface="Times New Roman" pitchFamily="18" charset="0"/>
                  <a:cs typeface="Times New Roman" pitchFamily="18" charset="0"/>
                </a:rPr>
                <a:t> </a:t>
              </a:r>
              <a:r>
                <a:rPr lang="en-US" sz="2600" b="1" dirty="0" smtClean="0">
                  <a:solidFill>
                    <a:srgbClr val="002060"/>
                  </a:solidFill>
                  <a:latin typeface="Times New Roman" pitchFamily="18" charset="0"/>
                  <a:cs typeface="Times New Roman" pitchFamily="18" charset="0"/>
                </a:rPr>
                <a:t/>
              </a:r>
              <a:br>
                <a:rPr lang="en-US" sz="2600" b="1" dirty="0" smtClean="0">
                  <a:solidFill>
                    <a:srgbClr val="002060"/>
                  </a:solidFill>
                  <a:latin typeface="Times New Roman" pitchFamily="18" charset="0"/>
                  <a:cs typeface="Times New Roman" pitchFamily="18" charset="0"/>
                </a:rPr>
              </a:br>
              <a:r>
                <a:rPr lang="en-US" sz="2600" b="1" dirty="0" err="1" smtClean="0">
                  <a:solidFill>
                    <a:srgbClr val="002060"/>
                  </a:solidFill>
                  <a:latin typeface="Times New Roman" pitchFamily="18" charset="0"/>
                  <a:cs typeface="Times New Roman" pitchFamily="18" charset="0"/>
                </a:rPr>
                <a:t>truyền</a:t>
              </a:r>
              <a:r>
                <a:rPr lang="en-US" sz="2600" b="1" dirty="0" smtClean="0">
                  <a:solidFill>
                    <a:srgbClr val="002060"/>
                  </a:solidFill>
                  <a:latin typeface="Times New Roman" pitchFamily="18" charset="0"/>
                  <a:cs typeface="Times New Roman" pitchFamily="18" charset="0"/>
                </a:rPr>
                <a:t> </a:t>
              </a:r>
              <a:r>
                <a:rPr lang="en-US" sz="2600" b="1" dirty="0" err="1" smtClean="0">
                  <a:solidFill>
                    <a:srgbClr val="002060"/>
                  </a:solidFill>
                  <a:latin typeface="Times New Roman" pitchFamily="18" charset="0"/>
                  <a:cs typeface="Times New Roman" pitchFamily="18" charset="0"/>
                </a:rPr>
                <a:t>thông</a:t>
              </a:r>
              <a:r>
                <a:rPr lang="en-US" sz="2600" b="1" dirty="0" smtClean="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tin.</a:t>
              </a:r>
              <a:endParaRPr lang="en-US" sz="2600" b="1" u="sng" dirty="0">
                <a:solidFill>
                  <a:srgbClr val="002060"/>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246743" y="2906494"/>
            <a:ext cx="5468257" cy="2062103"/>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rPr>
              <a:t>Ví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về</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việc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máy</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giúp</a:t>
            </a:r>
            <a:r>
              <a:rPr lang="en-US" sz="3200" b="1" dirty="0">
                <a:solidFill>
                  <a:srgbClr val="002060"/>
                </a:solidFill>
                <a:latin typeface="Times New Roman" pitchFamily="18" charset="0"/>
                <a:cs typeface="Times New Roman" pitchFamily="18" charset="0"/>
              </a:rPr>
              <a:t> con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sym typeface="Wingdings" pitchFamily="2" charset="2"/>
            </a:endParaRPr>
          </a:p>
          <a:p>
            <a:pPr marL="465138" indent="-465138">
              <a:tabLst>
                <a:tab pos="465138" algn="l"/>
              </a:tabLst>
            </a:pPr>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 </a:t>
            </a:r>
            <a:r>
              <a:rPr lang="en-US" sz="3200" b="1" dirty="0">
                <a:solidFill>
                  <a:srgbClr val="002060"/>
                </a:solidFill>
                <a:latin typeface="Times New Roman" pitchFamily="18" charset="0"/>
                <a:cs typeface="Times New Roman" pitchFamily="18" charset="0"/>
              </a:rPr>
              <a:t>Thu </a:t>
            </a:r>
            <a:r>
              <a:rPr lang="en-US" sz="3200" b="1" dirty="0" err="1">
                <a:solidFill>
                  <a:srgbClr val="002060"/>
                </a:solidFill>
                <a:latin typeface="Times New Roman" pitchFamily="18" charset="0"/>
                <a:cs typeface="Times New Roman" pitchFamily="18" charset="0"/>
              </a:rPr>
              <a:t>nhận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tin</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762000" y="4343400"/>
            <a:ext cx="4648200"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1770063" algn="just"/>
            <a:r>
              <a:rPr lang="en-US" sz="3200" dirty="0" err="1">
                <a:solidFill>
                  <a:srgbClr val="002060"/>
                </a:solidFill>
                <a:latin typeface="Times New Roman" pitchFamily="18" charset="0"/>
                <a:cs typeface="Times New Roman" pitchFamily="18" charset="0"/>
              </a:rPr>
              <a:t>Máy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xử</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lí</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 </a:t>
            </a:r>
            <a:r>
              <a:rPr lang="en-US" sz="3200" dirty="0" err="1">
                <a:solidFill>
                  <a:srgbClr val="002060"/>
                </a:solidFill>
                <a:latin typeface="Times New Roman" pitchFamily="18" charset="0"/>
                <a:cs typeface="Times New Roman" pitchFamily="18" charset="0"/>
              </a:rPr>
              <a:t>đa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bản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âm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phim</a:t>
            </a:r>
            <a:r>
              <a:rPr lang="en-US" sz="32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549883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ppt_x"/>
                                          </p:val>
                                        </p:tav>
                                        <p:tav tm="100000">
                                          <p:val>
                                            <p:strVal val="#ppt_x"/>
                                          </p:val>
                                        </p:tav>
                                      </p:tavLst>
                                    </p:anim>
                                    <p:anim calcmode="lin" valueType="num">
                                      <p:cBhvr additive="base">
                                        <p:cTn id="8" dur="500" fill="hold"/>
                                        <p:tgtEl>
                                          <p:spTgt spid="2037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 presetClass="entr" presetSubtype="4" fill="hold" grpId="0" nodeType="afterEffect">
                                  <p:stCondLst>
                                    <p:cond delay="100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13" grpId="0" uiExpand="1" build="p"/>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46743"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smtClean="0">
                <a:solidFill>
                  <a:srgbClr val="002060"/>
                </a:solidFill>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rPr>
              <a:t>Máy</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trữ</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tin.</a:t>
            </a:r>
          </a:p>
        </p:txBody>
      </p:sp>
      <p:grpSp>
        <p:nvGrpSpPr>
          <p:cNvPr id="3" name="Group 2"/>
          <p:cNvGrpSpPr/>
          <p:nvPr/>
        </p:nvGrpSpPr>
        <p:grpSpPr>
          <a:xfrm>
            <a:off x="5562600" y="2514600"/>
            <a:ext cx="3428999" cy="2907506"/>
            <a:chOff x="3628572" y="2753618"/>
            <a:chExt cx="5105400" cy="2275582"/>
          </a:xfrm>
        </p:grpSpPr>
        <p:sp>
          <p:nvSpPr>
            <p:cNvPr id="9" name="Cloud Callout 8"/>
            <p:cNvSpPr/>
            <p:nvPr/>
          </p:nvSpPr>
          <p:spPr>
            <a:xfrm>
              <a:off x="3628572" y="2753618"/>
              <a:ext cx="5105400" cy="2275582"/>
            </a:xfrm>
            <a:prstGeom prst="cloudCallout">
              <a:avLst>
                <a:gd name="adj1" fmla="val 33975"/>
                <a:gd name="adj2" fmla="val 36064"/>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7"/>
            <p:cNvSpPr/>
            <p:nvPr/>
          </p:nvSpPr>
          <p:spPr>
            <a:xfrm>
              <a:off x="3628573" y="2962945"/>
              <a:ext cx="5105399" cy="181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002060"/>
                  </a:solidFill>
                  <a:latin typeface="Times New Roman" pitchFamily="18" charset="0"/>
                  <a:cs typeface="Times New Roman" pitchFamily="18" charset="0"/>
                </a:rPr>
                <a:t>Nêu</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ví</a:t>
              </a:r>
              <a:r>
                <a:rPr lang="en-US" sz="2600" dirty="0" smtClean="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việc</a:t>
              </a:r>
              <a:r>
                <a:rPr lang="en-US" sz="2600" dirty="0" smtClean="0">
                  <a:solidFill>
                    <a:srgbClr val="002060"/>
                  </a:solidFill>
                  <a:latin typeface="Times New Roman" pitchFamily="18" charset="0"/>
                  <a:cs typeface="Times New Roman" pitchFamily="18" charset="0"/>
                </a:rPr>
                <a:t/>
              </a:r>
              <a:br>
                <a:rPr lang="en-US" sz="2600" dirty="0" smtClean="0">
                  <a:solidFill>
                    <a:srgbClr val="002060"/>
                  </a:solidFill>
                  <a:latin typeface="Times New Roman" pitchFamily="18" charset="0"/>
                  <a:cs typeface="Times New Roman" pitchFamily="18" charset="0"/>
                </a:rPr>
              </a:br>
              <a:r>
                <a:rPr lang="en-US" sz="2600" dirty="0" smtClean="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máy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tính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giúp</a:t>
              </a:r>
              <a:r>
                <a:rPr lang="en-US" sz="2600" dirty="0">
                  <a:solidFill>
                    <a:srgbClr val="002060"/>
                  </a:solidFill>
                  <a:latin typeface="Times New Roman" pitchFamily="18" charset="0"/>
                  <a:cs typeface="Times New Roman" pitchFamily="18" charset="0"/>
                </a:rPr>
                <a:t> con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hoạt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sau</a:t>
              </a:r>
              <a:r>
                <a:rPr lang="en-US" sz="2600" dirty="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Thu </a:t>
              </a:r>
              <a:r>
                <a:rPr lang="en-US" sz="2600" b="1" dirty="0" err="1">
                  <a:solidFill>
                    <a:srgbClr val="002060"/>
                  </a:solidFill>
                  <a:latin typeface="Times New Roman" pitchFamily="18" charset="0"/>
                  <a:cs typeface="Times New Roman" pitchFamily="18" charset="0"/>
                </a:rPr>
                <a:t>nhận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trữ</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và</a:t>
              </a:r>
              <a:r>
                <a:rPr lang="en-US" sz="2600" b="1" dirty="0">
                  <a:solidFill>
                    <a:srgbClr val="002060"/>
                  </a:solidFill>
                  <a:latin typeface="Times New Roman" pitchFamily="18" charset="0"/>
                  <a:cs typeface="Times New Roman" pitchFamily="18" charset="0"/>
                </a:rPr>
                <a:t> </a:t>
              </a:r>
              <a:r>
                <a:rPr lang="en-US" sz="2600" b="1" dirty="0" smtClean="0">
                  <a:solidFill>
                    <a:srgbClr val="002060"/>
                  </a:solidFill>
                  <a:latin typeface="Times New Roman" pitchFamily="18" charset="0"/>
                  <a:cs typeface="Times New Roman" pitchFamily="18" charset="0"/>
                </a:rPr>
                <a:t/>
              </a:r>
              <a:br>
                <a:rPr lang="en-US" sz="2600" b="1" dirty="0" smtClean="0">
                  <a:solidFill>
                    <a:srgbClr val="002060"/>
                  </a:solidFill>
                  <a:latin typeface="Times New Roman" pitchFamily="18" charset="0"/>
                  <a:cs typeface="Times New Roman" pitchFamily="18" charset="0"/>
                </a:rPr>
              </a:br>
              <a:r>
                <a:rPr lang="en-US" sz="2600" b="1" dirty="0" err="1" smtClean="0">
                  <a:solidFill>
                    <a:srgbClr val="002060"/>
                  </a:solidFill>
                  <a:latin typeface="Times New Roman" pitchFamily="18" charset="0"/>
                  <a:cs typeface="Times New Roman" pitchFamily="18" charset="0"/>
                </a:rPr>
                <a:t>truyền</a:t>
              </a:r>
              <a:r>
                <a:rPr lang="en-US" sz="2600" b="1" dirty="0" smtClean="0">
                  <a:solidFill>
                    <a:srgbClr val="002060"/>
                  </a:solidFill>
                  <a:latin typeface="Times New Roman" pitchFamily="18" charset="0"/>
                  <a:cs typeface="Times New Roman" pitchFamily="18" charset="0"/>
                </a:rPr>
                <a:t> </a:t>
              </a:r>
              <a:r>
                <a:rPr lang="en-US" sz="2600" b="1" dirty="0" err="1" smtClean="0">
                  <a:solidFill>
                    <a:srgbClr val="002060"/>
                  </a:solidFill>
                  <a:latin typeface="Times New Roman" pitchFamily="18" charset="0"/>
                  <a:cs typeface="Times New Roman" pitchFamily="18" charset="0"/>
                </a:rPr>
                <a:t>thông</a:t>
              </a:r>
              <a:r>
                <a:rPr lang="en-US" sz="2600" b="1" dirty="0" smtClean="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tin.</a:t>
              </a:r>
              <a:endParaRPr lang="en-US" sz="2600" b="1" u="sng" dirty="0">
                <a:solidFill>
                  <a:srgbClr val="002060"/>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246743" y="2906494"/>
            <a:ext cx="5468257"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rPr>
              <a:t>Ví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về</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việc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máy</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giúp</a:t>
            </a:r>
            <a:r>
              <a:rPr lang="en-US" sz="3200" b="1" dirty="0">
                <a:solidFill>
                  <a:srgbClr val="002060"/>
                </a:solidFill>
                <a:latin typeface="Times New Roman" pitchFamily="18" charset="0"/>
                <a:cs typeface="Times New Roman" pitchFamily="18" charset="0"/>
              </a:rPr>
              <a:t> con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sym typeface="Wingdings" pitchFamily="2" charset="2"/>
            </a:endParaRPr>
          </a:p>
          <a:p>
            <a:pPr marL="465138" indent="-465138">
              <a:tabLst>
                <a:tab pos="465138" algn="l"/>
              </a:tabLst>
            </a:pPr>
            <a:r>
              <a:rPr lang="en-US" sz="3200" b="1" dirty="0" smtClean="0">
                <a:solidFill>
                  <a:srgbClr val="002060"/>
                </a:solidFill>
                <a:latin typeface="Times New Roman" pitchFamily="18" charset="0"/>
                <a:cs typeface="Times New Roman" pitchFamily="18" charset="0"/>
                <a:sym typeface="Wingdings" pitchFamily="2" charset="2"/>
              </a:rPr>
              <a:t>	 </a:t>
            </a:r>
            <a:r>
              <a:rPr lang="en-US" sz="3200" b="1" dirty="0" err="1" smtClean="0">
                <a:solidFill>
                  <a:srgbClr val="002060"/>
                </a:solidFill>
                <a:latin typeface="Times New Roman" pitchFamily="18" charset="0"/>
                <a:cs typeface="Times New Roman" pitchFamily="18" charset="0"/>
                <a:sym typeface="Wingdings" pitchFamily="2" charset="2"/>
              </a:rPr>
              <a:t>Xử</a:t>
            </a:r>
            <a:r>
              <a:rPr lang="en-US" sz="3200" b="1" dirty="0" smtClean="0">
                <a:solidFill>
                  <a:srgbClr val="002060"/>
                </a:solidFill>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sym typeface="Wingdings" pitchFamily="2" charset="2"/>
              </a:rPr>
              <a:t>lí</a:t>
            </a:r>
            <a:r>
              <a:rPr lang="en-US" sz="3200" b="1" dirty="0" smtClean="0">
                <a:solidFill>
                  <a:srgbClr val="002060"/>
                </a:solidFill>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sym typeface="Wingdings" pitchFamily="2" charset="2"/>
              </a:rPr>
              <a:t>th</a:t>
            </a:r>
            <a:r>
              <a:rPr lang="en-US" sz="3200" b="1" dirty="0" err="1" smtClean="0">
                <a:solidFill>
                  <a:srgbClr val="002060"/>
                </a:solidFill>
                <a:latin typeface="Times New Roman" pitchFamily="18" charset="0"/>
                <a:cs typeface="Times New Roman" pitchFamily="18" charset="0"/>
              </a:rPr>
              <a:t>ông</a:t>
            </a:r>
            <a:r>
              <a:rPr lang="en-US" sz="3200" b="1" dirty="0" smtClean="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tin</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914401" y="3902226"/>
            <a:ext cx="4648200"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en-US" sz="3200" dirty="0" err="1" smtClean="0">
                <a:solidFill>
                  <a:srgbClr val="002060"/>
                </a:solidFill>
                <a:latin typeface="Times New Roman" pitchFamily="18" charset="0"/>
                <a:cs typeface="Times New Roman" pitchFamily="18" charset="0"/>
              </a:rPr>
              <a:t>Máy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tính</a:t>
            </a:r>
            <a:endParaRPr lang="en-US" sz="3200" dirty="0" smtClean="0">
              <a:solidFill>
                <a:srgbClr val="002060"/>
              </a:solidFill>
              <a:latin typeface="Times New Roman" pitchFamily="18" charset="0"/>
              <a:cs typeface="Times New Roman" pitchFamily="18" charset="0"/>
            </a:endParaRPr>
          </a:p>
          <a:p>
            <a:pPr algn="just"/>
            <a:r>
              <a:rPr lang="en-US" sz="3200" dirty="0" err="1" smtClean="0">
                <a:solidFill>
                  <a:srgbClr val="002060"/>
                </a:solidFill>
                <a:latin typeface="Times New Roman" pitchFamily="18" charset="0"/>
                <a:cs typeface="Times New Roman" pitchFamily="18" charset="0"/>
              </a:rPr>
              <a:t>thực</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toán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bền</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bỉ</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12"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 </a:t>
            </a:r>
            <a:r>
              <a:rPr lang="en-US" sz="3600" b="1" u="sng" dirty="0" err="1" smtClean="0">
                <a:solidFill>
                  <a:srgbClr val="FF0000"/>
                </a:solidFill>
                <a:latin typeface="Times New Roman" pitchFamily="18" charset="0"/>
                <a:cs typeface="Times New Roman" pitchFamily="18" charset="0"/>
              </a:rPr>
              <a:t>trong</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máy</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tính</a:t>
            </a:r>
            <a:r>
              <a:rPr lang="en-US" sz="3600" b="1" u="sng" dirty="0" smtClean="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14"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Tree>
    <p:extLst>
      <p:ext uri="{BB962C8B-B14F-4D97-AF65-F5344CB8AC3E}">
        <p14:creationId xmlns:p14="http://schemas.microsoft.com/office/powerpoint/2010/main" val="1960862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0" y="3080188"/>
            <a:ext cx="4572000" cy="307777"/>
          </a:xfrm>
          <a:prstGeom prst="rect">
            <a:avLst/>
          </a:prstGeom>
        </p:spPr>
        <p:txBody>
          <a:bodyPr>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17" name="Rectangle 16"/>
          <p:cNvSpPr/>
          <p:nvPr/>
        </p:nvSpPr>
        <p:spPr>
          <a:xfrm>
            <a:off x="969666" y="3068750"/>
            <a:ext cx="6948435" cy="307777"/>
          </a:xfrm>
          <a:prstGeom prst="rect">
            <a:avLst/>
          </a:prstGeom>
        </p:spPr>
        <p:txBody>
          <a:bodyPr wrap="square">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19" name="Rectangle 18"/>
          <p:cNvSpPr/>
          <p:nvPr/>
        </p:nvSpPr>
        <p:spPr>
          <a:xfrm>
            <a:off x="2286000" y="2936558"/>
            <a:ext cx="4572000" cy="307777"/>
          </a:xfrm>
          <a:prstGeom prst="rect">
            <a:avLst/>
          </a:prstGeom>
        </p:spPr>
        <p:txBody>
          <a:bodyPr>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6" name="Rectangle 5"/>
          <p:cNvSpPr/>
          <p:nvPr/>
        </p:nvSpPr>
        <p:spPr>
          <a:xfrm>
            <a:off x="2286000" y="3080187"/>
            <a:ext cx="4572000" cy="369332"/>
          </a:xfrm>
          <a:prstGeom prst="rect">
            <a:avLst/>
          </a:prstGeom>
        </p:spPr>
        <p:txBody>
          <a:bodyPr>
            <a:spAutoFit/>
          </a:bodyPr>
          <a:lstStyle/>
          <a:p>
            <a:endParaRPr lang="en-US" dirty="0"/>
          </a:p>
        </p:txBody>
      </p:sp>
      <p:sp>
        <p:nvSpPr>
          <p:cNvPr id="9" name="Rectangle 8"/>
          <p:cNvSpPr/>
          <p:nvPr/>
        </p:nvSpPr>
        <p:spPr>
          <a:xfrm>
            <a:off x="394247" y="228600"/>
            <a:ext cx="8099271" cy="954107"/>
          </a:xfrm>
          <a:prstGeom prst="rect">
            <a:avLst/>
          </a:prstGeom>
        </p:spPr>
        <p:txBody>
          <a:bodyPr wrap="square">
            <a:spAutoFit/>
          </a:bodyPr>
          <a:lstStyle/>
          <a:p>
            <a:pPr algn="just"/>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Lớp</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em</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có</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buổi</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dã</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ngoại</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Hãy</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tìm</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thông</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tin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cho</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buổi</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dã</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ngoại</a:t>
            </a:r>
            <a:r>
              <a:rPr lang="en-US" sz="2800" b="1"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VNI-Times" pitchFamily="2" charset="0"/>
                <a:cs typeface="Times New Roman" panose="02020603050405020304" pitchFamily="18" charset="0"/>
              </a:rPr>
              <a:t>đó</a:t>
            </a:r>
            <a:r>
              <a:rPr lang="en-US" sz="2000" b="1" dirty="0">
                <a:solidFill>
                  <a:srgbClr val="C00000"/>
                </a:solidFill>
                <a:latin typeface="Times New Roman" panose="02020603050405020304" pitchFamily="18" charset="0"/>
                <a:ea typeface="VNI-Times" pitchFamily="2" charset="0"/>
                <a:cs typeface="Times New Roman" panose="02020603050405020304" pitchFamily="18" charset="0"/>
              </a:rPr>
              <a:t>? </a:t>
            </a:r>
            <a:endParaRPr lang="en-US" sz="2000" b="1" dirty="0">
              <a:solidFill>
                <a:srgbClr val="C00000"/>
              </a:solidFill>
              <a:effectLst/>
              <a:latin typeface="VNI-Times" pitchFamily="2" charset="0"/>
              <a:ea typeface="VNI-Times" pitchFamily="2" charset="0"/>
              <a:cs typeface="Times New Roman" panose="02020603050405020304" pitchFamily="18" charset="0"/>
            </a:endParaRPr>
          </a:p>
        </p:txBody>
      </p:sp>
      <p:pic>
        <p:nvPicPr>
          <p:cNvPr id="16" name="Picture 15" descr="Screenshot_5"/>
          <p:cNvPicPr/>
          <p:nvPr/>
        </p:nvPicPr>
        <p:blipFill>
          <a:blip r:embed="rId2"/>
          <a:srcRect/>
          <a:stretch>
            <a:fillRect/>
          </a:stretch>
        </p:blipFill>
        <p:spPr bwMode="auto">
          <a:xfrm>
            <a:off x="609600" y="1447800"/>
            <a:ext cx="8099271" cy="5029200"/>
          </a:xfrm>
          <a:prstGeom prst="rect">
            <a:avLst/>
          </a:prstGeom>
          <a:noFill/>
          <a:ln w="9525">
            <a:noFill/>
            <a:miter lim="800000"/>
            <a:headEnd/>
            <a:tailEnd/>
          </a:ln>
        </p:spPr>
      </p:pic>
    </p:spTree>
    <p:extLst>
      <p:ext uri="{BB962C8B-B14F-4D97-AF65-F5344CB8AC3E}">
        <p14:creationId xmlns:p14="http://schemas.microsoft.com/office/powerpoint/2010/main" val="30624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46743" y="1676400"/>
            <a:ext cx="8382000" cy="107721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smtClean="0">
                <a:solidFill>
                  <a:srgbClr val="002060"/>
                </a:solidFill>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rPr>
              <a:t>Máy</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trữ</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tin.</a:t>
            </a:r>
          </a:p>
        </p:txBody>
      </p:sp>
      <p:grpSp>
        <p:nvGrpSpPr>
          <p:cNvPr id="3" name="Group 2"/>
          <p:cNvGrpSpPr/>
          <p:nvPr/>
        </p:nvGrpSpPr>
        <p:grpSpPr>
          <a:xfrm>
            <a:off x="5562600" y="2514600"/>
            <a:ext cx="3428999" cy="2907506"/>
            <a:chOff x="3628572" y="2753618"/>
            <a:chExt cx="5105400" cy="2275582"/>
          </a:xfrm>
        </p:grpSpPr>
        <p:sp>
          <p:nvSpPr>
            <p:cNvPr id="9" name="Cloud Callout 8"/>
            <p:cNvSpPr/>
            <p:nvPr/>
          </p:nvSpPr>
          <p:spPr>
            <a:xfrm>
              <a:off x="3628572" y="2753618"/>
              <a:ext cx="5105400" cy="2275582"/>
            </a:xfrm>
            <a:prstGeom prst="cloudCallout">
              <a:avLst>
                <a:gd name="adj1" fmla="val 21700"/>
                <a:gd name="adj2" fmla="val 40557"/>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7"/>
            <p:cNvSpPr/>
            <p:nvPr/>
          </p:nvSpPr>
          <p:spPr>
            <a:xfrm>
              <a:off x="3628573" y="2962945"/>
              <a:ext cx="5105399" cy="181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002060"/>
                  </a:solidFill>
                  <a:latin typeface="Times New Roman" pitchFamily="18" charset="0"/>
                  <a:cs typeface="Times New Roman" pitchFamily="18" charset="0"/>
                </a:rPr>
                <a:t>Nêu</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ví</a:t>
              </a:r>
              <a:r>
                <a:rPr lang="en-US" sz="2600" dirty="0" smtClean="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việc</a:t>
              </a:r>
              <a:r>
                <a:rPr lang="en-US" sz="2600" dirty="0" smtClean="0">
                  <a:solidFill>
                    <a:srgbClr val="002060"/>
                  </a:solidFill>
                  <a:latin typeface="Times New Roman" pitchFamily="18" charset="0"/>
                  <a:cs typeface="Times New Roman" pitchFamily="18" charset="0"/>
                </a:rPr>
                <a:t/>
              </a:r>
              <a:br>
                <a:rPr lang="en-US" sz="2600" dirty="0" smtClean="0">
                  <a:solidFill>
                    <a:srgbClr val="002060"/>
                  </a:solidFill>
                  <a:latin typeface="Times New Roman" pitchFamily="18" charset="0"/>
                  <a:cs typeface="Times New Roman" pitchFamily="18" charset="0"/>
                </a:rPr>
              </a:br>
              <a:r>
                <a:rPr lang="en-US" sz="2600" dirty="0" smtClean="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máy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tính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giúp</a:t>
              </a:r>
              <a:r>
                <a:rPr lang="en-US" sz="2600" dirty="0">
                  <a:solidFill>
                    <a:srgbClr val="002060"/>
                  </a:solidFill>
                  <a:latin typeface="Times New Roman" pitchFamily="18" charset="0"/>
                  <a:cs typeface="Times New Roman" pitchFamily="18" charset="0"/>
                </a:rPr>
                <a:t> con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hoạt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sau</a:t>
              </a:r>
              <a:r>
                <a:rPr lang="en-US" sz="2600" dirty="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Thu </a:t>
              </a:r>
              <a:r>
                <a:rPr lang="en-US" sz="2600" b="1" dirty="0" err="1">
                  <a:solidFill>
                    <a:srgbClr val="002060"/>
                  </a:solidFill>
                  <a:latin typeface="Times New Roman" pitchFamily="18" charset="0"/>
                  <a:cs typeface="Times New Roman" pitchFamily="18" charset="0"/>
                </a:rPr>
                <a:t>nhận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trữ</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và</a:t>
              </a:r>
              <a:r>
                <a:rPr lang="en-US" sz="2600" b="1" dirty="0">
                  <a:solidFill>
                    <a:srgbClr val="002060"/>
                  </a:solidFill>
                  <a:latin typeface="Times New Roman" pitchFamily="18" charset="0"/>
                  <a:cs typeface="Times New Roman" pitchFamily="18" charset="0"/>
                </a:rPr>
                <a:t> </a:t>
              </a:r>
              <a:r>
                <a:rPr lang="en-US" sz="2600" b="1" dirty="0" smtClean="0">
                  <a:solidFill>
                    <a:srgbClr val="002060"/>
                  </a:solidFill>
                  <a:latin typeface="Times New Roman" pitchFamily="18" charset="0"/>
                  <a:cs typeface="Times New Roman" pitchFamily="18" charset="0"/>
                </a:rPr>
                <a:t/>
              </a:r>
              <a:br>
                <a:rPr lang="en-US" sz="2600" b="1" dirty="0" smtClean="0">
                  <a:solidFill>
                    <a:srgbClr val="002060"/>
                  </a:solidFill>
                  <a:latin typeface="Times New Roman" pitchFamily="18" charset="0"/>
                  <a:cs typeface="Times New Roman" pitchFamily="18" charset="0"/>
                </a:rPr>
              </a:br>
              <a:r>
                <a:rPr lang="en-US" sz="2600" b="1" dirty="0" err="1" smtClean="0">
                  <a:solidFill>
                    <a:srgbClr val="002060"/>
                  </a:solidFill>
                  <a:latin typeface="Times New Roman" pitchFamily="18" charset="0"/>
                  <a:cs typeface="Times New Roman" pitchFamily="18" charset="0"/>
                </a:rPr>
                <a:t>truyền</a:t>
              </a:r>
              <a:r>
                <a:rPr lang="en-US" sz="2600" b="1" dirty="0" smtClean="0">
                  <a:solidFill>
                    <a:srgbClr val="002060"/>
                  </a:solidFill>
                  <a:latin typeface="Times New Roman" pitchFamily="18" charset="0"/>
                  <a:cs typeface="Times New Roman" pitchFamily="18" charset="0"/>
                </a:rPr>
                <a:t> </a:t>
              </a:r>
              <a:r>
                <a:rPr lang="en-US" sz="2600" b="1" dirty="0" err="1" smtClean="0">
                  <a:solidFill>
                    <a:srgbClr val="002060"/>
                  </a:solidFill>
                  <a:latin typeface="Times New Roman" pitchFamily="18" charset="0"/>
                  <a:cs typeface="Times New Roman" pitchFamily="18" charset="0"/>
                </a:rPr>
                <a:t>thông</a:t>
              </a:r>
              <a:r>
                <a:rPr lang="en-US" sz="2600" b="1" dirty="0" smtClean="0">
                  <a:solidFill>
                    <a:srgbClr val="002060"/>
                  </a:solidFill>
                  <a:latin typeface="Times New Roman" pitchFamily="18" charset="0"/>
                  <a:cs typeface="Times New Roman" pitchFamily="18" charset="0"/>
                </a:rPr>
                <a:t> </a:t>
              </a:r>
              <a:r>
                <a:rPr lang="en-US" sz="2600" b="1" dirty="0">
                  <a:solidFill>
                    <a:srgbClr val="002060"/>
                  </a:solidFill>
                  <a:latin typeface="Times New Roman" pitchFamily="18" charset="0"/>
                  <a:cs typeface="Times New Roman" pitchFamily="18" charset="0"/>
                </a:rPr>
                <a:t>tin.</a:t>
              </a:r>
              <a:endParaRPr lang="en-US" sz="2600" b="1" u="sng" dirty="0">
                <a:solidFill>
                  <a:srgbClr val="002060"/>
                </a:solidFill>
                <a:latin typeface="Times New Roman" pitchFamily="18" charset="0"/>
                <a:cs typeface="Times New Roman" pitchFamily="18" charset="0"/>
              </a:endParaRPr>
            </a:p>
          </p:txBody>
        </p:sp>
      </p:grpSp>
      <p:sp>
        <p:nvSpPr>
          <p:cNvPr id="13" name="Text Box 3"/>
          <p:cNvSpPr txBox="1">
            <a:spLocks noChangeArrowheads="1"/>
          </p:cNvSpPr>
          <p:nvPr/>
        </p:nvSpPr>
        <p:spPr bwMode="auto">
          <a:xfrm>
            <a:off x="246743" y="2906494"/>
            <a:ext cx="5468257"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rPr>
              <a:t>Ví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về</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việc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máy</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giúp</a:t>
            </a:r>
            <a:r>
              <a:rPr lang="en-US" sz="3200" b="1" dirty="0">
                <a:solidFill>
                  <a:srgbClr val="002060"/>
                </a:solidFill>
                <a:latin typeface="Times New Roman" pitchFamily="18" charset="0"/>
                <a:cs typeface="Times New Roman" pitchFamily="18" charset="0"/>
              </a:rPr>
              <a:t> con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sym typeface="Wingdings" pitchFamily="2" charset="2"/>
            </a:endParaRPr>
          </a:p>
          <a:p>
            <a:pPr marL="465138" indent="-465138">
              <a:tabLst>
                <a:tab pos="465138" algn="l"/>
              </a:tabLst>
            </a:pPr>
            <a:r>
              <a:rPr lang="en-US" sz="3200" b="1" dirty="0" smtClean="0">
                <a:solidFill>
                  <a:srgbClr val="002060"/>
                </a:solidFill>
                <a:latin typeface="Times New Roman" pitchFamily="18" charset="0"/>
                <a:cs typeface="Times New Roman" pitchFamily="18" charset="0"/>
                <a:sym typeface="Wingdings" pitchFamily="2" charset="2"/>
              </a:rPr>
              <a:t>	 </a:t>
            </a:r>
            <a:r>
              <a:rPr lang="en-US" sz="3200" b="1" dirty="0" err="1" smtClean="0">
                <a:solidFill>
                  <a:srgbClr val="002060"/>
                </a:solidFill>
                <a:latin typeface="Times New Roman" pitchFamily="18" charset="0"/>
                <a:cs typeface="Times New Roman" pitchFamily="18" charset="0"/>
                <a:sym typeface="Wingdings" pitchFamily="2" charset="2"/>
              </a:rPr>
              <a:t>Lưu</a:t>
            </a:r>
            <a:r>
              <a:rPr lang="en-US" sz="3200" b="1" dirty="0" smtClean="0">
                <a:solidFill>
                  <a:srgbClr val="002060"/>
                </a:solidFill>
                <a:latin typeface="Times New Roman" pitchFamily="18" charset="0"/>
                <a:cs typeface="Times New Roman" pitchFamily="18" charset="0"/>
                <a:sym typeface="Wingdings" pitchFamily="2" charset="2"/>
              </a:rPr>
              <a:t> </a:t>
            </a:r>
            <a:r>
              <a:rPr lang="en-US" sz="3200" b="1" dirty="0" err="1" smtClean="0">
                <a:solidFill>
                  <a:srgbClr val="002060"/>
                </a:solidFill>
                <a:latin typeface="Times New Roman" pitchFamily="18" charset="0"/>
                <a:cs typeface="Times New Roman" pitchFamily="18" charset="0"/>
                <a:sym typeface="Wingdings" pitchFamily="2" charset="2"/>
              </a:rPr>
              <a:t>trữ</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tin</a:t>
            </a:r>
            <a:r>
              <a:rPr lang="en-US" sz="3200" dirty="0" smtClean="0">
                <a:solidFill>
                  <a:srgbClr val="002060"/>
                </a:solidFill>
                <a:latin typeface="Times New Roman" pitchFamily="18" charset="0"/>
                <a:cs typeface="Times New Roman" pitchFamily="18" charset="0"/>
              </a:rPr>
              <a:t>:</a:t>
            </a:r>
            <a:endParaRPr lang="en-US" sz="6600" dirty="0">
              <a:solidFill>
                <a:srgbClr val="002060"/>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762000" y="3886200"/>
            <a:ext cx="4648200"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3657600" algn="just"/>
            <a:r>
              <a:rPr lang="en-US" sz="3200" dirty="0" err="1" smtClean="0">
                <a:solidFill>
                  <a:srgbClr val="002060"/>
                </a:solidFill>
                <a:latin typeface="Times New Roman" pitchFamily="18" charset="0"/>
                <a:cs typeface="Times New Roman" pitchFamily="18" charset="0"/>
              </a:rPr>
              <a:t>Máy</a:t>
            </a:r>
            <a:r>
              <a:rPr lang="en-US" sz="3200" dirty="0" smtClean="0">
                <a:solidFill>
                  <a:srgbClr val="002060"/>
                </a:solidFill>
                <a:latin typeface="Times New Roman" pitchFamily="18" charset="0"/>
                <a:cs typeface="Times New Roman" pitchFamily="18" charset="0"/>
              </a:rPr>
              <a:t/>
            </a:r>
            <a:br>
              <a:rPr lang="en-US" sz="3200" dirty="0" smtClean="0">
                <a:solidFill>
                  <a:srgbClr val="002060"/>
                </a:solidFill>
                <a:latin typeface="Times New Roman" pitchFamily="18" charset="0"/>
                <a:cs typeface="Times New Roman" pitchFamily="18" charset="0"/>
              </a:rPr>
            </a:br>
            <a:r>
              <a:rPr lang="en-US" sz="3200" dirty="0" err="1" smtClean="0">
                <a:solidFill>
                  <a:srgbClr val="002060"/>
                </a:solidFill>
                <a:latin typeface="Times New Roman" pitchFamily="18" charset="0"/>
                <a:cs typeface="Times New Roman" pitchFamily="18" charset="0"/>
              </a:rPr>
              <a:t>tính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thực</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toán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bền</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bỉ</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12"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 </a:t>
            </a:r>
            <a:r>
              <a:rPr lang="en-US" sz="3600" b="1" u="sng" dirty="0" err="1" smtClean="0">
                <a:solidFill>
                  <a:srgbClr val="FF0000"/>
                </a:solidFill>
                <a:latin typeface="Times New Roman" pitchFamily="18" charset="0"/>
                <a:cs typeface="Times New Roman" pitchFamily="18" charset="0"/>
              </a:rPr>
              <a:t>trong</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máy</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tính</a:t>
            </a:r>
            <a:r>
              <a:rPr lang="en-US" sz="3600" b="1" u="sng" dirty="0" smtClean="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14"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THÔNG TIN </a:t>
            </a:r>
          </a:p>
        </p:txBody>
      </p:sp>
    </p:spTree>
    <p:extLst>
      <p:ext uri="{BB962C8B-B14F-4D97-AF65-F5344CB8AC3E}">
        <p14:creationId xmlns:p14="http://schemas.microsoft.com/office/powerpoint/2010/main" val="2108751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 </a:t>
            </a:r>
            <a:r>
              <a:rPr lang="en-US" sz="3600" b="1" u="sng" dirty="0" err="1" smtClean="0">
                <a:solidFill>
                  <a:srgbClr val="FF0000"/>
                </a:solidFill>
                <a:latin typeface="Times New Roman" pitchFamily="18" charset="0"/>
                <a:cs typeface="Times New Roman" pitchFamily="18" charset="0"/>
              </a:rPr>
              <a:t>trong</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máy</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tính</a:t>
            </a:r>
            <a:r>
              <a:rPr lang="en-US" sz="3600" b="1" u="sng" dirty="0" smtClean="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5060"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smtClean="0">
                <a:ln w="9525">
                  <a:solidFill>
                    <a:schemeClr val="bg1"/>
                  </a:solidFill>
                  <a:round/>
                  <a:headEnd/>
                  <a:tailEnd/>
                </a:ln>
                <a:solidFill>
                  <a:srgbClr val="002060"/>
                </a:solidFill>
                <a:effectLst>
                  <a:outerShdw dist="35921" dir="2700000" algn="ctr" rotWithShape="0">
                    <a:srgbClr val="808080">
                      <a:alpha val="79999"/>
                    </a:srgbClr>
                  </a:outerShdw>
                </a:effectLst>
                <a:latin typeface="Times New Roman"/>
                <a:cs typeface="Times New Roman"/>
              </a:rPr>
              <a:t>Tiết 3 - Bài </a:t>
            </a:r>
            <a:r>
              <a:rPr lang="en-US" sz="3600" b="1" kern="10" dirty="0" smtClean="0">
                <a:ln w="9525">
                  <a:solidFill>
                    <a:schemeClr val="bg1"/>
                  </a:solidFill>
                  <a:round/>
                  <a:headEnd/>
                  <a:tailEnd/>
                </a:ln>
                <a:solidFill>
                  <a:srgbClr val="002060"/>
                </a:solidFill>
                <a:effectLst>
                  <a:outerShdw dist="35921" dir="2700000" algn="ctr" rotWithShape="0">
                    <a:srgbClr val="808080">
                      <a:alpha val="79999"/>
                    </a:srgbClr>
                  </a:outerShdw>
                </a:effectLst>
                <a:latin typeface="Times New Roman"/>
                <a:cs typeface="Times New Roman"/>
              </a:rPr>
              <a:t>2: </a:t>
            </a:r>
            <a:r>
              <a:rPr lang="en-US" sz="3600" b="1" kern="10" dirty="0">
                <a:ln w="9525">
                  <a:solidFill>
                    <a:schemeClr val="bg1"/>
                  </a:solidFill>
                  <a:round/>
                  <a:headEnd/>
                  <a:tailEnd/>
                </a:ln>
                <a:solidFill>
                  <a:srgbClr val="002060"/>
                </a:solidFill>
                <a:effectLst>
                  <a:outerShdw dist="35921" dir="2700000" algn="ctr" rotWithShape="0">
                    <a:srgbClr val="808080">
                      <a:alpha val="79999"/>
                    </a:srgbClr>
                  </a:outerShdw>
                </a:effectLst>
                <a:latin typeface="Times New Roman"/>
                <a:cs typeface="Times New Roman"/>
              </a:rPr>
              <a:t>XỬ </a:t>
            </a:r>
            <a:r>
              <a:rPr lang="en-US" sz="3600" b="1" kern="10" dirty="0" smtClean="0">
                <a:ln w="9525">
                  <a:solidFill>
                    <a:schemeClr val="bg1"/>
                  </a:solidFill>
                  <a:round/>
                  <a:headEnd/>
                  <a:tailEnd/>
                </a:ln>
                <a:solidFill>
                  <a:srgbClr val="002060"/>
                </a:solidFill>
                <a:effectLst>
                  <a:outerShdw dist="35921" dir="2700000" algn="ctr" rotWithShape="0">
                    <a:srgbClr val="808080">
                      <a:alpha val="79999"/>
                    </a:srgbClr>
                  </a:outerShdw>
                </a:effectLst>
                <a:latin typeface="Times New Roman"/>
                <a:cs typeface="Times New Roman"/>
              </a:rPr>
              <a:t>LÍ </a:t>
            </a:r>
            <a:r>
              <a:rPr lang="en-US" sz="3600" b="1" kern="10" dirty="0">
                <a:ln w="9525">
                  <a:solidFill>
                    <a:schemeClr val="bg1"/>
                  </a:solidFill>
                  <a:round/>
                  <a:headEnd/>
                  <a:tailEnd/>
                </a:ln>
                <a:solidFill>
                  <a:srgbClr val="002060"/>
                </a:solidFill>
                <a:effectLst>
                  <a:outerShdw dist="35921" dir="2700000" algn="ctr" rotWithShape="0">
                    <a:srgbClr val="808080">
                      <a:alpha val="79999"/>
                    </a:srgbClr>
                  </a:outerShdw>
                </a:effectLst>
                <a:latin typeface="Times New Roman"/>
                <a:cs typeface="Times New Roman"/>
              </a:rPr>
              <a:t>THÔNG TIN </a:t>
            </a:r>
          </a:p>
        </p:txBody>
      </p:sp>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2060"/>
              </a:solidFill>
            </a:endParaRPr>
          </a:p>
        </p:txBody>
      </p:sp>
      <p:pic>
        <p:nvPicPr>
          <p:cNvPr id="204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246" r="-7087" b="-8146"/>
          <a:stretch/>
        </p:blipFill>
        <p:spPr bwMode="auto">
          <a:xfrm>
            <a:off x="1447800" y="2057400"/>
            <a:ext cx="6701369" cy="36176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200" y="5937647"/>
            <a:ext cx="7172156" cy="615553"/>
          </a:xfrm>
          <a:prstGeom prst="rect">
            <a:avLst/>
          </a:prstGeom>
        </p:spPr>
        <p:txBody>
          <a:bodyPr wrap="none">
            <a:spAutoFit/>
          </a:bodyPr>
          <a:lstStyle/>
          <a:p>
            <a:r>
              <a:rPr lang="en-US" sz="3400" b="1" i="1" dirty="0" err="1">
                <a:solidFill>
                  <a:srgbClr val="002060"/>
                </a:solidFill>
                <a:latin typeface="Times New Roman" pitchFamily="18" charset="0"/>
                <a:cs typeface="Times New Roman" pitchFamily="18" charset="0"/>
              </a:rPr>
              <a:t>Các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bước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xử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lí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thông</a:t>
            </a:r>
            <a:r>
              <a:rPr lang="en-US" sz="3400" b="1" i="1" dirty="0">
                <a:solidFill>
                  <a:srgbClr val="002060"/>
                </a:solidFill>
                <a:latin typeface="Times New Roman" pitchFamily="18" charset="0"/>
                <a:cs typeface="Times New Roman" pitchFamily="18" charset="0"/>
              </a:rPr>
              <a:t> tin </a:t>
            </a:r>
            <a:r>
              <a:rPr lang="en-US" sz="3400" b="1" i="1" dirty="0" err="1">
                <a:solidFill>
                  <a:srgbClr val="002060"/>
                </a:solidFill>
                <a:latin typeface="Times New Roman" pitchFamily="18" charset="0"/>
                <a:cs typeface="Times New Roman" pitchFamily="18" charset="0"/>
              </a:rPr>
              <a:t>của</a:t>
            </a:r>
            <a:r>
              <a:rPr lang="en-US" sz="3400" b="1" i="1" dirty="0">
                <a:solidFill>
                  <a:srgbClr val="002060"/>
                </a:solidFill>
                <a:latin typeface="Times New Roman" pitchFamily="18" charset="0"/>
                <a:cs typeface="Times New Roman" pitchFamily="18" charset="0"/>
              </a:rPr>
              <a:t> </a:t>
            </a:r>
            <a:r>
              <a:rPr lang="en-US" sz="3400" b="1" i="1" dirty="0" err="1" smtClean="0">
                <a:solidFill>
                  <a:srgbClr val="002060"/>
                </a:solidFill>
                <a:latin typeface="Times New Roman" pitchFamily="18" charset="0"/>
                <a:cs typeface="Times New Roman" pitchFamily="18" charset="0"/>
              </a:rPr>
              <a:t>máy</a:t>
            </a:r>
            <a:r>
              <a:rPr lang="en-US" sz="3400" b="1" i="1" dirty="0" smtClean="0">
                <a:solidFill>
                  <a:srgbClr val="002060"/>
                </a:solidFill>
                <a:latin typeface="Times New Roman" pitchFamily="18" charset="0"/>
                <a:cs typeface="Times New Roman" pitchFamily="18" charset="0"/>
              </a:rPr>
              <a:t> </a:t>
            </a:r>
            <a:r>
              <a:rPr lang="en-US" sz="3400" b="1" i="1" dirty="0" err="1" smtClean="0">
                <a:solidFill>
                  <a:srgbClr val="002060"/>
                </a:solidFill>
                <a:latin typeface="Times New Roman" pitchFamily="18" charset="0"/>
                <a:cs typeface="Times New Roman" pitchFamily="18" charset="0"/>
              </a:rPr>
              <a:t>tính</a:t>
            </a:r>
            <a:endParaRPr lang="en-US" sz="3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6843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53343"/>
            <a:ext cx="7772400" cy="4572000"/>
          </a:xfrm>
        </p:spPr>
        <p:txBody>
          <a:bodyPr>
            <a:normAutofit lnSpcReduction="10000"/>
          </a:bodyPr>
          <a:lstStyle/>
          <a:p>
            <a:pPr>
              <a:buFont typeface="Wingdings" pitchFamily="2" charset="2"/>
              <a:buChar char="Ø"/>
            </a:pPr>
            <a:r>
              <a:rPr lang="en-US" smtClean="0"/>
              <a:t>Thiết bị vào: để thu nhận thông tin: Bàn phím, chuột, máy quét,…</a:t>
            </a:r>
          </a:p>
          <a:p>
            <a:pPr>
              <a:buFont typeface="Wingdings" pitchFamily="2" charset="2"/>
              <a:buChar char="Ø"/>
            </a:pPr>
            <a:r>
              <a:rPr lang="en-US" smtClean="0"/>
              <a:t>Thiết bị ra: để truyền hoặc chia sẻ thông tin: màn hình, máy in,…</a:t>
            </a:r>
          </a:p>
          <a:p>
            <a:pPr>
              <a:buFont typeface="Wingdings" pitchFamily="2" charset="2"/>
              <a:buChar char="Ø"/>
            </a:pPr>
            <a:r>
              <a:rPr lang="en-US" smtClean="0"/>
              <a:t>Bộ xử lí: để xử lí thông tin bằng cách thực hiện chương trình máy tính do con người viết ra.</a:t>
            </a:r>
          </a:p>
          <a:p>
            <a:pPr>
              <a:buFont typeface="Wingdings" pitchFamily="2" charset="2"/>
              <a:buChar char="Ø"/>
            </a:pPr>
            <a:r>
              <a:rPr lang="en-US" smtClean="0"/>
              <a:t>Bộ nhớ: để lưu trữ thông tin: đĩa quang, đĩa từ, thẻ nhớ,….</a:t>
            </a:r>
            <a:endParaRPr lang="en-US"/>
          </a:p>
        </p:txBody>
      </p:sp>
      <p:sp>
        <p:nvSpPr>
          <p:cNvPr id="4" name="Text Box 2"/>
          <p:cNvSpPr txBox="1">
            <a:spLocks noGrp="1" noChangeArrowheads="1"/>
          </p:cNvSpPr>
          <p:nvPr>
            <p:ph type="title"/>
          </p:nvPr>
        </p:nvSpPr>
        <p:spPr bwMode="auto">
          <a:xfrm>
            <a:off x="304800" y="0"/>
            <a:ext cx="8610600" cy="868362"/>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tin </a:t>
            </a:r>
            <a:r>
              <a:rPr lang="en-US" sz="3600" b="1" u="sng" dirty="0" err="1" smtClean="0">
                <a:solidFill>
                  <a:srgbClr val="FF0000"/>
                </a:solidFill>
                <a:latin typeface="Times New Roman" pitchFamily="18" charset="0"/>
                <a:cs typeface="Times New Roman" pitchFamily="18" charset="0"/>
              </a:rPr>
              <a:t>trong</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máy</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tính</a:t>
            </a:r>
            <a:r>
              <a:rPr lang="en-US" sz="3600" b="1" u="sng" dirty="0" smtClean="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5" name="Text Box 2"/>
          <p:cNvSpPr txBox="1">
            <a:spLocks noChangeArrowheads="1"/>
          </p:cNvSpPr>
          <p:nvPr/>
        </p:nvSpPr>
        <p:spPr bwMode="auto">
          <a:xfrm>
            <a:off x="152400" y="866733"/>
            <a:ext cx="8610600" cy="1246495"/>
          </a:xfrm>
          <a:prstGeom prst="rect">
            <a:avLst/>
          </a:prstGeom>
          <a:noFill/>
          <a:ln w="9525">
            <a:noFill/>
            <a:miter lim="800000"/>
            <a:headEnd/>
            <a:tailEnd/>
          </a:ln>
          <a:effectLst/>
        </p:spPr>
        <p:txBody>
          <a:bodyPr bIns="91440" anchor="b" anchorCtr="0">
            <a:spAutoFit/>
          </a:bodyPr>
          <a:lstStyle>
            <a:lvl1pPr algn="l" rtl="0" eaLnBrk="1" latinLnBrk="0" hangingPunct="1">
              <a:spcBef>
                <a:spcPct val="0"/>
              </a:spcBef>
              <a:buNone/>
              <a:defRPr kumimoji="0" sz="4000" b="1" kern="1200">
                <a:solidFill>
                  <a:schemeClr val="tx1"/>
                </a:solidFill>
                <a:latin typeface="Arial" charset="0"/>
                <a:ea typeface="+mj-ea"/>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0" smtClean="0">
                <a:solidFill>
                  <a:srgbClr val="FF0000"/>
                </a:solidFill>
                <a:latin typeface="Times New Roman" pitchFamily="18" charset="0"/>
                <a:cs typeface="Times New Roman" pitchFamily="18" charset="0"/>
              </a:rPr>
              <a:t>* Các thành phần máy tính thực hiện quá trình xử lí thông tin:</a:t>
            </a:r>
            <a:endParaRPr lang="en-US" sz="3600" b="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962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smtClean="0"/>
              <a:t>* Máy tính là thiết bị hỗ trợ con người xử lí thông tin một cách hiệu quả do nó có thể thực hiện nhanh các lệnh, tính toán chính xác, xử lí nhiều dạng thông tin, lưu trữ thông tin với dung lượng lớn và hoạt động bền bỉ.</a:t>
            </a:r>
            <a:endParaRPr lang="en-US"/>
          </a:p>
        </p:txBody>
      </p:sp>
    </p:spTree>
    <p:extLst>
      <p:ext uri="{BB962C8B-B14F-4D97-AF65-F5344CB8AC3E}">
        <p14:creationId xmlns:p14="http://schemas.microsoft.com/office/powerpoint/2010/main" val="319846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600200" y="152400"/>
            <a:ext cx="6324600" cy="678870"/>
          </a:xfrm>
          <a:prstGeom prst="rect">
            <a:avLst/>
          </a:prstGeom>
        </p:spPr>
        <p:txBody>
          <a:bodyPr wrap="none" fromWordArt="1">
            <a:prstTxWarp prst="textPlain">
              <a:avLst>
                <a:gd name="adj" fmla="val 50000"/>
              </a:avLst>
            </a:prstTxWarp>
          </a:bodyPr>
          <a:lstStyle/>
          <a:p>
            <a:pPr algn="ctr"/>
            <a:r>
              <a:rPr lang="en-US" sz="3600" b="1" kern="10" dirty="0" smtClean="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VẬN DỤNG </a:t>
            </a:r>
            <a:endPar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endParaRPr>
          </a:p>
        </p:txBody>
      </p:sp>
      <p:sp>
        <p:nvSpPr>
          <p:cNvPr id="14" name="Rectangle 13"/>
          <p:cNvSpPr/>
          <p:nvPr/>
        </p:nvSpPr>
        <p:spPr>
          <a:xfrm>
            <a:off x="152400" y="914400"/>
            <a:ext cx="8839200" cy="1384995"/>
          </a:xfrm>
          <a:prstGeom prst="rect">
            <a:avLst/>
          </a:prstGeom>
        </p:spPr>
        <p:txBody>
          <a:bodyPr wrap="square">
            <a:spAutoFit/>
          </a:bodyPr>
          <a:lstStyle/>
          <a:p>
            <a:r>
              <a:rPr lang="en-US" sz="2800" b="1" dirty="0" err="1" smtClean="0">
                <a:solidFill>
                  <a:srgbClr val="002060"/>
                </a:solidFill>
                <a:latin typeface="Times New Roman" pitchFamily="18" charset="0"/>
                <a:ea typeface="Times New Roman" pitchFamily="18" charset="0"/>
                <a:cs typeface="Times New Roman" pitchFamily="18" charset="0"/>
              </a:rPr>
              <a:t>Giả</a:t>
            </a:r>
            <a:r>
              <a:rPr lang="en-US" sz="2800" b="1" dirty="0" smtClean="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sử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được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chơi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xa</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nhà</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hãy</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phân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tích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các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bước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thông</a:t>
            </a:r>
            <a:r>
              <a:rPr lang="en-US" sz="2800" b="1" dirty="0">
                <a:solidFill>
                  <a:srgbClr val="002060"/>
                </a:solidFill>
                <a:latin typeface="Times New Roman" pitchFamily="18" charset="0"/>
                <a:ea typeface="Times New Roman" pitchFamily="18" charset="0"/>
                <a:cs typeface="Times New Roman" pitchFamily="18" charset="0"/>
              </a:rPr>
              <a:t> tin </a:t>
            </a:r>
            <a:r>
              <a:rPr lang="en-US" sz="2800" b="1" dirty="0" err="1">
                <a:solidFill>
                  <a:srgbClr val="002060"/>
                </a:solidFill>
                <a:latin typeface="Times New Roman" pitchFamily="18" charset="0"/>
                <a:ea typeface="Times New Roman" pitchFamily="18" charset="0"/>
                <a:cs typeface="Times New Roman" pitchFamily="18" charset="0"/>
              </a:rPr>
              <a:t>liên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quan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việc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kế</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hoạch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cho</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smtClean="0">
                <a:solidFill>
                  <a:srgbClr val="002060"/>
                </a:solidFill>
                <a:latin typeface="Times New Roman" pitchFamily="18" charset="0"/>
                <a:ea typeface="Times New Roman" pitchFamily="18" charset="0"/>
                <a:cs typeface="Times New Roman" pitchFamily="18" charset="0"/>
              </a:rPr>
              <a:t>chuyến</a:t>
            </a:r>
            <a:r>
              <a:rPr lang="en-US" sz="2800" b="1" dirty="0" smtClean="0">
                <a:solidFill>
                  <a:srgbClr val="002060"/>
                </a:solidFill>
                <a:latin typeface="Times New Roman" pitchFamily="18" charset="0"/>
                <a:ea typeface="Times New Roman" pitchFamily="18" charset="0"/>
                <a:cs typeface="Times New Roman" pitchFamily="18" charset="0"/>
              </a:rPr>
              <a:t> </a:t>
            </a:r>
            <a:r>
              <a:rPr lang="en-US" sz="2800" b="1" dirty="0" err="1" smtClean="0">
                <a:solidFill>
                  <a:srgbClr val="002060"/>
                </a:solidFill>
                <a:latin typeface="Times New Roman" pitchFamily="18" charset="0"/>
                <a:ea typeface="Times New Roman" pitchFamily="18" charset="0"/>
                <a:cs typeface="Times New Roman" pitchFamily="18" charset="0"/>
              </a:rPr>
              <a:t>đi</a:t>
            </a:r>
            <a:r>
              <a:rPr lang="en-US" sz="2800" b="1" dirty="0" smtClean="0">
                <a:solidFill>
                  <a:srgbClr val="002060"/>
                </a:solidFill>
                <a:latin typeface="Times New Roman" pitchFamily="18" charset="0"/>
                <a:ea typeface="Times New Roman" pitchFamily="18" charset="0"/>
                <a:cs typeface="Times New Roman" pitchFamily="18" charset="0"/>
              </a:rPr>
              <a:t>.</a:t>
            </a:r>
            <a:endParaRPr lang="en-US" sz="2800" b="1" dirty="0">
              <a:solidFill>
                <a:srgbClr val="002060"/>
              </a:solidFill>
              <a:latin typeface="Times New Roman" pitchFamily="18" charset="0"/>
              <a:ea typeface="Times New Roman" pitchFamily="18" charset="0"/>
              <a:cs typeface="Times New Roman" pitchFamily="18" charset="0"/>
            </a:endParaRPr>
          </a:p>
        </p:txBody>
      </p:sp>
      <p:sp>
        <p:nvSpPr>
          <p:cNvPr id="2" name="Rectangle 1"/>
          <p:cNvSpPr/>
          <p:nvPr/>
        </p:nvSpPr>
        <p:spPr>
          <a:xfrm>
            <a:off x="228600" y="2209800"/>
            <a:ext cx="8534400" cy="3808735"/>
          </a:xfrm>
          <a:prstGeom prst="rect">
            <a:avLst/>
          </a:prstGeom>
        </p:spPr>
        <p:txBody>
          <a:bodyPr wrap="square">
            <a:spAutoFit/>
          </a:bodyPr>
          <a:lstStyle/>
          <a:p>
            <a:pPr>
              <a:spcBef>
                <a:spcPts val="200"/>
              </a:spcBef>
            </a:pP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en-US" sz="2800" u="sng" dirty="0">
              <a:solidFill>
                <a:srgbClr val="002060"/>
              </a:solidFill>
              <a:latin typeface="Times New Roman" pitchFamily="18" charset="0"/>
              <a:cs typeface="Times New Roman" pitchFamily="18" charset="0"/>
            </a:endParaRPr>
          </a:p>
          <a:p>
            <a:pPr marL="514350" indent="-514350">
              <a:spcBef>
                <a:spcPts val="200"/>
              </a:spcBef>
              <a:buAutoNum type="arabicParenBoth"/>
            </a:pPr>
            <a:r>
              <a:rPr lang="en-US" sz="2800" b="1" dirty="0" smtClean="0">
                <a:solidFill>
                  <a:srgbClr val="002060"/>
                </a:solidFill>
                <a:latin typeface="Times New Roman" pitchFamily="18" charset="0"/>
                <a:cs typeface="Times New Roman" pitchFamily="18" charset="0"/>
              </a:rPr>
              <a:t>Thu </a:t>
            </a:r>
            <a:r>
              <a:rPr lang="en-US" sz="2800" b="1" dirty="0" err="1">
                <a:solidFill>
                  <a:srgbClr val="002060"/>
                </a:solidFill>
                <a:latin typeface="Times New Roman" pitchFamily="18" charset="0"/>
                <a:cs typeface="Times New Roman" pitchFamily="18" charset="0"/>
              </a:rPr>
              <a:t>nhận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r>
              <a:rPr lang="en-US" sz="2800" b="1" dirty="0" smtClean="0">
                <a:solidFill>
                  <a:srgbClr val="002060"/>
                </a:solidFill>
                <a:latin typeface="Times New Roman" pitchFamily="18" charset="0"/>
                <a:cs typeface="Times New Roman" pitchFamily="18" charset="0"/>
              </a:rPr>
              <a:t>:</a:t>
            </a:r>
          </a:p>
          <a:p>
            <a:pPr>
              <a:spcBef>
                <a:spcPts val="200"/>
              </a:spcBef>
            </a:pPr>
            <a:endParaRPr lang="en-US" sz="2800" u="sng"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(2) </a:t>
            </a:r>
            <a:r>
              <a:rPr lang="en-US" sz="2800" b="1" dirty="0" err="1">
                <a:solidFill>
                  <a:srgbClr val="002060"/>
                </a:solidFill>
                <a:latin typeface="Times New Roman" pitchFamily="18" charset="0"/>
                <a:cs typeface="Times New Roman" pitchFamily="18" charset="0"/>
              </a:rPr>
              <a:t>Lưu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endParaRPr lang="en-US" sz="2800" b="1" dirty="0" smtClean="0">
              <a:solidFill>
                <a:srgbClr val="002060"/>
              </a:solidFill>
              <a:latin typeface="Times New Roman" pitchFamily="18" charset="0"/>
              <a:cs typeface="Times New Roman" pitchFamily="18" charset="0"/>
            </a:endParaRPr>
          </a:p>
          <a:p>
            <a:pPr>
              <a:spcBef>
                <a:spcPts val="200"/>
              </a:spcBef>
            </a:pPr>
            <a:endParaRPr lang="en-US" sz="2800" dirty="0" smtClean="0">
              <a:solidFill>
                <a:srgbClr val="002060"/>
              </a:solidFill>
              <a:latin typeface="Times New Roman" pitchFamily="18" charset="0"/>
              <a:cs typeface="Times New Roman" pitchFamily="18" charset="0"/>
            </a:endParaRPr>
          </a:p>
          <a:p>
            <a:pPr>
              <a:spcBef>
                <a:spcPts val="200"/>
              </a:spcBef>
            </a:pPr>
            <a:r>
              <a:rPr lang="en-US" sz="2800" b="1" dirty="0" smtClean="0">
                <a:solidFill>
                  <a:srgbClr val="002060"/>
                </a:solidFill>
                <a:latin typeface="Times New Roman" pitchFamily="18" charset="0"/>
                <a:cs typeface="Times New Roman" pitchFamily="18" charset="0"/>
              </a:rPr>
              <a:t>(</a:t>
            </a:r>
            <a:r>
              <a:rPr lang="en-US" sz="2800" b="1" dirty="0">
                <a:solidFill>
                  <a:srgbClr val="002060"/>
                </a:solidFill>
                <a:latin typeface="Times New Roman" pitchFamily="18" charset="0"/>
                <a:cs typeface="Times New Roman" pitchFamily="18" charset="0"/>
              </a:rPr>
              <a:t>3) </a:t>
            </a:r>
            <a:r>
              <a:rPr lang="en-US" sz="2800" b="1" dirty="0" err="1">
                <a:solidFill>
                  <a:srgbClr val="002060"/>
                </a:solidFill>
                <a:latin typeface="Times New Roman" pitchFamily="18" charset="0"/>
                <a:cs typeface="Times New Roman" pitchFamily="18" charset="0"/>
              </a:rPr>
              <a:t>Xử</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endParaRPr lang="en-US" sz="2800" b="1" dirty="0" smtClean="0">
              <a:solidFill>
                <a:srgbClr val="002060"/>
              </a:solidFill>
              <a:latin typeface="Times New Roman" pitchFamily="18" charset="0"/>
              <a:cs typeface="Times New Roman" pitchFamily="18" charset="0"/>
            </a:endParaRPr>
          </a:p>
          <a:p>
            <a:pPr>
              <a:spcBef>
                <a:spcPts val="200"/>
              </a:spcBef>
            </a:pPr>
            <a:endParaRPr lang="en-US" sz="2800" dirty="0" smtClean="0">
              <a:solidFill>
                <a:srgbClr val="002060"/>
              </a:solidFill>
              <a:latin typeface="Times New Roman" pitchFamily="18" charset="0"/>
              <a:cs typeface="Times New Roman" pitchFamily="18" charset="0"/>
            </a:endParaRPr>
          </a:p>
          <a:p>
            <a:pPr>
              <a:spcBef>
                <a:spcPts val="200"/>
              </a:spcBef>
            </a:pPr>
            <a:r>
              <a:rPr lang="en-US" sz="2800" b="1" dirty="0" smtClean="0">
                <a:solidFill>
                  <a:srgbClr val="002060"/>
                </a:solidFill>
                <a:latin typeface="Times New Roman" pitchFamily="18" charset="0"/>
                <a:cs typeface="Times New Roman" pitchFamily="18" charset="0"/>
              </a:rPr>
              <a:t>(</a:t>
            </a:r>
            <a:r>
              <a:rPr lang="en-US" sz="2800" b="1" dirty="0">
                <a:solidFill>
                  <a:srgbClr val="002060"/>
                </a:solidFill>
                <a:latin typeface="Times New Roman" pitchFamily="18" charset="0"/>
                <a:cs typeface="Times New Roman" pitchFamily="18" charset="0"/>
              </a:rPr>
              <a:t>4) </a:t>
            </a:r>
            <a:r>
              <a:rPr lang="en-US" sz="2800" b="1" dirty="0" err="1">
                <a:solidFill>
                  <a:srgbClr val="002060"/>
                </a:solidFill>
                <a:latin typeface="Times New Roman" pitchFamily="18" charset="0"/>
                <a:cs typeface="Times New Roman" pitchFamily="18" charset="0"/>
              </a:rPr>
              <a:t>Truyền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r>
              <a:rPr lang="en-US" sz="2800" b="1" dirty="0" smtClean="0">
                <a:solidFill>
                  <a:srgbClr val="002060"/>
                </a:solidFill>
                <a:latin typeface="Times New Roman" pitchFamily="18" charset="0"/>
                <a:cs typeface="Times New Roman" pitchFamily="18" charset="0"/>
              </a:rPr>
              <a:t>:</a:t>
            </a:r>
            <a:endParaRPr lang="en-US" sz="2800" b="1" u="sng" dirty="0">
              <a:solidFill>
                <a:srgbClr val="002060"/>
              </a:solidFill>
              <a:latin typeface="Times New Roman" pitchFamily="18" charset="0"/>
              <a:cs typeface="Times New Roman" pitchFamily="18" charset="0"/>
            </a:endParaRPr>
          </a:p>
        </p:txBody>
      </p:sp>
      <p:sp>
        <p:nvSpPr>
          <p:cNvPr id="11" name="Rectangle 10"/>
          <p:cNvSpPr/>
          <p:nvPr/>
        </p:nvSpPr>
        <p:spPr>
          <a:xfrm>
            <a:off x="304800" y="2674465"/>
            <a:ext cx="8534400" cy="954107"/>
          </a:xfrm>
          <a:prstGeom prst="rect">
            <a:avLst/>
          </a:prstGeom>
        </p:spPr>
        <p:txBody>
          <a:bodyPr wrap="square">
            <a:spAutoFit/>
          </a:bodyP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đâu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Mặc</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2" name="Rectangle 11"/>
          <p:cNvSpPr/>
          <p:nvPr/>
        </p:nvSpPr>
        <p:spPr>
          <a:xfrm>
            <a:off x="228600" y="3548742"/>
            <a:ext cx="8839200" cy="954107"/>
          </a:xfrm>
          <a:prstGeom prst="rect">
            <a:avLst/>
          </a:prstGeom>
        </p:spPr>
        <p:txBody>
          <a:bodyPr wrap="square">
            <a:spAutoFit/>
          </a:bodyPr>
          <a:lstStyle/>
          <a:p>
            <a:r>
              <a:rPr lang="en-US" sz="2800" b="1" dirty="0" smtClean="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Ghi</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chuẩn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sổ</a:t>
            </a:r>
            <a:r>
              <a:rPr lang="en-US" sz="2800" dirty="0" smtClean="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3" name="Rectangle 12"/>
          <p:cNvSpPr/>
          <p:nvPr/>
        </p:nvSpPr>
        <p:spPr>
          <a:xfrm>
            <a:off x="228600" y="4448628"/>
            <a:ext cx="8839200" cy="954107"/>
          </a:xfrm>
          <a:prstGeom prst="rect">
            <a:avLst/>
          </a:prstGeom>
        </p:spPr>
        <p:txBody>
          <a:bodyPr wrap="square">
            <a:spAutoFit/>
          </a:bodyP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phức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đồ</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smtClean="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
        <p:nvSpPr>
          <p:cNvPr id="16" name="Rectangle 15"/>
          <p:cNvSpPr/>
          <p:nvPr/>
        </p:nvSpPr>
        <p:spPr>
          <a:xfrm>
            <a:off x="228600" y="5392056"/>
            <a:ext cx="8763000" cy="1384995"/>
          </a:xfrm>
          <a:prstGeom prst="rect">
            <a:avLst/>
          </a:prstGeom>
        </p:spPr>
        <p:txBody>
          <a:bodyPr wrap="square">
            <a:spAutoFit/>
          </a:bodyP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Trao</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Chia </a:t>
            </a:r>
            <a:r>
              <a:rPr lang="en-US" sz="2800" dirty="0" err="1" smtClean="0">
                <a:solidFill>
                  <a:srgbClr val="002060"/>
                </a:solidFill>
                <a:latin typeface="Times New Roman" pitchFamily="18" charset="0"/>
                <a:cs typeface="Times New Roman" pitchFamily="18" charset="0"/>
              </a:rPr>
              <a:t>sẻ</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a:t>
            </a:r>
            <a:endParaRPr lang="en-US" sz="2800" u="sng"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903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1" grpId="0"/>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868362"/>
          </a:xfrm>
        </p:spPr>
        <p:txBody>
          <a:bodyPr>
            <a:normAutofit fontScale="90000"/>
          </a:bodyPr>
          <a:lstStyle/>
          <a:p>
            <a:r>
              <a:rPr lang="en-US" smtClean="0"/>
              <a:t>Mỗi việc dưới đây thuộc hoạt động nào trong quá trình xử lí thông tin?</a:t>
            </a:r>
            <a:endParaRPr lang="en-US"/>
          </a:p>
        </p:txBody>
      </p:sp>
      <p:sp>
        <p:nvSpPr>
          <p:cNvPr id="3" name="Content Placeholder 2"/>
          <p:cNvSpPr>
            <a:spLocks noGrp="1"/>
          </p:cNvSpPr>
          <p:nvPr>
            <p:ph sz="quarter" idx="1"/>
          </p:nvPr>
        </p:nvSpPr>
        <p:spPr/>
        <p:txBody>
          <a:bodyPr/>
          <a:lstStyle/>
          <a:p>
            <a:pPr marL="514350" indent="-514350">
              <a:buAutoNum type="alphaLcPeriod"/>
            </a:pPr>
            <a:r>
              <a:rPr lang="en-US" smtClean="0"/>
              <a:t>Em đang nghe chương trình ca nhạc trên Đài tiếng nói Việt Nam</a:t>
            </a:r>
          </a:p>
          <a:p>
            <a:pPr marL="514350" indent="-514350">
              <a:buAutoNum type="alphaLcPeriod"/>
            </a:pPr>
            <a:r>
              <a:rPr lang="en-US" smtClean="0"/>
              <a:t>Bố em xem chương trình thời sự trên ti vi</a:t>
            </a:r>
          </a:p>
          <a:p>
            <a:pPr marL="514350" indent="-514350">
              <a:buAutoNum type="alphaLcPeriod"/>
            </a:pPr>
            <a:r>
              <a:rPr lang="en-US" smtClean="0"/>
              <a:t>Em chép bài trên bảng vào vở</a:t>
            </a:r>
          </a:p>
          <a:p>
            <a:pPr marL="514350" indent="-514350">
              <a:buAutoNum type="alphaLcPeriod"/>
            </a:pPr>
            <a:r>
              <a:rPr lang="en-US" smtClean="0"/>
              <a:t>Em thực hiện một phép tính nhẩm.</a:t>
            </a:r>
            <a:endParaRPr lang="en-US"/>
          </a:p>
        </p:txBody>
      </p:sp>
    </p:spTree>
    <p:extLst>
      <p:ext uri="{BB962C8B-B14F-4D97-AF65-F5344CB8AC3E}">
        <p14:creationId xmlns:p14="http://schemas.microsoft.com/office/powerpoint/2010/main" val="170329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0" y="3080188"/>
            <a:ext cx="4572000" cy="307777"/>
          </a:xfrm>
          <a:prstGeom prst="rect">
            <a:avLst/>
          </a:prstGeom>
        </p:spPr>
        <p:txBody>
          <a:bodyPr>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17" name="Rectangle 16"/>
          <p:cNvSpPr/>
          <p:nvPr/>
        </p:nvSpPr>
        <p:spPr>
          <a:xfrm>
            <a:off x="969666" y="3068750"/>
            <a:ext cx="6948435" cy="307777"/>
          </a:xfrm>
          <a:prstGeom prst="rect">
            <a:avLst/>
          </a:prstGeom>
        </p:spPr>
        <p:txBody>
          <a:bodyPr wrap="square">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19" name="Rectangle 18"/>
          <p:cNvSpPr/>
          <p:nvPr/>
        </p:nvSpPr>
        <p:spPr>
          <a:xfrm>
            <a:off x="2286000" y="2936558"/>
            <a:ext cx="4572000" cy="307777"/>
          </a:xfrm>
          <a:prstGeom prst="rect">
            <a:avLst/>
          </a:prstGeom>
        </p:spPr>
        <p:txBody>
          <a:bodyPr>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4571968" y="89356"/>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13131"/>
                </a:solidFill>
                <a:effectLst/>
                <a:latin typeface="Open Sans" panose="020B0606030504020204" pitchFamily="34" charset="0"/>
                <a:cs typeface="Open Sans" panose="020B0606030504020204" pitchFamily="34" charset="0"/>
              </a:rPr>
              <a:t/>
            </a:r>
            <a:br>
              <a:rPr kumimoji="0" lang="en-US" altLang="en-US" sz="1000" b="0" i="0" u="none" strike="noStrike" cap="none" normalizeH="0" baseline="0" dirty="0" smtClean="0">
                <a:ln>
                  <a:noFill/>
                </a:ln>
                <a:solidFill>
                  <a:srgbClr val="313131"/>
                </a:solidFill>
                <a:effectLst/>
                <a:latin typeface="Open Sans" panose="020B0606030504020204" pitchFamily="34" charset="0"/>
                <a:cs typeface="Open Sans" panose="020B0606030504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153852" y="838200"/>
            <a:ext cx="8537093" cy="5194499"/>
          </a:xfrm>
          <a:prstGeom prst="rect">
            <a:avLst/>
          </a:prstGeom>
        </p:spPr>
        <p:txBody>
          <a:bodyPr wrap="square">
            <a:spAutoFit/>
          </a:bodyPr>
          <a:lstStyle/>
          <a:p>
            <a:pPr lvl="0" algn="ctr" defTabSz="914400" eaLnBrk="0" fontAlgn="base" hangingPunct="0">
              <a:spcBef>
                <a:spcPct val="0"/>
              </a:spcBef>
              <a:spcAft>
                <a:spcPct val="0"/>
              </a:spcAft>
            </a:pP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vài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hỏi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để</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tìm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thông</a:t>
            </a:r>
            <a:r>
              <a:rPr lang="en-US" altLang="en-US" sz="2400" b="1" dirty="0">
                <a:solidFill>
                  <a:srgbClr val="C00000"/>
                </a:solidFill>
                <a:latin typeface="Arial" panose="020B0604020202020204" pitchFamily="34" charset="0"/>
                <a:cs typeface="Arial" panose="020B0604020202020204" pitchFamily="34" charset="0"/>
              </a:rPr>
              <a:t> tin </a:t>
            </a:r>
            <a:r>
              <a:rPr lang="en-US" altLang="en-US" sz="2400" b="1" dirty="0" err="1">
                <a:solidFill>
                  <a:srgbClr val="C00000"/>
                </a:solidFill>
                <a:latin typeface="Arial" panose="020B0604020202020204" pitchFamily="34" charset="0"/>
                <a:cs typeface="Arial" panose="020B0604020202020204" pitchFamily="34" charset="0"/>
              </a:rPr>
              <a:t>chuẩn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bị</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cho</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buổi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dã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ngoại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là</a:t>
            </a:r>
            <a:r>
              <a:rPr lang="en-US" altLang="en-US" sz="2400" b="1" dirty="0">
                <a:solidFill>
                  <a:srgbClr val="C00000"/>
                </a:solidFill>
                <a:latin typeface="Arial" panose="020B0604020202020204" pitchFamily="34" charset="0"/>
                <a:cs typeface="Arial" panose="020B0604020202020204" pitchFamily="34" charset="0"/>
              </a:rPr>
              <a:t>:</a:t>
            </a: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a:solidFill>
                  <a:srgbClr val="000000"/>
                </a:solidFill>
                <a:latin typeface="Arial" panose="020B0604020202020204" pitchFamily="34" charset="0"/>
                <a:cs typeface="Arial" panose="020B0604020202020204" pitchFamily="34" charset="0"/>
              </a:rPr>
              <a:t>Chúng</a:t>
            </a:r>
            <a:r>
              <a:rPr lang="en-US" altLang="en-US" sz="2400" dirty="0">
                <a:solidFill>
                  <a:srgbClr val="000000"/>
                </a:solidFill>
                <a:latin typeface="Arial" panose="020B0604020202020204" pitchFamily="34" charset="0"/>
                <a:cs typeface="Arial" panose="020B0604020202020204" pitchFamily="34" charset="0"/>
              </a:rPr>
              <a:t> ta </a:t>
            </a:r>
            <a:r>
              <a:rPr lang="en-US" altLang="en-US" sz="2400" dirty="0" err="1">
                <a:solidFill>
                  <a:srgbClr val="000000"/>
                </a:solidFill>
                <a:latin typeface="Arial" panose="020B0604020202020204" pitchFamily="34" charset="0"/>
                <a:cs typeface="Arial" panose="020B0604020202020204" pitchFamily="34" charset="0"/>
              </a:rPr>
              <a:t>sẽ</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tổ</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chức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buổi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dã</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ngoại</a:t>
            </a:r>
            <a:r>
              <a:rPr lang="en-US" altLang="en-US" sz="2400" dirty="0">
                <a:solidFill>
                  <a:srgbClr val="000000"/>
                </a:solidFill>
                <a:latin typeface="Arial" panose="020B0604020202020204" pitchFamily="34" charset="0"/>
                <a:cs typeface="Arial" panose="020B0604020202020204" pitchFamily="34" charset="0"/>
              </a:rPr>
              <a:t> ở </a:t>
            </a:r>
            <a:r>
              <a:rPr lang="en-US" altLang="en-US" sz="2400" dirty="0" err="1" smtClean="0">
                <a:solidFill>
                  <a:srgbClr val="000000"/>
                </a:solidFill>
                <a:latin typeface="Arial" panose="020B0604020202020204" pitchFamily="34" charset="0"/>
                <a:cs typeface="Arial" panose="020B0604020202020204" pitchFamily="34" charset="0"/>
              </a:rPr>
              <a:t>đâu</a:t>
            </a:r>
            <a:r>
              <a:rPr lang="en-US" altLang="en-US" sz="2400" dirty="0" smtClean="0">
                <a:solidFill>
                  <a:srgbClr val="000000"/>
                </a:solidFill>
                <a:latin typeface="Arial" panose="020B0604020202020204" pitchFamily="34" charset="0"/>
                <a:cs typeface="Arial" panose="020B0604020202020204" pitchFamily="34" charset="0"/>
              </a:rPr>
              <a:t>?</a:t>
            </a:r>
            <a:endParaRPr lang="en-US" altLang="en-US" sz="2400" dirty="0" smtClean="0">
              <a:latin typeface="Arial" panose="020B0604020202020204" pitchFamily="34" charset="0"/>
              <a:cs typeface="Arial" panose="020B0604020202020204" pitchFamily="34" charset="0"/>
            </a:endParaRP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smtClean="0">
                <a:solidFill>
                  <a:srgbClr val="000000"/>
                </a:solidFill>
                <a:latin typeface="Arial" panose="020B0604020202020204" pitchFamily="34" charset="0"/>
                <a:cs typeface="Arial" panose="020B0604020202020204" pitchFamily="34" charset="0"/>
              </a:rPr>
              <a:t>Chúng</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rPr>
              <a:t>ta </a:t>
            </a:r>
            <a:r>
              <a:rPr lang="en-US" altLang="en-US" sz="2400" dirty="0" err="1">
                <a:solidFill>
                  <a:srgbClr val="000000"/>
                </a:solidFill>
                <a:latin typeface="Arial" panose="020B0604020202020204" pitchFamily="34" charset="0"/>
                <a:cs typeface="Arial" panose="020B0604020202020204" pitchFamily="34" charset="0"/>
              </a:rPr>
              <a:t>sẽ</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có</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bao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nhiêu</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người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tham</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gia</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được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buổi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dã</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smtClean="0">
                <a:solidFill>
                  <a:srgbClr val="000000"/>
                </a:solidFill>
                <a:latin typeface="Arial" panose="020B0604020202020204" pitchFamily="34" charset="0"/>
                <a:cs typeface="Arial" panose="020B0604020202020204" pitchFamily="34" charset="0"/>
              </a:rPr>
              <a:t>ngoại</a:t>
            </a:r>
            <a:r>
              <a:rPr lang="en-US" altLang="en-US" sz="2400" dirty="0" smtClean="0">
                <a:solidFill>
                  <a:srgbClr val="000000"/>
                </a:solidFill>
                <a:latin typeface="Arial" panose="020B0604020202020204" pitchFamily="34" charset="0"/>
                <a:cs typeface="Arial" panose="020B0604020202020204" pitchFamily="34" charset="0"/>
              </a:rPr>
              <a:t>?</a:t>
            </a:r>
            <a:endParaRPr lang="en-US" altLang="en-US" sz="2400" dirty="0" smtClean="0">
              <a:latin typeface="Arial" panose="020B0604020202020204" pitchFamily="34" charset="0"/>
              <a:cs typeface="Arial" panose="020B0604020202020204" pitchFamily="34" charset="0"/>
            </a:endParaRP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smtClean="0">
                <a:solidFill>
                  <a:srgbClr val="000000"/>
                </a:solidFill>
                <a:latin typeface="Arial" panose="020B0604020202020204" pitchFamily="34" charset="0"/>
                <a:cs typeface="Arial" panose="020B0604020202020204" pitchFamily="34" charset="0"/>
              </a:rPr>
              <a:t>Thời</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gian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dự</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kiến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tổ</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chức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buổi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dã</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ngoại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là</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khi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nào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Thời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tiết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hôm</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đó</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như</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thế</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smtClean="0">
                <a:solidFill>
                  <a:srgbClr val="000000"/>
                </a:solidFill>
                <a:latin typeface="Arial" panose="020B0604020202020204" pitchFamily="34" charset="0"/>
                <a:cs typeface="Arial" panose="020B0604020202020204" pitchFamily="34" charset="0"/>
              </a:rPr>
              <a:t>nào</a:t>
            </a:r>
            <a:r>
              <a:rPr lang="en-US" altLang="en-US" sz="2400" dirty="0" smtClean="0">
                <a:solidFill>
                  <a:srgbClr val="000000"/>
                </a:solidFill>
                <a:latin typeface="Arial" panose="020B0604020202020204" pitchFamily="34" charset="0"/>
                <a:cs typeface="Arial" panose="020B0604020202020204" pitchFamily="34" charset="0"/>
              </a:rPr>
              <a:t>?</a:t>
            </a:r>
            <a:endParaRPr lang="en-US" altLang="en-US" sz="2400" dirty="0" smtClean="0">
              <a:latin typeface="Arial" panose="020B0604020202020204" pitchFamily="34" charset="0"/>
              <a:cs typeface="Arial" panose="020B0604020202020204" pitchFamily="34" charset="0"/>
            </a:endParaRP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smtClean="0">
                <a:solidFill>
                  <a:srgbClr val="000000"/>
                </a:solidFill>
                <a:latin typeface="Arial" panose="020B0604020202020204" pitchFamily="34" charset="0"/>
                <a:cs typeface="Arial" panose="020B0604020202020204" pitchFamily="34" charset="0"/>
              </a:rPr>
              <a:t>Chúng</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rPr>
              <a:t>ta </a:t>
            </a:r>
            <a:r>
              <a:rPr lang="en-US" altLang="en-US" sz="2400" dirty="0" err="1">
                <a:solidFill>
                  <a:srgbClr val="000000"/>
                </a:solidFill>
                <a:latin typeface="Arial" panose="020B0604020202020204" pitchFamily="34" charset="0"/>
                <a:cs typeface="Arial" panose="020B0604020202020204" pitchFamily="34" charset="0"/>
              </a:rPr>
              <a:t>cần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chuẩn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bị</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đồ</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dùng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cá</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gì</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buổi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dã</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ngoại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quần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áo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như</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thế</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nào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mang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theo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những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vật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dụng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cá</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gì</a:t>
            </a:r>
            <a:r>
              <a:rPr lang="en-US" altLang="en-US" sz="2400" dirty="0" smtClean="0">
                <a:solidFill>
                  <a:srgbClr val="000000"/>
                </a:solidFill>
                <a:latin typeface="Arial" panose="020B0604020202020204" pitchFamily="34" charset="0"/>
                <a:cs typeface="Arial" panose="020B0604020202020204" pitchFamily="34" charset="0"/>
              </a:rPr>
              <a:t>,…)?</a:t>
            </a:r>
            <a:endParaRPr lang="en-US"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1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0" y="3080188"/>
            <a:ext cx="4572000" cy="307777"/>
          </a:xfrm>
          <a:prstGeom prst="rect">
            <a:avLst/>
          </a:prstGeom>
        </p:spPr>
        <p:txBody>
          <a:bodyPr>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17" name="Rectangle 16"/>
          <p:cNvSpPr/>
          <p:nvPr/>
        </p:nvSpPr>
        <p:spPr>
          <a:xfrm>
            <a:off x="969666" y="3068750"/>
            <a:ext cx="6948435" cy="307777"/>
          </a:xfrm>
          <a:prstGeom prst="rect">
            <a:avLst/>
          </a:prstGeom>
        </p:spPr>
        <p:txBody>
          <a:bodyPr wrap="square">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19" name="Rectangle 18"/>
          <p:cNvSpPr/>
          <p:nvPr/>
        </p:nvSpPr>
        <p:spPr>
          <a:xfrm>
            <a:off x="2286000" y="2936558"/>
            <a:ext cx="4572000" cy="307777"/>
          </a:xfrm>
          <a:prstGeom prst="rect">
            <a:avLst/>
          </a:prstGeom>
        </p:spPr>
        <p:txBody>
          <a:bodyPr>
            <a:spAutoFit/>
          </a:bodyPr>
          <a:lstStyle/>
          <a:p>
            <a:pPr algn="just">
              <a:tabLst>
                <a:tab pos="228600" algn="l"/>
                <a:tab pos="457200" algn="l"/>
                <a:tab pos="866140" algn="l"/>
                <a:tab pos="1028700" algn="l"/>
                <a:tab pos="1943100" algn="l"/>
                <a:tab pos="2628900" algn="l"/>
                <a:tab pos="2743200" algn="ctr"/>
                <a:tab pos="5486400" algn="r"/>
              </a:tabLst>
            </a:pPr>
            <a:endParaRPr lang="en-US" sz="1400" dirty="0">
              <a:effectLst/>
              <a:latin typeface="VNI-Times" pitchFamily="2" charset="0"/>
              <a:ea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4571968" y="89356"/>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13131"/>
                </a:solidFill>
                <a:effectLst/>
                <a:latin typeface="Open Sans" panose="020B0606030504020204" pitchFamily="34" charset="0"/>
                <a:cs typeface="Open Sans" panose="020B0606030504020204" pitchFamily="34" charset="0"/>
              </a:rPr>
              <a:t/>
            </a:r>
            <a:br>
              <a:rPr kumimoji="0" lang="en-US" altLang="en-US" sz="1000" b="0" i="0" u="none" strike="noStrike" cap="none" normalizeH="0" baseline="0" dirty="0" smtClean="0">
                <a:ln>
                  <a:noFill/>
                </a:ln>
                <a:solidFill>
                  <a:srgbClr val="313131"/>
                </a:solidFill>
                <a:effectLst/>
                <a:latin typeface="Open Sans" panose="020B0606030504020204" pitchFamily="34" charset="0"/>
                <a:cs typeface="Open Sans" panose="020B0606030504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166523" y="520243"/>
            <a:ext cx="8554720" cy="4455835"/>
          </a:xfrm>
          <a:prstGeom prst="rect">
            <a:avLst/>
          </a:prstGeom>
        </p:spPr>
        <p:txBody>
          <a:bodyPr wrap="square">
            <a:spAutoFit/>
          </a:bodyPr>
          <a:lstStyle/>
          <a:p>
            <a:pPr lvl="0" algn="ctr" defTabSz="914400" eaLnBrk="0" fontAlgn="base" hangingPunct="0">
              <a:lnSpc>
                <a:spcPct val="150000"/>
              </a:lnSpc>
              <a:spcBef>
                <a:spcPct val="0"/>
              </a:spcBef>
              <a:spcAft>
                <a:spcPct val="0"/>
              </a:spcAft>
            </a:pP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vài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hỏi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để</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tìm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thông</a:t>
            </a:r>
            <a:r>
              <a:rPr lang="en-US" altLang="en-US" sz="2400" b="1" dirty="0">
                <a:solidFill>
                  <a:srgbClr val="C00000"/>
                </a:solidFill>
                <a:latin typeface="Arial" panose="020B0604020202020204" pitchFamily="34" charset="0"/>
                <a:cs typeface="Arial" panose="020B0604020202020204" pitchFamily="34" charset="0"/>
              </a:rPr>
              <a:t> tin </a:t>
            </a:r>
            <a:r>
              <a:rPr lang="en-US" altLang="en-US" sz="2400" b="1" dirty="0" err="1">
                <a:solidFill>
                  <a:srgbClr val="C00000"/>
                </a:solidFill>
                <a:latin typeface="Arial" panose="020B0604020202020204" pitchFamily="34" charset="0"/>
                <a:cs typeface="Arial" panose="020B0604020202020204" pitchFamily="34" charset="0"/>
              </a:rPr>
              <a:t>chuẩn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bị</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cho</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buổi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dã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ngoại</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là</a:t>
            </a:r>
            <a:r>
              <a:rPr lang="en-US" altLang="en-US" sz="2400" b="1" dirty="0">
                <a:solidFill>
                  <a:srgbClr val="C00000"/>
                </a:solidFill>
                <a:latin typeface="Arial" panose="020B0604020202020204" pitchFamily="34" charset="0"/>
                <a:cs typeface="Arial" panose="020B0604020202020204" pitchFamily="34" charset="0"/>
              </a:rPr>
              <a:t>:</a:t>
            </a: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smtClean="0">
                <a:solidFill>
                  <a:srgbClr val="000000"/>
                </a:solidFill>
                <a:latin typeface="Arial" panose="020B0604020202020204" pitchFamily="34" charset="0"/>
                <a:cs typeface="Arial" panose="020B0604020202020204" pitchFamily="34" charset="0"/>
              </a:rPr>
              <a:t>Chúng</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rPr>
              <a:t>ta </a:t>
            </a:r>
            <a:r>
              <a:rPr lang="en-US" altLang="en-US" sz="2400" dirty="0" err="1">
                <a:solidFill>
                  <a:srgbClr val="000000"/>
                </a:solidFill>
                <a:latin typeface="Arial" panose="020B0604020202020204" pitchFamily="34" charset="0"/>
                <a:cs typeface="Arial" panose="020B0604020202020204" pitchFamily="34" charset="0"/>
              </a:rPr>
              <a:t>sẽ</a:t>
            </a:r>
            <a:r>
              <a:rPr lang="en-US" altLang="en-US" sz="2400" dirty="0">
                <a:solidFill>
                  <a:srgbClr val="000000"/>
                </a:solidFill>
                <a:latin typeface="Arial" panose="020B0604020202020204" pitchFamily="34" charset="0"/>
                <a:cs typeface="Arial" panose="020B0604020202020204" pitchFamily="34" charset="0"/>
              </a:rPr>
              <a:t> di </a:t>
            </a:r>
            <a:r>
              <a:rPr lang="en-US" altLang="en-US" sz="2400" dirty="0" err="1">
                <a:solidFill>
                  <a:srgbClr val="000000"/>
                </a:solidFill>
                <a:latin typeface="Arial" panose="020B0604020202020204" pitchFamily="34" charset="0"/>
                <a:cs typeface="Arial" panose="020B0604020202020204" pitchFamily="34" charset="0"/>
              </a:rPr>
              <a:t>chuyển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bằng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phương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gì</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để</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đến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được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điểm</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dã</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smtClean="0">
                <a:solidFill>
                  <a:srgbClr val="000000"/>
                </a:solidFill>
                <a:latin typeface="Arial" panose="020B0604020202020204" pitchFamily="34" charset="0"/>
                <a:cs typeface="Arial" panose="020B0604020202020204" pitchFamily="34" charset="0"/>
              </a:rPr>
              <a:t>ngoại</a:t>
            </a:r>
            <a:r>
              <a:rPr lang="en-US" altLang="en-US" sz="2400" dirty="0" smtClean="0">
                <a:solidFill>
                  <a:srgbClr val="000000"/>
                </a:solidFill>
                <a:latin typeface="Arial" panose="020B0604020202020204" pitchFamily="34" charset="0"/>
                <a:cs typeface="Arial" panose="020B0604020202020204" pitchFamily="34" charset="0"/>
              </a:rPr>
              <a:t>?</a:t>
            </a:r>
            <a:endParaRPr lang="en-US" altLang="en-US" sz="2400" dirty="0" smtClean="0">
              <a:latin typeface="Arial" panose="020B0604020202020204" pitchFamily="34" charset="0"/>
              <a:cs typeface="Arial" panose="020B0604020202020204" pitchFamily="34" charset="0"/>
            </a:endParaRP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smtClean="0">
                <a:solidFill>
                  <a:srgbClr val="000000"/>
                </a:solidFill>
                <a:latin typeface="Arial" panose="020B0604020202020204" pitchFamily="34" charset="0"/>
                <a:cs typeface="Arial" panose="020B0604020202020204" pitchFamily="34" charset="0"/>
              </a:rPr>
              <a:t>Chúng</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rPr>
              <a:t>ta </a:t>
            </a:r>
            <a:r>
              <a:rPr lang="en-US" altLang="en-US" sz="2400" dirty="0" err="1">
                <a:solidFill>
                  <a:srgbClr val="000000"/>
                </a:solidFill>
                <a:latin typeface="Arial" panose="020B0604020202020204" pitchFamily="34" charset="0"/>
                <a:cs typeface="Arial" panose="020B0604020202020204" pitchFamily="34" charset="0"/>
              </a:rPr>
              <a:t>sẽ</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chuẩn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bị</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đồ</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ăn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gì</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buổi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hôm</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smtClean="0">
                <a:solidFill>
                  <a:srgbClr val="000000"/>
                </a:solidFill>
                <a:latin typeface="Arial" panose="020B0604020202020204" pitchFamily="34" charset="0"/>
                <a:cs typeface="Arial" panose="020B0604020202020204" pitchFamily="34" charset="0"/>
              </a:rPr>
              <a:t>đó</a:t>
            </a:r>
            <a:r>
              <a:rPr lang="en-US" altLang="en-US" sz="2400" dirty="0" smtClean="0">
                <a:solidFill>
                  <a:srgbClr val="000000"/>
                </a:solidFill>
                <a:latin typeface="Arial" panose="020B0604020202020204" pitchFamily="34" charset="0"/>
                <a:cs typeface="Arial" panose="020B0604020202020204" pitchFamily="34" charset="0"/>
              </a:rPr>
              <a:t>?</a:t>
            </a:r>
            <a:endParaRPr lang="en-US" altLang="en-US" sz="2400" dirty="0" smtClean="0">
              <a:latin typeface="Arial" panose="020B0604020202020204" pitchFamily="34" charset="0"/>
              <a:cs typeface="Arial" panose="020B0604020202020204" pitchFamily="34" charset="0"/>
            </a:endParaRP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smtClean="0">
                <a:solidFill>
                  <a:srgbClr val="000000"/>
                </a:solidFill>
                <a:latin typeface="Arial" panose="020B0604020202020204" pitchFamily="34" charset="0"/>
                <a:cs typeface="Arial" panose="020B0604020202020204" pitchFamily="34" charset="0"/>
              </a:rPr>
              <a:t>Chúng</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rPr>
              <a:t>ta </a:t>
            </a:r>
            <a:r>
              <a:rPr lang="en-US" altLang="en-US" sz="2400" dirty="0" err="1">
                <a:solidFill>
                  <a:srgbClr val="000000"/>
                </a:solidFill>
                <a:latin typeface="Arial" panose="020B0604020202020204" pitchFamily="34" charset="0"/>
                <a:cs typeface="Arial" panose="020B0604020202020204" pitchFamily="34" charset="0"/>
              </a:rPr>
              <a:t>sẽ</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tổ</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chức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những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trò</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chơi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gì</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để</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buổi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dã</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ngoại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thêm</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sôi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smtClean="0">
                <a:solidFill>
                  <a:srgbClr val="000000"/>
                </a:solidFill>
                <a:latin typeface="Arial" panose="020B0604020202020204" pitchFamily="34" charset="0"/>
                <a:cs typeface="Arial" panose="020B0604020202020204" pitchFamily="34" charset="0"/>
              </a:rPr>
              <a:t>động</a:t>
            </a:r>
            <a:r>
              <a:rPr lang="en-US" altLang="en-US" sz="2400" dirty="0" smtClean="0">
                <a:solidFill>
                  <a:srgbClr val="000000"/>
                </a:solidFill>
                <a:latin typeface="Arial" panose="020B0604020202020204" pitchFamily="34" charset="0"/>
                <a:cs typeface="Arial" panose="020B0604020202020204" pitchFamily="34" charset="0"/>
              </a:rPr>
              <a:t>?</a:t>
            </a:r>
          </a:p>
          <a:p>
            <a:pPr marL="342900" lvl="0" indent="-342900" defTabSz="914400" eaLnBrk="0" fontAlgn="base" hangingPunct="0">
              <a:lnSpc>
                <a:spcPct val="150000"/>
              </a:lnSpc>
              <a:spcBef>
                <a:spcPct val="0"/>
              </a:spcBef>
              <a:spcAft>
                <a:spcPct val="0"/>
              </a:spcAft>
              <a:buFont typeface="Wingdings" panose="05000000000000000000" pitchFamily="2" charset="2"/>
              <a:buChar char="ü"/>
            </a:pPr>
            <a:r>
              <a:rPr lang="en-US" altLang="en-US" sz="2400" dirty="0" err="1" smtClean="0">
                <a:solidFill>
                  <a:srgbClr val="000000"/>
                </a:solidFill>
                <a:latin typeface="Arial" panose="020B0604020202020204" pitchFamily="34" charset="0"/>
                <a:cs typeface="Arial" panose="020B0604020202020204" pitchFamily="34" charset="0"/>
              </a:rPr>
              <a:t>Thời</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gian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kết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thúc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buổi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dã</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ngoại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sẽ</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vào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khoảng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mấy</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giờ</a:t>
            </a:r>
            <a:r>
              <a:rPr lang="en-US" altLang="en-US" sz="2400" dirty="0">
                <a:solidFill>
                  <a:srgbClr val="000000"/>
                </a:solidFill>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6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186147D-DC7E-48F7-A006-B63E5BC8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0" y="5587825"/>
            <a:ext cx="562053" cy="523948"/>
          </a:xfrm>
          <a:prstGeom prst="rect">
            <a:avLst/>
          </a:prstGeom>
        </p:spPr>
      </p:pic>
      <p:sp>
        <p:nvSpPr>
          <p:cNvPr id="3" name="Rectangle 2"/>
          <p:cNvSpPr/>
          <p:nvPr/>
        </p:nvSpPr>
        <p:spPr>
          <a:xfrm>
            <a:off x="505691" y="685800"/>
            <a:ext cx="8382000" cy="523220"/>
          </a:xfrm>
          <a:prstGeom prst="rect">
            <a:avLst/>
          </a:prstGeom>
        </p:spPr>
        <p:txBody>
          <a:bodyPr wrap="square">
            <a:spAutoFit/>
          </a:bodyPr>
          <a:lstStyle/>
          <a:p>
            <a:r>
              <a:rPr lang="fr-FR" sz="2800" dirty="0" err="1">
                <a:latin typeface="Times New Roman" panose="02020603050405020304" pitchFamily="18" charset="0"/>
                <a:cs typeface="Times New Roman" panose="02020603050405020304" pitchFamily="18" charset="0"/>
              </a:rPr>
              <a:t>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sát</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hình</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sau</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và</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đọc</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nội</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dung</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sgk</a:t>
            </a:r>
            <a:r>
              <a:rPr lang="fr-FR"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562053" y="5503495"/>
            <a:ext cx="8375073" cy="954107"/>
          </a:xfrm>
          <a:prstGeom prst="rect">
            <a:avLst/>
          </a:prstGeom>
          <a:solidFill>
            <a:schemeClr val="accent2">
              <a:lumMod val="20000"/>
              <a:lumOff val="80000"/>
            </a:schemeClr>
          </a:solidFill>
        </p:spPr>
        <p:txBody>
          <a:bodyPr wrap="square">
            <a:spAutoFit/>
          </a:bodyPr>
          <a:lstStyle/>
          <a:p>
            <a:pPr indent="403225" algn="just">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Yêu cầu học sinh phân tích hoạt động của một cầu thủ thực hiện quả đá phạt như thế </a:t>
            </a:r>
            <a:r>
              <a:rPr lang="it-IT" sz="2800" dirty="0" smtClean="0">
                <a:latin typeface="Times New Roman" panose="02020603050405020304" pitchFamily="18" charset="0"/>
                <a:cs typeface="Times New Roman" panose="02020603050405020304" pitchFamily="18" charset="0"/>
              </a:rPr>
              <a:t>nào?</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Picture 13"/>
          <p:cNvPicPr>
            <a:picLocks noChangeAspect="1"/>
          </p:cNvPicPr>
          <p:nvPr/>
        </p:nvPicPr>
        <p:blipFill>
          <a:blip r:embed="rId3"/>
          <a:stretch>
            <a:fillRect/>
          </a:stretch>
        </p:blipFill>
        <p:spPr>
          <a:xfrm>
            <a:off x="685800" y="1301199"/>
            <a:ext cx="7639050" cy="3362325"/>
          </a:xfrm>
          <a:prstGeom prst="rect">
            <a:avLst/>
          </a:prstGeom>
        </p:spPr>
      </p:pic>
    </p:spTree>
    <p:extLst>
      <p:ext uri="{BB962C8B-B14F-4D97-AF65-F5344CB8AC3E}">
        <p14:creationId xmlns:p14="http://schemas.microsoft.com/office/powerpoint/2010/main" val="39710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em lại cú sút Penalty đầy cảm xúc của Văn Thanh.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071202" cy="6858000"/>
          </a:xfrm>
          <a:prstGeom prst="rect">
            <a:avLst/>
          </a:prstGeom>
        </p:spPr>
      </p:pic>
    </p:spTree>
    <p:extLst>
      <p:ext uri="{BB962C8B-B14F-4D97-AF65-F5344CB8AC3E}">
        <p14:creationId xmlns:p14="http://schemas.microsoft.com/office/powerpoint/2010/main" val="976460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15106" y="1066800"/>
            <a:ext cx="8624094" cy="107721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thủ</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phạt</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đền</a:t>
            </a:r>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3" name="Group 12"/>
          <p:cNvGrpSpPr/>
          <p:nvPr/>
        </p:nvGrpSpPr>
        <p:grpSpPr>
          <a:xfrm>
            <a:off x="309449" y="2523041"/>
            <a:ext cx="4406106" cy="2810963"/>
            <a:chOff x="4082385" y="2962946"/>
            <a:chExt cx="4651587" cy="1627521"/>
          </a:xfrm>
        </p:grpSpPr>
        <p:sp>
          <p:nvSpPr>
            <p:cNvPr id="14" name="Cloud Callout 13"/>
            <p:cNvSpPr/>
            <p:nvPr/>
          </p:nvSpPr>
          <p:spPr>
            <a:xfrm>
              <a:off x="4082385" y="2962946"/>
              <a:ext cx="4651587" cy="1627521"/>
            </a:xfrm>
            <a:prstGeom prst="wedgeRoundRectCallou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082385" y="3007065"/>
              <a:ext cx="4651587" cy="1362806"/>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itchFamily="18" charset="0"/>
                  <a:cs typeface="Times New Roman" pitchFamily="18" charset="0"/>
                </a:rPr>
                <a:t>Cầu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thủ</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bóng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đá</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phải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hiện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hoạt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hiện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quả</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phạt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đền</a:t>
              </a:r>
              <a:r>
                <a:rPr lang="en-US" sz="3200" dirty="0" smtClean="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grpSp>
      <p:sp>
        <p:nvSpPr>
          <p:cNvPr id="18" name="Text Box 3"/>
          <p:cNvSpPr txBox="1">
            <a:spLocks noChangeArrowheads="1"/>
          </p:cNvSpPr>
          <p:nvPr/>
        </p:nvSpPr>
        <p:spPr bwMode="auto">
          <a:xfrm>
            <a:off x="185057" y="145649"/>
            <a:ext cx="8382000" cy="52322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dirty="0" smtClean="0">
                <a:solidFill>
                  <a:schemeClr val="accent1"/>
                </a:solidFill>
                <a:latin typeface="Times New Roman" pitchFamily="18" charset="0"/>
                <a:cs typeface="Times New Roman" pitchFamily="18" charset="0"/>
                <a:sym typeface="Wingdings" pitchFamily="2" charset="2"/>
              </a:rPr>
              <a:t>Video: </a:t>
            </a:r>
            <a:r>
              <a:rPr lang="en-US" sz="2800" b="1" dirty="0" err="1" smtClean="0">
                <a:solidFill>
                  <a:schemeClr val="accent1"/>
                </a:solidFill>
                <a:latin typeface="Times New Roman" pitchFamily="18" charset="0"/>
                <a:cs typeface="Times New Roman" pitchFamily="18" charset="0"/>
                <a:sym typeface="Wingdings" pitchFamily="2" charset="2"/>
              </a:rPr>
              <a:t>Một</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cầu</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thủ</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bóng</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đá</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thực</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hiện</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quả</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phạt</a:t>
            </a:r>
            <a:r>
              <a:rPr lang="en-US" sz="2800" b="1" dirty="0" smtClean="0">
                <a:solidFill>
                  <a:schemeClr val="accent1"/>
                </a:solidFill>
                <a:latin typeface="Times New Roman" pitchFamily="18" charset="0"/>
                <a:cs typeface="Times New Roman" pitchFamily="18" charset="0"/>
                <a:sym typeface="Wingdings" pitchFamily="2" charset="2"/>
              </a:rPr>
              <a:t> </a:t>
            </a:r>
            <a:r>
              <a:rPr lang="en-US" sz="2800" b="1" dirty="0" err="1" smtClean="0">
                <a:solidFill>
                  <a:schemeClr val="accent1"/>
                </a:solidFill>
                <a:latin typeface="Times New Roman" pitchFamily="18" charset="0"/>
                <a:cs typeface="Times New Roman" pitchFamily="18" charset="0"/>
                <a:sym typeface="Wingdings" pitchFamily="2" charset="2"/>
              </a:rPr>
              <a:t>đền</a:t>
            </a:r>
            <a:endParaRPr lang="en-US" sz="2800" b="1" dirty="0">
              <a:solidFill>
                <a:schemeClr val="accent1"/>
              </a:solidFill>
              <a:latin typeface="Times New Roman" pitchFamily="18" charset="0"/>
              <a:cs typeface="Times New Roman"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123543" y="2523038"/>
            <a:ext cx="3461657" cy="3276600"/>
          </a:xfrm>
          <a:prstGeom prst="rect">
            <a:avLst/>
          </a:prstGeom>
          <a:noFill/>
          <a:ln>
            <a:noFill/>
          </a:ln>
        </p:spPr>
      </p:pic>
    </p:spTree>
    <p:extLst>
      <p:ext uri="{BB962C8B-B14F-4D97-AF65-F5344CB8AC3E}">
        <p14:creationId xmlns:p14="http://schemas.microsoft.com/office/powerpoint/2010/main" val="3271488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15106" y="1066800"/>
            <a:ext cx="8624094" cy="304698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cầu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thủ</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phạt</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đền</a:t>
            </a:r>
            <a:r>
              <a:rPr lang="en-US" sz="3200" b="1" dirty="0">
                <a:solidFill>
                  <a:srgbClr val="002060"/>
                </a:solidFill>
                <a:latin typeface="Times New Roman" pitchFamily="18" charset="0"/>
                <a:cs typeface="Times New Roman" pitchFamily="18" charset="0"/>
              </a:rPr>
              <a:t>:</a:t>
            </a:r>
          </a:p>
          <a:p>
            <a:pPr marL="457200" indent="-457200">
              <a:buFont typeface="Wingdings" pitchFamily="2" charset="2"/>
              <a:buChar char="§"/>
            </a:pPr>
            <a:r>
              <a:rPr lang="nl-NL" sz="3200" dirty="0" smtClean="0">
                <a:solidFill>
                  <a:srgbClr val="002060"/>
                </a:solidFill>
                <a:latin typeface="Times New Roman" pitchFamily="18" charset="0"/>
                <a:cs typeface="Times New Roman" pitchFamily="18" charset="0"/>
              </a:rPr>
              <a:t>Mắt </a:t>
            </a:r>
            <a:r>
              <a:rPr lang="nl-NL" sz="3200" dirty="0">
                <a:solidFill>
                  <a:srgbClr val="002060"/>
                </a:solidFill>
                <a:latin typeface="Times New Roman" pitchFamily="18" charset="0"/>
                <a:cs typeface="Times New Roman" pitchFamily="18" charset="0"/>
              </a:rPr>
              <a:t>liên tục xác định vị trí của thủ môn</a:t>
            </a:r>
            <a:r>
              <a:rPr lang="nl-NL" sz="3200" dirty="0" smtClean="0">
                <a:solidFill>
                  <a:srgbClr val="002060"/>
                </a:solidFill>
                <a:latin typeface="Times New Roman" pitchFamily="18" charset="0"/>
                <a:cs typeface="Times New Roman" pitchFamily="18" charset="0"/>
              </a:rPr>
              <a:t>.</a:t>
            </a:r>
          </a:p>
          <a:p>
            <a:pPr marL="457200" indent="-457200">
              <a:buFont typeface="Wingdings" pitchFamily="2" charset="2"/>
              <a:buChar char="§"/>
            </a:pPr>
            <a:r>
              <a:rPr lang="nl-NL" sz="3200" dirty="0" smtClean="0">
                <a:solidFill>
                  <a:srgbClr val="002060"/>
                </a:solidFill>
                <a:latin typeface="Times New Roman" pitchFamily="18" charset="0"/>
                <a:cs typeface="Times New Roman" pitchFamily="18" charset="0"/>
              </a:rPr>
              <a:t>Đánh giá xem góc nào của cầu môn là sơ hở nhất.</a:t>
            </a:r>
          </a:p>
          <a:p>
            <a:pPr marL="457200" indent="-457200">
              <a:buFont typeface="Wingdings" pitchFamily="2" charset="2"/>
              <a:buChar char="§"/>
            </a:pPr>
            <a:r>
              <a:rPr lang="nl-NL" sz="3200" dirty="0" smtClean="0">
                <a:solidFill>
                  <a:srgbClr val="002060"/>
                </a:solidFill>
                <a:latin typeface="Times New Roman" pitchFamily="18" charset="0"/>
                <a:cs typeface="Times New Roman" pitchFamily="18" charset="0"/>
              </a:rPr>
              <a:t>Sải bước, lấy đà và </a:t>
            </a:r>
            <a:r>
              <a:rPr lang="nl-NL" sz="3200" smtClean="0">
                <a:solidFill>
                  <a:srgbClr val="002060"/>
                </a:solidFill>
                <a:latin typeface="Times New Roman" pitchFamily="18" charset="0"/>
                <a:cs typeface="Times New Roman" pitchFamily="18" charset="0"/>
              </a:rPr>
              <a:t>sút vào </a:t>
            </a:r>
            <a:r>
              <a:rPr lang="nl-NL" sz="3200" dirty="0" smtClean="0">
                <a:solidFill>
                  <a:srgbClr val="002060"/>
                </a:solidFill>
                <a:latin typeface="Times New Roman" pitchFamily="18" charset="0"/>
                <a:cs typeface="Times New Roman" pitchFamily="18" charset="0"/>
              </a:rPr>
              <a:t>cầu </a:t>
            </a:r>
            <a:r>
              <a:rPr lang="nl-NL" sz="3200" smtClean="0">
                <a:solidFill>
                  <a:srgbClr val="002060"/>
                </a:solidFill>
                <a:latin typeface="Times New Roman" pitchFamily="18" charset="0"/>
                <a:cs typeface="Times New Roman" pitchFamily="18" charset="0"/>
              </a:rPr>
              <a:t>môn.</a:t>
            </a:r>
            <a:endParaRPr lang="nl-NL" sz="3200" dirty="0" smtClean="0">
              <a:solidFill>
                <a:srgbClr val="002060"/>
              </a:solidFill>
              <a:latin typeface="Times New Roman" pitchFamily="18" charset="0"/>
              <a:cs typeface="Times New Roman" pitchFamily="18" charset="0"/>
            </a:endParaRPr>
          </a:p>
        </p:txBody>
      </p:sp>
      <p:sp>
        <p:nvSpPr>
          <p:cNvPr id="18" name="Text Box 3"/>
          <p:cNvSpPr txBox="1">
            <a:spLocks noChangeArrowheads="1"/>
          </p:cNvSpPr>
          <p:nvPr/>
        </p:nvSpPr>
        <p:spPr bwMode="auto">
          <a:xfrm>
            <a:off x="185057" y="145649"/>
            <a:ext cx="8382000" cy="52322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dirty="0" smtClean="0">
                <a:solidFill>
                  <a:srgbClr val="002060"/>
                </a:solidFill>
                <a:latin typeface="Times New Roman" pitchFamily="18" charset="0"/>
                <a:cs typeface="Times New Roman" pitchFamily="18" charset="0"/>
                <a:sym typeface="Wingdings" pitchFamily="2" charset="2"/>
              </a:rPr>
              <a:t>Video: </a:t>
            </a:r>
            <a:r>
              <a:rPr lang="en-US" sz="2800" b="1" dirty="0" err="1" smtClean="0">
                <a:solidFill>
                  <a:srgbClr val="002060"/>
                </a:solidFill>
                <a:latin typeface="Times New Roman" pitchFamily="18" charset="0"/>
                <a:cs typeface="Times New Roman" pitchFamily="18" charset="0"/>
                <a:sym typeface="Wingdings" pitchFamily="2" charset="2"/>
              </a:rPr>
              <a:t>Một</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cầu</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thủ</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bóng</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đá</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thực</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hiện</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quả</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phạt</a:t>
            </a:r>
            <a:r>
              <a:rPr lang="en-US" sz="2800" b="1" dirty="0" smtClean="0">
                <a:solidFill>
                  <a:srgbClr val="002060"/>
                </a:solidFill>
                <a:latin typeface="Times New Roman" pitchFamily="18" charset="0"/>
                <a:cs typeface="Times New Roman" pitchFamily="18" charset="0"/>
                <a:sym typeface="Wingdings" pitchFamily="2" charset="2"/>
              </a:rPr>
              <a:t> </a:t>
            </a:r>
            <a:r>
              <a:rPr lang="en-US" sz="2800" b="1" dirty="0" err="1" smtClean="0">
                <a:solidFill>
                  <a:srgbClr val="002060"/>
                </a:solidFill>
                <a:latin typeface="Times New Roman" pitchFamily="18" charset="0"/>
                <a:cs typeface="Times New Roman" pitchFamily="18" charset="0"/>
                <a:sym typeface="Wingdings" pitchFamily="2" charset="2"/>
              </a:rPr>
              <a:t>đền</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31747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anim calcmode="lin" valueType="num">
                                      <p:cBhvr additive="base">
                                        <p:cTn id="7"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3779">
                                            <p:txEl>
                                              <p:pRg st="2" end="2"/>
                                            </p:txEl>
                                          </p:spTgt>
                                        </p:tgtEl>
                                        <p:attrNameLst>
                                          <p:attrName>style.visibility</p:attrName>
                                        </p:attrNameLst>
                                      </p:cBhvr>
                                      <p:to>
                                        <p:strVal val="visible"/>
                                      </p:to>
                                    </p:set>
                                    <p:anim calcmode="lin" valueType="num">
                                      <p:cBhvr additive="base">
                                        <p:cTn id="12"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3779">
                                            <p:txEl>
                                              <p:pRg st="3" end="3"/>
                                            </p:txEl>
                                          </p:spTgt>
                                        </p:tgtEl>
                                        <p:attrNameLst>
                                          <p:attrName>style.visibility</p:attrName>
                                        </p:attrNameLst>
                                      </p:cBhvr>
                                      <p:to>
                                        <p:strVal val="visible"/>
                                      </p:to>
                                    </p:set>
                                    <p:anim calcmode="lin" valueType="num">
                                      <p:cBhvr additive="base">
                                        <p:cTn id="17"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838200" y="2514600"/>
            <a:ext cx="7543800" cy="1905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XỬ </a:t>
            </a: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LÍ </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THÔNG TIN </a:t>
            </a:r>
          </a:p>
        </p:txBody>
      </p:sp>
      <p:sp>
        <p:nvSpPr>
          <p:cNvPr id="69635" name="WordArt 3"/>
          <p:cNvSpPr>
            <a:spLocks noChangeArrowheads="1" noChangeShapeType="1" noTextEdit="1"/>
          </p:cNvSpPr>
          <p:nvPr/>
        </p:nvSpPr>
        <p:spPr bwMode="auto">
          <a:xfrm>
            <a:off x="381000" y="1295400"/>
            <a:ext cx="2590800" cy="628650"/>
          </a:xfrm>
          <a:prstGeom prst="rect">
            <a:avLst/>
          </a:prstGeom>
        </p:spPr>
        <p:txBody>
          <a:bodyPr wrap="none" fromWordArt="1">
            <a:prstTxWarp prst="textPlain">
              <a:avLst>
                <a:gd name="adj" fmla="val 50000"/>
              </a:avLst>
            </a:prstTxWarp>
          </a:bodyPr>
          <a:lstStyle/>
          <a:p>
            <a:pPr algn="ctr"/>
            <a:r>
              <a:rPr lang="en-US" sz="3600" b="1" kern="10" dirty="0" smtClean="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BÀI 2:</a:t>
            </a:r>
            <a:endParaRPr lang="en-US" sz="3600" b="1" kern="10" dirty="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sp>
        <p:nvSpPr>
          <p:cNvPr id="69636" name="Line 4"/>
          <p:cNvSpPr>
            <a:spLocks noChangeShapeType="1"/>
          </p:cNvSpPr>
          <p:nvPr/>
        </p:nvSpPr>
        <p:spPr bwMode="auto">
          <a:xfrm>
            <a:off x="381000" y="1981200"/>
            <a:ext cx="2590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97695840"/>
      </p:ext>
    </p:extLst>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886</TotalTime>
  <Words>1381</Words>
  <Application>Microsoft Office PowerPoint</Application>
  <PresentationFormat>On-screen Show (4:3)</PresentationFormat>
  <Paragraphs>119</Paragraphs>
  <Slides>25</Slides>
  <Notes>1</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Xử lí thông tin trong máy tính:</vt:lpstr>
      <vt:lpstr>PowerPoint Presentation</vt:lpstr>
      <vt:lpstr>PowerPoint Presentation</vt:lpstr>
      <vt:lpstr>Mỗi việc dưới đây thuộc hoạt động nào trong quá trình xử lí thông tin?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124</cp:revision>
  <dcterms:created xsi:type="dcterms:W3CDTF">2021-07-05T09:11:44Z</dcterms:created>
  <dcterms:modified xsi:type="dcterms:W3CDTF">2021-09-21T04:48:15Z</dcterms:modified>
</cp:coreProperties>
</file>