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0" r:id="rId2"/>
    <p:sldId id="3277" r:id="rId3"/>
    <p:sldId id="3176" r:id="rId4"/>
    <p:sldId id="3177" r:id="rId5"/>
    <p:sldId id="3142" r:id="rId6"/>
    <p:sldId id="3179" r:id="rId7"/>
    <p:sldId id="3180" r:id="rId8"/>
    <p:sldId id="3278" r:id="rId9"/>
    <p:sldId id="3182" r:id="rId10"/>
    <p:sldId id="3279" r:id="rId11"/>
    <p:sldId id="3280" r:id="rId12"/>
    <p:sldId id="3281" r:id="rId13"/>
    <p:sldId id="3282" r:id="rId14"/>
    <p:sldId id="3184" r:id="rId15"/>
    <p:sldId id="3183" r:id="rId16"/>
    <p:sldId id="319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76761"/>
            <a:ext cx="10190480" cy="3212445"/>
            <a:chOff x="1778000" y="297641"/>
            <a:chExt cx="10190480" cy="32124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976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3" name="Picture 2">
            <a:extLst>
              <a:ext uri="{FF2B5EF4-FFF2-40B4-BE49-F238E27FC236}">
                <a16:creationId xmlns:a16="http://schemas.microsoft.com/office/drawing/2014/main" id="{FCF68025-6695-46B7-9D7E-1219C02D755D}"/>
              </a:ext>
            </a:extLst>
          </p:cNvPr>
          <p:cNvPicPr>
            <a:picLocks noChangeAspect="1"/>
          </p:cNvPicPr>
          <p:nvPr/>
        </p:nvPicPr>
        <p:blipFill>
          <a:blip r:embed="rId3"/>
          <a:stretch>
            <a:fillRect/>
          </a:stretch>
        </p:blipFill>
        <p:spPr>
          <a:xfrm>
            <a:off x="1379266" y="1003621"/>
            <a:ext cx="6111770" cy="876376"/>
          </a:xfrm>
          <a:prstGeom prst="rect">
            <a:avLst/>
          </a:prstGeom>
        </p:spPr>
      </p:pic>
      <p:pic>
        <p:nvPicPr>
          <p:cNvPr id="14" name="Picture 13">
            <a:extLst>
              <a:ext uri="{FF2B5EF4-FFF2-40B4-BE49-F238E27FC236}">
                <a16:creationId xmlns:a16="http://schemas.microsoft.com/office/drawing/2014/main" id="{6717B082-B833-44B3-96AD-42BEF561737E}"/>
              </a:ext>
            </a:extLst>
          </p:cNvPr>
          <p:cNvPicPr>
            <a:picLocks noChangeAspect="1"/>
          </p:cNvPicPr>
          <p:nvPr/>
        </p:nvPicPr>
        <p:blipFill>
          <a:blip r:embed="rId4"/>
          <a:stretch>
            <a:fillRect/>
          </a:stretch>
        </p:blipFill>
        <p:spPr>
          <a:xfrm>
            <a:off x="4211162" y="2447386"/>
            <a:ext cx="7721758" cy="1420364"/>
          </a:xfrm>
          <a:prstGeom prst="rect">
            <a:avLst/>
          </a:prstGeom>
        </p:spPr>
      </p:pic>
    </p:spTree>
    <p:extLst>
      <p:ext uri="{BB962C8B-B14F-4D97-AF65-F5344CB8AC3E}">
        <p14:creationId xmlns:p14="http://schemas.microsoft.com/office/powerpoint/2010/main" val="1205520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FA672-6700-4BB3-A397-B5064C2C6539}"/>
              </a:ext>
            </a:extLst>
          </p:cNvPr>
          <p:cNvPicPr>
            <a:picLocks noChangeAspect="1"/>
          </p:cNvPicPr>
          <p:nvPr/>
        </p:nvPicPr>
        <p:blipFill>
          <a:blip r:embed="rId2"/>
          <a:stretch>
            <a:fillRect/>
          </a:stretch>
        </p:blipFill>
        <p:spPr>
          <a:xfrm>
            <a:off x="778299" y="2890560"/>
            <a:ext cx="10635402" cy="2832906"/>
          </a:xfrm>
          <a:prstGeom prst="rect">
            <a:avLst/>
          </a:prstGeom>
        </p:spPr>
      </p:pic>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187365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 Cách nhập dữ liệu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Nháy chuột vào ô muốn nhập.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Thực hiện việc nhập dữ liệu từ bàn phím (hoặc nháy chuột vào vùng nhập dữ liệu, sau đó mới tiến hành nhập dữ liệu từ bàn phím), nhập xong nhấn phím Enter.</a:t>
            </a:r>
          </a:p>
        </p:txBody>
      </p:sp>
    </p:spTree>
    <p:extLst>
      <p:ext uri="{BB962C8B-B14F-4D97-AF65-F5344CB8AC3E}">
        <p14:creationId xmlns:p14="http://schemas.microsoft.com/office/powerpoint/2010/main" val="1194665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1CF80F-4B85-45C6-BFDC-B4174044E022}"/>
              </a:ext>
            </a:extLst>
          </p:cNvPr>
          <p:cNvSpPr/>
          <p:nvPr/>
        </p:nvSpPr>
        <p:spPr>
          <a:xfrm>
            <a:off x="553156" y="508167"/>
            <a:ext cx="11085688"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Hình 6.5 ta thấy: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văn bản </a:t>
            </a:r>
            <a:r>
              <a:rPr lang="vi-VN" sz="2000">
                <a:latin typeface="UTM Avo" panose="02040603050506020204" pitchFamily="18" charset="0"/>
                <a:cs typeface="Times New Roman" panose="02020603050405020304" pitchFamily="18" charset="0"/>
              </a:rPr>
              <a:t>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trái</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Dữ liệu </a:t>
            </a:r>
            <a:r>
              <a:rPr lang="vi-VN" sz="2000">
                <a:solidFill>
                  <a:srgbClr val="F18105"/>
                </a:solidFill>
                <a:latin typeface="UTM Avo" panose="02040603050506020204" pitchFamily="18" charset="0"/>
                <a:cs typeface="Times New Roman" panose="02020603050405020304" pitchFamily="18" charset="0"/>
              </a:rPr>
              <a:t>số, ngày tháng</a:t>
            </a:r>
            <a:r>
              <a:rPr lang="vi-VN" sz="2000">
                <a:latin typeface="UTM Avo" panose="02040603050506020204" pitchFamily="18" charset="0"/>
                <a:cs typeface="Times New Roman" panose="02020603050405020304" pitchFamily="18" charset="0"/>
              </a:rPr>
              <a:t>,... sẽ tự động </a:t>
            </a:r>
            <a:r>
              <a:rPr lang="vi-VN" sz="2000">
                <a:solidFill>
                  <a:schemeClr val="accent2">
                    <a:lumMod val="75000"/>
                  </a:schemeClr>
                </a:solidFill>
                <a:latin typeface="UTM Avo" panose="02040603050506020204" pitchFamily="18" charset="0"/>
                <a:cs typeface="Times New Roman" panose="02020603050405020304" pitchFamily="18" charset="0"/>
              </a:rPr>
              <a:t>căn phải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ô, phần mềm sẽ tự động nhận biết, phân loại dữ liệu theo các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kiểu dữ liệu khác nhau như văn bản, </a:t>
            </a:r>
            <a:r>
              <a:rPr lang="en-US" sz="2000">
                <a:latin typeface="UTM Avo" panose="02040603050506020204" pitchFamily="18" charset="0"/>
                <a:cs typeface="Times New Roman" panose="02020603050405020304" pitchFamily="18" charset="0"/>
              </a:rPr>
              <a:t>số, </a:t>
            </a:r>
            <a:r>
              <a:rPr lang="vi-VN" sz="2000">
                <a:latin typeface="UTM Avo" panose="02040603050506020204" pitchFamily="18" charset="0"/>
                <a:cs typeface="Times New Roman" panose="02020603050405020304" pitchFamily="18" charset="0"/>
              </a:rPr>
              <a:t>ngày tháng.</a:t>
            </a:r>
          </a:p>
        </p:txBody>
      </p:sp>
      <p:pic>
        <p:nvPicPr>
          <p:cNvPr id="9" name="Picture 8">
            <a:extLst>
              <a:ext uri="{FF2B5EF4-FFF2-40B4-BE49-F238E27FC236}">
                <a16:creationId xmlns:a16="http://schemas.microsoft.com/office/drawing/2014/main" id="{04C5517B-9C55-4320-8BFE-21281CB438D6}"/>
              </a:ext>
            </a:extLst>
          </p:cNvPr>
          <p:cNvPicPr>
            <a:picLocks noChangeAspect="1"/>
          </p:cNvPicPr>
          <p:nvPr/>
        </p:nvPicPr>
        <p:blipFill>
          <a:blip r:embed="rId2"/>
          <a:stretch>
            <a:fillRect/>
          </a:stretch>
        </p:blipFill>
        <p:spPr>
          <a:xfrm>
            <a:off x="3555999" y="2988020"/>
            <a:ext cx="5317067" cy="3454152"/>
          </a:xfrm>
          <a:prstGeom prst="rect">
            <a:avLst/>
          </a:prstGeom>
        </p:spPr>
      </p:pic>
    </p:spTree>
    <p:extLst>
      <p:ext uri="{BB962C8B-B14F-4D97-AF65-F5344CB8AC3E}">
        <p14:creationId xmlns:p14="http://schemas.microsoft.com/office/powerpoint/2010/main" val="29320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507726"/>
            <a:ext cx="11085688" cy="325864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b</a:t>
            </a:r>
            <a:r>
              <a:rPr lang="vi-VN" sz="2000" b="1">
                <a:latin typeface="UTM Avo" panose="02040603050506020204" pitchFamily="18" charset="0"/>
                <a:cs typeface="Times New Roman" panose="02020603050405020304" pitchFamily="18" charset="0"/>
              </a:rPr>
              <a:t>) Chỉnh sửa dữ liệu</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Muốn chỉnh sửa dữ liệu trong ô tính em thực hiện một trong hai cách sau: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1.</a:t>
            </a:r>
            <a:r>
              <a:rPr lang="vi-VN" sz="2000">
                <a:solidFill>
                  <a:srgbClr val="ED3376"/>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chuột vào ô cần sửa, con trỏ soạn thảo xuất hiện trong ô, tiến hành sửa dữ liệu và nhấn phím Enter để kết thúc.</a:t>
            </a:r>
          </a:p>
          <a:p>
            <a:pPr algn="just" defTabSz="342900">
              <a:lnSpc>
                <a:spcPct val="150000"/>
              </a:lnSpc>
            </a:pPr>
            <a:r>
              <a:rPr lang="vi-VN" sz="2000">
                <a:latin typeface="UTM Avo" panose="02040603050506020204" pitchFamily="18" charset="0"/>
                <a:cs typeface="Times New Roman" panose="02020603050405020304" pitchFamily="18" charset="0"/>
              </a:rPr>
              <a:t>- </a:t>
            </a:r>
            <a:r>
              <a:rPr lang="vi-VN" sz="2000">
                <a:solidFill>
                  <a:srgbClr val="0000FF"/>
                </a:solidFill>
                <a:latin typeface="UTM Avo" panose="02040603050506020204" pitchFamily="18" charset="0"/>
                <a:cs typeface="Times New Roman" panose="02020603050405020304" pitchFamily="18" charset="0"/>
              </a:rPr>
              <a:t>Cách 2.</a:t>
            </a:r>
            <a:r>
              <a:rPr lang="vi-VN" sz="2000">
                <a:latin typeface="UTM Avo" panose="02040603050506020204" pitchFamily="18" charset="0"/>
                <a:cs typeface="Times New Roman" panose="02020603050405020304" pitchFamily="18" charset="0"/>
              </a:rPr>
              <a:t> Nháy chuột vào ô cần sửa, sau đó nháy chuột vào vùng nhập dữ liệu, con trỏ soạn thảo xuất hiện trong vùng nhập dữ liệu, tiến hành sửa dữ liệu tại thanh này và nhấn phím Enter để kết thúc.</a:t>
            </a:r>
          </a:p>
        </p:txBody>
      </p:sp>
      <p:pic>
        <p:nvPicPr>
          <p:cNvPr id="3" name="Picture 2" descr="Icon&#10;&#10;Description automatically generated with medium confidence">
            <a:extLst>
              <a:ext uri="{FF2B5EF4-FFF2-40B4-BE49-F238E27FC236}">
                <a16:creationId xmlns:a16="http://schemas.microsoft.com/office/drawing/2014/main" id="{87217E88-C377-4EEE-8F56-08F6B2AD1CAC}"/>
              </a:ext>
            </a:extLst>
          </p:cNvPr>
          <p:cNvPicPr>
            <a:picLocks noChangeAspect="1"/>
          </p:cNvPicPr>
          <p:nvPr/>
        </p:nvPicPr>
        <p:blipFill rotWithShape="1">
          <a:blip r:embed="rId2">
            <a:extLst>
              <a:ext uri="{28A0092B-C50C-407E-A947-70E740481C1C}">
                <a14:useLocalDpi xmlns:a14="http://schemas.microsoft.com/office/drawing/2010/main" val="0"/>
              </a:ext>
            </a:extLst>
          </a:blip>
          <a:srcRect l="9125" t="10736" r="9384" b="22033"/>
          <a:stretch/>
        </p:blipFill>
        <p:spPr>
          <a:xfrm>
            <a:off x="8037688" y="3429000"/>
            <a:ext cx="3725333" cy="3073400"/>
          </a:xfrm>
          <a:prstGeom prst="rect">
            <a:avLst/>
          </a:prstGeom>
        </p:spPr>
      </p:pic>
    </p:spTree>
    <p:extLst>
      <p:ext uri="{BB962C8B-B14F-4D97-AF65-F5344CB8AC3E}">
        <p14:creationId xmlns:p14="http://schemas.microsoft.com/office/powerpoint/2010/main" val="3747210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372943-AFA5-4EB6-B372-48920B08D8BA}"/>
              </a:ext>
            </a:extLst>
          </p:cNvPr>
          <p:cNvSpPr/>
          <p:nvPr/>
        </p:nvSpPr>
        <p:spPr>
          <a:xfrm>
            <a:off x="553156" y="372260"/>
            <a:ext cx="11085688" cy="2335319"/>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c) Định dạng dữ liệu</a:t>
            </a:r>
          </a:p>
          <a:p>
            <a:pPr algn="just" defTabSz="342900">
              <a:lnSpc>
                <a:spcPct val="150000"/>
              </a:lnSpc>
            </a:pPr>
            <a:r>
              <a:rPr lang="vi-VN" sz="2000">
                <a:latin typeface="UTM Avo" panose="02040603050506020204" pitchFamily="18" charset="0"/>
                <a:cs typeface="Times New Roman" panose="02020603050405020304" pitchFamily="18" charset="0"/>
              </a:rPr>
              <a:t>Để định dạng dữ liệu trong một vùng của trang tính em thực hiện: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Chọn vùng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ED3376"/>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Sử dụng các lệnh định dạng dữ liệu trong nhóm lệnh </a:t>
            </a:r>
            <a:r>
              <a:rPr lang="vi-VN" sz="2000" b="1">
                <a:latin typeface="UTM Avo" panose="02040603050506020204" pitchFamily="18" charset="0"/>
                <a:cs typeface="Times New Roman" panose="02020603050405020304" pitchFamily="18" charset="0"/>
              </a:rPr>
              <a:t>Font</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Alignment </a:t>
            </a:r>
            <a:r>
              <a:rPr lang="vi-VN" sz="2000">
                <a:latin typeface="UTM Avo" panose="02040603050506020204" pitchFamily="18" charset="0"/>
                <a:cs typeface="Times New Roman" panose="02020603050405020304" pitchFamily="18" charset="0"/>
              </a:rPr>
              <a:t>của thẻ </a:t>
            </a:r>
            <a:r>
              <a:rPr lang="vi-VN" sz="2000" b="1">
                <a:latin typeface="UTM Avo" panose="02040603050506020204" pitchFamily="18" charset="0"/>
                <a:cs typeface="Times New Roman" panose="02020603050405020304" pitchFamily="18" charset="0"/>
              </a:rPr>
              <a:t>Home</a:t>
            </a:r>
            <a:r>
              <a:rPr lang="en-US" sz="2000" b="1">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(Hình 6.6).</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0DA9CF-19A1-4E90-A002-46585E808E24}"/>
              </a:ext>
            </a:extLst>
          </p:cNvPr>
          <p:cNvPicPr>
            <a:picLocks noChangeAspect="1"/>
          </p:cNvPicPr>
          <p:nvPr/>
        </p:nvPicPr>
        <p:blipFill rotWithShape="1">
          <a:blip r:embed="rId2"/>
          <a:srcRect b="23432"/>
          <a:stretch/>
        </p:blipFill>
        <p:spPr>
          <a:xfrm>
            <a:off x="1413672" y="2820467"/>
            <a:ext cx="8825351" cy="2954388"/>
          </a:xfrm>
          <a:prstGeom prst="rect">
            <a:avLst/>
          </a:prstGeom>
        </p:spPr>
      </p:pic>
      <p:pic>
        <p:nvPicPr>
          <p:cNvPr id="5" name="Picture 4">
            <a:extLst>
              <a:ext uri="{FF2B5EF4-FFF2-40B4-BE49-F238E27FC236}">
                <a16:creationId xmlns:a16="http://schemas.microsoft.com/office/drawing/2014/main" id="{54342F46-0F61-4AC3-8F24-B671910644F3}"/>
              </a:ext>
            </a:extLst>
          </p:cNvPr>
          <p:cNvPicPr>
            <a:picLocks noChangeAspect="1"/>
          </p:cNvPicPr>
          <p:nvPr/>
        </p:nvPicPr>
        <p:blipFill rotWithShape="1">
          <a:blip r:embed="rId2"/>
          <a:srcRect t="77297"/>
          <a:stretch/>
        </p:blipFill>
        <p:spPr>
          <a:xfrm>
            <a:off x="781493" y="5542845"/>
            <a:ext cx="10629014" cy="1055052"/>
          </a:xfrm>
          <a:prstGeom prst="rect">
            <a:avLst/>
          </a:prstGeom>
        </p:spPr>
      </p:pic>
    </p:spTree>
    <p:extLst>
      <p:ext uri="{BB962C8B-B14F-4D97-AF65-F5344CB8AC3E}">
        <p14:creationId xmlns:p14="http://schemas.microsoft.com/office/powerpoint/2010/main" val="1121485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1A5AB-958D-4715-96F6-6F426EB6A99B}"/>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NHẬP THÔNG TIN KHẢO SÁT DỰ ÁN TRƯỜNG</a:t>
            </a:r>
          </a:p>
        </p:txBody>
      </p:sp>
      <p:sp>
        <p:nvSpPr>
          <p:cNvPr id="4" name="Rectangle 3">
            <a:extLst>
              <a:ext uri="{FF2B5EF4-FFF2-40B4-BE49-F238E27FC236}">
                <a16:creationId xmlns:a16="http://schemas.microsoft.com/office/drawing/2014/main" id="{3A75DEED-DB8B-4077-BCDF-846A8346EA25}"/>
              </a:ext>
            </a:extLst>
          </p:cNvPr>
          <p:cNvSpPr/>
          <p:nvPr/>
        </p:nvSpPr>
        <p:spPr>
          <a:xfrm>
            <a:off x="553156" y="1037770"/>
            <a:ext cx="11085688" cy="464364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r>
              <a:rPr lang="vi-VN" sz="2000">
                <a:latin typeface="UTM Avo" panose="02040603050506020204" pitchFamily="18" charset="0"/>
                <a:cs typeface="Times New Roman" panose="02020603050405020304" pitchFamily="18" charset="0"/>
              </a:rPr>
              <a:t>Nhập thông tin khảo sát ban đầu của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1.</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phần mềm Microsoft Excel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Nhập dữ liệu khảo sát cho dự án Trường học xanh (Hình 6.7)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B050"/>
                </a:solidFill>
                <a:latin typeface="UTM Avo" panose="02040603050506020204" pitchFamily="18" charset="0"/>
                <a:cs typeface="Times New Roman" panose="02020603050405020304" pitchFamily="18" charset="0"/>
              </a:rPr>
              <a:t>DỰ ÁN TRƯỜNG HỌC XANH</a:t>
            </a:r>
            <a:endParaRPr lang="en-US" sz="2000">
              <a:solidFill>
                <a:srgbClr val="00B050"/>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tại ô A2: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solidFill>
                  <a:srgbClr val="00B050"/>
                </a:solidFill>
                <a:latin typeface="UTM Avo" panose="02040603050506020204" pitchFamily="18" charset="0"/>
                <a:cs typeface="Times New Roman" panose="02020603050405020304" pitchFamily="18" charset="0"/>
              </a:rPr>
              <a:t>	</a:t>
            </a:r>
            <a:r>
              <a:rPr lang="vi-VN" sz="2000">
                <a:solidFill>
                  <a:schemeClr val="accent6">
                    <a:lumMod val="60000"/>
                    <a:lumOff val="40000"/>
                  </a:schemeClr>
                </a:solidFill>
                <a:latin typeface="UTM Avo" panose="02040603050506020204" pitchFamily="18" charset="0"/>
                <a:cs typeface="Times New Roman" panose="02020603050405020304" pitchFamily="18" charset="0"/>
              </a:rPr>
              <a:t>Bảng 1. Khảo sát</a:t>
            </a:r>
            <a:r>
              <a:rPr lang="en-US" sz="2000">
                <a:solidFill>
                  <a:schemeClr val="accent6">
                    <a:lumMod val="60000"/>
                    <a:lumOff val="40000"/>
                  </a:schemeClr>
                </a:solidFill>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 Các cột thông tin chính sẽ là: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solidFill>
                  <a:srgbClr val="0070C0"/>
                </a:solidFill>
                <a:latin typeface="UTM Avo" panose="02040603050506020204" pitchFamily="18" charset="0"/>
                <a:cs typeface="Times New Roman" panose="02020603050405020304" pitchFamily="18" charset="0"/>
              </a:rPr>
              <a:t>STT, Địa điểm, Loại cây.</a:t>
            </a:r>
          </a:p>
        </p:txBody>
      </p:sp>
      <p:pic>
        <p:nvPicPr>
          <p:cNvPr id="6" name="Picture 5">
            <a:extLst>
              <a:ext uri="{FF2B5EF4-FFF2-40B4-BE49-F238E27FC236}">
                <a16:creationId xmlns:a16="http://schemas.microsoft.com/office/drawing/2014/main" id="{B7233963-B3C2-44E6-8270-8CC052873EF7}"/>
              </a:ext>
            </a:extLst>
          </p:cNvPr>
          <p:cNvPicPr>
            <a:picLocks noChangeAspect="1"/>
          </p:cNvPicPr>
          <p:nvPr/>
        </p:nvPicPr>
        <p:blipFill>
          <a:blip r:embed="rId2"/>
          <a:stretch>
            <a:fillRect/>
          </a:stretch>
        </p:blipFill>
        <p:spPr>
          <a:xfrm>
            <a:off x="4665098" y="2923822"/>
            <a:ext cx="6973745" cy="3577238"/>
          </a:xfrm>
          <a:prstGeom prst="rect">
            <a:avLst/>
          </a:prstGeom>
        </p:spPr>
      </p:pic>
      <p:sp>
        <p:nvSpPr>
          <p:cNvPr id="2" name="Rectangle 1">
            <a:extLst>
              <a:ext uri="{FF2B5EF4-FFF2-40B4-BE49-F238E27FC236}">
                <a16:creationId xmlns:a16="http://schemas.microsoft.com/office/drawing/2014/main" id="{65BCBDF7-5E4E-419A-BCE2-F008E2036FDC}"/>
              </a:ext>
            </a:extLst>
          </p:cNvPr>
          <p:cNvSpPr/>
          <p:nvPr/>
        </p:nvSpPr>
        <p:spPr>
          <a:xfrm>
            <a:off x="5195598" y="3371784"/>
            <a:ext cx="3239911" cy="334584"/>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0A647B-E42C-4161-A4CE-BAEB4F507F6A}"/>
              </a:ext>
            </a:extLst>
          </p:cNvPr>
          <p:cNvSpPr/>
          <p:nvPr/>
        </p:nvSpPr>
        <p:spPr>
          <a:xfrm>
            <a:off x="5195598" y="3706368"/>
            <a:ext cx="3948402" cy="334584"/>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4F2D32-5E5D-4050-ABCF-37785467F55E}"/>
              </a:ext>
            </a:extLst>
          </p:cNvPr>
          <p:cNvSpPr/>
          <p:nvPr/>
        </p:nvSpPr>
        <p:spPr>
          <a:xfrm>
            <a:off x="5195598" y="4046352"/>
            <a:ext cx="4064226" cy="334584"/>
          </a:xfrm>
          <a:prstGeom prst="rect">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44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14:bounceEnd="62000">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3" end="3"/>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wipe(left)">
                                          <p:cBhvr>
                                            <p:cTn id="66" dur="500"/>
                                            <p:tgtEl>
                                              <p:spTgt spid="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500"/>
                                            <p:tgtEl>
                                              <p:spTgt spid="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wipe(left)">
                                          <p:cBhvr>
                                            <p:cTn id="81" dur="5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Effect transition="in" filter="fade">
                                          <p:cBhvr>
                                            <p:cTn id="86" dur="500"/>
                                            <p:tgtEl>
                                              <p:spTgt spid="4">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left)">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2CBB4B-7110-4D17-810A-D9C875CC19EC}"/>
              </a:ext>
            </a:extLst>
          </p:cNvPr>
          <p:cNvSpPr/>
          <p:nvPr/>
        </p:nvSpPr>
        <p:spPr>
          <a:xfrm>
            <a:off x="406400" y="371726"/>
            <a:ext cx="11379200" cy="2335319"/>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định dạng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chỉnh độ rộng các cột để nhìn thấy toàn bộ dữ liệu.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Định dạng chữ in đậm, màu xanh lá cây, tăng cỡ chữ cho tiêu đề bảng (tại ô A1).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Cột STT: Căn dữ liệu vào giữa cột.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đúp vào tên trang tính Sheet1 và nhập </a:t>
            </a:r>
            <a:r>
              <a:rPr lang="vi-VN" sz="2000">
                <a:solidFill>
                  <a:srgbClr val="0000FF"/>
                </a:solidFill>
                <a:latin typeface="UTM Avo" panose="02040603050506020204" pitchFamily="18" charset="0"/>
                <a:cs typeface="Times New Roman" panose="02020603050405020304" pitchFamily="18" charset="0"/>
              </a:rPr>
              <a:t>1. Khảo sát </a:t>
            </a:r>
            <a:r>
              <a:rPr lang="vi-VN" sz="2000">
                <a:latin typeface="UTM Avo" panose="02040603050506020204" pitchFamily="18" charset="0"/>
                <a:cs typeface="Times New Roman" panose="02020603050405020304" pitchFamily="18" charset="0"/>
              </a:rPr>
              <a:t>để đổi tên cho trang tính.</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D10AAC-D81E-4063-B987-ADB439E5DF8D}"/>
              </a:ext>
            </a:extLst>
          </p:cNvPr>
          <p:cNvPicPr>
            <a:picLocks noChangeAspect="1"/>
          </p:cNvPicPr>
          <p:nvPr/>
        </p:nvPicPr>
        <p:blipFill>
          <a:blip r:embed="rId2"/>
          <a:stretch>
            <a:fillRect/>
          </a:stretch>
        </p:blipFill>
        <p:spPr>
          <a:xfrm>
            <a:off x="4985633" y="2745879"/>
            <a:ext cx="6867701" cy="3638794"/>
          </a:xfrm>
          <a:prstGeom prst="rect">
            <a:avLst/>
          </a:prstGeom>
        </p:spPr>
      </p:pic>
      <p:sp>
        <p:nvSpPr>
          <p:cNvPr id="7" name="Rectangle 6">
            <a:extLst>
              <a:ext uri="{FF2B5EF4-FFF2-40B4-BE49-F238E27FC236}">
                <a16:creationId xmlns:a16="http://schemas.microsoft.com/office/drawing/2014/main" id="{0F92ED65-7D80-4102-A491-60F3E047B322}"/>
              </a:ext>
            </a:extLst>
          </p:cNvPr>
          <p:cNvSpPr/>
          <p:nvPr/>
        </p:nvSpPr>
        <p:spPr>
          <a:xfrm>
            <a:off x="406401" y="2707045"/>
            <a:ext cx="4447822"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Hàng tiêu đề của bảng (hàng 3): Định dạng nền màu vàng và căn dữ liệu giữa ô.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Lưu </a:t>
            </a:r>
            <a:r>
              <a:rPr lang="en-US" sz="2000">
                <a:latin typeface="UTM Avo" panose="02040603050506020204" pitchFamily="18" charset="0"/>
                <a:cs typeface="Times New Roman" panose="02020603050405020304" pitchFamily="18" charset="0"/>
              </a:rPr>
              <a:t>lại </a:t>
            </a:r>
            <a:r>
              <a:rPr lang="vi-VN" sz="2000">
                <a:latin typeface="UTM Avo" panose="02040603050506020204" pitchFamily="18" charset="0"/>
                <a:cs typeface="Times New Roman" panose="02020603050405020304" pitchFamily="18" charset="0"/>
              </a:rPr>
              <a:t>bảng tính với tên </a:t>
            </a:r>
            <a:r>
              <a:rPr lang="vi-VN" sz="2000">
                <a:solidFill>
                  <a:srgbClr val="0000FF"/>
                </a:solidFill>
                <a:latin typeface="UTM Avo" panose="02040603050506020204" pitchFamily="18" charset="0"/>
                <a:cs typeface="Times New Roman" panose="02020603050405020304" pitchFamily="18" charset="0"/>
              </a:rPr>
              <a:t>THXanh.xlsx </a:t>
            </a:r>
            <a:r>
              <a:rPr lang="vi-VN" sz="2000">
                <a:latin typeface="UTM Avo" panose="02040603050506020204" pitchFamily="18" charset="0"/>
                <a:cs typeface="Times New Roman" panose="02020603050405020304" pitchFamily="18" charset="0"/>
              </a:rPr>
              <a:t>bằng lệnh </a:t>
            </a:r>
            <a:r>
              <a:rPr lang="vi-VN" sz="2000" b="1">
                <a:latin typeface="UTM Avo" panose="02040603050506020204" pitchFamily="18" charset="0"/>
                <a:cs typeface="Times New Roman" panose="02020603050405020304" pitchFamily="18" charset="0"/>
              </a:rPr>
              <a:t>File/Save </a:t>
            </a:r>
            <a:r>
              <a:rPr lang="vi-VN" sz="2000">
                <a:latin typeface="UTM Avo" panose="02040603050506020204" pitchFamily="18" charset="0"/>
                <a:cs typeface="Times New Roman" panose="02020603050405020304" pitchFamily="18" charset="0"/>
              </a:rPr>
              <a:t>hoặc nhấn tổ hợp phím </a:t>
            </a:r>
            <a:r>
              <a:rPr lang="vi-VN" sz="2000" b="1">
                <a:latin typeface="UTM Avo" panose="02040603050506020204" pitchFamily="18" charset="0"/>
                <a:cs typeface="Times New Roman" panose="02020603050405020304" pitchFamily="18" charset="0"/>
              </a:rPr>
              <a:t>Ctrl+S</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97831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42"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4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170338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9CCD3D-845F-4C24-9EB5-4D08B90C21FF}"/>
              </a:ext>
            </a:extLst>
          </p:cNvPr>
          <p:cNvPicPr>
            <a:picLocks noChangeAspect="1"/>
          </p:cNvPicPr>
          <p:nvPr/>
        </p:nvPicPr>
        <p:blipFill>
          <a:blip r:embed="rId2"/>
          <a:stretch>
            <a:fillRect/>
          </a:stretch>
        </p:blipFill>
        <p:spPr>
          <a:xfrm>
            <a:off x="479035" y="437353"/>
            <a:ext cx="888648" cy="903074"/>
          </a:xfrm>
          <a:prstGeom prst="rect">
            <a:avLst/>
          </a:prstGeom>
        </p:spPr>
      </p:pic>
      <p:sp>
        <p:nvSpPr>
          <p:cNvPr id="9" name="Rectangle 8">
            <a:extLst>
              <a:ext uri="{FF2B5EF4-FFF2-40B4-BE49-F238E27FC236}">
                <a16:creationId xmlns:a16="http://schemas.microsoft.com/office/drawing/2014/main" id="{3D8B76DF-A8A4-4C44-AA89-1F92BD1E9A6B}"/>
              </a:ext>
            </a:extLst>
          </p:cNvPr>
          <p:cNvSpPr/>
          <p:nvPr/>
        </p:nvSpPr>
        <p:spPr>
          <a:xfrm>
            <a:off x="1367683" y="646387"/>
            <a:ext cx="3881651" cy="531684"/>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Dự án </a:t>
            </a:r>
            <a:r>
              <a:rPr lang="vi-VN" sz="2400" b="1">
                <a:latin typeface="UTM Avo" panose="02040603050506020204" pitchFamily="18" charset="0"/>
                <a:cs typeface="Times New Roman" panose="02020603050405020304" pitchFamily="18" charset="0"/>
              </a:rPr>
              <a:t>Trường học xanh</a:t>
            </a:r>
          </a:p>
        </p:txBody>
      </p:sp>
      <p:sp>
        <p:nvSpPr>
          <p:cNvPr id="10" name="Rectangle 9">
            <a:extLst>
              <a:ext uri="{FF2B5EF4-FFF2-40B4-BE49-F238E27FC236}">
                <a16:creationId xmlns:a16="http://schemas.microsoft.com/office/drawing/2014/main" id="{AC3005D0-74C6-485D-9BC2-69194125E4FB}"/>
              </a:ext>
            </a:extLst>
          </p:cNvPr>
          <p:cNvSpPr/>
          <p:nvPr/>
        </p:nvSpPr>
        <p:spPr>
          <a:xfrm>
            <a:off x="530577" y="1387105"/>
            <a:ext cx="11130845" cy="1225335"/>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Nhóm của em được giao nhiệm vụ khảo sát, xây dựng và thực hiện dự án </a:t>
            </a:r>
            <a:r>
              <a:rPr lang="vi-VN" sz="1900" b="1">
                <a:latin typeface="UTM Avo" panose="02040603050506020204" pitchFamily="18" charset="0"/>
                <a:cs typeface="Times New Roman" panose="02020603050405020304" pitchFamily="18" charset="0"/>
              </a:rPr>
              <a:t>Trường học xanh</a:t>
            </a:r>
            <a:r>
              <a:rPr lang="vi-VN" sz="1900">
                <a:latin typeface="UTM Avo" panose="02040603050506020204" pitchFamily="18" charset="0"/>
                <a:cs typeface="Times New Roman" panose="02020603050405020304" pitchFamily="18" charset="0"/>
              </a:rPr>
              <a:t>. Dự án thực hiện trồng cây phủ xanh nhà trường bằng cách tổ chức cho học sinh khối 7 tham gia. Hãy khảo sát cảnh quan của nhà trường và thảo luận để trả lời các câu hỏi sau: </a:t>
            </a:r>
            <a:endParaRPr lang="en-US" sz="19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FBB5ADC-4F49-4FD7-AA91-9F9AF5EA8157}"/>
              </a:ext>
            </a:extLst>
          </p:cNvPr>
          <p:cNvSpPr/>
          <p:nvPr/>
        </p:nvSpPr>
        <p:spPr>
          <a:xfrm>
            <a:off x="929466" y="2679700"/>
            <a:ext cx="6832108" cy="1345946"/>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 Những vị trí nào trong trường có thể trồng thêm cây?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Loại cây nào phù hợp cho mỗi vị trí?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 Những công việc gì cần được thực hiện? </a:t>
            </a:r>
            <a:endParaRPr lang="en-US" sz="190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7A60997-6960-46AC-B35B-96F389837B03}"/>
              </a:ext>
            </a:extLst>
          </p:cNvPr>
          <p:cNvPicPr>
            <a:picLocks noChangeAspect="1"/>
          </p:cNvPicPr>
          <p:nvPr/>
        </p:nvPicPr>
        <p:blipFill>
          <a:blip r:embed="rId3"/>
          <a:stretch>
            <a:fillRect/>
          </a:stretch>
        </p:blipFill>
        <p:spPr>
          <a:xfrm>
            <a:off x="6288833" y="3438375"/>
            <a:ext cx="5458602" cy="3076190"/>
          </a:xfrm>
          <a:prstGeom prst="rect">
            <a:avLst/>
          </a:prstGeom>
        </p:spPr>
      </p:pic>
      <p:sp>
        <p:nvSpPr>
          <p:cNvPr id="13" name="Rectangle 12">
            <a:extLst>
              <a:ext uri="{FF2B5EF4-FFF2-40B4-BE49-F238E27FC236}">
                <a16:creationId xmlns:a16="http://schemas.microsoft.com/office/drawing/2014/main" id="{E8BBF5BF-8EE2-4C23-B8EF-84D529469A91}"/>
              </a:ext>
            </a:extLst>
          </p:cNvPr>
          <p:cNvSpPr/>
          <p:nvPr/>
        </p:nvSpPr>
        <p:spPr>
          <a:xfrm>
            <a:off x="933719" y="4034370"/>
            <a:ext cx="5172641" cy="1620059"/>
          </a:xfrm>
          <a:prstGeom prst="rect">
            <a:avLst/>
          </a:prstGeom>
        </p:spPr>
        <p:txBody>
          <a:bodyPr wrap="square">
            <a:spAutoFit/>
          </a:bodyPr>
          <a:lstStyle/>
          <a:p>
            <a:pPr algn="just" defTabSz="342900">
              <a:lnSpc>
                <a:spcPct val="135000"/>
              </a:lnSpc>
            </a:pPr>
            <a:r>
              <a:rPr lang="vi-VN" sz="1900">
                <a:latin typeface="UTM Avo" panose="02040603050506020204" pitchFamily="18" charset="0"/>
                <a:cs typeface="Times New Roman" panose="02020603050405020304" pitchFamily="18" charset="0"/>
              </a:rPr>
              <a:t>- Để thực hiện dự án, cần thu thập và tính toán rất nhiều dữ liệu. Nên sử dụng phần mềm</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nào trên máy tính để thực hiện những công việc đó?</a:t>
            </a:r>
          </a:p>
        </p:txBody>
      </p:sp>
    </p:spTree>
    <p:extLst>
      <p:ext uri="{BB962C8B-B14F-4D97-AF65-F5344CB8AC3E}">
        <p14:creationId xmlns:p14="http://schemas.microsoft.com/office/powerpoint/2010/main" val="249453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6C344-E018-449F-A999-53D88DE052DF}"/>
              </a:ext>
            </a:extLst>
          </p:cNvPr>
          <p:cNvPicPr>
            <a:picLocks noChangeAspect="1"/>
          </p:cNvPicPr>
          <p:nvPr/>
        </p:nvPicPr>
        <p:blipFill>
          <a:blip r:embed="rId2"/>
          <a:stretch>
            <a:fillRect/>
          </a:stretch>
        </p:blipFill>
        <p:spPr>
          <a:xfrm>
            <a:off x="473149" y="1205554"/>
            <a:ext cx="11282916" cy="1626366"/>
          </a:xfrm>
          <a:prstGeom prst="rect">
            <a:avLst/>
          </a:prstGeom>
        </p:spPr>
      </p:pic>
      <p:sp>
        <p:nvSpPr>
          <p:cNvPr id="4" name="Rectangle 3">
            <a:extLst>
              <a:ext uri="{FF2B5EF4-FFF2-40B4-BE49-F238E27FC236}">
                <a16:creationId xmlns:a16="http://schemas.microsoft.com/office/drawing/2014/main" id="{D268CCBE-3E18-47F8-B0CD-FB667A35C24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DIỆN PHẦN MỀM BẢNG TÍNH</a:t>
            </a:r>
          </a:p>
        </p:txBody>
      </p:sp>
      <p:sp>
        <p:nvSpPr>
          <p:cNvPr id="5" name="Rectangle 4">
            <a:extLst>
              <a:ext uri="{FF2B5EF4-FFF2-40B4-BE49-F238E27FC236}">
                <a16:creationId xmlns:a16="http://schemas.microsoft.com/office/drawing/2014/main" id="{6C064D55-F63D-4BD5-B1E4-3CD940780BB7}"/>
              </a:ext>
            </a:extLst>
          </p:cNvPr>
          <p:cNvSpPr/>
          <p:nvPr/>
        </p:nvSpPr>
        <p:spPr>
          <a:xfrm>
            <a:off x="1535289" y="2940626"/>
            <a:ext cx="10061454"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Phần mềm bảng tính </a:t>
            </a:r>
            <a:r>
              <a:rPr lang="vi-VN" sz="2000">
                <a:latin typeface="UTM Avo" panose="02040603050506020204" pitchFamily="18" charset="0"/>
                <a:cs typeface="Times New Roman" panose="02020603050405020304" pitchFamily="18" charset="0"/>
              </a:rPr>
              <a:t>là phần mềm ứng dụng giúp em trình bày thông tin dưới dạng bảng một cách cô đọng và dễ so sánh, thực hiện các tính toán phổ biến</a:t>
            </a:r>
          </a:p>
        </p:txBody>
      </p:sp>
      <p:pic>
        <p:nvPicPr>
          <p:cNvPr id="6" name="Picture 5">
            <a:extLst>
              <a:ext uri="{FF2B5EF4-FFF2-40B4-BE49-F238E27FC236}">
                <a16:creationId xmlns:a16="http://schemas.microsoft.com/office/drawing/2014/main" id="{55147392-BF05-4453-8BED-86256360267E}"/>
              </a:ext>
            </a:extLst>
          </p:cNvPr>
          <p:cNvPicPr>
            <a:picLocks noChangeAspect="1"/>
          </p:cNvPicPr>
          <p:nvPr/>
        </p:nvPicPr>
        <p:blipFill>
          <a:blip r:embed="rId3"/>
          <a:stretch>
            <a:fillRect/>
          </a:stretch>
        </p:blipFill>
        <p:spPr>
          <a:xfrm>
            <a:off x="559895" y="3005226"/>
            <a:ext cx="888648" cy="885725"/>
          </a:xfrm>
          <a:prstGeom prst="rect">
            <a:avLst/>
          </a:prstGeom>
        </p:spPr>
      </p:pic>
      <p:sp>
        <p:nvSpPr>
          <p:cNvPr id="7" name="Rectangle 6">
            <a:extLst>
              <a:ext uri="{FF2B5EF4-FFF2-40B4-BE49-F238E27FC236}">
                <a16:creationId xmlns:a16="http://schemas.microsoft.com/office/drawing/2014/main" id="{156ADCA1-5B80-4089-8D79-30BD19F8A524}"/>
              </a:ext>
            </a:extLst>
          </p:cNvPr>
          <p:cNvSpPr/>
          <p:nvPr/>
        </p:nvSpPr>
        <p:spPr>
          <a:xfrm>
            <a:off x="473149" y="3890951"/>
            <a:ext cx="11123594"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(tính tổng, trung bình cộng, xác định giá trị lớn nhất, nhỏ nhất,...), vẽ các biểu đồ minh hoạ các số liệu tương ứng,... Không chỉ thế, khi tính toán bằng chương trình bảng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nếu dữ liệu gốc thay đổi, kết quả tính toán trên các số liệu sẽ được tự động cập nhật. Có rất nhiều phần mềm bảng tính khác nhau như Google Sheets, Microsoft Excel, Libre Calc,... và chúng đều có các chức năng tương tự nhau. </a:t>
            </a:r>
          </a:p>
        </p:txBody>
      </p:sp>
    </p:spTree>
    <p:extLst>
      <p:ext uri="{BB962C8B-B14F-4D97-AF65-F5344CB8AC3E}">
        <p14:creationId xmlns:p14="http://schemas.microsoft.com/office/powerpoint/2010/main" val="2187989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BA318-D058-4199-B8FB-AFE347BF435F}"/>
              </a:ext>
            </a:extLst>
          </p:cNvPr>
          <p:cNvPicPr>
            <a:picLocks noChangeAspect="1"/>
          </p:cNvPicPr>
          <p:nvPr/>
        </p:nvPicPr>
        <p:blipFill>
          <a:blip r:embed="rId2"/>
          <a:stretch>
            <a:fillRect/>
          </a:stretch>
        </p:blipFill>
        <p:spPr>
          <a:xfrm>
            <a:off x="1294082" y="866930"/>
            <a:ext cx="9603835" cy="5697331"/>
          </a:xfrm>
          <a:prstGeom prst="rect">
            <a:avLst/>
          </a:prstGeom>
        </p:spPr>
      </p:pic>
      <p:sp>
        <p:nvSpPr>
          <p:cNvPr id="4" name="Rectangle 3">
            <a:extLst>
              <a:ext uri="{FF2B5EF4-FFF2-40B4-BE49-F238E27FC236}">
                <a16:creationId xmlns:a16="http://schemas.microsoft.com/office/drawing/2014/main" id="{EE5FCB9A-79E5-4344-906E-B6E6F61D6036}"/>
              </a:ext>
            </a:extLst>
          </p:cNvPr>
          <p:cNvSpPr/>
          <p:nvPr/>
        </p:nvSpPr>
        <p:spPr>
          <a:xfrm>
            <a:off x="653771" y="293739"/>
            <a:ext cx="1112359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Giao diện của các phần mềm bảng tính có dạng tương tự như Hình 6.1.</a:t>
            </a:r>
          </a:p>
        </p:txBody>
      </p:sp>
    </p:spTree>
    <p:extLst>
      <p:ext uri="{BB962C8B-B14F-4D97-AF65-F5344CB8AC3E}">
        <p14:creationId xmlns:p14="http://schemas.microsoft.com/office/powerpoint/2010/main" val="2598525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8606A-6EA1-4F3A-A2ED-4EF2F4A91BE3}"/>
              </a:ext>
            </a:extLst>
          </p:cNvPr>
          <p:cNvPicPr>
            <a:picLocks noChangeAspect="1"/>
          </p:cNvPicPr>
          <p:nvPr/>
        </p:nvPicPr>
        <p:blipFill rotWithShape="1">
          <a:blip r:embed="rId2">
            <a:extLst>
              <a:ext uri="{28A0092B-C50C-407E-A947-70E740481C1C}">
                <a14:useLocalDpi xmlns:a14="http://schemas.microsoft.com/office/drawing/2010/main" val="0"/>
              </a:ext>
            </a:extLst>
          </a:blip>
          <a:srcRect t="33043"/>
          <a:stretch/>
        </p:blipFill>
        <p:spPr>
          <a:xfrm>
            <a:off x="435939" y="2442257"/>
            <a:ext cx="10933241" cy="3327958"/>
          </a:xfrm>
          <a:prstGeom prst="rect">
            <a:avLst/>
          </a:prstGeom>
        </p:spPr>
      </p:pic>
      <p:pic>
        <p:nvPicPr>
          <p:cNvPr id="4" name="Picture 3">
            <a:extLst>
              <a:ext uri="{FF2B5EF4-FFF2-40B4-BE49-F238E27FC236}">
                <a16:creationId xmlns:a16="http://schemas.microsoft.com/office/drawing/2014/main" id="{A7258010-55EE-43B0-8CDB-957EE0285AA1}"/>
              </a:ext>
            </a:extLst>
          </p:cNvPr>
          <p:cNvPicPr>
            <a:picLocks noChangeAspect="1"/>
          </p:cNvPicPr>
          <p:nvPr/>
        </p:nvPicPr>
        <p:blipFill rotWithShape="1">
          <a:blip r:embed="rId2">
            <a:extLst>
              <a:ext uri="{28A0092B-C50C-407E-A947-70E740481C1C}">
                <a14:useLocalDpi xmlns:a14="http://schemas.microsoft.com/office/drawing/2010/main" val="0"/>
              </a:ext>
            </a:extLst>
          </a:blip>
          <a:srcRect b="67626"/>
          <a:stretch/>
        </p:blipFill>
        <p:spPr>
          <a:xfrm>
            <a:off x="435940" y="590073"/>
            <a:ext cx="10933241" cy="1609117"/>
          </a:xfrm>
          <a:prstGeom prst="rect">
            <a:avLst/>
          </a:prstGeom>
        </p:spPr>
      </p:pic>
    </p:spTree>
    <p:extLst>
      <p:ext uri="{BB962C8B-B14F-4D97-AF65-F5344CB8AC3E}">
        <p14:creationId xmlns:p14="http://schemas.microsoft.com/office/powerpoint/2010/main" val="11081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945B0-A86E-4F56-8CEF-BB812E8298DE}"/>
              </a:ext>
            </a:extLst>
          </p:cNvPr>
          <p:cNvPicPr>
            <a:picLocks noChangeAspect="1"/>
          </p:cNvPicPr>
          <p:nvPr/>
        </p:nvPicPr>
        <p:blipFill>
          <a:blip r:embed="rId2"/>
          <a:stretch>
            <a:fillRect/>
          </a:stretch>
        </p:blipFill>
        <p:spPr>
          <a:xfrm>
            <a:off x="420697" y="394150"/>
            <a:ext cx="9544383" cy="6069700"/>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9C03CB49-196A-4530-AB55-543029947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09" y="3775426"/>
            <a:ext cx="2816014" cy="2816014"/>
          </a:xfrm>
          <a:prstGeom prst="rect">
            <a:avLst/>
          </a:prstGeom>
        </p:spPr>
      </p:pic>
    </p:spTree>
    <p:extLst>
      <p:ext uri="{BB962C8B-B14F-4D97-AF65-F5344CB8AC3E}">
        <p14:creationId xmlns:p14="http://schemas.microsoft.com/office/powerpoint/2010/main" val="1707423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02EE8-24D1-482E-A27C-6425931C5FF0}"/>
              </a:ext>
            </a:extLst>
          </p:cNvPr>
          <p:cNvPicPr>
            <a:picLocks noChangeAspect="1"/>
          </p:cNvPicPr>
          <p:nvPr/>
        </p:nvPicPr>
        <p:blipFill>
          <a:blip r:embed="rId2"/>
          <a:stretch>
            <a:fillRect/>
          </a:stretch>
        </p:blipFill>
        <p:spPr>
          <a:xfrm>
            <a:off x="451556" y="1397000"/>
            <a:ext cx="10180552" cy="5118981"/>
          </a:xfrm>
          <a:prstGeom prst="rect">
            <a:avLst/>
          </a:prstGeom>
        </p:spPr>
      </p:pic>
      <p:sp>
        <p:nvSpPr>
          <p:cNvPr id="4" name="Rectangle 3">
            <a:extLst>
              <a:ext uri="{FF2B5EF4-FFF2-40B4-BE49-F238E27FC236}">
                <a16:creationId xmlns:a16="http://schemas.microsoft.com/office/drawing/2014/main" id="{A0E18236-AAE9-486E-B81F-4797215B53EB}"/>
              </a:ext>
            </a:extLst>
          </p:cNvPr>
          <p:cNvSpPr/>
          <p:nvPr/>
        </p:nvSpPr>
        <p:spPr>
          <a:xfrm>
            <a:off x="451556" y="336375"/>
            <a:ext cx="1002453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ô trên trang tính được đánh địa chỉ theo cột và hàng, ví dụ A1, B3, C10,... Địa chỉ của ô được quy định là tên cột ghép với tên hàng. </a:t>
            </a:r>
            <a:endParaRPr lang="en-US"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45CEDAED-02BA-4610-826A-0DC0D978FCFE}"/>
              </a:ext>
            </a:extLst>
          </p:cNvPr>
          <p:cNvGrpSpPr/>
          <p:nvPr/>
        </p:nvGrpSpPr>
        <p:grpSpPr>
          <a:xfrm>
            <a:off x="8342487" y="1449210"/>
            <a:ext cx="3476979" cy="1753619"/>
            <a:chOff x="8342487" y="1449210"/>
            <a:chExt cx="3476979" cy="1753619"/>
          </a:xfrm>
        </p:grpSpPr>
        <p:sp>
          <p:nvSpPr>
            <p:cNvPr id="2" name="Speech Bubble: Rectangle with Corners Rounded 1">
              <a:extLst>
                <a:ext uri="{FF2B5EF4-FFF2-40B4-BE49-F238E27FC236}">
                  <a16:creationId xmlns:a16="http://schemas.microsoft.com/office/drawing/2014/main" id="{9A132C8A-6C3D-4798-BB56-2815A165B6EB}"/>
                </a:ext>
              </a:extLst>
            </p:cNvPr>
            <p:cNvSpPr/>
            <p:nvPr/>
          </p:nvSpPr>
          <p:spPr>
            <a:xfrm>
              <a:off x="8342487" y="1449210"/>
              <a:ext cx="3476979" cy="1753619"/>
            </a:xfrm>
            <a:prstGeom prst="wedgeRoundRectCallout">
              <a:avLst>
                <a:gd name="adj1" fmla="val -99080"/>
                <a:gd name="adj2" fmla="val 58952"/>
                <a:gd name="adj3" fmla="val 16667"/>
              </a:avLst>
            </a:prstGeom>
            <a:solidFill>
              <a:schemeClr val="accent3">
                <a:alpha val="2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7AC540-46FC-48E5-87EA-FEA5809D8AF3}"/>
                </a:ext>
              </a:extLst>
            </p:cNvPr>
            <p:cNvSpPr/>
            <p:nvPr/>
          </p:nvSpPr>
          <p:spPr>
            <a:xfrm>
              <a:off x="8387643" y="1466965"/>
              <a:ext cx="3364090" cy="1695529"/>
            </a:xfrm>
            <a:prstGeom prst="rect">
              <a:avLst/>
            </a:prstGeom>
          </p:spPr>
          <p:txBody>
            <a:bodyPr wrap="square">
              <a:spAutoFit/>
            </a:bodyPr>
            <a:lstStyle/>
            <a:p>
              <a:pPr algn="ctr" defTabSz="342900">
                <a:lnSpc>
                  <a:spcPct val="150000"/>
                </a:lnSpc>
              </a:pPr>
              <a:r>
                <a:rPr lang="vi-VN">
                  <a:latin typeface="UTM Avo" panose="02040603050506020204" pitchFamily="18" charset="0"/>
                  <a:cs typeface="Times New Roman" panose="02020603050405020304" pitchFamily="18" charset="0"/>
                </a:rPr>
                <a:t>Nhiều ô liền kề tạo thành hình chữ nhật trên trang tính được gọi là </a:t>
              </a:r>
              <a:r>
                <a:rPr lang="vi-VN" b="1">
                  <a:solidFill>
                    <a:srgbClr val="0000FF"/>
                  </a:solidFill>
                  <a:latin typeface="UTM Avo" panose="02040603050506020204" pitchFamily="18" charset="0"/>
                  <a:cs typeface="Times New Roman" panose="02020603050405020304" pitchFamily="18" charset="0"/>
                </a:rPr>
                <a:t>vùng dữ liệu </a:t>
              </a:r>
              <a:r>
                <a:rPr lang="vi-VN">
                  <a:latin typeface="UTM Avo" panose="02040603050506020204" pitchFamily="18" charset="0"/>
                  <a:cs typeface="Times New Roman" panose="02020603050405020304" pitchFamily="18" charset="0"/>
                </a:rPr>
                <a:t>(gọi tắt là vùng). </a:t>
              </a:r>
            </a:p>
          </p:txBody>
        </p:sp>
      </p:grpSp>
      <p:grpSp>
        <p:nvGrpSpPr>
          <p:cNvPr id="9" name="Group 8">
            <a:extLst>
              <a:ext uri="{FF2B5EF4-FFF2-40B4-BE49-F238E27FC236}">
                <a16:creationId xmlns:a16="http://schemas.microsoft.com/office/drawing/2014/main" id="{F5B1AC98-AF49-47A7-B47E-072B158467A4}"/>
              </a:ext>
            </a:extLst>
          </p:cNvPr>
          <p:cNvGrpSpPr/>
          <p:nvPr/>
        </p:nvGrpSpPr>
        <p:grpSpPr>
          <a:xfrm>
            <a:off x="7868093" y="4531980"/>
            <a:ext cx="3951373" cy="1753619"/>
            <a:chOff x="7868093" y="4531980"/>
            <a:chExt cx="3951373" cy="1753619"/>
          </a:xfrm>
        </p:grpSpPr>
        <p:sp>
          <p:nvSpPr>
            <p:cNvPr id="8" name="Speech Bubble: Rectangle with Corners Rounded 7">
              <a:extLst>
                <a:ext uri="{FF2B5EF4-FFF2-40B4-BE49-F238E27FC236}">
                  <a16:creationId xmlns:a16="http://schemas.microsoft.com/office/drawing/2014/main" id="{844FD734-CFA2-4509-BD40-0F9A2F80F670}"/>
                </a:ext>
              </a:extLst>
            </p:cNvPr>
            <p:cNvSpPr/>
            <p:nvPr/>
          </p:nvSpPr>
          <p:spPr>
            <a:xfrm>
              <a:off x="7868093" y="4531980"/>
              <a:ext cx="3951373" cy="1753619"/>
            </a:xfrm>
            <a:prstGeom prst="wedgeRoundRectCallout">
              <a:avLst>
                <a:gd name="adj1" fmla="val -82812"/>
                <a:gd name="adj2" fmla="val -52611"/>
                <a:gd name="adj3" fmla="val 16667"/>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C509A-E33E-4C9E-A9BC-6418AEC8B910}"/>
                </a:ext>
              </a:extLst>
            </p:cNvPr>
            <p:cNvSpPr/>
            <p:nvPr/>
          </p:nvSpPr>
          <p:spPr>
            <a:xfrm>
              <a:off x="7985708" y="4561024"/>
              <a:ext cx="3766025" cy="169552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Vùng dữ liệu được đánh địa chỉ theo địa chỉ của ô góc trên bên trái và ô góc dưới bên phải, cách nhau bởi dấu ":".</a:t>
              </a:r>
            </a:p>
          </p:txBody>
        </p:sp>
      </p:grpSp>
    </p:spTree>
    <p:extLst>
      <p:ext uri="{BB962C8B-B14F-4D97-AF65-F5344CB8AC3E}">
        <p14:creationId xmlns:p14="http://schemas.microsoft.com/office/powerpoint/2010/main" val="422674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E18236-AAE9-486E-B81F-4797215B53EB}"/>
              </a:ext>
            </a:extLst>
          </p:cNvPr>
          <p:cNvSpPr/>
          <p:nvPr/>
        </p:nvSpPr>
        <p:spPr>
          <a:xfrm>
            <a:off x="564445" y="353712"/>
            <a:ext cx="1108568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thao tác chọn (đánh dấu) một ô, hàng, cột, vùng trên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ô: Nháy chuột vào ô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hàng: Nháy chuột vào tên hàng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Chọn một cột: Nháy chuột vào tên cột cần chọn.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một vùng: Kéo thả chuột từ một ô góc (ví dụ ô góc trên bên trái) đến ô ở góc đối diện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(ô góc dưới bên phải). Ô chọn đầu tiên sẽ là ô hiện thời.</a:t>
            </a:r>
          </a:p>
        </p:txBody>
      </p:sp>
      <p:pic>
        <p:nvPicPr>
          <p:cNvPr id="12" name="Picture 11">
            <a:extLst>
              <a:ext uri="{FF2B5EF4-FFF2-40B4-BE49-F238E27FC236}">
                <a16:creationId xmlns:a16="http://schemas.microsoft.com/office/drawing/2014/main" id="{199E1DA6-A643-48EC-BBCB-B16317B43E25}"/>
              </a:ext>
            </a:extLst>
          </p:cNvPr>
          <p:cNvPicPr>
            <a:picLocks noChangeAspect="1"/>
          </p:cNvPicPr>
          <p:nvPr/>
        </p:nvPicPr>
        <p:blipFill rotWithShape="1">
          <a:blip r:embed="rId2"/>
          <a:srcRect b="52403"/>
          <a:stretch/>
        </p:blipFill>
        <p:spPr>
          <a:xfrm>
            <a:off x="541867" y="3173274"/>
            <a:ext cx="11011786" cy="1613214"/>
          </a:xfrm>
          <a:prstGeom prst="rect">
            <a:avLst/>
          </a:prstGeom>
        </p:spPr>
      </p:pic>
      <p:pic>
        <p:nvPicPr>
          <p:cNvPr id="13" name="Picture 12">
            <a:extLst>
              <a:ext uri="{FF2B5EF4-FFF2-40B4-BE49-F238E27FC236}">
                <a16:creationId xmlns:a16="http://schemas.microsoft.com/office/drawing/2014/main" id="{709A75B0-53EC-44A7-B875-D91C14FC67B2}"/>
              </a:ext>
            </a:extLst>
          </p:cNvPr>
          <p:cNvPicPr>
            <a:picLocks noChangeAspect="1"/>
          </p:cNvPicPr>
          <p:nvPr/>
        </p:nvPicPr>
        <p:blipFill rotWithShape="1">
          <a:blip r:embed="rId2"/>
          <a:srcRect t="48128"/>
          <a:stretch/>
        </p:blipFill>
        <p:spPr>
          <a:xfrm>
            <a:off x="454640" y="4786489"/>
            <a:ext cx="11011786" cy="1758112"/>
          </a:xfrm>
          <a:prstGeom prst="rect">
            <a:avLst/>
          </a:prstGeom>
        </p:spPr>
      </p:pic>
    </p:spTree>
    <p:extLst>
      <p:ext uri="{BB962C8B-B14F-4D97-AF65-F5344CB8AC3E}">
        <p14:creationId xmlns:p14="http://schemas.microsoft.com/office/powerpoint/2010/main" val="77187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strVal val="#ppt_w*0.70"/>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Effect transition="in" filter="fade">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D4F8F-E8AE-468A-A275-E5FE32FFA080}"/>
              </a:ext>
            </a:extLst>
          </p:cNvPr>
          <p:cNvPicPr>
            <a:picLocks noChangeAspect="1"/>
          </p:cNvPicPr>
          <p:nvPr/>
        </p:nvPicPr>
        <p:blipFill>
          <a:blip r:embed="rId2"/>
          <a:stretch>
            <a:fillRect/>
          </a:stretch>
        </p:blipFill>
        <p:spPr>
          <a:xfrm>
            <a:off x="473148" y="1177277"/>
            <a:ext cx="11217349" cy="2033193"/>
          </a:xfrm>
          <a:prstGeom prst="rect">
            <a:avLst/>
          </a:prstGeom>
        </p:spPr>
      </p:pic>
      <p:sp>
        <p:nvSpPr>
          <p:cNvPr id="4" name="Rectangle 3">
            <a:extLst>
              <a:ext uri="{FF2B5EF4-FFF2-40B4-BE49-F238E27FC236}">
                <a16:creationId xmlns:a16="http://schemas.microsoft.com/office/drawing/2014/main" id="{E9170743-A6AF-45B8-AA86-DFE2DE04A6D9}"/>
              </a:ext>
            </a:extLst>
          </p:cNvPr>
          <p:cNvSpPr/>
          <p:nvPr/>
        </p:nvSpPr>
        <p:spPr>
          <a:xfrm>
            <a:off x="473148" y="394837"/>
            <a:ext cx="11007651"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NHẬP, CHỈNH SỬA VÀ ĐỊNH DẠNG DỮ LIỆU TRONG TRANG TÍNH</a:t>
            </a:r>
          </a:p>
        </p:txBody>
      </p:sp>
      <p:grpSp>
        <p:nvGrpSpPr>
          <p:cNvPr id="11" name="Group 10">
            <a:extLst>
              <a:ext uri="{FF2B5EF4-FFF2-40B4-BE49-F238E27FC236}">
                <a16:creationId xmlns:a16="http://schemas.microsoft.com/office/drawing/2014/main" id="{C3A674C9-D88C-4C24-BFE0-6FB45D18528F}"/>
              </a:ext>
            </a:extLst>
          </p:cNvPr>
          <p:cNvGrpSpPr/>
          <p:nvPr/>
        </p:nvGrpSpPr>
        <p:grpSpPr>
          <a:xfrm>
            <a:off x="4373740" y="3349977"/>
            <a:ext cx="2896305" cy="2964055"/>
            <a:chOff x="4373740" y="3349977"/>
            <a:chExt cx="2896305" cy="2964055"/>
          </a:xfrm>
        </p:grpSpPr>
        <p:pic>
          <p:nvPicPr>
            <p:cNvPr id="7" name="Picture 6" descr="Logo&#10;&#10;Description automatically generated with low confidence">
              <a:extLst>
                <a:ext uri="{FF2B5EF4-FFF2-40B4-BE49-F238E27FC236}">
                  <a16:creationId xmlns:a16="http://schemas.microsoft.com/office/drawing/2014/main" id="{2F04A280-65DB-4972-922D-76DCCFF6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C98CFF5-51A7-4278-8EFD-16C6B34DDD8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95DF91-D1D5-4739-81CE-FC0EAE3CD2A6}"/>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3736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1031</Words>
  <Application>Microsoft Office PowerPoint</Application>
  <PresentationFormat>Widescreen</PresentationFormat>
  <Paragraphs>66</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2022-03-23T23:20:29Z</dcterms:modified>
</cp:coreProperties>
</file>