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10"/>
  </p:notesMasterIdLst>
  <p:sldIdLst>
    <p:sldId id="256" r:id="rId2"/>
    <p:sldId id="260" r:id="rId3"/>
    <p:sldId id="259" r:id="rId4"/>
    <p:sldId id="257" r:id="rId5"/>
    <p:sldId id="262" r:id="rId6"/>
    <p:sldId id="258" r:id="rId7"/>
    <p:sldId id="261" r:id="rId8"/>
    <p:sldId id="273" r:id="rId9"/>
  </p:sldIdLst>
  <p:sldSz cx="9144000" cy="5143500" type="screen16x9"/>
  <p:notesSz cx="6858000" cy="9144000"/>
  <p:embeddedFontLst>
    <p:embeddedFont>
      <p:font typeface="Livvic Light" panose="020B0604020202020204" charset="0"/>
      <p:regular r:id="rId11"/>
      <p:bold r:id="rId12"/>
      <p:italic r:id="rId13"/>
      <p:boldItalic r:id="rId14"/>
    </p:embeddedFont>
    <p:embeddedFont>
      <p:font typeface="Roboto Slab Light" panose="020B0604020202020204" charset="0"/>
      <p:regular r:id="rId15"/>
      <p:bold r:id="rId16"/>
    </p:embeddedFont>
    <p:embeddedFont>
      <p:font typeface="Livvic Medium" panose="020B0604020202020204" charset="0"/>
      <p:regular r:id="rId17"/>
      <p:bold r:id="rId18"/>
      <p:italic r:id="rId19"/>
      <p:boldItalic r:id="rId20"/>
    </p:embeddedFont>
    <p:embeddedFont>
      <p:font typeface="Fira Sans Extra Condensed Medium" panose="020B0604020202020204" charset="0"/>
      <p:regular r:id="rId21"/>
      <p:bold r:id="rId22"/>
      <p:italic r:id="rId23"/>
      <p:boldItalic r:id="rId24"/>
    </p:embeddedFont>
    <p:embeddedFont>
      <p:font typeface="Redressed" panose="020B0604020202020204" charset="0"/>
      <p:regular r:id="rId25"/>
    </p:embeddedFont>
    <p:embeddedFont>
      <p:font typeface="Livvic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733DFE-1EAC-4D4B-BBB6-BE0D3FE660FD}">
  <a:tblStyle styleId="{FD733DFE-1EAC-4D4B-BBB6-BE0D3FE660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244cc8daa9_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244cc8daa9_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44cc8daa9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44cc8daa9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022475" y="539500"/>
            <a:ext cx="4445700" cy="15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3022475" y="2271400"/>
            <a:ext cx="25905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 idx="2" hasCustomPrompt="1"/>
          </p:nvPr>
        </p:nvSpPr>
        <p:spPr>
          <a:xfrm>
            <a:off x="1675850" y="910150"/>
            <a:ext cx="108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613325" y="1094051"/>
            <a:ext cx="7731000" cy="3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8269"/>
              </a:buClr>
              <a:buSzPts val="1100"/>
              <a:buFont typeface="Livvic Medium"/>
              <a:buAutoNum type="arabicPeriod"/>
              <a:defRPr sz="12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4514" y="539500"/>
            <a:ext cx="3694960" cy="402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2831550" y="2415825"/>
            <a:ext cx="34809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054600" y="3362775"/>
            <a:ext cx="30348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2" hasCustomPrompt="1"/>
          </p:nvPr>
        </p:nvSpPr>
        <p:spPr>
          <a:xfrm>
            <a:off x="4027800" y="1255175"/>
            <a:ext cx="108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8" r:id="rId8"/>
    <p:sldLayoutId id="2147483660" r:id="rId9"/>
    <p:sldLayoutId id="2147483661" r:id="rId10"/>
    <p:sldLayoutId id="2147483666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5"/>
          <p:cNvSpPr txBox="1">
            <a:spLocks noGrp="1"/>
          </p:cNvSpPr>
          <p:nvPr>
            <p:ph type="ctrTitle"/>
          </p:nvPr>
        </p:nvSpPr>
        <p:spPr>
          <a:xfrm>
            <a:off x="1923750" y="1548244"/>
            <a:ext cx="5296500" cy="17603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dirty="0" smtClean="0"/>
              <a:t>CHƯƠNG TRÌNH</a:t>
            </a:r>
            <a:br>
              <a:rPr lang="en-US" sz="5200" dirty="0" smtClean="0"/>
            </a:br>
            <a:r>
              <a:rPr lang="en-US" sz="5200" dirty="0" smtClean="0"/>
              <a:t>GIỚI THIỆU SÁCH </a:t>
            </a:r>
            <a:endParaRPr sz="5200" dirty="0"/>
          </a:p>
        </p:txBody>
      </p:sp>
      <p:pic>
        <p:nvPicPr>
          <p:cNvPr id="469" name="Google Shape;469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5275" y="3528900"/>
            <a:ext cx="3216325" cy="21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364923" y="-513250"/>
            <a:ext cx="3633526" cy="3183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55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472" name="Google Shape;472;p55"/>
            <p:cNvSpPr/>
            <p:nvPr/>
          </p:nvSpPr>
          <p:spPr>
            <a:xfrm>
              <a:off x="447225" y="1724725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5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4" name="Google Shape;474;p55"/>
          <p:cNvPicPr preferRelativeResize="0"/>
          <p:nvPr/>
        </p:nvPicPr>
        <p:blipFill rotWithShape="1">
          <a:blip r:embed="rId8">
            <a:alphaModFix/>
          </a:blip>
          <a:srcRect t="199" b="199"/>
          <a:stretch/>
        </p:blipFill>
        <p:spPr>
          <a:xfrm rot="902439">
            <a:off x="6476500" y="3528900"/>
            <a:ext cx="1432117" cy="19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23688">
            <a:off x="881224" y="-448266"/>
            <a:ext cx="2255899" cy="295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494">
        <p:fade/>
      </p:transition>
    </mc:Choice>
    <mc:Fallback>
      <p:transition spd="med" advTm="18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9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SÁCH HAY THÁNG NÀY: CÂU CHUYỆN VỀ CHIẾC VÒNG BẠC CỦA BÁC HỒ</a:t>
            </a:r>
            <a:endParaRPr dirty="0"/>
          </a:p>
        </p:txBody>
      </p:sp>
      <p:grpSp>
        <p:nvGrpSpPr>
          <p:cNvPr id="514" name="Google Shape;514;p59"/>
          <p:cNvGrpSpPr/>
          <p:nvPr/>
        </p:nvGrpSpPr>
        <p:grpSpPr>
          <a:xfrm>
            <a:off x="1601858" y="912909"/>
            <a:ext cx="5950469" cy="2007963"/>
            <a:chOff x="3013175" y="4489825"/>
            <a:chExt cx="1829000" cy="982850"/>
          </a:xfrm>
        </p:grpSpPr>
        <p:sp>
          <p:nvSpPr>
            <p:cNvPr id="515" name="Google Shape;515;p5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509">
        <p:dissolve/>
      </p:transition>
    </mc:Choice>
    <mc:Fallback>
      <p:transition spd="slow" advTm="650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8"/>
          <p:cNvSpPr/>
          <p:nvPr/>
        </p:nvSpPr>
        <p:spPr>
          <a:xfrm>
            <a:off x="4027800" y="1182829"/>
            <a:ext cx="10884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58"/>
          <p:cNvSpPr txBox="1">
            <a:spLocks noGrp="1"/>
          </p:cNvSpPr>
          <p:nvPr>
            <p:ph type="subTitle" idx="1"/>
          </p:nvPr>
        </p:nvSpPr>
        <p:spPr>
          <a:xfrm>
            <a:off x="2092454" y="3764941"/>
            <a:ext cx="5216564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/>
              <a:t>Chủ</a:t>
            </a:r>
            <a:r>
              <a:rPr lang="en-US" sz="4000" dirty="0" smtClean="0"/>
              <a:t> </a:t>
            </a:r>
            <a:r>
              <a:rPr lang="en-US" sz="4000" dirty="0" err="1" smtClean="0"/>
              <a:t>tịch</a:t>
            </a:r>
            <a:r>
              <a:rPr lang="en-US" sz="4000" dirty="0" smtClean="0"/>
              <a:t> </a:t>
            </a:r>
            <a:r>
              <a:rPr lang="en-US" sz="4000" dirty="0" err="1" smtClean="0"/>
              <a:t>Hồ</a:t>
            </a:r>
            <a:r>
              <a:rPr lang="en-US" sz="4000" dirty="0" smtClean="0"/>
              <a:t> </a:t>
            </a:r>
            <a:r>
              <a:rPr lang="en-US" sz="4000" dirty="0" err="1" smtClean="0"/>
              <a:t>Chí</a:t>
            </a:r>
            <a:r>
              <a:rPr lang="en-US" sz="4000" dirty="0" smtClean="0"/>
              <a:t> Minh</a:t>
            </a:r>
            <a:endParaRPr sz="4000" dirty="0"/>
          </a:p>
        </p:txBody>
      </p:sp>
      <p:pic>
        <p:nvPicPr>
          <p:cNvPr id="504" name="Google Shape;50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094691">
            <a:off x="253850" y="1671801"/>
            <a:ext cx="2862025" cy="3026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5" name="Google Shape;505;p58"/>
          <p:cNvGrpSpPr/>
          <p:nvPr/>
        </p:nvGrpSpPr>
        <p:grpSpPr>
          <a:xfrm>
            <a:off x="5947182" y="244645"/>
            <a:ext cx="3037805" cy="2862747"/>
            <a:chOff x="5947182" y="244645"/>
            <a:chExt cx="3037805" cy="2862747"/>
          </a:xfrm>
        </p:grpSpPr>
        <p:pic>
          <p:nvPicPr>
            <p:cNvPr id="506" name="Google Shape;506;p5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75432">
              <a:off x="5925778" y="769441"/>
              <a:ext cx="1798724" cy="101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5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8528202">
              <a:off x="7063752" y="1646192"/>
              <a:ext cx="1798725" cy="1016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639" y="602279"/>
            <a:ext cx="4019041" cy="302207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4304">
        <p15:prstTrans prst="fracture"/>
      </p:transition>
    </mc:Choice>
    <mc:Fallback>
      <p:transition spd="slow" advTm="14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0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6"/>
          <p:cNvSpPr txBox="1">
            <a:spLocks noGrp="1"/>
          </p:cNvSpPr>
          <p:nvPr>
            <p:ph type="ctrTitle"/>
          </p:nvPr>
        </p:nvSpPr>
        <p:spPr>
          <a:xfrm>
            <a:off x="4447309" y="1336194"/>
            <a:ext cx="4156364" cy="2435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 smtClean="0"/>
              <a:t>Cuốn</a:t>
            </a:r>
            <a:r>
              <a:rPr lang="en-US" sz="4400" dirty="0" smtClean="0"/>
              <a:t> </a:t>
            </a:r>
            <a:r>
              <a:rPr lang="en-US" sz="4400" dirty="0" err="1" smtClean="0"/>
              <a:t>sách</a:t>
            </a:r>
            <a:r>
              <a:rPr lang="en-US" sz="4400" dirty="0" smtClean="0"/>
              <a:t>: </a:t>
            </a:r>
            <a:r>
              <a:rPr lang="en-US" sz="4400" dirty="0" err="1" smtClean="0"/>
              <a:t>Câu</a:t>
            </a:r>
            <a:r>
              <a:rPr lang="en-US" sz="4400" dirty="0" smtClean="0"/>
              <a:t> </a:t>
            </a:r>
            <a:r>
              <a:rPr lang="en-US" sz="4400" dirty="0" err="1" smtClean="0"/>
              <a:t>chuyện</a:t>
            </a:r>
            <a:r>
              <a:rPr lang="en-US" sz="4400" dirty="0" smtClean="0"/>
              <a:t> </a:t>
            </a:r>
            <a:r>
              <a:rPr lang="en-US" sz="4400" dirty="0" err="1" smtClean="0"/>
              <a:t>về</a:t>
            </a:r>
            <a:r>
              <a:rPr lang="en-US" sz="4400" dirty="0" smtClean="0"/>
              <a:t> </a:t>
            </a:r>
            <a:r>
              <a:rPr lang="en-US" sz="4400" dirty="0" err="1" smtClean="0"/>
              <a:t>vòng</a:t>
            </a:r>
            <a:r>
              <a:rPr lang="en-US" sz="4400" dirty="0" smtClean="0"/>
              <a:t> </a:t>
            </a:r>
            <a:r>
              <a:rPr lang="en-US" sz="4400" dirty="0" err="1" smtClean="0"/>
              <a:t>bạc</a:t>
            </a:r>
            <a:r>
              <a:rPr lang="en-US" sz="4400" dirty="0" smtClean="0"/>
              <a:t> </a:t>
            </a:r>
            <a:r>
              <a:rPr lang="en-US" sz="4400" dirty="0" err="1" smtClean="0"/>
              <a:t>của</a:t>
            </a:r>
            <a:r>
              <a:rPr lang="en-US" sz="4400" dirty="0" smtClean="0"/>
              <a:t> </a:t>
            </a:r>
            <a:r>
              <a:rPr lang="en-US" sz="4400" dirty="0" err="1" smtClean="0"/>
              <a:t>Bác</a:t>
            </a:r>
            <a:r>
              <a:rPr lang="en-US" sz="4400" dirty="0" smtClean="0"/>
              <a:t> </a:t>
            </a:r>
            <a:r>
              <a:rPr lang="en-US" sz="4400" dirty="0" err="1" smtClean="0"/>
              <a:t>Hồ</a:t>
            </a:r>
            <a:endParaRPr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17" y="233410"/>
            <a:ext cx="3782291" cy="464127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546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1"/>
          <p:cNvSpPr/>
          <p:nvPr/>
        </p:nvSpPr>
        <p:spPr>
          <a:xfrm>
            <a:off x="3405950" y="2855338"/>
            <a:ext cx="2332040" cy="24673"/>
          </a:xfrm>
          <a:custGeom>
            <a:avLst/>
            <a:gdLst/>
            <a:ahLst/>
            <a:cxnLst/>
            <a:rect l="l" t="t" r="r" b="b"/>
            <a:pathLst>
              <a:path w="137199" h="1426" extrusionOk="0">
                <a:moveTo>
                  <a:pt x="12716" y="0"/>
                </a:moveTo>
                <a:cubicBezTo>
                  <a:pt x="1" y="0"/>
                  <a:pt x="1" y="1426"/>
                  <a:pt x="12716" y="1426"/>
                </a:cubicBezTo>
                <a:cubicBezTo>
                  <a:pt x="13005" y="1426"/>
                  <a:pt x="13301" y="1425"/>
                  <a:pt x="13603" y="1424"/>
                </a:cubicBezTo>
                <a:cubicBezTo>
                  <a:pt x="54189" y="1285"/>
                  <a:pt x="94810" y="1008"/>
                  <a:pt x="135396" y="800"/>
                </a:cubicBezTo>
                <a:cubicBezTo>
                  <a:pt x="137198" y="800"/>
                  <a:pt x="137198" y="627"/>
                  <a:pt x="135396" y="627"/>
                </a:cubicBezTo>
                <a:cubicBezTo>
                  <a:pt x="94810" y="419"/>
                  <a:pt x="54189" y="141"/>
                  <a:pt x="13603" y="3"/>
                </a:cubicBezTo>
                <a:cubicBezTo>
                  <a:pt x="13301" y="1"/>
                  <a:pt x="13005" y="0"/>
                  <a:pt x="127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634" y="522835"/>
            <a:ext cx="2989032" cy="40059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22107">
        <p15:prstTrans prst="origami"/>
      </p:transition>
    </mc:Choice>
    <mc:Fallback>
      <p:transition spd="slow" advTm="22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775" y="265575"/>
            <a:ext cx="8088449" cy="26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864" y="853442"/>
            <a:ext cx="2880620" cy="3840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5775" y="828416"/>
            <a:ext cx="2918158" cy="389087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1015">
        <p14:flip dir="r"/>
      </p:transition>
    </mc:Choice>
    <mc:Fallback>
      <p:transition spd="slow" advTm="21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60"/>
          <p:cNvPicPr preferRelativeResize="0"/>
          <p:nvPr/>
        </p:nvPicPr>
        <p:blipFill>
          <a:blip r:embed="rId6">
            <a:alphaModFix amt="96000"/>
          </a:blip>
          <a:stretch>
            <a:fillRect/>
          </a:stretch>
        </p:blipFill>
        <p:spPr>
          <a:xfrm>
            <a:off x="5019700" y="555263"/>
            <a:ext cx="3390725" cy="427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572" y="311035"/>
            <a:ext cx="3474719" cy="452143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496">
        <p14:glitter pattern="hexagon"/>
      </p:transition>
    </mc:Choice>
    <mc:Fallback>
      <p:transition spd="slow" advTm="6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72"/>
          <p:cNvSpPr/>
          <p:nvPr/>
        </p:nvSpPr>
        <p:spPr>
          <a:xfrm>
            <a:off x="1675850" y="837804"/>
            <a:ext cx="10884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72"/>
          <p:cNvSpPr txBox="1">
            <a:spLocks noGrp="1"/>
          </p:cNvSpPr>
          <p:nvPr>
            <p:ph type="title"/>
          </p:nvPr>
        </p:nvSpPr>
        <p:spPr>
          <a:xfrm>
            <a:off x="1675850" y="1331004"/>
            <a:ext cx="5672601" cy="2382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CẢM ƠN CÁC BẠN HỌC SINH ĐÃ CHÚ Ý LẮNG NGHE!</a:t>
            </a:r>
            <a:endParaRPr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339">
        <p14:warp dir="in"/>
      </p:transition>
    </mc:Choice>
    <mc:Fallback>
      <p:transition spd="slow" advTm="7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Papyrus History Lesson XL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44</Words>
  <Application>Microsoft Office PowerPoint</Application>
  <PresentationFormat>On-screen Show (16:9)</PresentationFormat>
  <Paragraphs>5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Muli</vt:lpstr>
      <vt:lpstr>Livvic Light</vt:lpstr>
      <vt:lpstr>Roboto Slab Light</vt:lpstr>
      <vt:lpstr>Livvic Medium</vt:lpstr>
      <vt:lpstr>Fira Sans Extra Condensed Medium</vt:lpstr>
      <vt:lpstr>Redressed</vt:lpstr>
      <vt:lpstr>Livvic</vt:lpstr>
      <vt:lpstr>Papyrus History Lesson XL by Slidesgo</vt:lpstr>
      <vt:lpstr>CHƯƠNG TRÌNH GIỚI THIỆU SÁCH </vt:lpstr>
      <vt:lpstr>PowerPoint Presentation</vt:lpstr>
      <vt:lpstr>PowerPoint Presentation</vt:lpstr>
      <vt:lpstr>Cuốn sách: Câu chuyện về vòng bạc của Bác Hồ</vt:lpstr>
      <vt:lpstr>PowerPoint Presentation</vt:lpstr>
      <vt:lpstr>PowerPoint Presentation</vt:lpstr>
      <vt:lpstr>PowerPoint Presentation</vt:lpstr>
      <vt:lpstr>CẢM ƠN CÁC BẠN HỌC SINH ĐÃ CHÚ Ý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TRÌNH GIỚI THIỆU SÁCH</dc:title>
  <dc:creator>admin</dc:creator>
  <cp:lastModifiedBy>admin</cp:lastModifiedBy>
  <cp:revision>5</cp:revision>
  <dcterms:modified xsi:type="dcterms:W3CDTF">2023-02-09T14:46:23Z</dcterms:modified>
</cp:coreProperties>
</file>