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6" r:id="rId4"/>
    <p:sldMasterId id="2147483688" r:id="rId5"/>
    <p:sldMasterId id="2147483702" r:id="rId6"/>
    <p:sldMasterId id="2147483716" r:id="rId7"/>
    <p:sldMasterId id="2147483730" r:id="rId8"/>
    <p:sldMasterId id="2147483743" r:id="rId9"/>
    <p:sldMasterId id="2147483757" r:id="rId10"/>
    <p:sldMasterId id="2147483771" r:id="rId11"/>
    <p:sldMasterId id="2147483785" r:id="rId12"/>
    <p:sldMasterId id="2147483799" r:id="rId13"/>
    <p:sldMasterId id="2147483813" r:id="rId14"/>
  </p:sldMasterIdLst>
  <p:sldIdLst>
    <p:sldId id="260" r:id="rId15"/>
    <p:sldId id="261" r:id="rId16"/>
    <p:sldId id="264" r:id="rId17"/>
    <p:sldId id="263" r:id="rId18"/>
    <p:sldId id="265" r:id="rId19"/>
    <p:sldId id="256" r:id="rId20"/>
    <p:sldId id="268" r:id="rId21"/>
    <p:sldId id="271" r:id="rId22"/>
    <p:sldId id="273" r:id="rId23"/>
    <p:sldId id="306" r:id="rId24"/>
    <p:sldId id="274" r:id="rId25"/>
    <p:sldId id="283" r:id="rId26"/>
    <p:sldId id="304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303" r:id="rId43"/>
    <p:sldId id="305" r:id="rId44"/>
    <p:sldId id="293" r:id="rId45"/>
    <p:sldId id="301" r:id="rId46"/>
    <p:sldId id="294" r:id="rId47"/>
    <p:sldId id="295" r:id="rId48"/>
    <p:sldId id="296" r:id="rId49"/>
    <p:sldId id="297" r:id="rId50"/>
    <p:sldId id="298" r:id="rId51"/>
    <p:sldId id="299" r:id="rId52"/>
    <p:sldId id="300" r:id="rId53"/>
  </p:sldIdLst>
  <p:sldSz cx="9144000" cy="6858000" type="screen4x3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27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2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61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A43CE-1DA9-42EE-B860-658138EDCF9B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72028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FE43-38F1-4DEE-8A0B-C8A4141A3F09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9A34B-EC4A-4A69-8985-08279B38CE1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53127"/>
      </p:ext>
    </p:extLst>
  </p:cSld>
  <p:clrMapOvr>
    <a:masterClrMapping/>
  </p:clrMapOvr>
  <p:transition spd="med">
    <p:plus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5E9D-A52A-4451-A6DA-54C35B4C3203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96772-E353-4250-9269-98B39F9D279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3982"/>
      </p:ext>
    </p:extLst>
  </p:cSld>
  <p:clrMapOvr>
    <a:masterClrMapping/>
  </p:clrMapOvr>
  <p:transition spd="med">
    <p:plus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9805-5E5F-4E9D-860A-3C210D02BE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67182-8724-40F1-A0A0-75A3FEA11AF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20397"/>
      </p:ext>
    </p:extLst>
  </p:cSld>
  <p:clrMapOvr>
    <a:masterClrMapping/>
  </p:clrMapOvr>
  <p:transition spd="med">
    <p:plus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FABC-62C6-4FF9-B69C-B1F419187D4D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8056D-15AD-43FD-9C44-876964DAC25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76129"/>
      </p:ext>
    </p:extLst>
  </p:cSld>
  <p:clrMapOvr>
    <a:masterClrMapping/>
  </p:clrMapOvr>
  <p:transition spd="med">
    <p:plus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DBF31-0781-4428-B321-F30293DA42E0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011AD-3A19-4C68-925A-FB7D7B793FC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7313"/>
      </p:ext>
    </p:extLst>
  </p:cSld>
  <p:clrMapOvr>
    <a:masterClrMapping/>
  </p:clrMapOvr>
  <p:transition spd="med">
    <p:plus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7B-B444-4FD7-8A9E-22BDDD95094E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8AA65-E8B6-475A-82C6-E11217A8819F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34235"/>
      </p:ext>
    </p:extLst>
  </p:cSld>
  <p:clrMapOvr>
    <a:masterClrMapping/>
  </p:clrMapOvr>
  <p:transition spd="med">
    <p:plus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B866F-B544-4234-ABF3-9D6B20573B5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0BFE-228E-46D2-B16F-93F3B792CA2C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98902"/>
      </p:ext>
    </p:extLst>
  </p:cSld>
  <p:clrMapOvr>
    <a:masterClrMapping/>
  </p:clrMapOvr>
  <p:transition spd="med">
    <p:plus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1B84-4127-4CBB-ADF9-D61D698982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8150C-3C28-43A2-B9F1-AD749768F6D8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59319"/>
      </p:ext>
    </p:extLst>
  </p:cSld>
  <p:clrMapOvr>
    <a:masterClrMapping/>
  </p:clrMapOvr>
  <p:transition spd="med">
    <p:plus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C9F4-EF54-49DB-9521-B6B377D6CBE5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32964-7795-4DC0-BE26-792A0426817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59096"/>
      </p:ext>
    </p:extLst>
  </p:cSld>
  <p:clrMapOvr>
    <a:masterClrMapping/>
  </p:clrMapOvr>
  <p:transition spd="med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093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F035F-42A1-45A3-B032-6E8415C9845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DEE5A-B01D-4A50-9BDF-4F061A9FC2F1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05330"/>
      </p:ext>
    </p:extLst>
  </p:cSld>
  <p:clrMapOvr>
    <a:masterClrMapping/>
  </p:clrMapOvr>
  <p:transition spd="med">
    <p:plus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3594-69ED-4E51-9692-427CF980B1CF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9C50-3E0A-41E9-B3B2-A8A94CEA36A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2637"/>
      </p:ext>
    </p:extLst>
  </p:cSld>
  <p:clrMapOvr>
    <a:masterClrMapping/>
  </p:clrMapOvr>
  <p:transition spd="med">
    <p:plus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C190-F059-4E27-9D1D-A42123B4039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E4BE3-2F3A-4117-BED2-82D5D038C3AE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56801"/>
      </p:ext>
    </p:extLst>
  </p:cSld>
  <p:clrMapOvr>
    <a:masterClrMapping/>
  </p:clrMapOvr>
  <p:transition spd="med">
    <p:plus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A43CE-1DA9-42EE-B860-658138EDCF9B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33847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FE43-38F1-4DEE-8A0B-C8A4141A3F09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9A34B-EC4A-4A69-8985-08279B38CE1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53370"/>
      </p:ext>
    </p:extLst>
  </p:cSld>
  <p:clrMapOvr>
    <a:masterClrMapping/>
  </p:clrMapOvr>
  <p:transition spd="med">
    <p:plus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5E9D-A52A-4451-A6DA-54C35B4C3203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96772-E353-4250-9269-98B39F9D279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97535"/>
      </p:ext>
    </p:extLst>
  </p:cSld>
  <p:clrMapOvr>
    <a:masterClrMapping/>
  </p:clrMapOvr>
  <p:transition spd="med">
    <p:plus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9805-5E5F-4E9D-860A-3C210D02BE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67182-8724-40F1-A0A0-75A3FEA11AF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31583"/>
      </p:ext>
    </p:extLst>
  </p:cSld>
  <p:clrMapOvr>
    <a:masterClrMapping/>
  </p:clrMapOvr>
  <p:transition spd="med">
    <p:plus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FABC-62C6-4FF9-B69C-B1F419187D4D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8056D-15AD-43FD-9C44-876964DAC25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22446"/>
      </p:ext>
    </p:extLst>
  </p:cSld>
  <p:clrMapOvr>
    <a:masterClrMapping/>
  </p:clrMapOvr>
  <p:transition spd="med">
    <p:plus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DBF31-0781-4428-B321-F30293DA42E0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011AD-3A19-4C68-925A-FB7D7B793FC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40086"/>
      </p:ext>
    </p:extLst>
  </p:cSld>
  <p:clrMapOvr>
    <a:masterClrMapping/>
  </p:clrMapOvr>
  <p:transition spd="med">
    <p:plus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7B-B444-4FD7-8A9E-22BDDD95094E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8AA65-E8B6-475A-82C6-E11217A8819F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487"/>
      </p:ext>
    </p:extLst>
  </p:cSld>
  <p:clrMapOvr>
    <a:masterClrMapping/>
  </p:clrMapOvr>
  <p:transition spd="med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98D40-890E-4F38-9940-EDC72672EC3F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54FAF9-EDE5-4BFF-9A7A-40817414B7FA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0882"/>
      </p:ext>
    </p:extLst>
  </p:cSld>
  <p:clrMapOvr>
    <a:masterClrMapping/>
  </p:clrMapOvr>
  <p:transition spd="med">
    <p:plus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B866F-B544-4234-ABF3-9D6B20573B5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0BFE-228E-46D2-B16F-93F3B792CA2C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7475"/>
      </p:ext>
    </p:extLst>
  </p:cSld>
  <p:clrMapOvr>
    <a:masterClrMapping/>
  </p:clrMapOvr>
  <p:transition spd="med">
    <p:plus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1B84-4127-4CBB-ADF9-D61D698982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8150C-3C28-43A2-B9F1-AD749768F6D8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3449"/>
      </p:ext>
    </p:extLst>
  </p:cSld>
  <p:clrMapOvr>
    <a:masterClrMapping/>
  </p:clrMapOvr>
  <p:transition spd="med">
    <p:plus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C9F4-EF54-49DB-9521-B6B377D6CBE5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32964-7795-4DC0-BE26-792A0426817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18252"/>
      </p:ext>
    </p:extLst>
  </p:cSld>
  <p:clrMapOvr>
    <a:masterClrMapping/>
  </p:clrMapOvr>
  <p:transition spd="med">
    <p:plus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F035F-42A1-45A3-B032-6E8415C9845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DEE5A-B01D-4A50-9BDF-4F061A9FC2F1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99496"/>
      </p:ext>
    </p:extLst>
  </p:cSld>
  <p:clrMapOvr>
    <a:masterClrMapping/>
  </p:clrMapOvr>
  <p:transition spd="med">
    <p:plus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3594-69ED-4E51-9692-427CF980B1CF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9C50-3E0A-41E9-B3B2-A8A94CEA36A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85773"/>
      </p:ext>
    </p:extLst>
  </p:cSld>
  <p:clrMapOvr>
    <a:masterClrMapping/>
  </p:clrMapOvr>
  <p:transition spd="med">
    <p:plus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C190-F059-4E27-9D1D-A42123B4039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E4BE3-2F3A-4117-BED2-82D5D038C3AE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86662"/>
      </p:ext>
    </p:extLst>
  </p:cSld>
  <p:clrMapOvr>
    <a:masterClrMapping/>
  </p:clrMapOvr>
  <p:transition spd="med">
    <p:plus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A43CE-1DA9-42EE-B860-658138EDCF9B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47296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FE43-38F1-4DEE-8A0B-C8A4141A3F09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9A34B-EC4A-4A69-8985-08279B38CE1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5821"/>
      </p:ext>
    </p:extLst>
  </p:cSld>
  <p:clrMapOvr>
    <a:masterClrMapping/>
  </p:clrMapOvr>
  <p:transition spd="med">
    <p:plus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5E9D-A52A-4451-A6DA-54C35B4C3203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96772-E353-4250-9269-98B39F9D279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24193"/>
      </p:ext>
    </p:extLst>
  </p:cSld>
  <p:clrMapOvr>
    <a:masterClrMapping/>
  </p:clrMapOvr>
  <p:transition spd="med">
    <p:plus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9805-5E5F-4E9D-860A-3C210D02BE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67182-8724-40F1-A0A0-75A3FEA11AF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21615"/>
      </p:ext>
    </p:extLst>
  </p:cSld>
  <p:clrMapOvr>
    <a:masterClrMapping/>
  </p:clrMapOvr>
  <p:transition spd="med"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B4AF-691C-4D48-AC66-E1A6EA882512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F9712-F578-4CDC-9A59-7C79401C9A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7703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FABC-62C6-4FF9-B69C-B1F419187D4D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8056D-15AD-43FD-9C44-876964DAC25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67174"/>
      </p:ext>
    </p:extLst>
  </p:cSld>
  <p:clrMapOvr>
    <a:masterClrMapping/>
  </p:clrMapOvr>
  <p:transition spd="med">
    <p:plus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DBF31-0781-4428-B321-F30293DA42E0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011AD-3A19-4C68-925A-FB7D7B793FC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77223"/>
      </p:ext>
    </p:extLst>
  </p:cSld>
  <p:clrMapOvr>
    <a:masterClrMapping/>
  </p:clrMapOvr>
  <p:transition spd="med">
    <p:plus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7B-B444-4FD7-8A9E-22BDDD95094E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8AA65-E8B6-475A-82C6-E11217A8819F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21686"/>
      </p:ext>
    </p:extLst>
  </p:cSld>
  <p:clrMapOvr>
    <a:masterClrMapping/>
  </p:clrMapOvr>
  <p:transition spd="med">
    <p:plus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B866F-B544-4234-ABF3-9D6B20573B5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0BFE-228E-46D2-B16F-93F3B792CA2C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15976"/>
      </p:ext>
    </p:extLst>
  </p:cSld>
  <p:clrMapOvr>
    <a:masterClrMapping/>
  </p:clrMapOvr>
  <p:transition spd="med">
    <p:plus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1B84-4127-4CBB-ADF9-D61D698982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8150C-3C28-43A2-B9F1-AD749768F6D8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89799"/>
      </p:ext>
    </p:extLst>
  </p:cSld>
  <p:clrMapOvr>
    <a:masterClrMapping/>
  </p:clrMapOvr>
  <p:transition spd="med">
    <p:plus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C9F4-EF54-49DB-9521-B6B377D6CBE5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32964-7795-4DC0-BE26-792A0426817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51613"/>
      </p:ext>
    </p:extLst>
  </p:cSld>
  <p:clrMapOvr>
    <a:masterClrMapping/>
  </p:clrMapOvr>
  <p:transition spd="med">
    <p:plus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F035F-42A1-45A3-B032-6E8415C9845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DEE5A-B01D-4A50-9BDF-4F061A9FC2F1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45935"/>
      </p:ext>
    </p:extLst>
  </p:cSld>
  <p:clrMapOvr>
    <a:masterClrMapping/>
  </p:clrMapOvr>
  <p:transition spd="med">
    <p:plus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3594-69ED-4E51-9692-427CF980B1CF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9C50-3E0A-41E9-B3B2-A8A94CEA36A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57139"/>
      </p:ext>
    </p:extLst>
  </p:cSld>
  <p:clrMapOvr>
    <a:masterClrMapping/>
  </p:clrMapOvr>
  <p:transition spd="med">
    <p:plus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C190-F059-4E27-9D1D-A42123B4039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E4BE3-2F3A-4117-BED2-82D5D038C3AE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78433"/>
      </p:ext>
    </p:extLst>
  </p:cSld>
  <p:clrMapOvr>
    <a:masterClrMapping/>
  </p:clrMapOvr>
  <p:transition spd="med">
    <p:plus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A43CE-1DA9-42EE-B860-658138EDCF9B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1418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6F0E6-069E-422F-8F99-811D5C7D17CF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4A80E-6674-4D4C-87DA-CFDAE1A3CF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95340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FE43-38F1-4DEE-8A0B-C8A4141A3F09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9A34B-EC4A-4A69-8985-08279B38CE1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88843"/>
      </p:ext>
    </p:extLst>
  </p:cSld>
  <p:clrMapOvr>
    <a:masterClrMapping/>
  </p:clrMapOvr>
  <p:transition spd="med">
    <p:plus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5E9D-A52A-4451-A6DA-54C35B4C3203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96772-E353-4250-9269-98B39F9D279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78903"/>
      </p:ext>
    </p:extLst>
  </p:cSld>
  <p:clrMapOvr>
    <a:masterClrMapping/>
  </p:clrMapOvr>
  <p:transition spd="med">
    <p:plus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9805-5E5F-4E9D-860A-3C210D02BE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67182-8724-40F1-A0A0-75A3FEA11AF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40441"/>
      </p:ext>
    </p:extLst>
  </p:cSld>
  <p:clrMapOvr>
    <a:masterClrMapping/>
  </p:clrMapOvr>
  <p:transition spd="med">
    <p:plus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FABC-62C6-4FF9-B69C-B1F419187D4D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8056D-15AD-43FD-9C44-876964DAC25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10790"/>
      </p:ext>
    </p:extLst>
  </p:cSld>
  <p:clrMapOvr>
    <a:masterClrMapping/>
  </p:clrMapOvr>
  <p:transition spd="med">
    <p:plus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DBF31-0781-4428-B321-F30293DA42E0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011AD-3A19-4C68-925A-FB7D7B793FC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00068"/>
      </p:ext>
    </p:extLst>
  </p:cSld>
  <p:clrMapOvr>
    <a:masterClrMapping/>
  </p:clrMapOvr>
  <p:transition spd="med">
    <p:plus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7B-B444-4FD7-8A9E-22BDDD95094E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8AA65-E8B6-475A-82C6-E11217A8819F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22343"/>
      </p:ext>
    </p:extLst>
  </p:cSld>
  <p:clrMapOvr>
    <a:masterClrMapping/>
  </p:clrMapOvr>
  <p:transition spd="med">
    <p:plus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B866F-B544-4234-ABF3-9D6B20573B5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0BFE-228E-46D2-B16F-93F3B792CA2C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43816"/>
      </p:ext>
    </p:extLst>
  </p:cSld>
  <p:clrMapOvr>
    <a:masterClrMapping/>
  </p:clrMapOvr>
  <p:transition spd="med">
    <p:plus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1B84-4127-4CBB-ADF9-D61D698982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8150C-3C28-43A2-B9F1-AD749768F6D8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95148"/>
      </p:ext>
    </p:extLst>
  </p:cSld>
  <p:clrMapOvr>
    <a:masterClrMapping/>
  </p:clrMapOvr>
  <p:transition spd="med">
    <p:plus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C9F4-EF54-49DB-9521-B6B377D6CBE5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32964-7795-4DC0-BE26-792A0426817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43857"/>
      </p:ext>
    </p:extLst>
  </p:cSld>
  <p:clrMapOvr>
    <a:masterClrMapping/>
  </p:clrMapOvr>
  <p:transition spd="med">
    <p:plus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F035F-42A1-45A3-B032-6E8415C9845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DEE5A-B01D-4A50-9BDF-4F061A9FC2F1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16712"/>
      </p:ext>
    </p:extLst>
  </p:cSld>
  <p:clrMapOvr>
    <a:masterClrMapping/>
  </p:clrMapOvr>
  <p:transition spd="med"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8DB57-5971-4A18-83FC-8AA36D1D63AA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E205D-6525-4A9D-B8DC-D1C9F7BE81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46957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3594-69ED-4E51-9692-427CF980B1CF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9C50-3E0A-41E9-B3B2-A8A94CEA36A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90863"/>
      </p:ext>
    </p:extLst>
  </p:cSld>
  <p:clrMapOvr>
    <a:masterClrMapping/>
  </p:clrMapOvr>
  <p:transition spd="med">
    <p:plus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C190-F059-4E27-9D1D-A42123B4039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E4BE3-2F3A-4117-BED2-82D5D038C3AE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69000"/>
      </p:ext>
    </p:extLst>
  </p:cSld>
  <p:clrMapOvr>
    <a:masterClrMapping/>
  </p:clrMapOvr>
  <p:transition spd="med">
    <p:plus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A43CE-1DA9-42EE-B860-658138EDCF9B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42755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FE43-38F1-4DEE-8A0B-C8A4141A3F09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9A34B-EC4A-4A69-8985-08279B38CE1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68769"/>
      </p:ext>
    </p:extLst>
  </p:cSld>
  <p:clrMapOvr>
    <a:masterClrMapping/>
  </p:clrMapOvr>
  <p:transition spd="med">
    <p:plus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5E9D-A52A-4451-A6DA-54C35B4C3203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96772-E353-4250-9269-98B39F9D279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92183"/>
      </p:ext>
    </p:extLst>
  </p:cSld>
  <p:clrMapOvr>
    <a:masterClrMapping/>
  </p:clrMapOvr>
  <p:transition spd="med">
    <p:plus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9805-5E5F-4E9D-860A-3C210D02BE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67182-8724-40F1-A0A0-75A3FEA11AF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23787"/>
      </p:ext>
    </p:extLst>
  </p:cSld>
  <p:clrMapOvr>
    <a:masterClrMapping/>
  </p:clrMapOvr>
  <p:transition spd="med">
    <p:plus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FABC-62C6-4FF9-B69C-B1F419187D4D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8056D-15AD-43FD-9C44-876964DAC25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99545"/>
      </p:ext>
    </p:extLst>
  </p:cSld>
  <p:clrMapOvr>
    <a:masterClrMapping/>
  </p:clrMapOvr>
  <p:transition spd="med">
    <p:plus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DBF31-0781-4428-B321-F30293DA42E0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011AD-3A19-4C68-925A-FB7D7B793FC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32044"/>
      </p:ext>
    </p:extLst>
  </p:cSld>
  <p:clrMapOvr>
    <a:masterClrMapping/>
  </p:clrMapOvr>
  <p:transition spd="med">
    <p:plus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7B-B444-4FD7-8A9E-22BDDD95094E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8AA65-E8B6-475A-82C6-E11217A8819F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1062"/>
      </p:ext>
    </p:extLst>
  </p:cSld>
  <p:clrMapOvr>
    <a:masterClrMapping/>
  </p:clrMapOvr>
  <p:transition spd="med">
    <p:plus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B866F-B544-4234-ABF3-9D6B20573B5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0BFE-228E-46D2-B16F-93F3B792CA2C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2413"/>
      </p:ext>
    </p:extLst>
  </p:cSld>
  <p:clrMapOvr>
    <a:masterClrMapping/>
  </p:clrMapOvr>
  <p:transition spd="med"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241DF-0892-447B-9F55-1F81E8861787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A581A-385C-4E8B-A046-8F448BB45C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37564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1B84-4127-4CBB-ADF9-D61D698982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8150C-3C28-43A2-B9F1-AD749768F6D8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36136"/>
      </p:ext>
    </p:extLst>
  </p:cSld>
  <p:clrMapOvr>
    <a:masterClrMapping/>
  </p:clrMapOvr>
  <p:transition spd="med">
    <p:plus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C9F4-EF54-49DB-9521-B6B377D6CBE5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32964-7795-4DC0-BE26-792A0426817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19100"/>
      </p:ext>
    </p:extLst>
  </p:cSld>
  <p:clrMapOvr>
    <a:masterClrMapping/>
  </p:clrMapOvr>
  <p:transition spd="med">
    <p:plus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F035F-42A1-45A3-B032-6E8415C9845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DEE5A-B01D-4A50-9BDF-4F061A9FC2F1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1907"/>
      </p:ext>
    </p:extLst>
  </p:cSld>
  <p:clrMapOvr>
    <a:masterClrMapping/>
  </p:clrMapOvr>
  <p:transition spd="med">
    <p:plus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3594-69ED-4E51-9692-427CF980B1CF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9C50-3E0A-41E9-B3B2-A8A94CEA36A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54597"/>
      </p:ext>
    </p:extLst>
  </p:cSld>
  <p:clrMapOvr>
    <a:masterClrMapping/>
  </p:clrMapOvr>
  <p:transition spd="med">
    <p:plus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C190-F059-4E27-9D1D-A42123B4039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E4BE3-2F3A-4117-BED2-82D5D038C3AE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06324"/>
      </p:ext>
    </p:extLst>
  </p:cSld>
  <p:clrMapOvr>
    <a:masterClrMapping/>
  </p:clrMapOvr>
  <p:transition spd="med">
    <p:plus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A43CE-1DA9-42EE-B860-658138EDCF9B}" type="slidenum">
              <a:rPr lang="vi-VN" altLang="vi-VN">
                <a:solidFill>
                  <a:srgbClr val="000000"/>
                </a:solidFill>
              </a:rPr>
              <a:pPr/>
              <a:t>‹#›</a:t>
            </a:fld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31934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2B853-7E7A-427A-A6CA-DB951833F37C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526C8-E497-4044-AFC9-F740AFC589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9489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CE071-A44F-4E0B-9793-AC67E055B91B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AFC3F-B647-4786-97A4-DD4EBA5E98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73566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943BC-DDC7-427A-B1C9-F271BF48731D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71AA6-8778-4746-BDB1-21C5156269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2374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22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2DC02-45E4-4309-8D23-BC4BD2C3A6AC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BA4B2-CCFA-4AF1-BF4C-581AFB13E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4391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FE7E5-2EAB-463D-837A-EF370CC39CE5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6C48D-66CB-4326-A404-3EF7DB80B0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569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1E41A-29BA-4C75-8497-630B0E3F6130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6AB31-74B8-4FEE-A6B8-DD3E6E658C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06567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E7E7-4C71-4FEA-A627-38BC8F4CCE89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B4E9E-0735-4C0F-85AA-1564689A1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6264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2A140A5-6E95-49FF-92FF-B2E48FF63B65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580416833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35EA8-3DA7-46F6-991A-A1C4A3884A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49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16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35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88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0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44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30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07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85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68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8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87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02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1828C-1ECA-4AE9-A30E-46A82903677D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E231B-8DC7-4D15-A3E3-5A38FDEB3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7676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4D810-F8D4-4D71-B2F0-3E4679AD2D9A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85371-3D64-432A-AF2D-E5128C424B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86390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7F3D-17CD-45FE-AC4F-4807F4E142E4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534F5-AB78-4011-9472-F0FFE9B5E7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8664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2D552-E87C-400F-B0B7-61D556F339BB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B88EB-91B4-42AB-8DFE-BBA9500CE8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74037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9EF8-4726-4552-AD52-71B1A8B00F0E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50E4C-C3AF-4CC1-907F-75F3453109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1775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D60D-D26A-405A-912E-2A74A0A78302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6D3AE-755E-492F-9918-DF770C6303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525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18B0D-018D-4477-8EA7-8876A12274AB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D477B-98E3-40DF-BA00-B780692CCE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46119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F6394-D8DC-4200-AB37-9369F4049E04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BB468-5ABB-4D91-AC1C-B7503EDFDE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87953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4DB5-EFC9-420C-A780-676DD37636CD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D976A-37F6-4EEB-AC36-33F0011E40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92077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C9CFF-7950-415C-9808-1FA1562BA210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97614-08E9-4043-80CB-6741572B7B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2652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0E828-5836-43D8-9BFA-9EBAE9D6105C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B25F2-4222-4E6D-97B6-69B2500581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1089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1CCDA19-6E17-4E20-9B6E-883037C9A826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07444256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268B5-F2BC-4253-9C71-4C7A49D8F6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6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70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B5CB8-AE60-4D58-9D59-31E96CF2A0D4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026345221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D07D6-C3E4-4063-BA78-01C00051B2F8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577601604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BCE37-84D0-4944-B273-3D18CE6AF868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018789034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CDEC5-7F0C-44F7-8DFB-A0AB59BAC412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071591347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E6D6F-3DBB-4C28-B9D2-A720B31BC271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619930066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049ED-C501-4888-8A0C-425BA3753368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15364867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4C69F-5FDA-4C41-8FCC-7BCF7C67F393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61244467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3502B-EACB-4C75-9CF6-57460B8B5A96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3566664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04901-BB70-4FD5-9E1D-CE32679ADBDD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560141599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EAB00-7292-4E6D-B43B-4B402DF99ADB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9070005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23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DB766-0C89-41B3-8DF1-CEAF1336CD29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279400788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629B1-1164-45CE-B1F8-5DDA013ECB9E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78160128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B2E21-DED5-429B-B450-8FC77422F510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9950771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C61A-29AA-4DAB-916C-75A0898019EB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ADE9D-A1C7-4CC0-AE56-97D0FE7A38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08989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AF182-20DB-4C06-B55B-74D65F9659C9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3141A-5A66-4FA2-A7C7-51B76B7388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8396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11939-7F20-4AA4-BA46-303F44EB504C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AA64B-D0D9-4B0C-B6C1-3B87701F67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0509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1874E-C022-46AE-BDB0-DAA4041DD32E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9318D-0EAA-4CC9-888A-AB63C92048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9920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C0F1F-4F6C-4DE5-9230-0EF6DB6777FD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52655-8C90-4D05-A9A6-E44624EC58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091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48DC0-5F60-4308-ACA4-CAFA909DA536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50B7B-32EF-40DD-BBCF-C440986274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435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4C2D-0D28-471B-BCD8-352C5F992EA2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0EB71-DA51-46E9-BF65-203A596839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9336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835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27F94-4D7D-455C-913C-D241AC8BDFD8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329AD-238D-4F98-B86A-CA626481EF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8511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60C2-800A-4F00-A9CA-B8EA62254BD7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702E0-9EBE-40C5-AC8D-E52CC71845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15433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D5D1D-14C6-4026-8E3B-7CDC293B56C0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A88B7-203E-496E-B24E-55084E6736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28136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70324-3EEE-49FA-B257-3B31D2DE04D8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3342F-4389-4BE3-8FF8-23248F630D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40683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8275309-6027-457D-9025-3B54D22CEC45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26149725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7AFAF-7F0A-4989-B897-9DBD6B14A3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61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8A4CB-D502-468D-A980-23BEDCE5F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0377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EC56F-51EA-4206-9B42-628FD00286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314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D5AD0-E4C4-4CCA-9B45-753329D67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667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65CB1-EE7F-4A90-A648-156159039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46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351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FD319-DA6B-4947-9F77-BF57D45EF8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235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3F01C-038F-4A2B-A906-AB78EAA45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5888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AA34C-A554-46C9-8C88-095B93576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7266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07C38-3BE1-435F-8BA4-AE194A954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4908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BBB6A-70E9-4795-B7EF-E62D488A9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7072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338B0-8B79-460F-88F3-DC889C5CC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8971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05611-C560-4C1D-B3BB-044A8BB80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705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7F350-2D0E-4945-9F77-E1D9C695C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3252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FE43-38F1-4DEE-8A0B-C8A4141A3F09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9A34B-EC4A-4A69-8985-08279B38CE1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14567"/>
      </p:ext>
    </p:extLst>
  </p:cSld>
  <p:clrMapOvr>
    <a:masterClrMapping/>
  </p:clrMapOvr>
  <p:transition spd="med">
    <p:plus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45E9D-A52A-4451-A6DA-54C35B4C3203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96772-E353-4250-9269-98B39F9D279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22005"/>
      </p:ext>
    </p:extLst>
  </p:cSld>
  <p:clrMapOvr>
    <a:masterClrMapping/>
  </p:clrMapOvr>
  <p:transition spd="med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801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9805-5E5F-4E9D-860A-3C210D02BE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67182-8724-40F1-A0A0-75A3FEA11AF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62590"/>
      </p:ext>
    </p:extLst>
  </p:cSld>
  <p:clrMapOvr>
    <a:masterClrMapping/>
  </p:clrMapOvr>
  <p:transition spd="med">
    <p:plus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FABC-62C6-4FF9-B69C-B1F419187D4D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8056D-15AD-43FD-9C44-876964DAC25B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88310"/>
      </p:ext>
    </p:extLst>
  </p:cSld>
  <p:clrMapOvr>
    <a:masterClrMapping/>
  </p:clrMapOvr>
  <p:transition spd="med">
    <p:plus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DBF31-0781-4428-B321-F30293DA42E0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011AD-3A19-4C68-925A-FB7D7B793FC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55296"/>
      </p:ext>
    </p:extLst>
  </p:cSld>
  <p:clrMapOvr>
    <a:masterClrMapping/>
  </p:clrMapOvr>
  <p:transition spd="med">
    <p:plus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8C17B-B444-4FD7-8A9E-22BDDD95094E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8AA65-E8B6-475A-82C6-E11217A8819F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86440"/>
      </p:ext>
    </p:extLst>
  </p:cSld>
  <p:clrMapOvr>
    <a:masterClrMapping/>
  </p:clrMapOvr>
  <p:transition spd="med">
    <p:plus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B866F-B544-4234-ABF3-9D6B20573B5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0BFE-228E-46D2-B16F-93F3B792CA2C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23604"/>
      </p:ext>
    </p:extLst>
  </p:cSld>
  <p:clrMapOvr>
    <a:masterClrMapping/>
  </p:clrMapOvr>
  <p:transition spd="med">
    <p:plus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D1B84-4127-4CBB-ADF9-D61D69898276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8150C-3C28-43A2-B9F1-AD749768F6D8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40756"/>
      </p:ext>
    </p:extLst>
  </p:cSld>
  <p:clrMapOvr>
    <a:masterClrMapping/>
  </p:clrMapOvr>
  <p:transition spd="med">
    <p:plus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EC9F4-EF54-49DB-9521-B6B377D6CBE5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32964-7795-4DC0-BE26-792A04268175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94889"/>
      </p:ext>
    </p:extLst>
  </p:cSld>
  <p:clrMapOvr>
    <a:masterClrMapping/>
  </p:clrMapOvr>
  <p:transition spd="med">
    <p:plus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F035F-42A1-45A3-B032-6E8415C9845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DEE5A-B01D-4A50-9BDF-4F061A9FC2F1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38610"/>
      </p:ext>
    </p:extLst>
  </p:cSld>
  <p:clrMapOvr>
    <a:masterClrMapping/>
  </p:clrMapOvr>
  <p:transition spd="med">
    <p:plus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E3594-69ED-4E51-9692-427CF980B1CF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29C50-3E0A-41E9-B3B2-A8A94CEA36A6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5329"/>
      </p:ext>
    </p:extLst>
  </p:cSld>
  <p:clrMapOvr>
    <a:masterClrMapping/>
  </p:clrMapOvr>
  <p:transition spd="med">
    <p:plus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CC190-F059-4E27-9D1D-A42123B4039A}" type="datetimeFigureOut">
              <a:rPr lang="vi-VN" altLang="en-US">
                <a:solidFill>
                  <a:srgbClr val="000000"/>
                </a:solidFill>
              </a:rPr>
              <a:pPr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E4BE3-2F3A-4117-BED2-82D5D038C3AE}" type="slidenum">
              <a:rPr lang="vi-VN" altLang="en-US">
                <a:solidFill>
                  <a:srgbClr val="000000"/>
                </a:solidFill>
              </a:rPr>
              <a:pPr/>
              <a:t>‹#›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10955"/>
      </p:ext>
    </p:extLst>
  </p:cSld>
  <p:clrMapOvr>
    <a:masterClrMapping/>
  </p:clrMapOvr>
  <p:transition spd="med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3E7CD-5234-4AC6-8C2C-74EA94D3179C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D185-AF55-41D0-BC0C-558848F91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08699-81DA-466B-AED4-E6B1548BB8C8}" type="datetimeFigureOut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63B0A-D703-43C4-9A20-2F783A2E0A6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5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08699-81DA-466B-AED4-E6B1548BB8C8}" type="datetimeFigureOut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63B0A-D703-43C4-9A20-2F783A2E0A6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5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08699-81DA-466B-AED4-E6B1548BB8C8}" type="datetimeFigureOut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63B0A-D703-43C4-9A20-2F783A2E0A6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2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08699-81DA-466B-AED4-E6B1548BB8C8}" type="datetimeFigureOut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63B0A-D703-43C4-9A20-2F783A2E0A6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6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08699-81DA-466B-AED4-E6B1548BB8C8}" type="datetimeFigureOut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63B0A-D703-43C4-9A20-2F783A2E0A6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711C8A-4E5D-4EE8-8231-C410E374826D}" type="datetimeFigureOut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934DBA-A2A3-4567-8A87-EC86A85AEF4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9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032FD5-7F26-4EAA-9B27-CD8040E4A2ED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FB158A-030D-4696-B4A3-96C70588127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8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3E7CD-5234-4AC6-8C2C-74EA94D317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D185-AF55-41D0-BC0C-558848F91B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CA6CEA-49C4-457F-9900-3A7E6377B9EB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078227-C1EE-4921-809F-1DE689B06CF4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77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DBFF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title style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Click to edit Master text styles</a:t>
            </a:r>
          </a:p>
          <a:p>
            <a:pPr lvl="1"/>
            <a:r>
              <a:rPr lang="vi-VN" altLang="vi-VN" smtClean="0"/>
              <a:t>Second level</a:t>
            </a:r>
          </a:p>
          <a:p>
            <a:pPr lvl="2"/>
            <a:r>
              <a:rPr lang="vi-VN" altLang="vi-VN" smtClean="0"/>
              <a:t>Third level</a:t>
            </a:r>
          </a:p>
          <a:p>
            <a:pPr lvl="3"/>
            <a:r>
              <a:rPr lang="vi-VN" altLang="vi-VN" smtClean="0"/>
              <a:t>Fourth level</a:t>
            </a:r>
          </a:p>
          <a:p>
            <a:pPr lvl="4"/>
            <a:r>
              <a:rPr lang="vi-VN" altLang="vi-VN" smtClean="0"/>
              <a:t>Fifth level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vi-VN"/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vi-VN"/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CB95A-2712-4732-86FF-8247A6C94F33}" type="slidenum">
              <a:rPr lang="vi-VN" altLang="vi-VN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vi-VN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0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/>
      <p:bldP spid="15769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576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D39C98-831C-471D-9B6F-99C9D9809896}" type="datetimeFigureOut">
              <a:rPr lang="en-US"/>
              <a:pPr>
                <a:defRPr/>
              </a:pPr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BDBD56-5235-4B85-ACDB-37126A85B15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.VnTime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BBBE8F-0B36-41AA-88D8-E0C307B2C1A4}" type="slidenum">
              <a:rPr lang="en-US" alt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8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08699-81DA-466B-AED4-E6B1548BB8C8}" type="datetimeFigureOut">
              <a:rPr lang="vi-V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23/03/2021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B63B0A-D703-43C4-9A20-2F783A2E0A6E}" type="slidenum">
              <a:rPr lang="vi-V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2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ransition spd="med">
    <p:plus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5.xml"/><Relationship Id="rId1" Type="http://schemas.openxmlformats.org/officeDocument/2006/relationships/video" Target="file:///E:\B&#224;i%2012%20S&#7921;%20pt%20v&#224;%20ph&#226;n%20b&#7889;%20CN\dong%20ho%202%20phut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vn/url?sa=i&amp;rct=j&amp;q=&amp;esrc=s&amp;frm=1&amp;source=images&amp;cd=&amp;cad=rja&amp;uact=8&amp;ved=0CAcQjRw&amp;url=http://www.baoquangninh.com.vn/chinh-tri/201201/uBNd-tinh-ban-hanh-cong-dien-khan-phong-chong-ret-dam-ret-hai-2159124/&amp;ei=R67_VJ36GMnc8AXqg4L4Cw&amp;psig=AFQjCNFcCauV3Sq_B40pZ_GmdrjUG_HZOA&amp;ust=1426128800390292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hyperlink" Target="http://www.google.com.vn/url?sa=i&amp;rct=j&amp;q=&amp;esrc=s&amp;frm=1&amp;source=images&amp;cd=&amp;cad=rja&amp;uact=8&amp;ved=0CAcQjRw&amp;url=http://nongthonmoihatinh.vn/vi/news/Nha-nong-can-biet/Chu-dong-phong-chong-doi-ret-cho-gia-suc-12094/&amp;ei=ia3_VNzoB5Xi8AXkw4DYDA&amp;psig=AFQjCNFogWc8AbHK0bURaXqWgNjaI30qNg&amp;ust=1426128530624007" TargetMode="External"/><Relationship Id="rId1" Type="http://schemas.openxmlformats.org/officeDocument/2006/relationships/slideLayout" Target="../slideLayouts/slideLayout69.xml"/><Relationship Id="rId6" Type="http://schemas.openxmlformats.org/officeDocument/2006/relationships/hyperlink" Target="http://www.google.com.vn/url?sa=i&amp;rct=j&amp;q=&amp;esrc=s&amp;frm=1&amp;source=images&amp;cd=&amp;cad=rja&amp;uact=8&amp;ved=0CAcQjRw&amp;url=http://vcn.vnn.vn/bien-phap-phong-chong-ret-cho-trau-bo_n58277_g757.aspx&amp;ei=R67_VJ36GMnc8AXqg4L4Cw&amp;psig=AFQjCNFcCauV3Sq_B40pZ_GmdrjUG_HZOA&amp;ust=1426128800390292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www.google.com.vn/url?sa=i&amp;rct=j&amp;q=&amp;esrc=s&amp;frm=1&amp;source=images&amp;cd=&amp;cad=rja&amp;uact=8&amp;ved=0CAcQjRw&amp;url=http://dantri.com.vn/xa-hoi/sa-pa-ret-hai-keo-dai-trau-bo-chet-hang-loat-838823.htm&amp;ei=ia3_VNzoB5Xi8AXkw4DYDA&amp;psig=AFQjCNFogWc8AbHK0bURaXqWgNjaI30qNg&amp;ust=1426128530624007" TargetMode="External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59.xml"/><Relationship Id="rId4" Type="http://schemas.openxmlformats.org/officeDocument/2006/relationships/slide" Target="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35-BÀI 31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KHÍ HẬU VIỆT NAM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895600"/>
            <a:ext cx="6400800" cy="1752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1.Tính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2.Tính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123" y="45720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làm cho nước ta có lượng mưa lớn</a:t>
            </a:r>
            <a:r>
              <a:rPr lang="en-US" alt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1246" y="1524000"/>
            <a:ext cx="44723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vi-VN" alt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A.Gió </a:t>
            </a:r>
            <a:r>
              <a:rPr lang="vi-VN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mùa.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36077" y="2209800"/>
            <a:ext cx="480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vi-VN" alt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B.Vị </a:t>
            </a:r>
            <a:r>
              <a:rPr lang="vi-VN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trí gần biển.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1939" y="2819400"/>
            <a:ext cx="599635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vi-VN" alt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Cả hai đáp án trên đều đúng.</a:t>
            </a:r>
            <a: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prstClr val="black"/>
              </a:solidFill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936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5334000" cy="6858000"/>
            <a:chOff x="0" y="0"/>
            <a:chExt cx="2544" cy="3834"/>
          </a:xfrm>
        </p:grpSpPr>
        <p:pic>
          <p:nvPicPr>
            <p:cNvPr id="29705" name="Picture 5" descr="~LWF0004 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00" cy="3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 Box 6"/>
            <p:cNvSpPr txBox="1">
              <a:spLocks noChangeArrowheads="1"/>
            </p:cNvSpPr>
            <p:nvPr/>
          </p:nvSpPr>
          <p:spPr bwMode="auto">
            <a:xfrm>
              <a:off x="864" y="0"/>
              <a:ext cx="816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24585" name="Text Box 7"/>
            <p:cNvSpPr txBox="1">
              <a:spLocks noChangeArrowheads="1"/>
            </p:cNvSpPr>
            <p:nvPr/>
          </p:nvSpPr>
          <p:spPr bwMode="auto">
            <a:xfrm>
              <a:off x="0" y="336"/>
              <a:ext cx="144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FF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24586" name="Text Box 8"/>
            <p:cNvSpPr txBox="1">
              <a:spLocks noChangeArrowheads="1"/>
            </p:cNvSpPr>
            <p:nvPr/>
          </p:nvSpPr>
          <p:spPr bwMode="auto">
            <a:xfrm>
              <a:off x="1632" y="1680"/>
              <a:ext cx="43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24587" name="Text Box 9"/>
            <p:cNvSpPr txBox="1">
              <a:spLocks noChangeArrowheads="1"/>
            </p:cNvSpPr>
            <p:nvPr/>
          </p:nvSpPr>
          <p:spPr bwMode="auto">
            <a:xfrm>
              <a:off x="1632" y="2064"/>
              <a:ext cx="67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26636" name="AutoShape 12"/>
            <p:cNvSpPr>
              <a:spLocks noChangeArrowheads="1"/>
            </p:cNvSpPr>
            <p:nvPr/>
          </p:nvSpPr>
          <p:spPr bwMode="auto">
            <a:xfrm>
              <a:off x="1536" y="1632"/>
              <a:ext cx="194" cy="11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1200" y="3168"/>
              <a:ext cx="1344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26638" name="AutoShape 14"/>
            <p:cNvSpPr>
              <a:spLocks noChangeArrowheads="1"/>
            </p:cNvSpPr>
            <p:nvPr/>
          </p:nvSpPr>
          <p:spPr bwMode="auto">
            <a:xfrm>
              <a:off x="960" y="192"/>
              <a:ext cx="194" cy="11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639" name="AutoShape 15"/>
            <p:cNvSpPr>
              <a:spLocks noChangeArrowheads="1"/>
            </p:cNvSpPr>
            <p:nvPr/>
          </p:nvSpPr>
          <p:spPr bwMode="auto">
            <a:xfrm>
              <a:off x="768" y="240"/>
              <a:ext cx="195" cy="11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640" name="AutoShape 16"/>
            <p:cNvSpPr>
              <a:spLocks noChangeArrowheads="1"/>
            </p:cNvSpPr>
            <p:nvPr/>
          </p:nvSpPr>
          <p:spPr bwMode="auto">
            <a:xfrm>
              <a:off x="1776" y="2016"/>
              <a:ext cx="194" cy="114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595" name="Text Box 17"/>
            <p:cNvSpPr txBox="1">
              <a:spLocks noChangeArrowheads="1"/>
            </p:cNvSpPr>
            <p:nvPr/>
          </p:nvSpPr>
          <p:spPr bwMode="auto">
            <a:xfrm>
              <a:off x="1344" y="480"/>
              <a:ext cx="672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0000"/>
                </a:solidFill>
                <a:latin typeface=".VnTime" pitchFamily="34" charset="0"/>
                <a:cs typeface="Arial" charset="0"/>
              </a:endParaRPr>
            </a:p>
          </p:txBody>
        </p:sp>
      </p:grp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3657600" y="304800"/>
            <a:ext cx="2057400" cy="838200"/>
          </a:xfrm>
          <a:prstGeom prst="wedgeRectCallout">
            <a:avLst>
              <a:gd name="adj1" fmla="val -115755"/>
              <a:gd name="adj2" fmla="val -30968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 Quang ( Hà Giang) 4802 mm</a:t>
            </a:r>
          </a:p>
        </p:txBody>
      </p:sp>
      <p:sp>
        <p:nvSpPr>
          <p:cNvPr id="2" name="AutoShape 14"/>
          <p:cNvSpPr>
            <a:spLocks noChangeArrowheads="1"/>
          </p:cNvSpPr>
          <p:nvPr/>
        </p:nvSpPr>
        <p:spPr bwMode="auto">
          <a:xfrm>
            <a:off x="4365625" y="4275138"/>
            <a:ext cx="1219200" cy="1441450"/>
          </a:xfrm>
          <a:prstGeom prst="wedgeRectCallout">
            <a:avLst>
              <a:gd name="adj1" fmla="val -81954"/>
              <a:gd name="adj2" fmla="val -90333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Hòn Ba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Quảng Nam 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3752 mm</a:t>
            </a:r>
          </a:p>
        </p:txBody>
      </p:sp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3505200" y="1981200"/>
            <a:ext cx="1295400" cy="685800"/>
          </a:xfrm>
          <a:prstGeom prst="wedgeRectCallout">
            <a:avLst>
              <a:gd name="adj1" fmla="val -59542"/>
              <a:gd name="adj2" fmla="val 109426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Huế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2867 mm</a:t>
            </a:r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152400" y="1295400"/>
            <a:ext cx="1676400" cy="1371600"/>
          </a:xfrm>
          <a:prstGeom prst="wedgeRectCallout">
            <a:avLst>
              <a:gd name="adj1" fmla="val 47116"/>
              <a:gd name="adj2" fmla="val -104634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Hoàng Liên Sơn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Lào Cai ) 3552 mm</a:t>
            </a: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316538" y="1981200"/>
            <a:ext cx="3194050" cy="2390775"/>
          </a:xfrm>
          <a:prstGeom prst="wedgeEllipseCallout">
            <a:avLst>
              <a:gd name="adj1" fmla="val -75633"/>
              <a:gd name="adj2" fmla="val -2432"/>
            </a:avLst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Vì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sao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địa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điểm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trên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lại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thường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mưa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lớn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4327525" y="5805488"/>
            <a:ext cx="47545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vi-VN" sz="28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nl-NL" altLang="vi-VN" sz="24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Lượng mưa </a:t>
            </a:r>
            <a:r>
              <a:rPr lang="nl-NL" altLang="vi-VN" sz="2400" b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lớn phản </a:t>
            </a:r>
            <a:r>
              <a:rPr lang="nl-NL" altLang="vi-VN" sz="24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ánh độ ẩm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vi-VN" sz="24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không khí như thế nào? </a:t>
            </a:r>
            <a:endParaRPr lang="en-US" altLang="vi-VN" sz="2400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69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 animBg="1"/>
      <p:bldP spid="4" grpId="0" animBg="1"/>
      <p:bldP spid="23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 descr="hinh-nen-powerpoint-4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7338"/>
            <a:ext cx="9144000" cy="6858001"/>
          </a:xfrm>
        </p:spPr>
      </p:pic>
      <p:sp>
        <p:nvSpPr>
          <p:cNvPr id="32771" name="TextBox 12"/>
          <p:cNvSpPr txBox="1">
            <a:spLocks noChangeArrowheads="1"/>
          </p:cNvSpPr>
          <p:nvPr/>
        </p:nvSpPr>
        <p:spPr bwMode="auto">
          <a:xfrm>
            <a:off x="0" y="13716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nhiệt đới gió mùa ẩm: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5169" y="2286000"/>
            <a:ext cx="769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776" name="TextBox 12"/>
          <p:cNvSpPr txBox="1">
            <a:spLocks noChangeArrowheads="1"/>
          </p:cNvSpPr>
          <p:nvPr/>
        </p:nvSpPr>
        <p:spPr bwMode="auto">
          <a:xfrm>
            <a:off x="-30163" y="-39688"/>
            <a:ext cx="9144001" cy="646113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31: ĐẶC ĐIỂM KHÍ HẬU VIỆT NAM</a:t>
            </a:r>
            <a:endParaRPr lang="en-US" altLang="en-US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1" y="2286000"/>
            <a:ext cx="737134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219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4084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4572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689350"/>
            <a:ext cx="43481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images840309_r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663950"/>
            <a:ext cx="4572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684213" y="2978150"/>
            <a:ext cx="7620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1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7235825" y="2865438"/>
            <a:ext cx="7620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2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895475" y="5748338"/>
            <a:ext cx="7620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3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559550" y="5756275"/>
            <a:ext cx="7620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4</a:t>
            </a: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30163" y="6240463"/>
            <a:ext cx="9037637" cy="7080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Quan sát các bức tranh trên và cho biết m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ỗi</a:t>
            </a:r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bức tranh là nét đặc trưng của mùa nào trong năm? Nêu đặc điểm thời tiết của mỗi mùa đó?</a:t>
            </a: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41275" y="2990850"/>
            <a:ext cx="189865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Mùa xuân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7164388" y="2859088"/>
            <a:ext cx="1484312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Mùa hè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600200" y="5732463"/>
            <a:ext cx="14478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Mùa thu</a:t>
            </a: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6172200" y="5732463"/>
            <a:ext cx="1539875" cy="466725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Mùa đông</a:t>
            </a:r>
          </a:p>
        </p:txBody>
      </p:sp>
      <p:sp>
        <p:nvSpPr>
          <p:cNvPr id="33807" name="TextBox 12"/>
          <p:cNvSpPr txBox="1">
            <a:spLocks noChangeArrowheads="1"/>
          </p:cNvSpPr>
          <p:nvPr/>
        </p:nvSpPr>
        <p:spPr bwMode="auto">
          <a:xfrm>
            <a:off x="-30163" y="-39688"/>
            <a:ext cx="9144001" cy="646113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31: ĐẶC ĐIỂM KHÍ HẬU VIỆT NAM</a:t>
            </a:r>
            <a:endParaRPr lang="en-US" altLang="en-US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8" name="TextBox 12"/>
          <p:cNvSpPr txBox="1">
            <a:spLocks noChangeArrowheads="1"/>
          </p:cNvSpPr>
          <p:nvPr/>
        </p:nvSpPr>
        <p:spPr bwMode="auto">
          <a:xfrm>
            <a:off x="2501900" y="3563938"/>
            <a:ext cx="43434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hóa theo thời gian</a:t>
            </a:r>
            <a:endParaRPr lang="en-US" altLang="en-US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136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20090512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Freeform 11"/>
          <p:cNvSpPr>
            <a:spLocks/>
          </p:cNvSpPr>
          <p:nvPr/>
        </p:nvSpPr>
        <p:spPr bwMode="auto">
          <a:xfrm>
            <a:off x="582613" y="581025"/>
            <a:ext cx="2862262" cy="1881188"/>
          </a:xfrm>
          <a:custGeom>
            <a:avLst/>
            <a:gdLst>
              <a:gd name="T0" fmla="*/ 1194 w 1803"/>
              <a:gd name="T1" fmla="*/ 1170 h 1185"/>
              <a:gd name="T2" fmla="*/ 1052 w 1803"/>
              <a:gd name="T3" fmla="*/ 1137 h 1185"/>
              <a:gd name="T4" fmla="*/ 910 w 1803"/>
              <a:gd name="T5" fmla="*/ 1070 h 1185"/>
              <a:gd name="T6" fmla="*/ 827 w 1803"/>
              <a:gd name="T7" fmla="*/ 995 h 1185"/>
              <a:gd name="T8" fmla="*/ 702 w 1803"/>
              <a:gd name="T9" fmla="*/ 920 h 1185"/>
              <a:gd name="T10" fmla="*/ 618 w 1803"/>
              <a:gd name="T11" fmla="*/ 886 h 1185"/>
              <a:gd name="T12" fmla="*/ 618 w 1803"/>
              <a:gd name="T13" fmla="*/ 778 h 1185"/>
              <a:gd name="T14" fmla="*/ 835 w 1803"/>
              <a:gd name="T15" fmla="*/ 711 h 1185"/>
              <a:gd name="T16" fmla="*/ 685 w 1803"/>
              <a:gd name="T17" fmla="*/ 636 h 1185"/>
              <a:gd name="T18" fmla="*/ 727 w 1803"/>
              <a:gd name="T19" fmla="*/ 594 h 1185"/>
              <a:gd name="T20" fmla="*/ 668 w 1803"/>
              <a:gd name="T21" fmla="*/ 536 h 1185"/>
              <a:gd name="T22" fmla="*/ 484 w 1803"/>
              <a:gd name="T23" fmla="*/ 561 h 1185"/>
              <a:gd name="T24" fmla="*/ 376 w 1803"/>
              <a:gd name="T25" fmla="*/ 552 h 1185"/>
              <a:gd name="T26" fmla="*/ 251 w 1803"/>
              <a:gd name="T27" fmla="*/ 485 h 1185"/>
              <a:gd name="T28" fmla="*/ 242 w 1803"/>
              <a:gd name="T29" fmla="*/ 369 h 1185"/>
              <a:gd name="T30" fmla="*/ 201 w 1803"/>
              <a:gd name="T31" fmla="*/ 335 h 1185"/>
              <a:gd name="T32" fmla="*/ 75 w 1803"/>
              <a:gd name="T33" fmla="*/ 243 h 1185"/>
              <a:gd name="T34" fmla="*/ 34 w 1803"/>
              <a:gd name="T35" fmla="*/ 193 h 1185"/>
              <a:gd name="T36" fmla="*/ 25 w 1803"/>
              <a:gd name="T37" fmla="*/ 193 h 1185"/>
              <a:gd name="T38" fmla="*/ 25 w 1803"/>
              <a:gd name="T39" fmla="*/ 177 h 1185"/>
              <a:gd name="T40" fmla="*/ 151 w 1803"/>
              <a:gd name="T41" fmla="*/ 118 h 1185"/>
              <a:gd name="T42" fmla="*/ 217 w 1803"/>
              <a:gd name="T43" fmla="*/ 135 h 1185"/>
              <a:gd name="T44" fmla="*/ 292 w 1803"/>
              <a:gd name="T45" fmla="*/ 185 h 1185"/>
              <a:gd name="T46" fmla="*/ 351 w 1803"/>
              <a:gd name="T47" fmla="*/ 118 h 1185"/>
              <a:gd name="T48" fmla="*/ 459 w 1803"/>
              <a:gd name="T49" fmla="*/ 143 h 1185"/>
              <a:gd name="T50" fmla="*/ 501 w 1803"/>
              <a:gd name="T51" fmla="*/ 110 h 1185"/>
              <a:gd name="T52" fmla="*/ 668 w 1803"/>
              <a:gd name="T53" fmla="*/ 85 h 1185"/>
              <a:gd name="T54" fmla="*/ 810 w 1803"/>
              <a:gd name="T55" fmla="*/ 68 h 1185"/>
              <a:gd name="T56" fmla="*/ 1010 w 1803"/>
              <a:gd name="T57" fmla="*/ 1 h 1185"/>
              <a:gd name="T58" fmla="*/ 1027 w 1803"/>
              <a:gd name="T59" fmla="*/ 18 h 1185"/>
              <a:gd name="T60" fmla="*/ 1261 w 1803"/>
              <a:gd name="T61" fmla="*/ 85 h 1185"/>
              <a:gd name="T62" fmla="*/ 1386 w 1803"/>
              <a:gd name="T63" fmla="*/ 93 h 1185"/>
              <a:gd name="T64" fmla="*/ 1419 w 1803"/>
              <a:gd name="T65" fmla="*/ 118 h 1185"/>
              <a:gd name="T66" fmla="*/ 1353 w 1803"/>
              <a:gd name="T67" fmla="*/ 210 h 1185"/>
              <a:gd name="T68" fmla="*/ 1419 w 1803"/>
              <a:gd name="T69" fmla="*/ 227 h 1185"/>
              <a:gd name="T70" fmla="*/ 1570 w 1803"/>
              <a:gd name="T71" fmla="*/ 344 h 1185"/>
              <a:gd name="T72" fmla="*/ 1803 w 1803"/>
              <a:gd name="T73" fmla="*/ 360 h 1185"/>
              <a:gd name="T74" fmla="*/ 1662 w 1803"/>
              <a:gd name="T75" fmla="*/ 460 h 1185"/>
              <a:gd name="T76" fmla="*/ 1403 w 1803"/>
              <a:gd name="T77" fmla="*/ 561 h 1185"/>
              <a:gd name="T78" fmla="*/ 1252 w 1803"/>
              <a:gd name="T79" fmla="*/ 694 h 1185"/>
              <a:gd name="T80" fmla="*/ 1077 w 1803"/>
              <a:gd name="T81" fmla="*/ 903 h 1185"/>
              <a:gd name="T82" fmla="*/ 1102 w 1803"/>
              <a:gd name="T83" fmla="*/ 1028 h 1185"/>
              <a:gd name="T84" fmla="*/ 1252 w 1803"/>
              <a:gd name="T85" fmla="*/ 1120 h 1185"/>
              <a:gd name="T86" fmla="*/ 1328 w 1803"/>
              <a:gd name="T87" fmla="*/ 1170 h 118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803"/>
              <a:gd name="T133" fmla="*/ 0 h 1185"/>
              <a:gd name="T134" fmla="*/ 1803 w 1803"/>
              <a:gd name="T135" fmla="*/ 1185 h 118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803" h="1185">
                <a:moveTo>
                  <a:pt x="1328" y="1170"/>
                </a:moveTo>
                <a:cubicBezTo>
                  <a:pt x="1272" y="1178"/>
                  <a:pt x="1254" y="1185"/>
                  <a:pt x="1194" y="1170"/>
                </a:cubicBezTo>
                <a:cubicBezTo>
                  <a:pt x="1104" y="1147"/>
                  <a:pt x="1229" y="1157"/>
                  <a:pt x="1144" y="1145"/>
                </a:cubicBezTo>
                <a:cubicBezTo>
                  <a:pt x="1114" y="1141"/>
                  <a:pt x="1083" y="1140"/>
                  <a:pt x="1052" y="1137"/>
                </a:cubicBezTo>
                <a:cubicBezTo>
                  <a:pt x="1021" y="1126"/>
                  <a:pt x="993" y="1118"/>
                  <a:pt x="960" y="1112"/>
                </a:cubicBezTo>
                <a:cubicBezTo>
                  <a:pt x="945" y="1097"/>
                  <a:pt x="924" y="1087"/>
                  <a:pt x="910" y="1070"/>
                </a:cubicBezTo>
                <a:cubicBezTo>
                  <a:pt x="897" y="1053"/>
                  <a:pt x="902" y="1024"/>
                  <a:pt x="885" y="1011"/>
                </a:cubicBezTo>
                <a:cubicBezTo>
                  <a:pt x="869" y="999"/>
                  <a:pt x="846" y="1001"/>
                  <a:pt x="827" y="995"/>
                </a:cubicBezTo>
                <a:cubicBezTo>
                  <a:pt x="802" y="978"/>
                  <a:pt x="780" y="955"/>
                  <a:pt x="752" y="945"/>
                </a:cubicBezTo>
                <a:cubicBezTo>
                  <a:pt x="728" y="937"/>
                  <a:pt x="722" y="936"/>
                  <a:pt x="702" y="920"/>
                </a:cubicBezTo>
                <a:cubicBezTo>
                  <a:pt x="693" y="912"/>
                  <a:pt x="687" y="900"/>
                  <a:pt x="676" y="895"/>
                </a:cubicBezTo>
                <a:cubicBezTo>
                  <a:pt x="658" y="888"/>
                  <a:pt x="637" y="889"/>
                  <a:pt x="618" y="886"/>
                </a:cubicBezTo>
                <a:cubicBezTo>
                  <a:pt x="601" y="880"/>
                  <a:pt x="582" y="879"/>
                  <a:pt x="568" y="869"/>
                </a:cubicBezTo>
                <a:cubicBezTo>
                  <a:pt x="529" y="841"/>
                  <a:pt x="595" y="793"/>
                  <a:pt x="618" y="778"/>
                </a:cubicBezTo>
                <a:cubicBezTo>
                  <a:pt x="681" y="798"/>
                  <a:pt x="713" y="792"/>
                  <a:pt x="785" y="786"/>
                </a:cubicBezTo>
                <a:cubicBezTo>
                  <a:pt x="810" y="761"/>
                  <a:pt x="824" y="744"/>
                  <a:pt x="835" y="711"/>
                </a:cubicBezTo>
                <a:cubicBezTo>
                  <a:pt x="777" y="671"/>
                  <a:pt x="796" y="694"/>
                  <a:pt x="768" y="652"/>
                </a:cubicBezTo>
                <a:cubicBezTo>
                  <a:pt x="744" y="577"/>
                  <a:pt x="793" y="702"/>
                  <a:pt x="685" y="636"/>
                </a:cubicBezTo>
                <a:cubicBezTo>
                  <a:pt x="671" y="627"/>
                  <a:pt x="690" y="603"/>
                  <a:pt x="693" y="586"/>
                </a:cubicBezTo>
                <a:cubicBezTo>
                  <a:pt x="704" y="589"/>
                  <a:pt x="717" y="601"/>
                  <a:pt x="727" y="594"/>
                </a:cubicBezTo>
                <a:cubicBezTo>
                  <a:pt x="734" y="589"/>
                  <a:pt x="724" y="575"/>
                  <a:pt x="718" y="569"/>
                </a:cubicBezTo>
                <a:cubicBezTo>
                  <a:pt x="704" y="555"/>
                  <a:pt x="687" y="541"/>
                  <a:pt x="668" y="536"/>
                </a:cubicBezTo>
                <a:cubicBezTo>
                  <a:pt x="619" y="523"/>
                  <a:pt x="646" y="529"/>
                  <a:pt x="585" y="519"/>
                </a:cubicBezTo>
                <a:cubicBezTo>
                  <a:pt x="549" y="531"/>
                  <a:pt x="521" y="549"/>
                  <a:pt x="484" y="561"/>
                </a:cubicBezTo>
                <a:cubicBezTo>
                  <a:pt x="476" y="564"/>
                  <a:pt x="459" y="569"/>
                  <a:pt x="459" y="569"/>
                </a:cubicBezTo>
                <a:cubicBezTo>
                  <a:pt x="438" y="566"/>
                  <a:pt x="399" y="565"/>
                  <a:pt x="376" y="552"/>
                </a:cubicBezTo>
                <a:cubicBezTo>
                  <a:pt x="295" y="507"/>
                  <a:pt x="355" y="528"/>
                  <a:pt x="301" y="511"/>
                </a:cubicBezTo>
                <a:cubicBezTo>
                  <a:pt x="285" y="500"/>
                  <a:pt x="266" y="497"/>
                  <a:pt x="251" y="485"/>
                </a:cubicBezTo>
                <a:cubicBezTo>
                  <a:pt x="234" y="471"/>
                  <a:pt x="224" y="450"/>
                  <a:pt x="209" y="435"/>
                </a:cubicBezTo>
                <a:cubicBezTo>
                  <a:pt x="196" y="393"/>
                  <a:pt x="208" y="391"/>
                  <a:pt x="242" y="369"/>
                </a:cubicBezTo>
                <a:cubicBezTo>
                  <a:pt x="248" y="361"/>
                  <a:pt x="261" y="354"/>
                  <a:pt x="259" y="344"/>
                </a:cubicBezTo>
                <a:cubicBezTo>
                  <a:pt x="253" y="314"/>
                  <a:pt x="212" y="332"/>
                  <a:pt x="201" y="335"/>
                </a:cubicBezTo>
                <a:cubicBezTo>
                  <a:pt x="184" y="332"/>
                  <a:pt x="167" y="332"/>
                  <a:pt x="151" y="327"/>
                </a:cubicBezTo>
                <a:cubicBezTo>
                  <a:pt x="120" y="317"/>
                  <a:pt x="112" y="268"/>
                  <a:pt x="75" y="243"/>
                </a:cubicBezTo>
                <a:cubicBezTo>
                  <a:pt x="70" y="235"/>
                  <a:pt x="65" y="226"/>
                  <a:pt x="59" y="218"/>
                </a:cubicBezTo>
                <a:cubicBezTo>
                  <a:pt x="52" y="209"/>
                  <a:pt x="30" y="204"/>
                  <a:pt x="34" y="193"/>
                </a:cubicBezTo>
                <a:cubicBezTo>
                  <a:pt x="39" y="179"/>
                  <a:pt x="90" y="177"/>
                  <a:pt x="75" y="177"/>
                </a:cubicBezTo>
                <a:cubicBezTo>
                  <a:pt x="58" y="177"/>
                  <a:pt x="25" y="193"/>
                  <a:pt x="25" y="193"/>
                </a:cubicBezTo>
                <a:cubicBezTo>
                  <a:pt x="17" y="185"/>
                  <a:pt x="0" y="180"/>
                  <a:pt x="0" y="168"/>
                </a:cubicBezTo>
                <a:cubicBezTo>
                  <a:pt x="0" y="159"/>
                  <a:pt x="16" y="177"/>
                  <a:pt x="25" y="177"/>
                </a:cubicBezTo>
                <a:cubicBezTo>
                  <a:pt x="32" y="177"/>
                  <a:pt x="74" y="163"/>
                  <a:pt x="84" y="160"/>
                </a:cubicBezTo>
                <a:cubicBezTo>
                  <a:pt x="117" y="127"/>
                  <a:pt x="108" y="104"/>
                  <a:pt x="151" y="118"/>
                </a:cubicBezTo>
                <a:cubicBezTo>
                  <a:pt x="156" y="126"/>
                  <a:pt x="167" y="143"/>
                  <a:pt x="167" y="143"/>
                </a:cubicBezTo>
                <a:cubicBezTo>
                  <a:pt x="85" y="81"/>
                  <a:pt x="187" y="128"/>
                  <a:pt x="217" y="135"/>
                </a:cubicBezTo>
                <a:cubicBezTo>
                  <a:pt x="234" y="146"/>
                  <a:pt x="250" y="157"/>
                  <a:pt x="267" y="168"/>
                </a:cubicBezTo>
                <a:cubicBezTo>
                  <a:pt x="275" y="174"/>
                  <a:pt x="292" y="185"/>
                  <a:pt x="292" y="185"/>
                </a:cubicBezTo>
                <a:cubicBezTo>
                  <a:pt x="301" y="179"/>
                  <a:pt x="311" y="176"/>
                  <a:pt x="318" y="168"/>
                </a:cubicBezTo>
                <a:cubicBezTo>
                  <a:pt x="331" y="153"/>
                  <a:pt x="332" y="124"/>
                  <a:pt x="351" y="118"/>
                </a:cubicBezTo>
                <a:cubicBezTo>
                  <a:pt x="384" y="107"/>
                  <a:pt x="368" y="113"/>
                  <a:pt x="401" y="101"/>
                </a:cubicBezTo>
                <a:cubicBezTo>
                  <a:pt x="411" y="111"/>
                  <a:pt x="439" y="147"/>
                  <a:pt x="459" y="143"/>
                </a:cubicBezTo>
                <a:cubicBezTo>
                  <a:pt x="469" y="141"/>
                  <a:pt x="468" y="124"/>
                  <a:pt x="476" y="118"/>
                </a:cubicBezTo>
                <a:cubicBezTo>
                  <a:pt x="483" y="113"/>
                  <a:pt x="493" y="113"/>
                  <a:pt x="501" y="110"/>
                </a:cubicBezTo>
                <a:cubicBezTo>
                  <a:pt x="558" y="148"/>
                  <a:pt x="532" y="136"/>
                  <a:pt x="576" y="152"/>
                </a:cubicBezTo>
                <a:cubicBezTo>
                  <a:pt x="611" y="128"/>
                  <a:pt x="625" y="99"/>
                  <a:pt x="668" y="85"/>
                </a:cubicBezTo>
                <a:cubicBezTo>
                  <a:pt x="728" y="104"/>
                  <a:pt x="704" y="91"/>
                  <a:pt x="743" y="118"/>
                </a:cubicBezTo>
                <a:cubicBezTo>
                  <a:pt x="776" y="107"/>
                  <a:pt x="790" y="97"/>
                  <a:pt x="810" y="68"/>
                </a:cubicBezTo>
                <a:cubicBezTo>
                  <a:pt x="830" y="6"/>
                  <a:pt x="936" y="14"/>
                  <a:pt x="985" y="10"/>
                </a:cubicBezTo>
                <a:cubicBezTo>
                  <a:pt x="993" y="7"/>
                  <a:pt x="1019" y="1"/>
                  <a:pt x="1010" y="1"/>
                </a:cubicBezTo>
                <a:cubicBezTo>
                  <a:pt x="996" y="1"/>
                  <a:pt x="959" y="0"/>
                  <a:pt x="969" y="10"/>
                </a:cubicBezTo>
                <a:cubicBezTo>
                  <a:pt x="983" y="24"/>
                  <a:pt x="1008" y="15"/>
                  <a:pt x="1027" y="18"/>
                </a:cubicBezTo>
                <a:cubicBezTo>
                  <a:pt x="1073" y="49"/>
                  <a:pt x="1102" y="67"/>
                  <a:pt x="1152" y="85"/>
                </a:cubicBezTo>
                <a:cubicBezTo>
                  <a:pt x="1206" y="73"/>
                  <a:pt x="1195" y="71"/>
                  <a:pt x="1261" y="85"/>
                </a:cubicBezTo>
                <a:cubicBezTo>
                  <a:pt x="1278" y="89"/>
                  <a:pt x="1311" y="101"/>
                  <a:pt x="1311" y="101"/>
                </a:cubicBezTo>
                <a:cubicBezTo>
                  <a:pt x="1369" y="82"/>
                  <a:pt x="1344" y="80"/>
                  <a:pt x="1386" y="93"/>
                </a:cubicBezTo>
                <a:cubicBezTo>
                  <a:pt x="1392" y="101"/>
                  <a:pt x="1398" y="109"/>
                  <a:pt x="1403" y="118"/>
                </a:cubicBezTo>
                <a:cubicBezTo>
                  <a:pt x="1416" y="144"/>
                  <a:pt x="1406" y="159"/>
                  <a:pt x="1419" y="118"/>
                </a:cubicBezTo>
                <a:cubicBezTo>
                  <a:pt x="1476" y="139"/>
                  <a:pt x="1419" y="143"/>
                  <a:pt x="1394" y="152"/>
                </a:cubicBezTo>
                <a:cubicBezTo>
                  <a:pt x="1385" y="161"/>
                  <a:pt x="1349" y="192"/>
                  <a:pt x="1353" y="210"/>
                </a:cubicBezTo>
                <a:cubicBezTo>
                  <a:pt x="1355" y="219"/>
                  <a:pt x="1370" y="216"/>
                  <a:pt x="1378" y="218"/>
                </a:cubicBezTo>
                <a:cubicBezTo>
                  <a:pt x="1392" y="221"/>
                  <a:pt x="1405" y="224"/>
                  <a:pt x="1419" y="227"/>
                </a:cubicBezTo>
                <a:cubicBezTo>
                  <a:pt x="1431" y="326"/>
                  <a:pt x="1415" y="303"/>
                  <a:pt x="1503" y="319"/>
                </a:cubicBezTo>
                <a:cubicBezTo>
                  <a:pt x="1517" y="363"/>
                  <a:pt x="1528" y="354"/>
                  <a:pt x="1570" y="344"/>
                </a:cubicBezTo>
                <a:cubicBezTo>
                  <a:pt x="1578" y="338"/>
                  <a:pt x="1585" y="328"/>
                  <a:pt x="1595" y="327"/>
                </a:cubicBezTo>
                <a:cubicBezTo>
                  <a:pt x="1646" y="321"/>
                  <a:pt x="1749" y="353"/>
                  <a:pt x="1803" y="360"/>
                </a:cubicBezTo>
                <a:cubicBezTo>
                  <a:pt x="1800" y="374"/>
                  <a:pt x="1802" y="390"/>
                  <a:pt x="1795" y="402"/>
                </a:cubicBezTo>
                <a:cubicBezTo>
                  <a:pt x="1782" y="425"/>
                  <a:pt x="1691" y="442"/>
                  <a:pt x="1662" y="460"/>
                </a:cubicBezTo>
                <a:cubicBezTo>
                  <a:pt x="1654" y="483"/>
                  <a:pt x="1649" y="520"/>
                  <a:pt x="1628" y="536"/>
                </a:cubicBezTo>
                <a:cubicBezTo>
                  <a:pt x="1603" y="555"/>
                  <a:pt x="1415" y="560"/>
                  <a:pt x="1403" y="561"/>
                </a:cubicBezTo>
                <a:cubicBezTo>
                  <a:pt x="1342" y="600"/>
                  <a:pt x="1405" y="673"/>
                  <a:pt x="1344" y="686"/>
                </a:cubicBezTo>
                <a:cubicBezTo>
                  <a:pt x="1314" y="692"/>
                  <a:pt x="1283" y="691"/>
                  <a:pt x="1252" y="694"/>
                </a:cubicBezTo>
                <a:cubicBezTo>
                  <a:pt x="1207" y="763"/>
                  <a:pt x="1212" y="751"/>
                  <a:pt x="1136" y="778"/>
                </a:cubicBezTo>
                <a:cubicBezTo>
                  <a:pt x="1127" y="859"/>
                  <a:pt x="1135" y="863"/>
                  <a:pt x="1077" y="903"/>
                </a:cubicBezTo>
                <a:cubicBezTo>
                  <a:pt x="1092" y="1016"/>
                  <a:pt x="1077" y="934"/>
                  <a:pt x="1094" y="995"/>
                </a:cubicBezTo>
                <a:cubicBezTo>
                  <a:pt x="1097" y="1006"/>
                  <a:pt x="1093" y="1021"/>
                  <a:pt x="1102" y="1028"/>
                </a:cubicBezTo>
                <a:cubicBezTo>
                  <a:pt x="1116" y="1038"/>
                  <a:pt x="1135" y="1033"/>
                  <a:pt x="1152" y="1036"/>
                </a:cubicBezTo>
                <a:cubicBezTo>
                  <a:pt x="1188" y="1061"/>
                  <a:pt x="1212" y="1101"/>
                  <a:pt x="1252" y="1120"/>
                </a:cubicBezTo>
                <a:cubicBezTo>
                  <a:pt x="1268" y="1128"/>
                  <a:pt x="1286" y="1131"/>
                  <a:pt x="1303" y="1137"/>
                </a:cubicBezTo>
                <a:cubicBezTo>
                  <a:pt x="1330" y="1164"/>
                  <a:pt x="1328" y="1150"/>
                  <a:pt x="1328" y="1170"/>
                </a:cubicBezTo>
                <a:close/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3" name="Freeform 12"/>
          <p:cNvSpPr>
            <a:spLocks/>
          </p:cNvSpPr>
          <p:nvPr/>
        </p:nvSpPr>
        <p:spPr bwMode="auto">
          <a:xfrm>
            <a:off x="2225675" y="2398713"/>
            <a:ext cx="1981200" cy="2319337"/>
          </a:xfrm>
          <a:custGeom>
            <a:avLst/>
            <a:gdLst>
              <a:gd name="T0" fmla="*/ 0 w 1248"/>
              <a:gd name="T1" fmla="*/ 0 h 1461"/>
              <a:gd name="T2" fmla="*/ 42 w 1248"/>
              <a:gd name="T3" fmla="*/ 83 h 1461"/>
              <a:gd name="T4" fmla="*/ 101 w 1248"/>
              <a:gd name="T5" fmla="*/ 108 h 1461"/>
              <a:gd name="T6" fmla="*/ 134 w 1248"/>
              <a:gd name="T7" fmla="*/ 150 h 1461"/>
              <a:gd name="T8" fmla="*/ 268 w 1248"/>
              <a:gd name="T9" fmla="*/ 200 h 1461"/>
              <a:gd name="T10" fmla="*/ 318 w 1248"/>
              <a:gd name="T11" fmla="*/ 275 h 1461"/>
              <a:gd name="T12" fmla="*/ 334 w 1248"/>
              <a:gd name="T13" fmla="*/ 326 h 1461"/>
              <a:gd name="T14" fmla="*/ 343 w 1248"/>
              <a:gd name="T15" fmla="*/ 351 h 1461"/>
              <a:gd name="T16" fmla="*/ 368 w 1248"/>
              <a:gd name="T17" fmla="*/ 359 h 1461"/>
              <a:gd name="T18" fmla="*/ 443 w 1248"/>
              <a:gd name="T19" fmla="*/ 376 h 1461"/>
              <a:gd name="T20" fmla="*/ 460 w 1248"/>
              <a:gd name="T21" fmla="*/ 401 h 1461"/>
              <a:gd name="T22" fmla="*/ 526 w 1248"/>
              <a:gd name="T23" fmla="*/ 409 h 1461"/>
              <a:gd name="T24" fmla="*/ 585 w 1248"/>
              <a:gd name="T25" fmla="*/ 451 h 1461"/>
              <a:gd name="T26" fmla="*/ 535 w 1248"/>
              <a:gd name="T27" fmla="*/ 459 h 1461"/>
              <a:gd name="T28" fmla="*/ 510 w 1248"/>
              <a:gd name="T29" fmla="*/ 467 h 1461"/>
              <a:gd name="T30" fmla="*/ 593 w 1248"/>
              <a:gd name="T31" fmla="*/ 551 h 1461"/>
              <a:gd name="T32" fmla="*/ 702 w 1248"/>
              <a:gd name="T33" fmla="*/ 584 h 1461"/>
              <a:gd name="T34" fmla="*/ 894 w 1248"/>
              <a:gd name="T35" fmla="*/ 668 h 1461"/>
              <a:gd name="T36" fmla="*/ 927 w 1248"/>
              <a:gd name="T37" fmla="*/ 785 h 1461"/>
              <a:gd name="T38" fmla="*/ 1011 w 1248"/>
              <a:gd name="T39" fmla="*/ 1119 h 1461"/>
              <a:gd name="T40" fmla="*/ 977 w 1248"/>
              <a:gd name="T41" fmla="*/ 1286 h 1461"/>
              <a:gd name="T42" fmla="*/ 1002 w 1248"/>
              <a:gd name="T43" fmla="*/ 1452 h 1461"/>
              <a:gd name="T44" fmla="*/ 1027 w 1248"/>
              <a:gd name="T45" fmla="*/ 1461 h 1461"/>
              <a:gd name="T46" fmla="*/ 1111 w 1248"/>
              <a:gd name="T47" fmla="*/ 1394 h 1461"/>
              <a:gd name="T48" fmla="*/ 1144 w 1248"/>
              <a:gd name="T49" fmla="*/ 1210 h 1461"/>
              <a:gd name="T50" fmla="*/ 1169 w 1248"/>
              <a:gd name="T51" fmla="*/ 1227 h 1461"/>
              <a:gd name="T52" fmla="*/ 1177 w 1248"/>
              <a:gd name="T53" fmla="*/ 1169 h 1461"/>
              <a:gd name="T54" fmla="*/ 1186 w 1248"/>
              <a:gd name="T55" fmla="*/ 1144 h 1461"/>
              <a:gd name="T56" fmla="*/ 1177 w 1248"/>
              <a:gd name="T57" fmla="*/ 1052 h 1461"/>
              <a:gd name="T58" fmla="*/ 1152 w 1248"/>
              <a:gd name="T59" fmla="*/ 943 h 1461"/>
              <a:gd name="T60" fmla="*/ 1111 w 1248"/>
              <a:gd name="T61" fmla="*/ 768 h 1461"/>
              <a:gd name="T62" fmla="*/ 1036 w 1248"/>
              <a:gd name="T63" fmla="*/ 609 h 1461"/>
              <a:gd name="T64" fmla="*/ 1027 w 1248"/>
              <a:gd name="T65" fmla="*/ 576 h 1461"/>
              <a:gd name="T66" fmla="*/ 994 w 1248"/>
              <a:gd name="T67" fmla="*/ 568 h 1461"/>
              <a:gd name="T68" fmla="*/ 935 w 1248"/>
              <a:gd name="T69" fmla="*/ 526 h 1461"/>
              <a:gd name="T70" fmla="*/ 910 w 1248"/>
              <a:gd name="T71" fmla="*/ 509 h 1461"/>
              <a:gd name="T72" fmla="*/ 869 w 1248"/>
              <a:gd name="T73" fmla="*/ 467 h 1461"/>
              <a:gd name="T74" fmla="*/ 819 w 1248"/>
              <a:gd name="T75" fmla="*/ 451 h 1461"/>
              <a:gd name="T76" fmla="*/ 777 w 1248"/>
              <a:gd name="T77" fmla="*/ 417 h 1461"/>
              <a:gd name="T78" fmla="*/ 760 w 1248"/>
              <a:gd name="T79" fmla="*/ 392 h 1461"/>
              <a:gd name="T80" fmla="*/ 735 w 1248"/>
              <a:gd name="T81" fmla="*/ 376 h 1461"/>
              <a:gd name="T82" fmla="*/ 668 w 1248"/>
              <a:gd name="T83" fmla="*/ 317 h 1461"/>
              <a:gd name="T84" fmla="*/ 643 w 1248"/>
              <a:gd name="T85" fmla="*/ 300 h 1461"/>
              <a:gd name="T86" fmla="*/ 618 w 1248"/>
              <a:gd name="T87" fmla="*/ 284 h 1461"/>
              <a:gd name="T88" fmla="*/ 485 w 1248"/>
              <a:gd name="T89" fmla="*/ 234 h 1461"/>
              <a:gd name="T90" fmla="*/ 451 w 1248"/>
              <a:gd name="T91" fmla="*/ 200 h 1461"/>
              <a:gd name="T92" fmla="*/ 393 w 1248"/>
              <a:gd name="T93" fmla="*/ 167 h 1461"/>
              <a:gd name="T94" fmla="*/ 268 w 1248"/>
              <a:gd name="T95" fmla="*/ 67 h 1461"/>
              <a:gd name="T96" fmla="*/ 259 w 1248"/>
              <a:gd name="T97" fmla="*/ 33 h 1461"/>
              <a:gd name="T98" fmla="*/ 226 w 1248"/>
              <a:gd name="T99" fmla="*/ 25 h 1461"/>
              <a:gd name="T100" fmla="*/ 151 w 1248"/>
              <a:gd name="T101" fmla="*/ 17 h 1461"/>
              <a:gd name="T102" fmla="*/ 101 w 1248"/>
              <a:gd name="T103" fmla="*/ 8 h 1461"/>
              <a:gd name="T104" fmla="*/ 0 w 1248"/>
              <a:gd name="T105" fmla="*/ 0 h 146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8"/>
              <a:gd name="T160" fmla="*/ 0 h 1461"/>
              <a:gd name="T161" fmla="*/ 1248 w 1248"/>
              <a:gd name="T162" fmla="*/ 1461 h 146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8" h="1461">
                <a:moveTo>
                  <a:pt x="0" y="0"/>
                </a:moveTo>
                <a:cubicBezTo>
                  <a:pt x="43" y="43"/>
                  <a:pt x="18" y="46"/>
                  <a:pt x="42" y="83"/>
                </a:cubicBezTo>
                <a:cubicBezTo>
                  <a:pt x="54" y="101"/>
                  <a:pt x="83" y="104"/>
                  <a:pt x="101" y="108"/>
                </a:cubicBezTo>
                <a:cubicBezTo>
                  <a:pt x="173" y="157"/>
                  <a:pt x="88" y="92"/>
                  <a:pt x="134" y="150"/>
                </a:cubicBezTo>
                <a:cubicBezTo>
                  <a:pt x="160" y="183"/>
                  <a:pt x="231" y="188"/>
                  <a:pt x="268" y="200"/>
                </a:cubicBezTo>
                <a:cubicBezTo>
                  <a:pt x="278" y="232"/>
                  <a:pt x="300" y="248"/>
                  <a:pt x="318" y="275"/>
                </a:cubicBezTo>
                <a:cubicBezTo>
                  <a:pt x="323" y="292"/>
                  <a:pt x="328" y="309"/>
                  <a:pt x="334" y="326"/>
                </a:cubicBezTo>
                <a:cubicBezTo>
                  <a:pt x="337" y="334"/>
                  <a:pt x="337" y="345"/>
                  <a:pt x="343" y="351"/>
                </a:cubicBezTo>
                <a:cubicBezTo>
                  <a:pt x="349" y="357"/>
                  <a:pt x="360" y="356"/>
                  <a:pt x="368" y="359"/>
                </a:cubicBezTo>
                <a:cubicBezTo>
                  <a:pt x="465" y="334"/>
                  <a:pt x="420" y="322"/>
                  <a:pt x="443" y="376"/>
                </a:cubicBezTo>
                <a:cubicBezTo>
                  <a:pt x="447" y="385"/>
                  <a:pt x="451" y="397"/>
                  <a:pt x="460" y="401"/>
                </a:cubicBezTo>
                <a:cubicBezTo>
                  <a:pt x="481" y="409"/>
                  <a:pt x="504" y="406"/>
                  <a:pt x="526" y="409"/>
                </a:cubicBezTo>
                <a:cubicBezTo>
                  <a:pt x="563" y="421"/>
                  <a:pt x="571" y="413"/>
                  <a:pt x="585" y="451"/>
                </a:cubicBezTo>
                <a:cubicBezTo>
                  <a:pt x="568" y="454"/>
                  <a:pt x="552" y="455"/>
                  <a:pt x="535" y="459"/>
                </a:cubicBezTo>
                <a:cubicBezTo>
                  <a:pt x="526" y="461"/>
                  <a:pt x="513" y="459"/>
                  <a:pt x="510" y="467"/>
                </a:cubicBezTo>
                <a:cubicBezTo>
                  <a:pt x="491" y="524"/>
                  <a:pt x="557" y="542"/>
                  <a:pt x="593" y="551"/>
                </a:cubicBezTo>
                <a:cubicBezTo>
                  <a:pt x="628" y="575"/>
                  <a:pt x="659" y="577"/>
                  <a:pt x="702" y="584"/>
                </a:cubicBezTo>
                <a:cubicBezTo>
                  <a:pt x="764" y="616"/>
                  <a:pt x="828" y="644"/>
                  <a:pt x="894" y="668"/>
                </a:cubicBezTo>
                <a:cubicBezTo>
                  <a:pt x="907" y="708"/>
                  <a:pt x="919" y="744"/>
                  <a:pt x="927" y="785"/>
                </a:cubicBezTo>
                <a:cubicBezTo>
                  <a:pt x="898" y="906"/>
                  <a:pt x="982" y="1008"/>
                  <a:pt x="1011" y="1119"/>
                </a:cubicBezTo>
                <a:cubicBezTo>
                  <a:pt x="1002" y="1175"/>
                  <a:pt x="990" y="1231"/>
                  <a:pt x="977" y="1286"/>
                </a:cubicBezTo>
                <a:cubicBezTo>
                  <a:pt x="985" y="1325"/>
                  <a:pt x="973" y="1422"/>
                  <a:pt x="1002" y="1452"/>
                </a:cubicBezTo>
                <a:cubicBezTo>
                  <a:pt x="1008" y="1458"/>
                  <a:pt x="1019" y="1458"/>
                  <a:pt x="1027" y="1461"/>
                </a:cubicBezTo>
                <a:cubicBezTo>
                  <a:pt x="1069" y="1399"/>
                  <a:pt x="1048" y="1414"/>
                  <a:pt x="1111" y="1394"/>
                </a:cubicBezTo>
                <a:cubicBezTo>
                  <a:pt x="1145" y="1342"/>
                  <a:pt x="1144" y="1210"/>
                  <a:pt x="1144" y="1210"/>
                </a:cubicBezTo>
                <a:cubicBezTo>
                  <a:pt x="1152" y="1216"/>
                  <a:pt x="1159" y="1229"/>
                  <a:pt x="1169" y="1227"/>
                </a:cubicBezTo>
                <a:cubicBezTo>
                  <a:pt x="1198" y="1221"/>
                  <a:pt x="1182" y="1179"/>
                  <a:pt x="1177" y="1169"/>
                </a:cubicBezTo>
                <a:cubicBezTo>
                  <a:pt x="1156" y="1129"/>
                  <a:pt x="1129" y="1129"/>
                  <a:pt x="1186" y="1144"/>
                </a:cubicBezTo>
                <a:cubicBezTo>
                  <a:pt x="1248" y="1122"/>
                  <a:pt x="1207" y="1081"/>
                  <a:pt x="1177" y="1052"/>
                </a:cubicBezTo>
                <a:cubicBezTo>
                  <a:pt x="1171" y="1010"/>
                  <a:pt x="1166" y="982"/>
                  <a:pt x="1152" y="943"/>
                </a:cubicBezTo>
                <a:cubicBezTo>
                  <a:pt x="1145" y="883"/>
                  <a:pt x="1137" y="822"/>
                  <a:pt x="1111" y="768"/>
                </a:cubicBezTo>
                <a:cubicBezTo>
                  <a:pt x="1100" y="708"/>
                  <a:pt x="1080" y="653"/>
                  <a:pt x="1036" y="609"/>
                </a:cubicBezTo>
                <a:cubicBezTo>
                  <a:pt x="1033" y="598"/>
                  <a:pt x="1035" y="584"/>
                  <a:pt x="1027" y="576"/>
                </a:cubicBezTo>
                <a:cubicBezTo>
                  <a:pt x="1019" y="568"/>
                  <a:pt x="1004" y="573"/>
                  <a:pt x="994" y="568"/>
                </a:cubicBezTo>
                <a:cubicBezTo>
                  <a:pt x="973" y="556"/>
                  <a:pt x="955" y="540"/>
                  <a:pt x="935" y="526"/>
                </a:cubicBezTo>
                <a:cubicBezTo>
                  <a:pt x="927" y="520"/>
                  <a:pt x="910" y="509"/>
                  <a:pt x="910" y="509"/>
                </a:cubicBezTo>
                <a:cubicBezTo>
                  <a:pt x="896" y="486"/>
                  <a:pt x="895" y="478"/>
                  <a:pt x="869" y="467"/>
                </a:cubicBezTo>
                <a:cubicBezTo>
                  <a:pt x="853" y="460"/>
                  <a:pt x="819" y="451"/>
                  <a:pt x="819" y="451"/>
                </a:cubicBezTo>
                <a:cubicBezTo>
                  <a:pt x="770" y="379"/>
                  <a:pt x="835" y="464"/>
                  <a:pt x="777" y="417"/>
                </a:cubicBezTo>
                <a:cubicBezTo>
                  <a:pt x="769" y="411"/>
                  <a:pt x="767" y="399"/>
                  <a:pt x="760" y="392"/>
                </a:cubicBezTo>
                <a:cubicBezTo>
                  <a:pt x="753" y="385"/>
                  <a:pt x="743" y="381"/>
                  <a:pt x="735" y="376"/>
                </a:cubicBezTo>
                <a:cubicBezTo>
                  <a:pt x="707" y="334"/>
                  <a:pt x="726" y="357"/>
                  <a:pt x="668" y="317"/>
                </a:cubicBezTo>
                <a:cubicBezTo>
                  <a:pt x="660" y="311"/>
                  <a:pt x="651" y="306"/>
                  <a:pt x="643" y="300"/>
                </a:cubicBezTo>
                <a:cubicBezTo>
                  <a:pt x="635" y="295"/>
                  <a:pt x="618" y="284"/>
                  <a:pt x="618" y="284"/>
                </a:cubicBezTo>
                <a:cubicBezTo>
                  <a:pt x="581" y="229"/>
                  <a:pt x="538" y="268"/>
                  <a:pt x="485" y="234"/>
                </a:cubicBezTo>
                <a:cubicBezTo>
                  <a:pt x="468" y="187"/>
                  <a:pt x="489" y="226"/>
                  <a:pt x="451" y="200"/>
                </a:cubicBezTo>
                <a:cubicBezTo>
                  <a:pt x="394" y="161"/>
                  <a:pt x="461" y="183"/>
                  <a:pt x="393" y="167"/>
                </a:cubicBezTo>
                <a:cubicBezTo>
                  <a:pt x="349" y="137"/>
                  <a:pt x="313" y="96"/>
                  <a:pt x="268" y="67"/>
                </a:cubicBezTo>
                <a:cubicBezTo>
                  <a:pt x="265" y="56"/>
                  <a:pt x="267" y="41"/>
                  <a:pt x="259" y="33"/>
                </a:cubicBezTo>
                <a:cubicBezTo>
                  <a:pt x="251" y="25"/>
                  <a:pt x="237" y="27"/>
                  <a:pt x="226" y="25"/>
                </a:cubicBezTo>
                <a:cubicBezTo>
                  <a:pt x="201" y="21"/>
                  <a:pt x="176" y="20"/>
                  <a:pt x="151" y="17"/>
                </a:cubicBezTo>
                <a:cubicBezTo>
                  <a:pt x="134" y="15"/>
                  <a:pt x="118" y="11"/>
                  <a:pt x="101" y="8"/>
                </a:cubicBezTo>
                <a:cubicBezTo>
                  <a:pt x="3" y="18"/>
                  <a:pt x="23" y="44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4" name="Freeform 13"/>
          <p:cNvSpPr>
            <a:spLocks/>
          </p:cNvSpPr>
          <p:nvPr/>
        </p:nvSpPr>
        <p:spPr bwMode="auto">
          <a:xfrm>
            <a:off x="1616075" y="3313113"/>
            <a:ext cx="2174875" cy="2303462"/>
          </a:xfrm>
          <a:custGeom>
            <a:avLst/>
            <a:gdLst>
              <a:gd name="T0" fmla="*/ 960 w 1370"/>
              <a:gd name="T1" fmla="*/ 75 h 1451"/>
              <a:gd name="T2" fmla="*/ 994 w 1370"/>
              <a:gd name="T3" fmla="*/ 108 h 1451"/>
              <a:gd name="T4" fmla="*/ 919 w 1370"/>
              <a:gd name="T5" fmla="*/ 234 h 1451"/>
              <a:gd name="T6" fmla="*/ 994 w 1370"/>
              <a:gd name="T7" fmla="*/ 409 h 1451"/>
              <a:gd name="T8" fmla="*/ 985 w 1370"/>
              <a:gd name="T9" fmla="*/ 459 h 1451"/>
              <a:gd name="T10" fmla="*/ 977 w 1370"/>
              <a:gd name="T11" fmla="*/ 626 h 1451"/>
              <a:gd name="T12" fmla="*/ 793 w 1370"/>
              <a:gd name="T13" fmla="*/ 701 h 1451"/>
              <a:gd name="T14" fmla="*/ 593 w 1370"/>
              <a:gd name="T15" fmla="*/ 760 h 1451"/>
              <a:gd name="T16" fmla="*/ 543 w 1370"/>
              <a:gd name="T17" fmla="*/ 751 h 1451"/>
              <a:gd name="T18" fmla="*/ 443 w 1370"/>
              <a:gd name="T19" fmla="*/ 810 h 1451"/>
              <a:gd name="T20" fmla="*/ 518 w 1370"/>
              <a:gd name="T21" fmla="*/ 902 h 1451"/>
              <a:gd name="T22" fmla="*/ 576 w 1370"/>
              <a:gd name="T23" fmla="*/ 943 h 1451"/>
              <a:gd name="T24" fmla="*/ 384 w 1370"/>
              <a:gd name="T25" fmla="*/ 918 h 1451"/>
              <a:gd name="T26" fmla="*/ 418 w 1370"/>
              <a:gd name="T27" fmla="*/ 952 h 1451"/>
              <a:gd name="T28" fmla="*/ 343 w 1370"/>
              <a:gd name="T29" fmla="*/ 927 h 1451"/>
              <a:gd name="T30" fmla="*/ 293 w 1370"/>
              <a:gd name="T31" fmla="*/ 943 h 1451"/>
              <a:gd name="T32" fmla="*/ 184 w 1370"/>
              <a:gd name="T33" fmla="*/ 943 h 1451"/>
              <a:gd name="T34" fmla="*/ 42 w 1370"/>
              <a:gd name="T35" fmla="*/ 1094 h 1451"/>
              <a:gd name="T36" fmla="*/ 142 w 1370"/>
              <a:gd name="T37" fmla="*/ 1185 h 1451"/>
              <a:gd name="T38" fmla="*/ 126 w 1370"/>
              <a:gd name="T39" fmla="*/ 1394 h 1451"/>
              <a:gd name="T40" fmla="*/ 209 w 1370"/>
              <a:gd name="T41" fmla="*/ 1436 h 1451"/>
              <a:gd name="T42" fmla="*/ 343 w 1370"/>
              <a:gd name="T43" fmla="*/ 1352 h 1451"/>
              <a:gd name="T44" fmla="*/ 543 w 1370"/>
              <a:gd name="T45" fmla="*/ 1302 h 1451"/>
              <a:gd name="T46" fmla="*/ 693 w 1370"/>
              <a:gd name="T47" fmla="*/ 1219 h 1451"/>
              <a:gd name="T48" fmla="*/ 743 w 1370"/>
              <a:gd name="T49" fmla="*/ 1135 h 1451"/>
              <a:gd name="T50" fmla="*/ 727 w 1370"/>
              <a:gd name="T51" fmla="*/ 1035 h 1451"/>
              <a:gd name="T52" fmla="*/ 752 w 1370"/>
              <a:gd name="T53" fmla="*/ 1035 h 1451"/>
              <a:gd name="T54" fmla="*/ 902 w 1370"/>
              <a:gd name="T55" fmla="*/ 1077 h 1451"/>
              <a:gd name="T56" fmla="*/ 1203 w 1370"/>
              <a:gd name="T57" fmla="*/ 977 h 1451"/>
              <a:gd name="T58" fmla="*/ 1344 w 1370"/>
              <a:gd name="T59" fmla="*/ 810 h 1451"/>
              <a:gd name="T60" fmla="*/ 1336 w 1370"/>
              <a:gd name="T61" fmla="*/ 451 h 1451"/>
              <a:gd name="T62" fmla="*/ 1177 w 1370"/>
              <a:gd name="T63" fmla="*/ 42 h 1451"/>
              <a:gd name="T64" fmla="*/ 1027 w 1370"/>
              <a:gd name="T65" fmla="*/ 8 h 1451"/>
              <a:gd name="T66" fmla="*/ 1027 w 1370"/>
              <a:gd name="T67" fmla="*/ 8 h 14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70"/>
              <a:gd name="T103" fmla="*/ 0 h 1451"/>
              <a:gd name="T104" fmla="*/ 1370 w 1370"/>
              <a:gd name="T105" fmla="*/ 1451 h 145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70" h="1451">
                <a:moveTo>
                  <a:pt x="1027" y="8"/>
                </a:moveTo>
                <a:cubicBezTo>
                  <a:pt x="1007" y="72"/>
                  <a:pt x="1036" y="63"/>
                  <a:pt x="960" y="75"/>
                </a:cubicBezTo>
                <a:cubicBezTo>
                  <a:pt x="963" y="83"/>
                  <a:pt x="963" y="94"/>
                  <a:pt x="969" y="100"/>
                </a:cubicBezTo>
                <a:cubicBezTo>
                  <a:pt x="975" y="106"/>
                  <a:pt x="989" y="101"/>
                  <a:pt x="994" y="108"/>
                </a:cubicBezTo>
                <a:cubicBezTo>
                  <a:pt x="1001" y="117"/>
                  <a:pt x="999" y="131"/>
                  <a:pt x="1002" y="142"/>
                </a:cubicBezTo>
                <a:cubicBezTo>
                  <a:pt x="964" y="180"/>
                  <a:pt x="952" y="184"/>
                  <a:pt x="919" y="234"/>
                </a:cubicBezTo>
                <a:cubicBezTo>
                  <a:pt x="913" y="242"/>
                  <a:pt x="902" y="259"/>
                  <a:pt x="902" y="259"/>
                </a:cubicBezTo>
                <a:cubicBezTo>
                  <a:pt x="911" y="296"/>
                  <a:pt x="959" y="385"/>
                  <a:pt x="994" y="409"/>
                </a:cubicBezTo>
                <a:cubicBezTo>
                  <a:pt x="1000" y="417"/>
                  <a:pt x="1013" y="424"/>
                  <a:pt x="1011" y="434"/>
                </a:cubicBezTo>
                <a:cubicBezTo>
                  <a:pt x="1009" y="446"/>
                  <a:pt x="993" y="450"/>
                  <a:pt x="985" y="459"/>
                </a:cubicBezTo>
                <a:cubicBezTo>
                  <a:pt x="979" y="467"/>
                  <a:pt x="974" y="476"/>
                  <a:pt x="969" y="484"/>
                </a:cubicBezTo>
                <a:cubicBezTo>
                  <a:pt x="973" y="509"/>
                  <a:pt x="997" y="609"/>
                  <a:pt x="977" y="626"/>
                </a:cubicBezTo>
                <a:cubicBezTo>
                  <a:pt x="955" y="644"/>
                  <a:pt x="922" y="637"/>
                  <a:pt x="894" y="643"/>
                </a:cubicBezTo>
                <a:cubicBezTo>
                  <a:pt x="862" y="675"/>
                  <a:pt x="836" y="688"/>
                  <a:pt x="793" y="701"/>
                </a:cubicBezTo>
                <a:cubicBezTo>
                  <a:pt x="744" y="685"/>
                  <a:pt x="692" y="710"/>
                  <a:pt x="643" y="718"/>
                </a:cubicBezTo>
                <a:cubicBezTo>
                  <a:pt x="631" y="755"/>
                  <a:pt x="636" y="774"/>
                  <a:pt x="593" y="760"/>
                </a:cubicBezTo>
                <a:cubicBezTo>
                  <a:pt x="585" y="754"/>
                  <a:pt x="578" y="745"/>
                  <a:pt x="568" y="743"/>
                </a:cubicBezTo>
                <a:cubicBezTo>
                  <a:pt x="559" y="741"/>
                  <a:pt x="551" y="749"/>
                  <a:pt x="543" y="751"/>
                </a:cubicBezTo>
                <a:cubicBezTo>
                  <a:pt x="512" y="760"/>
                  <a:pt x="481" y="766"/>
                  <a:pt x="451" y="776"/>
                </a:cubicBezTo>
                <a:cubicBezTo>
                  <a:pt x="448" y="787"/>
                  <a:pt x="439" y="799"/>
                  <a:pt x="443" y="810"/>
                </a:cubicBezTo>
                <a:cubicBezTo>
                  <a:pt x="463" y="869"/>
                  <a:pt x="482" y="783"/>
                  <a:pt x="460" y="851"/>
                </a:cubicBezTo>
                <a:cubicBezTo>
                  <a:pt x="472" y="914"/>
                  <a:pt x="453" y="886"/>
                  <a:pt x="518" y="902"/>
                </a:cubicBezTo>
                <a:cubicBezTo>
                  <a:pt x="535" y="906"/>
                  <a:pt x="568" y="918"/>
                  <a:pt x="568" y="918"/>
                </a:cubicBezTo>
                <a:cubicBezTo>
                  <a:pt x="571" y="926"/>
                  <a:pt x="584" y="939"/>
                  <a:pt x="576" y="943"/>
                </a:cubicBezTo>
                <a:cubicBezTo>
                  <a:pt x="531" y="970"/>
                  <a:pt x="456" y="944"/>
                  <a:pt x="409" y="935"/>
                </a:cubicBezTo>
                <a:cubicBezTo>
                  <a:pt x="401" y="929"/>
                  <a:pt x="384" y="928"/>
                  <a:pt x="384" y="918"/>
                </a:cubicBezTo>
                <a:cubicBezTo>
                  <a:pt x="384" y="899"/>
                  <a:pt x="417" y="912"/>
                  <a:pt x="435" y="918"/>
                </a:cubicBezTo>
                <a:cubicBezTo>
                  <a:pt x="438" y="926"/>
                  <a:pt x="459" y="966"/>
                  <a:pt x="418" y="952"/>
                </a:cubicBezTo>
                <a:cubicBezTo>
                  <a:pt x="399" y="946"/>
                  <a:pt x="368" y="918"/>
                  <a:pt x="368" y="918"/>
                </a:cubicBezTo>
                <a:cubicBezTo>
                  <a:pt x="360" y="921"/>
                  <a:pt x="350" y="922"/>
                  <a:pt x="343" y="927"/>
                </a:cubicBezTo>
                <a:cubicBezTo>
                  <a:pt x="333" y="934"/>
                  <a:pt x="329" y="948"/>
                  <a:pt x="318" y="952"/>
                </a:cubicBezTo>
                <a:cubicBezTo>
                  <a:pt x="310" y="955"/>
                  <a:pt x="302" y="945"/>
                  <a:pt x="293" y="943"/>
                </a:cubicBezTo>
                <a:cubicBezTo>
                  <a:pt x="282" y="940"/>
                  <a:pt x="270" y="938"/>
                  <a:pt x="259" y="935"/>
                </a:cubicBezTo>
                <a:cubicBezTo>
                  <a:pt x="223" y="908"/>
                  <a:pt x="202" y="887"/>
                  <a:pt x="184" y="943"/>
                </a:cubicBezTo>
                <a:cubicBezTo>
                  <a:pt x="214" y="1038"/>
                  <a:pt x="38" y="1024"/>
                  <a:pt x="0" y="1027"/>
                </a:cubicBezTo>
                <a:cubicBezTo>
                  <a:pt x="12" y="1060"/>
                  <a:pt x="12" y="1073"/>
                  <a:pt x="42" y="1094"/>
                </a:cubicBezTo>
                <a:cubicBezTo>
                  <a:pt x="109" y="1070"/>
                  <a:pt x="143" y="1117"/>
                  <a:pt x="201" y="1135"/>
                </a:cubicBezTo>
                <a:cubicBezTo>
                  <a:pt x="189" y="1168"/>
                  <a:pt x="175" y="1174"/>
                  <a:pt x="142" y="1185"/>
                </a:cubicBezTo>
                <a:cubicBezTo>
                  <a:pt x="121" y="1250"/>
                  <a:pt x="117" y="1320"/>
                  <a:pt x="101" y="1386"/>
                </a:cubicBezTo>
                <a:cubicBezTo>
                  <a:pt x="109" y="1389"/>
                  <a:pt x="122" y="1386"/>
                  <a:pt x="126" y="1394"/>
                </a:cubicBezTo>
                <a:cubicBezTo>
                  <a:pt x="136" y="1414"/>
                  <a:pt x="85" y="1441"/>
                  <a:pt x="101" y="1444"/>
                </a:cubicBezTo>
                <a:cubicBezTo>
                  <a:pt x="136" y="1451"/>
                  <a:pt x="173" y="1439"/>
                  <a:pt x="209" y="1436"/>
                </a:cubicBezTo>
                <a:cubicBezTo>
                  <a:pt x="244" y="1412"/>
                  <a:pt x="273" y="1385"/>
                  <a:pt x="309" y="1361"/>
                </a:cubicBezTo>
                <a:cubicBezTo>
                  <a:pt x="319" y="1355"/>
                  <a:pt x="332" y="1355"/>
                  <a:pt x="343" y="1352"/>
                </a:cubicBezTo>
                <a:cubicBezTo>
                  <a:pt x="360" y="1347"/>
                  <a:pt x="393" y="1336"/>
                  <a:pt x="393" y="1336"/>
                </a:cubicBezTo>
                <a:cubicBezTo>
                  <a:pt x="438" y="1305"/>
                  <a:pt x="488" y="1308"/>
                  <a:pt x="543" y="1302"/>
                </a:cubicBezTo>
                <a:cubicBezTo>
                  <a:pt x="565" y="1269"/>
                  <a:pt x="555" y="1256"/>
                  <a:pt x="593" y="1244"/>
                </a:cubicBezTo>
                <a:cubicBezTo>
                  <a:pt x="640" y="1255"/>
                  <a:pt x="664" y="1264"/>
                  <a:pt x="693" y="1219"/>
                </a:cubicBezTo>
                <a:cubicBezTo>
                  <a:pt x="678" y="1173"/>
                  <a:pt x="682" y="1212"/>
                  <a:pt x="710" y="1177"/>
                </a:cubicBezTo>
                <a:cubicBezTo>
                  <a:pt x="756" y="1119"/>
                  <a:pt x="671" y="1184"/>
                  <a:pt x="743" y="1135"/>
                </a:cubicBezTo>
                <a:cubicBezTo>
                  <a:pt x="755" y="1100"/>
                  <a:pt x="755" y="1120"/>
                  <a:pt x="743" y="1085"/>
                </a:cubicBezTo>
                <a:cubicBezTo>
                  <a:pt x="737" y="1068"/>
                  <a:pt x="727" y="1035"/>
                  <a:pt x="727" y="1035"/>
                </a:cubicBezTo>
                <a:cubicBezTo>
                  <a:pt x="730" y="1027"/>
                  <a:pt x="726" y="1010"/>
                  <a:pt x="735" y="1010"/>
                </a:cubicBezTo>
                <a:cubicBezTo>
                  <a:pt x="745" y="1010"/>
                  <a:pt x="745" y="1028"/>
                  <a:pt x="752" y="1035"/>
                </a:cubicBezTo>
                <a:cubicBezTo>
                  <a:pt x="759" y="1042"/>
                  <a:pt x="768" y="1047"/>
                  <a:pt x="777" y="1052"/>
                </a:cubicBezTo>
                <a:cubicBezTo>
                  <a:pt x="813" y="1070"/>
                  <a:pt x="864" y="1071"/>
                  <a:pt x="902" y="1077"/>
                </a:cubicBezTo>
                <a:cubicBezTo>
                  <a:pt x="976" y="1064"/>
                  <a:pt x="974" y="1052"/>
                  <a:pt x="1061" y="1043"/>
                </a:cubicBezTo>
                <a:cubicBezTo>
                  <a:pt x="1079" y="970"/>
                  <a:pt x="1124" y="989"/>
                  <a:pt x="1203" y="977"/>
                </a:cubicBezTo>
                <a:cubicBezTo>
                  <a:pt x="1221" y="921"/>
                  <a:pt x="1276" y="925"/>
                  <a:pt x="1328" y="918"/>
                </a:cubicBezTo>
                <a:cubicBezTo>
                  <a:pt x="1370" y="855"/>
                  <a:pt x="1369" y="878"/>
                  <a:pt x="1344" y="810"/>
                </a:cubicBezTo>
                <a:cubicBezTo>
                  <a:pt x="1349" y="708"/>
                  <a:pt x="1343" y="658"/>
                  <a:pt x="1369" y="576"/>
                </a:cubicBezTo>
                <a:cubicBezTo>
                  <a:pt x="1362" y="531"/>
                  <a:pt x="1350" y="494"/>
                  <a:pt x="1336" y="451"/>
                </a:cubicBezTo>
                <a:cubicBezTo>
                  <a:pt x="1330" y="392"/>
                  <a:pt x="1329" y="337"/>
                  <a:pt x="1303" y="284"/>
                </a:cubicBezTo>
                <a:cubicBezTo>
                  <a:pt x="1294" y="179"/>
                  <a:pt x="1292" y="77"/>
                  <a:pt x="1177" y="42"/>
                </a:cubicBezTo>
                <a:cubicBezTo>
                  <a:pt x="1138" y="15"/>
                  <a:pt x="1097" y="14"/>
                  <a:pt x="1052" y="0"/>
                </a:cubicBezTo>
                <a:cubicBezTo>
                  <a:pt x="1044" y="3"/>
                  <a:pt x="1034" y="3"/>
                  <a:pt x="1027" y="8"/>
                </a:cubicBezTo>
                <a:cubicBezTo>
                  <a:pt x="1019" y="14"/>
                  <a:pt x="1011" y="33"/>
                  <a:pt x="1011" y="33"/>
                </a:cubicBezTo>
                <a:cubicBezTo>
                  <a:pt x="1011" y="33"/>
                  <a:pt x="1022" y="16"/>
                  <a:pt x="1027" y="8"/>
                </a:cubicBez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800600" y="838200"/>
            <a:ext cx="3352800" cy="838200"/>
          </a:xfrm>
          <a:prstGeom prst="wedgeRectCallout">
            <a:avLst>
              <a:gd name="adj1" fmla="val -122491"/>
              <a:gd name="adj2" fmla="val 5681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 khí hậu </a:t>
            </a: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p</a:t>
            </a: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hía Bắc</a:t>
            </a:r>
          </a:p>
        </p:txBody>
      </p:sp>
      <p:sp>
        <p:nvSpPr>
          <p:cNvPr id="2" name="AutoShape 14"/>
          <p:cNvSpPr>
            <a:spLocks noChangeArrowheads="1"/>
          </p:cNvSpPr>
          <p:nvPr/>
        </p:nvSpPr>
        <p:spPr bwMode="auto">
          <a:xfrm>
            <a:off x="5029200" y="5410200"/>
            <a:ext cx="3276600" cy="838200"/>
          </a:xfrm>
          <a:prstGeom prst="wedgeRectCallout">
            <a:avLst>
              <a:gd name="adj1" fmla="val -80912"/>
              <a:gd name="adj2" fmla="val -38634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khí hậu Biển Đông</a:t>
            </a:r>
          </a:p>
        </p:txBody>
      </p:sp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4876800" y="2362200"/>
            <a:ext cx="3429000" cy="838200"/>
          </a:xfrm>
          <a:prstGeom prst="wedgeRectCallout">
            <a:avLst>
              <a:gd name="adj1" fmla="val -98935"/>
              <a:gd name="adj2" fmla="val 24620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khí hậu </a:t>
            </a: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Đông Trường Sơn</a:t>
            </a:r>
            <a:endParaRPr lang="en-US" sz="2400" b="1" i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4876800" y="3886200"/>
            <a:ext cx="3429000" cy="838200"/>
          </a:xfrm>
          <a:prstGeom prst="wedgeRectCallout">
            <a:avLst>
              <a:gd name="adj1" fmla="val -90139"/>
              <a:gd name="adj2" fmla="val -16477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 khí hậu </a:t>
            </a: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p</a:t>
            </a:r>
            <a:r>
              <a:rPr lang="en-US" sz="24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hía Nam</a:t>
            </a:r>
          </a:p>
        </p:txBody>
      </p:sp>
    </p:spTree>
    <p:extLst>
      <p:ext uri="{BB962C8B-B14F-4D97-AF65-F5344CB8AC3E}">
        <p14:creationId xmlns:p14="http://schemas.microsoft.com/office/powerpoint/2010/main" val="1763703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19" name="Group 79"/>
          <p:cNvGraphicFramePr>
            <a:graphicFrameLocks noGrp="1"/>
          </p:cNvGraphicFramePr>
          <p:nvPr>
            <p:ph/>
          </p:nvPr>
        </p:nvGraphicFramePr>
        <p:xfrm>
          <a:off x="0" y="1527175"/>
          <a:ext cx="8991600" cy="5251455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7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8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4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0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95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42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22225" y="1538288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 khí hậu</a:t>
            </a:r>
          </a:p>
        </p:txBody>
      </p:sp>
      <p:sp>
        <p:nvSpPr>
          <p:cNvPr id="35869" name="Text Box 33"/>
          <p:cNvSpPr txBox="1">
            <a:spLocks noChangeArrowheads="1"/>
          </p:cNvSpPr>
          <p:nvPr/>
        </p:nvSpPr>
        <p:spPr bwMode="auto">
          <a:xfrm>
            <a:off x="2165350" y="1538288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 vi</a:t>
            </a:r>
          </a:p>
        </p:txBody>
      </p:sp>
      <p:sp>
        <p:nvSpPr>
          <p:cNvPr id="35870" name="Text Box 38"/>
          <p:cNvSpPr txBox="1">
            <a:spLocks noChangeArrowheads="1"/>
          </p:cNvSpPr>
          <p:nvPr/>
        </p:nvSpPr>
        <p:spPr bwMode="auto">
          <a:xfrm>
            <a:off x="5715000" y="1538288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</a:t>
            </a:r>
          </a:p>
        </p:txBody>
      </p:sp>
      <p:sp>
        <p:nvSpPr>
          <p:cNvPr id="35871" name="Text Box 87"/>
          <p:cNvSpPr txBox="1">
            <a:spLocks noChangeArrowheads="1"/>
          </p:cNvSpPr>
          <p:nvPr/>
        </p:nvSpPr>
        <p:spPr bwMode="auto">
          <a:xfrm>
            <a:off x="25400" y="55880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Dựa vào kiến thức đã học em hãy cho biết phạm vi, đặc điểm của từng miền khí hậu ở nước ta? ( Thảo luận nhóm 3 phút)</a:t>
            </a:r>
          </a:p>
        </p:txBody>
      </p:sp>
      <p:sp>
        <p:nvSpPr>
          <p:cNvPr id="35872" name="Text Box 26"/>
          <p:cNvSpPr txBox="1">
            <a:spLocks noChangeArrowheads="1"/>
          </p:cNvSpPr>
          <p:nvPr/>
        </p:nvSpPr>
        <p:spPr bwMode="auto">
          <a:xfrm>
            <a:off x="0" y="2514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 Bắc</a:t>
            </a:r>
          </a:p>
        </p:txBody>
      </p:sp>
      <p:sp>
        <p:nvSpPr>
          <p:cNvPr id="35873" name="Text Box 26"/>
          <p:cNvSpPr txBox="1">
            <a:spLocks noChangeArrowheads="1"/>
          </p:cNvSpPr>
          <p:nvPr/>
        </p:nvSpPr>
        <p:spPr bwMode="auto">
          <a:xfrm>
            <a:off x="0" y="38100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 Nam</a:t>
            </a:r>
          </a:p>
        </p:txBody>
      </p:sp>
      <p:sp>
        <p:nvSpPr>
          <p:cNvPr id="35874" name="Rectangle 33"/>
          <p:cNvSpPr>
            <a:spLocks noChangeArrowheads="1"/>
          </p:cNvSpPr>
          <p:nvPr/>
        </p:nvSpPr>
        <p:spPr bwMode="auto">
          <a:xfrm>
            <a:off x="0" y="44196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 Trường Sơn</a:t>
            </a:r>
          </a:p>
        </p:txBody>
      </p:sp>
      <p:sp>
        <p:nvSpPr>
          <p:cNvPr id="35875" name="Rectangle 34"/>
          <p:cNvSpPr>
            <a:spLocks noChangeArrowheads="1"/>
          </p:cNvSpPr>
          <p:nvPr/>
        </p:nvSpPr>
        <p:spPr bwMode="auto">
          <a:xfrm>
            <a:off x="228600" y="6172200"/>
            <a:ext cx="1562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 Đông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828800" y="24384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Dãy Bạch Mã 16</a:t>
            </a:r>
            <a:r>
              <a:rPr lang="en-US" altLang="en-US" sz="2400" baseline="30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 trở ra</a:t>
            </a:r>
            <a:endParaRPr lang="en-US" altLang="en-US" sz="28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828800" y="3352800"/>
            <a:ext cx="2287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Dãy Bạch Mã 16</a:t>
            </a:r>
            <a:r>
              <a:rPr lang="en-US" altLang="en-US" sz="2400" baseline="30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 trở vào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752600" y="4419600"/>
            <a:ext cx="24384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 Hoành Sơn đến Mũi Dinh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( 18</a:t>
            </a:r>
            <a:r>
              <a:rPr lang="en-US" altLang="en-US" sz="2400" baseline="30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 đến 11</a:t>
            </a:r>
            <a:r>
              <a:rPr lang="en-US" altLang="en-US" sz="2400" baseline="30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 )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1752600" y="5715000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 biển Việt Nam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191000" y="2133600"/>
            <a:ext cx="464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Mùa đông lạnh, ít mưa. Nửa cuối mùa đông có mưa phùn. Mùa hạ nóng, mưa nhiều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191000" y="3276600"/>
            <a:ext cx="45720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Khí hậu cận xích đạo, nóng quanh năm. Có 2 mùa rõ rệt: mùa mưa và mùa khô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en-US" sz="22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343400" y="4648200"/>
            <a:ext cx="4572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Mùa mưa lệch hẳn về thu đông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en-US" sz="22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4267200" y="5715000"/>
            <a:ext cx="4641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Mang tính chất gió mùa nhiệt đới hải dương</a:t>
            </a:r>
          </a:p>
        </p:txBody>
      </p:sp>
      <p:sp>
        <p:nvSpPr>
          <p:cNvPr id="19" name="Up Ribbon 18"/>
          <p:cNvSpPr/>
          <p:nvPr/>
        </p:nvSpPr>
        <p:spPr>
          <a:xfrm>
            <a:off x="1668463" y="2195513"/>
            <a:ext cx="2438400" cy="7620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</a:rPr>
              <a:t>Nhóm 1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0" name="Up Ribbon 19"/>
          <p:cNvSpPr/>
          <p:nvPr/>
        </p:nvSpPr>
        <p:spPr>
          <a:xfrm>
            <a:off x="1679575" y="3455988"/>
            <a:ext cx="2438400" cy="7620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</a:rPr>
              <a:t>Nhóm 2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1" name="Up Ribbon 20"/>
          <p:cNvSpPr/>
          <p:nvPr/>
        </p:nvSpPr>
        <p:spPr>
          <a:xfrm>
            <a:off x="1595438" y="4519613"/>
            <a:ext cx="2432050" cy="7620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</a:rPr>
              <a:t>Nhóm 3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2" name="Up Ribbon 21"/>
          <p:cNvSpPr/>
          <p:nvPr/>
        </p:nvSpPr>
        <p:spPr>
          <a:xfrm>
            <a:off x="1657350" y="5849938"/>
            <a:ext cx="2438400" cy="762000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prstClr val="black"/>
                </a:solidFill>
              </a:rPr>
              <a:t>Nhóm 4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8250" y="190500"/>
            <a:ext cx="36703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THẢO LUẬN (2 phút)</a:t>
            </a:r>
          </a:p>
        </p:txBody>
      </p:sp>
      <p:pic>
        <p:nvPicPr>
          <p:cNvPr id="24" name="dong ho 2 phu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109538"/>
            <a:ext cx="1368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38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mua dong o sapa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495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ết quả hình ảnh cho mua dong o sapa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4572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3886200" y="914400"/>
            <a:ext cx="11430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Sa-pa</a:t>
            </a:r>
            <a:endParaRPr lang="en-US" altLang="en-US" u="sng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-30163" y="-39688"/>
            <a:ext cx="9144001" cy="646113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31: ĐẶC ĐIỂM KHÍ HẬU VIỆT NAM</a:t>
            </a:r>
            <a:endParaRPr lang="en-US" altLang="en-US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3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819400" y="3124200"/>
            <a:ext cx="6172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Sơn, đông nắng, tây mưa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 chưa đến đó, như chưa rõ mình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(Nước non ngàn dặm- Tố Hữu)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7463" y="990600"/>
            <a:ext cx="61071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Sơn Đông, trường Sơn Tây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 nắng đốt, bên mưa quây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(Sơi nhớ sợi thương- Phan Huỳnh Điểu)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1981200"/>
            <a:ext cx="6858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00400" y="1981200"/>
            <a:ext cx="6858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19700" y="3589338"/>
            <a:ext cx="14573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86600" y="3589338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-30163" y="-39688"/>
            <a:ext cx="9144001" cy="646113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31: ĐẶC ĐIỂM KHÍ HẬU VIỆT NAM</a:t>
            </a:r>
            <a:endParaRPr lang="en-US" altLang="en-US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133600" y="1524000"/>
            <a:ext cx="9382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19700" y="15240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2400" y="4587998"/>
            <a:ext cx="8663781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600" dirty="0">
                <a:latin typeface="Times New Roman"/>
                <a:ea typeface="Calibri"/>
                <a:cs typeface="Times New Roman"/>
              </a:rPr>
              <a:t>Thảo luận với bạn và cho biết câu hát trên phản ánh sự phân hóa nào của khí hậu?Giải thích vì sao có sự phân hóa đó?</a:t>
            </a:r>
            <a:endParaRPr lang="en-US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7854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9" name="Picture 13" descr="Ban do Khi hau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914400"/>
            <a:ext cx="553085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3" name="AutoShape 17"/>
          <p:cNvSpPr>
            <a:spLocks noChangeArrowheads="1"/>
          </p:cNvSpPr>
          <p:nvPr/>
        </p:nvSpPr>
        <p:spPr bwMode="auto">
          <a:xfrm rot="-2021404">
            <a:off x="3073400" y="3035300"/>
            <a:ext cx="762000" cy="10795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0194" name="AutoShape 18"/>
          <p:cNvSpPr>
            <a:spLocks noChangeArrowheads="1"/>
          </p:cNvSpPr>
          <p:nvPr/>
        </p:nvSpPr>
        <p:spPr bwMode="auto">
          <a:xfrm rot="-2091268">
            <a:off x="3543300" y="3995738"/>
            <a:ext cx="762000" cy="10795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0203" name="AutoShape 27"/>
          <p:cNvSpPr>
            <a:spLocks noChangeArrowheads="1"/>
          </p:cNvSpPr>
          <p:nvPr/>
        </p:nvSpPr>
        <p:spPr bwMode="auto">
          <a:xfrm rot="-2021404">
            <a:off x="2697163" y="2254250"/>
            <a:ext cx="762000" cy="10795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 rot="19606143" flipH="1">
            <a:off x="2665413" y="2706688"/>
            <a:ext cx="12334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 Tây</a:t>
            </a:r>
            <a:endParaRPr lang="en-US" altLang="en-US" sz="2400" b="1" u="sng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 rot="19606143" flipH="1">
            <a:off x="3308350" y="3608388"/>
            <a:ext cx="123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altLang="en-US" sz="2400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 rot="19606143" flipH="1">
            <a:off x="2384425" y="1839913"/>
            <a:ext cx="1233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Gió Tây</a:t>
            </a:r>
            <a:endParaRPr lang="en-US" altLang="en-US" sz="2400" b="1" u="sng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-47625" y="0"/>
            <a:ext cx="9144000" cy="523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: ĐẶC ĐIỂM KHÍ HẬU VIỆT NAM</a:t>
            </a:r>
            <a:endParaRPr lang="en-US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43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834 0.08704 L 4.44444E-6 -7.40741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35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2222 0.0963 L 0.06667 -0.085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907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111 0.05 L -4.44444E-6 -2.9629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0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3" grpId="0" animBg="1"/>
      <p:bldP spid="50193" grpId="1" animBg="1"/>
      <p:bldP spid="50194" grpId="0" animBg="1"/>
      <p:bldP spid="50194" grpId="1" animBg="1"/>
      <p:bldP spid="50203" grpId="0" animBg="1"/>
      <p:bldP spid="50203" grpId="1" animBg="1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219200" y="539360"/>
            <a:ext cx="7315200" cy="456603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2200" y="1806716"/>
            <a:ext cx="541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US" sz="36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kern="0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19600" cy="669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343399" cy="235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688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533400" y="1905000"/>
            <a:ext cx="7696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60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 thực tế quan sát được em hãy nêu một số biểu hiện tính chất thất thường của khí hậu nước ta trong thời gian gần đây?</a:t>
            </a:r>
            <a:endParaRPr lang="en-US" altLang="en-US" u="sng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496888" y="4437063"/>
            <a:ext cx="7696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60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Sự thất thường trong chế độ nhiệt chủ yếu diễn ra ở miền nào? Tại sao? </a:t>
            </a:r>
            <a:endParaRPr lang="en-US" altLang="en-US" u="sng" smtClean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2" name="TextBox 12"/>
          <p:cNvSpPr txBox="1">
            <a:spLocks noChangeArrowheads="1"/>
          </p:cNvSpPr>
          <p:nvPr/>
        </p:nvSpPr>
        <p:spPr bwMode="auto">
          <a:xfrm>
            <a:off x="-30163" y="-39688"/>
            <a:ext cx="9144001" cy="646113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31- Bài 31: ĐẶC ĐIỂM KHÍ HẬU VIỆT NAM</a:t>
            </a:r>
            <a:endParaRPr lang="en-US" altLang="en-US" sz="28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069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438400"/>
            <a:ext cx="434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C0504D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C0504D"/>
                </a:solidFill>
                <a:cs typeface="Arial" charset="0"/>
              </a:rPr>
              <a:t>Mưa</a:t>
            </a:r>
            <a:r>
              <a:rPr lang="en-US" sz="2000" b="1" dirty="0">
                <a:solidFill>
                  <a:srgbClr val="C0504D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C0504D"/>
                </a:solidFill>
                <a:cs typeface="Arial" charset="0"/>
              </a:rPr>
              <a:t>tuyết</a:t>
            </a:r>
            <a:r>
              <a:rPr lang="en-US" sz="2000" b="1" dirty="0">
                <a:solidFill>
                  <a:srgbClr val="C0504D"/>
                </a:solidFill>
                <a:cs typeface="Arial" charset="0"/>
              </a:rPr>
              <a:t> ở </a:t>
            </a:r>
            <a:r>
              <a:rPr lang="en-US" sz="2000" b="1" dirty="0" err="1">
                <a:solidFill>
                  <a:srgbClr val="C0504D"/>
                </a:solidFill>
                <a:cs typeface="Arial" charset="0"/>
              </a:rPr>
              <a:t>Mộc</a:t>
            </a:r>
            <a:r>
              <a:rPr lang="en-US" sz="2000" b="1" dirty="0">
                <a:solidFill>
                  <a:srgbClr val="C0504D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C0504D"/>
                </a:solidFill>
                <a:cs typeface="Arial" charset="0"/>
              </a:rPr>
              <a:t>Châu</a:t>
            </a:r>
            <a:r>
              <a:rPr lang="en-US" sz="2000" b="1" dirty="0">
                <a:solidFill>
                  <a:srgbClr val="C0504D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C0504D"/>
                </a:solidFill>
                <a:cs typeface="Arial" charset="0"/>
              </a:rPr>
              <a:t>năm</a:t>
            </a:r>
            <a:r>
              <a:rPr lang="en-US" sz="2000" b="1" dirty="0">
                <a:solidFill>
                  <a:srgbClr val="C0504D"/>
                </a:solidFill>
                <a:cs typeface="Arial" charset="0"/>
              </a:rPr>
              <a:t> 2016</a:t>
            </a:r>
          </a:p>
        </p:txBody>
      </p:sp>
      <p:pic>
        <p:nvPicPr>
          <p:cNvPr id="36868" name="Picture 4" descr="C:\Users\Admin\Download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C:\Users\Admin\Downloads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343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C:\Users\Admin\Downloads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41148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684213" y="6302375"/>
            <a:ext cx="7488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 tiết rét đậm, rét hại</a:t>
            </a:r>
            <a:r>
              <a:rPr lang="en-US" alt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các tỉnh miền núi phía Bắc</a:t>
            </a:r>
          </a:p>
        </p:txBody>
      </p:sp>
      <p:pic>
        <p:nvPicPr>
          <p:cNvPr id="45059" name="Picture 3" descr="t2532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91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3-9ece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495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age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images622893_dot_lua_sua_am_chong_re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4958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images622893_dot_lua_sua_am_chong_re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4958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709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an h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962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Han h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39147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6" name="Rectangle 4"/>
          <p:cNvSpPr>
            <a:spLocks noChangeArrowheads="1"/>
          </p:cNvSpPr>
          <p:nvPr/>
        </p:nvSpPr>
        <p:spPr bwMode="auto">
          <a:xfrm>
            <a:off x="2895600" y="6019800"/>
            <a:ext cx="350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 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>
                <a:solidFill>
                  <a:srgbClr val="0000FF"/>
                </a:solidFill>
                <a:latin typeface=".VnTime" pitchFamily="34" charset="0"/>
                <a:cs typeface="Arial" charset="0"/>
              </a:rPr>
              <a:t> 2019</a:t>
            </a:r>
            <a:endParaRPr lang="en-US" sz="2800" b="1" dirty="0">
              <a:solidFill>
                <a:srgbClr val="0000FF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70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79" name="Content Placeholder 3" descr=" 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95800" cy="3505200"/>
          </a:xfrm>
        </p:spPr>
      </p:pic>
      <p:pic>
        <p:nvPicPr>
          <p:cNvPr id="50180" name="Picture 4" descr="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464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295400" y="3124200"/>
            <a:ext cx="6516688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Mưa đá ở Hà Nội và nhiều tỉnh Miền Bắc đêm ngày 24 – 1 – 2020  (đêm 30 Tết Nguyên Đán) </a:t>
            </a:r>
          </a:p>
        </p:txBody>
      </p:sp>
    </p:spTree>
    <p:extLst>
      <p:ext uri="{BB962C8B-B14F-4D97-AF65-F5344CB8AC3E}">
        <p14:creationId xmlns:p14="http://schemas.microsoft.com/office/powerpoint/2010/main" val="1852274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7525" y="1341438"/>
            <a:ext cx="86042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b, Tính chất thất thường: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</a:rPr>
              <a:t>+ Nhiệt độ trung bình năm, lượng mưa mỗi năm một khác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</a:rPr>
              <a:t>+ Năm rét sớm, năm rét muộn, năm mưa nhiều, năm khô hạn, năm ít bão, năm nhiều bão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</a:rPr>
              <a:t>+ Gió Tây khô nóng</a:t>
            </a:r>
          </a:p>
        </p:txBody>
      </p:sp>
    </p:spTree>
    <p:extLst>
      <p:ext uri="{BB962C8B-B14F-4D97-AF65-F5344CB8AC3E}">
        <p14:creationId xmlns:p14="http://schemas.microsoft.com/office/powerpoint/2010/main" val="21490688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5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0"/>
            <a:ext cx="87757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190500" y="4191000"/>
            <a:ext cx="89535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vành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đai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xích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đạo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Chu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: 8 - 11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2 – 3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lũ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lụt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hán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cháy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khác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2540000" y="1473200"/>
            <a:ext cx="2044700" cy="431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En Ninô</a:t>
            </a:r>
          </a:p>
        </p:txBody>
      </p:sp>
    </p:spTree>
    <p:extLst>
      <p:ext uri="{BB962C8B-B14F-4D97-AF65-F5344CB8AC3E}">
        <p14:creationId xmlns:p14="http://schemas.microsoft.com/office/powerpoint/2010/main" val="26407001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6" grpId="0"/>
      <p:bldP spid="655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5270500"/>
            <a:ext cx="8775700" cy="1295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</a:rPr>
              <a:t>- Là hiện tượng làm cho gió mùa Châu Á mạnh hơn, thúc đẩy sự phát triển của các cơn bão</a:t>
            </a:r>
          </a:p>
          <a:p>
            <a:pPr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</a:rPr>
              <a:t>- Nhiệt độ nước biển lạnh đi một cách bất thường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54100"/>
            <a:ext cx="8750300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 descr="Qua dia cau q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0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2159000" y="4025900"/>
            <a:ext cx="2044700" cy="431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La Nina</a:t>
            </a:r>
          </a:p>
        </p:txBody>
      </p:sp>
    </p:spTree>
    <p:extLst>
      <p:ext uri="{BB962C8B-B14F-4D97-AF65-F5344CB8AC3E}">
        <p14:creationId xmlns:p14="http://schemas.microsoft.com/office/powerpoint/2010/main" val="42051549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  <p:bldP spid="6759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ÔNG ĐIỆP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Đoàn viên, thanh niên trồng cây xanh bảo vệ môi trường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36048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86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76200"/>
            <a:ext cx="8991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1707416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Do v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ị trí nước ta nằm trong vùng nội chí tuyến.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B. Do gió mùa.</a:t>
            </a:r>
          </a:p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C. Do địa hình.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55" y="2362200"/>
            <a:ext cx="427225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7585" y="1707416"/>
            <a:ext cx="533400" cy="50238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20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914400" y="152400"/>
            <a:ext cx="6934200" cy="556260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8400" y="22098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CÁC NHÓM TRÌNH BÀY SẢN PHẨM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80253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ChangeArrowheads="1"/>
          </p:cNvSpPr>
          <p:nvPr/>
        </p:nvSpPr>
        <p:spPr bwMode="auto">
          <a:xfrm>
            <a:off x="304800" y="1676400"/>
            <a:ext cx="1066800" cy="3124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000066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ĐẶC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ĐIỂM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KHÍ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HẬU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VIỆT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NAM</a:t>
            </a:r>
          </a:p>
        </p:txBody>
      </p:sp>
      <p:sp>
        <p:nvSpPr>
          <p:cNvPr id="349187" name="Rectangle 3"/>
          <p:cNvSpPr>
            <a:spLocks noChangeArrowheads="1"/>
          </p:cNvSpPr>
          <p:nvPr/>
        </p:nvSpPr>
        <p:spPr bwMode="auto">
          <a:xfrm>
            <a:off x="2209800" y="2133600"/>
            <a:ext cx="26670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Tính chất nhiệt đới,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gió mùa, ẩm</a:t>
            </a:r>
          </a:p>
        </p:txBody>
      </p:sp>
      <p:sp>
        <p:nvSpPr>
          <p:cNvPr id="349188" name="Rectangle 4"/>
          <p:cNvSpPr>
            <a:spLocks noChangeArrowheads="1"/>
          </p:cNvSpPr>
          <p:nvPr/>
        </p:nvSpPr>
        <p:spPr bwMode="auto">
          <a:xfrm>
            <a:off x="2209800" y="4038600"/>
            <a:ext cx="26670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Tính đa dạng và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thất thường</a:t>
            </a:r>
          </a:p>
        </p:txBody>
      </p:sp>
      <p:sp>
        <p:nvSpPr>
          <p:cNvPr id="349189" name="Rectangle 5"/>
          <p:cNvSpPr>
            <a:spLocks noChangeArrowheads="1"/>
          </p:cNvSpPr>
          <p:nvPr/>
        </p:nvSpPr>
        <p:spPr bwMode="auto">
          <a:xfrm>
            <a:off x="5715000" y="3886200"/>
            <a:ext cx="27432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Tính đa dạng</a:t>
            </a:r>
          </a:p>
        </p:txBody>
      </p:sp>
      <p:sp>
        <p:nvSpPr>
          <p:cNvPr id="349190" name="Rectangle 6"/>
          <p:cNvSpPr>
            <a:spLocks noChangeArrowheads="1"/>
          </p:cNvSpPr>
          <p:nvPr/>
        </p:nvSpPr>
        <p:spPr bwMode="auto">
          <a:xfrm>
            <a:off x="5715000" y="4800600"/>
            <a:ext cx="27432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Tính thất thường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5715000" y="1066800"/>
            <a:ext cx="27432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Tính chất nhiệt đới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5715000" y="2057400"/>
            <a:ext cx="27432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Tính chất gió mùa.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5715000" y="2971800"/>
            <a:ext cx="27432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66"/>
                </a:solidFill>
                <a:latin typeface="Times New Roman" pitchFamily="18" charset="0"/>
                <a:cs typeface="Arial" charset="0"/>
              </a:rPr>
              <a:t>Tính chất ẩm.</a:t>
            </a:r>
          </a:p>
        </p:txBody>
      </p:sp>
      <p:sp>
        <p:nvSpPr>
          <p:cNvPr id="349194" name="Line 10"/>
          <p:cNvSpPr>
            <a:spLocks noChangeShapeType="1"/>
          </p:cNvSpPr>
          <p:nvPr/>
        </p:nvSpPr>
        <p:spPr bwMode="auto">
          <a:xfrm flipV="1">
            <a:off x="1371600" y="24384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9195" name="Line 11"/>
          <p:cNvSpPr>
            <a:spLocks noChangeShapeType="1"/>
          </p:cNvSpPr>
          <p:nvPr/>
        </p:nvSpPr>
        <p:spPr bwMode="auto">
          <a:xfrm>
            <a:off x="1371600" y="3352800"/>
            <a:ext cx="838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9196" name="Line 12"/>
          <p:cNvSpPr>
            <a:spLocks noChangeShapeType="1"/>
          </p:cNvSpPr>
          <p:nvPr/>
        </p:nvSpPr>
        <p:spPr bwMode="auto">
          <a:xfrm flipV="1">
            <a:off x="4876800" y="1371600"/>
            <a:ext cx="838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9197" name="Line 13"/>
          <p:cNvSpPr>
            <a:spLocks noChangeShapeType="1"/>
          </p:cNvSpPr>
          <p:nvPr/>
        </p:nvSpPr>
        <p:spPr bwMode="auto">
          <a:xfrm>
            <a:off x="4876800" y="24384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9198" name="Line 14"/>
          <p:cNvSpPr>
            <a:spLocks noChangeShapeType="1"/>
          </p:cNvSpPr>
          <p:nvPr/>
        </p:nvSpPr>
        <p:spPr bwMode="auto">
          <a:xfrm flipV="1">
            <a:off x="4876800" y="2438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9199" name="Line 15"/>
          <p:cNvSpPr>
            <a:spLocks noChangeShapeType="1"/>
          </p:cNvSpPr>
          <p:nvPr/>
        </p:nvSpPr>
        <p:spPr bwMode="auto">
          <a:xfrm flipV="1">
            <a:off x="4876800" y="41910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49200" name="Line 16"/>
          <p:cNvSpPr>
            <a:spLocks noChangeShapeType="1"/>
          </p:cNvSpPr>
          <p:nvPr/>
        </p:nvSpPr>
        <p:spPr bwMode="auto">
          <a:xfrm>
            <a:off x="4876800" y="4495800"/>
            <a:ext cx="838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7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49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4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4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49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9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4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49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6" grpId="0" animBg="1"/>
      <p:bldP spid="349187" grpId="0" animBg="1"/>
      <p:bldP spid="349188" grpId="0" animBg="1"/>
      <p:bldP spid="349189" grpId="0" animBg="1"/>
      <p:bldP spid="349190" grpId="0" animBg="1"/>
      <p:bldP spid="349191" grpId="0" animBg="1"/>
      <p:bldP spid="349192" grpId="0" animBg="1"/>
      <p:bldP spid="349193" grpId="0" animBg="1"/>
      <p:bldP spid="349194" grpId="0" animBg="1"/>
      <p:bldP spid="349195" grpId="0" animBg="1"/>
      <p:bldP spid="349196" grpId="0" animBg="1"/>
      <p:bldP spid="349197" grpId="0" animBg="1"/>
      <p:bldP spid="349198" grpId="0" animBg="1"/>
      <p:bldP spid="349199" grpId="0" animBg="1"/>
      <p:bldP spid="3492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3200" dirty="0" smtClean="0"/>
              <a:t/>
            </a:r>
            <a:br>
              <a:rPr lang="vi-VN" sz="3200" dirty="0" smtClean="0"/>
            </a:br>
            <a:r>
              <a:rPr lang="vi-VN" sz="3200" dirty="0" smtClean="0"/>
              <a:t/>
            </a:r>
            <a:br>
              <a:rPr lang="vi-VN" sz="3200" dirty="0" smtClean="0"/>
            </a:b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274277" y="228600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ài tập</a:t>
            </a:r>
            <a:br>
              <a:rPr lang="vi-VN" sz="4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125415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Khoanh tròn vào chữ cái đứng đầu ý </a:t>
            </a:r>
            <a:r>
              <a:rPr lang="vi-VN" sz="3200" b="1" i="1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đúng</a:t>
            </a:r>
          </a:p>
          <a:p>
            <a:r>
              <a:rPr lang="vi-VN" sz="32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Đây không phải là nhân tố hình thành nên khí hậu nước ta?</a:t>
            </a:r>
          </a:p>
          <a:p>
            <a:r>
              <a:rPr lang="vi-VN" sz="32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A.Vị trí địa lí.</a:t>
            </a:r>
          </a:p>
          <a:p>
            <a:r>
              <a:rPr lang="vi-VN" sz="32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B. Gió mùa.</a:t>
            </a:r>
          </a:p>
          <a:p>
            <a:r>
              <a:rPr lang="vi-VN" sz="32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C. Địa hình.</a:t>
            </a:r>
          </a:p>
          <a:p>
            <a:r>
              <a:rPr lang="vi-VN" sz="3200" dirty="0" smtClean="0">
                <a:solidFill>
                  <a:prstClr val="black"/>
                </a:solidFill>
                <a:latin typeface="Times New Roman"/>
                <a:ea typeface="+mj-ea"/>
                <a:cs typeface="+mj-cs"/>
              </a:rPr>
              <a:t>D. Nhiệt độ.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5492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443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Group 2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2421720826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72425081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89434820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22530523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903842617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1944783418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2159900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536644142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2327910531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3516110"/>
                  </a:ext>
                </a:extLst>
              </a:tr>
            </a:tbl>
          </a:graphicData>
        </a:graphic>
      </p:graphicFrame>
      <p:graphicFrame>
        <p:nvGraphicFramePr>
          <p:cNvPr id="131096" name="Group 24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418902266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03958998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623835512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08259949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61936484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506666242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8371954"/>
                  </a:ext>
                </a:extLst>
              </a:tr>
            </a:tbl>
          </a:graphicData>
        </a:graphic>
      </p:graphicFrame>
      <p:graphicFrame>
        <p:nvGraphicFramePr>
          <p:cNvPr id="131112" name="Group 40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84249901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967090698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97045689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92429583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68019383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066439978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605928"/>
                  </a:ext>
                </a:extLst>
              </a:tr>
            </a:tbl>
          </a:graphicData>
        </a:graphic>
      </p:graphicFrame>
      <p:graphicFrame>
        <p:nvGraphicFramePr>
          <p:cNvPr id="131128" name="Group 56"/>
          <p:cNvGraphicFramePr>
            <a:graphicFrameLocks noGrp="1"/>
          </p:cNvGraphicFramePr>
          <p:nvPr/>
        </p:nvGraphicFramePr>
        <p:xfrm>
          <a:off x="2297113" y="3962400"/>
          <a:ext cx="1970087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62529992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697947133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926650139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46665829"/>
                  </a:ext>
                </a:extLst>
              </a:tr>
            </a:tbl>
          </a:graphicData>
        </a:graphic>
      </p:graphicFrame>
      <p:graphicFrame>
        <p:nvGraphicFramePr>
          <p:cNvPr id="131138" name="Group 66"/>
          <p:cNvGraphicFramePr>
            <a:graphicFrameLocks noGrp="1"/>
          </p:cNvGraphicFramePr>
          <p:nvPr/>
        </p:nvGraphicFramePr>
        <p:xfrm>
          <a:off x="1665288" y="4800600"/>
          <a:ext cx="6564312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406270173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770954326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225320219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088426720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417865165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51435268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935407100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88945597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1975958954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2639127562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91951982"/>
                  </a:ext>
                </a:extLst>
              </a:tr>
            </a:tbl>
          </a:graphicData>
        </a:graphic>
      </p:graphicFrame>
      <p:sp>
        <p:nvSpPr>
          <p:cNvPr id="131162" name="Text Box 90"/>
          <p:cNvSpPr txBox="1">
            <a:spLocks noChangeArrowheads="1"/>
          </p:cNvSpPr>
          <p:nvPr/>
        </p:nvSpPr>
        <p:spPr bwMode="auto">
          <a:xfrm>
            <a:off x="179388" y="544513"/>
            <a:ext cx="9144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9999"/>
                </a:solidFill>
                <a:latin typeface="Times New Roman" pitchFamily="18" charset="0"/>
              </a:rPr>
              <a:t>Câu 1: Đây là một dãy núi tạo nên hiệu ứng “ Phơn” ở miền Trung?</a:t>
            </a:r>
          </a:p>
        </p:txBody>
      </p:sp>
      <p:graphicFrame>
        <p:nvGraphicFramePr>
          <p:cNvPr id="131163" name="Group 91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959042187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45604468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842887728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392172820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824206464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2274023336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3902648929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753809955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69236184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639030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55875" y="111125"/>
            <a:ext cx="38877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726923970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6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98" name="Group 2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3294547369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47371696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88089144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0192860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16459913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181619422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311195135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646493343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3024531731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15924620"/>
                  </a:ext>
                </a:extLst>
              </a:tr>
            </a:tbl>
          </a:graphicData>
        </a:graphic>
      </p:graphicFrame>
      <p:graphicFrame>
        <p:nvGraphicFramePr>
          <p:cNvPr id="132120" name="Group 24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232607272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214753201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685968923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76402812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53394387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103432843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30052898"/>
                  </a:ext>
                </a:extLst>
              </a:tr>
            </a:tbl>
          </a:graphicData>
        </a:graphic>
      </p:graphicFrame>
      <p:graphicFrame>
        <p:nvGraphicFramePr>
          <p:cNvPr id="132136" name="Group 40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56848595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81811493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400828329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75585777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90863550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630306294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7328756"/>
                  </a:ext>
                </a:extLst>
              </a:tr>
            </a:tbl>
          </a:graphicData>
        </a:graphic>
      </p:graphicFrame>
      <p:graphicFrame>
        <p:nvGraphicFramePr>
          <p:cNvPr id="132152" name="Group 56"/>
          <p:cNvGraphicFramePr>
            <a:graphicFrameLocks noGrp="1"/>
          </p:cNvGraphicFramePr>
          <p:nvPr/>
        </p:nvGraphicFramePr>
        <p:xfrm>
          <a:off x="2297113" y="3962400"/>
          <a:ext cx="1970087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433658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29765899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4291739773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4718945"/>
                  </a:ext>
                </a:extLst>
              </a:tr>
            </a:tbl>
          </a:graphicData>
        </a:graphic>
      </p:graphicFrame>
      <p:graphicFrame>
        <p:nvGraphicFramePr>
          <p:cNvPr id="132162" name="Group 66"/>
          <p:cNvGraphicFramePr>
            <a:graphicFrameLocks noGrp="1"/>
          </p:cNvGraphicFramePr>
          <p:nvPr/>
        </p:nvGraphicFramePr>
        <p:xfrm>
          <a:off x="1665288" y="4800600"/>
          <a:ext cx="6564312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2915143989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451154716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04214767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78711336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167129294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59832099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40737467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664707491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180508408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102977398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75565927"/>
                  </a:ext>
                </a:extLst>
              </a:tr>
            </a:tbl>
          </a:graphicData>
        </a:graphic>
      </p:graphicFrame>
      <p:graphicFrame>
        <p:nvGraphicFramePr>
          <p:cNvPr id="132186" name="Group 90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574311122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70861126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4313176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427059173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288596231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4072766571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18829945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135968451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2537027622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60312412"/>
                  </a:ext>
                </a:extLst>
              </a:tr>
            </a:tbl>
          </a:graphicData>
        </a:graphic>
      </p:graphicFrame>
      <p:sp>
        <p:nvSpPr>
          <p:cNvPr id="132208" name="Text Box 112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smtClean="0">
                <a:solidFill>
                  <a:srgbClr val="009999"/>
                </a:solidFill>
                <a:latin typeface="Times New Roman" pitchFamily="18" charset="0"/>
              </a:rPr>
              <a:t>Câu 2: Đây là hiện tượng nhiễu loạn khí tượng toàn cầu trái ngược với La Lina.</a:t>
            </a:r>
          </a:p>
        </p:txBody>
      </p:sp>
      <p:graphicFrame>
        <p:nvGraphicFramePr>
          <p:cNvPr id="132209" name="Group 113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4280735075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120782953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2677185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40132831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39959343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062432039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5705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993095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2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20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2" name="Group 2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312580574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46534594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37541676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80122495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600269662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2418526899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68284203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402573760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19521324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4913755"/>
                  </a:ext>
                </a:extLst>
              </a:tr>
            </a:tbl>
          </a:graphicData>
        </a:graphic>
      </p:graphicFrame>
      <p:graphicFrame>
        <p:nvGraphicFramePr>
          <p:cNvPr id="133144" name="Group 24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22364086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083546610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00118981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85349059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590794359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573324844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47750439"/>
                  </a:ext>
                </a:extLst>
              </a:tr>
            </a:tbl>
          </a:graphicData>
        </a:graphic>
      </p:graphicFrame>
      <p:graphicFrame>
        <p:nvGraphicFramePr>
          <p:cNvPr id="133160" name="Group 40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78433336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123120042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4187871137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17372695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78504899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620773938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5686856"/>
                  </a:ext>
                </a:extLst>
              </a:tr>
            </a:tbl>
          </a:graphicData>
        </a:graphic>
      </p:graphicFrame>
      <p:graphicFrame>
        <p:nvGraphicFramePr>
          <p:cNvPr id="133176" name="Group 56"/>
          <p:cNvGraphicFramePr>
            <a:graphicFrameLocks noGrp="1"/>
          </p:cNvGraphicFramePr>
          <p:nvPr/>
        </p:nvGraphicFramePr>
        <p:xfrm>
          <a:off x="2297113" y="3962400"/>
          <a:ext cx="1970087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12959944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68826131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241467873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76107892"/>
                  </a:ext>
                </a:extLst>
              </a:tr>
            </a:tbl>
          </a:graphicData>
        </a:graphic>
      </p:graphicFrame>
      <p:graphicFrame>
        <p:nvGraphicFramePr>
          <p:cNvPr id="133186" name="Group 66"/>
          <p:cNvGraphicFramePr>
            <a:graphicFrameLocks noGrp="1"/>
          </p:cNvGraphicFramePr>
          <p:nvPr/>
        </p:nvGraphicFramePr>
        <p:xfrm>
          <a:off x="1665288" y="4800600"/>
          <a:ext cx="6564312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28794420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577467217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582453686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524351053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668389275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21434994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4683342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141301050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818186757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1740866957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32562895"/>
                  </a:ext>
                </a:extLst>
              </a:tr>
            </a:tbl>
          </a:graphicData>
        </a:graphic>
      </p:graphicFrame>
      <p:graphicFrame>
        <p:nvGraphicFramePr>
          <p:cNvPr id="133210" name="Group 90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1474292818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120060059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4377315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76230953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401530061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2487140126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203211866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596361000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4262312967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81676718"/>
                  </a:ext>
                </a:extLst>
              </a:tr>
            </a:tbl>
          </a:graphicData>
        </a:graphic>
      </p:graphicFrame>
      <p:graphicFrame>
        <p:nvGraphicFramePr>
          <p:cNvPr id="133232" name="Group 112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71965733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127380890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451463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22289900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151626858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603571291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3859254"/>
                  </a:ext>
                </a:extLst>
              </a:tr>
            </a:tbl>
          </a:graphicData>
        </a:graphic>
      </p:graphicFrame>
      <p:sp>
        <p:nvSpPr>
          <p:cNvPr id="133248" name="Text Box 128"/>
          <p:cNvSpPr txBox="1">
            <a:spLocks noChangeArrowheads="1"/>
          </p:cNvSpPr>
          <p:nvPr/>
        </p:nvSpPr>
        <p:spPr bwMode="auto">
          <a:xfrm>
            <a:off x="34925" y="4763"/>
            <a:ext cx="91090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9999"/>
                </a:solidFill>
                <a:latin typeface="Times New Roman" pitchFamily="18" charset="0"/>
              </a:rPr>
              <a:t>Câu 3: Gió mùa mùa Hạ nước ta thổi theo hướng nào?</a:t>
            </a:r>
          </a:p>
        </p:txBody>
      </p:sp>
      <p:graphicFrame>
        <p:nvGraphicFramePr>
          <p:cNvPr id="133249" name="Group 129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476060108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729221988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06388461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4157618603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77130717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264909247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0990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79907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46" name="Group 2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22591968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416114858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540757289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117687423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504102287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2166944292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267088703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29333166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152640197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18504850"/>
                  </a:ext>
                </a:extLst>
              </a:tr>
            </a:tbl>
          </a:graphicData>
        </a:graphic>
      </p:graphicFrame>
      <p:graphicFrame>
        <p:nvGraphicFramePr>
          <p:cNvPr id="134168" name="Group 24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21787194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760119256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43768148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1833077578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19760202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050968800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57701932"/>
                  </a:ext>
                </a:extLst>
              </a:tr>
            </a:tbl>
          </a:graphicData>
        </a:graphic>
      </p:graphicFrame>
      <p:graphicFrame>
        <p:nvGraphicFramePr>
          <p:cNvPr id="134184" name="Group 40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426387201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22670023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708566228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386581361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673632078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955744834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99680839"/>
                  </a:ext>
                </a:extLst>
              </a:tr>
            </a:tbl>
          </a:graphicData>
        </a:graphic>
      </p:graphicFrame>
      <p:graphicFrame>
        <p:nvGraphicFramePr>
          <p:cNvPr id="134200" name="Group 56"/>
          <p:cNvGraphicFramePr>
            <a:graphicFrameLocks noGrp="1"/>
          </p:cNvGraphicFramePr>
          <p:nvPr/>
        </p:nvGraphicFramePr>
        <p:xfrm>
          <a:off x="2297113" y="3962400"/>
          <a:ext cx="1970087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06493007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232840057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341280467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24610850"/>
                  </a:ext>
                </a:extLst>
              </a:tr>
            </a:tbl>
          </a:graphicData>
        </a:graphic>
      </p:graphicFrame>
      <p:graphicFrame>
        <p:nvGraphicFramePr>
          <p:cNvPr id="134210" name="Group 66"/>
          <p:cNvGraphicFramePr>
            <a:graphicFrameLocks noGrp="1"/>
          </p:cNvGraphicFramePr>
          <p:nvPr/>
        </p:nvGraphicFramePr>
        <p:xfrm>
          <a:off x="1665288" y="4800600"/>
          <a:ext cx="6564312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31624361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01597656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955297763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170179312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163723883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37767175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758961239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117332325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4214016128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1972308459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31306228"/>
                  </a:ext>
                </a:extLst>
              </a:tr>
            </a:tbl>
          </a:graphicData>
        </a:graphic>
      </p:graphicFrame>
      <p:graphicFrame>
        <p:nvGraphicFramePr>
          <p:cNvPr id="134234" name="Group 90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25912215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53739596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39728259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7502070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240131114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1952738859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729197585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20281359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2977546864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12960611"/>
                  </a:ext>
                </a:extLst>
              </a:tr>
            </a:tbl>
          </a:graphicData>
        </a:graphic>
      </p:graphicFrame>
      <p:graphicFrame>
        <p:nvGraphicFramePr>
          <p:cNvPr id="134256" name="Group 112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74539764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23760662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40270622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964522497"/>
                    </a:ext>
                  </a:extLst>
                </a:gridCol>
                <a:gridCol w="650875">
                  <a:extLst>
                    <a:ext uri="{9D8B030D-6E8A-4147-A177-3AD203B41FA5}">
                      <a16:colId xmlns="" xmlns:a16="http://schemas.microsoft.com/office/drawing/2014/main" val="3043255273"/>
                    </a:ext>
                  </a:extLst>
                </a:gridCol>
                <a:gridCol w="661988">
                  <a:extLst>
                    <a:ext uri="{9D8B030D-6E8A-4147-A177-3AD203B41FA5}">
                      <a16:colId xmlns="" xmlns:a16="http://schemas.microsoft.com/office/drawing/2014/main" val="2319226883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0928265"/>
                  </a:ext>
                </a:extLst>
              </a:tr>
            </a:tbl>
          </a:graphicData>
        </a:graphic>
      </p:graphicFrame>
      <p:graphicFrame>
        <p:nvGraphicFramePr>
          <p:cNvPr id="134272" name="Group 128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259967571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747203180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34512900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91018208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12268498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879318609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05450427"/>
                  </a:ext>
                </a:extLst>
              </a:tr>
            </a:tbl>
          </a:graphicData>
        </a:graphic>
      </p:graphicFrame>
      <p:sp>
        <p:nvSpPr>
          <p:cNvPr id="134288" name="Text Box 144"/>
          <p:cNvSpPr txBox="1">
            <a:spLocks noChangeArrowheads="1"/>
          </p:cNvSpPr>
          <p:nvPr/>
        </p:nvSpPr>
        <p:spPr bwMode="auto">
          <a:xfrm>
            <a:off x="0" y="14288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solidFill>
                  <a:srgbClr val="009999"/>
                </a:solidFill>
                <a:latin typeface="Times New Roman" pitchFamily="18" charset="0"/>
              </a:rPr>
              <a:t>Câu 4: Đây là từ chỉ sự chuyển động của không khí?</a:t>
            </a:r>
          </a:p>
        </p:txBody>
      </p:sp>
      <p:graphicFrame>
        <p:nvGraphicFramePr>
          <p:cNvPr id="134289" name="Group 145"/>
          <p:cNvGraphicFramePr>
            <a:graphicFrameLocks noGrp="1"/>
          </p:cNvGraphicFramePr>
          <p:nvPr/>
        </p:nvGraphicFramePr>
        <p:xfrm>
          <a:off x="2286000" y="3962400"/>
          <a:ext cx="19700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874694619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91147855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900811333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82216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13619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Group 2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1212747050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932808815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05807655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15095665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972861055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2856461873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327003089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146841068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4238175921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81083881"/>
                  </a:ext>
                </a:extLst>
              </a:tr>
            </a:tbl>
          </a:graphicData>
        </a:graphic>
      </p:graphicFrame>
      <p:graphicFrame>
        <p:nvGraphicFramePr>
          <p:cNvPr id="135192" name="Group 24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542149179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820744718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316246756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189180002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25397069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510655627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88616962"/>
                  </a:ext>
                </a:extLst>
              </a:tr>
            </a:tbl>
          </a:graphicData>
        </a:graphic>
      </p:graphicFrame>
      <p:graphicFrame>
        <p:nvGraphicFramePr>
          <p:cNvPr id="135208" name="Group 40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55910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23285538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31039868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64020158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120071895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827832527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7823856"/>
                  </a:ext>
                </a:extLst>
              </a:tr>
            </a:tbl>
          </a:graphicData>
        </a:graphic>
      </p:graphicFrame>
      <p:graphicFrame>
        <p:nvGraphicFramePr>
          <p:cNvPr id="135224" name="Group 56"/>
          <p:cNvGraphicFramePr>
            <a:graphicFrameLocks noGrp="1"/>
          </p:cNvGraphicFramePr>
          <p:nvPr/>
        </p:nvGraphicFramePr>
        <p:xfrm>
          <a:off x="2297113" y="3962400"/>
          <a:ext cx="1970087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53603724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674899449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562328582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19562020"/>
                  </a:ext>
                </a:extLst>
              </a:tr>
            </a:tbl>
          </a:graphicData>
        </a:graphic>
      </p:graphicFrame>
      <p:graphicFrame>
        <p:nvGraphicFramePr>
          <p:cNvPr id="135234" name="Group 66"/>
          <p:cNvGraphicFramePr>
            <a:graphicFrameLocks noGrp="1"/>
          </p:cNvGraphicFramePr>
          <p:nvPr/>
        </p:nvGraphicFramePr>
        <p:xfrm>
          <a:off x="1665288" y="4800600"/>
          <a:ext cx="6564312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40817998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369891464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219517956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634590679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89643681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620575757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87380416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624501189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3339458465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1262519288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0733629"/>
                  </a:ext>
                </a:extLst>
              </a:tr>
            </a:tbl>
          </a:graphicData>
        </a:graphic>
      </p:graphicFrame>
      <p:graphicFrame>
        <p:nvGraphicFramePr>
          <p:cNvPr id="135258" name="Group 90"/>
          <p:cNvGraphicFramePr>
            <a:graphicFrameLocks noGrp="1"/>
          </p:cNvGraphicFramePr>
          <p:nvPr/>
        </p:nvGraphicFramePr>
        <p:xfrm>
          <a:off x="2324100" y="1473200"/>
          <a:ext cx="5905500" cy="812800"/>
        </p:xfrm>
        <a:graphic>
          <a:graphicData uri="http://schemas.openxmlformats.org/drawingml/2006/table">
            <a:tbl>
              <a:tblPr/>
              <a:tblGrid>
                <a:gridCol w="655638">
                  <a:extLst>
                    <a:ext uri="{9D8B030D-6E8A-4147-A177-3AD203B41FA5}">
                      <a16:colId xmlns="" xmlns:a16="http://schemas.microsoft.com/office/drawing/2014/main" val="1524784707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4219025528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448847746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012049343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951509209"/>
                    </a:ext>
                  </a:extLst>
                </a:gridCol>
                <a:gridCol w="658812">
                  <a:extLst>
                    <a:ext uri="{9D8B030D-6E8A-4147-A177-3AD203B41FA5}">
                      <a16:colId xmlns="" xmlns:a16="http://schemas.microsoft.com/office/drawing/2014/main" val="3439596493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63360000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319824293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3662896309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8411767"/>
                  </a:ext>
                </a:extLst>
              </a:tr>
            </a:tbl>
          </a:graphicData>
        </a:graphic>
      </p:graphicFrame>
      <p:graphicFrame>
        <p:nvGraphicFramePr>
          <p:cNvPr id="135280" name="Group 112"/>
          <p:cNvGraphicFramePr>
            <a:graphicFrameLocks noGrp="1"/>
          </p:cNvGraphicFramePr>
          <p:nvPr/>
        </p:nvGraphicFramePr>
        <p:xfrm>
          <a:off x="1676400" y="23114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66333674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7931978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566238531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191805920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687986341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595033462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12954415"/>
                  </a:ext>
                </a:extLst>
              </a:tr>
            </a:tbl>
          </a:graphicData>
        </a:graphic>
      </p:graphicFrame>
      <p:graphicFrame>
        <p:nvGraphicFramePr>
          <p:cNvPr id="135296" name="Group 128"/>
          <p:cNvGraphicFramePr>
            <a:graphicFrameLocks noGrp="1"/>
          </p:cNvGraphicFramePr>
          <p:nvPr/>
        </p:nvGraphicFramePr>
        <p:xfrm>
          <a:off x="2971800" y="3124200"/>
          <a:ext cx="39385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078699974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2376531036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35639639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3166726481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61421077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702825711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84982290"/>
                  </a:ext>
                </a:extLst>
              </a:tr>
            </a:tbl>
          </a:graphicData>
        </a:graphic>
      </p:graphicFrame>
      <p:graphicFrame>
        <p:nvGraphicFramePr>
          <p:cNvPr id="135312" name="Group 144"/>
          <p:cNvGraphicFramePr>
            <a:graphicFrameLocks noGrp="1"/>
          </p:cNvGraphicFramePr>
          <p:nvPr/>
        </p:nvGraphicFramePr>
        <p:xfrm>
          <a:off x="2286000" y="3962400"/>
          <a:ext cx="1970088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3788310845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4038091557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1609163806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7613457"/>
                  </a:ext>
                </a:extLst>
              </a:tr>
            </a:tbl>
          </a:graphicData>
        </a:graphic>
      </p:graphicFrame>
      <p:graphicFrame>
        <p:nvGraphicFramePr>
          <p:cNvPr id="135322" name="Group 154"/>
          <p:cNvGraphicFramePr>
            <a:graphicFrameLocks noGrp="1"/>
          </p:cNvGraphicFramePr>
          <p:nvPr/>
        </p:nvGraphicFramePr>
        <p:xfrm>
          <a:off x="1676400" y="4800600"/>
          <a:ext cx="6564313" cy="812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="" xmlns:a16="http://schemas.microsoft.com/office/drawing/2014/main" val="198416325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1230053005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2312308509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115085554"/>
                    </a:ext>
                  </a:extLst>
                </a:gridCol>
                <a:gridCol w="655638">
                  <a:extLst>
                    <a:ext uri="{9D8B030D-6E8A-4147-A177-3AD203B41FA5}">
                      <a16:colId xmlns="" xmlns:a16="http://schemas.microsoft.com/office/drawing/2014/main" val="3602289803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978206412"/>
                    </a:ext>
                  </a:extLst>
                </a:gridCol>
                <a:gridCol w="657225">
                  <a:extLst>
                    <a:ext uri="{9D8B030D-6E8A-4147-A177-3AD203B41FA5}">
                      <a16:colId xmlns="" xmlns:a16="http://schemas.microsoft.com/office/drawing/2014/main" val="3437851725"/>
                    </a:ext>
                  </a:extLst>
                </a:gridCol>
                <a:gridCol w="655637">
                  <a:extLst>
                    <a:ext uri="{9D8B030D-6E8A-4147-A177-3AD203B41FA5}">
                      <a16:colId xmlns="" xmlns:a16="http://schemas.microsoft.com/office/drawing/2014/main" val="1129811511"/>
                    </a:ext>
                  </a:extLst>
                </a:gridCol>
                <a:gridCol w="658813">
                  <a:extLst>
                    <a:ext uri="{9D8B030D-6E8A-4147-A177-3AD203B41FA5}">
                      <a16:colId xmlns="" xmlns:a16="http://schemas.microsoft.com/office/drawing/2014/main" val="959685137"/>
                    </a:ext>
                  </a:extLst>
                </a:gridCol>
                <a:gridCol w="654050">
                  <a:extLst>
                    <a:ext uri="{9D8B030D-6E8A-4147-A177-3AD203B41FA5}">
                      <a16:colId xmlns="" xmlns:a16="http://schemas.microsoft.com/office/drawing/2014/main" val="3811861287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65581381"/>
                  </a:ext>
                </a:extLst>
              </a:tr>
            </a:tbl>
          </a:graphicData>
        </a:graphic>
      </p:graphicFrame>
      <p:sp>
        <p:nvSpPr>
          <p:cNvPr id="135346" name="Text Box 178"/>
          <p:cNvSpPr txBox="1">
            <a:spLocks noChangeArrowheads="1"/>
          </p:cNvSpPr>
          <p:nvPr/>
        </p:nvSpPr>
        <p:spPr bwMode="auto">
          <a:xfrm>
            <a:off x="0" y="196850"/>
            <a:ext cx="9144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9999"/>
                </a:solidFill>
                <a:latin typeface="Times New Roman" pitchFamily="18" charset="0"/>
              </a:rPr>
              <a:t>Câu 5: Đây là kiểu khí hậu có đặc điểm “nhiệt độ quanh năm cao, có một mùa khô và mùa mưa tương phản sâu sắc” ?</a:t>
            </a:r>
            <a:endParaRPr lang="en-US" altLang="en-US" sz="28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3" name="Group 2"/>
          <p:cNvGraphicFramePr>
            <a:graphicFrameLocks noGrp="1"/>
          </p:cNvGraphicFramePr>
          <p:nvPr/>
        </p:nvGraphicFramePr>
        <p:xfrm>
          <a:off x="365125" y="5638800"/>
          <a:ext cx="8763000" cy="889000"/>
        </p:xfrm>
        <a:graphic>
          <a:graphicData uri="http://schemas.openxmlformats.org/drawingml/2006/table">
            <a:tbl>
              <a:tblPr/>
              <a:tblGrid>
                <a:gridCol w="625475">
                  <a:extLst>
                    <a:ext uri="{9D8B030D-6E8A-4147-A177-3AD203B41FA5}">
                      <a16:colId xmlns="" xmlns:a16="http://schemas.microsoft.com/office/drawing/2014/main" val="961453607"/>
                    </a:ext>
                  </a:extLst>
                </a:gridCol>
                <a:gridCol w="627063">
                  <a:extLst>
                    <a:ext uri="{9D8B030D-6E8A-4147-A177-3AD203B41FA5}">
                      <a16:colId xmlns="" xmlns:a16="http://schemas.microsoft.com/office/drawing/2014/main" val="1158559534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1755596448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204258540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4083316466"/>
                    </a:ext>
                  </a:extLst>
                </a:gridCol>
                <a:gridCol w="627062">
                  <a:extLst>
                    <a:ext uri="{9D8B030D-6E8A-4147-A177-3AD203B41FA5}">
                      <a16:colId xmlns="" xmlns:a16="http://schemas.microsoft.com/office/drawing/2014/main" val="1721758814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395741537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134540802"/>
                    </a:ext>
                  </a:extLst>
                </a:gridCol>
                <a:gridCol w="627063">
                  <a:extLst>
                    <a:ext uri="{9D8B030D-6E8A-4147-A177-3AD203B41FA5}">
                      <a16:colId xmlns="" xmlns:a16="http://schemas.microsoft.com/office/drawing/2014/main" val="3362606148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2152046812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901510912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1669988114"/>
                    </a:ext>
                  </a:extLst>
                </a:gridCol>
                <a:gridCol w="627062">
                  <a:extLst>
                    <a:ext uri="{9D8B030D-6E8A-4147-A177-3AD203B41FA5}">
                      <a16:colId xmlns="" xmlns:a16="http://schemas.microsoft.com/office/drawing/2014/main" val="876614412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87851064"/>
                    </a:ext>
                  </a:extLst>
                </a:gridCol>
              </a:tblGrid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57083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835138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3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4" name="Group 2"/>
          <p:cNvGraphicFramePr>
            <a:graphicFrameLocks noGrp="1"/>
          </p:cNvGraphicFramePr>
          <p:nvPr/>
        </p:nvGraphicFramePr>
        <p:xfrm>
          <a:off x="228600" y="2209800"/>
          <a:ext cx="8763000" cy="889000"/>
        </p:xfrm>
        <a:graphic>
          <a:graphicData uri="http://schemas.openxmlformats.org/drawingml/2006/table">
            <a:tbl>
              <a:tblPr/>
              <a:tblGrid>
                <a:gridCol w="625475">
                  <a:extLst>
                    <a:ext uri="{9D8B030D-6E8A-4147-A177-3AD203B41FA5}">
                      <a16:colId xmlns="" xmlns:a16="http://schemas.microsoft.com/office/drawing/2014/main" val="961453607"/>
                    </a:ext>
                  </a:extLst>
                </a:gridCol>
                <a:gridCol w="627063">
                  <a:extLst>
                    <a:ext uri="{9D8B030D-6E8A-4147-A177-3AD203B41FA5}">
                      <a16:colId xmlns="" xmlns:a16="http://schemas.microsoft.com/office/drawing/2014/main" val="1158559534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1755596448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204258540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4083316466"/>
                    </a:ext>
                  </a:extLst>
                </a:gridCol>
                <a:gridCol w="627062">
                  <a:extLst>
                    <a:ext uri="{9D8B030D-6E8A-4147-A177-3AD203B41FA5}">
                      <a16:colId xmlns="" xmlns:a16="http://schemas.microsoft.com/office/drawing/2014/main" val="1721758814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395741537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134540802"/>
                    </a:ext>
                  </a:extLst>
                </a:gridCol>
                <a:gridCol w="627063">
                  <a:extLst>
                    <a:ext uri="{9D8B030D-6E8A-4147-A177-3AD203B41FA5}">
                      <a16:colId xmlns="" xmlns:a16="http://schemas.microsoft.com/office/drawing/2014/main" val="3362606148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2152046812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901510912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1669988114"/>
                    </a:ext>
                  </a:extLst>
                </a:gridCol>
                <a:gridCol w="627062">
                  <a:extLst>
                    <a:ext uri="{9D8B030D-6E8A-4147-A177-3AD203B41FA5}">
                      <a16:colId xmlns="" xmlns:a16="http://schemas.microsoft.com/office/drawing/2014/main" val="876614412"/>
                    </a:ext>
                  </a:extLst>
                </a:gridCol>
                <a:gridCol w="625475">
                  <a:extLst>
                    <a:ext uri="{9D8B030D-6E8A-4147-A177-3AD203B41FA5}">
                      <a16:colId xmlns="" xmlns:a16="http://schemas.microsoft.com/office/drawing/2014/main" val="387851064"/>
                    </a:ext>
                  </a:extLst>
                </a:gridCol>
              </a:tblGrid>
              <a:tr h="88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Ớ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57083338"/>
                  </a:ext>
                </a:extLst>
              </a:tr>
            </a:tbl>
          </a:graphicData>
        </a:graphic>
      </p:graphicFrame>
      <p:pic>
        <p:nvPicPr>
          <p:cNvPr id="64546" name="Picture 34" descr="Bellco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00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7" name="Picture 35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8" name="Picture 36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4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9" name="Picture 37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50" name="Picture 38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51" name="Picture 39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196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52" name="Picture 40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3340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53" name="Picture 41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3716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4" name="Text Box 4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915400" y="6186488"/>
            <a:ext cx="228600" cy="519112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34728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5"/>
          <p:cNvSpPr>
            <a:spLocks noChangeArrowheads="1" noChangeShapeType="1" noTextEdit="1"/>
          </p:cNvSpPr>
          <p:nvPr/>
        </p:nvSpPr>
        <p:spPr bwMode="auto">
          <a:xfrm>
            <a:off x="2051050" y="188913"/>
            <a:ext cx="5591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smtClean="0">
                <a:ln w="9525" cap="rnd">
                  <a:solidFill>
                    <a:srgbClr val="3366FF"/>
                  </a:solidFill>
                  <a:prstDash val="sysDot"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5000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NỐI TIẾP</a:t>
            </a:r>
          </a:p>
        </p:txBody>
      </p:sp>
      <p:graphicFrame>
        <p:nvGraphicFramePr>
          <p:cNvPr id="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21072"/>
              </p:ext>
            </p:extLst>
          </p:nvPr>
        </p:nvGraphicFramePr>
        <p:xfrm>
          <a:off x="914400" y="1295400"/>
          <a:ext cx="7620000" cy="4713296"/>
        </p:xfrm>
        <a:graphic>
          <a:graphicData uri="http://schemas.openxmlformats.org/drawingml/2006/table">
            <a:tbl>
              <a:tblPr/>
              <a:tblGrid>
                <a:gridCol w="7620000">
                  <a:extLst>
                    <a:ext uri="{9D8B030D-6E8A-4147-A177-3AD203B41FA5}">
                      <a16:colId xmlns="" xmlns:a16="http://schemas.microsoft.com/office/drawing/2014/main" val="2864778695"/>
                    </a:ext>
                  </a:extLst>
                </a:gridCol>
              </a:tblGrid>
              <a:tr h="1030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514350" marR="0" lvl="0" indent="-5143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bài và trả lời các câu hỏi, bài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tập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sgk</a:t>
                      </a:r>
                      <a:endParaRPr kumimoji="0" lang="en-US" alt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10860743"/>
                  </a:ext>
                </a:extLst>
              </a:tr>
              <a:tr h="1968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.  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Đọc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trước bài sau: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 Bài 32- Các mùa thời tiết và khí hậu ở nước ta.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vi-V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vi-V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. 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Sưu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tầm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câu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tục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ngữ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ca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dao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nói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về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tiết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khí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hậu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ta</a:t>
                      </a:r>
                      <a:endParaRPr kumimoji="0" lang="vi-VN" alt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64608878"/>
                  </a:ext>
                </a:extLst>
              </a:tr>
              <a:tr h="857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43397339"/>
                  </a:ext>
                </a:extLst>
              </a:tr>
              <a:tr h="857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2392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158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781050"/>
            <a:ext cx="891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Bảng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nhiệt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độ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trạm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tượng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Huế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, TP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Chí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Minh (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Đv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vi-VN" sz="2000" b="1" baseline="300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C)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0323" y="3505200"/>
            <a:ext cx="8763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Dựa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bảng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liệu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thay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đổi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nhiệt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độ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nam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429406"/>
              </p:ext>
            </p:extLst>
          </p:nvPr>
        </p:nvGraphicFramePr>
        <p:xfrm>
          <a:off x="228603" y="2037080"/>
          <a:ext cx="8762997" cy="1226820"/>
        </p:xfrm>
        <a:graphic>
          <a:graphicData uri="http://schemas.openxmlformats.org/drawingml/2006/table">
            <a:tbl>
              <a:tblPr firstRow="1" firstCol="1" bandRow="1"/>
              <a:tblGrid>
                <a:gridCol w="1371597"/>
                <a:gridCol w="6096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533400"/>
                <a:gridCol w="457200"/>
                <a:gridCol w="9906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Tháng</a:t>
                      </a: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Trạm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Nhiệt độ trung bình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Hà Nội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17,0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21,4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18,2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Huế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25,1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Tp Hồ Chí Minh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28600" y="2057400"/>
            <a:ext cx="1371600" cy="4572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28600" y="4648200"/>
            <a:ext cx="8763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Dựa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bảng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liệu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hãy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FF0000"/>
                </a:solidFill>
                <a:latin typeface="Times New Roman" pitchFamily="18" charset="0"/>
              </a:rPr>
              <a:t>tháng</a:t>
            </a:r>
            <a:r>
              <a:rPr lang="vi-VN" altLang="vi-VN" sz="2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vi-VN" sz="2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nhiệt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độ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tăng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dần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bắc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0000"/>
                </a:solidFill>
                <a:latin typeface="Times New Roman" pitchFamily="18" charset="0"/>
              </a:rPr>
              <a:t>nam</a:t>
            </a:r>
            <a:r>
              <a:rPr lang="en-US" altLang="vi-VN" sz="26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59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781050"/>
            <a:ext cx="8915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Bảng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nhiệt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độ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trạm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khí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tượng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Huế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, TP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Hồ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Chí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 Minh (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</a:rPr>
              <a:t>Đv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vi-VN" sz="2000" b="1" baseline="300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</a:rPr>
              <a:t>C)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527892"/>
              </p:ext>
            </p:extLst>
          </p:nvPr>
        </p:nvGraphicFramePr>
        <p:xfrm>
          <a:off x="228603" y="2037080"/>
          <a:ext cx="8762997" cy="1226820"/>
        </p:xfrm>
        <a:graphic>
          <a:graphicData uri="http://schemas.openxmlformats.org/drawingml/2006/table">
            <a:tbl>
              <a:tblPr firstRow="1" firstCol="1" bandRow="1"/>
              <a:tblGrid>
                <a:gridCol w="1371597"/>
                <a:gridCol w="533400"/>
                <a:gridCol w="533400"/>
                <a:gridCol w="457200"/>
                <a:gridCol w="457200"/>
                <a:gridCol w="533400"/>
                <a:gridCol w="533400"/>
                <a:gridCol w="457200"/>
                <a:gridCol w="685800"/>
                <a:gridCol w="609600"/>
                <a:gridCol w="609600"/>
                <a:gridCol w="533400"/>
                <a:gridCol w="457200"/>
                <a:gridCol w="9906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Tháng</a:t>
                      </a:r>
                      <a:endParaRPr lang="en-US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Trạm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Nhiệt độ trung bình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Hà Nội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16,4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17,0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21,4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18,2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Huế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19,7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29,4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23,2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20,8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25,1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Tp Hồ Chí Minh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25,7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27,0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28600" y="2057400"/>
            <a:ext cx="1371600" cy="4572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308" y="4728002"/>
            <a:ext cx="911469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Tại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sao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trong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khoảng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thời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gian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từ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tháng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10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đến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tháng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4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nhiệt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độ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ở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miền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Bắc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lại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CC0000"/>
                </a:solidFill>
                <a:latin typeface="Times New Roman" pitchFamily="18" charset="0"/>
              </a:rPr>
              <a:t>thấp</a:t>
            </a:r>
            <a:r>
              <a:rPr lang="en-US" altLang="vi-VN" sz="2800" b="1" dirty="0">
                <a:solidFill>
                  <a:srgbClr val="CC0000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30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" b="1955"/>
          <a:stretch/>
        </p:blipFill>
        <p:spPr bwMode="auto">
          <a:xfrm>
            <a:off x="0" y="0"/>
            <a:ext cx="4841631" cy="44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r="5723" b="2178"/>
          <a:stretch/>
        </p:blipFill>
        <p:spPr bwMode="auto">
          <a:xfrm>
            <a:off x="4804430" y="0"/>
            <a:ext cx="432237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4414355"/>
            <a:ext cx="9126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altLang="en-US" sz="2400" b="1" kern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Q.S</a:t>
            </a:r>
            <a:r>
              <a:rPr lang="en-US" altLang="en-US" sz="2400" b="1" kern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b="1" kern="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96906" y="5654986"/>
            <a:ext cx="8932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Vì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sao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2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loại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gió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trên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lại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có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đặc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tính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trái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ngược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nhau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itchFamily="18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9" name="Picture 13" descr="Ban do Khi hau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901700"/>
            <a:ext cx="4402137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3" name="AutoShape 17"/>
          <p:cNvSpPr>
            <a:spLocks noChangeArrowheads="1"/>
          </p:cNvSpPr>
          <p:nvPr/>
        </p:nvSpPr>
        <p:spPr bwMode="auto">
          <a:xfrm rot="-2021404">
            <a:off x="6008688" y="4041775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94" name="AutoShape 18"/>
          <p:cNvSpPr>
            <a:spLocks noChangeArrowheads="1"/>
          </p:cNvSpPr>
          <p:nvPr/>
        </p:nvSpPr>
        <p:spPr bwMode="auto">
          <a:xfrm rot="-2091268">
            <a:off x="5189538" y="6443663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95" name="AutoShape 19"/>
          <p:cNvSpPr>
            <a:spLocks noChangeArrowheads="1"/>
          </p:cNvSpPr>
          <p:nvPr/>
        </p:nvSpPr>
        <p:spPr bwMode="auto">
          <a:xfrm rot="-2293003">
            <a:off x="6197600" y="49149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97" name="AutoShape 21"/>
          <p:cNvSpPr>
            <a:spLocks noChangeArrowheads="1"/>
          </p:cNvSpPr>
          <p:nvPr/>
        </p:nvSpPr>
        <p:spPr bwMode="auto">
          <a:xfrm rot="-1957932">
            <a:off x="7531100" y="1079500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98" name="AutoShape 22"/>
          <p:cNvSpPr>
            <a:spLocks noChangeArrowheads="1"/>
          </p:cNvSpPr>
          <p:nvPr/>
        </p:nvSpPr>
        <p:spPr bwMode="auto">
          <a:xfrm rot="-1873564">
            <a:off x="6770688" y="768350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 rot="-1875698">
            <a:off x="6607175" y="1938338"/>
            <a:ext cx="2573338" cy="3429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CC"/>
                </a:solidFill>
                <a:latin typeface="Times New Roman" pitchFamily="18" charset="0"/>
              </a:rPr>
              <a:t>Gió mùa mùa đông</a:t>
            </a: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 rot="-2134901">
            <a:off x="4533900" y="4038600"/>
            <a:ext cx="2128838" cy="3429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0000"/>
                </a:solidFill>
                <a:latin typeface="Times New Roman" pitchFamily="18" charset="0"/>
              </a:rPr>
              <a:t>Gió mùa mùa hạ</a:t>
            </a:r>
          </a:p>
        </p:txBody>
      </p:sp>
      <p:sp>
        <p:nvSpPr>
          <p:cNvPr id="50203" name="AutoShape 27"/>
          <p:cNvSpPr>
            <a:spLocks noChangeArrowheads="1"/>
          </p:cNvSpPr>
          <p:nvPr/>
        </p:nvSpPr>
        <p:spPr bwMode="auto">
          <a:xfrm rot="-2021404">
            <a:off x="4960938" y="2414588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204" name="AutoShape 28"/>
          <p:cNvSpPr>
            <a:spLocks noChangeArrowheads="1"/>
          </p:cNvSpPr>
          <p:nvPr/>
        </p:nvSpPr>
        <p:spPr bwMode="auto">
          <a:xfrm rot="-1873564">
            <a:off x="7377113" y="1649413"/>
            <a:ext cx="908050" cy="176212"/>
          </a:xfrm>
          <a:prstGeom prst="leftArrow">
            <a:avLst>
              <a:gd name="adj1" fmla="val 50000"/>
              <a:gd name="adj2" fmla="val 830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14" name="TextBox 5"/>
          <p:cNvSpPr txBox="1">
            <a:spLocks noChangeArrowheads="1"/>
          </p:cNvSpPr>
          <p:nvPr/>
        </p:nvSpPr>
        <p:spPr bwMode="auto">
          <a:xfrm>
            <a:off x="-25400" y="0"/>
            <a:ext cx="9144000" cy="523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: ĐẶC ĐIỂM KHÍ HẬU VIỆT NAM</a:t>
            </a:r>
            <a:endParaRPr lang="en-US" alt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80" y="1768485"/>
            <a:ext cx="4572000" cy="17912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Khí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chia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rõ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rệt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ứng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gió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+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đông:gió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Bắc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mạnh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lạnh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khô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+</a:t>
            </a:r>
            <a:r>
              <a:rPr lang="en-US" sz="1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hạ:gi</a:t>
            </a:r>
            <a:r>
              <a:rPr lang="vi-VN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ó mùa Tây Nam hoạt động mạnh với tính chất nóng ẩm.</a:t>
            </a:r>
            <a:endParaRPr lang="en-US" sz="11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0282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834 0.08704 L 4.44444E-6 -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35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2222 0.0963 L 0.06667 -0.0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907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25 0.10833 L 0.07917 -0.095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10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111 0.05 L -4.44444E-6 -2.96296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0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2222E-6 -1.11111E-6 L -0.0875 0.0648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324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2.59259E-6 L -0.08333 0.0685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342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3.7037E-6 L -0.175 0.15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0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3" grpId="0" animBg="1"/>
      <p:bldP spid="50193" grpId="1" animBg="1"/>
      <p:bldP spid="50194" grpId="0" animBg="1"/>
      <p:bldP spid="50194" grpId="1" animBg="1"/>
      <p:bldP spid="50195" grpId="0" animBg="1"/>
      <p:bldP spid="50195" grpId="1" animBg="1"/>
      <p:bldP spid="50197" grpId="0" animBg="1"/>
      <p:bldP spid="50197" grpId="1" animBg="1"/>
      <p:bldP spid="50198" grpId="0" animBg="1"/>
      <p:bldP spid="50198" grpId="1" animBg="1"/>
      <p:bldP spid="50201" grpId="0" animBg="1"/>
      <p:bldP spid="50202" grpId="0" animBg="1"/>
      <p:bldP spid="50203" grpId="0" animBg="1"/>
      <p:bldP spid="50203" grpId="1" animBg="1"/>
      <p:bldP spid="50204" grpId="0" animBg="1"/>
      <p:bldP spid="50204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5"/>
          <a:stretch/>
        </p:blipFill>
        <p:spPr bwMode="auto">
          <a:xfrm>
            <a:off x="521677" y="0"/>
            <a:ext cx="8290892" cy="451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031" y="4724400"/>
            <a:ext cx="9067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just"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Á,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òn gió Đông Bắc làm cho nền nhiệt độ giảm.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4343400" y="1524000"/>
            <a:ext cx="24384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5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1865313"/>
          <a:ext cx="8855077" cy="3109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3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0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3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4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3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550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550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50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021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5508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4808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5508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5508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94963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914680"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r>
                        <a:rPr lang="en-US" sz="1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endParaRPr lang="en-US" sz="18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Trạm</a:t>
                      </a:r>
                      <a:endParaRPr lang="en-U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</a:t>
                      </a:r>
                      <a:endParaRPr lang="en-US" sz="1800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TB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0000"/>
                          </a:solidFill>
                        </a:rPr>
                        <a:t>năm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18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18,6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26,2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43,8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90,1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188,5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239,9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288,2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318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265,4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130,7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43,4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23,4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1676,2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161,3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62,6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47,1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51,6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82,1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116,7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95,3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104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473,4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795,6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580,6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297,4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2867,7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Tp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lang="en-US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18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13,8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4,1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10,5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50,4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218,4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311,7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293,7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269,8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327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266,7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116,5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48,3</a:t>
                      </a:r>
                      <a:endParaRPr lang="en-US" sz="1200" b="1" dirty="0"/>
                    </a:p>
                  </a:txBody>
                  <a:tcPr marL="91439" marR="91439" marT="45734" marB="45734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1930,9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9" marR="91439" marT="45734" marB="4573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52400" y="1868488"/>
            <a:ext cx="1295400" cy="8747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2913" y="1271588"/>
            <a:ext cx="82438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Bảng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31.1: 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Lượng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mưa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các trạm khí tượng Hà Nội,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Huế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, TP Hồ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Chí</a:t>
            </a:r>
            <a:r>
              <a:rPr lang="en-US" altLang="vi-VN" sz="2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Minh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81000" y="5181600"/>
            <a:ext cx="8763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vi-VN" sz="28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nl-NL" altLang="vi-VN" sz="28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Dựa vào bảng trên, hãy nhận xét về lượng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vi-VN" sz="28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mưa trung bình năm của nước ta?</a:t>
            </a:r>
            <a:r>
              <a:rPr lang="nl-NL" altLang="vi-VN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endParaRPr lang="en-US" altLang="vi-VN" sz="2400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754" name="TextBox 5"/>
          <p:cNvSpPr txBox="1">
            <a:spLocks noChangeArrowheads="1"/>
          </p:cNvSpPr>
          <p:nvPr/>
        </p:nvSpPr>
        <p:spPr bwMode="auto">
          <a:xfrm>
            <a:off x="-34925" y="-22225"/>
            <a:ext cx="9144000" cy="5222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: ĐẶC ĐIỂM KHÍ HẬU VIỆT NAM</a:t>
            </a:r>
            <a:endParaRPr lang="en-US" alt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899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343&quot;&gt;&lt;object type=&quot;3&quot; unique_id=&quot;10550&quot;&gt;&lt;property id=&quot;20148&quot; value=&quot;5&quot;/&gt;&lt;property id=&quot;20300&quot; value=&quot;Slide 1 - &amp;quot;TIẾT 35-BÀI 31 ĐẶC ĐIỂM KHÍ HẬU VIỆT NAM&amp;quot;&quot;/&gt;&lt;property id=&quot;20307&quot; value=&quot;260&quot;/&gt;&lt;/object&gt;&lt;object type=&quot;3&quot; unique_id=&quot;10551&quot;&gt;&lt;property id=&quot;20148&quot; value=&quot;5&quot;/&gt;&lt;property id=&quot;20300&quot; value=&quot;Slide 2&quot;/&gt;&lt;property id=&quot;20307&quot; value=&quot;261&quot;/&gt;&lt;/object&gt;&lt;object type=&quot;3&quot; unique_id=&quot;10552&quot;&gt;&lt;property id=&quot;20148&quot; value=&quot;5&quot;/&gt;&lt;property id=&quot;20300&quot; value=&quot;Slide 3&quot;/&gt;&lt;property id=&quot;20307&quot; value=&quot;264&quot;/&gt;&lt;/object&gt;&lt;object type=&quot;3&quot; unique_id=&quot;10553&quot;&gt;&lt;property id=&quot;20148&quot; value=&quot;5&quot;/&gt;&lt;property id=&quot;20300&quot; value=&quot;Slide 4&quot;/&gt;&lt;property id=&quot;20307&quot; value=&quot;263&quot;/&gt;&lt;/object&gt;&lt;object type=&quot;3&quot; unique_id=&quot;10554&quot;&gt;&lt;property id=&quot;20148&quot; value=&quot;5&quot;/&gt;&lt;property id=&quot;20300&quot; value=&quot;Slide 5&quot;/&gt;&lt;property id=&quot;20307&quot; value=&quot;265&quot;/&gt;&lt;/object&gt;&lt;object type=&quot;3&quot; unique_id=&quot;10556&quot;&gt;&lt;property id=&quot;20148&quot; value=&quot;5&quot;/&gt;&lt;property id=&quot;20300&quot; value=&quot;Slide 6&quot;/&gt;&lt;property id=&quot;20307&quot; value=&quot;256&quot;/&gt;&lt;/object&gt;&lt;object type=&quot;3&quot; unique_id=&quot;10557&quot;&gt;&lt;property id=&quot;20148&quot; value=&quot;5&quot;/&gt;&lt;property id=&quot;20300&quot; value=&quot;Slide 7&quot;/&gt;&lt;property id=&quot;20307&quot; value=&quot;268&quot;/&gt;&lt;/object&gt;&lt;object type=&quot;3&quot; unique_id=&quot;10708&quot;&gt;&lt;property id=&quot;20148&quot; value=&quot;5&quot;/&gt;&lt;property id=&quot;20300&quot; value=&quot;Slide 8&quot;/&gt;&lt;property id=&quot;20307&quot; value=&quot;271&quot;/&gt;&lt;/object&gt;&lt;object type=&quot;3&quot; unique_id=&quot;10770&quot;&gt;&lt;property id=&quot;20148&quot; value=&quot;5&quot;/&gt;&lt;property id=&quot;20300&quot; value=&quot;Slide 9&quot;/&gt;&lt;property id=&quot;20307&quot; value=&quot;273&quot;/&gt;&lt;/object&gt;&lt;object type=&quot;3&quot; unique_id=&quot;10771&quot;&gt;&lt;property id=&quot;20148&quot; value=&quot;5&quot;/&gt;&lt;property id=&quot;20300&quot; value=&quot;Slide 11&quot;/&gt;&lt;property id=&quot;20307&quot; value=&quot;274&quot;/&gt;&lt;/object&gt;&lt;object type=&quot;3&quot; unique_id=&quot;10882&quot;&gt;&lt;property id=&quot;20148&quot; value=&quot;5&quot;/&gt;&lt;property id=&quot;20300&quot; value=&quot;Slide 12&quot;/&gt;&lt;property id=&quot;20307&quot; value=&quot;283&quot;/&gt;&lt;/object&gt;&lt;object type=&quot;3&quot; unique_id=&quot;10883&quot;&gt;&lt;property id=&quot;20148&quot; value=&quot;5&quot;/&gt;&lt;property id=&quot;20300&quot; value=&quot;Slide 14&quot;/&gt;&lt;property id=&quot;20307&quot; value=&quot;276&quot;/&gt;&lt;/object&gt;&lt;object type=&quot;3&quot; unique_id=&quot;10884&quot;&gt;&lt;property id=&quot;20148&quot; value=&quot;5&quot;/&gt;&lt;property id=&quot;20300&quot; value=&quot;Slide 15&quot;/&gt;&lt;property id=&quot;20307&quot; value=&quot;277&quot;/&gt;&lt;/object&gt;&lt;object type=&quot;3&quot; unique_id=&quot;10885&quot;&gt;&lt;property id=&quot;20148&quot; value=&quot;5&quot;/&gt;&lt;property id=&quot;20300&quot; value=&quot;Slide 16&quot;/&gt;&lt;property id=&quot;20307&quot; value=&quot;278&quot;/&gt;&lt;/object&gt;&lt;object type=&quot;3&quot; unique_id=&quot;10886&quot;&gt;&lt;property id=&quot;20148&quot; value=&quot;5&quot;/&gt;&lt;property id=&quot;20300&quot; value=&quot;Slide 17&quot;/&gt;&lt;property id=&quot;20307&quot; value=&quot;279&quot;/&gt;&lt;/object&gt;&lt;object type=&quot;3&quot; unique_id=&quot;10887&quot;&gt;&lt;property id=&quot;20148&quot; value=&quot;5&quot;/&gt;&lt;property id=&quot;20300&quot; value=&quot;Slide 18&quot;/&gt;&lt;property id=&quot;20307&quot; value=&quot;280&quot;/&gt;&lt;/object&gt;&lt;object type=&quot;3&quot; unique_id=&quot;10888&quot;&gt;&lt;property id=&quot;20148&quot; value=&quot;5&quot;/&gt;&lt;property id=&quot;20300&quot; value=&quot;Slide 19&quot;/&gt;&lt;property id=&quot;20307&quot; value=&quot;281&quot;/&gt;&lt;/object&gt;&lt;object type=&quot;3&quot; unique_id=&quot;10889&quot;&gt;&lt;property id=&quot;20148&quot; value=&quot;5&quot;/&gt;&lt;property id=&quot;20300&quot; value=&quot;Slide 20&quot;/&gt;&lt;property id=&quot;20307&quot; value=&quot;282&quot;/&gt;&lt;/object&gt;&lt;object type=&quot;3&quot; unique_id=&quot;10891&quot;&gt;&lt;property id=&quot;20148&quot; value=&quot;5&quot;/&gt;&lt;property id=&quot;20300&quot; value=&quot;Slide 21&quot;/&gt;&lt;property id=&quot;20307&quot; value=&quot;285&quot;/&gt;&lt;/object&gt;&lt;object type=&quot;3&quot; unique_id=&quot;10892&quot;&gt;&lt;property id=&quot;20148&quot; value=&quot;5&quot;/&gt;&lt;property id=&quot;20300&quot; value=&quot;Slide 22&quot;/&gt;&lt;property id=&quot;20307&quot; value=&quot;286&quot;/&gt;&lt;/object&gt;&lt;object type=&quot;3&quot; unique_id=&quot;10893&quot;&gt;&lt;property id=&quot;20148&quot; value=&quot;5&quot;/&gt;&lt;property id=&quot;20300&quot; value=&quot;Slide 23&quot;/&gt;&lt;property id=&quot;20307&quot; value=&quot;287&quot;/&gt;&lt;/object&gt;&lt;object type=&quot;3&quot; unique_id=&quot;10894&quot;&gt;&lt;property id=&quot;20148&quot; value=&quot;5&quot;/&gt;&lt;property id=&quot;20300&quot; value=&quot;Slide 24&quot;/&gt;&lt;property id=&quot;20307&quot; value=&quot;288&quot;/&gt;&lt;/object&gt;&lt;object type=&quot;3&quot; unique_id=&quot;10895&quot;&gt;&lt;property id=&quot;20148&quot; value=&quot;5&quot;/&gt;&lt;property id=&quot;20300&quot; value=&quot;Slide 25&quot;/&gt;&lt;property id=&quot;20307&quot; value=&quot;289&quot;/&gt;&lt;/object&gt;&lt;object type=&quot;3&quot; unique_id=&quot;10896&quot;&gt;&lt;property id=&quot;20148&quot; value=&quot;5&quot;/&gt;&lt;property id=&quot;20300&quot; value=&quot;Slide 26&quot;/&gt;&lt;property id=&quot;20307&quot; value=&quot;290&quot;/&gt;&lt;/object&gt;&lt;object type=&quot;3&quot; unique_id=&quot;10897&quot;&gt;&lt;property id=&quot;20148&quot; value=&quot;5&quot;/&gt;&lt;property id=&quot;20300&quot; value=&quot;Slide 27&quot;/&gt;&lt;property id=&quot;20307&quot; value=&quot;291&quot;/&gt;&lt;/object&gt;&lt;object type=&quot;3&quot; unique_id=&quot;10898&quot;&gt;&lt;property id=&quot;20148&quot; value=&quot;5&quot;/&gt;&lt;property id=&quot;20300&quot; value=&quot;Slide 28&quot;/&gt;&lt;property id=&quot;20307&quot; value=&quot;292&quot;/&gt;&lt;/object&gt;&lt;object type=&quot;3&quot; unique_id=&quot;10899&quot;&gt;&lt;property id=&quot;20148&quot; value=&quot;5&quot;/&gt;&lt;property id=&quot;20300&quot; value=&quot;Slide 31&quot;/&gt;&lt;property id=&quot;20307&quot; value=&quot;293&quot;/&gt;&lt;/object&gt;&lt;object type=&quot;3&quot; unique_id=&quot;10900&quot;&gt;&lt;property id=&quot;20148&quot; value=&quot;5&quot;/&gt;&lt;property id=&quot;20300&quot; value=&quot;Slide 32 - &amp;quot;  &amp;quot;&quot;/&gt;&lt;property id=&quot;20307&quot; value=&quot;301&quot;/&gt;&lt;/object&gt;&lt;object type=&quot;3&quot; unique_id=&quot;10901&quot;&gt;&lt;property id=&quot;20148&quot; value=&quot;5&quot;/&gt;&lt;property id=&quot;20300&quot; value=&quot;Slide 33&quot;/&gt;&lt;property id=&quot;20307&quot; value=&quot;294&quot;/&gt;&lt;/object&gt;&lt;object type=&quot;3&quot; unique_id=&quot;10902&quot;&gt;&lt;property id=&quot;20148&quot; value=&quot;5&quot;/&gt;&lt;property id=&quot;20300&quot; value=&quot;Slide 34&quot;/&gt;&lt;property id=&quot;20307&quot; value=&quot;295&quot;/&gt;&lt;/object&gt;&lt;object type=&quot;3&quot; unique_id=&quot;10903&quot;&gt;&lt;property id=&quot;20148&quot; value=&quot;5&quot;/&gt;&lt;property id=&quot;20300&quot; value=&quot;Slide 35&quot;/&gt;&lt;property id=&quot;20307&quot; value=&quot;296&quot;/&gt;&lt;/object&gt;&lt;object type=&quot;3&quot; unique_id=&quot;10904&quot;&gt;&lt;property id=&quot;20148&quot; value=&quot;5&quot;/&gt;&lt;property id=&quot;20300&quot; value=&quot;Slide 36&quot;/&gt;&lt;property id=&quot;20307&quot; value=&quot;297&quot;/&gt;&lt;/object&gt;&lt;object type=&quot;3&quot; unique_id=&quot;10905&quot;&gt;&lt;property id=&quot;20148&quot; value=&quot;5&quot;/&gt;&lt;property id=&quot;20300&quot; value=&quot;Slide 37&quot;/&gt;&lt;property id=&quot;20307&quot; value=&quot;298&quot;/&gt;&lt;/object&gt;&lt;object type=&quot;3&quot; unique_id=&quot;10906&quot;&gt;&lt;property id=&quot;20148&quot; value=&quot;5&quot;/&gt;&lt;property id=&quot;20300&quot; value=&quot;Slide 38&quot;/&gt;&lt;property id=&quot;20307&quot; value=&quot;299&quot;/&gt;&lt;/object&gt;&lt;object type=&quot;3&quot; unique_id=&quot;10907&quot;&gt;&lt;property id=&quot;20148&quot; value=&quot;5&quot;/&gt;&lt;property id=&quot;20300&quot; value=&quot;Slide 39&quot;/&gt;&lt;property id=&quot;20307&quot; value=&quot;300&quot;/&gt;&lt;/object&gt;&lt;object type=&quot;3&quot; unique_id=&quot;11243&quot;&gt;&lt;property id=&quot;20148&quot; value=&quot;5&quot;/&gt;&lt;property id=&quot;20300&quot; value=&quot;Slide 29 - &amp;quot;THÔNG ĐIỆP&amp;quot;&quot;/&gt;&lt;property id=&quot;20307&quot; value=&quot;303&quot;/&gt;&lt;/object&gt;&lt;object type=&quot;3&quot; unique_id=&quot;11372&quot;&gt;&lt;property id=&quot;20148&quot; value=&quot;5&quot;/&gt;&lt;property id=&quot;20300&quot; value=&quot;Slide 13&quot;/&gt;&lt;property id=&quot;20307&quot; value=&quot;304&quot;/&gt;&lt;/object&gt;&lt;object type=&quot;3&quot; unique_id=&quot;11694&quot;&gt;&lt;property id=&quot;20148&quot; value=&quot;5&quot;/&gt;&lt;property id=&quot;20300&quot; value=&quot;Slide 30&quot;/&gt;&lt;property id=&quot;20307&quot; value=&quot;305&quot;/&gt;&lt;/object&gt;&lt;object type=&quot;3&quot; unique_id=&quot;11777&quot;&gt;&lt;property id=&quot;20148&quot; value=&quot;5&quot;/&gt;&lt;property id=&quot;20300&quot; value=&quot;Slide 10&quot;/&gt;&lt;property id=&quot;20307&quot; value=&quot;306&quot;/&gt;&lt;/object&gt;&lt;/object&gt;&lt;object type=&quot;8&quot; unique_id=&quot;1044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1754</Words>
  <Application>Microsoft Office PowerPoint</Application>
  <PresentationFormat>On-screen Show (4:3)</PresentationFormat>
  <Paragraphs>455</Paragraphs>
  <Slides>39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Office Theme</vt:lpstr>
      <vt:lpstr>Default Design</vt:lpstr>
      <vt:lpstr>1_Office Theme</vt:lpstr>
      <vt:lpstr>2_Office Theme</vt:lpstr>
      <vt:lpstr>3_Office Theme</vt:lpstr>
      <vt:lpstr>1_Default Design</vt:lpstr>
      <vt:lpstr>4_Office Theme</vt:lpstr>
      <vt:lpstr>5_Office Theme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TIẾT 35-BÀI 31 ĐẶC ĐIỂM KHÍ HẬU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THÔNG ĐIỆP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nga.us</dc:creator>
  <cp:lastModifiedBy>User</cp:lastModifiedBy>
  <cp:revision>32</cp:revision>
  <dcterms:created xsi:type="dcterms:W3CDTF">2021-03-22T10:26:53Z</dcterms:created>
  <dcterms:modified xsi:type="dcterms:W3CDTF">2021-03-22T23:40:45Z</dcterms:modified>
</cp:coreProperties>
</file>