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31"/>
  </p:notesMasterIdLst>
  <p:sldIdLst>
    <p:sldId id="257" r:id="rId5"/>
    <p:sldId id="275" r:id="rId6"/>
    <p:sldId id="276" r:id="rId7"/>
    <p:sldId id="259" r:id="rId8"/>
    <p:sldId id="258" r:id="rId9"/>
    <p:sldId id="260" r:id="rId10"/>
    <p:sldId id="278" r:id="rId11"/>
    <p:sldId id="277" r:id="rId12"/>
    <p:sldId id="280" r:id="rId13"/>
    <p:sldId id="263" r:id="rId14"/>
    <p:sldId id="284" r:id="rId15"/>
    <p:sldId id="285" r:id="rId16"/>
    <p:sldId id="287" r:id="rId17"/>
    <p:sldId id="290" r:id="rId18"/>
    <p:sldId id="291" r:id="rId19"/>
    <p:sldId id="262" r:id="rId20"/>
    <p:sldId id="264" r:id="rId21"/>
    <p:sldId id="265" r:id="rId22"/>
    <p:sldId id="266" r:id="rId23"/>
    <p:sldId id="267" r:id="rId24"/>
    <p:sldId id="268" r:id="rId25"/>
    <p:sldId id="269" r:id="rId26"/>
    <p:sldId id="288" r:id="rId27"/>
    <p:sldId id="289" r:id="rId28"/>
    <p:sldId id="273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9A308-9847-440F-938E-D3016CA5E5BE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F702A-C858-4DDC-B524-B7F8A5EE1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‘sand</a:t>
            </a:r>
            <a:r>
              <a:rPr lang="en-GB" baseline="0" dirty="0" smtClean="0"/>
              <a:t> timer’ will start on a mouse click anywhere on the slide. The ‘sand’ will drain from the top section to the lower section and when completed will show the word ‘End’.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 change the timings of this timer, you need to enter the animation settings, and change the timings for the Isosceles Triangles. There will be 2 that need changing (to the same amount) – one animates the top triangle emptying, whilst the other animates the bottom triangle filling.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When you change the timings these have to entered as a number of seconds.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25F53-CE1C-4883-A9C6-41FCDABA94B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E0F8-08B5-4336-96EE-2D7980D961D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1245-6A50-4FC1-A560-0C627872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3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E0F8-08B5-4336-96EE-2D7980D961D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1245-6A50-4FC1-A560-0C627872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6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E0F8-08B5-4336-96EE-2D7980D961D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1245-6A50-4FC1-A560-0C627872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6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5564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60350"/>
            <a:ext cx="4427537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www.A6training.co.uk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D7CF0-759E-43D0-9589-17D0221A76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4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1009-6FA7-4F3A-A064-EA10456E7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9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80088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www.A6training.co.uk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C669E-EA38-41C0-A734-C315D8713E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80088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www.A6training.co.uk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7FDA6-4F08-4AB3-943B-97712DDAB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98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80088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www.A6training.co.uk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E664-D319-43EC-81B4-7B9C0B2B2F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67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4F315-8253-4237-9307-B90D2CD0A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4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46A6D-408F-40FF-802B-5387A1A2D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1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E0F8-08B5-4336-96EE-2D7980D961D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1245-6A50-4FC1-A560-0C627872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00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80088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www.A6training.co.uk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B6EF5-88D2-4297-B52E-EB1070697B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07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80088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www.A6training.co.uk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2DDC9-F6EC-4845-B8F7-0C9C7473A4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5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80088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www.A6training.co.uk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7F97-0599-4843-BA38-1C311735D3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80088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www.A6training.co.uk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BA1A7-210F-4954-A916-33A8DCDC85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4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49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40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13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87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1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0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E0F8-08B5-4336-96EE-2D7980D961D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1245-6A50-4FC1-A560-0C627872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71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58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26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62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63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58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9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35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91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90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E0F8-08B5-4336-96EE-2D7980D961D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1245-6A50-4FC1-A560-0C627872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383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32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55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52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98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75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1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E0F8-08B5-4336-96EE-2D7980D961D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1245-6A50-4FC1-A560-0C627872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4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E0F8-08B5-4336-96EE-2D7980D961D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1245-6A50-4FC1-A560-0C627872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E0F8-08B5-4336-96EE-2D7980D961D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1245-6A50-4FC1-A560-0C627872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3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E0F8-08B5-4336-96EE-2D7980D961D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1245-6A50-4FC1-A560-0C627872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5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E0F8-08B5-4336-96EE-2D7980D961D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81245-6A50-4FC1-A560-0C627872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1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E0F8-08B5-4336-96EE-2D7980D961D9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1245-6A50-4FC1-A560-0C6278722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D2EA17-7462-43CB-893C-ED9F1E0218F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A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1800" y="5964238"/>
            <a:ext cx="26273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 r="10448" b="-26142"/>
          <a:stretch>
            <a:fillRect/>
          </a:stretch>
        </p:blipFill>
        <p:spPr bwMode="auto">
          <a:xfrm>
            <a:off x="6588225" y="6237312"/>
            <a:ext cx="2160239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2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E1B9-C39E-41B7-8F9A-39C0A30E8F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25642-A72B-481E-B471-CBE265821F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0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8.xm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12" Type="http://schemas.openxmlformats.org/officeDocument/2006/relationships/slide" Target="slide2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0" Type="http://schemas.openxmlformats.org/officeDocument/2006/relationships/slide" Target="slide19.xml"/><Relationship Id="rId4" Type="http://schemas.openxmlformats.org/officeDocument/2006/relationships/slide" Target="slide17.xml"/><Relationship Id="rId9" Type="http://schemas.openxmlformats.org/officeDocument/2006/relationships/image" Target="../media/image23.jpeg"/><Relationship Id="rId1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em%20be%20chao%20doi.wmv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839200" cy="18288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NHIỆT LIỆT </a:t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CHÀO MỪNG QUÝ THẦY CÔ GIÁO TỚI DỰ</a:t>
            </a:r>
            <a:b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CHUYÊN ĐỀ GIÁO DỤC GIỚI TÍNH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laptop dell\Downloads\giao-duc-gioi-tinh-tuoi-t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91" y="3657600"/>
            <a:ext cx="5562600" cy="26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56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52400" y="304800"/>
            <a:ext cx="6553200" cy="11430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Hoocmon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sinh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dục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9663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rot="16200000" flipH="1">
            <a:off x="1752600" y="3657600"/>
            <a:ext cx="6324600" cy="76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4968801" y="533400"/>
            <a:ext cx="4022799" cy="3810000"/>
            <a:chOff x="248" y="432"/>
            <a:chExt cx="2296" cy="2976"/>
          </a:xfrm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248" y="432"/>
              <a:ext cx="2296" cy="2928"/>
              <a:chOff x="384" y="336"/>
              <a:chExt cx="2296" cy="2928"/>
            </a:xfrm>
          </p:grpSpPr>
          <p:pic>
            <p:nvPicPr>
              <p:cNvPr id="29" name="Picture 5" descr="So do dieu hoa hoat dong cua te bao ke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4" y="336"/>
                <a:ext cx="2296" cy="2928"/>
              </a:xfrm>
              <a:prstGeom prst="rect">
                <a:avLst/>
              </a:prstGeom>
              <a:noFill/>
            </p:spPr>
          </p:pic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480" y="1584"/>
                <a:ext cx="1488" cy="336"/>
              </a:xfrm>
              <a:prstGeom prst="rect">
                <a:avLst/>
              </a:prstGeom>
              <a:solidFill>
                <a:srgbClr val="FF0000">
                  <a:alpha val="72000"/>
                </a:srgbClr>
              </a:solidFill>
              <a:ln w="508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0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248" y="528"/>
              <a:ext cx="38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1640" y="2304"/>
              <a:ext cx="52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1208" y="2784"/>
              <a:ext cx="480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680" y="1296"/>
              <a:ext cx="480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81" y="1008"/>
              <a:ext cx="480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344" y="2976"/>
              <a:ext cx="2160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Arc 13"/>
          <p:cNvSpPr>
            <a:spLocks/>
          </p:cNvSpPr>
          <p:nvPr/>
        </p:nvSpPr>
        <p:spPr bwMode="auto">
          <a:xfrm rot="18040887" flipH="1">
            <a:off x="5547515" y="2562098"/>
            <a:ext cx="563568" cy="994667"/>
          </a:xfrm>
          <a:custGeom>
            <a:avLst/>
            <a:gdLst>
              <a:gd name="G0" fmla="+- 0 0 0"/>
              <a:gd name="G1" fmla="+- 21103 0 0"/>
              <a:gd name="G2" fmla="+- 21600 0 0"/>
              <a:gd name="T0" fmla="*/ 4608 w 21600"/>
              <a:gd name="T1" fmla="*/ 0 h 26575"/>
              <a:gd name="T2" fmla="*/ 20895 w 21600"/>
              <a:gd name="T3" fmla="*/ 26575 h 26575"/>
              <a:gd name="T4" fmla="*/ 0 w 21600"/>
              <a:gd name="T5" fmla="*/ 21103 h 26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575" fill="none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2949"/>
                  <a:pt x="21363" y="24788"/>
                  <a:pt x="20895" y="26575"/>
                </a:cubicBezTo>
              </a:path>
              <a:path w="21600" h="26575" stroke="0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2949"/>
                  <a:pt x="21363" y="24788"/>
                  <a:pt x="20895" y="26575"/>
                </a:cubicBezTo>
                <a:lnTo>
                  <a:pt x="0" y="21103"/>
                </a:lnTo>
                <a:close/>
              </a:path>
            </a:pathLst>
          </a:custGeom>
          <a:noFill/>
          <a:ln w="63500">
            <a:solidFill>
              <a:schemeClr val="folHlink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rc 14"/>
          <p:cNvSpPr>
            <a:spLocks/>
          </p:cNvSpPr>
          <p:nvPr/>
        </p:nvSpPr>
        <p:spPr bwMode="auto">
          <a:xfrm rot="17183769" flipH="1">
            <a:off x="5628794" y="2575917"/>
            <a:ext cx="345461" cy="71556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folHlink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rc 15"/>
          <p:cNvSpPr>
            <a:spLocks/>
          </p:cNvSpPr>
          <p:nvPr/>
        </p:nvSpPr>
        <p:spPr bwMode="auto">
          <a:xfrm rot="199452" flipH="1">
            <a:off x="5352706" y="1393783"/>
            <a:ext cx="682476" cy="664996"/>
          </a:xfrm>
          <a:custGeom>
            <a:avLst/>
            <a:gdLst>
              <a:gd name="G0" fmla="+- 0 0 0"/>
              <a:gd name="G1" fmla="+- 21103 0 0"/>
              <a:gd name="G2" fmla="+- 21600 0 0"/>
              <a:gd name="T0" fmla="*/ 4608 w 21600"/>
              <a:gd name="T1" fmla="*/ 0 h 27302"/>
              <a:gd name="T2" fmla="*/ 20691 w 21600"/>
              <a:gd name="T3" fmla="*/ 27302 h 27302"/>
              <a:gd name="T4" fmla="*/ 0 w 21600"/>
              <a:gd name="T5" fmla="*/ 21103 h 27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302" fill="none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3202"/>
                  <a:pt x="21293" y="25290"/>
                  <a:pt x="20691" y="27302"/>
                </a:cubicBezTo>
              </a:path>
              <a:path w="21600" h="27302" stroke="0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3202"/>
                  <a:pt x="21293" y="25290"/>
                  <a:pt x="20691" y="27302"/>
                </a:cubicBezTo>
                <a:lnTo>
                  <a:pt x="0" y="21103"/>
                </a:lnTo>
                <a:close/>
              </a:path>
            </a:pathLst>
          </a:cu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rc 16"/>
          <p:cNvSpPr>
            <a:spLocks/>
          </p:cNvSpPr>
          <p:nvPr/>
        </p:nvSpPr>
        <p:spPr bwMode="auto">
          <a:xfrm rot="20591234" flipH="1">
            <a:off x="5538075" y="1452025"/>
            <a:ext cx="563933" cy="613122"/>
          </a:xfrm>
          <a:custGeom>
            <a:avLst/>
            <a:gdLst>
              <a:gd name="G0" fmla="+- 0 0 0"/>
              <a:gd name="G1" fmla="+- 21103 0 0"/>
              <a:gd name="G2" fmla="+- 21600 0 0"/>
              <a:gd name="T0" fmla="*/ 4608 w 21600"/>
              <a:gd name="T1" fmla="*/ 0 h 29118"/>
              <a:gd name="T2" fmla="*/ 20058 w 21600"/>
              <a:gd name="T3" fmla="*/ 29118 h 29118"/>
              <a:gd name="T4" fmla="*/ 0 w 21600"/>
              <a:gd name="T5" fmla="*/ 21103 h 29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9118" fill="none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3848"/>
                  <a:pt x="21076" y="26568"/>
                  <a:pt x="20057" y="29117"/>
                </a:cubicBezTo>
              </a:path>
              <a:path w="21600" h="29118" stroke="0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3848"/>
                  <a:pt x="21076" y="26568"/>
                  <a:pt x="20057" y="29117"/>
                </a:cubicBezTo>
                <a:lnTo>
                  <a:pt x="0" y="21103"/>
                </a:lnTo>
                <a:close/>
              </a:path>
            </a:pathLst>
          </a:cu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rc 17"/>
          <p:cNvSpPr>
            <a:spLocks/>
          </p:cNvSpPr>
          <p:nvPr/>
        </p:nvSpPr>
        <p:spPr bwMode="auto">
          <a:xfrm rot="10240854" flipH="1">
            <a:off x="6576161" y="2729914"/>
            <a:ext cx="837202" cy="738106"/>
          </a:xfrm>
          <a:custGeom>
            <a:avLst/>
            <a:gdLst>
              <a:gd name="G0" fmla="+- 0 0 0"/>
              <a:gd name="G1" fmla="+- 21103 0 0"/>
              <a:gd name="G2" fmla="+- 21600 0 0"/>
              <a:gd name="T0" fmla="*/ 4608 w 21600"/>
              <a:gd name="T1" fmla="*/ 0 h 26575"/>
              <a:gd name="T2" fmla="*/ 20895 w 21600"/>
              <a:gd name="T3" fmla="*/ 26575 h 26575"/>
              <a:gd name="T4" fmla="*/ 0 w 21600"/>
              <a:gd name="T5" fmla="*/ 21103 h 26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575" fill="none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2949"/>
                  <a:pt x="21363" y="24788"/>
                  <a:pt x="20895" y="26575"/>
                </a:cubicBezTo>
              </a:path>
              <a:path w="21600" h="26575" stroke="0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2949"/>
                  <a:pt x="21363" y="24788"/>
                  <a:pt x="20895" y="26575"/>
                </a:cubicBezTo>
                <a:lnTo>
                  <a:pt x="0" y="21103"/>
                </a:lnTo>
                <a:close/>
              </a:path>
            </a:pathLst>
          </a:cu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rc 18"/>
          <p:cNvSpPr>
            <a:spLocks/>
          </p:cNvSpPr>
          <p:nvPr/>
        </p:nvSpPr>
        <p:spPr bwMode="auto">
          <a:xfrm rot="10143410" flipH="1">
            <a:off x="6521674" y="2791786"/>
            <a:ext cx="579438" cy="705414"/>
          </a:xfrm>
          <a:custGeom>
            <a:avLst/>
            <a:gdLst>
              <a:gd name="G0" fmla="+- 0 0 0"/>
              <a:gd name="G1" fmla="+- 21103 0 0"/>
              <a:gd name="G2" fmla="+- 21600 0 0"/>
              <a:gd name="T0" fmla="*/ 4608 w 21600"/>
              <a:gd name="T1" fmla="*/ 0 h 26575"/>
              <a:gd name="T2" fmla="*/ 20895 w 21600"/>
              <a:gd name="T3" fmla="*/ 26575 h 26575"/>
              <a:gd name="T4" fmla="*/ 0 w 21600"/>
              <a:gd name="T5" fmla="*/ 21103 h 26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575" fill="none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2949"/>
                  <a:pt x="21363" y="24788"/>
                  <a:pt x="20895" y="26575"/>
                </a:cubicBezTo>
              </a:path>
              <a:path w="21600" h="26575" stroke="0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2949"/>
                  <a:pt x="21363" y="24788"/>
                  <a:pt x="20895" y="26575"/>
                </a:cubicBezTo>
                <a:lnTo>
                  <a:pt x="0" y="21103"/>
                </a:lnTo>
                <a:close/>
              </a:path>
            </a:pathLst>
          </a:cu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rc 19"/>
          <p:cNvSpPr>
            <a:spLocks/>
          </p:cNvSpPr>
          <p:nvPr/>
        </p:nvSpPr>
        <p:spPr bwMode="auto">
          <a:xfrm rot="8402161" flipH="1">
            <a:off x="6586933" y="1017266"/>
            <a:ext cx="906751" cy="960298"/>
          </a:xfrm>
          <a:custGeom>
            <a:avLst/>
            <a:gdLst>
              <a:gd name="G0" fmla="+- 0 0 0"/>
              <a:gd name="G1" fmla="+- 21103 0 0"/>
              <a:gd name="G2" fmla="+- 21600 0 0"/>
              <a:gd name="T0" fmla="*/ 4608 w 21600"/>
              <a:gd name="T1" fmla="*/ 0 h 26575"/>
              <a:gd name="T2" fmla="*/ 20895 w 21600"/>
              <a:gd name="T3" fmla="*/ 26575 h 26575"/>
              <a:gd name="T4" fmla="*/ 0 w 21600"/>
              <a:gd name="T5" fmla="*/ 21103 h 26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6575" fill="none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2949"/>
                  <a:pt x="21363" y="24788"/>
                  <a:pt x="20895" y="26575"/>
                </a:cubicBezTo>
              </a:path>
              <a:path w="21600" h="26575" stroke="0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2949"/>
                  <a:pt x="21363" y="24788"/>
                  <a:pt x="20895" y="26575"/>
                </a:cubicBezTo>
                <a:lnTo>
                  <a:pt x="0" y="21103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rc 20"/>
          <p:cNvSpPr>
            <a:spLocks/>
          </p:cNvSpPr>
          <p:nvPr/>
        </p:nvSpPr>
        <p:spPr bwMode="auto">
          <a:xfrm rot="6947252" flipH="1">
            <a:off x="6650862" y="1505444"/>
            <a:ext cx="486007" cy="570512"/>
          </a:xfrm>
          <a:custGeom>
            <a:avLst/>
            <a:gdLst>
              <a:gd name="G0" fmla="+- 0 0 0"/>
              <a:gd name="G1" fmla="+- 21103 0 0"/>
              <a:gd name="G2" fmla="+- 21600 0 0"/>
              <a:gd name="T0" fmla="*/ 4608 w 21600"/>
              <a:gd name="T1" fmla="*/ 0 h 21881"/>
              <a:gd name="T2" fmla="*/ 21586 w 21600"/>
              <a:gd name="T3" fmla="*/ 21881 h 21881"/>
              <a:gd name="T4" fmla="*/ 0 w 21600"/>
              <a:gd name="T5" fmla="*/ 21103 h 2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881" fill="none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1362"/>
                  <a:pt x="21595" y="21621"/>
                  <a:pt x="21585" y="21880"/>
                </a:cubicBezTo>
              </a:path>
              <a:path w="21600" h="21881" stroke="0" extrusionOk="0">
                <a:moveTo>
                  <a:pt x="4607" y="0"/>
                </a:moveTo>
                <a:cubicBezTo>
                  <a:pt x="14527" y="2166"/>
                  <a:pt x="21600" y="10949"/>
                  <a:pt x="21600" y="21103"/>
                </a:cubicBezTo>
                <a:cubicBezTo>
                  <a:pt x="21600" y="21362"/>
                  <a:pt x="21595" y="21621"/>
                  <a:pt x="21585" y="21880"/>
                </a:cubicBezTo>
                <a:lnTo>
                  <a:pt x="0" y="21103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5257800" y="2133600"/>
            <a:ext cx="2362200" cy="430161"/>
          </a:xfrm>
          <a:prstGeom prst="rect">
            <a:avLst/>
          </a:prstGeom>
          <a:solidFill>
            <a:srgbClr val="FF0000">
              <a:alpha val="19000"/>
            </a:srgb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5029200" y="649069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4953000" y="13716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FSH</a:t>
            </a: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5791200" y="1676400"/>
            <a:ext cx="581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LH</a:t>
            </a:r>
          </a:p>
        </p:txBody>
      </p:sp>
      <p:sp>
        <p:nvSpPr>
          <p:cNvPr id="43" name="Text Box 25"/>
          <p:cNvSpPr txBox="1">
            <a:spLocks noChangeArrowheads="1"/>
          </p:cNvSpPr>
          <p:nvPr/>
        </p:nvSpPr>
        <p:spPr bwMode="auto">
          <a:xfrm>
            <a:off x="6477000" y="35052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7315200" y="29718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Testôstêrôn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4953000" y="3758625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58.1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cùa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hoocmôn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rc 37"/>
          <p:cNvSpPr>
            <a:spLocks/>
          </p:cNvSpPr>
          <p:nvPr/>
        </p:nvSpPr>
        <p:spPr bwMode="auto">
          <a:xfrm rot="19391884" flipH="1">
            <a:off x="5745675" y="929544"/>
            <a:ext cx="192585" cy="42691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folHlink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5062538" y="4419600"/>
            <a:ext cx="4081462" cy="2362200"/>
            <a:chOff x="3360" y="384"/>
            <a:chExt cx="3552" cy="3451"/>
          </a:xfrm>
        </p:grpSpPr>
        <p:grpSp>
          <p:nvGrpSpPr>
            <p:cNvPr id="53" name="Group 28"/>
            <p:cNvGrpSpPr>
              <a:grpSpLocks/>
            </p:cNvGrpSpPr>
            <p:nvPr/>
          </p:nvGrpSpPr>
          <p:grpSpPr bwMode="auto">
            <a:xfrm>
              <a:off x="3360" y="384"/>
              <a:ext cx="3552" cy="3451"/>
              <a:chOff x="2304" y="288"/>
              <a:chExt cx="3552" cy="3451"/>
            </a:xfrm>
          </p:grpSpPr>
          <p:pic>
            <p:nvPicPr>
              <p:cNvPr id="56" name="Picture 29" descr="Vi tri cua cac te bao ke tiet hooc mon sinh duc nam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04" y="288"/>
                <a:ext cx="3552" cy="3451"/>
              </a:xfrm>
              <a:prstGeom prst="rect">
                <a:avLst/>
              </a:prstGeom>
              <a:noFill/>
            </p:spPr>
          </p:pic>
          <p:sp>
            <p:nvSpPr>
              <p:cNvPr id="57" name="Rectangle 30"/>
              <p:cNvSpPr>
                <a:spLocks noChangeArrowheads="1"/>
              </p:cNvSpPr>
              <p:nvPr/>
            </p:nvSpPr>
            <p:spPr bwMode="auto">
              <a:xfrm>
                <a:off x="5133" y="672"/>
                <a:ext cx="672" cy="196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 rot="5400000">
              <a:off x="4728" y="2328"/>
              <a:ext cx="576" cy="2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32"/>
            <p:cNvSpPr>
              <a:spLocks noChangeArrowheads="1"/>
            </p:cNvSpPr>
            <p:nvPr/>
          </p:nvSpPr>
          <p:spPr bwMode="auto">
            <a:xfrm>
              <a:off x="3456" y="432"/>
              <a:ext cx="363" cy="19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 Box 34"/>
          <p:cNvSpPr txBox="1">
            <a:spLocks noChangeArrowheads="1"/>
          </p:cNvSpPr>
          <p:nvPr/>
        </p:nvSpPr>
        <p:spPr bwMode="auto">
          <a:xfrm>
            <a:off x="5029200" y="6273225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58.2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hoocmôn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35"/>
          <p:cNvSpPr txBox="1">
            <a:spLocks noChangeArrowheads="1"/>
          </p:cNvSpPr>
          <p:nvPr/>
        </p:nvSpPr>
        <p:spPr bwMode="auto">
          <a:xfrm>
            <a:off x="5029200" y="4731603"/>
            <a:ext cx="76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8077200" y="4805571"/>
            <a:ext cx="1143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Testôstêrôn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61" name="Group 38"/>
          <p:cNvGrpSpPr>
            <a:grpSpLocks/>
          </p:cNvGrpSpPr>
          <p:nvPr/>
        </p:nvGrpSpPr>
        <p:grpSpPr bwMode="auto">
          <a:xfrm>
            <a:off x="6934200" y="5181600"/>
            <a:ext cx="1295400" cy="914400"/>
            <a:chOff x="3888" y="1440"/>
            <a:chExt cx="1152" cy="1104"/>
          </a:xfrm>
        </p:grpSpPr>
        <p:sp>
          <p:nvSpPr>
            <p:cNvPr id="62" name="Line 39"/>
            <p:cNvSpPr>
              <a:spLocks noChangeShapeType="1"/>
            </p:cNvSpPr>
            <p:nvPr/>
          </p:nvSpPr>
          <p:spPr bwMode="auto">
            <a:xfrm flipH="1">
              <a:off x="3888" y="1440"/>
              <a:ext cx="1104" cy="1104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Line 40"/>
            <p:cNvSpPr>
              <a:spLocks noChangeShapeType="1"/>
            </p:cNvSpPr>
            <p:nvPr/>
          </p:nvSpPr>
          <p:spPr bwMode="auto">
            <a:xfrm flipH="1">
              <a:off x="4656" y="1440"/>
              <a:ext cx="384" cy="0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41"/>
          <p:cNvGrpSpPr>
            <a:grpSpLocks/>
          </p:cNvGrpSpPr>
          <p:nvPr/>
        </p:nvGrpSpPr>
        <p:grpSpPr bwMode="auto">
          <a:xfrm>
            <a:off x="5562600" y="4419600"/>
            <a:ext cx="304800" cy="1219200"/>
            <a:chOff x="2736" y="624"/>
            <a:chExt cx="192" cy="1632"/>
          </a:xfrm>
        </p:grpSpPr>
        <p:sp>
          <p:nvSpPr>
            <p:cNvPr id="65" name="Line 42"/>
            <p:cNvSpPr>
              <a:spLocks noChangeShapeType="1"/>
            </p:cNvSpPr>
            <p:nvPr/>
          </p:nvSpPr>
          <p:spPr bwMode="auto">
            <a:xfrm>
              <a:off x="2742" y="624"/>
              <a:ext cx="0" cy="1632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2736" y="633"/>
              <a:ext cx="192" cy="0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Line 44"/>
            <p:cNvSpPr>
              <a:spLocks noChangeShapeType="1"/>
            </p:cNvSpPr>
            <p:nvPr/>
          </p:nvSpPr>
          <p:spPr bwMode="auto">
            <a:xfrm>
              <a:off x="2736" y="2247"/>
              <a:ext cx="192" cy="0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38100" y="1013393"/>
            <a:ext cx="4800600" cy="76944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b="1" dirty="0" err="1">
                <a:solidFill>
                  <a:prstClr val="white"/>
                </a:solidFill>
              </a:rPr>
              <a:t>Dựa</a:t>
            </a:r>
            <a:r>
              <a:rPr lang="en-US" sz="2200" b="1" dirty="0">
                <a:solidFill>
                  <a:prstClr val="white"/>
                </a:solidFill>
              </a:rPr>
              <a:t> </a:t>
            </a:r>
            <a:r>
              <a:rPr lang="en-US" sz="2200" b="1" dirty="0" err="1">
                <a:solidFill>
                  <a:prstClr val="white"/>
                </a:solidFill>
              </a:rPr>
              <a:t>vào</a:t>
            </a:r>
            <a:r>
              <a:rPr lang="en-US" sz="2200" b="1" dirty="0">
                <a:solidFill>
                  <a:prstClr val="white"/>
                </a:solidFill>
              </a:rPr>
              <a:t> SGK </a:t>
            </a:r>
            <a:r>
              <a:rPr lang="en-US" sz="2200" b="1" dirty="0" err="1">
                <a:solidFill>
                  <a:prstClr val="white"/>
                </a:solidFill>
              </a:rPr>
              <a:t>và</a:t>
            </a:r>
            <a:r>
              <a:rPr lang="en-US" sz="2200" b="1" dirty="0">
                <a:solidFill>
                  <a:prstClr val="white"/>
                </a:solidFill>
              </a:rPr>
              <a:t> </a:t>
            </a:r>
            <a:r>
              <a:rPr lang="en-US" sz="2200" b="1" dirty="0" err="1">
                <a:solidFill>
                  <a:prstClr val="white"/>
                </a:solidFill>
              </a:rPr>
              <a:t>hình</a:t>
            </a:r>
            <a:r>
              <a:rPr lang="en-US" sz="2200" b="1" dirty="0">
                <a:solidFill>
                  <a:prstClr val="white"/>
                </a:solidFill>
              </a:rPr>
              <a:t> 58-1 </a:t>
            </a:r>
            <a:r>
              <a:rPr lang="en-US" sz="2200" b="1" dirty="0" err="1">
                <a:solidFill>
                  <a:prstClr val="white"/>
                </a:solidFill>
              </a:rPr>
              <a:t>và</a:t>
            </a:r>
            <a:r>
              <a:rPr lang="en-US" sz="2200" b="1" dirty="0">
                <a:solidFill>
                  <a:prstClr val="white"/>
                </a:solidFill>
              </a:rPr>
              <a:t> 58-2 </a:t>
            </a:r>
            <a:r>
              <a:rPr lang="en-US" sz="2200" b="1" dirty="0" err="1">
                <a:solidFill>
                  <a:prstClr val="white"/>
                </a:solidFill>
              </a:rPr>
              <a:t>hoàn</a:t>
            </a:r>
            <a:r>
              <a:rPr lang="en-US" sz="2200" b="1" dirty="0">
                <a:solidFill>
                  <a:prstClr val="white"/>
                </a:solidFill>
              </a:rPr>
              <a:t> </a:t>
            </a:r>
            <a:r>
              <a:rPr lang="en-US" sz="2200" b="1" dirty="0" err="1">
                <a:solidFill>
                  <a:prstClr val="white"/>
                </a:solidFill>
              </a:rPr>
              <a:t>chỉnh</a:t>
            </a:r>
            <a:r>
              <a:rPr lang="en-US" sz="2200" b="1" dirty="0">
                <a:solidFill>
                  <a:prstClr val="white"/>
                </a:solidFill>
              </a:rPr>
              <a:t> </a:t>
            </a:r>
            <a:r>
              <a:rPr lang="en-US" sz="2200" b="1" dirty="0" err="1">
                <a:solidFill>
                  <a:prstClr val="white"/>
                </a:solidFill>
              </a:rPr>
              <a:t>thông</a:t>
            </a:r>
            <a:r>
              <a:rPr lang="en-US" sz="2200" b="1" dirty="0">
                <a:solidFill>
                  <a:prstClr val="white"/>
                </a:solidFill>
              </a:rPr>
              <a:t> tin </a:t>
            </a:r>
            <a:r>
              <a:rPr lang="en-US" sz="22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▼ SGK tr. 182</a:t>
            </a: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76200" y="2286000"/>
            <a:ext cx="4800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hoocmôn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……..…… do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…………..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hoocmôn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………..…… </a:t>
            </a:r>
          </a:p>
          <a:p>
            <a:pPr algn="just"/>
            <a:r>
              <a:rPr lang="vi-VN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Testôstêrôn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1981200" y="2590800"/>
            <a:ext cx="16938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FSH,LH</a:t>
            </a:r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2895601" y="2895600"/>
            <a:ext cx="18287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kẽ</a:t>
            </a:r>
            <a:endParaRPr lang="en-US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152400" y="3886200"/>
            <a:ext cx="19049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testôstêrôn</a:t>
            </a:r>
            <a:endParaRPr lang="en-US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4"/>
          <p:cNvSpPr>
            <a:spLocks noChangeArrowheads="1"/>
          </p:cNvSpPr>
          <p:nvPr/>
        </p:nvSpPr>
        <p:spPr bwMode="auto">
          <a:xfrm>
            <a:off x="197793" y="440859"/>
            <a:ext cx="34547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oocmôn</a:t>
            </a:r>
            <a:r>
              <a:rPr lang="en-US" sz="2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Flowchart: Punched Tape 73"/>
          <p:cNvSpPr/>
          <p:nvPr/>
        </p:nvSpPr>
        <p:spPr>
          <a:xfrm>
            <a:off x="-21408" y="0"/>
            <a:ext cx="5635495" cy="533399"/>
          </a:xfrm>
          <a:prstGeom prst="flowChartPunchedTap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3200" b="1" i="0" u="none" strike="noStrike" kern="0" cap="none" spc="0" normalizeH="0" baseline="0" noProof="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Hoocmon</a:t>
            </a:r>
            <a:r>
              <a:rPr kumimoji="0" lang="en-US" sz="32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32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dục</a:t>
            </a:r>
            <a:endParaRPr kumimoji="0" lang="en-US" sz="32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4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39" grpId="2" animBg="1"/>
      <p:bldP spid="40" grpId="0"/>
      <p:bldP spid="41" grpId="0"/>
      <p:bldP spid="42" grpId="0"/>
      <p:bldP spid="43" grpId="0"/>
      <p:bldP spid="44" grpId="0"/>
      <p:bldP spid="45" grpId="0"/>
      <p:bldP spid="47" grpId="0" animBg="1"/>
      <p:bldP spid="58" grpId="0"/>
      <p:bldP spid="59" grpId="0"/>
      <p:bldP spid="59" grpId="1"/>
      <p:bldP spid="60" grpId="0"/>
      <p:bldP spid="60" grpId="1"/>
      <p:bldP spid="68" grpId="0" animBg="1"/>
      <p:bldP spid="69" grpId="0"/>
      <p:bldP spid="70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67313" y="685800"/>
            <a:ext cx="32480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2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oocmôn</a:t>
            </a:r>
            <a:r>
              <a:rPr lang="en-US" sz="2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953000" y="457200"/>
            <a:ext cx="4870829" cy="3084513"/>
            <a:chOff x="519" y="361"/>
            <a:chExt cx="5710" cy="2704"/>
          </a:xfrm>
        </p:grpSpPr>
        <p:pic>
          <p:nvPicPr>
            <p:cNvPr id="16" name="Picture 3" descr="Qua trinh phat trien cua trung va tiet hooc mon buong tru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9" y="361"/>
              <a:ext cx="4799" cy="2704"/>
            </a:xfrm>
            <a:prstGeom prst="rect">
              <a:avLst/>
            </a:prstGeom>
            <a:noFill/>
          </p:spPr>
        </p:pic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704" y="1801"/>
              <a:ext cx="576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4360" y="1738"/>
              <a:ext cx="1025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6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/>
              <a:r>
                <a:rPr lang="en-US" sz="16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16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rụng</a:t>
              </a:r>
              <a:endParaRPr lang="en-US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392" y="2377"/>
              <a:ext cx="81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1300" y="2329"/>
              <a:ext cx="1564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sz="16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bào</a:t>
              </a:r>
              <a:r>
                <a:rPr lang="en-US" sz="16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056" y="2089"/>
              <a:ext cx="720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787" y="1957"/>
              <a:ext cx="153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Buồng</a:t>
              </a:r>
              <a:r>
                <a:rPr lang="en-US" sz="16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1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32" y="2473"/>
              <a:ext cx="235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199" y="2263"/>
              <a:ext cx="303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1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nang</a:t>
              </a:r>
              <a:r>
                <a:rPr lang="en-US" sz="1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r>
                <a:rPr lang="en-US" sz="1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1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hoocmôn</a:t>
              </a:r>
              <a:r>
                <a:rPr lang="en-US" sz="1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ơstrôgen</a:t>
              </a:r>
              <a:endPara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6200" y="3581400"/>
            <a:ext cx="8991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Ở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10-11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do …..……  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………..…   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hoocmôn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…………..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hoocmôn</a:t>
            </a:r>
            <a:r>
              <a:rPr lang="en-US" sz="20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i="1" u="sng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Nang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hoocmôn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Nang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LH.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…..…….……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hoocmôn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Ơstrôgen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4343400" y="388620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362200" y="4171890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295400" y="4781490"/>
            <a:ext cx="1839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ơstrôgen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5257800" y="57150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prôgestêrôn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0" y="1828800"/>
            <a:ext cx="5029200" cy="1524000"/>
          </a:xfrm>
          <a:prstGeom prst="cloudCallout">
            <a:avLst>
              <a:gd name="adj1" fmla="val -13506"/>
              <a:gd name="adj2" fmla="val 64198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Hoocmon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ơstrôgen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̀?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2400" y="6324600"/>
            <a:ext cx="826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Ơstrôgen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04800" y="6705600"/>
            <a:ext cx="7848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80" y="1568934"/>
            <a:ext cx="4952999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Chọn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cụm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thích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ơstrôgen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tuyến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prôgestêrôn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trứng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chô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trống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hoàn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chỉnh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2" name="Flowchart: Punched Tape 31"/>
          <p:cNvSpPr/>
          <p:nvPr/>
        </p:nvSpPr>
        <p:spPr>
          <a:xfrm>
            <a:off x="-21408" y="0"/>
            <a:ext cx="5635495" cy="533399"/>
          </a:xfrm>
          <a:prstGeom prst="flowChartPunchedTap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II. </a:t>
            </a:r>
            <a:r>
              <a:rPr kumimoji="0" lang="en-US" sz="3200" b="1" i="0" u="none" strike="noStrike" kern="0" cap="none" spc="0" normalizeH="0" baseline="0" noProof="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Hoocmon</a:t>
            </a:r>
            <a:r>
              <a:rPr kumimoji="0" lang="en-US" sz="32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32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dục</a:t>
            </a:r>
            <a:endParaRPr kumimoji="0" lang="en-US" sz="32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3" grpId="0"/>
      <p:bldP spid="34" grpId="0" animBg="1"/>
      <p:bldP spid="35" grpId="0"/>
      <p:bldP spid="36" grpId="0" animBg="1"/>
      <p:bldP spid="3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76200" y="1600200"/>
            <a:ext cx="906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√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58.1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58-2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" name="Picture 54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" y="582168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4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rot="16200000" flipH="1">
            <a:off x="1752600" y="3657600"/>
            <a:ext cx="6324600" cy="76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14600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33400"/>
            <a:ext cx="403860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" name="Picture 12" descr="viem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800600"/>
            <a:ext cx="4114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9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rot="16200000" flipH="1">
            <a:off x="1905000" y="3657600"/>
            <a:ext cx="6324600" cy="762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Nguyen Nhung\Downloads\hinh-anh-em-be-dep-de-thuong-ngo-nghinh-nhin-la-thich-ngay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09800"/>
            <a:ext cx="3429000" cy="2057400"/>
          </a:xfrm>
          <a:prstGeom prst="rect">
            <a:avLst/>
          </a:prstGeom>
          <a:noFill/>
        </p:spPr>
      </p:pic>
      <p:pic>
        <p:nvPicPr>
          <p:cNvPr id="58" name="Picture 6" descr="mat d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450" y="4343400"/>
            <a:ext cx="3333751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0" name="AutoShape 6"/>
          <p:cNvSpPr>
            <a:spLocks noChangeArrowheads="1"/>
          </p:cNvSpPr>
          <p:nvPr/>
        </p:nvSpPr>
        <p:spPr bwMode="auto">
          <a:xfrm>
            <a:off x="4572000" y="12192"/>
            <a:ext cx="4686300" cy="1905000"/>
          </a:xfrm>
          <a:prstGeom prst="cloudCallout">
            <a:avLst>
              <a:gd name="adj1" fmla="val -22697"/>
              <a:gd name="adj2" fmla="val 63047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vi-VN" sz="3200" dirty="0" smtClean="0">
                <a:solidFill>
                  <a:schemeClr val="bg1"/>
                </a:solidFill>
                <a:latin typeface="Times New Roman" pitchFamily="18" charset="0"/>
              </a:rPr>
              <a:t>Em cần làm gì để </a:t>
            </a:r>
            <a:r>
              <a:rPr lang="en-US" sz="3200" b="0" dirty="0" err="1" smtClean="0">
                <a:solidFill>
                  <a:schemeClr val="bg1"/>
                </a:solidFill>
                <a:latin typeface="Times New Roman" pitchFamily="18" charset="0"/>
              </a:rPr>
              <a:t>giữ</a:t>
            </a:r>
            <a:r>
              <a:rPr lang="en-US" sz="3200" b="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latin typeface="Times New Roman" pitchFamily="18" charset="0"/>
              </a:rPr>
              <a:t>gìn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latin typeface="Times New Roman" pitchFamily="18" charset="0"/>
              </a:rPr>
              <a:t>cơ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latin typeface="Times New Roman" pitchFamily="18" charset="0"/>
              </a:rPr>
              <a:t>thể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sz="3200" b="0" dirty="0" err="1">
                <a:solidFill>
                  <a:schemeClr val="bg1"/>
                </a:solidFill>
                <a:latin typeface="Times New Roman" pitchFamily="18" charset="0"/>
              </a:rPr>
              <a:t>tuổi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bg1"/>
                </a:solidFill>
                <a:latin typeface="Times New Roman" pitchFamily="18" charset="0"/>
              </a:rPr>
              <a:t>dậy</a:t>
            </a:r>
            <a:r>
              <a:rPr lang="en-US" sz="3200" b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vi-VN" sz="3200" b="0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r>
              <a:rPr lang="en-US" sz="3200" b="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200" b="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32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557272"/>
            <a:ext cx="411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76072"/>
            <a:ext cx="403860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8" name="Picture 12" descr="viem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843272"/>
            <a:ext cx="4114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07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ông có mô tả ảnh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12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430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ộp quà vuông V1510G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22337"/>
            <a:ext cx="2587625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ỘP QUÀ BÍ ẨN - TRI ÂN KHÁCH HÀNG, GỬI NGÀN YÊU THƯƠNG - JOWAY VIỆT NAM  (Mua tối đa 3)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HỘP QUÀ BÍ ẨN - TRI ÂN KHÁCH HÀNG, GỬI NGÀN YÊU THƯƠNG - JOWAY VIỆT NAM  (Mua tối đa 3)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HỘP QUÀ BÍ ẨN - TRI ÂN KHÁCH HÀNG, GỬI NGÀN YÊU THƯƠNG - JOWAY VIỆT NAM  (Mua tối đa 3)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HỘP QUÀ BÍ ẨN - TRI ÂN KHÁCH HÀNG, GỬI NGÀN YÊU THƯƠNG - JOWAY VIỆT NAM  (Mua tối đa 3) | Lazada.v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ộp quà bí ẩn cỡ lớn - Hàng Công Nghệ | Shopee Việt Na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1" y="3595577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ộp Quà Hình Trái Tim Linh Lan ( 16 x 7 cm) | nhanvan.vn – Siêu Thị Sách  Nhân Vă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270">
            <a:off x="3461877" y="1542591"/>
            <a:ext cx="2310697" cy="23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ộp Quà Vuông (12 x 12 x 12 cm) - Xanh Lá Non Caro - Hộp quà - Túi quà Tác  giả Phượng Hoàng | ShopSach.com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27" y="1368424"/>
            <a:ext cx="214153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0" descr="Màu Xanh Dương Tiffany Màu Sắc Vật Dụng Giáng Sinh Lưu Trữ Hộp Có Ruy-băng Hộp  Quà Trang Trí - Buy Hộp Quà Trang Trí,Hộp Quà Trang Trí,Hộp Quà Trang Trí  Produc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Màu Xanh Dương Tiffany Màu Sắc Vật Dụng Giáng Sinh Lưu Trữ Hộp Có Ruy-băng Hộp  Quà Trang Trí - Buy Hộp Quà Trang Trí,Hộp Quà Trang Trí,Hộp Quà Trang Trí  Produc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Màu Xanh Dương Tiffany Màu Sắc Vật Dụng Giáng Sinh Lưu Trữ Hộp Có Ruy-băng Hộp  Quà Trang Trí - Buy Hộp Quà Trang Trí,Hộp Quà Trang Trí,Hộp Quà Trang Trí  Produc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Màu Xanh Dương Tiffany Màu Sắc Vật Dụng Giáng Sinh Lưu Trữ Hộp Có Ruy-băng Hộp  Quà Trang Trí - Buy Hộp Quà Trang Trí,Hộp Quà Trang Trí,Hộp Quà Trang Trí  Product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2" name="Picture 28" descr="I Couldn't Care Less [Chap 36] | At.the.Corner.Of.TheEarth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2" y="3738452"/>
            <a:ext cx="25431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ave 9"/>
          <p:cNvSpPr/>
          <p:nvPr/>
        </p:nvSpPr>
        <p:spPr>
          <a:xfrm>
            <a:off x="1527175" y="160338"/>
            <a:ext cx="5864225" cy="1211262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HỘP QUÀ MAY MẮN</a:t>
            </a:r>
            <a:endParaRPr lang="en-US" sz="4000" b="1" dirty="0"/>
          </a:p>
        </p:txBody>
      </p:sp>
      <p:sp>
        <p:nvSpPr>
          <p:cNvPr id="12" name="Right Arrow 11">
            <a:hlinkClick r:id="rId12" action="ppaction://hlinksldjump"/>
          </p:cNvPr>
          <p:cNvSpPr/>
          <p:nvPr/>
        </p:nvSpPr>
        <p:spPr>
          <a:xfrm>
            <a:off x="7924801" y="6248400"/>
            <a:ext cx="1066800" cy="609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ộp quà trái tim màu vàng | | Hộp quà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755" y="4139944"/>
            <a:ext cx="2500940" cy="250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1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7391400" y="6096000"/>
            <a:ext cx="1600200" cy="762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57396" y="457200"/>
            <a:ext cx="8610600" cy="145135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000" b="1">
                <a:solidFill>
                  <a:schemeClr val="bg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pt-BR" sz="4000" dirty="0">
                <a:solidFill>
                  <a:srgbClr val="FF0000"/>
                </a:solidFill>
                <a:latin typeface="Times New Roman"/>
                <a:ea typeface="Calibri"/>
              </a:rPr>
              <a:t>Ở nam giới, testôstêrôn do loại tế bào nào tiết ra ?</a:t>
            </a:r>
            <a:endParaRPr lang="en-US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Text Box 104"/>
          <p:cNvSpPr txBox="1">
            <a:spLocks noChangeArrowheads="1"/>
          </p:cNvSpPr>
          <p:nvPr/>
        </p:nvSpPr>
        <p:spPr bwMode="auto">
          <a:xfrm>
            <a:off x="1533144" y="2362200"/>
            <a:ext cx="5410200" cy="39462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/>
              <a:t>A</a:t>
            </a:r>
            <a:r>
              <a:rPr lang="en-US" sz="3600" dirty="0" smtClean="0"/>
              <a:t>.</a:t>
            </a:r>
            <a:r>
              <a:rPr lang="pt-BR" sz="3600" dirty="0">
                <a:latin typeface="Times New Roman"/>
                <a:ea typeface="Calibri"/>
                <a:cs typeface="Times New Roman"/>
              </a:rPr>
              <a:t> Tế bào nón</a:t>
            </a:r>
            <a:endParaRPr lang="en-US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600" dirty="0" smtClean="0">
                <a:latin typeface="Times New Roman"/>
                <a:ea typeface="Calibri"/>
                <a:cs typeface="Times New Roman"/>
              </a:rPr>
              <a:t>B. Tế </a:t>
            </a:r>
            <a:r>
              <a:rPr lang="pt-BR" sz="3600" dirty="0">
                <a:latin typeface="Times New Roman"/>
                <a:ea typeface="Calibri"/>
                <a:cs typeface="Times New Roman"/>
              </a:rPr>
              <a:t>bào que</a:t>
            </a:r>
            <a:endParaRPr lang="en-US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600" dirty="0" smtClean="0">
                <a:latin typeface="Times New Roman"/>
                <a:ea typeface="Calibri"/>
                <a:cs typeface="Times New Roman"/>
              </a:rPr>
              <a:t>C. Tế </a:t>
            </a:r>
            <a:r>
              <a:rPr lang="pt-BR" sz="3600" dirty="0">
                <a:latin typeface="Times New Roman"/>
                <a:ea typeface="Calibri"/>
                <a:cs typeface="Times New Roman"/>
              </a:rPr>
              <a:t>bào hạch</a:t>
            </a:r>
            <a:endParaRPr lang="en-US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240"/>
              </a:spcAft>
            </a:pPr>
            <a:r>
              <a:rPr lang="pt-BR" sz="3600" dirty="0" smtClean="0">
                <a:latin typeface="Times New Roman"/>
                <a:ea typeface="Calibri"/>
                <a:cs typeface="Times New Roman"/>
              </a:rPr>
              <a:t>D. Tế </a:t>
            </a:r>
            <a:r>
              <a:rPr lang="pt-BR" sz="3600" dirty="0">
                <a:latin typeface="Times New Roman"/>
                <a:ea typeface="Calibri"/>
                <a:cs typeface="Times New Roman"/>
              </a:rPr>
              <a:t>bào kẽ</a:t>
            </a:r>
            <a:endParaRPr lang="en-US" sz="36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1533144" y="4812569"/>
            <a:ext cx="524256" cy="4079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714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7391400" y="5970587"/>
            <a:ext cx="1600200" cy="88741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152400" y="1066800"/>
            <a:ext cx="8839200" cy="14478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just">
              <a:defRPr/>
            </a:pP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4"/>
          <p:cNvSpPr txBox="1">
            <a:spLocks noChangeArrowheads="1"/>
          </p:cNvSpPr>
          <p:nvPr/>
        </p:nvSpPr>
        <p:spPr bwMode="auto">
          <a:xfrm>
            <a:off x="1828800" y="2839981"/>
            <a:ext cx="5410200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lphaUcPeriod"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Ôxitôxin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		</a:t>
            </a:r>
            <a:endParaRPr lang="pt-B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Prôgestêrôn</a:t>
            </a:r>
            <a:endParaRPr lang="pt-BR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Testôstêrôn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	</a:t>
            </a:r>
            <a:endParaRPr lang="pt-BR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pt-BR" sz="3200" dirty="0" smtClean="0">
                <a:latin typeface="Times New Roman" pitchFamily="18" charset="0"/>
                <a:cs typeface="Times New Roman" pitchFamily="18" charset="0"/>
              </a:rPr>
              <a:t>Ơstrôgen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828800" y="3935413"/>
            <a:ext cx="430212" cy="40798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252091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0000"/>
                </a:solidFill>
                <a:latin typeface="Times New Roman"/>
                <a:ea typeface="Calibri"/>
              </a:rPr>
              <a:t>Loại hoocmôn nào gây ra những biến đổi cơ thể ở tuổi dậy thì của nam giới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016758"/>
          </a:xfrm>
        </p:spPr>
        <p:txBody>
          <a:bodyPr>
            <a:spAutoFit/>
          </a:bodyPr>
          <a:lstStyle/>
          <a:p>
            <a:pPr mar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altLang="en-US" sz="40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4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951419"/>
              </p:ext>
            </p:extLst>
          </p:nvPr>
        </p:nvGraphicFramePr>
        <p:xfrm>
          <a:off x="228600" y="5791200"/>
          <a:ext cx="14478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ackager Shell Object" showAsIcon="1" r:id="rId3" imgW="1448280" imgH="394560" progId="Package">
                  <p:embed/>
                </p:oleObj>
              </mc:Choice>
              <mc:Fallback>
                <p:oleObj name="Packager Shell Object" showAsIcon="1" r:id="rId3" imgW="1448280" imgH="394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5791200"/>
                        <a:ext cx="1447800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7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7391400" y="6096000"/>
            <a:ext cx="1600200" cy="762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04"/>
          <p:cNvSpPr txBox="1">
            <a:spLocks noChangeArrowheads="1"/>
          </p:cNvSpPr>
          <p:nvPr/>
        </p:nvSpPr>
        <p:spPr bwMode="auto">
          <a:xfrm>
            <a:off x="152400" y="2362200"/>
            <a:ext cx="89154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pt-BR" sz="3200" dirty="0">
                <a:latin typeface="Times New Roman"/>
                <a:ea typeface="Calibri"/>
              </a:rPr>
              <a:t>A. 111        </a:t>
            </a:r>
            <a:r>
              <a:rPr lang="pt-BR" sz="3200" dirty="0" smtClean="0">
                <a:latin typeface="Times New Roman"/>
                <a:ea typeface="Calibri"/>
              </a:rPr>
              <a:t>      B</a:t>
            </a:r>
            <a:r>
              <a:rPr lang="pt-BR" sz="3200" dirty="0">
                <a:latin typeface="Times New Roman"/>
                <a:ea typeface="Calibri"/>
              </a:rPr>
              <a:t>. </a:t>
            </a:r>
            <a:r>
              <a:rPr lang="pt-BR" sz="3200" dirty="0" smtClean="0">
                <a:latin typeface="Times New Roman"/>
                <a:ea typeface="Calibri"/>
              </a:rPr>
              <a:t>112          C</a:t>
            </a:r>
            <a:r>
              <a:rPr lang="pt-BR" sz="3200" dirty="0">
                <a:latin typeface="Times New Roman"/>
                <a:ea typeface="Calibri"/>
              </a:rPr>
              <a:t>. </a:t>
            </a:r>
            <a:r>
              <a:rPr lang="pt-BR" sz="3200" dirty="0" smtClean="0">
                <a:latin typeface="Times New Roman"/>
                <a:ea typeface="Calibri"/>
              </a:rPr>
              <a:t>113        </a:t>
            </a:r>
            <a:r>
              <a:rPr lang="pt-BR" sz="3200" dirty="0">
                <a:latin typeface="Times New Roman"/>
                <a:ea typeface="Calibri"/>
              </a:rPr>
              <a:t>	</a:t>
            </a:r>
            <a:r>
              <a:rPr lang="pt-BR" sz="3200" dirty="0" smtClean="0">
                <a:latin typeface="Times New Roman"/>
                <a:ea typeface="Calibri"/>
              </a:rPr>
              <a:t>   D</a:t>
            </a:r>
            <a:r>
              <a:rPr lang="pt-BR" sz="3200" dirty="0">
                <a:latin typeface="Times New Roman"/>
                <a:ea typeface="Calibri"/>
              </a:rPr>
              <a:t>. 114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7620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 số nào sau đây là của tổng đài tư vấn quốc gia về bảo vệ trẻ em?</a:t>
            </a:r>
            <a:endParaRPr lang="en-US" sz="32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64592" y="2686050"/>
            <a:ext cx="381000" cy="3619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en-US" sz="32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" name="Picture 2" descr="in bao lì xì Phạm Khôi: Ngôi sao trong ngày giáng si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932" y="3276600"/>
            <a:ext cx="2011059" cy="192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7391400" y="6096000"/>
            <a:ext cx="1600200" cy="7620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104"/>
          <p:cNvSpPr txBox="1">
            <a:spLocks noChangeArrowheads="1"/>
          </p:cNvSpPr>
          <p:nvPr/>
        </p:nvSpPr>
        <p:spPr bwMode="auto">
          <a:xfrm>
            <a:off x="1104900" y="2315587"/>
            <a:ext cx="7315200" cy="26268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spcBef>
                <a:spcPts val="480"/>
              </a:spcBef>
              <a:spcAft>
                <a:spcPts val="240"/>
              </a:spcAft>
              <a:buAutoNum type="alphaUcPeriod"/>
            </a:pPr>
            <a:r>
              <a:rPr lang="pt-BR" sz="3200" dirty="0" smtClean="0">
                <a:latin typeface="Times New Roman"/>
                <a:ea typeface="Calibri"/>
                <a:cs typeface="Times New Roman"/>
              </a:rPr>
              <a:t>Tất </a:t>
            </a:r>
            <a:r>
              <a:rPr lang="pt-BR" sz="3200" dirty="0">
                <a:latin typeface="Times New Roman"/>
                <a:ea typeface="Calibri"/>
                <a:cs typeface="Times New Roman"/>
              </a:rPr>
              <a:t>cả các phương án còn lại		</a:t>
            </a:r>
            <a:endParaRPr lang="pt-BR" sz="3200" dirty="0" smtClean="0">
              <a:latin typeface="Times New Roman"/>
              <a:ea typeface="Calibri"/>
              <a:cs typeface="Times New Roman"/>
            </a:endParaRPr>
          </a:p>
          <a:p>
            <a:pPr marL="514350" indent="-514350">
              <a:lnSpc>
                <a:spcPct val="115000"/>
              </a:lnSpc>
              <a:spcBef>
                <a:spcPts val="480"/>
              </a:spcBef>
              <a:spcAft>
                <a:spcPts val="240"/>
              </a:spcAft>
              <a:buAutoNum type="alphaUcPeriod"/>
            </a:pPr>
            <a:r>
              <a:rPr lang="pt-BR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pt-BR" sz="3200" dirty="0">
                <a:latin typeface="Times New Roman"/>
                <a:ea typeface="Calibri"/>
                <a:cs typeface="Times New Roman"/>
              </a:rPr>
              <a:t>Xuất hiện mụn trứng cá</a:t>
            </a:r>
            <a:endParaRPr lang="en-US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240"/>
              </a:spcAft>
            </a:pPr>
            <a:r>
              <a:rPr lang="pt-BR" sz="3200" dirty="0">
                <a:latin typeface="Times New Roman"/>
                <a:ea typeface="Calibri"/>
                <a:cs typeface="Times New Roman"/>
              </a:rPr>
              <a:t>C. Mọc lông nách				</a:t>
            </a:r>
            <a:endParaRPr lang="pt-BR" sz="3200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240"/>
              </a:spcAft>
            </a:pPr>
            <a:r>
              <a:rPr lang="pt-BR" sz="3200" dirty="0" smtClean="0">
                <a:latin typeface="Times New Roman"/>
                <a:ea typeface="Calibri"/>
                <a:cs typeface="Times New Roman"/>
              </a:rPr>
              <a:t>D</a:t>
            </a:r>
            <a:r>
              <a:rPr lang="pt-BR" sz="3200" dirty="0">
                <a:latin typeface="Times New Roman"/>
                <a:ea typeface="Calibri"/>
                <a:cs typeface="Times New Roman"/>
              </a:rPr>
              <a:t>. Lớn nhanh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735455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pt-BR" sz="3200" dirty="0">
                <a:solidFill>
                  <a:srgbClr val="FF0000"/>
                </a:solidFill>
                <a:latin typeface="Times New Roman"/>
                <a:ea typeface="Calibri"/>
              </a:rPr>
              <a:t>Dấu hiệu nào dưới đây xuất hiện ở độ tuổi dậy thì của cả nam và nữ ?</a:t>
            </a:r>
            <a:endParaRPr lang="en-US" sz="3200" b="1" kern="0" dirty="0">
              <a:solidFill>
                <a:srgbClr val="FF0000"/>
              </a:solidFill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1130276" y="2457450"/>
            <a:ext cx="381000" cy="3619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A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7391400" y="6127492"/>
            <a:ext cx="1600200" cy="73050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4"/>
          <p:cNvSpPr>
            <a:spLocks noChangeArrowheads="1"/>
          </p:cNvSpPr>
          <p:nvPr/>
        </p:nvSpPr>
        <p:spPr bwMode="auto">
          <a:xfrm>
            <a:off x="649287" y="253408"/>
            <a:ext cx="8037513" cy="12705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endParaRPr lang="pt-BR" sz="3200" dirty="0" smtClean="0"/>
          </a:p>
          <a:p>
            <a:r>
              <a:rPr lang="pt-BR" sz="3200" dirty="0" smtClean="0">
                <a:solidFill>
                  <a:srgbClr val="FF0000"/>
                </a:solidFill>
              </a:rPr>
              <a:t>Ở </a:t>
            </a:r>
            <a:r>
              <a:rPr lang="pt-BR" sz="3200" dirty="0">
                <a:solidFill>
                  <a:srgbClr val="FF0000"/>
                </a:solidFill>
              </a:rPr>
              <a:t>nữ giới, hoocmôn nào có vai trò kích thích </a:t>
            </a:r>
            <a:endParaRPr lang="pt-BR" sz="3200" dirty="0" smtClean="0">
              <a:solidFill>
                <a:srgbClr val="FF0000"/>
              </a:solidFill>
            </a:endParaRPr>
          </a:p>
          <a:p>
            <a:r>
              <a:rPr lang="pt-BR" sz="3200" dirty="0" smtClean="0">
                <a:solidFill>
                  <a:srgbClr val="FF0000"/>
                </a:solidFill>
              </a:rPr>
              <a:t>trứng </a:t>
            </a:r>
            <a:r>
              <a:rPr lang="pt-BR" sz="3200" dirty="0">
                <a:solidFill>
                  <a:srgbClr val="FF0000"/>
                </a:solidFill>
              </a:rPr>
              <a:t>chín và rụng ?</a:t>
            </a:r>
            <a:endParaRPr lang="en-US" sz="3200" dirty="0">
              <a:solidFill>
                <a:srgbClr val="FF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 Box 104"/>
          <p:cNvSpPr txBox="1">
            <a:spLocks noChangeArrowheads="1"/>
          </p:cNvSpPr>
          <p:nvPr/>
        </p:nvSpPr>
        <p:spPr bwMode="auto">
          <a:xfrm>
            <a:off x="762000" y="2057400"/>
            <a:ext cx="8001000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buAutoNum type="alphaUcPeriod"/>
              <a:defRPr/>
            </a:pPr>
            <a:r>
              <a:rPr lang="pt-BR" sz="2800" dirty="0" smtClean="0"/>
              <a:t>Ơstrôgen      </a:t>
            </a:r>
            <a:r>
              <a:rPr lang="pt-BR" sz="2800" dirty="0"/>
              <a:t>	</a:t>
            </a:r>
            <a:endParaRPr lang="pt-BR" sz="2800" dirty="0" smtClean="0"/>
          </a:p>
          <a:p>
            <a:pPr marL="514350" indent="-514350" algn="just">
              <a:buAutoNum type="alphaUcPeriod"/>
              <a:defRPr/>
            </a:pPr>
            <a:r>
              <a:rPr lang="pt-BR" sz="2800" dirty="0" smtClean="0"/>
              <a:t>Prôgestêrôn</a:t>
            </a:r>
            <a:r>
              <a:rPr lang="pt-BR" sz="2800" dirty="0"/>
              <a:t>	</a:t>
            </a:r>
            <a:endParaRPr lang="pt-BR" sz="2800" dirty="0" smtClean="0"/>
          </a:p>
          <a:p>
            <a:pPr marL="514350" indent="-514350" algn="just">
              <a:buAutoNum type="alphaUcPeriod"/>
              <a:defRPr/>
            </a:pPr>
            <a:r>
              <a:rPr lang="pt-BR" sz="2800" dirty="0" smtClean="0"/>
              <a:t>FSH      </a:t>
            </a:r>
            <a:r>
              <a:rPr lang="pt-BR" sz="2800" dirty="0"/>
              <a:t>		</a:t>
            </a:r>
            <a:endParaRPr lang="pt-BR" sz="2800" dirty="0" smtClean="0"/>
          </a:p>
          <a:p>
            <a:pPr marL="514350" indent="-514350" algn="just">
              <a:buAutoNum type="alphaUcPeriod"/>
              <a:defRPr/>
            </a:pPr>
            <a:r>
              <a:rPr lang="pt-BR" sz="2800" dirty="0" smtClean="0"/>
              <a:t>LH</a:t>
            </a:r>
            <a:endParaRPr lang="en-US" sz="2800" dirty="0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62000" y="3429000"/>
            <a:ext cx="381000" cy="3619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935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7391400" y="6127492"/>
            <a:ext cx="1600200" cy="73050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54"/>
          <p:cNvSpPr>
            <a:spLocks noChangeArrowheads="1"/>
          </p:cNvSpPr>
          <p:nvPr/>
        </p:nvSpPr>
        <p:spPr bwMode="auto">
          <a:xfrm>
            <a:off x="649287" y="253408"/>
            <a:ext cx="8037513" cy="127059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endParaRPr lang="pt-BR" sz="3200" dirty="0" smtClean="0"/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240"/>
              </a:spcAft>
            </a:pPr>
            <a:r>
              <a:rPr lang="pt-BR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Khi có những thắc mắc về giới tính hay gặp </a:t>
            </a:r>
            <a:endParaRPr lang="pt-BR" sz="32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480"/>
              </a:spcBef>
              <a:spcAft>
                <a:spcPts val="240"/>
              </a:spcAft>
            </a:pPr>
            <a:r>
              <a:rPr lang="pt-BR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những </a:t>
            </a:r>
            <a:r>
              <a:rPr lang="pt-BR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tình huống khó xử em nên làm thế nào ?</a:t>
            </a:r>
            <a:endParaRPr lang="en-US" sz="2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 Box 104"/>
          <p:cNvSpPr txBox="1">
            <a:spLocks noChangeArrowheads="1"/>
          </p:cNvSpPr>
          <p:nvPr/>
        </p:nvSpPr>
        <p:spPr bwMode="auto">
          <a:xfrm>
            <a:off x="762000" y="2057400"/>
            <a:ext cx="8001000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/>
              <a:t>A. Giữ trong lòng, không nói với ai</a:t>
            </a:r>
            <a:endParaRPr lang="en-US" sz="2800" dirty="0"/>
          </a:p>
          <a:p>
            <a:r>
              <a:rPr lang="pt-BR" sz="2800" dirty="0"/>
              <a:t>B. Gọi điện đến tổng đài bảo vệ trẻ em quốc gia để được tư vấn.</a:t>
            </a:r>
            <a:endParaRPr lang="en-US" sz="2800" dirty="0"/>
          </a:p>
          <a:p>
            <a:r>
              <a:rPr lang="pt-BR" sz="2800" dirty="0"/>
              <a:t>C. Nói chuyện với người mà mình tin tưởng nhất mà có thể giúp mình.      	</a:t>
            </a:r>
            <a:endParaRPr lang="en-US" sz="2800" dirty="0"/>
          </a:p>
          <a:p>
            <a:r>
              <a:rPr lang="pt-BR" sz="2800" dirty="0"/>
              <a:t>D. Đáp án khác.</a:t>
            </a:r>
            <a:endParaRPr lang="en-US" sz="2800" dirty="0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62000" y="4267200"/>
            <a:ext cx="381000" cy="3619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D</a:t>
            </a:r>
          </a:p>
        </p:txBody>
      </p:sp>
      <p:pic>
        <p:nvPicPr>
          <p:cNvPr id="6" name="Picture 2" descr="in bao lì xì Phạm Khôi: Ngôi sao trong ngày giáng si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95436"/>
            <a:ext cx="1359647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62000" y="762000"/>
            <a:ext cx="5334000" cy="457200"/>
          </a:xfrm>
          <a:prstGeom prst="wedgeEllipseCallout">
            <a:avLst>
              <a:gd name="adj1" fmla="val -37292"/>
              <a:gd name="adj2" fmla="val 233333"/>
            </a:avLst>
          </a:prstGeom>
          <a:solidFill>
            <a:schemeClr val="tx1"/>
          </a:solidFill>
          <a:ln w="38100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u="sng">
                <a:solidFill>
                  <a:srgbClr val="FFFF00"/>
                </a:solidFill>
                <a:latin typeface=".VnVogue" pitchFamily="34" charset="0"/>
              </a:rPr>
              <a:t>Em cã biÕt?</a:t>
            </a:r>
          </a:p>
        </p:txBody>
      </p:sp>
      <p:pic>
        <p:nvPicPr>
          <p:cNvPr id="6" name="Picture 8" descr="green_fairy_flying_md_wht_103[1]"/>
          <p:cNvPicPr>
            <a:picLocks noChangeAspect="1" noChangeArrowheads="1" noCrop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0" y="21336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828800" y="1905000"/>
            <a:ext cx="7162800" cy="4154984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Mặc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dù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giới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là do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cặp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nhiễm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sắc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giới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quyết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XY(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XX(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gái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vẫn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giới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tính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đầu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7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9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hoocmon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tuyến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thận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hoàn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hóa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cấu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ngoài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thúc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12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quá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phôi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lúc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này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hoàn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chuyển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sang “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̉”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bước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dậy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trơ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hưởng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hoocmon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tuyến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B0C27FF5-89E8-45CB-8E88-B8EF1DBEE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12" y="91190"/>
            <a:ext cx="9144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ình chữ nhật 1">
            <a:extLst>
              <a:ext uri="{FF2B5EF4-FFF2-40B4-BE49-F238E27FC236}">
                <a16:creationId xmlns:a16="http://schemas.microsoft.com/office/drawing/2014/main" xmlns="" id="{F23A5612-C608-44A9-ABF3-77A079B04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517" y="899237"/>
            <a:ext cx="3375476" cy="46166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u="sng" dirty="0">
                <a:latin typeface="+mn-lt"/>
                <a:cs typeface="Times New Roman" panose="02020603050405020304" pitchFamily="18" charset="0"/>
              </a:rPr>
              <a:t>H</a:t>
            </a:r>
            <a:r>
              <a:rPr lang="vi-VN" altLang="en-US" sz="2400" b="1" u="sng" dirty="0">
                <a:latin typeface="+mn-lt"/>
                <a:cs typeface="Times New Roman" panose="02020603050405020304" pitchFamily="18" charset="0"/>
              </a:rPr>
              <a:t>Ư</a:t>
            </a:r>
            <a:r>
              <a:rPr lang="en-US" altLang="en-US" sz="2400" b="1" u="sng" dirty="0">
                <a:latin typeface="+mn-lt"/>
                <a:cs typeface="Times New Roman" panose="02020603050405020304" pitchFamily="18" charset="0"/>
              </a:rPr>
              <a:t>ỚNG DẪN VỀ NHÀ</a:t>
            </a: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7747389A-A1A1-4397-A33C-3ABDDC804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1628" y="3594546"/>
            <a:ext cx="5640943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9F251DD6-62FB-4435-BFDA-583CC7E24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55302" y="3579416"/>
            <a:ext cx="5465435" cy="7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ết quả hình ảnh cho hình động&quot;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5" y="5852835"/>
            <a:ext cx="1042985" cy="112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hình động&quot;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395" y="5852835"/>
            <a:ext cx="98679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83166" y="1905000"/>
            <a:ext cx="7849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endParaRPr lang="en-US" sz="3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Calibri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bài  “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79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700" y="1967883"/>
            <a:ext cx="905568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Xin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cảm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ơn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Quý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thầy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giáo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học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sinh</a:t>
            </a:r>
            <a:r>
              <a:rPr lang="en-US" sz="4400" b="1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en-US" sz="4400" dirty="0"/>
          </a:p>
          <a:p>
            <a:pPr algn="ctr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27192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Text Box 6">
            <a:extLst>
              <a:ext uri="{FF2B5EF4-FFF2-40B4-BE49-F238E27FC236}">
                <a16:creationId xmlns="" xmlns:a16="http://schemas.microsoft.com/office/drawing/2014/main" id="{518237EE-9E32-4C50-B2E5-133744902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642253"/>
            <a:ext cx="8229600" cy="504753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“Ồ,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con!”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0052" name="Picture 7" descr="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600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2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537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38200" y="28194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TIẾT 61</a:t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CHỦ ĐỀ: NỘI TIẾT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TUYẾN SINH DỤC</a:t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08968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8" y="914400"/>
            <a:ext cx="8834437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101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219200" y="1295400"/>
            <a:ext cx="7315200" cy="1066800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I.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Vị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trí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vai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tuyến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sinh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dục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447800" y="3124200"/>
            <a:ext cx="6553200" cy="11430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Hoocmon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sinh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dục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195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4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" y="3429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3810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/>
                <a:ea typeface="Times New Roman"/>
              </a:rPr>
              <a:t>Đ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ọc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thông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tin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mục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     SGK tr182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kết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hợp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quan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sát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tranh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thảo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luận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nhóm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trong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5p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tìm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thông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tin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hoàn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thành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phiếu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bài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effectLst/>
                <a:latin typeface="Times New Roman"/>
                <a:ea typeface="Times New Roman"/>
              </a:rPr>
              <a:t>tập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>: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791200" y="533400"/>
            <a:ext cx="381000" cy="381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605147"/>
              </p:ext>
            </p:extLst>
          </p:nvPr>
        </p:nvGraphicFramePr>
        <p:xfrm>
          <a:off x="533400" y="2514600"/>
          <a:ext cx="8054340" cy="3352800"/>
        </p:xfrm>
        <a:graphic>
          <a:graphicData uri="http://schemas.openxmlformats.org/drawingml/2006/table">
            <a:tbl>
              <a:tblPr firstRow="1" firstCol="1" bandRow="1"/>
              <a:tblGrid>
                <a:gridCol w="1647479"/>
                <a:gridCol w="3124528"/>
                <a:gridCol w="3282333"/>
              </a:tblGrid>
              <a:tr h="111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Tuyến sinh dục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Vị trí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Vai trò</a:t>
                      </a:r>
                      <a:endParaRPr lang="en-US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Tinh hoàn</a:t>
                      </a:r>
                      <a:endParaRPr lang="en-US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Buồng trứng</a:t>
                      </a:r>
                      <a:endParaRPr lang="en-US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4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>
            <a:off x="3455876" y="3969060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3455876" y="2384884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minute sand timer</a:t>
            </a:r>
            <a:endParaRPr lang="en-GB" dirty="0"/>
          </a:p>
        </p:txBody>
      </p:sp>
      <p:sp>
        <p:nvSpPr>
          <p:cNvPr id="8" name="Pentagon 7"/>
          <p:cNvSpPr/>
          <p:nvPr/>
        </p:nvSpPr>
        <p:spPr>
          <a:xfrm rot="16200000">
            <a:off x="3779912" y="4707142"/>
            <a:ext cx="1584176" cy="108012"/>
          </a:xfrm>
          <a:prstGeom prst="homePlat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lowchart: Collate 3"/>
          <p:cNvSpPr/>
          <p:nvPr/>
        </p:nvSpPr>
        <p:spPr>
          <a:xfrm>
            <a:off x="3401870" y="2348880"/>
            <a:ext cx="2340260" cy="3204356"/>
          </a:xfrm>
          <a:prstGeom prst="flowChartCollat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9530" y="2564904"/>
            <a:ext cx="11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5 minutes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37000" y="4725144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800" dirty="0">
                <a:solidFill>
                  <a:srgbClr val="000000"/>
                </a:solidFill>
              </a:rPr>
              <a:t>End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73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I.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,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tuyến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228384"/>
              </p:ext>
            </p:extLst>
          </p:nvPr>
        </p:nvGraphicFramePr>
        <p:xfrm>
          <a:off x="228600" y="1219200"/>
          <a:ext cx="8686801" cy="4932172"/>
        </p:xfrm>
        <a:graphic>
          <a:graphicData uri="http://schemas.openxmlformats.org/drawingml/2006/table">
            <a:tbl>
              <a:tblPr firstRow="1" firstCol="1" bandRow="1"/>
              <a:tblGrid>
                <a:gridCol w="1776341"/>
                <a:gridCol w="3369552"/>
                <a:gridCol w="3540908"/>
              </a:tblGrid>
              <a:tr h="981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Tuyến sinh dục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Vị trí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Vai trò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72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Tinh hoàn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nằm trong bìu </a:t>
                      </a:r>
                      <a:r>
                        <a:rPr lang="vi-VN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thuộc</a:t>
                      </a: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cơ quan sinh dục nam.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trùng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24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ngoại</a:t>
                      </a:r>
                      <a:r>
                        <a:rPr lang="en-US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tiết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+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hoocmon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dục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nam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nội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tiết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75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Buồng trứng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Gồm 2 buồng trứng nằm 2 bên tử cung.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Sản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xuất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trứng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chức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ngoại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24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tế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bào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trứng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hoocmôn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dục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nữ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chức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8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6PowerPointTemplate">
  <a:themeElements>
    <a:clrScheme name="A6TrainingWHI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CC"/>
      </a:hlink>
      <a:folHlink>
        <a:srgbClr val="990099"/>
      </a:folHlink>
    </a:clrScheme>
    <a:fontScheme name="A6Training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6Training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6Training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6Training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6Training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6Training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6Training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6Training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6Training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6Training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6Training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6Training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6Training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6TrainingWHI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1274</Words>
  <Application>Microsoft Office PowerPoint</Application>
  <PresentationFormat>On-screen Show (4:3)</PresentationFormat>
  <Paragraphs>128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Office Theme</vt:lpstr>
      <vt:lpstr>A6PowerPointTemplate</vt:lpstr>
      <vt:lpstr>1_Office Theme</vt:lpstr>
      <vt:lpstr>2_Office Theme</vt:lpstr>
      <vt:lpstr>Packager Shell Object</vt:lpstr>
      <vt:lpstr>NHIỆT LIỆT  CHÀO MỪNG QUÝ THẦY CÔ GIÁO TỚI DỰ CHUYÊN ĐỀ GIÁO DỤC GIỚI TÍNH </vt:lpstr>
      <vt:lpstr>PowerPoint Presentation</vt:lpstr>
      <vt:lpstr>PowerPoint Presentation</vt:lpstr>
      <vt:lpstr>TIẾT 61  CHỦ ĐỀ: NỘI TIẾT TUYẾN SINH DỤC  </vt:lpstr>
      <vt:lpstr>PowerPoint Presentation</vt:lpstr>
      <vt:lpstr>PowerPoint Presentation</vt:lpstr>
      <vt:lpstr>PowerPoint Presentation</vt:lpstr>
      <vt:lpstr>5 minute sand timer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 CHÀO MỪNG QUÝ THẦY CÔ GIÁO TỚI DỰ CHUYÊN ĐỀ GIÁO DỤC GIỚI TÍNH</dc:title>
  <dc:creator>Admin</dc:creator>
  <cp:lastModifiedBy>Admin</cp:lastModifiedBy>
  <cp:revision>12</cp:revision>
  <dcterms:created xsi:type="dcterms:W3CDTF">2021-04-21T12:56:46Z</dcterms:created>
  <dcterms:modified xsi:type="dcterms:W3CDTF">2021-04-21T17:44:39Z</dcterms:modified>
</cp:coreProperties>
</file>