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26"/>
  </p:notesMasterIdLst>
  <p:sldIdLst>
    <p:sldId id="316" r:id="rId2"/>
    <p:sldId id="332" r:id="rId3"/>
    <p:sldId id="297" r:id="rId4"/>
    <p:sldId id="293" r:id="rId5"/>
    <p:sldId id="272" r:id="rId6"/>
    <p:sldId id="333" r:id="rId7"/>
    <p:sldId id="275" r:id="rId8"/>
    <p:sldId id="294" r:id="rId9"/>
    <p:sldId id="311" r:id="rId10"/>
    <p:sldId id="334" r:id="rId11"/>
    <p:sldId id="308" r:id="rId12"/>
    <p:sldId id="312" r:id="rId13"/>
    <p:sldId id="300" r:id="rId14"/>
    <p:sldId id="335" r:id="rId15"/>
    <p:sldId id="306" r:id="rId16"/>
    <p:sldId id="279" r:id="rId17"/>
    <p:sldId id="302" r:id="rId18"/>
    <p:sldId id="301" r:id="rId19"/>
    <p:sldId id="328" r:id="rId20"/>
    <p:sldId id="321" r:id="rId21"/>
    <p:sldId id="329" r:id="rId22"/>
    <p:sldId id="330" r:id="rId23"/>
    <p:sldId id="313" r:id="rId24"/>
    <p:sldId id="287" r:id="rId25"/>
  </p:sldIdLst>
  <p:sldSz cx="9144000" cy="6858000" type="screen4x3"/>
  <p:notesSz cx="6858000" cy="9144000"/>
  <p:defaultTextStyle>
    <a:defPPr>
      <a:defRPr lang="vi-V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33CCFF"/>
    <a:srgbClr val="4943C5"/>
    <a:srgbClr val="FFFF00"/>
    <a:srgbClr val="FF10FF"/>
    <a:srgbClr val="FCFFFF"/>
    <a:srgbClr val="0807CC"/>
    <a:srgbClr val="E11F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0501" autoAdjust="0"/>
    <p:restoredTop sz="94660"/>
  </p:normalViewPr>
  <p:slideViewPr>
    <p:cSldViewPr>
      <p:cViewPr varScale="1">
        <p:scale>
          <a:sx n="69" d="100"/>
          <a:sy n="69" d="100"/>
        </p:scale>
        <p:origin x="77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 noProof="0"/>
              <a:t>Click to edit Master text styles</a:t>
            </a:r>
          </a:p>
          <a:p>
            <a:pPr lvl="1"/>
            <a:r>
              <a:rPr lang="vi-VN" altLang="en-US" noProof="0"/>
              <a:t>Second level</a:t>
            </a:r>
          </a:p>
          <a:p>
            <a:pPr lvl="2"/>
            <a:r>
              <a:rPr lang="vi-VN" altLang="en-US" noProof="0"/>
              <a:t>Third level</a:t>
            </a:r>
          </a:p>
          <a:p>
            <a:pPr lvl="3"/>
            <a:r>
              <a:rPr lang="vi-VN" altLang="en-US" noProof="0"/>
              <a:t>Fourth level</a:t>
            </a:r>
          </a:p>
          <a:p>
            <a:pPr lvl="4"/>
            <a:r>
              <a:rPr lang="vi-VN" altLang="en-US" noProof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30577E6-D84F-4477-B472-CA36B9E0C789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241039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380DB8-28AB-4FD9-8B9B-4EE7A8FC88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5786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F76701-3C46-465F-8116-1CE19F4D72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3374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3CF7AC-03D1-4B52-8F15-0BFB4FE5D4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4068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860328-FA2B-401F-9A03-1741553228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8801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B25648-C69B-4470-8877-D4A32F1D10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0924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1A5BA4-7D78-40CA-BEA9-F08E3BC862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4185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EAFB24-695A-4C56-8085-EBDED77A1E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483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3B0EBB-712F-4C31-9F26-4DC4C66817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2660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E1D5BD-56F5-43C6-84D3-5C5C95B803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8151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82E8FE-D5CA-4008-B18A-07EE7F7EB1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801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356AFD-3C63-4F63-A5EC-EC13B33AA4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1633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65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FFCC29C-B8FB-45B9-B684-1C816F4B25C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Relationship Id="rId14" Type="http://schemas.openxmlformats.org/officeDocument/2006/relationships/image" Target="../media/image3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gif"/><Relationship Id="rId2" Type="http://schemas.openxmlformats.org/officeDocument/2006/relationships/image" Target="../media/image31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jpeg"/><Relationship Id="rId5" Type="http://schemas.openxmlformats.org/officeDocument/2006/relationships/image" Target="../media/image35.png"/><Relationship Id="rId4" Type="http://schemas.openxmlformats.org/officeDocument/2006/relationships/image" Target="../media/image3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G:\H6.T5\Nen.wav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gif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gif"/><Relationship Id="rId5" Type="http://schemas.openxmlformats.org/officeDocument/2006/relationships/image" Target="../media/image6.png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WordArt 4"/>
          <p:cNvSpPr>
            <a:spLocks noChangeArrowheads="1" noChangeShapeType="1" noTextEdit="1"/>
          </p:cNvSpPr>
          <p:nvPr/>
        </p:nvSpPr>
        <p:spPr bwMode="auto">
          <a:xfrm>
            <a:off x="684213" y="981075"/>
            <a:ext cx="7832725" cy="4495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9965609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NHIỆT LIỆT CHÀO MỪNG QUÝ THẦY CÔ GIÁO VỀ DỰ GIỜ</a:t>
            </a:r>
          </a:p>
        </p:txBody>
      </p:sp>
      <p:sp>
        <p:nvSpPr>
          <p:cNvPr id="84997" name="WordArt 5"/>
          <p:cNvSpPr>
            <a:spLocks noChangeArrowheads="1" noChangeShapeType="1" noTextEdit="1"/>
          </p:cNvSpPr>
          <p:nvPr/>
        </p:nvSpPr>
        <p:spPr bwMode="auto">
          <a:xfrm>
            <a:off x="973138" y="4365625"/>
            <a:ext cx="73437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5: TIA</a:t>
            </a:r>
          </a:p>
        </p:txBody>
      </p:sp>
      <p:sp>
        <p:nvSpPr>
          <p:cNvPr id="85000" name="WordArt 8"/>
          <p:cNvSpPr>
            <a:spLocks noChangeArrowheads="1" noChangeShapeType="1" noTextEdit="1"/>
          </p:cNvSpPr>
          <p:nvPr/>
        </p:nvSpPr>
        <p:spPr bwMode="auto">
          <a:xfrm>
            <a:off x="2773362" y="2565400"/>
            <a:ext cx="3743325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HÌNH HỌC 6</a:t>
            </a:r>
          </a:p>
        </p:txBody>
      </p:sp>
      <p:pic>
        <p:nvPicPr>
          <p:cNvPr id="2053" name="Picture 19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20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23928" y="5476875"/>
            <a:ext cx="4752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84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84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50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6" presetID="19" presetClass="entr" presetSubtype="1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850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850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0" y="131575"/>
            <a:ext cx="80010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6000" b="1" i="1">
                <a:latin typeface="+mj-lt"/>
              </a:rPr>
              <a:t>Hai tia </a:t>
            </a:r>
            <a:r>
              <a:rPr lang="vi-VN" altLang="en-US" sz="6000" b="1" i="1">
                <a:latin typeface="+mj-lt"/>
              </a:rPr>
              <a:t>đư</a:t>
            </a:r>
            <a:r>
              <a:rPr lang="en-US" altLang="en-US" sz="6000" b="1" i="1">
                <a:latin typeface="+mj-lt"/>
              </a:rPr>
              <a:t>ợc gọi là</a:t>
            </a:r>
            <a:r>
              <a:rPr lang="en-US" altLang="en-US" sz="6000" b="1">
                <a:solidFill>
                  <a:srgbClr val="3366FF"/>
                </a:solidFill>
                <a:latin typeface="+mj-lt"/>
              </a:rPr>
              <a:t> </a:t>
            </a:r>
            <a:r>
              <a:rPr lang="en-US" altLang="en-US" sz="6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hai tia </a:t>
            </a:r>
            <a:r>
              <a:rPr lang="vi-VN" altLang="en-US" sz="6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đ</a:t>
            </a:r>
            <a:r>
              <a:rPr lang="en-US" altLang="en-US" sz="6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ối nhau</a:t>
            </a:r>
            <a:r>
              <a:rPr lang="en-US" altLang="en-US" sz="6000" b="1">
                <a:solidFill>
                  <a:srgbClr val="3366FF"/>
                </a:solidFill>
                <a:latin typeface="+mj-lt"/>
              </a:rPr>
              <a:t> </a:t>
            </a:r>
            <a:r>
              <a:rPr lang="en-US" altLang="en-US" sz="6000" b="1" i="1">
                <a:latin typeface="+mj-lt"/>
              </a:rPr>
              <a:t>khi: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381000" y="2462054"/>
            <a:ext cx="71677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6000" b="1">
                <a:solidFill>
                  <a:srgbClr val="0000FF"/>
                </a:solidFill>
                <a:latin typeface="+mn-lt"/>
              </a:rPr>
              <a:t>- Chung gốc.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381000" y="4525617"/>
            <a:ext cx="87630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6000" b="1">
                <a:solidFill>
                  <a:srgbClr val="0000FF"/>
                </a:solidFill>
                <a:latin typeface="+mj-lt"/>
              </a:rPr>
              <a:t>- Cùng tạo thành một </a:t>
            </a:r>
            <a:r>
              <a:rPr lang="vi-VN" altLang="en-US" sz="6000" b="1">
                <a:solidFill>
                  <a:srgbClr val="0000FF"/>
                </a:solidFill>
                <a:latin typeface="+mj-lt"/>
              </a:rPr>
              <a:t>đư</a:t>
            </a:r>
            <a:r>
              <a:rPr lang="en-US" altLang="en-US" sz="6000" b="1">
                <a:solidFill>
                  <a:srgbClr val="0000FF"/>
                </a:solidFill>
                <a:latin typeface="+mj-lt"/>
              </a:rPr>
              <a:t>ờng thẳng.</a:t>
            </a:r>
          </a:p>
        </p:txBody>
      </p:sp>
      <p:pic>
        <p:nvPicPr>
          <p:cNvPr id="49172" name="Picture 20" descr="AG00218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173270">
            <a:off x="7755140" y="288893"/>
            <a:ext cx="1098146" cy="821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8984841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9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7" grpId="0"/>
      <p:bldP spid="6158" grpId="0"/>
      <p:bldP spid="615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684213" y="2349500"/>
            <a:ext cx="7000875" cy="720725"/>
            <a:chOff x="576" y="1797"/>
            <a:chExt cx="4320" cy="454"/>
          </a:xfrm>
        </p:grpSpPr>
        <p:sp>
          <p:nvSpPr>
            <p:cNvPr id="10253" name="Text Box 3"/>
            <p:cNvSpPr txBox="1">
              <a:spLocks noChangeArrowheads="1"/>
            </p:cNvSpPr>
            <p:nvPr/>
          </p:nvSpPr>
          <p:spPr bwMode="auto">
            <a:xfrm>
              <a:off x="672" y="1797"/>
              <a:ext cx="41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10254" name="Text Box 4"/>
            <p:cNvSpPr txBox="1">
              <a:spLocks noChangeArrowheads="1"/>
            </p:cNvSpPr>
            <p:nvPr/>
          </p:nvSpPr>
          <p:spPr bwMode="auto">
            <a:xfrm>
              <a:off x="1904" y="1825"/>
              <a:ext cx="41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</a:rPr>
                <a:t> A</a:t>
              </a:r>
            </a:p>
          </p:txBody>
        </p:sp>
        <p:sp>
          <p:nvSpPr>
            <p:cNvPr id="10255" name="Line 5"/>
            <p:cNvSpPr>
              <a:spLocks noChangeShapeType="1"/>
            </p:cNvSpPr>
            <p:nvPr/>
          </p:nvSpPr>
          <p:spPr bwMode="auto">
            <a:xfrm>
              <a:off x="576" y="2203"/>
              <a:ext cx="4320" cy="0"/>
            </a:xfrm>
            <a:prstGeom prst="line">
              <a:avLst/>
            </a:prstGeom>
            <a:noFill/>
            <a:ln w="57150">
              <a:solidFill>
                <a:srgbClr val="33CC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6" name="Text Box 6"/>
            <p:cNvSpPr txBox="1">
              <a:spLocks noChangeArrowheads="1"/>
            </p:cNvSpPr>
            <p:nvPr/>
          </p:nvSpPr>
          <p:spPr bwMode="auto">
            <a:xfrm>
              <a:off x="4416" y="1839"/>
              <a:ext cx="41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</a:rPr>
                <a:t>  y</a:t>
              </a:r>
            </a:p>
          </p:txBody>
        </p:sp>
        <p:sp>
          <p:nvSpPr>
            <p:cNvPr id="10257" name="Oval 7"/>
            <p:cNvSpPr>
              <a:spLocks noChangeArrowheads="1"/>
            </p:cNvSpPr>
            <p:nvPr/>
          </p:nvSpPr>
          <p:spPr bwMode="auto">
            <a:xfrm>
              <a:off x="2076" y="2155"/>
              <a:ext cx="82" cy="82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258" name="Text Box 8"/>
            <p:cNvSpPr txBox="1">
              <a:spLocks noChangeArrowheads="1"/>
            </p:cNvSpPr>
            <p:nvPr/>
          </p:nvSpPr>
          <p:spPr bwMode="auto">
            <a:xfrm>
              <a:off x="3552" y="1839"/>
              <a:ext cx="41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</a:rPr>
                <a:t> B</a:t>
              </a:r>
            </a:p>
          </p:txBody>
        </p:sp>
        <p:sp>
          <p:nvSpPr>
            <p:cNvPr id="10259" name="Oval 9"/>
            <p:cNvSpPr>
              <a:spLocks noChangeArrowheads="1"/>
            </p:cNvSpPr>
            <p:nvPr/>
          </p:nvSpPr>
          <p:spPr bwMode="auto">
            <a:xfrm>
              <a:off x="3724" y="2169"/>
              <a:ext cx="82" cy="82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Times New Roman" panose="02020603050405020304" pitchFamily="18" charset="0"/>
              </a:endParaRPr>
            </a:p>
          </p:txBody>
        </p:sp>
      </p:grpSp>
      <p:sp>
        <p:nvSpPr>
          <p:cNvPr id="10243" name="Text Box 11"/>
          <p:cNvSpPr txBox="1">
            <a:spLocks noChangeArrowheads="1"/>
          </p:cNvSpPr>
          <p:nvPr/>
        </p:nvSpPr>
        <p:spPr bwMode="auto">
          <a:xfrm>
            <a:off x="1547813" y="260350"/>
            <a:ext cx="73009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807CC"/>
                </a:solidFill>
                <a:latin typeface="Times New Roman" panose="02020603050405020304" pitchFamily="18" charset="0"/>
              </a:rPr>
              <a:t>Trên đường thẳng xy lấy 2 điểm A và B</a:t>
            </a:r>
            <a:endParaRPr lang="vi-VN" altLang="en-US" sz="2800" b="1">
              <a:solidFill>
                <a:srgbClr val="0807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9644" name="Text Box 12"/>
          <p:cNvSpPr txBox="1">
            <a:spLocks noChangeArrowheads="1"/>
          </p:cNvSpPr>
          <p:nvPr/>
        </p:nvSpPr>
        <p:spPr bwMode="auto">
          <a:xfrm>
            <a:off x="179388" y="855663"/>
            <a:ext cx="874871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807CC"/>
                </a:solidFill>
                <a:latin typeface="Times New Roman" panose="02020603050405020304" pitchFamily="18" charset="0"/>
              </a:rPr>
              <a:t>a) Tại sao hai tia Ax và By không phải là hai tia đối nhau?</a:t>
            </a:r>
            <a:endParaRPr lang="vi-VN" altLang="en-US" sz="2800" b="1">
              <a:solidFill>
                <a:srgbClr val="0807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9645" name="Text Box 13"/>
          <p:cNvSpPr txBox="1">
            <a:spLocks noChangeArrowheads="1"/>
          </p:cNvSpPr>
          <p:nvPr/>
        </p:nvSpPr>
        <p:spPr bwMode="auto">
          <a:xfrm>
            <a:off x="179388" y="1700213"/>
            <a:ext cx="84248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807CC"/>
                </a:solidFill>
                <a:latin typeface="Times New Roman" panose="02020603050405020304" pitchFamily="18" charset="0"/>
              </a:rPr>
              <a:t>b) Trên hình vẽ có những tia nào đối nhau?</a:t>
            </a:r>
            <a:endParaRPr lang="vi-VN" altLang="en-US" sz="2800" b="1">
              <a:solidFill>
                <a:srgbClr val="0807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9646" name="Text Box 14"/>
          <p:cNvSpPr txBox="1">
            <a:spLocks noChangeArrowheads="1"/>
          </p:cNvSpPr>
          <p:nvPr/>
        </p:nvSpPr>
        <p:spPr bwMode="auto">
          <a:xfrm>
            <a:off x="295275" y="3548063"/>
            <a:ext cx="80645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CC"/>
                </a:solidFill>
                <a:latin typeface="Times New Roman" panose="02020603050405020304" pitchFamily="18" charset="0"/>
              </a:rPr>
              <a:t>a)</a:t>
            </a:r>
            <a:r>
              <a:rPr lang="en-US" altLang="en-US" sz="2800" b="1">
                <a:latin typeface="Times New Roman" panose="02020603050405020304" pitchFamily="18" charset="0"/>
              </a:rPr>
              <a:t>  Hai tia Ax và By không phải là hai tia đối nhau   vì chúng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không có chung gốc</a:t>
            </a:r>
            <a:r>
              <a:rPr lang="en-US" altLang="en-US" sz="2800" b="1">
                <a:latin typeface="Times New Roman" panose="02020603050405020304" pitchFamily="18" charset="0"/>
              </a:rPr>
              <a:t>.</a:t>
            </a:r>
            <a:endParaRPr lang="vi-V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69647" name="Text Box 15"/>
          <p:cNvSpPr txBox="1">
            <a:spLocks noChangeArrowheads="1"/>
          </p:cNvSpPr>
          <p:nvPr/>
        </p:nvSpPr>
        <p:spPr bwMode="auto">
          <a:xfrm>
            <a:off x="382588" y="4572000"/>
            <a:ext cx="74882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CC"/>
                </a:solidFill>
                <a:latin typeface="Times New Roman" panose="02020603050405020304" pitchFamily="18" charset="0"/>
              </a:rPr>
              <a:t>b)</a:t>
            </a:r>
            <a:r>
              <a:rPr lang="en-US" altLang="en-US" sz="2800" b="1">
                <a:latin typeface="Times New Roman" panose="02020603050405020304" pitchFamily="18" charset="0"/>
              </a:rPr>
              <a:t> Các  tia đối nhau có trên hình vẽ là:</a:t>
            </a:r>
            <a:endParaRPr lang="vi-V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69648" name="Text Box 16"/>
          <p:cNvSpPr txBox="1">
            <a:spLocks noChangeArrowheads="1"/>
          </p:cNvSpPr>
          <p:nvPr/>
        </p:nvSpPr>
        <p:spPr bwMode="auto">
          <a:xfrm>
            <a:off x="928688" y="5207000"/>
            <a:ext cx="43211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Tia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Ax</a:t>
            </a:r>
            <a:r>
              <a:rPr lang="en-US" altLang="en-US" sz="2800" b="1">
                <a:latin typeface="Times New Roman" panose="02020603050405020304" pitchFamily="18" charset="0"/>
              </a:rPr>
              <a:t> và tia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Ay</a:t>
            </a:r>
            <a:endParaRPr lang="vi-VN" altLang="en-US" sz="2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9649" name="Text Box 17"/>
          <p:cNvSpPr txBox="1">
            <a:spLocks noChangeArrowheads="1"/>
          </p:cNvSpPr>
          <p:nvPr/>
        </p:nvSpPr>
        <p:spPr bwMode="auto">
          <a:xfrm>
            <a:off x="914400" y="5853113"/>
            <a:ext cx="43211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Tia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Bx</a:t>
            </a:r>
            <a:r>
              <a:rPr lang="en-US" altLang="en-US" sz="2800" b="1">
                <a:latin typeface="Times New Roman" panose="02020603050405020304" pitchFamily="18" charset="0"/>
              </a:rPr>
              <a:t> và tia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By</a:t>
            </a:r>
            <a:endParaRPr lang="vi-VN" altLang="en-US" sz="2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50" name="Text Box 18"/>
          <p:cNvSpPr txBox="1">
            <a:spLocks noChangeArrowheads="1"/>
          </p:cNvSpPr>
          <p:nvPr/>
        </p:nvSpPr>
        <p:spPr bwMode="auto">
          <a:xfrm>
            <a:off x="0" y="333375"/>
            <a:ext cx="11160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10251" name="Text Box 19"/>
          <p:cNvSpPr txBox="1">
            <a:spLocks noChangeArrowheads="1"/>
          </p:cNvSpPr>
          <p:nvPr/>
        </p:nvSpPr>
        <p:spPr bwMode="auto">
          <a:xfrm>
            <a:off x="0" y="300038"/>
            <a:ext cx="1403350" cy="519112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chemeClr val="bg1"/>
                </a:solidFill>
                <a:latin typeface="Times New Roman" panose="02020603050405020304" pitchFamily="18" charset="0"/>
              </a:rPr>
              <a:t>Bài ?1</a:t>
            </a:r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69653" name="Text Box 21"/>
          <p:cNvSpPr txBox="1">
            <a:spLocks noChangeArrowheads="1"/>
          </p:cNvSpPr>
          <p:nvPr/>
        </p:nvSpPr>
        <p:spPr bwMode="auto">
          <a:xfrm>
            <a:off x="0" y="3068638"/>
            <a:ext cx="10429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Trả lời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9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9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7" dur="500"/>
                                        <p:tgtEl>
                                          <p:spTgt spid="69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69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9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69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69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69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69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69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44" grpId="0"/>
      <p:bldP spid="69646" grpId="0"/>
      <p:bldP spid="69647" grpId="0"/>
      <p:bldP spid="69648" grpId="0"/>
      <p:bldP spid="69649" grpId="0"/>
      <p:bldP spid="6965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5"/>
          <p:cNvSpPr>
            <a:spLocks noChangeArrowheads="1"/>
          </p:cNvSpPr>
          <p:nvPr/>
        </p:nvSpPr>
        <p:spPr bwMode="auto">
          <a:xfrm>
            <a:off x="0" y="2249488"/>
            <a:ext cx="1841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b="1">
              <a:latin typeface="Times New Roman" panose="02020603050405020304" pitchFamily="18" charset="0"/>
            </a:endParaRPr>
          </a:p>
        </p:txBody>
      </p:sp>
      <p:sp>
        <p:nvSpPr>
          <p:cNvPr id="11267" name="Rectangle 53"/>
          <p:cNvSpPr>
            <a:spLocks noChangeArrowheads="1"/>
          </p:cNvSpPr>
          <p:nvPr/>
        </p:nvSpPr>
        <p:spPr bwMode="auto">
          <a:xfrm>
            <a:off x="0" y="-292100"/>
            <a:ext cx="1841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b="1">
              <a:latin typeface="Times New Roman" panose="02020603050405020304" pitchFamily="18" charset="0"/>
            </a:endParaRPr>
          </a:p>
        </p:txBody>
      </p:sp>
      <p:sp>
        <p:nvSpPr>
          <p:cNvPr id="11268" name="Text Box 16"/>
          <p:cNvSpPr txBox="1">
            <a:spLocks noChangeArrowheads="1"/>
          </p:cNvSpPr>
          <p:nvPr/>
        </p:nvSpPr>
        <p:spPr bwMode="auto">
          <a:xfrm>
            <a:off x="0" y="1147832"/>
            <a:ext cx="9144000" cy="4247317"/>
          </a:xfrm>
          <a:prstGeom prst="rect">
            <a:avLst/>
          </a:prstGeom>
          <a:noFill/>
          <a:ln w="38100">
            <a:solidFill>
              <a:srgbClr val="FF66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6000" b="1" u="sng">
                <a:solidFill>
                  <a:srgbClr val="FF0000"/>
                </a:solidFill>
                <a:latin typeface="+mj-lt"/>
              </a:rPr>
              <a:t>Nhận xét</a:t>
            </a:r>
            <a:r>
              <a:rPr lang="en-US" altLang="en-US" sz="6000" b="1">
                <a:solidFill>
                  <a:srgbClr val="0807CC"/>
                </a:solidFill>
                <a:latin typeface="Times New Roman" panose="02020603050405020304" pitchFamily="18" charset="0"/>
              </a:rPr>
              <a:t>: </a:t>
            </a:r>
            <a:endParaRPr lang="vi-VN" altLang="en-US" sz="6000" b="1">
              <a:solidFill>
                <a:srgbClr val="0807CC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6000" b="1" i="1">
                <a:solidFill>
                  <a:srgbClr val="0807CC"/>
                </a:solidFill>
                <a:latin typeface="+mj-lt"/>
              </a:rPr>
              <a:t>Mỗi </a:t>
            </a:r>
            <a:r>
              <a:rPr lang="vi-VN" altLang="en-US" sz="6000" b="1" i="1">
                <a:solidFill>
                  <a:srgbClr val="0807CC"/>
                </a:solidFill>
                <a:latin typeface="+mj-lt"/>
              </a:rPr>
              <a:t>đ</a:t>
            </a:r>
            <a:r>
              <a:rPr lang="en-US" altLang="en-US" sz="6000" b="1" i="1">
                <a:solidFill>
                  <a:srgbClr val="0807CC"/>
                </a:solidFill>
                <a:latin typeface="+mj-lt"/>
              </a:rPr>
              <a:t>iểm trên </a:t>
            </a:r>
            <a:r>
              <a:rPr lang="vi-VN" altLang="en-US" sz="6000" b="1" i="1">
                <a:solidFill>
                  <a:srgbClr val="0807CC"/>
                </a:solidFill>
                <a:latin typeface="+mj-lt"/>
              </a:rPr>
              <a:t>đư</a:t>
            </a:r>
            <a:r>
              <a:rPr lang="en-US" altLang="en-US" sz="6000" b="1" i="1">
                <a:solidFill>
                  <a:srgbClr val="0807CC"/>
                </a:solidFill>
                <a:latin typeface="+mj-lt"/>
              </a:rPr>
              <a:t>ờng thẳng là</a:t>
            </a:r>
            <a:r>
              <a:rPr lang="en-US" altLang="en-US" sz="6000" b="1" i="1">
                <a:solidFill>
                  <a:srgbClr val="FF0000"/>
                </a:solidFill>
                <a:latin typeface="+mj-lt"/>
              </a:rPr>
              <a:t> gốc chung </a:t>
            </a:r>
            <a:r>
              <a:rPr lang="en-US" altLang="en-US" sz="6000" b="1" i="1">
                <a:solidFill>
                  <a:srgbClr val="0807CC"/>
                </a:solidFill>
                <a:latin typeface="+mj-lt"/>
              </a:rPr>
              <a:t>của hai tia </a:t>
            </a:r>
            <a:r>
              <a:rPr lang="vi-VN" altLang="en-US" sz="6000" b="1" i="1">
                <a:solidFill>
                  <a:srgbClr val="0807CC"/>
                </a:solidFill>
                <a:latin typeface="+mj-lt"/>
              </a:rPr>
              <a:t>đ</a:t>
            </a:r>
            <a:r>
              <a:rPr lang="en-US" altLang="en-US" sz="6000" b="1" i="1">
                <a:solidFill>
                  <a:srgbClr val="0807CC"/>
                </a:solidFill>
                <a:latin typeface="+mj-lt"/>
              </a:rPr>
              <a:t>ối nhau.</a:t>
            </a:r>
          </a:p>
        </p:txBody>
      </p:sp>
      <p:pic>
        <p:nvPicPr>
          <p:cNvPr id="11269" name="Picture 11" descr="AG00218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173270">
            <a:off x="412029" y="-71620"/>
            <a:ext cx="1187852" cy="888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9"/>
          <p:cNvSpPr txBox="1">
            <a:spLocks noChangeArrowheads="1"/>
          </p:cNvSpPr>
          <p:nvPr/>
        </p:nvSpPr>
        <p:spPr bwMode="auto">
          <a:xfrm>
            <a:off x="3635375" y="2420938"/>
            <a:ext cx="10080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    </a:t>
            </a:r>
            <a:endParaRPr lang="en-US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5145" name="Text Box 25"/>
          <p:cNvSpPr txBox="1">
            <a:spLocks noChangeArrowheads="1"/>
          </p:cNvSpPr>
          <p:nvPr/>
        </p:nvSpPr>
        <p:spPr bwMode="auto">
          <a:xfrm>
            <a:off x="4140200" y="2060575"/>
            <a:ext cx="936625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33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 </a:t>
            </a:r>
          </a:p>
          <a:p>
            <a:pPr>
              <a:defRPr/>
            </a:pPr>
            <a:endParaRPr lang="en-US" altLang="en-US" sz="4000" b="1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</a:endParaRPr>
          </a:p>
        </p:txBody>
      </p:sp>
      <p:sp>
        <p:nvSpPr>
          <p:cNvPr id="12292" name="Line 22"/>
          <p:cNvSpPr>
            <a:spLocks noChangeShapeType="1"/>
          </p:cNvSpPr>
          <p:nvPr/>
        </p:nvSpPr>
        <p:spPr bwMode="auto">
          <a:xfrm flipV="1">
            <a:off x="1476375" y="3068638"/>
            <a:ext cx="6551613" cy="1587"/>
          </a:xfrm>
          <a:prstGeom prst="line">
            <a:avLst/>
          </a:prstGeom>
          <a:noFill/>
          <a:ln w="38100">
            <a:solidFill>
              <a:srgbClr val="0807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69850" y="3152915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40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Hai tia Ax và AB là hai tia trùng nhau.</a:t>
            </a:r>
          </a:p>
        </p:txBody>
      </p:sp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0" y="4552"/>
            <a:ext cx="5930970" cy="851936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0000FF"/>
                </a:solidFill>
                <a:latin typeface="Times New Roman" panose="02020603050405020304" pitchFamily="18" charset="0"/>
              </a:rPr>
              <a:t>3.</a:t>
            </a:r>
            <a:r>
              <a:rPr lang="en-US" altLang="en-US" sz="4800" b="1" u="sng">
                <a:solidFill>
                  <a:srgbClr val="0000FF"/>
                </a:solidFill>
                <a:latin typeface="Times New Roman" panose="02020603050405020304" pitchFamily="18" charset="0"/>
              </a:rPr>
              <a:t>Hai tia trùng nhau:</a:t>
            </a:r>
          </a:p>
        </p:txBody>
      </p:sp>
      <p:sp>
        <p:nvSpPr>
          <p:cNvPr id="2" name="Line 22"/>
          <p:cNvSpPr>
            <a:spLocks noChangeShapeType="1"/>
          </p:cNvSpPr>
          <p:nvPr/>
        </p:nvSpPr>
        <p:spPr bwMode="auto">
          <a:xfrm flipV="1">
            <a:off x="1476375" y="3068638"/>
            <a:ext cx="6551613" cy="15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1331913" y="2565400"/>
            <a:ext cx="10080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50000"/>
              </a:lnSpc>
              <a:defRPr/>
            </a:pPr>
            <a:r>
              <a:rPr lang="en-US" altLang="en-US" sz="33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A</a:t>
            </a:r>
          </a:p>
          <a:p>
            <a:pPr>
              <a:lnSpc>
                <a:spcPct val="50000"/>
              </a:lnSpc>
              <a:defRPr/>
            </a:pPr>
            <a:r>
              <a:rPr lang="en-US" altLang="en-US" sz="40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.</a:t>
            </a:r>
            <a:endParaRPr lang="en-US" altLang="en-US" sz="400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</a:endParaRP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7308850" y="2420938"/>
            <a:ext cx="630238" cy="63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32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x</a:t>
            </a:r>
          </a:p>
        </p:txBody>
      </p:sp>
      <p:sp>
        <p:nvSpPr>
          <p:cNvPr id="3" name="Text Box 25"/>
          <p:cNvSpPr txBox="1">
            <a:spLocks noChangeArrowheads="1"/>
          </p:cNvSpPr>
          <p:nvPr/>
        </p:nvSpPr>
        <p:spPr bwMode="auto">
          <a:xfrm>
            <a:off x="4067175" y="2060575"/>
            <a:ext cx="936625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33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 </a:t>
            </a:r>
          </a:p>
          <a:p>
            <a:pPr>
              <a:defRPr/>
            </a:pPr>
            <a:r>
              <a:rPr lang="en-US" altLang="en-US" sz="40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.</a:t>
            </a:r>
          </a:p>
        </p:txBody>
      </p:sp>
      <p:sp>
        <p:nvSpPr>
          <p:cNvPr id="59403" name="Text Box 11"/>
          <p:cNvSpPr txBox="1">
            <a:spLocks noChangeArrowheads="1"/>
          </p:cNvSpPr>
          <p:nvPr/>
        </p:nvSpPr>
        <p:spPr bwMode="auto">
          <a:xfrm>
            <a:off x="-36513" y="3988126"/>
            <a:ext cx="9144000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latin typeface="+mj-lt"/>
              </a:rPr>
              <a:t>* Hai tia trùng nhau có </a:t>
            </a:r>
            <a:r>
              <a:rPr lang="en-US" altLang="en-US" sz="5400">
                <a:solidFill>
                  <a:srgbClr val="FF0000"/>
                </a:solidFill>
                <a:latin typeface="+mj-lt"/>
              </a:rPr>
              <a:t>chung gốc</a:t>
            </a:r>
            <a:r>
              <a:rPr lang="en-US" altLang="en-US" sz="5400">
                <a:latin typeface="+mj-lt"/>
              </a:rPr>
              <a:t> và </a:t>
            </a:r>
            <a:r>
              <a:rPr lang="en-US" altLang="en-US" sz="5400">
                <a:solidFill>
                  <a:srgbClr val="FF0000"/>
                </a:solidFill>
                <a:latin typeface="+mj-lt"/>
              </a:rPr>
              <a:t>tạo thành nửa đường thẳng(Nằm về một phía).</a:t>
            </a:r>
            <a:endParaRPr lang="vi-VN" altLang="en-US" sz="54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9412" name="Text Box 20"/>
          <p:cNvSpPr txBox="1">
            <a:spLocks noChangeArrowheads="1"/>
          </p:cNvSpPr>
          <p:nvPr/>
        </p:nvSpPr>
        <p:spPr bwMode="auto">
          <a:xfrm>
            <a:off x="3563938" y="2420938"/>
            <a:ext cx="10080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    </a:t>
            </a:r>
            <a:r>
              <a:rPr lang="en-US" altLang="en-US" sz="2800" b="1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59415" name="AutoShape 23"/>
          <p:cNvSpPr>
            <a:spLocks noChangeArrowheads="1"/>
          </p:cNvSpPr>
          <p:nvPr/>
        </p:nvSpPr>
        <p:spPr bwMode="auto">
          <a:xfrm>
            <a:off x="-188117" y="3429001"/>
            <a:ext cx="7812086" cy="2994788"/>
          </a:xfrm>
          <a:prstGeom prst="cloudCallout">
            <a:avLst>
              <a:gd name="adj1" fmla="val 64648"/>
              <a:gd name="adj2" fmla="val -49162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>
                <a:solidFill>
                  <a:srgbClr val="9E004F"/>
                </a:solidFill>
                <a:latin typeface="Times New Roman" panose="02020603050405020304" pitchFamily="18" charset="0"/>
              </a:rPr>
              <a:t>Vậy hai tia trùng nhau có đặc điểm như thế nào ?</a:t>
            </a:r>
          </a:p>
        </p:txBody>
      </p:sp>
      <p:pic>
        <p:nvPicPr>
          <p:cNvPr id="59416" name="Picture 24" descr="AG00218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173270">
            <a:off x="6241476" y="-40199"/>
            <a:ext cx="1258030" cy="941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423" name="AutoShape 31"/>
          <p:cNvSpPr>
            <a:spLocks noChangeArrowheads="1"/>
          </p:cNvSpPr>
          <p:nvPr/>
        </p:nvSpPr>
        <p:spPr bwMode="auto">
          <a:xfrm>
            <a:off x="6084888" y="1196975"/>
            <a:ext cx="2735262" cy="719138"/>
          </a:xfrm>
          <a:prstGeom prst="wedgeRectCallout">
            <a:avLst>
              <a:gd name="adj1" fmla="val -214653"/>
              <a:gd name="adj2" fmla="val 199889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CHUNG GỐC</a:t>
            </a:r>
            <a:r>
              <a:rPr lang="en-US" altLang="en-US" sz="1800" b="1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59424" name="AutoShape 32"/>
          <p:cNvSpPr>
            <a:spLocks noChangeArrowheads="1"/>
          </p:cNvSpPr>
          <p:nvPr/>
        </p:nvSpPr>
        <p:spPr bwMode="auto">
          <a:xfrm>
            <a:off x="4139406" y="4661763"/>
            <a:ext cx="4608513" cy="1849299"/>
          </a:xfrm>
          <a:prstGeom prst="wedgeRectCallout">
            <a:avLst>
              <a:gd name="adj1" fmla="val -35558"/>
              <a:gd name="adj2" fmla="val -130916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0807CC"/>
                </a:solidFill>
                <a:latin typeface="Times New Roman" panose="02020603050405020304" pitchFamily="18" charset="0"/>
              </a:rPr>
              <a:t>Hợp thành nửa đường thẳng (Nằm về một phía)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9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9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9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9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10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9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9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9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59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8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9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9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59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59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xit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59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59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59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59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59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9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9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0" grpId="0"/>
      <p:bldP spid="5141" grpId="0" animBg="1"/>
      <p:bldP spid="5143" grpId="0"/>
      <p:bldP spid="3" grpId="0"/>
      <p:bldP spid="59412" grpId="0"/>
      <p:bldP spid="59423" grpId="0" animBg="1"/>
      <p:bldP spid="59423" grpId="1" animBg="1"/>
      <p:bldP spid="59423" grpId="2" animBg="1"/>
      <p:bldP spid="59424" grpId="0" animBg="1"/>
      <p:bldP spid="59424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9"/>
          <p:cNvSpPr txBox="1">
            <a:spLocks noChangeArrowheads="1"/>
          </p:cNvSpPr>
          <p:nvPr/>
        </p:nvSpPr>
        <p:spPr bwMode="auto">
          <a:xfrm>
            <a:off x="3635375" y="2420938"/>
            <a:ext cx="10080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    </a:t>
            </a:r>
            <a:endParaRPr lang="en-US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5145" name="Text Box 25"/>
          <p:cNvSpPr txBox="1">
            <a:spLocks noChangeArrowheads="1"/>
          </p:cNvSpPr>
          <p:nvPr/>
        </p:nvSpPr>
        <p:spPr bwMode="auto">
          <a:xfrm>
            <a:off x="4140200" y="2060575"/>
            <a:ext cx="936625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33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 </a:t>
            </a:r>
          </a:p>
          <a:p>
            <a:pPr>
              <a:defRPr/>
            </a:pPr>
            <a:endParaRPr lang="en-US" altLang="en-US" sz="4000" b="1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</a:endParaRPr>
          </a:p>
        </p:txBody>
      </p:sp>
      <p:sp>
        <p:nvSpPr>
          <p:cNvPr id="5148" name="Rectangle 28"/>
          <p:cNvSpPr>
            <a:spLocks noChangeArrowheads="1"/>
          </p:cNvSpPr>
          <p:nvPr/>
        </p:nvSpPr>
        <p:spPr bwMode="auto">
          <a:xfrm>
            <a:off x="0" y="1623423"/>
            <a:ext cx="9144000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0" b="1">
                <a:solidFill>
                  <a:srgbClr val="000099"/>
                </a:solidFill>
                <a:latin typeface="Times New Roman" panose="02020603050405020304" pitchFamily="18" charset="0"/>
              </a:rPr>
              <a:t>* Hai tia không trùng nhau còn được gọi là hai tia phân biệt.</a:t>
            </a:r>
          </a:p>
        </p:txBody>
      </p:sp>
      <p:pic>
        <p:nvPicPr>
          <p:cNvPr id="59416" name="Picture 24" descr="AG00218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173270">
            <a:off x="5470832" y="306246"/>
            <a:ext cx="1372435" cy="102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425" name="Rectangle 33"/>
          <p:cNvSpPr>
            <a:spLocks noChangeArrowheads="1"/>
          </p:cNvSpPr>
          <p:nvPr/>
        </p:nvSpPr>
        <p:spPr bwMode="auto">
          <a:xfrm>
            <a:off x="628719" y="0"/>
            <a:ext cx="7228785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0" b="1" u="sng">
                <a:solidFill>
                  <a:srgbClr val="FF0000"/>
                </a:solidFill>
                <a:latin typeface="Times New Roman" panose="02020603050405020304" pitchFamily="18" charset="0"/>
              </a:rPr>
              <a:t>Chú ý:</a:t>
            </a:r>
          </a:p>
        </p:txBody>
      </p:sp>
    </p:spTree>
    <p:extLst>
      <p:ext uri="{BB962C8B-B14F-4D97-AF65-F5344CB8AC3E}">
        <p14:creationId xmlns:p14="http://schemas.microsoft.com/office/powerpoint/2010/main" val="314007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9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9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9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8" grpId="0"/>
      <p:bldP spid="5942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589" name="Group 5"/>
          <p:cNvGrpSpPr>
            <a:grpSpLocks/>
          </p:cNvGrpSpPr>
          <p:nvPr/>
        </p:nvGrpSpPr>
        <p:grpSpPr bwMode="auto">
          <a:xfrm rot="369315">
            <a:off x="1042988" y="2133600"/>
            <a:ext cx="5273675" cy="2908300"/>
            <a:chOff x="672" y="1824"/>
            <a:chExt cx="2544" cy="1468"/>
          </a:xfrm>
        </p:grpSpPr>
        <p:sp>
          <p:nvSpPr>
            <p:cNvPr id="13322" name="Line 6"/>
            <p:cNvSpPr>
              <a:spLocks noChangeShapeType="1"/>
            </p:cNvSpPr>
            <p:nvPr/>
          </p:nvSpPr>
          <p:spPr bwMode="auto">
            <a:xfrm flipH="1" flipV="1">
              <a:off x="672" y="1824"/>
              <a:ext cx="1296" cy="748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3" name="Line 7"/>
            <p:cNvSpPr>
              <a:spLocks noChangeShapeType="1"/>
            </p:cNvSpPr>
            <p:nvPr/>
          </p:nvSpPr>
          <p:spPr bwMode="auto">
            <a:xfrm flipH="1" flipV="1">
              <a:off x="1920" y="2544"/>
              <a:ext cx="1296" cy="748"/>
            </a:xfrm>
            <a:prstGeom prst="line">
              <a:avLst/>
            </a:prstGeom>
            <a:noFill/>
            <a:ln w="3175" cap="rnd">
              <a:solidFill>
                <a:srgbClr val="CC99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7586" name="Group 2"/>
          <p:cNvGrpSpPr>
            <a:grpSpLocks/>
          </p:cNvGrpSpPr>
          <p:nvPr/>
        </p:nvGrpSpPr>
        <p:grpSpPr bwMode="auto">
          <a:xfrm>
            <a:off x="3581400" y="3505200"/>
            <a:ext cx="4191000" cy="152400"/>
            <a:chOff x="2160" y="2736"/>
            <a:chExt cx="2640" cy="96"/>
          </a:xfrm>
        </p:grpSpPr>
        <p:sp>
          <p:nvSpPr>
            <p:cNvPr id="13320" name="Line 3"/>
            <p:cNvSpPr>
              <a:spLocks noChangeShapeType="1"/>
            </p:cNvSpPr>
            <p:nvPr/>
          </p:nvSpPr>
          <p:spPr bwMode="auto">
            <a:xfrm>
              <a:off x="2256" y="2784"/>
              <a:ext cx="2544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1" name="Oval 4"/>
            <p:cNvSpPr>
              <a:spLocks noChangeArrowheads="1"/>
            </p:cNvSpPr>
            <p:nvPr/>
          </p:nvSpPr>
          <p:spPr bwMode="auto">
            <a:xfrm>
              <a:off x="2160" y="2736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Times New Roman" panose="02020603050405020304" pitchFamily="18" charset="0"/>
              </a:endParaRPr>
            </a:p>
          </p:txBody>
        </p:sp>
      </p:grpSp>
      <p:sp>
        <p:nvSpPr>
          <p:cNvPr id="67592" name="Text Box 8"/>
          <p:cNvSpPr txBox="1">
            <a:spLocks noChangeArrowheads="1"/>
          </p:cNvSpPr>
          <p:nvPr/>
        </p:nvSpPr>
        <p:spPr bwMode="auto">
          <a:xfrm>
            <a:off x="3124200" y="3360991"/>
            <a:ext cx="5334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8000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67593" name="Text Box 9"/>
          <p:cNvSpPr txBox="1">
            <a:spLocks noChangeArrowheads="1"/>
          </p:cNvSpPr>
          <p:nvPr/>
        </p:nvSpPr>
        <p:spPr bwMode="auto">
          <a:xfrm>
            <a:off x="7185991" y="2037552"/>
            <a:ext cx="3810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8000"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67594" name="Text Box 10"/>
          <p:cNvSpPr txBox="1">
            <a:spLocks noChangeArrowheads="1"/>
          </p:cNvSpPr>
          <p:nvPr/>
        </p:nvSpPr>
        <p:spPr bwMode="auto">
          <a:xfrm>
            <a:off x="628650" y="1197533"/>
            <a:ext cx="6858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8000">
                <a:solidFill>
                  <a:srgbClr val="0000FF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67595" name="AutoShape 11"/>
          <p:cNvSpPr>
            <a:spLocks noChangeArrowheads="1"/>
          </p:cNvSpPr>
          <p:nvPr/>
        </p:nvSpPr>
        <p:spPr bwMode="auto">
          <a:xfrm rot="5400000">
            <a:off x="4057650" y="870086"/>
            <a:ext cx="1066800" cy="7924800"/>
          </a:xfrm>
          <a:prstGeom prst="verticalScroll">
            <a:avLst>
              <a:gd name="adj" fmla="val 12500"/>
            </a:avLst>
          </a:prstGeom>
          <a:solidFill>
            <a:srgbClr val="9E004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FF00"/>
                </a:solidFill>
                <a:latin typeface="Times New Roman" panose="02020603050405020304" pitchFamily="18" charset="0"/>
              </a:rPr>
              <a:t>Hai tia Ox và Oy trùng nhau.</a:t>
            </a:r>
            <a:endParaRPr lang="en-US" altLang="en-US" sz="360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7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6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8700000">
                                      <p:cBhvr>
                                        <p:cTn id="28" dur="10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472 -0.05803 C 0.1257 -0.02682 0.33768 0.00647 0.44427 0.04462 C 0.55035 0.08301 0.55139 0.12694 0.55313 0.17272 " pathEditMode="relative" rAng="0" ptsTypes="aaA">
                                      <p:cBhvr>
                                        <p:cTn id="30" dur="20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892" y="115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7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7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2" grpId="0" autoUpdateAnimBg="0"/>
      <p:bldP spid="67593" grpId="0" autoUpdateAnimBg="0"/>
      <p:bldP spid="67594" grpId="0" autoUpdateAnimBg="0"/>
      <p:bldP spid="67594" grpId="1"/>
      <p:bldP spid="6759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5" name="Line 5"/>
          <p:cNvSpPr>
            <a:spLocks noChangeShapeType="1"/>
          </p:cNvSpPr>
          <p:nvPr/>
        </p:nvSpPr>
        <p:spPr bwMode="auto">
          <a:xfrm>
            <a:off x="3995738" y="2349500"/>
            <a:ext cx="441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6" name="Line 6"/>
          <p:cNvSpPr>
            <a:spLocks noChangeShapeType="1"/>
          </p:cNvSpPr>
          <p:nvPr/>
        </p:nvSpPr>
        <p:spPr bwMode="auto">
          <a:xfrm flipV="1">
            <a:off x="4014788" y="120650"/>
            <a:ext cx="3886200" cy="2209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779838" y="2066925"/>
            <a:ext cx="504825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66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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6600"/>
                </a:solidFill>
                <a:latin typeface="Times New Roman" panose="02020603050405020304" pitchFamily="18" charset="0"/>
              </a:rPr>
              <a:t>O</a:t>
            </a:r>
            <a:endParaRPr lang="en-US" altLang="en-US" sz="2400">
              <a:solidFill>
                <a:srgbClr val="FF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6669088" y="2084388"/>
            <a:ext cx="400050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66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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6600"/>
                </a:solidFill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6110288" y="658813"/>
            <a:ext cx="766762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66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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6600"/>
                </a:solidFill>
                <a:latin typeface="Times New Roman" panose="02020603050405020304" pitchFamily="18" charset="0"/>
              </a:rPr>
              <a:t>  B</a:t>
            </a: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7967663" y="2424113"/>
            <a:ext cx="33972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66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endParaRPr lang="en-US" altLang="en-US" sz="2400" b="1">
              <a:solidFill>
                <a:srgbClr val="FF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7605713" y="187325"/>
            <a:ext cx="33972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66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y</a:t>
            </a:r>
            <a:endParaRPr lang="en-US" altLang="en-US" sz="2400" b="1">
              <a:solidFill>
                <a:srgbClr val="FF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45" name="Rectangle 20"/>
          <p:cNvSpPr>
            <a:spLocks noChangeArrowheads="1"/>
          </p:cNvSpPr>
          <p:nvPr/>
        </p:nvSpPr>
        <p:spPr bwMode="auto">
          <a:xfrm>
            <a:off x="0" y="188913"/>
            <a:ext cx="1350963" cy="5191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Bài ?2</a:t>
            </a:r>
            <a:endParaRPr lang="vi-VN" altLang="en-US" sz="28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46" name="Text Box 21"/>
          <p:cNvSpPr txBox="1">
            <a:spLocks noChangeArrowheads="1"/>
          </p:cNvSpPr>
          <p:nvPr/>
        </p:nvSpPr>
        <p:spPr bwMode="auto">
          <a:xfrm>
            <a:off x="1476375" y="188913"/>
            <a:ext cx="2520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Cho hình vẽ:</a:t>
            </a:r>
            <a:endParaRPr lang="vi-VN" altLang="en-US" sz="2800">
              <a:latin typeface="Times New Roman" panose="02020603050405020304" pitchFamily="18" charset="0"/>
            </a:endParaRPr>
          </a:p>
        </p:txBody>
      </p:sp>
      <p:sp>
        <p:nvSpPr>
          <p:cNvPr id="30743" name="AutoShape 23"/>
          <p:cNvSpPr>
            <a:spLocks noChangeArrowheads="1"/>
          </p:cNvSpPr>
          <p:nvPr/>
        </p:nvSpPr>
        <p:spPr bwMode="auto">
          <a:xfrm>
            <a:off x="971550" y="3357563"/>
            <a:ext cx="7345363" cy="1009650"/>
          </a:xfrm>
          <a:prstGeom prst="wedgeRoundRectCallout">
            <a:avLst>
              <a:gd name="adj1" fmla="val -41593"/>
              <a:gd name="adj2" fmla="val -130190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chemeClr val="bg1"/>
                </a:solidFill>
                <a:latin typeface="Times New Roman" panose="02020603050405020304" pitchFamily="18" charset="0"/>
              </a:rPr>
              <a:t>Ta thấy hai tia Ox và OA trùng nhau, còn tia OB trùng với tia nào?</a:t>
            </a:r>
            <a:endParaRPr lang="vi-VN" altLang="en-US" sz="2800" b="1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44" name="AutoShape 24"/>
          <p:cNvSpPr>
            <a:spLocks noChangeArrowheads="1"/>
          </p:cNvSpPr>
          <p:nvPr/>
        </p:nvSpPr>
        <p:spPr bwMode="auto">
          <a:xfrm>
            <a:off x="7596188" y="4437063"/>
            <a:ext cx="1296987" cy="1152525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175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45" name="AutoShape 25"/>
          <p:cNvSpPr>
            <a:spLocks noChangeArrowheads="1"/>
          </p:cNvSpPr>
          <p:nvPr/>
        </p:nvSpPr>
        <p:spPr bwMode="auto">
          <a:xfrm>
            <a:off x="2627313" y="4508500"/>
            <a:ext cx="4392612" cy="792163"/>
          </a:xfrm>
          <a:prstGeom prst="wedgeRoundRectCallout">
            <a:avLst>
              <a:gd name="adj1" fmla="val 61819"/>
              <a:gd name="adj2" fmla="val 38778"/>
              <a:gd name="adj3" fmla="val 16667"/>
            </a:avLst>
          </a:prstGeom>
          <a:solidFill>
            <a:srgbClr val="F9F54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Tia OB trùng với tia Oy</a:t>
            </a:r>
            <a:endParaRPr lang="vi-V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30746" name="AutoShape 26"/>
          <p:cNvSpPr>
            <a:spLocks noChangeArrowheads="1"/>
          </p:cNvSpPr>
          <p:nvPr/>
        </p:nvSpPr>
        <p:spPr bwMode="auto">
          <a:xfrm>
            <a:off x="2268538" y="3429000"/>
            <a:ext cx="5256212" cy="1079500"/>
          </a:xfrm>
          <a:prstGeom prst="wedgeRectCallout">
            <a:avLst>
              <a:gd name="adj1" fmla="val -60750"/>
              <a:gd name="adj2" fmla="val -132500"/>
            </a:avLst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Hai tia Ox và Ax có trùng nhau không? Vì sao?</a:t>
            </a:r>
            <a:endParaRPr lang="vi-VN" altLang="en-US" sz="2800">
              <a:latin typeface="Times New Roman" panose="02020603050405020304" pitchFamily="18" charset="0"/>
            </a:endParaRPr>
          </a:p>
        </p:txBody>
      </p:sp>
      <p:sp>
        <p:nvSpPr>
          <p:cNvPr id="30747" name="AutoShape 27"/>
          <p:cNvSpPr>
            <a:spLocks noChangeArrowheads="1"/>
          </p:cNvSpPr>
          <p:nvPr/>
        </p:nvSpPr>
        <p:spPr bwMode="auto">
          <a:xfrm>
            <a:off x="611188" y="4868863"/>
            <a:ext cx="6048375" cy="1152525"/>
          </a:xfrm>
          <a:prstGeom prst="wedgeRectCallout">
            <a:avLst>
              <a:gd name="adj1" fmla="val 65301"/>
              <a:gd name="adj2" fmla="val -15153"/>
            </a:avLst>
          </a:prstGeom>
          <a:solidFill>
            <a:srgbClr val="F9F54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Hai tia Ox và Ax không trùng nhau vì chúng không có chung gốc.</a:t>
            </a:r>
            <a:endParaRPr lang="vi-VN" altLang="en-US" sz="28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49" name="AutoShape 29"/>
          <p:cNvSpPr>
            <a:spLocks noChangeArrowheads="1"/>
          </p:cNvSpPr>
          <p:nvPr/>
        </p:nvSpPr>
        <p:spPr bwMode="auto">
          <a:xfrm>
            <a:off x="1979613" y="3141663"/>
            <a:ext cx="6696075" cy="1295400"/>
          </a:xfrm>
          <a:prstGeom prst="wedgeEllipseCallout">
            <a:avLst>
              <a:gd name="adj1" fmla="val -53843"/>
              <a:gd name="adj2" fmla="val -8321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Tại sao hai tia chung gốc Ox, Oy không đối nhau?</a:t>
            </a:r>
            <a:endParaRPr lang="vi-V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30750" name="AutoShape 30"/>
          <p:cNvSpPr>
            <a:spLocks noChangeArrowheads="1"/>
          </p:cNvSpPr>
          <p:nvPr/>
        </p:nvSpPr>
        <p:spPr bwMode="auto">
          <a:xfrm>
            <a:off x="755650" y="4652963"/>
            <a:ext cx="5903913" cy="1871662"/>
          </a:xfrm>
          <a:prstGeom prst="wedgeEllipseCallout">
            <a:avLst>
              <a:gd name="adj1" fmla="val 64787"/>
              <a:gd name="adj2" fmla="val -11745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9F541"/>
                </a:solidFill>
                <a:latin typeface="Times New Roman" panose="02020603050405020304" pitchFamily="18" charset="0"/>
              </a:rPr>
              <a:t>Hai tia chung gốc Ox, Oy không đối nhau vì chúng không tạo thành đường thẳng.</a:t>
            </a:r>
            <a:endParaRPr lang="vi-VN" altLang="en-US" sz="2400" b="1">
              <a:solidFill>
                <a:srgbClr val="F9F541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0751" name="Picture 31" descr="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00213"/>
            <a:ext cx="1676400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0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0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0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0" dur="500"/>
                                        <p:tgtEl>
                                          <p:spTgt spid="30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65" dur="500"/>
                                        <p:tgtEl>
                                          <p:spTgt spid="30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" dur="500"/>
                                        <p:tgtEl>
                                          <p:spTgt spid="307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2" dur="500"/>
                                        <p:tgtEl>
                                          <p:spTgt spid="307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30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30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7" dur="500"/>
                                        <p:tgtEl>
                                          <p:spTgt spid="307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0" dur="500"/>
                                        <p:tgtEl>
                                          <p:spTgt spid="307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500"/>
                                        <p:tgtEl>
                                          <p:spTgt spid="30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1" dur="500"/>
                                        <p:tgtEl>
                                          <p:spTgt spid="30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7" grpId="0"/>
      <p:bldP spid="30728" grpId="0"/>
      <p:bldP spid="30729" grpId="0"/>
      <p:bldP spid="30730" grpId="0"/>
      <p:bldP spid="30731" grpId="0"/>
      <p:bldP spid="30743" grpId="0" animBg="1"/>
      <p:bldP spid="30743" grpId="1" animBg="1"/>
      <p:bldP spid="30744" grpId="0" animBg="1"/>
      <p:bldP spid="30745" grpId="0" animBg="1"/>
      <p:bldP spid="30745" grpId="1" animBg="1"/>
      <p:bldP spid="30746" grpId="0" animBg="1"/>
      <p:bldP spid="30746" grpId="1" animBg="1"/>
      <p:bldP spid="30747" grpId="0" animBg="1"/>
      <p:bldP spid="30747" grpId="1" animBg="1"/>
      <p:bldP spid="30749" grpId="0" animBg="1"/>
      <p:bldP spid="3075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501" name="Group 37"/>
          <p:cNvGraphicFramePr>
            <a:graphicFrameLocks noGrp="1"/>
          </p:cNvGraphicFramePr>
          <p:nvPr/>
        </p:nvGraphicFramePr>
        <p:xfrm>
          <a:off x="611188" y="2349500"/>
          <a:ext cx="7962900" cy="4251324"/>
        </p:xfrm>
        <a:graphic>
          <a:graphicData uri="http://schemas.openxmlformats.org/drawingml/2006/table">
            <a:tbl>
              <a:tblPr/>
              <a:tblGrid>
                <a:gridCol w="617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98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08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2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Câu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Đúng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Sai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732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a/Tia Mx và tia Ny  là hai tia đối nhau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732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b/Các tia NM, NP, Ny trùng nhau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732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807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c/Các tia PM, PN, Py trùng nhau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502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d/Trong các tia PM, MP, NM không có hai tia nào đối nhau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609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e/Tia Px và Mx  là hai tia phân biệt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267" name="Text Box 51"/>
          <p:cNvSpPr txBox="1">
            <a:spLocks noChangeArrowheads="1"/>
          </p:cNvSpPr>
          <p:nvPr/>
        </p:nvSpPr>
        <p:spPr bwMode="auto">
          <a:xfrm>
            <a:off x="539750" y="549275"/>
            <a:ext cx="82438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3000">
                <a:solidFill>
                  <a:srgbClr val="0000FF"/>
                </a:solidFill>
                <a:latin typeface="Times New Roman" panose="02020603050405020304" pitchFamily="18" charset="0"/>
              </a:rPr>
              <a:t>Cho điểm M thuộc đường thẳng xy, điểm N thuộc tia Mx, điểm P thuộc tia My. Hãy vẽ hình và điền dấu x vào ô trống trong bảng  dưới đây:</a:t>
            </a:r>
          </a:p>
        </p:txBody>
      </p:sp>
      <p:sp>
        <p:nvSpPr>
          <p:cNvPr id="9268" name="Text Box 52"/>
          <p:cNvSpPr txBox="1">
            <a:spLocks noChangeArrowheads="1"/>
          </p:cNvSpPr>
          <p:nvPr/>
        </p:nvSpPr>
        <p:spPr bwMode="auto">
          <a:xfrm>
            <a:off x="7867650" y="28273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 sz="2400"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+mn-cs"/>
            </a:endParaRPr>
          </a:p>
        </p:txBody>
      </p:sp>
      <p:sp>
        <p:nvSpPr>
          <p:cNvPr id="18466" name="WordArt 64"/>
          <p:cNvSpPr>
            <a:spLocks noChangeArrowheads="1" noChangeShapeType="1" noTextEdit="1"/>
          </p:cNvSpPr>
          <p:nvPr/>
        </p:nvSpPr>
        <p:spPr bwMode="auto">
          <a:xfrm>
            <a:off x="2438400" y="0"/>
            <a:ext cx="3886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 cap="sq">
                  <a:solidFill>
                    <a:srgbClr val="800000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D6B19C"/>
                    </a:gs>
                    <a:gs pos="30000">
                      <a:srgbClr val="D49E6C"/>
                    </a:gs>
                    <a:gs pos="70000">
                      <a:srgbClr val="A65528"/>
                    </a:gs>
                    <a:gs pos="100000">
                      <a:srgbClr val="663012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tập: HOẠT ĐỘNG NHÓM</a:t>
            </a:r>
          </a:p>
        </p:txBody>
      </p:sp>
      <p:sp>
        <p:nvSpPr>
          <p:cNvPr id="62499" name="Text Box 35"/>
          <p:cNvSpPr txBox="1">
            <a:spLocks noChangeArrowheads="1"/>
          </p:cNvSpPr>
          <p:nvPr/>
        </p:nvSpPr>
        <p:spPr bwMode="auto">
          <a:xfrm>
            <a:off x="611188" y="1700213"/>
            <a:ext cx="22336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Hình vẽ: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2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67" grpId="0" autoUpdateAnimBg="0"/>
      <p:bldP spid="62499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14" name="Group 98"/>
          <p:cNvGraphicFramePr>
            <a:graphicFrameLocks noGrp="1"/>
          </p:cNvGraphicFramePr>
          <p:nvPr/>
        </p:nvGraphicFramePr>
        <p:xfrm>
          <a:off x="900113" y="2549525"/>
          <a:ext cx="7962900" cy="4251328"/>
        </p:xfrm>
        <a:graphic>
          <a:graphicData uri="http://schemas.openxmlformats.org/drawingml/2006/table">
            <a:tbl>
              <a:tblPr/>
              <a:tblGrid>
                <a:gridCol w="617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98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08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71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Câu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Đúng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Sai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71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a/Tia Mx và tia Ny  là hai tia đối nhau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71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b/Các tia NM, NP, Ny trùng nhau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71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807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c/Các tia PM, PN, Py trùng nhau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48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d/Trong các tia PM, MP, NM không có hai tia nào đối nhau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7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e/Tia Px và Mx  là hai tia phân biệt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268" name="Text Box 52"/>
          <p:cNvSpPr txBox="1">
            <a:spLocks noChangeArrowheads="1"/>
          </p:cNvSpPr>
          <p:nvPr/>
        </p:nvSpPr>
        <p:spPr bwMode="auto">
          <a:xfrm>
            <a:off x="7867650" y="28273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 sz="2400"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+mn-cs"/>
            </a:endParaRPr>
          </a:p>
        </p:txBody>
      </p:sp>
      <p:sp>
        <p:nvSpPr>
          <p:cNvPr id="9269" name="Text Box 53"/>
          <p:cNvSpPr txBox="1">
            <a:spLocks noChangeArrowheads="1"/>
          </p:cNvSpPr>
          <p:nvPr/>
        </p:nvSpPr>
        <p:spPr bwMode="auto">
          <a:xfrm>
            <a:off x="8316913" y="3213100"/>
            <a:ext cx="387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2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+mn-cs"/>
              </a:rPr>
              <a:t>x</a:t>
            </a:r>
          </a:p>
        </p:txBody>
      </p:sp>
      <p:sp>
        <p:nvSpPr>
          <p:cNvPr id="9270" name="Text Box 54"/>
          <p:cNvSpPr txBox="1">
            <a:spLocks noChangeArrowheads="1"/>
          </p:cNvSpPr>
          <p:nvPr/>
        </p:nvSpPr>
        <p:spPr bwMode="auto">
          <a:xfrm>
            <a:off x="8388350" y="4581525"/>
            <a:ext cx="387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0066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+mn-cs"/>
              </a:rPr>
              <a:t>x</a:t>
            </a:r>
          </a:p>
        </p:txBody>
      </p:sp>
      <p:sp>
        <p:nvSpPr>
          <p:cNvPr id="9271" name="Text Box 55"/>
          <p:cNvSpPr txBox="1">
            <a:spLocks noChangeArrowheads="1"/>
          </p:cNvSpPr>
          <p:nvPr/>
        </p:nvSpPr>
        <p:spPr bwMode="auto">
          <a:xfrm>
            <a:off x="7380288" y="3789363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+mn-cs"/>
              </a:rPr>
              <a:t>x</a:t>
            </a:r>
          </a:p>
        </p:txBody>
      </p:sp>
      <p:sp>
        <p:nvSpPr>
          <p:cNvPr id="9272" name="Text Box 56"/>
          <p:cNvSpPr txBox="1">
            <a:spLocks noChangeArrowheads="1"/>
          </p:cNvSpPr>
          <p:nvPr/>
        </p:nvSpPr>
        <p:spPr bwMode="auto">
          <a:xfrm>
            <a:off x="7524750" y="5229225"/>
            <a:ext cx="387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+mn-cs"/>
              </a:rPr>
              <a:t>x</a:t>
            </a:r>
          </a:p>
        </p:txBody>
      </p:sp>
      <p:sp>
        <p:nvSpPr>
          <p:cNvPr id="9273" name="Text Box 57"/>
          <p:cNvSpPr txBox="1">
            <a:spLocks noChangeArrowheads="1"/>
          </p:cNvSpPr>
          <p:nvPr/>
        </p:nvSpPr>
        <p:spPr bwMode="auto">
          <a:xfrm>
            <a:off x="7451725" y="6092825"/>
            <a:ext cx="387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+mn-cs"/>
              </a:rPr>
              <a:t>x</a:t>
            </a:r>
          </a:p>
        </p:txBody>
      </p:sp>
      <p:sp>
        <p:nvSpPr>
          <p:cNvPr id="9274" name="Line 58"/>
          <p:cNvSpPr>
            <a:spLocks noChangeShapeType="1"/>
          </p:cNvSpPr>
          <p:nvPr/>
        </p:nvSpPr>
        <p:spPr bwMode="auto">
          <a:xfrm flipV="1">
            <a:off x="1143000" y="2087563"/>
            <a:ext cx="7821613" cy="635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75" name="Text Box 59"/>
          <p:cNvSpPr txBox="1">
            <a:spLocks noChangeArrowheads="1"/>
          </p:cNvSpPr>
          <p:nvPr/>
        </p:nvSpPr>
        <p:spPr bwMode="auto">
          <a:xfrm>
            <a:off x="1116013" y="1773238"/>
            <a:ext cx="3381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50000"/>
              </a:lnSpc>
              <a:defRPr/>
            </a:pPr>
            <a:r>
              <a:rPr lang="en-US" sz="2400" b="1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+mn-cs"/>
              </a:rPr>
              <a:t>x</a:t>
            </a:r>
          </a:p>
        </p:txBody>
      </p:sp>
      <p:sp>
        <p:nvSpPr>
          <p:cNvPr id="9276" name="Text Box 60"/>
          <p:cNvSpPr txBox="1">
            <a:spLocks noChangeArrowheads="1"/>
          </p:cNvSpPr>
          <p:nvPr/>
        </p:nvSpPr>
        <p:spPr bwMode="auto">
          <a:xfrm>
            <a:off x="8532813" y="1700213"/>
            <a:ext cx="3381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50000"/>
              </a:lnSpc>
              <a:defRPr/>
            </a:pPr>
            <a:r>
              <a:rPr lang="en-US" sz="2400" b="1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+mn-cs"/>
              </a:rPr>
              <a:t>y</a:t>
            </a:r>
          </a:p>
        </p:txBody>
      </p:sp>
      <p:sp>
        <p:nvSpPr>
          <p:cNvPr id="9277" name="Text Box 61"/>
          <p:cNvSpPr txBox="1">
            <a:spLocks noChangeArrowheads="1"/>
          </p:cNvSpPr>
          <p:nvPr/>
        </p:nvSpPr>
        <p:spPr bwMode="auto">
          <a:xfrm>
            <a:off x="3563938" y="1700213"/>
            <a:ext cx="7921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50000"/>
              </a:lnSpc>
              <a:defRPr/>
            </a:pPr>
            <a:r>
              <a:rPr lang="en-US" altLang="en-US" sz="2000" b="1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 M</a:t>
            </a:r>
          </a:p>
          <a:p>
            <a:pPr>
              <a:lnSpc>
                <a:spcPct val="50000"/>
              </a:lnSpc>
              <a:defRPr/>
            </a:pPr>
            <a:r>
              <a:rPr lang="en-US" altLang="en-US" sz="3200" b="1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 </a:t>
            </a:r>
            <a:r>
              <a:rPr lang="en-US" altLang="en-US" sz="3600" b="1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.</a:t>
            </a:r>
          </a:p>
        </p:txBody>
      </p:sp>
      <p:sp>
        <p:nvSpPr>
          <p:cNvPr id="9278" name="Text Box 62"/>
          <p:cNvSpPr txBox="1">
            <a:spLocks noChangeArrowheads="1"/>
          </p:cNvSpPr>
          <p:nvPr/>
        </p:nvSpPr>
        <p:spPr bwMode="auto">
          <a:xfrm>
            <a:off x="1979613" y="1700213"/>
            <a:ext cx="5762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50000"/>
              </a:lnSpc>
              <a:defRPr/>
            </a:pPr>
            <a:r>
              <a:rPr lang="en-GB" altLang="en-US" sz="2000" b="1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 N</a:t>
            </a:r>
            <a:endParaRPr lang="en-US" altLang="en-US" sz="2000" b="1">
              <a:solidFill>
                <a:srgbClr val="99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</a:endParaRPr>
          </a:p>
          <a:p>
            <a:pPr>
              <a:lnSpc>
                <a:spcPct val="50000"/>
              </a:lnSpc>
              <a:defRPr/>
            </a:pPr>
            <a:r>
              <a:rPr lang="en-US" altLang="en-US" sz="3600" b="1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 .</a:t>
            </a:r>
          </a:p>
        </p:txBody>
      </p:sp>
      <p:sp>
        <p:nvSpPr>
          <p:cNvPr id="9279" name="Text Box 63"/>
          <p:cNvSpPr txBox="1">
            <a:spLocks noChangeArrowheads="1"/>
          </p:cNvSpPr>
          <p:nvPr/>
        </p:nvSpPr>
        <p:spPr bwMode="auto">
          <a:xfrm>
            <a:off x="5219700" y="1703388"/>
            <a:ext cx="7207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50000"/>
              </a:lnSpc>
              <a:defRPr/>
            </a:pPr>
            <a:r>
              <a:rPr lang="en-GB" altLang="en-US" sz="2000" b="1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 P</a:t>
            </a:r>
            <a:endParaRPr lang="en-US" altLang="en-US" sz="2000" b="1">
              <a:solidFill>
                <a:srgbClr val="99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</a:endParaRPr>
          </a:p>
          <a:p>
            <a:pPr>
              <a:lnSpc>
                <a:spcPct val="50000"/>
              </a:lnSpc>
              <a:defRPr/>
            </a:pPr>
            <a:r>
              <a:rPr lang="en-US" altLang="en-US" sz="3200" b="1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 </a:t>
            </a:r>
            <a:r>
              <a:rPr lang="en-US" altLang="en-US" sz="3600" b="1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.</a:t>
            </a:r>
          </a:p>
        </p:txBody>
      </p:sp>
      <p:sp>
        <p:nvSpPr>
          <p:cNvPr id="19500" name="WordArt 64"/>
          <p:cNvSpPr>
            <a:spLocks noChangeArrowheads="1" noChangeShapeType="1" noTextEdit="1"/>
          </p:cNvSpPr>
          <p:nvPr/>
        </p:nvSpPr>
        <p:spPr bwMode="auto">
          <a:xfrm>
            <a:off x="2438400" y="0"/>
            <a:ext cx="3886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 cap="sq">
                  <a:solidFill>
                    <a:srgbClr val="800000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D6B19C"/>
                    </a:gs>
                    <a:gs pos="30000">
                      <a:srgbClr val="D49E6C"/>
                    </a:gs>
                    <a:gs pos="70000">
                      <a:srgbClr val="A65528"/>
                    </a:gs>
                    <a:gs pos="100000">
                      <a:srgbClr val="663012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sp>
        <p:nvSpPr>
          <p:cNvPr id="19501" name="Text Box 46"/>
          <p:cNvSpPr txBox="1">
            <a:spLocks noChangeArrowheads="1"/>
          </p:cNvSpPr>
          <p:nvPr/>
        </p:nvSpPr>
        <p:spPr bwMode="auto">
          <a:xfrm>
            <a:off x="900113" y="908050"/>
            <a:ext cx="172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Hình vẽ: </a:t>
            </a:r>
          </a:p>
        </p:txBody>
      </p:sp>
      <p:sp>
        <p:nvSpPr>
          <p:cNvPr id="19502" name="AutoShape 4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79388" y="6381750"/>
            <a:ext cx="504825" cy="476250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9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9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9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9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9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69" grpId="0" autoUpdateAnimBg="0"/>
      <p:bldP spid="9270" grpId="0" autoUpdateAnimBg="0"/>
      <p:bldP spid="9271" grpId="0" autoUpdateAnimBg="0"/>
      <p:bldP spid="9272" grpId="0" autoUpdateAnimBg="0"/>
      <p:bldP spid="9273" grpId="0" autoUpdateAnimBg="0"/>
      <p:bldP spid="9275" grpId="0" autoUpdateAnimBg="0"/>
      <p:bldP spid="9276" grpId="0" autoUpdateAnimBg="0"/>
      <p:bldP spid="9277" grpId="0" autoUpdateAnimBg="0"/>
      <p:bldP spid="9278" grpId="0" autoUpdateAnimBg="0"/>
      <p:bldP spid="9279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570" name="Picture 2" descr="image0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500" y="908050"/>
            <a:ext cx="606425" cy="263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9571" name="Picture 3" descr="image0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2781300"/>
            <a:ext cx="2913062" cy="3744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9572" name="Picture 4" descr="image00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2379663"/>
            <a:ext cx="4537075" cy="4478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9573" name="Picture 5" descr="image00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2781300"/>
            <a:ext cx="1298575" cy="4681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9574" name="Picture 6" descr="image00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422275"/>
            <a:ext cx="3168650" cy="279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9575" name="Picture 7" descr="image00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1484313"/>
            <a:ext cx="3348037" cy="2376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9576" name="Picture 8" descr="image00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2349500"/>
            <a:ext cx="3708400" cy="292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9577" name="Picture 9" descr="image00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476250"/>
            <a:ext cx="3095625" cy="289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9578" name="Picture 10" descr="image01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313"/>
            <a:ext cx="2987675" cy="1963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9579" name="Picture 11" descr="image011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49500"/>
            <a:ext cx="3203575" cy="431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9580" name="Picture 12" descr="image00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476250"/>
            <a:ext cx="906463" cy="134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9581" name="Line 13"/>
          <p:cNvSpPr>
            <a:spLocks noChangeShapeType="1"/>
          </p:cNvSpPr>
          <p:nvPr/>
        </p:nvSpPr>
        <p:spPr bwMode="auto">
          <a:xfrm>
            <a:off x="4067175" y="2133600"/>
            <a:ext cx="0" cy="1447800"/>
          </a:xfrm>
          <a:prstGeom prst="line">
            <a:avLst/>
          </a:prstGeom>
          <a:noFill/>
          <a:ln w="57150">
            <a:solidFill>
              <a:srgbClr val="0807CC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82" name="Text Box 14"/>
          <p:cNvSpPr txBox="1">
            <a:spLocks noChangeArrowheads="1"/>
          </p:cNvSpPr>
          <p:nvPr/>
        </p:nvSpPr>
        <p:spPr bwMode="auto">
          <a:xfrm>
            <a:off x="3657600" y="3200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09583" name="Text Box 15"/>
          <p:cNvSpPr txBox="1">
            <a:spLocks noChangeArrowheads="1"/>
          </p:cNvSpPr>
          <p:nvPr/>
        </p:nvSpPr>
        <p:spPr bwMode="auto">
          <a:xfrm>
            <a:off x="4067175" y="198913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latin typeface="Times New Roman" panose="02020603050405020304" pitchFamily="18" charset="0"/>
              </a:rPr>
              <a:t> O</a:t>
            </a:r>
          </a:p>
        </p:txBody>
      </p:sp>
      <p:sp>
        <p:nvSpPr>
          <p:cNvPr id="109584" name="Line 16"/>
          <p:cNvSpPr>
            <a:spLocks noChangeShapeType="1"/>
          </p:cNvSpPr>
          <p:nvPr/>
        </p:nvSpPr>
        <p:spPr bwMode="auto">
          <a:xfrm>
            <a:off x="5292725" y="1268413"/>
            <a:ext cx="1447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85" name="Line 17"/>
          <p:cNvSpPr>
            <a:spLocks noChangeShapeType="1"/>
          </p:cNvSpPr>
          <p:nvPr/>
        </p:nvSpPr>
        <p:spPr bwMode="auto">
          <a:xfrm>
            <a:off x="6732588" y="1268413"/>
            <a:ext cx="1600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8" name="Text Box 18"/>
          <p:cNvSpPr txBox="1">
            <a:spLocks noChangeArrowheads="1"/>
          </p:cNvSpPr>
          <p:nvPr/>
        </p:nvSpPr>
        <p:spPr bwMode="auto">
          <a:xfrm>
            <a:off x="5181600" y="914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9587" name="Text Box 19"/>
          <p:cNvSpPr txBox="1">
            <a:spLocks noChangeArrowheads="1"/>
          </p:cNvSpPr>
          <p:nvPr/>
        </p:nvSpPr>
        <p:spPr bwMode="auto">
          <a:xfrm>
            <a:off x="5148263" y="90805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09588" name="Text Box 20"/>
          <p:cNvSpPr txBox="1">
            <a:spLocks noChangeArrowheads="1"/>
          </p:cNvSpPr>
          <p:nvPr/>
        </p:nvSpPr>
        <p:spPr bwMode="auto">
          <a:xfrm>
            <a:off x="7772400" y="9144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  </a:t>
            </a:r>
            <a:r>
              <a:rPr lang="en-US" altLang="en-US" sz="1800">
                <a:solidFill>
                  <a:srgbClr val="FF0000"/>
                </a:solidFill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109589" name="Text Box 21"/>
          <p:cNvSpPr txBox="1">
            <a:spLocks noChangeArrowheads="1"/>
          </p:cNvSpPr>
          <p:nvPr/>
        </p:nvSpPr>
        <p:spPr bwMode="auto">
          <a:xfrm>
            <a:off x="6300788" y="836613"/>
            <a:ext cx="762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latin typeface="Times New Roman" panose="02020603050405020304" pitchFamily="18" charset="0"/>
              </a:rPr>
              <a:t>   O</a:t>
            </a:r>
          </a:p>
        </p:txBody>
      </p:sp>
      <p:sp>
        <p:nvSpPr>
          <p:cNvPr id="109590" name="Line 22"/>
          <p:cNvSpPr>
            <a:spLocks noChangeShapeType="1"/>
          </p:cNvSpPr>
          <p:nvPr/>
        </p:nvSpPr>
        <p:spPr bwMode="auto">
          <a:xfrm>
            <a:off x="900113" y="1268413"/>
            <a:ext cx="25908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91" name="Text Box 23"/>
          <p:cNvSpPr txBox="1">
            <a:spLocks noChangeArrowheads="1"/>
          </p:cNvSpPr>
          <p:nvPr/>
        </p:nvSpPr>
        <p:spPr bwMode="auto">
          <a:xfrm>
            <a:off x="685800" y="838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109592" name="Text Box 24"/>
          <p:cNvSpPr txBox="1">
            <a:spLocks noChangeArrowheads="1"/>
          </p:cNvSpPr>
          <p:nvPr/>
        </p:nvSpPr>
        <p:spPr bwMode="auto">
          <a:xfrm>
            <a:off x="2987675" y="836613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09593" name="Text Box 25"/>
          <p:cNvSpPr txBox="1">
            <a:spLocks noChangeArrowheads="1"/>
          </p:cNvSpPr>
          <p:nvPr/>
        </p:nvSpPr>
        <p:spPr bwMode="auto">
          <a:xfrm>
            <a:off x="2514600" y="838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109594" name="Line 26"/>
          <p:cNvSpPr>
            <a:spLocks noChangeShapeType="1"/>
          </p:cNvSpPr>
          <p:nvPr/>
        </p:nvSpPr>
        <p:spPr bwMode="auto">
          <a:xfrm>
            <a:off x="900113" y="1268413"/>
            <a:ext cx="2057400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95" name="Text Box 27"/>
          <p:cNvSpPr txBox="1">
            <a:spLocks noChangeArrowheads="1"/>
          </p:cNvSpPr>
          <p:nvPr/>
        </p:nvSpPr>
        <p:spPr bwMode="auto">
          <a:xfrm>
            <a:off x="2133600" y="0"/>
            <a:ext cx="4953000" cy="3667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FFFF00"/>
                </a:solidFill>
                <a:latin typeface="Times New Roman" panose="02020603050405020304" pitchFamily="18" charset="0"/>
              </a:rPr>
              <a:t>SƠ ĐỒ TƯ DUY CÁC KIẾN THỨC VỀ TIA</a:t>
            </a:r>
          </a:p>
        </p:txBody>
      </p:sp>
      <p:sp>
        <p:nvSpPr>
          <p:cNvPr id="109596" name="Oval 28"/>
          <p:cNvSpPr>
            <a:spLocks noChangeArrowheads="1"/>
          </p:cNvSpPr>
          <p:nvPr/>
        </p:nvSpPr>
        <p:spPr bwMode="auto">
          <a:xfrm>
            <a:off x="3995738" y="2060575"/>
            <a:ext cx="14446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9598" name="Line 30"/>
          <p:cNvSpPr>
            <a:spLocks noChangeShapeType="1"/>
          </p:cNvSpPr>
          <p:nvPr/>
        </p:nvSpPr>
        <p:spPr bwMode="auto">
          <a:xfrm>
            <a:off x="4067175" y="3284538"/>
            <a:ext cx="0" cy="576262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99" name="Oval 31"/>
          <p:cNvSpPr>
            <a:spLocks noChangeArrowheads="1"/>
          </p:cNvSpPr>
          <p:nvPr/>
        </p:nvSpPr>
        <p:spPr bwMode="auto">
          <a:xfrm>
            <a:off x="6659563" y="1196975"/>
            <a:ext cx="14446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9600" name="Line 32"/>
          <p:cNvSpPr>
            <a:spLocks noChangeShapeType="1"/>
          </p:cNvSpPr>
          <p:nvPr/>
        </p:nvSpPr>
        <p:spPr bwMode="auto">
          <a:xfrm>
            <a:off x="5292725" y="1268413"/>
            <a:ext cx="3095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602" name="Oval 34"/>
          <p:cNvSpPr>
            <a:spLocks noChangeArrowheads="1"/>
          </p:cNvSpPr>
          <p:nvPr/>
        </p:nvSpPr>
        <p:spPr bwMode="auto">
          <a:xfrm>
            <a:off x="827088" y="1196975"/>
            <a:ext cx="14446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09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095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95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9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09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095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095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09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9" dur="1000" fill="hold"/>
                                        <p:tgtEl>
                                          <p:spTgt spid="109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095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095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09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7" presetClass="entr" presetSubtype="1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95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9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095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095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9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0" dur="500"/>
                                        <p:tgtEl>
                                          <p:spTgt spid="1095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095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109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09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09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109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09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095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09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9" dur="1000" fill="hold"/>
                                        <p:tgtEl>
                                          <p:spTgt spid="109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1095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6" presetID="10" presetClass="entr" presetSubtype="0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109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20" presetID="17" presetClass="entr" presetSubtype="8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096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09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096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096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1095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109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000"/>
                                        <p:tgtEl>
                                          <p:spTgt spid="109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1095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109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109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2" dur="500"/>
                                        <p:tgtEl>
                                          <p:spTgt spid="1095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5" dur="500"/>
                                        <p:tgtEl>
                                          <p:spTgt spid="109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109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35" presetClass="emph" presetSubtype="0" repeatCount="3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0" dur="500" fill="hold"/>
                                        <p:tgtEl>
                                          <p:spTgt spid="109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5" dur="500"/>
                                        <p:tgtEl>
                                          <p:spTgt spid="1095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6" presetID="17" presetClass="entr" presetSubtype="8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109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109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109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109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2" presetID="17" presetClass="entr" presetSubtype="8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109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109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1095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1095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83" grpId="0"/>
      <p:bldP spid="109587" grpId="0"/>
      <p:bldP spid="109588" grpId="0"/>
      <p:bldP spid="109589" grpId="0"/>
      <p:bldP spid="109592" grpId="0"/>
      <p:bldP spid="109593" grpId="0"/>
      <p:bldP spid="109596" grpId="0" animBg="1"/>
      <p:bldP spid="109596" grpId="1" animBg="1"/>
      <p:bldP spid="109599" grpId="0" animBg="1"/>
      <p:bldP spid="109599" grpId="1" animBg="1"/>
      <p:bldP spid="109602" grpId="0" animBg="1"/>
      <p:bldP spid="109602" grpId="1" animBg="1"/>
      <p:bldP spid="109602" grpId="2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4038600" y="5029200"/>
            <a:ext cx="449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56347" name="Oval 27"/>
          <p:cNvSpPr>
            <a:spLocks noChangeArrowheads="1"/>
          </p:cNvSpPr>
          <p:nvPr/>
        </p:nvSpPr>
        <p:spPr bwMode="auto">
          <a:xfrm>
            <a:off x="4356100" y="3213100"/>
            <a:ext cx="144463" cy="144463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56348" name="Line 28"/>
          <p:cNvSpPr>
            <a:spLocks noChangeShapeType="1"/>
          </p:cNvSpPr>
          <p:nvPr/>
        </p:nvSpPr>
        <p:spPr bwMode="auto">
          <a:xfrm flipV="1">
            <a:off x="1187450" y="3276600"/>
            <a:ext cx="7042150" cy="7938"/>
          </a:xfrm>
          <a:prstGeom prst="line">
            <a:avLst/>
          </a:prstGeom>
          <a:noFill/>
          <a:ln w="762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49" name="Text Box 29"/>
          <p:cNvSpPr txBox="1">
            <a:spLocks noChangeArrowheads="1"/>
          </p:cNvSpPr>
          <p:nvPr/>
        </p:nvSpPr>
        <p:spPr bwMode="auto">
          <a:xfrm>
            <a:off x="4140200" y="3284538"/>
            <a:ext cx="60166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56350" name="Line 30"/>
          <p:cNvSpPr>
            <a:spLocks noChangeShapeType="1"/>
          </p:cNvSpPr>
          <p:nvPr/>
        </p:nvSpPr>
        <p:spPr bwMode="auto">
          <a:xfrm flipH="1">
            <a:off x="1116013" y="3284538"/>
            <a:ext cx="3240087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51" name="Line 31"/>
          <p:cNvSpPr>
            <a:spLocks noChangeShapeType="1"/>
          </p:cNvSpPr>
          <p:nvPr/>
        </p:nvSpPr>
        <p:spPr bwMode="auto">
          <a:xfrm>
            <a:off x="4419600" y="3276600"/>
            <a:ext cx="38100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52" name="Text Box 32"/>
          <p:cNvSpPr txBox="1">
            <a:spLocks noChangeArrowheads="1"/>
          </p:cNvSpPr>
          <p:nvPr/>
        </p:nvSpPr>
        <p:spPr bwMode="auto">
          <a:xfrm>
            <a:off x="1258888" y="3213100"/>
            <a:ext cx="381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56353" name="Text Box 33"/>
          <p:cNvSpPr txBox="1">
            <a:spLocks noChangeArrowheads="1"/>
          </p:cNvSpPr>
          <p:nvPr/>
        </p:nvSpPr>
        <p:spPr bwMode="auto">
          <a:xfrm>
            <a:off x="7752522" y="2459772"/>
            <a:ext cx="396116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latin typeface="Times New Roman" panose="02020603050405020304" pitchFamily="18" charset="0"/>
              </a:rPr>
              <a:t>   y</a:t>
            </a:r>
          </a:p>
        </p:txBody>
      </p:sp>
      <p:sp>
        <p:nvSpPr>
          <p:cNvPr id="56354" name="Line 34"/>
          <p:cNvSpPr>
            <a:spLocks noChangeShapeType="1"/>
          </p:cNvSpPr>
          <p:nvPr/>
        </p:nvSpPr>
        <p:spPr bwMode="auto">
          <a:xfrm flipV="1">
            <a:off x="2771775" y="1125538"/>
            <a:ext cx="0" cy="4318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55" name="Text Box 35"/>
          <p:cNvSpPr txBox="1">
            <a:spLocks noChangeArrowheads="1"/>
          </p:cNvSpPr>
          <p:nvPr/>
        </p:nvSpPr>
        <p:spPr bwMode="auto">
          <a:xfrm>
            <a:off x="1116013" y="1628775"/>
            <a:ext cx="582481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</a:rPr>
              <a:t>Hình này gọi là gì?</a:t>
            </a:r>
          </a:p>
        </p:txBody>
      </p:sp>
      <p:sp>
        <p:nvSpPr>
          <p:cNvPr id="56356" name="Text Box 36"/>
          <p:cNvSpPr txBox="1">
            <a:spLocks noChangeArrowheads="1"/>
          </p:cNvSpPr>
          <p:nvPr/>
        </p:nvSpPr>
        <p:spPr bwMode="auto">
          <a:xfrm>
            <a:off x="3290231" y="4128906"/>
            <a:ext cx="573218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0000FF"/>
                </a:solidFill>
                <a:latin typeface="Times New Roman" panose="02020603050405020304" pitchFamily="18" charset="0"/>
              </a:rPr>
              <a:t>Hình này gọi là gì?</a:t>
            </a:r>
          </a:p>
        </p:txBody>
      </p:sp>
      <p:sp>
        <p:nvSpPr>
          <p:cNvPr id="56357" name="Oval 37"/>
          <p:cNvSpPr>
            <a:spLocks noChangeArrowheads="1"/>
          </p:cNvSpPr>
          <p:nvPr/>
        </p:nvSpPr>
        <p:spPr bwMode="auto">
          <a:xfrm>
            <a:off x="4343400" y="3200400"/>
            <a:ext cx="152400" cy="1524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56358" name="Text Box 38"/>
          <p:cNvSpPr txBox="1">
            <a:spLocks noChangeArrowheads="1"/>
          </p:cNvSpPr>
          <p:nvPr/>
        </p:nvSpPr>
        <p:spPr bwMode="auto">
          <a:xfrm>
            <a:off x="4152899" y="3292475"/>
            <a:ext cx="57626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56359" name="Line 39"/>
          <p:cNvSpPr>
            <a:spLocks noChangeShapeType="1"/>
          </p:cNvSpPr>
          <p:nvPr/>
        </p:nvSpPr>
        <p:spPr bwMode="auto">
          <a:xfrm flipV="1">
            <a:off x="6156325" y="3429000"/>
            <a:ext cx="0" cy="4318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iêu đề 2">
            <a:extLst>
              <a:ext uri="{FF2B5EF4-FFF2-40B4-BE49-F238E27FC236}">
                <a16:creationId xmlns:a16="http://schemas.microsoft.com/office/drawing/2014/main" id="{FBDC0B17-7A1B-9E41-A361-722971ED1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Picture 88">
            <a:extLst>
              <a:ext uri="{FF2B5EF4-FFF2-40B4-BE49-F238E27FC236}">
                <a16:creationId xmlns:a16="http://schemas.microsoft.com/office/drawing/2014/main" id="{C2CCACA9-EA8B-3C4B-9AE6-82BBA60DD3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5661025"/>
            <a:ext cx="1116012" cy="119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0486584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6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6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6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6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6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6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6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6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2" repeatCount="500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6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6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6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6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8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6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6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6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6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62" dur="2000" fill="hold"/>
                                        <p:tgtEl>
                                          <p:spTgt spid="563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64" dur="2000" fill="hold"/>
                                        <p:tgtEl>
                                          <p:spTgt spid="563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66" dur="2000" fill="hold"/>
                                        <p:tgtEl>
                                          <p:spTgt spid="563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68" dur="2000" fill="hold"/>
                                        <p:tgtEl>
                                          <p:spTgt spid="563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71" dur="500"/>
                                        <p:tgtEl>
                                          <p:spTgt spid="563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6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6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6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6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6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6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6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6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6" grpId="0"/>
      <p:bldP spid="56347" grpId="0" animBg="1"/>
      <p:bldP spid="56347" grpId="1" animBg="1"/>
      <p:bldP spid="56352" grpId="0"/>
      <p:bldP spid="56353" grpId="0"/>
      <p:bldP spid="56356" grpId="0"/>
      <p:bldP spid="56357" grpId="0" animBg="1"/>
      <p:bldP spid="5635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2" name="Picture 2" descr="6b1b5ba13a833ea787-7fe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9325" y="2359025"/>
            <a:ext cx="17463" cy="62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63" name="Picture 3" descr="image00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1341438"/>
            <a:ext cx="935037" cy="273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64" name="Picture 4" descr="image00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00438"/>
            <a:ext cx="4932363" cy="2265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65" name="Picture 5" descr="image00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357563"/>
            <a:ext cx="4392613" cy="2376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66" name="Picture 6" descr="image00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100" y="3716338"/>
            <a:ext cx="792163" cy="314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67" name="Picture 7" descr="image00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692150"/>
            <a:ext cx="3455988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68" name="Picture 8" descr="image00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908175" cy="1223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69" name="Picture 9" descr="image00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0" y="836613"/>
            <a:ext cx="1841500" cy="2087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70" name="Picture 10" descr="image009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836613"/>
            <a:ext cx="3455988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71" name="Picture 11" descr="image010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350"/>
            <a:ext cx="2268538" cy="133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72" name="Picture 12" descr="image01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52513"/>
            <a:ext cx="2195513" cy="219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73" name="Picture 13" descr="image00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404813"/>
            <a:ext cx="2087563" cy="165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174" name="Line 14"/>
          <p:cNvSpPr>
            <a:spLocks noChangeShapeType="1"/>
          </p:cNvSpPr>
          <p:nvPr/>
        </p:nvSpPr>
        <p:spPr bwMode="auto">
          <a:xfrm>
            <a:off x="5292725" y="2133600"/>
            <a:ext cx="0" cy="172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75" name="Text Box 15"/>
          <p:cNvSpPr txBox="1">
            <a:spLocks noChangeArrowheads="1"/>
          </p:cNvSpPr>
          <p:nvPr/>
        </p:nvSpPr>
        <p:spPr bwMode="auto">
          <a:xfrm>
            <a:off x="5292725" y="1989138"/>
            <a:ext cx="576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92176" name="Text Box 16"/>
          <p:cNvSpPr txBox="1">
            <a:spLocks noChangeArrowheads="1"/>
          </p:cNvSpPr>
          <p:nvPr/>
        </p:nvSpPr>
        <p:spPr bwMode="auto">
          <a:xfrm>
            <a:off x="5219700" y="3357563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0000FF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92178" name="Line 18"/>
          <p:cNvSpPr>
            <a:spLocks noChangeShapeType="1"/>
          </p:cNvSpPr>
          <p:nvPr/>
        </p:nvSpPr>
        <p:spPr bwMode="auto">
          <a:xfrm>
            <a:off x="6588125" y="1628775"/>
            <a:ext cx="86518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79" name="Line 19"/>
          <p:cNvSpPr>
            <a:spLocks noChangeShapeType="1"/>
          </p:cNvSpPr>
          <p:nvPr/>
        </p:nvSpPr>
        <p:spPr bwMode="auto">
          <a:xfrm flipH="1">
            <a:off x="5795963" y="1628775"/>
            <a:ext cx="792162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80" name="Text Box 20"/>
          <p:cNvSpPr txBox="1">
            <a:spLocks noChangeArrowheads="1"/>
          </p:cNvSpPr>
          <p:nvPr/>
        </p:nvSpPr>
        <p:spPr bwMode="auto">
          <a:xfrm>
            <a:off x="6372225" y="1628775"/>
            <a:ext cx="433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92181" name="Text Box 21"/>
          <p:cNvSpPr txBox="1">
            <a:spLocks noChangeArrowheads="1"/>
          </p:cNvSpPr>
          <p:nvPr/>
        </p:nvSpPr>
        <p:spPr bwMode="auto">
          <a:xfrm>
            <a:off x="5724525" y="1557338"/>
            <a:ext cx="3603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0000FF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92182" name="Text Box 22"/>
          <p:cNvSpPr txBox="1">
            <a:spLocks noChangeArrowheads="1"/>
          </p:cNvSpPr>
          <p:nvPr/>
        </p:nvSpPr>
        <p:spPr bwMode="auto">
          <a:xfrm>
            <a:off x="7164388" y="1557338"/>
            <a:ext cx="3603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chemeClr val="tx2"/>
                </a:solidFill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92183" name="Line 23"/>
          <p:cNvSpPr>
            <a:spLocks noChangeShapeType="1"/>
          </p:cNvSpPr>
          <p:nvPr/>
        </p:nvSpPr>
        <p:spPr bwMode="auto">
          <a:xfrm>
            <a:off x="2268538" y="1700213"/>
            <a:ext cx="136683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84" name="Text Box 24"/>
          <p:cNvSpPr txBox="1">
            <a:spLocks noChangeArrowheads="1"/>
          </p:cNvSpPr>
          <p:nvPr/>
        </p:nvSpPr>
        <p:spPr bwMode="auto">
          <a:xfrm>
            <a:off x="2124075" y="1628775"/>
            <a:ext cx="2873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92185" name="Text Box 25"/>
          <p:cNvSpPr txBox="1">
            <a:spLocks noChangeArrowheads="1"/>
          </p:cNvSpPr>
          <p:nvPr/>
        </p:nvSpPr>
        <p:spPr bwMode="auto">
          <a:xfrm>
            <a:off x="2411413" y="16287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92186" name="Text Box 26"/>
          <p:cNvSpPr txBox="1">
            <a:spLocks noChangeArrowheads="1"/>
          </p:cNvSpPr>
          <p:nvPr/>
        </p:nvSpPr>
        <p:spPr bwMode="auto">
          <a:xfrm>
            <a:off x="3348038" y="1700213"/>
            <a:ext cx="5762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92187" name="Text Box 27"/>
          <p:cNvSpPr txBox="1">
            <a:spLocks noChangeArrowheads="1"/>
          </p:cNvSpPr>
          <p:nvPr/>
        </p:nvSpPr>
        <p:spPr bwMode="auto">
          <a:xfrm>
            <a:off x="1619250" y="0"/>
            <a:ext cx="6337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SƠ ĐỒ TƯ DUY CÁC KIẾN THỨC VỀ TIA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2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921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21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0" presetClass="entr" presetSubtype="3311756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92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92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921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92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92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921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92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921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500"/>
                                        <p:tgtEl>
                                          <p:spTgt spid="92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921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0" grpId="0"/>
      <p:bldP spid="92181" grpId="0"/>
      <p:bldP spid="92182" grpId="0"/>
      <p:bldP spid="92184" grpId="0"/>
      <p:bldP spid="92185" grpId="0"/>
      <p:bldP spid="92186" grpId="0"/>
      <p:bldP spid="9218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844550" y="160338"/>
            <a:ext cx="7777163" cy="7572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sz="540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+mn-cs"/>
              </a:rPr>
              <a:t>       </a:t>
            </a:r>
            <a:endParaRPr lang="en-US" sz="5400" b="1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+mn-cs"/>
            </a:endParaRPr>
          </a:p>
        </p:txBody>
      </p:sp>
      <p:pic>
        <p:nvPicPr>
          <p:cNvPr id="22531" name="Picture 16" descr="B0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8" y="838200"/>
            <a:ext cx="8418512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Picture 17" descr="G_ANIM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6350" y="152400"/>
            <a:ext cx="54133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Text Box 28"/>
          <p:cNvSpPr txBox="1">
            <a:spLocks noChangeArrowheads="1"/>
          </p:cNvSpPr>
          <p:nvPr/>
        </p:nvSpPr>
        <p:spPr bwMode="auto">
          <a:xfrm>
            <a:off x="539750" y="1557338"/>
            <a:ext cx="8208963" cy="1570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</a:rPr>
              <a:t>Bài 5: </a:t>
            </a:r>
            <a:r>
              <a:rPr lang="en-US" altLang="en-US">
                <a:latin typeface="Times New Roman" panose="02020603050405020304" pitchFamily="18" charset="0"/>
              </a:rPr>
              <a:t>Cho hai tia Ox và Oy. Lấy điểm A thuộc tia Ox, điểm B thuộc tia Oy. Hãy nhận xét vị trí ba điểm A,O,B.</a:t>
            </a:r>
          </a:p>
        </p:txBody>
      </p:sp>
      <p:sp>
        <p:nvSpPr>
          <p:cNvPr id="22534" name="AutoShape 3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04250" y="6381750"/>
            <a:ext cx="539750" cy="476250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Đáp án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Có ba trường hợp xảy ra:</a:t>
            </a:r>
          </a:p>
          <a:p>
            <a:pPr eaLnBrk="1" hangingPunct="1"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TH1: Ba điểm A,O,B không thẳng hàng</a:t>
            </a:r>
          </a:p>
          <a:p>
            <a:pPr eaLnBrk="1" hangingPunct="1"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TH2: Điểm O nằm giữa điểm A và B</a:t>
            </a:r>
          </a:p>
          <a:p>
            <a:pPr eaLnBrk="1" hangingPunct="1"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TH3: Điểm A và điểm B cùng nằm trên một tia gốc 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124075" y="0"/>
            <a:ext cx="4679950" cy="719138"/>
          </a:xfrm>
          <a:solidFill>
            <a:srgbClr val="FF0000"/>
          </a:solidFill>
        </p:spPr>
        <p:txBody>
          <a:bodyPr/>
          <a:lstStyle/>
          <a:p>
            <a:pPr eaLnBrk="1" hangingPunct="1"/>
            <a:r>
              <a:rPr lang="vi-VN" altLang="en-US" sz="2800" b="1">
                <a:solidFill>
                  <a:schemeClr val="bg1"/>
                </a:solidFill>
                <a:latin typeface="Times New Roman" panose="02020603050405020304" pitchFamily="18" charset="0"/>
              </a:rPr>
              <a:t>HƯỚNG DẪN VỀ NHÀ</a:t>
            </a:r>
          </a:p>
        </p:txBody>
      </p:sp>
      <p:sp>
        <p:nvSpPr>
          <p:cNvPr id="80900" name="Text Box 4"/>
          <p:cNvSpPr txBox="1">
            <a:spLocks noChangeArrowheads="1"/>
          </p:cNvSpPr>
          <p:nvPr/>
        </p:nvSpPr>
        <p:spPr bwMode="auto">
          <a:xfrm>
            <a:off x="1042988" y="1052513"/>
            <a:ext cx="6769100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Học thuộc bài với những nội dung đã tổng kết trong tiết học (Kết hợp vở ghi và SGK)</a:t>
            </a:r>
          </a:p>
        </p:txBody>
      </p:sp>
      <p:sp>
        <p:nvSpPr>
          <p:cNvPr id="80902" name="Text Box 6"/>
          <p:cNvSpPr txBox="1">
            <a:spLocks noChangeArrowheads="1"/>
          </p:cNvSpPr>
          <p:nvPr/>
        </p:nvSpPr>
        <p:spPr bwMode="auto">
          <a:xfrm>
            <a:off x="1042988" y="3213100"/>
            <a:ext cx="7489825" cy="1169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Làm các bài tập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22;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23, 24, 25(SGK trang 113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80906" name="Text Box 10"/>
          <p:cNvSpPr txBox="1">
            <a:spLocks noChangeArrowheads="1"/>
          </p:cNvSpPr>
          <p:nvPr/>
        </p:nvSpPr>
        <p:spPr bwMode="auto">
          <a:xfrm>
            <a:off x="1116013" y="4724400"/>
            <a:ext cx="6121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Tiết sau luyện tập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0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0" grpId="0"/>
      <p:bldP spid="80902" grpId="0"/>
      <p:bldP spid="8090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WordArt 2"/>
          <p:cNvSpPr>
            <a:spLocks noChangeArrowheads="1" noChangeShapeType="1" noTextEdit="1"/>
          </p:cNvSpPr>
          <p:nvPr/>
        </p:nvSpPr>
        <p:spPr bwMode="auto">
          <a:xfrm>
            <a:off x="1600200" y="1752600"/>
            <a:ext cx="62484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CẢM ƠN QUÍ THẦY CÔ !</a:t>
            </a:r>
            <a:endParaRPr lang="en-US" sz="3600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03" name="WordArt 3"/>
          <p:cNvSpPr>
            <a:spLocks noChangeArrowheads="1" noChangeShapeType="1" noTextEdit="1"/>
          </p:cNvSpPr>
          <p:nvPr/>
        </p:nvSpPr>
        <p:spPr bwMode="auto">
          <a:xfrm>
            <a:off x="1600200" y="3200400"/>
            <a:ext cx="6086475" cy="17764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 CÁC EM HỌC TỐT </a:t>
            </a:r>
          </a:p>
        </p:txBody>
      </p:sp>
      <p:pic>
        <p:nvPicPr>
          <p:cNvPr id="25604" name="Picture 4" descr="dozen ros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724400"/>
            <a:ext cx="1981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5" descr="dozen ros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724400"/>
            <a:ext cx="1752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6" descr="cayuoncon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5000625"/>
            <a:ext cx="2209800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7" name="Picture 7" descr="canary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0538" y="4611688"/>
            <a:ext cx="8096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2" name="AutoShape 8"/>
          <p:cNvSpPr>
            <a:spLocks noChangeArrowheads="1"/>
          </p:cNvSpPr>
          <p:nvPr/>
        </p:nvSpPr>
        <p:spPr bwMode="auto">
          <a:xfrm>
            <a:off x="1066800" y="304800"/>
            <a:ext cx="990600" cy="838200"/>
          </a:xfrm>
          <a:prstGeom prst="star5">
            <a:avLst/>
          </a:prstGeom>
          <a:noFill/>
          <a:ln w="57150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/>
              <a:cs typeface="Arial" charset="0"/>
            </a:endParaRPr>
          </a:p>
        </p:txBody>
      </p:sp>
      <p:sp>
        <p:nvSpPr>
          <p:cNvPr id="41993" name="AutoShape 9"/>
          <p:cNvSpPr>
            <a:spLocks noChangeArrowheads="1"/>
          </p:cNvSpPr>
          <p:nvPr/>
        </p:nvSpPr>
        <p:spPr bwMode="auto">
          <a:xfrm>
            <a:off x="304800" y="1981200"/>
            <a:ext cx="990600" cy="838200"/>
          </a:xfrm>
          <a:prstGeom prst="star5">
            <a:avLst/>
          </a:prstGeom>
          <a:noFill/>
          <a:ln w="57150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/>
              <a:cs typeface="Arial" charset="0"/>
            </a:endParaRPr>
          </a:p>
        </p:txBody>
      </p:sp>
      <p:sp>
        <p:nvSpPr>
          <p:cNvPr id="41994" name="AutoShape 10"/>
          <p:cNvSpPr>
            <a:spLocks noChangeArrowheads="1"/>
          </p:cNvSpPr>
          <p:nvPr/>
        </p:nvSpPr>
        <p:spPr bwMode="auto">
          <a:xfrm>
            <a:off x="7772400" y="228600"/>
            <a:ext cx="990600" cy="838200"/>
          </a:xfrm>
          <a:prstGeom prst="star5">
            <a:avLst/>
          </a:prstGeom>
          <a:noFill/>
          <a:ln w="57150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/>
              <a:cs typeface="Arial" charset="0"/>
            </a:endParaRPr>
          </a:p>
        </p:txBody>
      </p:sp>
      <p:sp>
        <p:nvSpPr>
          <p:cNvPr id="41995" name="AutoShape 11"/>
          <p:cNvSpPr>
            <a:spLocks noChangeArrowheads="1"/>
          </p:cNvSpPr>
          <p:nvPr/>
        </p:nvSpPr>
        <p:spPr bwMode="auto">
          <a:xfrm>
            <a:off x="7772400" y="2743200"/>
            <a:ext cx="990600" cy="838200"/>
          </a:xfrm>
          <a:prstGeom prst="star5">
            <a:avLst/>
          </a:prstGeom>
          <a:noFill/>
          <a:ln w="57150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/>
              <a:cs typeface="Arial" charset="0"/>
            </a:endParaRPr>
          </a:p>
        </p:txBody>
      </p:sp>
      <p:sp>
        <p:nvSpPr>
          <p:cNvPr id="41996" name="AutoShape 12"/>
          <p:cNvSpPr>
            <a:spLocks noChangeArrowheads="1"/>
          </p:cNvSpPr>
          <p:nvPr/>
        </p:nvSpPr>
        <p:spPr bwMode="auto">
          <a:xfrm>
            <a:off x="4273550" y="187325"/>
            <a:ext cx="990600" cy="838200"/>
          </a:xfrm>
          <a:prstGeom prst="star5">
            <a:avLst/>
          </a:prstGeom>
          <a:noFill/>
          <a:ln w="57150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/>
              <a:cs typeface="Arial" charset="0"/>
            </a:endParaRPr>
          </a:p>
        </p:txBody>
      </p:sp>
      <p:pic>
        <p:nvPicPr>
          <p:cNvPr id="25613" name="Picture 13" descr="bay len Viet Nam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200400" cy="171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heel spokes="8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3" name="Oval 15"/>
          <p:cNvSpPr>
            <a:spLocks noChangeArrowheads="1"/>
          </p:cNvSpPr>
          <p:nvPr/>
        </p:nvSpPr>
        <p:spPr bwMode="auto">
          <a:xfrm>
            <a:off x="1692275" y="1773238"/>
            <a:ext cx="5400675" cy="3074987"/>
          </a:xfrm>
          <a:prstGeom prst="ellipse">
            <a:avLst/>
          </a:prstGeom>
          <a:gradFill rotWithShape="1">
            <a:gsLst>
              <a:gs pos="0">
                <a:srgbClr val="006666"/>
              </a:gs>
              <a:gs pos="100000">
                <a:srgbClr val="003300"/>
              </a:gs>
            </a:gsLst>
            <a:lin ang="5400000" scaled="1"/>
          </a:gradFill>
          <a:ln w="57150">
            <a:solidFill>
              <a:srgbClr val="0033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b="1">
              <a:latin typeface="Times New Roman" panose="02020603050405020304" pitchFamily="18" charset="0"/>
            </a:endParaRPr>
          </a:p>
        </p:txBody>
      </p:sp>
      <p:sp>
        <p:nvSpPr>
          <p:cNvPr id="17424" name="WordArt 16"/>
          <p:cNvSpPr>
            <a:spLocks noChangeArrowheads="1" noChangeShapeType="1" noTextEdit="1"/>
          </p:cNvSpPr>
          <p:nvPr/>
        </p:nvSpPr>
        <p:spPr bwMode="auto">
          <a:xfrm>
            <a:off x="2914650" y="2362200"/>
            <a:ext cx="2736850" cy="15652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27745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</a:p>
        </p:txBody>
      </p:sp>
      <p:pic>
        <p:nvPicPr>
          <p:cNvPr id="17474" name="Nen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3429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512" name="Line 104"/>
          <p:cNvSpPr>
            <a:spLocks noChangeShapeType="1"/>
          </p:cNvSpPr>
          <p:nvPr/>
        </p:nvSpPr>
        <p:spPr bwMode="auto">
          <a:xfrm>
            <a:off x="4454525" y="4537075"/>
            <a:ext cx="19812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13" name="Line 105"/>
          <p:cNvSpPr>
            <a:spLocks noChangeShapeType="1"/>
          </p:cNvSpPr>
          <p:nvPr/>
        </p:nvSpPr>
        <p:spPr bwMode="auto">
          <a:xfrm>
            <a:off x="2268538" y="4508500"/>
            <a:ext cx="19812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14" name="Oval 106"/>
          <p:cNvSpPr>
            <a:spLocks noChangeArrowheads="1"/>
          </p:cNvSpPr>
          <p:nvPr/>
        </p:nvSpPr>
        <p:spPr bwMode="auto">
          <a:xfrm>
            <a:off x="4267200" y="4419600"/>
            <a:ext cx="228600" cy="228600"/>
          </a:xfrm>
          <a:prstGeom prst="ellipse">
            <a:avLst/>
          </a:prstGeom>
          <a:solidFill>
            <a:srgbClr val="FF33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b="1">
              <a:latin typeface="Times New Roman" panose="02020603050405020304" pitchFamily="18" charset="0"/>
            </a:endParaRPr>
          </a:p>
        </p:txBody>
      </p:sp>
      <p:sp>
        <p:nvSpPr>
          <p:cNvPr id="17515" name="Line 107"/>
          <p:cNvSpPr>
            <a:spLocks noChangeShapeType="1"/>
          </p:cNvSpPr>
          <p:nvPr/>
        </p:nvSpPr>
        <p:spPr bwMode="auto">
          <a:xfrm rot="-5400000">
            <a:off x="3388519" y="5644356"/>
            <a:ext cx="1981200" cy="15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16" name="Line 108"/>
          <p:cNvSpPr>
            <a:spLocks noChangeShapeType="1"/>
          </p:cNvSpPr>
          <p:nvPr/>
        </p:nvSpPr>
        <p:spPr bwMode="auto">
          <a:xfrm rot="-5400000">
            <a:off x="3394869" y="3401219"/>
            <a:ext cx="1981200" cy="15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17" name="Line 109"/>
          <p:cNvSpPr>
            <a:spLocks noChangeShapeType="1"/>
          </p:cNvSpPr>
          <p:nvPr/>
        </p:nvSpPr>
        <p:spPr bwMode="auto">
          <a:xfrm>
            <a:off x="4460875" y="4606925"/>
            <a:ext cx="1752600" cy="17526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18" name="Line 110"/>
          <p:cNvSpPr>
            <a:spLocks noChangeShapeType="1"/>
          </p:cNvSpPr>
          <p:nvPr/>
        </p:nvSpPr>
        <p:spPr bwMode="auto">
          <a:xfrm>
            <a:off x="2535238" y="2687638"/>
            <a:ext cx="1752600" cy="17526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19" name="Line 111"/>
          <p:cNvSpPr>
            <a:spLocks noChangeShapeType="1"/>
          </p:cNvSpPr>
          <p:nvPr/>
        </p:nvSpPr>
        <p:spPr bwMode="auto">
          <a:xfrm rot="5400000">
            <a:off x="4454525" y="2687638"/>
            <a:ext cx="1752600" cy="1752600"/>
          </a:xfrm>
          <a:prstGeom prst="lin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20" name="Line 112"/>
          <p:cNvSpPr>
            <a:spLocks noChangeShapeType="1"/>
          </p:cNvSpPr>
          <p:nvPr/>
        </p:nvSpPr>
        <p:spPr bwMode="auto">
          <a:xfrm rot="-5400000">
            <a:off x="2535238" y="4613275"/>
            <a:ext cx="1752600" cy="1752600"/>
          </a:xfrm>
          <a:prstGeom prst="lin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21" name="Line 113"/>
          <p:cNvSpPr>
            <a:spLocks noChangeShapeType="1"/>
          </p:cNvSpPr>
          <p:nvPr/>
        </p:nvSpPr>
        <p:spPr bwMode="auto">
          <a:xfrm flipV="1">
            <a:off x="4495800" y="4038600"/>
            <a:ext cx="1143000" cy="457200"/>
          </a:xfrm>
          <a:prstGeom prst="line">
            <a:avLst/>
          </a:prstGeom>
          <a:noFill/>
          <a:ln w="28575">
            <a:solidFill>
              <a:srgbClr val="66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22" name="Line 114"/>
          <p:cNvSpPr>
            <a:spLocks noChangeShapeType="1"/>
          </p:cNvSpPr>
          <p:nvPr/>
        </p:nvSpPr>
        <p:spPr bwMode="auto">
          <a:xfrm rot="16200000" flipV="1">
            <a:off x="4076700" y="4970463"/>
            <a:ext cx="1143000" cy="4572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23" name="Line 115"/>
          <p:cNvSpPr>
            <a:spLocks noChangeShapeType="1"/>
          </p:cNvSpPr>
          <p:nvPr/>
        </p:nvSpPr>
        <p:spPr bwMode="auto">
          <a:xfrm rot="10800000" flipV="1">
            <a:off x="3124200" y="4586288"/>
            <a:ext cx="1143000" cy="457200"/>
          </a:xfrm>
          <a:prstGeom prst="line">
            <a:avLst/>
          </a:prstGeom>
          <a:noFill/>
          <a:ln w="28575">
            <a:solidFill>
              <a:srgbClr val="66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24" name="Line 116"/>
          <p:cNvSpPr>
            <a:spLocks noChangeShapeType="1"/>
          </p:cNvSpPr>
          <p:nvPr/>
        </p:nvSpPr>
        <p:spPr bwMode="auto">
          <a:xfrm rot="16200000" flipV="1">
            <a:off x="3522663" y="3605213"/>
            <a:ext cx="1143000" cy="4572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25" name="Line 117"/>
          <p:cNvSpPr>
            <a:spLocks noChangeShapeType="1"/>
          </p:cNvSpPr>
          <p:nvPr/>
        </p:nvSpPr>
        <p:spPr bwMode="auto">
          <a:xfrm>
            <a:off x="4495800" y="4572000"/>
            <a:ext cx="1143000" cy="4572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26" name="Line 118"/>
          <p:cNvSpPr>
            <a:spLocks noChangeShapeType="1"/>
          </p:cNvSpPr>
          <p:nvPr/>
        </p:nvSpPr>
        <p:spPr bwMode="auto">
          <a:xfrm rot="-5400000">
            <a:off x="4076700" y="3619500"/>
            <a:ext cx="1143000" cy="4572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27" name="Line 119"/>
          <p:cNvSpPr>
            <a:spLocks noChangeShapeType="1"/>
          </p:cNvSpPr>
          <p:nvPr/>
        </p:nvSpPr>
        <p:spPr bwMode="auto">
          <a:xfrm rot="10800000">
            <a:off x="3124200" y="4038600"/>
            <a:ext cx="1143000" cy="4572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28" name="Line 120"/>
          <p:cNvSpPr>
            <a:spLocks noChangeShapeType="1"/>
          </p:cNvSpPr>
          <p:nvPr/>
        </p:nvSpPr>
        <p:spPr bwMode="auto">
          <a:xfrm rot="5400000">
            <a:off x="3529013" y="4978400"/>
            <a:ext cx="1143000" cy="4572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29" name="Line 121"/>
          <p:cNvSpPr>
            <a:spLocks noChangeShapeType="1"/>
          </p:cNvSpPr>
          <p:nvPr/>
        </p:nvSpPr>
        <p:spPr bwMode="auto">
          <a:xfrm>
            <a:off x="2432050" y="4689475"/>
            <a:ext cx="1981200" cy="0"/>
          </a:xfrm>
          <a:prstGeom prst="line">
            <a:avLst/>
          </a:prstGeom>
          <a:noFill/>
          <a:ln w="28575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30" name="Line 122"/>
          <p:cNvSpPr>
            <a:spLocks noChangeShapeType="1"/>
          </p:cNvSpPr>
          <p:nvPr/>
        </p:nvSpPr>
        <p:spPr bwMode="auto">
          <a:xfrm>
            <a:off x="228600" y="4683125"/>
            <a:ext cx="1981200" cy="0"/>
          </a:xfrm>
          <a:prstGeom prst="line">
            <a:avLst/>
          </a:prstGeom>
          <a:noFill/>
          <a:ln w="28575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31" name="Oval 123"/>
          <p:cNvSpPr>
            <a:spLocks noChangeArrowheads="1"/>
          </p:cNvSpPr>
          <p:nvPr/>
        </p:nvSpPr>
        <p:spPr bwMode="auto">
          <a:xfrm>
            <a:off x="2268538" y="4581525"/>
            <a:ext cx="228600" cy="228600"/>
          </a:xfrm>
          <a:prstGeom prst="ellipse">
            <a:avLst/>
          </a:prstGeom>
          <a:solidFill>
            <a:srgbClr val="FF33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b="1">
              <a:latin typeface="Times New Roman" panose="02020603050405020304" pitchFamily="18" charset="0"/>
            </a:endParaRPr>
          </a:p>
        </p:txBody>
      </p:sp>
      <p:sp>
        <p:nvSpPr>
          <p:cNvPr id="17532" name="Line 124"/>
          <p:cNvSpPr>
            <a:spLocks noChangeShapeType="1"/>
          </p:cNvSpPr>
          <p:nvPr/>
        </p:nvSpPr>
        <p:spPr bwMode="auto">
          <a:xfrm rot="-5400000">
            <a:off x="1366044" y="5796756"/>
            <a:ext cx="1981200" cy="15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33" name="Line 125"/>
          <p:cNvSpPr>
            <a:spLocks noChangeShapeType="1"/>
          </p:cNvSpPr>
          <p:nvPr/>
        </p:nvSpPr>
        <p:spPr bwMode="auto">
          <a:xfrm rot="-5400000">
            <a:off x="1372394" y="3553619"/>
            <a:ext cx="1981200" cy="15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34" name="Line 126"/>
          <p:cNvSpPr>
            <a:spLocks noChangeShapeType="1"/>
          </p:cNvSpPr>
          <p:nvPr/>
        </p:nvSpPr>
        <p:spPr bwMode="auto">
          <a:xfrm>
            <a:off x="2438400" y="4759325"/>
            <a:ext cx="1752600" cy="17526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35" name="Line 127"/>
          <p:cNvSpPr>
            <a:spLocks noChangeShapeType="1"/>
          </p:cNvSpPr>
          <p:nvPr/>
        </p:nvSpPr>
        <p:spPr bwMode="auto">
          <a:xfrm>
            <a:off x="512763" y="2840038"/>
            <a:ext cx="1752600" cy="17526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36" name="Line 128"/>
          <p:cNvSpPr>
            <a:spLocks noChangeShapeType="1"/>
          </p:cNvSpPr>
          <p:nvPr/>
        </p:nvSpPr>
        <p:spPr bwMode="auto">
          <a:xfrm rot="5400000">
            <a:off x="2432050" y="2840038"/>
            <a:ext cx="1752600" cy="1752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37" name="Line 129"/>
          <p:cNvSpPr>
            <a:spLocks noChangeShapeType="1"/>
          </p:cNvSpPr>
          <p:nvPr/>
        </p:nvSpPr>
        <p:spPr bwMode="auto">
          <a:xfrm rot="-5400000">
            <a:off x="512763" y="4765675"/>
            <a:ext cx="1752600" cy="1752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38" name="Line 130"/>
          <p:cNvSpPr>
            <a:spLocks noChangeShapeType="1"/>
          </p:cNvSpPr>
          <p:nvPr/>
        </p:nvSpPr>
        <p:spPr bwMode="auto">
          <a:xfrm flipV="1">
            <a:off x="2473325" y="4191000"/>
            <a:ext cx="1143000" cy="457200"/>
          </a:xfrm>
          <a:prstGeom prst="line">
            <a:avLst/>
          </a:prstGeom>
          <a:noFill/>
          <a:ln w="28575">
            <a:solidFill>
              <a:srgbClr val="66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39" name="Line 131"/>
          <p:cNvSpPr>
            <a:spLocks noChangeShapeType="1"/>
          </p:cNvSpPr>
          <p:nvPr/>
        </p:nvSpPr>
        <p:spPr bwMode="auto">
          <a:xfrm rot="16200000" flipV="1">
            <a:off x="2054225" y="5122863"/>
            <a:ext cx="1143000" cy="457200"/>
          </a:xfrm>
          <a:prstGeom prst="line">
            <a:avLst/>
          </a:prstGeom>
          <a:noFill/>
          <a:ln w="28575">
            <a:solidFill>
              <a:srgbClr val="FF99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40" name="Line 132"/>
          <p:cNvSpPr>
            <a:spLocks noChangeShapeType="1"/>
          </p:cNvSpPr>
          <p:nvPr/>
        </p:nvSpPr>
        <p:spPr bwMode="auto">
          <a:xfrm rot="10800000" flipV="1">
            <a:off x="1101725" y="4738688"/>
            <a:ext cx="1143000" cy="457200"/>
          </a:xfrm>
          <a:prstGeom prst="line">
            <a:avLst/>
          </a:prstGeom>
          <a:noFill/>
          <a:ln w="28575">
            <a:solidFill>
              <a:srgbClr val="66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41" name="Line 133"/>
          <p:cNvSpPr>
            <a:spLocks noChangeShapeType="1"/>
          </p:cNvSpPr>
          <p:nvPr/>
        </p:nvSpPr>
        <p:spPr bwMode="auto">
          <a:xfrm rot="16200000" flipV="1">
            <a:off x="1492250" y="3771900"/>
            <a:ext cx="1143000" cy="457200"/>
          </a:xfrm>
          <a:prstGeom prst="line">
            <a:avLst/>
          </a:prstGeom>
          <a:noFill/>
          <a:ln w="28575">
            <a:solidFill>
              <a:srgbClr val="FF99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42" name="Line 134"/>
          <p:cNvSpPr>
            <a:spLocks noChangeShapeType="1"/>
          </p:cNvSpPr>
          <p:nvPr/>
        </p:nvSpPr>
        <p:spPr bwMode="auto">
          <a:xfrm>
            <a:off x="2473325" y="4724400"/>
            <a:ext cx="1143000" cy="4572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43" name="Line 135"/>
          <p:cNvSpPr>
            <a:spLocks noChangeShapeType="1"/>
          </p:cNvSpPr>
          <p:nvPr/>
        </p:nvSpPr>
        <p:spPr bwMode="auto">
          <a:xfrm rot="-5400000">
            <a:off x="2054225" y="3771900"/>
            <a:ext cx="1143000" cy="4572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44" name="Line 136"/>
          <p:cNvSpPr>
            <a:spLocks noChangeShapeType="1"/>
          </p:cNvSpPr>
          <p:nvPr/>
        </p:nvSpPr>
        <p:spPr bwMode="auto">
          <a:xfrm rot="10800000">
            <a:off x="1101725" y="4191000"/>
            <a:ext cx="1143000" cy="4572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45" name="Line 137"/>
          <p:cNvSpPr>
            <a:spLocks noChangeShapeType="1"/>
          </p:cNvSpPr>
          <p:nvPr/>
        </p:nvSpPr>
        <p:spPr bwMode="auto">
          <a:xfrm rot="5400000">
            <a:off x="1506538" y="5130800"/>
            <a:ext cx="1143000" cy="4572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6A170487-3FC5-C140-B442-0F603A6DDEB3}"/>
              </a:ext>
            </a:extLst>
          </p:cNvPr>
          <p:cNvSpPr txBox="1"/>
          <p:nvPr/>
        </p:nvSpPr>
        <p:spPr>
          <a:xfrm>
            <a:off x="3295650" y="576600"/>
            <a:ext cx="31623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vi-VN" sz="60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938" fill="hold"/>
                                        <p:tgtEl>
                                          <p:spTgt spid="1747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174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3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7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7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7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7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17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7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17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17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17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17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17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7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17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66" dur="2000" fill="hold"/>
                                        <p:tgtEl>
                                          <p:spTgt spid="175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68" dur="2000" fill="hold"/>
                                        <p:tgtEl>
                                          <p:spTgt spid="175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70" dur="2000" fill="hold"/>
                                        <p:tgtEl>
                                          <p:spTgt spid="175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72" dur="2000" fill="hold"/>
                                        <p:tgtEl>
                                          <p:spTgt spid="175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74" dur="2000" fill="hold"/>
                                        <p:tgtEl>
                                          <p:spTgt spid="175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76" dur="2000" fill="hold"/>
                                        <p:tgtEl>
                                          <p:spTgt spid="175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78" dur="2000" fill="hold"/>
                                        <p:tgtEl>
                                          <p:spTgt spid="175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80" dur="2000" fill="hold"/>
                                        <p:tgtEl>
                                          <p:spTgt spid="175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82" dur="2000" fill="hold"/>
                                        <p:tgtEl>
                                          <p:spTgt spid="175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84" dur="2000" fill="hold"/>
                                        <p:tgtEl>
                                          <p:spTgt spid="175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86" dur="2000" fill="hold"/>
                                        <p:tgtEl>
                                          <p:spTgt spid="175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88" dur="2000" fill="hold"/>
                                        <p:tgtEl>
                                          <p:spTgt spid="175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90" dur="2000" fill="hold"/>
                                        <p:tgtEl>
                                          <p:spTgt spid="175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003 -0.04 L -0.03733 -0.03677 L -0.03507 -0.32463 L 0.49514 -0.32162 L 0.50208 -0.02128 L 0.28125 -0.02451 " pathEditMode="relative" rAng="0" ptsTypes="AAAAAA">
                                      <p:cBhvr>
                                        <p:cTn id="92" dur="2000" fill="hold"/>
                                        <p:tgtEl>
                                          <p:spTgt spid="175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26" y="-13295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94" dur="2000" fill="hold"/>
                                        <p:tgtEl>
                                          <p:spTgt spid="175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96" dur="2000" fill="hold"/>
                                        <p:tgtEl>
                                          <p:spTgt spid="175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98" dur="2000" fill="hold"/>
                                        <p:tgtEl>
                                          <p:spTgt spid="175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9" presetID="53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7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7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7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17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17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17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17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17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17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17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7" dur="500"/>
                                        <p:tgtEl>
                                          <p:spTgt spid="17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0" dur="500"/>
                                        <p:tgtEl>
                                          <p:spTgt spid="17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3" dur="500"/>
                                        <p:tgtEl>
                                          <p:spTgt spid="17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6" dur="500"/>
                                        <p:tgtEl>
                                          <p:spTgt spid="1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9" dur="500"/>
                                        <p:tgtEl>
                                          <p:spTgt spid="17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2" dur="500"/>
                                        <p:tgtEl>
                                          <p:spTgt spid="17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5" dur="500"/>
                                        <p:tgtEl>
                                          <p:spTgt spid="17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2" presetClass="entr" presetSubtype="4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00"/>
                                        <p:tgtEl>
                                          <p:spTgt spid="17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2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1" dur="500"/>
                                        <p:tgtEl>
                                          <p:spTgt spid="17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53" dur="2000" fill="hold"/>
                                        <p:tgtEl>
                                          <p:spTgt spid="175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55" dur="2000" fill="hold"/>
                                        <p:tgtEl>
                                          <p:spTgt spid="175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57" dur="2000" fill="hold"/>
                                        <p:tgtEl>
                                          <p:spTgt spid="175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59" dur="2000" fill="hold"/>
                                        <p:tgtEl>
                                          <p:spTgt spid="175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61" dur="2000" fill="hold"/>
                                        <p:tgtEl>
                                          <p:spTgt spid="175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63" dur="2000" fill="hold"/>
                                        <p:tgtEl>
                                          <p:spTgt spid="175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65" dur="2000" fill="hold"/>
                                        <p:tgtEl>
                                          <p:spTgt spid="175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67" dur="2000" fill="hold"/>
                                        <p:tgtEl>
                                          <p:spTgt spid="175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69" dur="2000" fill="hold"/>
                                        <p:tgtEl>
                                          <p:spTgt spid="175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71" dur="2000" fill="hold"/>
                                        <p:tgtEl>
                                          <p:spTgt spid="175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73" dur="2000" fill="hold"/>
                                        <p:tgtEl>
                                          <p:spTgt spid="175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75" dur="2000" fill="hold"/>
                                        <p:tgtEl>
                                          <p:spTgt spid="175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77" dur="2000" fill="hold"/>
                                        <p:tgtEl>
                                          <p:spTgt spid="175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79" dur="2000" fill="hold"/>
                                        <p:tgtEl>
                                          <p:spTgt spid="175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81" dur="2000" fill="hold"/>
                                        <p:tgtEl>
                                          <p:spTgt spid="175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83" dur="2000" fill="hold"/>
                                        <p:tgtEl>
                                          <p:spTgt spid="175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85" dur="2000" fill="hold"/>
                                        <p:tgtEl>
                                          <p:spTgt spid="175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8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474"/>
                </p:tgtEl>
              </p:cMediaNode>
            </p:audio>
          </p:childTnLst>
        </p:cTn>
      </p:par>
    </p:tnLst>
    <p:bldLst>
      <p:bldP spid="17423" grpId="0" animBg="1"/>
      <p:bldP spid="17514" grpId="0" animBg="1"/>
      <p:bldP spid="17514" grpId="1" animBg="1"/>
      <p:bldP spid="17531" grpId="0" animBg="1"/>
      <p:bldP spid="17531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val 2"/>
          <p:cNvSpPr>
            <a:spLocks noChangeArrowheads="1"/>
          </p:cNvSpPr>
          <p:nvPr/>
        </p:nvSpPr>
        <p:spPr bwMode="auto">
          <a:xfrm>
            <a:off x="3260725" y="3032125"/>
            <a:ext cx="2689225" cy="1422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>
            <a:off x="3832225" y="3463925"/>
            <a:ext cx="1593850" cy="449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>
            <a:off x="5724525" y="4149725"/>
            <a:ext cx="1289050" cy="8429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 flipH="1">
            <a:off x="2124075" y="4149725"/>
            <a:ext cx="1339850" cy="884238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4" name="Line 6"/>
          <p:cNvSpPr>
            <a:spLocks noChangeShapeType="1"/>
          </p:cNvSpPr>
          <p:nvPr/>
        </p:nvSpPr>
        <p:spPr bwMode="auto">
          <a:xfrm flipV="1">
            <a:off x="4572000" y="1700213"/>
            <a:ext cx="28575" cy="130175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5" name="Rectangle 7"/>
          <p:cNvSpPr>
            <a:spLocks noChangeArrowheads="1"/>
          </p:cNvSpPr>
          <p:nvPr/>
        </p:nvSpPr>
        <p:spPr bwMode="auto">
          <a:xfrm>
            <a:off x="2339975" y="836613"/>
            <a:ext cx="4419600" cy="847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</a:rPr>
              <a:t>TIA</a:t>
            </a:r>
          </a:p>
        </p:txBody>
      </p:sp>
      <p:sp>
        <p:nvSpPr>
          <p:cNvPr id="48136" name="Rectangle 8"/>
          <p:cNvSpPr>
            <a:spLocks noChangeArrowheads="1"/>
          </p:cNvSpPr>
          <p:nvPr/>
        </p:nvSpPr>
        <p:spPr bwMode="auto">
          <a:xfrm>
            <a:off x="4565650" y="5046663"/>
            <a:ext cx="41148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HAI TIA TRÙNG NHAU</a:t>
            </a:r>
          </a:p>
        </p:txBody>
      </p:sp>
      <p:sp>
        <p:nvSpPr>
          <p:cNvPr id="48137" name="Rectangle 9"/>
          <p:cNvSpPr>
            <a:spLocks noChangeArrowheads="1"/>
          </p:cNvSpPr>
          <p:nvPr/>
        </p:nvSpPr>
        <p:spPr bwMode="auto">
          <a:xfrm>
            <a:off x="242888" y="5060950"/>
            <a:ext cx="39624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HAI TIA ĐỐI NHAU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5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81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20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5" grpId="0" animBg="1"/>
      <p:bldP spid="48136" grpId="0" animBg="1"/>
      <p:bldP spid="481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12"/>
          <p:cNvGraphicFramePr>
            <a:graphicFrameLocks noChangeAspect="1"/>
          </p:cNvGraphicFramePr>
          <p:nvPr/>
        </p:nvGraphicFramePr>
        <p:xfrm>
          <a:off x="3276600" y="18923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4" imgW="435285" imgH="677109" progId="Equation.DSMT4">
                  <p:embed/>
                </p:oleObj>
              </mc:Choice>
              <mc:Fallback>
                <p:oleObj name="Equation" r:id="rId4" imgW="435285" imgH="677109" progId="Equation.DSMT4">
                  <p:embed/>
                  <p:pic>
                    <p:nvPicPr>
                      <p:cNvPr id="512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89230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47" name="Line 43"/>
          <p:cNvSpPr>
            <a:spLocks noChangeShapeType="1"/>
          </p:cNvSpPr>
          <p:nvPr/>
        </p:nvSpPr>
        <p:spPr bwMode="auto">
          <a:xfrm flipV="1">
            <a:off x="611184" y="1801978"/>
            <a:ext cx="7505704" cy="22061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8" name="Text Box 44"/>
          <p:cNvSpPr txBox="1">
            <a:spLocks noChangeArrowheads="1"/>
          </p:cNvSpPr>
          <p:nvPr/>
        </p:nvSpPr>
        <p:spPr bwMode="auto">
          <a:xfrm>
            <a:off x="4114800" y="1198942"/>
            <a:ext cx="601663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>
                <a:latin typeface="Times New Roman" panose="02020603050405020304" pitchFamily="18" charset="0"/>
              </a:rPr>
              <a:t> O</a:t>
            </a:r>
          </a:p>
        </p:txBody>
      </p:sp>
      <p:sp>
        <p:nvSpPr>
          <p:cNvPr id="21549" name="Line 45"/>
          <p:cNvSpPr>
            <a:spLocks noChangeShapeType="1"/>
          </p:cNvSpPr>
          <p:nvPr/>
        </p:nvSpPr>
        <p:spPr bwMode="auto">
          <a:xfrm flipH="1" flipV="1">
            <a:off x="611182" y="1801978"/>
            <a:ext cx="3846517" cy="34871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50" name="Line 46"/>
          <p:cNvSpPr>
            <a:spLocks noChangeShapeType="1"/>
          </p:cNvSpPr>
          <p:nvPr/>
        </p:nvSpPr>
        <p:spPr bwMode="auto">
          <a:xfrm flipV="1">
            <a:off x="4440236" y="1816521"/>
            <a:ext cx="3676652" cy="34334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51" name="Text Box 47"/>
          <p:cNvSpPr txBox="1">
            <a:spLocks noChangeArrowheads="1"/>
          </p:cNvSpPr>
          <p:nvPr/>
        </p:nvSpPr>
        <p:spPr bwMode="auto">
          <a:xfrm>
            <a:off x="523461" y="1859926"/>
            <a:ext cx="381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1552" name="Text Box 48"/>
          <p:cNvSpPr txBox="1">
            <a:spLocks noChangeArrowheads="1"/>
          </p:cNvSpPr>
          <p:nvPr/>
        </p:nvSpPr>
        <p:spPr bwMode="auto">
          <a:xfrm>
            <a:off x="7794488" y="1744627"/>
            <a:ext cx="304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21553" name="Line 49"/>
          <p:cNvSpPr>
            <a:spLocks noChangeShapeType="1"/>
          </p:cNvSpPr>
          <p:nvPr/>
        </p:nvSpPr>
        <p:spPr bwMode="auto">
          <a:xfrm flipH="1" flipV="1">
            <a:off x="1987825" y="1892298"/>
            <a:ext cx="16566" cy="69123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54" name="Line 50"/>
          <p:cNvSpPr>
            <a:spLocks noChangeShapeType="1"/>
          </p:cNvSpPr>
          <p:nvPr/>
        </p:nvSpPr>
        <p:spPr bwMode="auto">
          <a:xfrm flipH="1" flipV="1">
            <a:off x="6156158" y="1900221"/>
            <a:ext cx="41405" cy="66401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55" name="Text Box 51"/>
          <p:cNvSpPr txBox="1">
            <a:spLocks noChangeArrowheads="1"/>
          </p:cNvSpPr>
          <p:nvPr/>
        </p:nvSpPr>
        <p:spPr bwMode="auto">
          <a:xfrm>
            <a:off x="-762001" y="2804489"/>
            <a:ext cx="5499651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Tia Ox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(Nửa đường thẳng Ox)</a:t>
            </a:r>
          </a:p>
        </p:txBody>
      </p:sp>
      <p:sp>
        <p:nvSpPr>
          <p:cNvPr id="21556" name="Text Box 52"/>
          <p:cNvSpPr txBox="1">
            <a:spLocks noChangeArrowheads="1"/>
          </p:cNvSpPr>
          <p:nvPr/>
        </p:nvSpPr>
        <p:spPr bwMode="auto">
          <a:xfrm>
            <a:off x="3851275" y="2717118"/>
            <a:ext cx="4522788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Tia Oy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(Nửa đường thẳng Oy)</a:t>
            </a:r>
          </a:p>
        </p:txBody>
      </p:sp>
      <p:sp>
        <p:nvSpPr>
          <p:cNvPr id="21557" name="Oval 53"/>
          <p:cNvSpPr>
            <a:spLocks noChangeArrowheads="1"/>
          </p:cNvSpPr>
          <p:nvPr/>
        </p:nvSpPr>
        <p:spPr bwMode="auto">
          <a:xfrm>
            <a:off x="4287836" y="1762126"/>
            <a:ext cx="152400" cy="1524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21558" name="Text Box 54"/>
          <p:cNvSpPr txBox="1">
            <a:spLocks noChangeArrowheads="1"/>
          </p:cNvSpPr>
          <p:nvPr/>
        </p:nvSpPr>
        <p:spPr bwMode="auto">
          <a:xfrm>
            <a:off x="293688" y="852972"/>
            <a:ext cx="416401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0000CC"/>
                </a:solidFill>
                <a:latin typeface="Times New Roman" panose="02020603050405020304" pitchFamily="18" charset="0"/>
              </a:rPr>
              <a:t>a) Khái niệm:</a:t>
            </a:r>
            <a:endParaRPr lang="vi-VN" altLang="en-US" sz="4800" b="1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59" name="Text Box 55"/>
          <p:cNvSpPr txBox="1">
            <a:spLocks noChangeArrowheads="1"/>
          </p:cNvSpPr>
          <p:nvPr/>
        </p:nvSpPr>
        <p:spPr bwMode="auto">
          <a:xfrm>
            <a:off x="0" y="14038"/>
            <a:ext cx="2567609" cy="830997"/>
          </a:xfrm>
          <a:prstGeom prst="rect">
            <a:avLst/>
          </a:prstGeom>
          <a:solidFill>
            <a:srgbClr val="F9F54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</a:rPr>
              <a:t>1.</a:t>
            </a:r>
            <a:r>
              <a:rPr lang="en-US" altLang="en-US" sz="4800" b="1" u="sng">
                <a:solidFill>
                  <a:srgbClr val="FF0000"/>
                </a:solidFill>
                <a:latin typeface="Times New Roman" panose="02020603050405020304" pitchFamily="18" charset="0"/>
              </a:rPr>
              <a:t>TIA</a:t>
            </a:r>
            <a:r>
              <a:rPr lang="vi-VN" altLang="en-US" sz="4800" b="1" u="sng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endParaRPr lang="en-US" altLang="en-US" sz="4800" b="1" u="sng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93" name="Text Box 89"/>
          <p:cNvSpPr txBox="1">
            <a:spLocks noChangeArrowheads="1"/>
          </p:cNvSpPr>
          <p:nvPr/>
        </p:nvSpPr>
        <p:spPr bwMode="auto">
          <a:xfrm>
            <a:off x="0" y="3989175"/>
            <a:ext cx="8973483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dirty="0">
                <a:solidFill>
                  <a:srgbClr val="0807CC"/>
                </a:solidFill>
                <a:latin typeface="+mj-lt"/>
              </a:rPr>
              <a:t>- </a:t>
            </a:r>
            <a:r>
              <a:rPr lang="vi-VN" altLang="en-US" sz="4400" dirty="0">
                <a:solidFill>
                  <a:srgbClr val="0807CC"/>
                </a:solidFill>
                <a:latin typeface="+mj-lt"/>
              </a:rPr>
              <a:t>Tia là hình gồm: </a:t>
            </a:r>
            <a:r>
              <a:rPr lang="vi-VN" altLang="en-US" sz="4400" u="sng" dirty="0">
                <a:latin typeface="+mj-lt"/>
              </a:rPr>
              <a:t>một điểm và một phần đường thẳng bị chia ra bởi điểm đó</a:t>
            </a:r>
            <a:r>
              <a:rPr lang="vi-VN" altLang="en-US" sz="4400" dirty="0">
                <a:latin typeface="+mj-lt"/>
              </a:rPr>
              <a:t>.</a:t>
            </a:r>
          </a:p>
        </p:txBody>
      </p:sp>
      <p:sp>
        <p:nvSpPr>
          <p:cNvPr id="21594" name="Text Box 90"/>
          <p:cNvSpPr txBox="1">
            <a:spLocks noChangeArrowheads="1"/>
          </p:cNvSpPr>
          <p:nvPr/>
        </p:nvSpPr>
        <p:spPr bwMode="auto">
          <a:xfrm>
            <a:off x="0" y="6000011"/>
            <a:ext cx="9458739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dirty="0">
                <a:solidFill>
                  <a:srgbClr val="0807CC"/>
                </a:solidFill>
                <a:latin typeface="+mj-lt"/>
              </a:rPr>
              <a:t>- </a:t>
            </a:r>
            <a:r>
              <a:rPr lang="vi-VN" altLang="en-US" sz="4400" dirty="0">
                <a:solidFill>
                  <a:srgbClr val="0807CC"/>
                </a:solidFill>
                <a:latin typeface="+mj-lt"/>
              </a:rPr>
              <a:t>Điểm đó được gọi là: </a:t>
            </a:r>
            <a:r>
              <a:rPr lang="vi-VN" altLang="en-US" sz="4400" u="sng" dirty="0">
                <a:solidFill>
                  <a:srgbClr val="FF0000"/>
                </a:solidFill>
                <a:latin typeface="+mj-lt"/>
              </a:rPr>
              <a:t>Gốc của tia</a:t>
            </a:r>
            <a:r>
              <a:rPr lang="vi-VN" altLang="en-US" sz="4400" dirty="0">
                <a:solidFill>
                  <a:srgbClr val="0807CC"/>
                </a:solidFill>
                <a:latin typeface="+mj-lt"/>
              </a:rPr>
              <a:t>.</a:t>
            </a:r>
            <a:endParaRPr lang="vi-VN" altLang="en-US" sz="4400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2" name="Picture 24" descr="AG00218_">
            <a:extLst>
              <a:ext uri="{FF2B5EF4-FFF2-40B4-BE49-F238E27FC236}">
                <a16:creationId xmlns:a16="http://schemas.microsoft.com/office/drawing/2014/main" id="{AD2197D4-2947-D84A-B4DE-10C7B08FBDA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426730">
            <a:off x="6465271" y="256379"/>
            <a:ext cx="1500017" cy="1122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2" repeatCount="500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5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5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6" presetID="35" presetClass="emph" presetSubtype="0" repeatCount="5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7" dur="1000" fill="hold"/>
                                        <p:tgtEl>
                                          <p:spTgt spid="2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1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1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7" presetClass="entr" presetSubtype="8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5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5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6" presetID="35" presetClass="emph" presetSubtype="0" repeatCount="5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7" dur="1000" fill="hold"/>
                                        <p:tgtEl>
                                          <p:spTgt spid="2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1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1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1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1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1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1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48" grpId="0"/>
      <p:bldP spid="21551" grpId="0"/>
      <p:bldP spid="21552" grpId="0"/>
      <p:bldP spid="21555" grpId="0"/>
      <p:bldP spid="21556" grpId="0"/>
      <p:bldP spid="21557" grpId="0" animBg="1"/>
      <p:bldP spid="21557" grpId="1" animBg="1"/>
      <p:bldP spid="21557" grpId="2" animBg="1"/>
      <p:bldP spid="21558" grpId="0"/>
      <p:bldP spid="21559" grpId="0" animBg="1"/>
      <p:bldP spid="21593" grpId="0"/>
      <p:bldP spid="2159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12"/>
          <p:cNvGraphicFramePr>
            <a:graphicFrameLocks noChangeAspect="1"/>
          </p:cNvGraphicFramePr>
          <p:nvPr/>
        </p:nvGraphicFramePr>
        <p:xfrm>
          <a:off x="3276600" y="18923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3" imgW="435285" imgH="677109" progId="Equation.DSMT4">
                  <p:embed/>
                </p:oleObj>
              </mc:Choice>
              <mc:Fallback>
                <p:oleObj name="Equation" r:id="rId3" imgW="435285" imgH="677109" progId="Equation.DSMT4">
                  <p:embed/>
                  <p:pic>
                    <p:nvPicPr>
                      <p:cNvPr id="512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89230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23" name="Text Box 19"/>
          <p:cNvSpPr txBox="1">
            <a:spLocks noChangeArrowheads="1"/>
          </p:cNvSpPr>
          <p:nvPr/>
        </p:nvSpPr>
        <p:spPr bwMode="auto">
          <a:xfrm>
            <a:off x="2179638" y="2852829"/>
            <a:ext cx="5014912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Tia Ax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(Nửa đường thẳng Ax)</a:t>
            </a:r>
          </a:p>
        </p:txBody>
      </p:sp>
      <p:pic>
        <p:nvPicPr>
          <p:cNvPr id="21583" name="Picture 7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9538" y="3458391"/>
            <a:ext cx="6859587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85" name="Oval 81"/>
          <p:cNvSpPr>
            <a:spLocks noChangeArrowheads="1"/>
          </p:cNvSpPr>
          <p:nvPr/>
        </p:nvSpPr>
        <p:spPr bwMode="auto">
          <a:xfrm>
            <a:off x="1379538" y="340773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21586" name="Line 82"/>
          <p:cNvSpPr>
            <a:spLocks noChangeShapeType="1"/>
          </p:cNvSpPr>
          <p:nvPr/>
        </p:nvSpPr>
        <p:spPr bwMode="auto">
          <a:xfrm>
            <a:off x="1401073" y="3442598"/>
            <a:ext cx="4953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87" name="Text Box 83"/>
          <p:cNvSpPr txBox="1">
            <a:spLocks noChangeArrowheads="1"/>
          </p:cNvSpPr>
          <p:nvPr/>
        </p:nvSpPr>
        <p:spPr bwMode="auto">
          <a:xfrm>
            <a:off x="1189038" y="3483930"/>
            <a:ext cx="3810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21588" name="Text Box 84"/>
          <p:cNvSpPr txBox="1">
            <a:spLocks noChangeArrowheads="1"/>
          </p:cNvSpPr>
          <p:nvPr/>
        </p:nvSpPr>
        <p:spPr bwMode="auto">
          <a:xfrm>
            <a:off x="6040369" y="3270031"/>
            <a:ext cx="3810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1589" name="Text Box 85"/>
          <p:cNvSpPr txBox="1">
            <a:spLocks noChangeArrowheads="1"/>
          </p:cNvSpPr>
          <p:nvPr/>
        </p:nvSpPr>
        <p:spPr bwMode="auto">
          <a:xfrm>
            <a:off x="-190500" y="123687"/>
            <a:ext cx="738505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400" b="1">
                <a:latin typeface="Times New Roman" panose="02020603050405020304" pitchFamily="18" charset="0"/>
              </a:rPr>
              <a:t>  </a:t>
            </a:r>
            <a:r>
              <a:rPr lang="en-US" altLang="en-US" sz="5400" b="1">
                <a:solidFill>
                  <a:srgbClr val="0000FF"/>
                </a:solidFill>
                <a:latin typeface="Times New Roman" panose="02020603050405020304" pitchFamily="18" charset="0"/>
              </a:rPr>
              <a:t>b) </a:t>
            </a:r>
            <a:r>
              <a:rPr lang="en-US" altLang="en-US" sz="5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Chú ý: </a:t>
            </a:r>
            <a:endParaRPr lang="en-US" altLang="en-US" sz="5400" u="sng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90" name="Line 86"/>
          <p:cNvSpPr>
            <a:spLocks noChangeShapeType="1"/>
          </p:cNvSpPr>
          <p:nvPr/>
        </p:nvSpPr>
        <p:spPr bwMode="auto">
          <a:xfrm>
            <a:off x="6029325" y="3442598"/>
            <a:ext cx="2209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93" name="Text Box 89"/>
          <p:cNvSpPr txBox="1">
            <a:spLocks noChangeArrowheads="1"/>
          </p:cNvSpPr>
          <p:nvPr/>
        </p:nvSpPr>
        <p:spPr bwMode="auto">
          <a:xfrm>
            <a:off x="0" y="1067171"/>
            <a:ext cx="91440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6000" dirty="0">
                <a:solidFill>
                  <a:srgbClr val="0807CC"/>
                </a:solidFill>
                <a:latin typeface="+mj-lt"/>
                <a:cs typeface="Times New Roman" panose="02020603050405020304" pitchFamily="18" charset="0"/>
              </a:rPr>
              <a:t>- </a:t>
            </a:r>
            <a:r>
              <a:rPr lang="en-US" altLang="en-US" sz="6000" dirty="0" err="1">
                <a:solidFill>
                  <a:srgbClr val="0807CC"/>
                </a:solidFill>
                <a:latin typeface="+mj-lt"/>
                <a:cs typeface="Times New Roman" panose="02020603050405020304" pitchFamily="18" charset="0"/>
              </a:rPr>
              <a:t>Gốc</a:t>
            </a:r>
            <a:r>
              <a:rPr lang="en-US" altLang="en-US" sz="6000" dirty="0">
                <a:solidFill>
                  <a:srgbClr val="0807CC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6000" dirty="0" err="1">
                <a:solidFill>
                  <a:srgbClr val="0807CC"/>
                </a:solidFill>
                <a:latin typeface="+mj-lt"/>
                <a:cs typeface="Times New Roman" panose="02020603050405020304" pitchFamily="18" charset="0"/>
              </a:rPr>
              <a:t>của</a:t>
            </a:r>
            <a:r>
              <a:rPr lang="en-US" altLang="en-US" sz="6000" dirty="0">
                <a:solidFill>
                  <a:srgbClr val="0807CC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6000" dirty="0" err="1">
                <a:solidFill>
                  <a:srgbClr val="0807CC"/>
                </a:solidFill>
                <a:latin typeface="+mj-lt"/>
                <a:cs typeface="Times New Roman" panose="02020603050405020304" pitchFamily="18" charset="0"/>
              </a:rPr>
              <a:t>tia</a:t>
            </a:r>
            <a:r>
              <a:rPr lang="en-US" altLang="en-US" sz="6000" dirty="0">
                <a:solidFill>
                  <a:srgbClr val="0807CC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6000" dirty="0" err="1">
                <a:solidFill>
                  <a:srgbClr val="0807CC"/>
                </a:solidFill>
                <a:latin typeface="+mj-lt"/>
                <a:cs typeface="Times New Roman" panose="02020603050405020304" pitchFamily="18" charset="0"/>
              </a:rPr>
              <a:t>được</a:t>
            </a:r>
            <a:r>
              <a:rPr lang="en-US" altLang="en-US" sz="6000" dirty="0">
                <a:solidFill>
                  <a:srgbClr val="0807CC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6000" dirty="0" err="1">
                <a:solidFill>
                  <a:srgbClr val="0807CC"/>
                </a:solidFill>
                <a:latin typeface="+mj-lt"/>
                <a:cs typeface="Times New Roman" panose="02020603050405020304" pitchFamily="18" charset="0"/>
              </a:rPr>
              <a:t>đọc</a:t>
            </a:r>
            <a:r>
              <a:rPr lang="vi-VN" altLang="en-US" sz="6000" dirty="0">
                <a:solidFill>
                  <a:srgbClr val="0807CC"/>
                </a:solidFill>
                <a:latin typeface="+mj-lt"/>
                <a:cs typeface="Times New Roman" panose="02020603050405020304" pitchFamily="18" charset="0"/>
              </a:rPr>
              <a:t> hoặc</a:t>
            </a:r>
            <a:r>
              <a:rPr lang="en-US" altLang="en-US" sz="6000" dirty="0">
                <a:solidFill>
                  <a:srgbClr val="0807CC"/>
                </a:solidFill>
                <a:latin typeface="+mj-lt"/>
                <a:cs typeface="Times New Roman" panose="02020603050405020304" pitchFamily="18" charset="0"/>
              </a:rPr>
              <a:t> (</a:t>
            </a:r>
            <a:r>
              <a:rPr lang="en-US" altLang="en-US" sz="6000" dirty="0" err="1">
                <a:solidFill>
                  <a:srgbClr val="0807CC"/>
                </a:solidFill>
                <a:latin typeface="+mj-lt"/>
                <a:cs typeface="Times New Roman" panose="02020603050405020304" pitchFamily="18" charset="0"/>
              </a:rPr>
              <a:t>viết</a:t>
            </a:r>
            <a:r>
              <a:rPr lang="en-US" altLang="en-US" sz="6000" dirty="0">
                <a:solidFill>
                  <a:srgbClr val="0807CC"/>
                </a:solidFill>
                <a:latin typeface="+mj-lt"/>
                <a:cs typeface="Times New Roman" panose="02020603050405020304" pitchFamily="18" charset="0"/>
              </a:rPr>
              <a:t>) </a:t>
            </a:r>
            <a:r>
              <a:rPr lang="en-US" altLang="en-US" sz="6000" dirty="0" err="1">
                <a:solidFill>
                  <a:srgbClr val="0807CC"/>
                </a:solidFill>
                <a:latin typeface="+mj-lt"/>
                <a:cs typeface="Times New Roman" panose="02020603050405020304" pitchFamily="18" charset="0"/>
              </a:rPr>
              <a:t>trước</a:t>
            </a:r>
            <a:endParaRPr lang="vi-VN" altLang="en-US" sz="6000" dirty="0">
              <a:solidFill>
                <a:srgbClr val="0807CC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1594" name="Text Box 90"/>
          <p:cNvSpPr txBox="1">
            <a:spLocks noChangeArrowheads="1"/>
          </p:cNvSpPr>
          <p:nvPr/>
        </p:nvSpPr>
        <p:spPr bwMode="auto">
          <a:xfrm>
            <a:off x="0" y="4731724"/>
            <a:ext cx="8532812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6000">
                <a:solidFill>
                  <a:srgbClr val="0807CC"/>
                </a:solidFill>
                <a:latin typeface="+mj-lt"/>
              </a:rPr>
              <a:t>- Tia</a:t>
            </a:r>
            <a:r>
              <a:rPr lang="en-US" altLang="en-US" sz="6000">
                <a:latin typeface="+mj-lt"/>
              </a:rPr>
              <a:t> </a:t>
            </a:r>
            <a:r>
              <a:rPr lang="en-US" altLang="en-US" sz="6000">
                <a:solidFill>
                  <a:srgbClr val="FF0000"/>
                </a:solidFill>
                <a:latin typeface="+mj-lt"/>
              </a:rPr>
              <a:t>Ax</a:t>
            </a:r>
            <a:r>
              <a:rPr lang="en-US" altLang="en-US" sz="6000">
                <a:solidFill>
                  <a:srgbClr val="CC0000"/>
                </a:solidFill>
                <a:latin typeface="+mj-lt"/>
              </a:rPr>
              <a:t> </a:t>
            </a:r>
            <a:r>
              <a:rPr lang="en-US" altLang="en-US" sz="6000">
                <a:solidFill>
                  <a:srgbClr val="0807CC"/>
                </a:solidFill>
                <a:latin typeface="+mj-lt"/>
              </a:rPr>
              <a:t>không bị giới hạn về phía</a:t>
            </a:r>
            <a:r>
              <a:rPr lang="en-US" altLang="en-US" sz="6000">
                <a:latin typeface="+mj-lt"/>
              </a:rPr>
              <a:t> </a:t>
            </a:r>
            <a:r>
              <a:rPr lang="en-US" altLang="en-US" sz="6000">
                <a:solidFill>
                  <a:srgbClr val="FF0000"/>
                </a:solidFill>
                <a:latin typeface="+mj-lt"/>
              </a:rPr>
              <a:t>x</a:t>
            </a:r>
            <a:endParaRPr lang="vi-VN" altLang="en-US" sz="60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1595" name="Text Box 91"/>
          <p:cNvSpPr txBox="1">
            <a:spLocks noChangeArrowheads="1"/>
          </p:cNvSpPr>
          <p:nvPr/>
        </p:nvSpPr>
        <p:spPr bwMode="auto">
          <a:xfrm>
            <a:off x="1722438" y="3545870"/>
            <a:ext cx="485623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>
                <a:latin typeface="Times New Roman" panose="02020603050405020304" pitchFamily="18" charset="0"/>
              </a:rPr>
              <a:t>Tia Ax</a:t>
            </a:r>
          </a:p>
        </p:txBody>
      </p:sp>
      <p:pic>
        <p:nvPicPr>
          <p:cNvPr id="2" name="Picture 24" descr="AG00218_">
            <a:extLst>
              <a:ext uri="{FF2B5EF4-FFF2-40B4-BE49-F238E27FC236}">
                <a16:creationId xmlns:a16="http://schemas.microsoft.com/office/drawing/2014/main" id="{6E716851-3419-7648-A5D7-F13112124F5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426730">
            <a:off x="6465271" y="256379"/>
            <a:ext cx="1500017" cy="1122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5177546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1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21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1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1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21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1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21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1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0" fill="hold"/>
                                        <p:tgtEl>
                                          <p:spTgt spid="21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0" fill="hold"/>
                                        <p:tgtEl>
                                          <p:spTgt spid="21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0" fill="hold"/>
                                        <p:tgtEl>
                                          <p:spTgt spid="21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0" fill="hold"/>
                                        <p:tgtEl>
                                          <p:spTgt spid="215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4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1000"/>
                                        <p:tgtEl>
                                          <p:spTgt spid="21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/>
                                        <p:tgtEl>
                                          <p:spTgt spid="21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15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15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5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21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215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00FF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215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215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1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7" presetClass="entr" presetSubtype="8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1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1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1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1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6" presetID="17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21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21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21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21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1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3" grpId="0" build="allAtOnce"/>
      <p:bldP spid="21585" grpId="0" animBg="1"/>
      <p:bldP spid="21587" grpId="0"/>
      <p:bldP spid="21588" grpId="0"/>
      <p:bldP spid="21589" grpId="0"/>
      <p:bldP spid="21593" grpId="0"/>
      <p:bldP spid="2159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Line 4"/>
          <p:cNvSpPr>
            <a:spLocks noChangeShapeType="1"/>
          </p:cNvSpPr>
          <p:nvPr/>
        </p:nvSpPr>
        <p:spPr bwMode="auto">
          <a:xfrm>
            <a:off x="2755901" y="4492487"/>
            <a:ext cx="45862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2251381" y="3923128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0807CC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7121614" y="3668108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E11F77"/>
                </a:solidFill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5751555" y="2499252"/>
            <a:ext cx="41229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</a:rPr>
              <a:t>z</a:t>
            </a:r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flipV="1">
            <a:off x="4827587" y="3069603"/>
            <a:ext cx="775977" cy="143924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2755901" y="4631014"/>
            <a:ext cx="169982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0807CC"/>
                </a:solidFill>
                <a:latin typeface="Times New Roman" panose="02020603050405020304" pitchFamily="18" charset="0"/>
              </a:rPr>
              <a:t>Tia Ox</a:t>
            </a: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5679281" y="4582620"/>
            <a:ext cx="169982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</a:rPr>
              <a:t>Tia Oy</a:t>
            </a: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3733852" y="2836690"/>
            <a:ext cx="167097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chemeClr val="hlink"/>
                </a:solidFill>
                <a:latin typeface="Times New Roman" panose="02020603050405020304" pitchFamily="18" charset="0"/>
              </a:rPr>
              <a:t>Tia Oz</a:t>
            </a: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2700338" y="4492487"/>
            <a:ext cx="25908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>
            <a:off x="4827587" y="4492487"/>
            <a:ext cx="2514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8" name="Line 14"/>
          <p:cNvSpPr>
            <a:spLocks noChangeShapeType="1"/>
          </p:cNvSpPr>
          <p:nvPr/>
        </p:nvSpPr>
        <p:spPr bwMode="auto">
          <a:xfrm flipV="1">
            <a:off x="4857439" y="3069603"/>
            <a:ext cx="746125" cy="1406525"/>
          </a:xfrm>
          <a:prstGeom prst="line">
            <a:avLst/>
          </a:prstGeom>
          <a:noFill/>
          <a:ln w="38100">
            <a:solidFill>
              <a:srgbClr val="66FF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4634474" y="4080040"/>
            <a:ext cx="460375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  <a:sym typeface="Symbol" panose="05050102010706020507" pitchFamily="18" charset="2"/>
              </a:rPr>
              <a:t>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7182" name="Text Box 18"/>
          <p:cNvSpPr txBox="1">
            <a:spLocks noChangeArrowheads="1"/>
          </p:cNvSpPr>
          <p:nvPr/>
        </p:nvSpPr>
        <p:spPr bwMode="auto">
          <a:xfrm>
            <a:off x="315525" y="1176198"/>
            <a:ext cx="82804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6000" dirty="0" err="1">
                <a:latin typeface="Times New Roman" panose="02020603050405020304" pitchFamily="18" charset="0"/>
              </a:rPr>
              <a:t>Đọc</a:t>
            </a:r>
            <a:r>
              <a:rPr lang="en-US" altLang="en-US" sz="6000" dirty="0">
                <a:latin typeface="Times New Roman" panose="02020603050405020304" pitchFamily="18" charset="0"/>
              </a:rPr>
              <a:t> </a:t>
            </a:r>
            <a:r>
              <a:rPr lang="en-US" altLang="en-US" sz="6000" dirty="0" err="1">
                <a:latin typeface="Times New Roman" panose="02020603050405020304" pitchFamily="18" charset="0"/>
              </a:rPr>
              <a:t>tên</a:t>
            </a:r>
            <a:r>
              <a:rPr lang="en-US" altLang="en-US" sz="6000" dirty="0">
                <a:latin typeface="Times New Roman" panose="02020603050405020304" pitchFamily="18" charset="0"/>
              </a:rPr>
              <a:t> </a:t>
            </a:r>
            <a:r>
              <a:rPr lang="en-US" altLang="en-US" sz="6000" dirty="0" err="1">
                <a:latin typeface="Times New Roman" panose="02020603050405020304" pitchFamily="18" charset="0"/>
              </a:rPr>
              <a:t>các</a:t>
            </a:r>
            <a:r>
              <a:rPr lang="en-US" altLang="en-US" sz="6000" dirty="0">
                <a:latin typeface="Times New Roman" panose="02020603050405020304" pitchFamily="18" charset="0"/>
              </a:rPr>
              <a:t> </a:t>
            </a:r>
            <a:r>
              <a:rPr lang="en-US" altLang="en-US" sz="6000" dirty="0" err="1">
                <a:latin typeface="Times New Roman" panose="02020603050405020304" pitchFamily="18" charset="0"/>
              </a:rPr>
              <a:t>tia</a:t>
            </a:r>
            <a:r>
              <a:rPr lang="en-US" altLang="en-US" sz="6000" dirty="0">
                <a:latin typeface="Times New Roman" panose="02020603050405020304" pitchFamily="18" charset="0"/>
              </a:rPr>
              <a:t> </a:t>
            </a:r>
            <a:r>
              <a:rPr lang="en-US" altLang="en-US" sz="6000" dirty="0" err="1">
                <a:latin typeface="Times New Roman" panose="02020603050405020304" pitchFamily="18" charset="0"/>
              </a:rPr>
              <a:t>có</a:t>
            </a:r>
            <a:r>
              <a:rPr lang="en-US" altLang="en-US" sz="6000" dirty="0">
                <a:latin typeface="Times New Roman" panose="02020603050405020304" pitchFamily="18" charset="0"/>
              </a:rPr>
              <a:t> </a:t>
            </a:r>
            <a:r>
              <a:rPr lang="en-US" altLang="en-US" sz="6000" dirty="0" err="1">
                <a:latin typeface="Times New Roman" panose="02020603050405020304" pitchFamily="18" charset="0"/>
              </a:rPr>
              <a:t>trên</a:t>
            </a:r>
            <a:r>
              <a:rPr lang="en-US" altLang="en-US" sz="6000" dirty="0">
                <a:latin typeface="Times New Roman" panose="02020603050405020304" pitchFamily="18" charset="0"/>
              </a:rPr>
              <a:t> </a:t>
            </a:r>
            <a:r>
              <a:rPr lang="en-US" altLang="en-US" sz="6000" dirty="0" err="1">
                <a:latin typeface="Times New Roman" panose="02020603050405020304" pitchFamily="18" charset="0"/>
              </a:rPr>
              <a:t>hình</a:t>
            </a:r>
            <a:r>
              <a:rPr lang="en-US" altLang="en-US" sz="6000" dirty="0">
                <a:latin typeface="Times New Roman" panose="02020603050405020304" pitchFamily="18" charset="0"/>
              </a:rPr>
              <a:t> </a:t>
            </a:r>
            <a:r>
              <a:rPr lang="en-US" altLang="en-US" sz="6000" dirty="0" err="1">
                <a:latin typeface="Times New Roman" panose="02020603050405020304" pitchFamily="18" charset="0"/>
              </a:rPr>
              <a:t>vẽ</a:t>
            </a:r>
            <a:r>
              <a:rPr lang="en-US" altLang="en-US" sz="6000" dirty="0">
                <a:latin typeface="Times New Roman" panose="02020603050405020304" pitchFamily="18" charset="0"/>
              </a:rPr>
              <a:t> </a:t>
            </a:r>
            <a:r>
              <a:rPr lang="en-US" altLang="en-US" sz="6000" dirty="0" err="1">
                <a:latin typeface="Times New Roman" panose="02020603050405020304" pitchFamily="18" charset="0"/>
              </a:rPr>
              <a:t>sau</a:t>
            </a:r>
            <a:r>
              <a:rPr lang="en-US" altLang="en-US" sz="6000" dirty="0">
                <a:latin typeface="Times New Roman" panose="02020603050405020304" pitchFamily="18" charset="0"/>
              </a:rPr>
              <a:t>?</a:t>
            </a:r>
            <a:endParaRPr lang="vi-VN" altLang="en-US" sz="6000" dirty="0">
              <a:latin typeface="Times New Roman" panose="02020603050405020304" pitchFamily="18" charset="0"/>
            </a:endParaRPr>
          </a:p>
        </p:txBody>
      </p:sp>
      <p:sp>
        <p:nvSpPr>
          <p:cNvPr id="7183" name="Rectangle 19"/>
          <p:cNvSpPr>
            <a:spLocks noChangeArrowheads="1"/>
          </p:cNvSpPr>
          <p:nvPr/>
        </p:nvSpPr>
        <p:spPr bwMode="auto">
          <a:xfrm>
            <a:off x="0" y="0"/>
            <a:ext cx="3995738" cy="10156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0" b="1">
                <a:solidFill>
                  <a:srgbClr val="FF0000"/>
                </a:solidFill>
                <a:latin typeface="Times New Roman" panose="02020603050405020304" pitchFamily="18" charset="0"/>
              </a:rPr>
              <a:t>Bài tập: </a:t>
            </a:r>
            <a:endParaRPr lang="vi-VN" altLang="en-US" sz="60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1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1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10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5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8" presetClass="entr" presetSubtype="12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2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5" presetClass="emph" presetSubtype="0" repeatCount="3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5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8" presetID="18" presetClass="entr" presetSubtype="6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5" presetClass="emph" presetSubtype="0" repeatCount="3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5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1" dur="5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2" presetID="18" presetClass="entr" presetSubtype="3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4" dur="5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  <p:bldP spid="26630" grpId="0"/>
      <p:bldP spid="26631" grpId="0"/>
      <p:bldP spid="26633" grpId="0"/>
      <p:bldP spid="26634" grpId="0"/>
      <p:bldP spid="26635" grpId="0"/>
      <p:bldP spid="26639" grpId="0"/>
      <p:bldP spid="26639" grpId="1"/>
      <p:bldP spid="26639" grpId="2"/>
      <p:bldP spid="26639" grpId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5"/>
          <p:cNvSpPr>
            <a:spLocks noChangeAspect="1" noChangeArrowheads="1" noTextEdit="1"/>
          </p:cNvSpPr>
          <p:nvPr/>
        </p:nvSpPr>
        <p:spPr bwMode="auto">
          <a:xfrm>
            <a:off x="152400" y="1052513"/>
            <a:ext cx="8991600" cy="148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539750" y="1989138"/>
            <a:ext cx="7745413" cy="1587"/>
          </a:xfrm>
          <a:prstGeom prst="line">
            <a:avLst/>
          </a:prstGeom>
          <a:noFill/>
          <a:ln w="889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539750" y="1989138"/>
            <a:ext cx="3709988" cy="1587"/>
          </a:xfrm>
          <a:prstGeom prst="line">
            <a:avLst/>
          </a:prstGeom>
          <a:noFill/>
          <a:ln w="88900">
            <a:solidFill>
              <a:srgbClr val="F600A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0" y="142876"/>
            <a:ext cx="7740650" cy="92333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5400" b="1">
                <a:solidFill>
                  <a:srgbClr val="FF3300"/>
                </a:solidFill>
                <a:latin typeface="Times New Roman" panose="02020603050405020304" pitchFamily="18" charset="0"/>
              </a:rPr>
              <a:t>2.</a:t>
            </a:r>
            <a:r>
              <a:rPr lang="en-US" altLang="en-US" sz="5400" b="1" u="sng">
                <a:solidFill>
                  <a:srgbClr val="FF3300"/>
                </a:solidFill>
                <a:latin typeface="Times New Roman" panose="02020603050405020304" pitchFamily="18" charset="0"/>
              </a:rPr>
              <a:t> HAI TIA ĐỐI NHAU: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7812088" y="1844675"/>
            <a:ext cx="204787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3200" b="1">
                <a:solidFill>
                  <a:srgbClr val="0099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y</a:t>
            </a:r>
            <a:endParaRPr lang="en-US" altLang="en-US" sz="3200">
              <a:solidFill>
                <a:srgbClr val="0099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</a:endParaRPr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755650" y="1844675"/>
            <a:ext cx="204788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3200" b="1">
                <a:solidFill>
                  <a:srgbClr val="0099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x</a:t>
            </a:r>
            <a:endParaRPr lang="en-US" altLang="en-US" sz="3200">
              <a:solidFill>
                <a:srgbClr val="0099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</a:endParaRPr>
          </a:p>
        </p:txBody>
      </p:sp>
      <p:sp>
        <p:nvSpPr>
          <p:cNvPr id="6154" name="Oval 10"/>
          <p:cNvSpPr>
            <a:spLocks noChangeArrowheads="1"/>
          </p:cNvSpPr>
          <p:nvPr/>
        </p:nvSpPr>
        <p:spPr bwMode="auto">
          <a:xfrm>
            <a:off x="4162425" y="1909763"/>
            <a:ext cx="149225" cy="147637"/>
          </a:xfrm>
          <a:prstGeom prst="ellipse">
            <a:avLst/>
          </a:prstGeom>
          <a:solidFill>
            <a:srgbClr val="FF8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4073525" y="2046288"/>
            <a:ext cx="368300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700" b="1">
                <a:solidFill>
                  <a:srgbClr val="3366FF"/>
                </a:solidFill>
                <a:latin typeface="Times New Roman" panose="02020603050405020304" pitchFamily="18" charset="0"/>
              </a:rPr>
              <a:t>O</a:t>
            </a:r>
            <a:endParaRPr lang="en-US" altLang="en-US" sz="1800">
              <a:solidFill>
                <a:srgbClr val="3366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0" y="2708275"/>
            <a:ext cx="91440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vi-VN" altLang="en-US" sz="4800" b="1" i="1">
                <a:solidFill>
                  <a:schemeClr val="accent2"/>
                </a:solidFill>
                <a:latin typeface="+mj-lt"/>
              </a:rPr>
              <a:t>Hai tia đối nhau là hai tia: </a:t>
            </a:r>
            <a:r>
              <a:rPr lang="vi-VN" altLang="en-US" sz="4800" b="1" i="1" u="sng">
                <a:solidFill>
                  <a:srgbClr val="FF0000"/>
                </a:solidFill>
                <a:latin typeface="+mj-lt"/>
              </a:rPr>
              <a:t>có chung một gốc </a:t>
            </a:r>
            <a:r>
              <a:rPr lang="vi-VN" altLang="en-US" sz="4800" b="1" i="1">
                <a:solidFill>
                  <a:schemeClr val="accent2"/>
                </a:solidFill>
                <a:latin typeface="+mj-lt"/>
              </a:rPr>
              <a:t>và </a:t>
            </a:r>
            <a:r>
              <a:rPr lang="vi-VN" altLang="en-US" sz="4800" b="1" i="1" u="sng">
                <a:solidFill>
                  <a:srgbClr val="FF0000"/>
                </a:solidFill>
                <a:latin typeface="+mj-lt"/>
              </a:rPr>
              <a:t>cùng tạo thành một đường thẳng. </a:t>
            </a:r>
            <a:endParaRPr lang="en-US" altLang="en-US" sz="4800" b="1" i="1" u="sng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pic>
        <p:nvPicPr>
          <p:cNvPr id="49172" name="Picture 20" descr="AG00218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173270">
            <a:off x="7755140" y="288893"/>
            <a:ext cx="1098146" cy="821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Line 6"/>
          <p:cNvSpPr>
            <a:spLocks noChangeShapeType="1"/>
          </p:cNvSpPr>
          <p:nvPr/>
        </p:nvSpPr>
        <p:spPr bwMode="auto">
          <a:xfrm>
            <a:off x="539750" y="1916113"/>
            <a:ext cx="7745413" cy="1587"/>
          </a:xfrm>
          <a:prstGeom prst="line">
            <a:avLst/>
          </a:prstGeom>
          <a:noFill/>
          <a:ln w="889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Line 7"/>
          <p:cNvSpPr>
            <a:spLocks noChangeShapeType="1"/>
          </p:cNvSpPr>
          <p:nvPr/>
        </p:nvSpPr>
        <p:spPr bwMode="auto">
          <a:xfrm>
            <a:off x="539750" y="1916113"/>
            <a:ext cx="3709988" cy="1587"/>
          </a:xfrm>
          <a:prstGeom prst="line">
            <a:avLst/>
          </a:prstGeom>
          <a:noFill/>
          <a:ln w="88900">
            <a:solidFill>
              <a:srgbClr val="F600A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7805738" y="1787525"/>
            <a:ext cx="204787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3200" b="1">
                <a:solidFill>
                  <a:srgbClr val="0099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y</a:t>
            </a:r>
            <a:endParaRPr lang="en-US" altLang="en-US" sz="3200">
              <a:solidFill>
                <a:srgbClr val="0099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749300" y="1821967"/>
            <a:ext cx="204788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3200" b="1">
                <a:solidFill>
                  <a:srgbClr val="0099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x</a:t>
            </a:r>
            <a:endParaRPr lang="en-US" altLang="en-US" sz="3200">
              <a:solidFill>
                <a:srgbClr val="0099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</a:endParaRPr>
          </a:p>
        </p:txBody>
      </p:sp>
      <p:sp>
        <p:nvSpPr>
          <p:cNvPr id="6" name="Oval 10"/>
          <p:cNvSpPr>
            <a:spLocks noChangeArrowheads="1"/>
          </p:cNvSpPr>
          <p:nvPr/>
        </p:nvSpPr>
        <p:spPr bwMode="auto">
          <a:xfrm>
            <a:off x="4156075" y="1852613"/>
            <a:ext cx="149225" cy="147637"/>
          </a:xfrm>
          <a:prstGeom prst="ellipse">
            <a:avLst/>
          </a:prstGeom>
          <a:solidFill>
            <a:srgbClr val="FF8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4067175" y="1989138"/>
            <a:ext cx="368300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700" b="1">
                <a:solidFill>
                  <a:srgbClr val="3366FF"/>
                </a:solidFill>
                <a:latin typeface="Times New Roman" panose="02020603050405020304" pitchFamily="18" charset="0"/>
              </a:rPr>
              <a:t>O</a:t>
            </a:r>
            <a:endParaRPr lang="en-US" altLang="en-US" sz="1800">
              <a:solidFill>
                <a:srgbClr val="3366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20" dur="1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28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30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49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52" grpId="0"/>
      <p:bldP spid="6152" grpId="1"/>
      <p:bldP spid="6153" grpId="0"/>
      <p:bldP spid="6153" grpId="1"/>
      <p:bldP spid="6154" grpId="0" animBg="1"/>
      <p:bldP spid="6154" grpId="1" animBg="1"/>
      <p:bldP spid="6155" grpId="0"/>
      <p:bldP spid="6155" grpId="1"/>
      <p:bldP spid="6156" grpId="0"/>
      <p:bldP spid="4" grpId="0"/>
      <p:bldP spid="5" grpId="0"/>
      <p:bldP spid="6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826" name="Group 2"/>
          <p:cNvGrpSpPr>
            <a:grpSpLocks/>
          </p:cNvGrpSpPr>
          <p:nvPr/>
        </p:nvGrpSpPr>
        <p:grpSpPr bwMode="auto">
          <a:xfrm rot="328034">
            <a:off x="1547813" y="2781300"/>
            <a:ext cx="4113212" cy="2330450"/>
            <a:chOff x="672" y="1824"/>
            <a:chExt cx="2544" cy="1468"/>
          </a:xfrm>
        </p:grpSpPr>
        <p:sp>
          <p:nvSpPr>
            <p:cNvPr id="9227" name="Line 3"/>
            <p:cNvSpPr>
              <a:spLocks noChangeShapeType="1"/>
            </p:cNvSpPr>
            <p:nvPr/>
          </p:nvSpPr>
          <p:spPr bwMode="auto">
            <a:xfrm flipH="1" flipV="1">
              <a:off x="672" y="1824"/>
              <a:ext cx="1296" cy="748"/>
            </a:xfrm>
            <a:prstGeom prst="line">
              <a:avLst/>
            </a:prstGeom>
            <a:noFill/>
            <a:ln w="57150">
              <a:solidFill>
                <a:srgbClr val="33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9228" name="Line 4"/>
            <p:cNvSpPr>
              <a:spLocks noChangeShapeType="1"/>
            </p:cNvSpPr>
            <p:nvPr/>
          </p:nvSpPr>
          <p:spPr bwMode="auto">
            <a:xfrm flipH="1" flipV="1">
              <a:off x="1920" y="2544"/>
              <a:ext cx="1296" cy="748"/>
            </a:xfrm>
            <a:prstGeom prst="line">
              <a:avLst/>
            </a:prstGeom>
            <a:noFill/>
            <a:ln w="9525">
              <a:solidFill>
                <a:srgbClr val="33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77829" name="Group 5"/>
          <p:cNvGrpSpPr>
            <a:grpSpLocks/>
          </p:cNvGrpSpPr>
          <p:nvPr/>
        </p:nvGrpSpPr>
        <p:grpSpPr bwMode="auto">
          <a:xfrm>
            <a:off x="3563938" y="3860800"/>
            <a:ext cx="4191000" cy="152400"/>
            <a:chOff x="2160" y="2736"/>
            <a:chExt cx="2640" cy="96"/>
          </a:xfrm>
        </p:grpSpPr>
        <p:sp>
          <p:nvSpPr>
            <p:cNvPr id="9225" name="Line 6"/>
            <p:cNvSpPr>
              <a:spLocks noChangeShapeType="1"/>
            </p:cNvSpPr>
            <p:nvPr/>
          </p:nvSpPr>
          <p:spPr bwMode="auto">
            <a:xfrm>
              <a:off x="2256" y="2784"/>
              <a:ext cx="2544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6" name="Oval 7"/>
            <p:cNvSpPr>
              <a:spLocks noChangeArrowheads="1"/>
            </p:cNvSpPr>
            <p:nvPr/>
          </p:nvSpPr>
          <p:spPr bwMode="auto">
            <a:xfrm>
              <a:off x="2160" y="2736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Times New Roman" panose="02020603050405020304" pitchFamily="18" charset="0"/>
              </a:endParaRPr>
            </a:p>
          </p:txBody>
        </p:sp>
      </p:grpSp>
      <p:sp>
        <p:nvSpPr>
          <p:cNvPr id="77832" name="Text Box 8"/>
          <p:cNvSpPr txBox="1">
            <a:spLocks noChangeArrowheads="1"/>
          </p:cNvSpPr>
          <p:nvPr/>
        </p:nvSpPr>
        <p:spPr bwMode="auto">
          <a:xfrm>
            <a:off x="3348038" y="3933825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77833" name="Text Box 9"/>
          <p:cNvSpPr txBox="1">
            <a:spLocks noChangeArrowheads="1"/>
          </p:cNvSpPr>
          <p:nvPr/>
        </p:nvSpPr>
        <p:spPr bwMode="auto">
          <a:xfrm>
            <a:off x="7340577" y="2814044"/>
            <a:ext cx="3810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77834" name="Text Box 10"/>
          <p:cNvSpPr txBox="1">
            <a:spLocks noChangeArrowheads="1"/>
          </p:cNvSpPr>
          <p:nvPr/>
        </p:nvSpPr>
        <p:spPr bwMode="auto">
          <a:xfrm>
            <a:off x="1775653" y="1560703"/>
            <a:ext cx="685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77836" name="AutoShape 12"/>
          <p:cNvSpPr>
            <a:spLocks noChangeArrowheads="1"/>
          </p:cNvSpPr>
          <p:nvPr/>
        </p:nvSpPr>
        <p:spPr bwMode="auto">
          <a:xfrm rot="5400000">
            <a:off x="4329113" y="1152525"/>
            <a:ext cx="1066800" cy="7924800"/>
          </a:xfrm>
          <a:prstGeom prst="verticalScroll">
            <a:avLst>
              <a:gd name="adj" fmla="val 12500"/>
            </a:avLst>
          </a:prstGeom>
          <a:solidFill>
            <a:srgbClr val="9E004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5400" b="1">
                <a:solidFill>
                  <a:srgbClr val="FFFF00"/>
                </a:solidFill>
                <a:latin typeface="Times New Roman" panose="02020603050405020304" pitchFamily="18" charset="0"/>
              </a:rPr>
              <a:t>Hai tia Ox và Oy đối nhau.</a:t>
            </a:r>
            <a:endParaRPr lang="en-US" altLang="en-US" sz="540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7783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962400"/>
            <a:ext cx="6859588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7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7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7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77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77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00000">
                                      <p:cBhvr>
                                        <p:cTn id="28" dur="20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5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834 -0.00439 L -0.07396 0.04574 C -0.07743 0.05636 -0.07917 0.0723 -0.07917 0.0887 C -0.07917 0.10741 -0.07743 0.12266 -0.07396 0.13305 L -0.05834 0.1841 " pathEditMode="relative" rAng="0" ptsTypes="FffFF">
                                      <p:cBhvr>
                                        <p:cTn id="31" dur="2000" fill="hold"/>
                                        <p:tgtEl>
                                          <p:spTgt spid="778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2" y="94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7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7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" dur="500"/>
                                        <p:tgtEl>
                                          <p:spTgt spid="778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7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7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32" grpId="0" autoUpdateAnimBg="0"/>
      <p:bldP spid="77833" grpId="0" autoUpdateAnimBg="0"/>
      <p:bldP spid="77834" grpId="0" autoUpdateAnimBg="0"/>
      <p:bldP spid="77834" grpId="1"/>
      <p:bldP spid="77836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2317</TotalTime>
  <Words>899</Words>
  <Application>Microsoft Office PowerPoint</Application>
  <PresentationFormat>On-screen Show (4:3)</PresentationFormat>
  <Paragraphs>177</Paragraphs>
  <Slides>24</Slides>
  <Notes>0</Notes>
  <HiddenSlides>0</HiddenSlides>
  <MMClips>1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Symbol</vt:lpstr>
      <vt:lpstr>Times New Roman</vt:lpstr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Đáp án</vt:lpstr>
      <vt:lpstr>HƯỚNG DẪN VỀ NHÀ</vt:lpstr>
      <vt:lpstr>PowerPoint Presentation</vt:lpstr>
    </vt:vector>
  </TitlesOfParts>
  <Company>X7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NHT</dc:creator>
  <cp:lastModifiedBy>Admin</cp:lastModifiedBy>
  <cp:revision>248</cp:revision>
  <dcterms:created xsi:type="dcterms:W3CDTF">2011-09-20T23:20:01Z</dcterms:created>
  <dcterms:modified xsi:type="dcterms:W3CDTF">2020-01-15T03:31:17Z</dcterms:modified>
</cp:coreProperties>
</file>