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22"/>
  </p:notesMasterIdLst>
  <p:sldIdLst>
    <p:sldId id="257" r:id="rId2"/>
    <p:sldId id="297" r:id="rId3"/>
    <p:sldId id="260" r:id="rId4"/>
    <p:sldId id="261" r:id="rId5"/>
    <p:sldId id="262" r:id="rId6"/>
    <p:sldId id="263" r:id="rId7"/>
    <p:sldId id="299" r:id="rId8"/>
    <p:sldId id="267" r:id="rId9"/>
    <p:sldId id="269" r:id="rId10"/>
    <p:sldId id="270" r:id="rId11"/>
    <p:sldId id="272" r:id="rId12"/>
    <p:sldId id="274" r:id="rId13"/>
    <p:sldId id="275" r:id="rId14"/>
    <p:sldId id="278" r:id="rId15"/>
    <p:sldId id="279" r:id="rId16"/>
    <p:sldId id="280" r:id="rId17"/>
    <p:sldId id="281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214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6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E63A8-C7FD-49F3-8F36-E2591463631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B7E8E-FA15-4106-8A7D-61B3000BB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7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54BE80C-B78C-4AB0-83BF-DDDFF94D9B62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04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976DA8-E584-498D-BD0D-AB09A7354E9D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15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58F857-A707-4BBB-8523-EB56835152E6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85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B57DA-B496-4055-9FBB-559B55841557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0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B9E40-2772-4D4D-A8B9-266FBC3D1916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15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95BFD0-583D-4CF5-A809-6B59A679749B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00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3C730-49C3-4454-AA28-849A67986A9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4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2DCE3-2566-4328-A172-860D530612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95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1D6A21-033B-40C6-A2C7-70122CEA66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60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EADF6BF-0895-4B19-BC5E-96C8A22136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402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9BAAC59-BF80-4C3C-99CE-821430AC6A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404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67DF95-433D-47E4-A4E5-5B25E756BCC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1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C7EAD-F4DC-4864-A8F2-8BC45871FA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1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ADBF6-9AB8-429C-83A5-D407087C376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950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FBC68D-D2A7-4C7A-B08A-7041232D3C3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55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4FF23-7B38-40F4-8C38-1007D49C6C1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440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509E5-A08A-4954-B58E-B7EA6AB8F7A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12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714BE-6A56-42D9-98BA-DD5D7076F4C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33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3E1F2-ADA4-4AD4-A740-EB226B987C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51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2F808-B418-4B45-A88C-655C1B02C3B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63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6A6DAE-7B23-4164-AC74-90C5548B1FA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7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Anh\Ha%20Van\Ba%20ngon%20nen%20lung%20linh%20-%20Phuong%20Thao%20&amp;%20Ngoc%20Le%201(Ban%20thau%20moi)-%5bwWw.HaySo1.Com%5d.wav" TargetMode="Externa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1.wav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7.wmf"/><Relationship Id="rId4" Type="http://schemas.openxmlformats.org/officeDocument/2006/relationships/image" Target="../media/image8.jpeg"/><Relationship Id="rId9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1.wav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13.wmf"/><Relationship Id="rId4" Type="http://schemas.openxmlformats.org/officeDocument/2006/relationships/image" Target="../media/image8.jpeg"/><Relationship Id="rId9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H&#7897;i%20gi&#7843;ng%20huy&#7879;n%20Anh%2008%20(L&#7879;)\Happy%20New%20Year%20-%20Abba.mp3" TargetMode="External"/><Relationship Id="rId6" Type="http://schemas.openxmlformats.org/officeDocument/2006/relationships/image" Target="../media/image18.jpeg"/><Relationship Id="rId5" Type="http://schemas.openxmlformats.org/officeDocument/2006/relationships/image" Target="../media/image1.png"/><Relationship Id="rId4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3" name="Ba ngon nen lung linh - Phuong Thao &amp; Ngoc Le 1(Ban thau moi)-[wWw.HaySo1.Com]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1715" y="6248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3200" dirty="0">
                <a:solidFill>
                  <a:prstClr val="black"/>
                </a:solidFill>
                <a:latin typeface=".VnTime" pitchFamily="34" charset="0"/>
                <a:cs typeface="Arial" charset="0"/>
              </a:rPr>
              <a:t> </a:t>
            </a:r>
          </a:p>
        </p:txBody>
      </p:sp>
      <p:pic>
        <p:nvPicPr>
          <p:cNvPr id="71686" name="Picture 6" descr="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575" y="2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Verdana" pitchFamily="34" charset="0"/>
              <a:cs typeface="Arial" charset="0"/>
            </a:endParaRPr>
          </a:p>
        </p:txBody>
      </p:sp>
      <p:pic>
        <p:nvPicPr>
          <p:cNvPr id="71689" name="Picture 9" descr="2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612" y="4999038"/>
            <a:ext cx="1979613" cy="185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690" name="Picture 10" descr="POINSET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5026027"/>
            <a:ext cx="200025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3"/>
          <p:cNvSpPr>
            <a:spLocks noChangeArrowheads="1" noChangeShapeType="1" noTextEdit="1"/>
          </p:cNvSpPr>
          <p:nvPr/>
        </p:nvSpPr>
        <p:spPr bwMode="auto">
          <a:xfrm>
            <a:off x="2133600" y="3200400"/>
            <a:ext cx="4794250" cy="9525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50B1C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.VnTime"/>
                <a:cs typeface="Arial" charset="0"/>
              </a:rPr>
              <a:t>Lớp</a:t>
            </a:r>
            <a:r>
              <a:rPr lang="en-US" sz="32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50B1C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.VnTime"/>
                <a:cs typeface="Arial" charset="0"/>
              </a:rPr>
              <a:t> 7C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41475" y="4977267"/>
            <a:ext cx="5867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0" y="1987550"/>
            <a:ext cx="915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0000"/>
                </a:solidFill>
                <a:latin typeface="Arial Unicode MS" pitchFamily="34" charset="-128"/>
                <a:cs typeface="Arial" charset="0"/>
              </a:rPr>
              <a:t>CHÀO MỪNG CÁC THẦY CÔ GIÁO VỀ DỰ GIỜ</a:t>
            </a:r>
            <a:r>
              <a:rPr lang="en-US" dirty="0">
                <a:solidFill>
                  <a:prstClr val="black"/>
                </a:solidFill>
                <a:latin typeface="Arial Unicode MS" pitchFamily="34" charset="-128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64220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50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" dur="20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68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200">
                <a:solidFill>
                  <a:srgbClr val="FF3300"/>
                </a:solidFill>
                <a:latin typeface="Times New Roman" pitchFamily="18" charset="0"/>
              </a:rPr>
              <a:t>      </a:t>
            </a:r>
            <a:r>
              <a:rPr lang="en-US" sz="3200">
                <a:solidFill>
                  <a:srgbClr val="FF3300"/>
                </a:solidFill>
                <a:latin typeface="Arial Unicode MS" pitchFamily="34" charset="-128"/>
              </a:rPr>
              <a:t>Cho số thập phân</a:t>
            </a:r>
            <a:r>
              <a:rPr lang="en-US" sz="3200">
                <a:latin typeface="Times New Roman" pitchFamily="18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79,3826</a:t>
            </a:r>
            <a:endParaRPr lang="en-US" sz="320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2"/>
            <a:ext cx="8229600" cy="4525963"/>
          </a:xfrm>
          <a:noFill/>
          <a:ln/>
        </p:spPr>
        <p:txBody>
          <a:bodyPr/>
          <a:lstStyle/>
          <a:p>
            <a:pPr marL="609600" indent="-609600">
              <a:buNone/>
            </a:pPr>
            <a:r>
              <a:rPr lang="en-US">
                <a:latin typeface="Times New Roman" pitchFamily="18" charset="0"/>
              </a:rPr>
              <a:t> a) </a:t>
            </a:r>
            <a:r>
              <a:rPr lang="en-US">
                <a:latin typeface="Arial Unicode MS" pitchFamily="34" charset="-128"/>
              </a:rPr>
              <a:t>Làm tròn đến chữ số thập phân thứ ba</a:t>
            </a:r>
            <a:r>
              <a:rPr lang="en-US">
                <a:latin typeface="Times New Roman" pitchFamily="18" charset="0"/>
              </a:rPr>
              <a:t>.</a:t>
            </a:r>
          </a:p>
          <a:p>
            <a:pPr marL="609600" indent="-609600"/>
            <a:endParaRPr lang="en-US">
              <a:latin typeface="Times New Roman" pitchFamily="18" charset="0"/>
            </a:endParaRPr>
          </a:p>
          <a:p>
            <a:pPr marL="609600" indent="-609600"/>
            <a:endParaRPr lang="en-US">
              <a:latin typeface="Times New Roman" pitchFamily="18" charset="0"/>
            </a:endParaRPr>
          </a:p>
          <a:p>
            <a:pPr marL="609600" indent="-609600">
              <a:buNone/>
            </a:pPr>
            <a:r>
              <a:rPr lang="en-US">
                <a:latin typeface="Times New Roman" pitchFamily="18" charset="0"/>
              </a:rPr>
              <a:t> b) </a:t>
            </a:r>
            <a:r>
              <a:rPr lang="en-US">
                <a:latin typeface="Arial Unicode MS" pitchFamily="34" charset="-128"/>
              </a:rPr>
              <a:t>Làm tròn đến chữ số thập phân thứ hai</a:t>
            </a:r>
            <a:r>
              <a:rPr lang="en-US">
                <a:latin typeface="Times New Roman" pitchFamily="18" charset="0"/>
              </a:rPr>
              <a:t>.</a:t>
            </a:r>
          </a:p>
          <a:p>
            <a:pPr marL="609600" indent="-609600"/>
            <a:endParaRPr lang="en-US">
              <a:latin typeface="Times New Roman" pitchFamily="18" charset="0"/>
            </a:endParaRPr>
          </a:p>
          <a:p>
            <a:pPr marL="609600" indent="-609600"/>
            <a:endParaRPr lang="en-US">
              <a:latin typeface="Times New Roman" pitchFamily="18" charset="0"/>
            </a:endParaRPr>
          </a:p>
          <a:p>
            <a:pPr marL="609600" indent="-609600">
              <a:buNone/>
            </a:pPr>
            <a:r>
              <a:rPr lang="en-US">
                <a:latin typeface="Times New Roman" pitchFamily="18" charset="0"/>
              </a:rPr>
              <a:t> c) </a:t>
            </a:r>
            <a:r>
              <a:rPr lang="en-US">
                <a:latin typeface="Arial Unicode MS" pitchFamily="34" charset="-128"/>
              </a:rPr>
              <a:t>Làm tròn đến chữ số thập phân thứ nhất</a:t>
            </a:r>
            <a:r>
              <a:rPr lang="en-US">
                <a:latin typeface="Times New Roman" pitchFamily="18" charset="0"/>
              </a:rPr>
              <a:t>. 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2057400" y="205740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79,382</a:t>
            </a:r>
            <a:r>
              <a:rPr lang="en-US" sz="3200" dirty="0">
                <a:solidFill>
                  <a:srgbClr val="FF33CC"/>
                </a:solidFill>
                <a:latin typeface="Times New Roman" pitchFamily="18" charset="0"/>
              </a:rPr>
              <a:t>6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 79,383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2006600" y="391160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79,38</a:t>
            </a:r>
            <a:r>
              <a:rPr lang="en-US" sz="3200">
                <a:solidFill>
                  <a:srgbClr val="FF33CC"/>
                </a:solidFill>
                <a:latin typeface="Times New Roman" pitchFamily="18" charset="0"/>
              </a:rPr>
              <a:t>26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 79,38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1943100" y="560705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79,3</a:t>
            </a:r>
            <a:r>
              <a:rPr lang="en-US" sz="3200">
                <a:solidFill>
                  <a:srgbClr val="FF33CC"/>
                </a:solidFill>
                <a:latin typeface="Times New Roman" pitchFamily="18" charset="0"/>
              </a:rPr>
              <a:t>826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 79,4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762000" y="533402"/>
            <a:ext cx="623888" cy="531813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3300"/>
                </a:solidFill>
                <a:latin typeface="Times New Roman" pitchFamily="18" charset="0"/>
              </a:rPr>
              <a:t>?2</a:t>
            </a:r>
          </a:p>
        </p:txBody>
      </p:sp>
    </p:spTree>
    <p:extLst>
      <p:ext uri="{BB962C8B-B14F-4D97-AF65-F5344CB8AC3E}">
        <p14:creationId xmlns:p14="http://schemas.microsoft.com/office/powerpoint/2010/main" val="153956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  <p:bldP spid="48132" grpId="0"/>
      <p:bldP spid="48133" grpId="0"/>
      <p:bldP spid="48134" grpId="0"/>
      <p:bldP spid="481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"/>
            <a:ext cx="8229600" cy="3505198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b="1" u="sng" dirty="0" smtClean="0"/>
              <a:t>1. </a:t>
            </a:r>
            <a:r>
              <a:rPr lang="en-US" sz="2800" b="1" u="sng" dirty="0" err="1" smtClean="0"/>
              <a:t>Bài</a:t>
            </a:r>
            <a:r>
              <a:rPr lang="en-US" sz="2800" b="1" u="sng" dirty="0" smtClean="0"/>
              <a:t> </a:t>
            </a:r>
            <a:r>
              <a:rPr lang="en-US" sz="2800" b="1" u="sng" dirty="0"/>
              <a:t>76/37 </a:t>
            </a:r>
            <a:r>
              <a:rPr lang="en-US" sz="2800" b="1" u="sng" dirty="0" err="1" smtClean="0"/>
              <a:t>sgk</a:t>
            </a:r>
            <a:r>
              <a:rPr lang="en-US" sz="2800" b="1" u="sng" dirty="0"/>
              <a:t> </a:t>
            </a:r>
          </a:p>
          <a:p>
            <a:pPr>
              <a:buFontTx/>
              <a:buNone/>
            </a:pPr>
            <a:r>
              <a:rPr lang="en-US" sz="2800" dirty="0" err="1" smtClean="0"/>
              <a:t>Kết</a:t>
            </a:r>
            <a:r>
              <a:rPr lang="en-US" sz="2800" dirty="0" smtClean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cuộc</a:t>
            </a:r>
            <a:r>
              <a:rPr lang="en-US" sz="2800" dirty="0"/>
              <a:t> </a:t>
            </a:r>
            <a:r>
              <a:rPr lang="en-US" sz="2800" dirty="0" err="1"/>
              <a:t>Tổng</a:t>
            </a:r>
            <a:r>
              <a:rPr lang="en-US" sz="2800" dirty="0"/>
              <a:t> </a:t>
            </a:r>
            <a:r>
              <a:rPr lang="en-US" sz="2800" dirty="0" err="1"/>
              <a:t>điều</a:t>
            </a:r>
            <a:r>
              <a:rPr lang="en-US" sz="2800" dirty="0"/>
              <a:t> </a:t>
            </a:r>
            <a:r>
              <a:rPr lang="en-US" sz="2800" dirty="0" err="1"/>
              <a:t>tra</a:t>
            </a:r>
            <a:r>
              <a:rPr lang="en-US" sz="2800" dirty="0"/>
              <a:t> </a:t>
            </a:r>
            <a:r>
              <a:rPr lang="en-US" sz="2800" dirty="0" err="1"/>
              <a:t>dân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ở </a:t>
            </a:r>
            <a:r>
              <a:rPr lang="en-US" sz="2800" dirty="0" err="1"/>
              <a:t>nước</a:t>
            </a:r>
            <a:r>
              <a:rPr lang="en-US" sz="2800" dirty="0"/>
              <a:t> ta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0 </a:t>
            </a:r>
            <a:r>
              <a:rPr lang="en-US" sz="2800" dirty="0" err="1"/>
              <a:t>giờ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1/4/1999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: </a:t>
            </a:r>
            <a:r>
              <a:rPr lang="en-US" sz="2800" dirty="0" err="1"/>
              <a:t>Dân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 ta </a:t>
            </a:r>
            <a:r>
              <a:rPr lang="en-US" sz="2800" dirty="0" err="1"/>
              <a:t>là</a:t>
            </a:r>
            <a:r>
              <a:rPr lang="en-US" sz="2800" dirty="0"/>
              <a:t> 76324753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3695 </a:t>
            </a:r>
            <a:r>
              <a:rPr lang="en-US" sz="2800" dirty="0" err="1"/>
              <a:t>cụ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100 </a:t>
            </a:r>
            <a:r>
              <a:rPr lang="en-US" sz="2800" dirty="0" err="1"/>
              <a:t>tuổi</a:t>
            </a:r>
            <a:r>
              <a:rPr lang="en-US" sz="2800" dirty="0"/>
              <a:t> </a:t>
            </a:r>
            <a:r>
              <a:rPr lang="en-US" sz="2800" dirty="0" err="1"/>
              <a:t>trở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.</a:t>
            </a:r>
          </a:p>
          <a:p>
            <a:pPr>
              <a:buFontTx/>
              <a:buNone/>
            </a:pP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hãy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tròn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76324753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3695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chục</a:t>
            </a:r>
            <a:r>
              <a:rPr lang="en-US" sz="2800" dirty="0"/>
              <a:t>,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trăm</a:t>
            </a:r>
            <a:r>
              <a:rPr lang="en-US" sz="2800" dirty="0"/>
              <a:t>,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nghìn</a:t>
            </a:r>
            <a:endParaRPr lang="en-US" sz="2800" dirty="0"/>
          </a:p>
        </p:txBody>
      </p:sp>
      <p:graphicFrame>
        <p:nvGraphicFramePr>
          <p:cNvPr id="13" name="Group 10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4186536"/>
              </p:ext>
            </p:extLst>
          </p:nvPr>
        </p:nvGraphicFramePr>
        <p:xfrm>
          <a:off x="527538" y="3743978"/>
          <a:ext cx="7619999" cy="2028927"/>
        </p:xfrm>
        <a:graphic>
          <a:graphicData uri="http://schemas.openxmlformats.org/drawingml/2006/table">
            <a:tbl>
              <a:tblPr/>
              <a:tblGrid>
                <a:gridCol w="1920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7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92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TRÒN CHỤC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TRÒN TRĂM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TRÒN NGHÌN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76324753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0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Text Box 47"/>
          <p:cNvSpPr txBox="1">
            <a:spLocks noChangeArrowheads="1"/>
          </p:cNvSpPr>
          <p:nvPr/>
        </p:nvSpPr>
        <p:spPr bwMode="auto">
          <a:xfrm>
            <a:off x="2514600" y="4734580"/>
            <a:ext cx="190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</a:rPr>
              <a:t>76324750</a:t>
            </a:r>
          </a:p>
        </p:txBody>
      </p:sp>
      <p:sp>
        <p:nvSpPr>
          <p:cNvPr id="15" name="Text Box 99"/>
          <p:cNvSpPr txBox="1">
            <a:spLocks noChangeArrowheads="1"/>
          </p:cNvSpPr>
          <p:nvPr/>
        </p:nvSpPr>
        <p:spPr bwMode="auto">
          <a:xfrm>
            <a:off x="4495800" y="4753630"/>
            <a:ext cx="190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</a:rPr>
              <a:t>76324800</a:t>
            </a:r>
          </a:p>
        </p:txBody>
      </p:sp>
      <p:sp>
        <p:nvSpPr>
          <p:cNvPr id="16" name="Text Box 103"/>
          <p:cNvSpPr txBox="1">
            <a:spLocks noChangeArrowheads="1"/>
          </p:cNvSpPr>
          <p:nvPr/>
        </p:nvSpPr>
        <p:spPr bwMode="auto">
          <a:xfrm>
            <a:off x="6400800" y="4734580"/>
            <a:ext cx="190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</a:rPr>
              <a:t>76325000</a:t>
            </a:r>
          </a:p>
        </p:txBody>
      </p:sp>
      <p:sp>
        <p:nvSpPr>
          <p:cNvPr id="17" name="Text Box 104"/>
          <p:cNvSpPr txBox="1">
            <a:spLocks noChangeArrowheads="1"/>
          </p:cNvSpPr>
          <p:nvPr/>
        </p:nvSpPr>
        <p:spPr bwMode="auto">
          <a:xfrm>
            <a:off x="2661138" y="5344180"/>
            <a:ext cx="1758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</a:rPr>
              <a:t>    3700</a:t>
            </a:r>
          </a:p>
        </p:txBody>
      </p:sp>
      <p:sp>
        <p:nvSpPr>
          <p:cNvPr id="18" name="Text Box 105"/>
          <p:cNvSpPr txBox="1">
            <a:spLocks noChangeArrowheads="1"/>
          </p:cNvSpPr>
          <p:nvPr/>
        </p:nvSpPr>
        <p:spPr bwMode="auto">
          <a:xfrm>
            <a:off x="4642338" y="5344180"/>
            <a:ext cx="1758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</a:rPr>
              <a:t>    3700</a:t>
            </a:r>
          </a:p>
        </p:txBody>
      </p:sp>
      <p:sp>
        <p:nvSpPr>
          <p:cNvPr id="19" name="Text Box 106"/>
          <p:cNvSpPr txBox="1">
            <a:spLocks noChangeArrowheads="1"/>
          </p:cNvSpPr>
          <p:nvPr/>
        </p:nvSpPr>
        <p:spPr bwMode="auto">
          <a:xfrm>
            <a:off x="6623538" y="5344180"/>
            <a:ext cx="1758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</a:rPr>
              <a:t>    4000</a:t>
            </a:r>
          </a:p>
        </p:txBody>
      </p:sp>
    </p:spTree>
    <p:extLst>
      <p:ext uri="{BB962C8B-B14F-4D97-AF65-F5344CB8AC3E}">
        <p14:creationId xmlns:p14="http://schemas.microsoft.com/office/powerpoint/2010/main" val="289356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42900" y="762000"/>
            <a:ext cx="83820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Hết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học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kì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I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điểm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Toán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bạn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An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như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sau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Hệ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1:   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7; 8; 6; 10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Hệ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2:   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7; 6; 5; 9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Hệ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3:   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Em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hãy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tính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điểm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trung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bình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môn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Toán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học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kì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I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bạn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An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làm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tròn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đến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chữ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số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thập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phân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thứ</a:t>
            </a:r>
            <a:r>
              <a:rPr lang="en-US" sz="2800" b="1" dirty="0">
                <a:solidFill>
                  <a:srgbClr val="000000"/>
                </a:solidFill>
                <a:latin typeface="Arial Unicode MS" pitchFamily="34" charset="-128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 Unicode MS" pitchFamily="34" charset="-128"/>
              </a:rPr>
              <a:t>nhất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).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304800" y="228600"/>
            <a:ext cx="30917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u="sng" dirty="0" smtClean="0">
                <a:latin typeface="+mj-lt"/>
              </a:rPr>
              <a:t>2. </a:t>
            </a:r>
            <a:r>
              <a:rPr lang="en-US" sz="2800" u="sng" dirty="0" err="1" smtClean="0">
                <a:latin typeface="+mj-lt"/>
              </a:rPr>
              <a:t>Bài</a:t>
            </a:r>
            <a:r>
              <a:rPr lang="en-US" sz="2800" u="sng" dirty="0" smtClean="0">
                <a:latin typeface="+mj-lt"/>
              </a:rPr>
              <a:t> </a:t>
            </a:r>
            <a:r>
              <a:rPr lang="en-US" sz="2800" u="sng" dirty="0" err="1">
                <a:latin typeface="+mj-lt"/>
              </a:rPr>
              <a:t>tập</a:t>
            </a:r>
            <a:r>
              <a:rPr lang="en-US" sz="2800" u="sng" dirty="0">
                <a:latin typeface="+mj-lt"/>
              </a:rPr>
              <a:t> </a:t>
            </a:r>
            <a:r>
              <a:rPr lang="en-US" sz="2800" u="sng" dirty="0" smtClean="0">
                <a:latin typeface="+mj-lt"/>
              </a:rPr>
              <a:t>74/SGK</a:t>
            </a:r>
            <a:endParaRPr lang="en-US" sz="2800" u="sng" dirty="0">
              <a:latin typeface="+mj-lt"/>
            </a:endParaRPr>
          </a:p>
        </p:txBody>
      </p:sp>
      <p:grpSp>
        <p:nvGrpSpPr>
          <p:cNvPr id="57348" name="Group 4"/>
          <p:cNvGrpSpPr>
            <a:grpSpLocks/>
          </p:cNvGrpSpPr>
          <p:nvPr/>
        </p:nvGrpSpPr>
        <p:grpSpPr bwMode="auto">
          <a:xfrm>
            <a:off x="215900" y="3505200"/>
            <a:ext cx="8686800" cy="1168400"/>
            <a:chOff x="432" y="2784"/>
            <a:chExt cx="5136" cy="736"/>
          </a:xfrm>
        </p:grpSpPr>
        <p:sp>
          <p:nvSpPr>
            <p:cNvPr id="57349" name="Text Box 5"/>
            <p:cNvSpPr txBox="1">
              <a:spLocks noChangeArrowheads="1"/>
            </p:cNvSpPr>
            <p:nvPr/>
          </p:nvSpPr>
          <p:spPr bwMode="auto">
            <a:xfrm>
              <a:off x="432" y="2964"/>
              <a:ext cx="8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3200" b="1" dirty="0" smtClean="0">
                  <a:solidFill>
                    <a:srgbClr val="0000FF"/>
                  </a:solidFill>
                  <a:latin typeface="Times New Roman" pitchFamily="18" charset="0"/>
                </a:rPr>
                <a:t>TBM</a:t>
              </a:r>
              <a:r>
                <a:rPr lang="en-US" sz="3200" b="1" dirty="0" smtClean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3200" b="1" dirty="0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endParaRPr lang="en-US" sz="36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7350" name="Line 6"/>
            <p:cNvSpPr>
              <a:spLocks noChangeShapeType="1"/>
            </p:cNvSpPr>
            <p:nvPr/>
          </p:nvSpPr>
          <p:spPr bwMode="auto">
            <a:xfrm>
              <a:off x="1392" y="3168"/>
              <a:ext cx="393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7351" name="Rectangle 7"/>
            <p:cNvSpPr>
              <a:spLocks noChangeArrowheads="1"/>
            </p:cNvSpPr>
            <p:nvPr/>
          </p:nvSpPr>
          <p:spPr bwMode="auto">
            <a:xfrm>
              <a:off x="1200" y="2784"/>
              <a:ext cx="4368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200" dirty="0" err="1">
                  <a:solidFill>
                    <a:srgbClr val="000000"/>
                  </a:solidFill>
                  <a:latin typeface="Arial Unicode MS" pitchFamily="34" charset="-128"/>
                </a:rPr>
                <a:t>điểm</a:t>
              </a:r>
              <a:r>
                <a:rPr lang="en-US" sz="32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3200" dirty="0">
                  <a:solidFill>
                    <a:srgbClr val="000000"/>
                  </a:solidFill>
                  <a:latin typeface="Arial Unicode MS" pitchFamily="34" charset="-128"/>
                </a:rPr>
                <a:t>hs1</a:t>
              </a:r>
              <a:r>
                <a:rPr lang="en-US" sz="3200" dirty="0">
                  <a:solidFill>
                    <a:srgbClr val="FF33CC"/>
                  </a:solidFill>
                  <a:latin typeface="Times New Roman" pitchFamily="18" charset="0"/>
                </a:rPr>
                <a:t> </a:t>
              </a:r>
              <a:r>
                <a:rPr lang="en-US" sz="3200" dirty="0">
                  <a:solidFill>
                    <a:srgbClr val="000000"/>
                  </a:solidFill>
                  <a:latin typeface="Times New Roman" pitchFamily="18" charset="0"/>
                </a:rPr>
                <a:t>+ </a:t>
              </a:r>
              <a:r>
                <a:rPr lang="en-US" sz="3200" dirty="0" err="1">
                  <a:solidFill>
                    <a:srgbClr val="000000"/>
                  </a:solidFill>
                  <a:latin typeface="Arial Unicode MS" pitchFamily="34" charset="-128"/>
                </a:rPr>
                <a:t>điểm</a:t>
              </a:r>
              <a:r>
                <a:rPr lang="en-US" sz="3200" dirty="0">
                  <a:solidFill>
                    <a:srgbClr val="000000"/>
                  </a:solidFill>
                  <a:latin typeface="Arial Unicode MS" pitchFamily="34" charset="-128"/>
                </a:rPr>
                <a:t> hs2</a:t>
              </a:r>
              <a:r>
                <a:rPr lang="en-US" sz="3200" dirty="0">
                  <a:solidFill>
                    <a:srgbClr val="000000"/>
                  </a:solidFill>
                  <a:latin typeface="Times New Roman" pitchFamily="18" charset="0"/>
                </a:rPr>
                <a:t> x 2 + </a:t>
              </a:r>
              <a:r>
                <a:rPr lang="en-US" sz="3200" dirty="0" err="1">
                  <a:solidFill>
                    <a:srgbClr val="000000"/>
                  </a:solidFill>
                  <a:latin typeface="Arial Unicode MS" pitchFamily="34" charset="-128"/>
                </a:rPr>
                <a:t>điểm</a:t>
              </a:r>
              <a:r>
                <a:rPr lang="en-US" sz="3200" dirty="0">
                  <a:solidFill>
                    <a:srgbClr val="000000"/>
                  </a:solidFill>
                  <a:latin typeface="Arial Unicode MS" pitchFamily="34" charset="-128"/>
                </a:rPr>
                <a:t> hs3</a:t>
              </a:r>
              <a:r>
                <a:rPr lang="en-US" sz="3200" dirty="0">
                  <a:solidFill>
                    <a:srgbClr val="000000"/>
                  </a:solidFill>
                  <a:latin typeface="Times New Roman" pitchFamily="18" charset="0"/>
                </a:rPr>
                <a:t> x 3</a:t>
              </a:r>
            </a:p>
          </p:txBody>
        </p:sp>
        <p:sp>
          <p:nvSpPr>
            <p:cNvPr id="57352" name="Rectangle 8"/>
            <p:cNvSpPr>
              <a:spLocks noChangeArrowheads="1"/>
            </p:cNvSpPr>
            <p:nvPr/>
          </p:nvSpPr>
          <p:spPr bwMode="auto">
            <a:xfrm>
              <a:off x="2352" y="3216"/>
              <a:ext cx="1968" cy="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200" dirty="0" err="1">
                  <a:solidFill>
                    <a:srgbClr val="000000"/>
                  </a:solidFill>
                  <a:latin typeface="Arial Unicode MS" pitchFamily="34" charset="-128"/>
                </a:rPr>
                <a:t>Tổng</a:t>
              </a:r>
              <a:r>
                <a:rPr lang="en-US" sz="3200" dirty="0">
                  <a:solidFill>
                    <a:srgbClr val="000000"/>
                  </a:solidFill>
                  <a:latin typeface="Arial Unicode MS" pitchFamily="34" charset="-128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latin typeface="Arial Unicode MS" pitchFamily="34" charset="-128"/>
                </a:rPr>
                <a:t>các</a:t>
              </a:r>
              <a:r>
                <a:rPr lang="en-US" sz="3200" dirty="0">
                  <a:solidFill>
                    <a:srgbClr val="000000"/>
                  </a:solidFill>
                  <a:latin typeface="Arial Unicode MS" pitchFamily="34" charset="-128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latin typeface="Arial Unicode MS" pitchFamily="34" charset="-128"/>
                </a:rPr>
                <a:t>hệ</a:t>
              </a:r>
              <a:r>
                <a:rPr lang="en-US" sz="3200" dirty="0">
                  <a:solidFill>
                    <a:srgbClr val="000000"/>
                  </a:solidFill>
                  <a:latin typeface="Arial Unicode MS" pitchFamily="34" charset="-128"/>
                </a:rPr>
                <a:t> </a:t>
              </a:r>
              <a:r>
                <a:rPr lang="en-US" sz="3200" dirty="0" err="1">
                  <a:solidFill>
                    <a:srgbClr val="000000"/>
                  </a:solidFill>
                  <a:latin typeface="Arial Unicode MS" pitchFamily="34" charset="-128"/>
                </a:rPr>
                <a:t>số</a:t>
              </a:r>
              <a:r>
                <a:rPr lang="en-US" sz="32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495300" y="5842000"/>
            <a:ext cx="822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</a:rPr>
              <a:t>   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</a:rPr>
              <a:t>= 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</a:rPr>
              <a:t>7,26666...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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</a:rPr>
              <a:t>      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</a:rPr>
              <a:t>7,3</a:t>
            </a:r>
          </a:p>
        </p:txBody>
      </p:sp>
      <p:graphicFrame>
        <p:nvGraphicFramePr>
          <p:cNvPr id="57354" name="Object 10"/>
          <p:cNvGraphicFramePr>
            <a:graphicFrameLocks noGrp="1" noChangeAspect="1"/>
          </p:cNvGraphicFramePr>
          <p:nvPr>
            <p:ph/>
          </p:nvPr>
        </p:nvGraphicFramePr>
        <p:xfrm>
          <a:off x="4508500" y="3136900"/>
          <a:ext cx="1270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4" imgW="126720" imgH="126720" progId="Equation.DSMT4">
                  <p:embed/>
                </p:oleObj>
              </mc:Choice>
              <mc:Fallback>
                <p:oleObj name="Equation" r:id="rId4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3136900"/>
                        <a:ext cx="1270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7356" name="Group 12"/>
          <p:cNvGrpSpPr>
            <a:grpSpLocks/>
          </p:cNvGrpSpPr>
          <p:nvPr/>
        </p:nvGrpSpPr>
        <p:grpSpPr bwMode="auto">
          <a:xfrm>
            <a:off x="0" y="4724400"/>
            <a:ext cx="8686800" cy="1168400"/>
            <a:chOff x="432" y="2784"/>
            <a:chExt cx="5136" cy="736"/>
          </a:xfrm>
        </p:grpSpPr>
        <p:sp>
          <p:nvSpPr>
            <p:cNvPr id="57357" name="Text Box 13"/>
            <p:cNvSpPr txBox="1">
              <a:spLocks noChangeArrowheads="1"/>
            </p:cNvSpPr>
            <p:nvPr/>
          </p:nvSpPr>
          <p:spPr bwMode="auto">
            <a:xfrm>
              <a:off x="432" y="2964"/>
              <a:ext cx="8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3200" b="1" dirty="0" smtClean="0">
                  <a:solidFill>
                    <a:srgbClr val="0000FF"/>
                  </a:solidFill>
                  <a:latin typeface="Times New Roman" pitchFamily="18" charset="0"/>
                </a:rPr>
                <a:t>TBM</a:t>
              </a:r>
              <a:r>
                <a:rPr lang="en-US" sz="3200" b="1" dirty="0" smtClean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3200" b="1" dirty="0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endParaRPr lang="en-US" sz="36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7358" name="Line 14"/>
            <p:cNvSpPr>
              <a:spLocks noChangeShapeType="1"/>
            </p:cNvSpPr>
            <p:nvPr/>
          </p:nvSpPr>
          <p:spPr bwMode="auto">
            <a:xfrm>
              <a:off x="1392" y="3168"/>
              <a:ext cx="393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7359" name="Rectangle 15"/>
            <p:cNvSpPr>
              <a:spLocks noChangeArrowheads="1"/>
            </p:cNvSpPr>
            <p:nvPr/>
          </p:nvSpPr>
          <p:spPr bwMode="auto">
            <a:xfrm>
              <a:off x="1200" y="2784"/>
              <a:ext cx="4368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</a:rPr>
                <a:t>(7+8+6+10)+(7+6+5+9) . 2 + 8 . 3</a:t>
              </a:r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2352" y="3216"/>
              <a:ext cx="1968" cy="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</a:rPr>
                <a:t>15 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396501" y="228600"/>
            <a:ext cx="3179487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HS </a:t>
            </a:r>
            <a:r>
              <a:rPr lang="en-US" sz="2000" dirty="0" err="1">
                <a:solidFill>
                  <a:srgbClr val="0000FF"/>
                </a:solidFill>
                <a:latin typeface="Arial Unicode MS" pitchFamily="34" charset="-128"/>
              </a:rPr>
              <a:t>hoạt</a:t>
            </a:r>
            <a:r>
              <a:rPr lang="en-US" sz="2000" dirty="0">
                <a:solidFill>
                  <a:srgbClr val="0000FF"/>
                </a:solidFill>
                <a:latin typeface="Arial Unicode MS" pitchFamily="34" charset="-128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 Unicode MS" pitchFamily="34" charset="-128"/>
              </a:rPr>
              <a:t>động</a:t>
            </a:r>
            <a:r>
              <a:rPr lang="en-US" sz="2000" dirty="0">
                <a:solidFill>
                  <a:srgbClr val="0000FF"/>
                </a:solidFill>
                <a:latin typeface="Arial Unicode MS" pitchFamily="34" charset="-128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Arial Unicode MS" pitchFamily="34" charset="-128"/>
              </a:rPr>
              <a:t>nhóm</a:t>
            </a:r>
            <a:r>
              <a:rPr lang="en-US" sz="2000" dirty="0">
                <a:solidFill>
                  <a:srgbClr val="0000FF"/>
                </a:solidFill>
                <a:latin typeface="Arial Unicode MS" pitchFamily="34" charset="-128"/>
              </a:rPr>
              <a:t>  </a:t>
            </a:r>
            <a:r>
              <a:rPr lang="en-US" sz="2000" dirty="0" smtClean="0">
                <a:solidFill>
                  <a:srgbClr val="0000FF"/>
                </a:solidFill>
                <a:latin typeface="Arial Unicode MS" pitchFamily="34" charset="-128"/>
              </a:rPr>
              <a:t>4 </a:t>
            </a:r>
            <a:r>
              <a:rPr lang="en-US" sz="2000" dirty="0">
                <a:solidFill>
                  <a:srgbClr val="0000FF"/>
                </a:solidFill>
                <a:latin typeface="Arial Unicode MS" pitchFamily="34" charset="-128"/>
              </a:rPr>
              <a:t>(5</a:t>
            </a:r>
            <a:r>
              <a:rPr lang="en-US" sz="2000" dirty="0" smtClean="0">
                <a:solidFill>
                  <a:srgbClr val="0000FF"/>
                </a:solidFill>
                <a:latin typeface="Arial Unicode MS" pitchFamily="34" charset="-128"/>
              </a:rPr>
              <a:t>’)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1638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/>
      <p:bldP spid="57353" grpId="0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 </a:t>
            </a:r>
            <a:r>
              <a:rPr lang="en-US" dirty="0" err="1"/>
              <a:t>nghìn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21 000.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nhiêu</a:t>
            </a:r>
            <a:r>
              <a:rPr lang="en-US" dirty="0"/>
              <a:t>, </a:t>
            </a:r>
            <a:r>
              <a:rPr lang="en-US" dirty="0" err="1"/>
              <a:t>nhỏ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nhiêu</a:t>
            </a:r>
            <a:r>
              <a:rPr lang="en-US" dirty="0"/>
              <a:t>?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b="1" u="sng" dirty="0" err="1"/>
              <a:t>Đáp</a:t>
            </a:r>
            <a:r>
              <a:rPr lang="en-US" b="1" u="sng" dirty="0"/>
              <a:t> </a:t>
            </a:r>
            <a:r>
              <a:rPr lang="en-US" b="1" u="sng" dirty="0" err="1"/>
              <a:t>án</a:t>
            </a:r>
            <a:r>
              <a:rPr lang="en-US" dirty="0"/>
              <a:t>: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21 499</a:t>
            </a:r>
          </a:p>
          <a:p>
            <a:pPr>
              <a:buFontTx/>
              <a:buNone/>
            </a:pPr>
            <a:r>
              <a:rPr lang="en-US" dirty="0"/>
              <a:t>             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nhỏ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20 500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3048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3. </a:t>
            </a:r>
            <a:r>
              <a:rPr lang="en-US" sz="3600" dirty="0" err="1" smtClean="0"/>
              <a:t>Bài</a:t>
            </a:r>
            <a:r>
              <a:rPr lang="en-US" sz="3600" dirty="0" smtClean="0"/>
              <a:t> 3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8898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9600" y="1600200"/>
            <a:ext cx="8534400" cy="1600200"/>
            <a:chOff x="384" y="864"/>
            <a:chExt cx="5376" cy="2544"/>
          </a:xfrm>
        </p:grpSpPr>
        <p:sp>
          <p:nvSpPr>
            <p:cNvPr id="5195" name="Line 4"/>
            <p:cNvSpPr>
              <a:spLocks noChangeShapeType="1"/>
            </p:cNvSpPr>
            <p:nvPr/>
          </p:nvSpPr>
          <p:spPr bwMode="auto">
            <a:xfrm>
              <a:off x="3449" y="1008"/>
              <a:ext cx="1909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5196" name="Picture 5" descr="111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4" y="3120"/>
              <a:ext cx="11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97" name="Line 6"/>
            <p:cNvSpPr>
              <a:spLocks noChangeShapeType="1"/>
            </p:cNvSpPr>
            <p:nvPr/>
          </p:nvSpPr>
          <p:spPr bwMode="auto">
            <a:xfrm>
              <a:off x="685" y="3264"/>
              <a:ext cx="1910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98" name="Line 7"/>
            <p:cNvSpPr>
              <a:spLocks noChangeShapeType="1"/>
            </p:cNvSpPr>
            <p:nvPr/>
          </p:nvSpPr>
          <p:spPr bwMode="auto">
            <a:xfrm>
              <a:off x="5609" y="1152"/>
              <a:ext cx="0" cy="192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5199" name="Picture 8" descr="flower_bg06 0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1" y="864"/>
              <a:ext cx="639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00" name="Line 9"/>
            <p:cNvSpPr>
              <a:spLocks noChangeShapeType="1"/>
            </p:cNvSpPr>
            <p:nvPr/>
          </p:nvSpPr>
          <p:spPr bwMode="auto">
            <a:xfrm>
              <a:off x="535" y="1200"/>
              <a:ext cx="0" cy="192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5201" name="Picture 10" descr="111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4" y="864"/>
              <a:ext cx="11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02" name="Line 11"/>
            <p:cNvSpPr>
              <a:spLocks noChangeShapeType="1"/>
            </p:cNvSpPr>
            <p:nvPr/>
          </p:nvSpPr>
          <p:spPr bwMode="auto">
            <a:xfrm>
              <a:off x="685" y="1008"/>
              <a:ext cx="1910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5203" name="Picture 12" descr="flower_bg06 0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736"/>
              <a:ext cx="639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04" name="Picture 13" descr="flower_bg06 0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7" y="2750"/>
              <a:ext cx="703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05" name="Line 14"/>
            <p:cNvSpPr>
              <a:spLocks noChangeShapeType="1"/>
            </p:cNvSpPr>
            <p:nvPr/>
          </p:nvSpPr>
          <p:spPr bwMode="auto">
            <a:xfrm>
              <a:off x="3449" y="3264"/>
              <a:ext cx="1909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5206" name="Picture 15" descr="flower_bg06 0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912"/>
              <a:ext cx="703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8" name="AutoShape 16"/>
          <p:cNvSpPr>
            <a:spLocks noChangeArrowheads="1"/>
          </p:cNvSpPr>
          <p:nvPr/>
        </p:nvSpPr>
        <p:spPr bwMode="gray">
          <a:xfrm>
            <a:off x="2133600" y="0"/>
            <a:ext cx="1600200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>
            <a:noFill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solidFill>
                <a:srgbClr val="FF3300"/>
              </a:solidFill>
              <a:latin typeface="Times New Roman" pitchFamily="18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  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      </a:t>
            </a:r>
            <a:endParaRPr lang="en-US" sz="3200" dirty="0">
              <a:solidFill>
                <a:srgbClr val="FF3300"/>
              </a:solidFill>
              <a:latin typeface="Times New Roman" pitchFamily="18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	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49872" y="916236"/>
            <a:ext cx="561801" cy="1953658"/>
            <a:chOff x="-59" y="770"/>
            <a:chExt cx="388" cy="2128"/>
          </a:xfrm>
        </p:grpSpPr>
        <p:grpSp>
          <p:nvGrpSpPr>
            <p:cNvPr id="5172" name="Group 18"/>
            <p:cNvGrpSpPr>
              <a:grpSpLocks/>
            </p:cNvGrpSpPr>
            <p:nvPr/>
          </p:nvGrpSpPr>
          <p:grpSpPr bwMode="auto">
            <a:xfrm rot="5400000">
              <a:off x="-895" y="1753"/>
              <a:ext cx="2064" cy="97"/>
              <a:chOff x="0" y="1896"/>
              <a:chExt cx="5760" cy="120"/>
            </a:xfrm>
          </p:grpSpPr>
          <p:sp>
            <p:nvSpPr>
              <p:cNvPr id="5193" name="Rectangle 19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5194" name="Rectangle 20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</p:grpSp>
        <p:grpSp>
          <p:nvGrpSpPr>
            <p:cNvPr id="5173" name="Group 21"/>
            <p:cNvGrpSpPr>
              <a:grpSpLocks/>
            </p:cNvGrpSpPr>
            <p:nvPr/>
          </p:nvGrpSpPr>
          <p:grpSpPr bwMode="auto">
            <a:xfrm rot="5400000">
              <a:off x="8" y="2576"/>
              <a:ext cx="284" cy="359"/>
              <a:chOff x="1211" y="763"/>
              <a:chExt cx="3357" cy="3739"/>
            </a:xfrm>
          </p:grpSpPr>
          <p:sp>
            <p:nvSpPr>
              <p:cNvPr id="72" name="AutoShape 22"/>
              <p:cNvSpPr>
                <a:spLocks noChangeArrowheads="1"/>
              </p:cNvSpPr>
              <p:nvPr/>
            </p:nvSpPr>
            <p:spPr bwMode="gray">
              <a:xfrm rot="16200000" flipH="1">
                <a:off x="1851" y="2547"/>
                <a:ext cx="263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3" name="AutoShape 23"/>
              <p:cNvSpPr>
                <a:spLocks noChangeArrowheads="1"/>
              </p:cNvSpPr>
              <p:nvPr/>
            </p:nvSpPr>
            <p:spPr bwMode="gray">
              <a:xfrm rot="5400000" flipH="1">
                <a:off x="3629" y="2501"/>
                <a:ext cx="309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4" name="AutoShape 24"/>
              <p:cNvSpPr>
                <a:spLocks noChangeArrowheads="1"/>
              </p:cNvSpPr>
              <p:nvPr/>
            </p:nvSpPr>
            <p:spPr bwMode="gray">
              <a:xfrm rot="10800000" flipH="1">
                <a:off x="2719" y="3284"/>
                <a:ext cx="327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5187" name="Oval 25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5188" name="Oval 26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7" name="Oval 27"/>
              <p:cNvSpPr>
                <a:spLocks noChangeArrowheads="1"/>
              </p:cNvSpPr>
              <p:nvPr/>
            </p:nvSpPr>
            <p:spPr bwMode="gray">
              <a:xfrm>
                <a:off x="1219" y="763"/>
                <a:ext cx="3349" cy="37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5190" name="Oval 28"/>
              <p:cNvSpPr>
                <a:spLocks noChangeArrowheads="1"/>
              </p:cNvSpPr>
              <p:nvPr/>
            </p:nvSpPr>
            <p:spPr bwMode="gray">
              <a:xfrm>
                <a:off x="1211" y="764"/>
                <a:ext cx="3348" cy="3736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9" name="Oval 29"/>
              <p:cNvSpPr>
                <a:spLocks noChangeArrowheads="1"/>
              </p:cNvSpPr>
              <p:nvPr/>
            </p:nvSpPr>
            <p:spPr bwMode="gray">
              <a:xfrm>
                <a:off x="2351" y="764"/>
                <a:ext cx="1085" cy="373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5192" name="Oval 30"/>
              <p:cNvSpPr>
                <a:spLocks noChangeArrowheads="1"/>
              </p:cNvSpPr>
              <p:nvPr/>
            </p:nvSpPr>
            <p:spPr bwMode="gray">
              <a:xfrm>
                <a:off x="2337" y="764"/>
                <a:ext cx="1096" cy="3736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</p:grpSp>
        <p:grpSp>
          <p:nvGrpSpPr>
            <p:cNvPr id="5174" name="Group 31"/>
            <p:cNvGrpSpPr>
              <a:grpSpLocks/>
            </p:cNvGrpSpPr>
            <p:nvPr/>
          </p:nvGrpSpPr>
          <p:grpSpPr bwMode="auto">
            <a:xfrm rot="5400000">
              <a:off x="-11" y="1618"/>
              <a:ext cx="284" cy="380"/>
              <a:chOff x="1210" y="768"/>
              <a:chExt cx="3366" cy="3950"/>
            </a:xfrm>
          </p:grpSpPr>
          <p:sp>
            <p:nvSpPr>
              <p:cNvPr id="63" name="AutoShape 32"/>
              <p:cNvSpPr>
                <a:spLocks noChangeArrowheads="1"/>
              </p:cNvSpPr>
              <p:nvPr/>
            </p:nvSpPr>
            <p:spPr bwMode="gray">
              <a:xfrm rot="16200000" flipH="1">
                <a:off x="2098" y="2685"/>
                <a:ext cx="297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64" name="AutoShape 33"/>
              <p:cNvSpPr>
                <a:spLocks noChangeArrowheads="1"/>
              </p:cNvSpPr>
              <p:nvPr/>
            </p:nvSpPr>
            <p:spPr bwMode="gray">
              <a:xfrm rot="5400000" flipH="1">
                <a:off x="3634" y="2651"/>
                <a:ext cx="297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65" name="AutoShape 34"/>
              <p:cNvSpPr>
                <a:spLocks noChangeArrowheads="1"/>
              </p:cNvSpPr>
              <p:nvPr/>
            </p:nvSpPr>
            <p:spPr bwMode="gray">
              <a:xfrm rot="10800000" flipH="1">
                <a:off x="2717" y="3597"/>
                <a:ext cx="328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5178" name="Oval 35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5179" name="Oval 36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68" name="Oval 37"/>
              <p:cNvSpPr>
                <a:spLocks noChangeArrowheads="1"/>
              </p:cNvSpPr>
              <p:nvPr/>
            </p:nvSpPr>
            <p:spPr bwMode="gray">
              <a:xfrm>
                <a:off x="1226" y="932"/>
                <a:ext cx="3350" cy="373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5181" name="Oval 38"/>
              <p:cNvSpPr>
                <a:spLocks noChangeArrowheads="1"/>
              </p:cNvSpPr>
              <p:nvPr/>
            </p:nvSpPr>
            <p:spPr bwMode="gray">
              <a:xfrm>
                <a:off x="1210" y="768"/>
                <a:ext cx="3349" cy="3729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0" name="Oval 39"/>
              <p:cNvSpPr>
                <a:spLocks noChangeArrowheads="1"/>
              </p:cNvSpPr>
              <p:nvPr/>
            </p:nvSpPr>
            <p:spPr bwMode="gray">
              <a:xfrm>
                <a:off x="2369" y="992"/>
                <a:ext cx="1065" cy="372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5183" name="Oval 40"/>
              <p:cNvSpPr>
                <a:spLocks noChangeArrowheads="1"/>
              </p:cNvSpPr>
              <p:nvPr/>
            </p:nvSpPr>
            <p:spPr bwMode="gray">
              <a:xfrm>
                <a:off x="2337" y="768"/>
                <a:ext cx="1096" cy="372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</p:grp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415927" y="2667000"/>
            <a:ext cx="537605" cy="534988"/>
            <a:chOff x="250" y="1291"/>
            <a:chExt cx="632" cy="625"/>
          </a:xfrm>
        </p:grpSpPr>
        <p:sp>
          <p:nvSpPr>
            <p:cNvPr id="84" name="AutoShape 54"/>
            <p:cNvSpPr>
              <a:spLocks noChangeArrowheads="1"/>
            </p:cNvSpPr>
            <p:nvPr/>
          </p:nvSpPr>
          <p:spPr bwMode="gray">
            <a:xfrm flipH="1">
              <a:off x="526" y="1291"/>
              <a:ext cx="99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5" name="AutoShape 55"/>
            <p:cNvSpPr>
              <a:spLocks noChangeArrowheads="1"/>
            </p:cNvSpPr>
            <p:nvPr/>
          </p:nvSpPr>
          <p:spPr bwMode="gray">
            <a:xfrm rot="10800000" flipH="1">
              <a:off x="537" y="1851"/>
              <a:ext cx="99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6" name="AutoShape 56"/>
            <p:cNvSpPr>
              <a:spLocks noChangeArrowheads="1"/>
            </p:cNvSpPr>
            <p:nvPr/>
          </p:nvSpPr>
          <p:spPr bwMode="gray">
            <a:xfrm rot="16200000" flipH="1">
              <a:off x="235" y="1571"/>
              <a:ext cx="95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66" name="Oval 57"/>
            <p:cNvSpPr>
              <a:spLocks noChangeArrowheads="1"/>
            </p:cNvSpPr>
            <p:nvPr/>
          </p:nvSpPr>
          <p:spPr bwMode="gray">
            <a:xfrm rot="5400000">
              <a:off x="325" y="1346"/>
              <a:ext cx="501" cy="520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67" name="Oval 58"/>
            <p:cNvSpPr>
              <a:spLocks noChangeArrowheads="1"/>
            </p:cNvSpPr>
            <p:nvPr/>
          </p:nvSpPr>
          <p:spPr bwMode="gray">
            <a:xfrm rot="5400000">
              <a:off x="355" y="1375"/>
              <a:ext cx="444" cy="46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9" name="Oval 59"/>
            <p:cNvSpPr>
              <a:spLocks noChangeArrowheads="1"/>
            </p:cNvSpPr>
            <p:nvPr/>
          </p:nvSpPr>
          <p:spPr bwMode="gray">
            <a:xfrm rot="5400000">
              <a:off x="424" y="1300"/>
              <a:ext cx="303" cy="61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69" name="Oval 60"/>
            <p:cNvSpPr>
              <a:spLocks noChangeArrowheads="1"/>
            </p:cNvSpPr>
            <p:nvPr/>
          </p:nvSpPr>
          <p:spPr bwMode="gray">
            <a:xfrm rot="5400000">
              <a:off x="424" y="1301"/>
              <a:ext cx="303" cy="611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91" name="Oval 61"/>
            <p:cNvSpPr>
              <a:spLocks noChangeArrowheads="1"/>
            </p:cNvSpPr>
            <p:nvPr/>
          </p:nvSpPr>
          <p:spPr bwMode="gray">
            <a:xfrm rot="5400000">
              <a:off x="407" y="1300"/>
              <a:ext cx="339" cy="61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71" name="Oval 62"/>
            <p:cNvSpPr>
              <a:spLocks noChangeArrowheads="1"/>
            </p:cNvSpPr>
            <p:nvPr/>
          </p:nvSpPr>
          <p:spPr bwMode="gray">
            <a:xfrm rot="5400000">
              <a:off x="406" y="1300"/>
              <a:ext cx="340" cy="611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93" name="AutoShape 41"/>
          <p:cNvSpPr>
            <a:spLocks noChangeArrowheads="1"/>
          </p:cNvSpPr>
          <p:nvPr/>
        </p:nvSpPr>
        <p:spPr bwMode="gray">
          <a:xfrm>
            <a:off x="0" y="0"/>
            <a:ext cx="2971800" cy="1066800"/>
          </a:xfrm>
          <a:prstGeom prst="roundRect">
            <a:avLst>
              <a:gd name="adj" fmla="val 50000"/>
            </a:avLst>
          </a:prstGeom>
          <a:solidFill>
            <a:schemeClr val="folHlink"/>
          </a:solidFill>
          <a:ln w="12700" algn="ctr">
            <a:noFill/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FF3300"/>
              </a:solidFill>
              <a:latin typeface="Verdana" pitchFamily="34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prstClr val="black"/>
                </a:solidFill>
                <a:latin typeface=".VnTime" pitchFamily="34" charset="0"/>
                <a:cs typeface="Arial" charset="0"/>
              </a:rPr>
              <a:t>       </a:t>
            </a:r>
            <a:endParaRPr lang="en-US" sz="3200">
              <a:solidFill>
                <a:srgbClr val="FF3300"/>
              </a:solidFill>
              <a:latin typeface=".VnTime" pitchFamily="34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	</a:t>
            </a: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 rot="-5400000">
            <a:off x="1715164" y="100468"/>
            <a:ext cx="1066800" cy="865869"/>
            <a:chOff x="884" y="2628"/>
            <a:chExt cx="862" cy="653"/>
          </a:xfrm>
        </p:grpSpPr>
        <p:sp>
          <p:nvSpPr>
            <p:cNvPr id="5154" name="Oval 43"/>
            <p:cNvSpPr>
              <a:spLocks noChangeArrowheads="1"/>
            </p:cNvSpPr>
            <p:nvPr/>
          </p:nvSpPr>
          <p:spPr bwMode="gray">
            <a:xfrm>
              <a:off x="1210" y="2758"/>
              <a:ext cx="210" cy="39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00CC66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55" name="Oval 44"/>
            <p:cNvSpPr>
              <a:spLocks noChangeArrowheads="1"/>
            </p:cNvSpPr>
            <p:nvPr/>
          </p:nvSpPr>
          <p:spPr bwMode="gray">
            <a:xfrm>
              <a:off x="884" y="2758"/>
              <a:ext cx="862" cy="392"/>
            </a:xfrm>
            <a:prstGeom prst="ellipse">
              <a:avLst/>
            </a:prstGeom>
            <a:gradFill rotWithShape="1">
              <a:gsLst>
                <a:gs pos="0">
                  <a:srgbClr val="00CC66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56" name="Oval 45"/>
            <p:cNvSpPr>
              <a:spLocks noChangeArrowheads="1"/>
            </p:cNvSpPr>
            <p:nvPr/>
          </p:nvSpPr>
          <p:spPr bwMode="gray">
            <a:xfrm>
              <a:off x="940" y="2758"/>
              <a:ext cx="750" cy="392"/>
            </a:xfrm>
            <a:prstGeom prst="ellipse">
              <a:avLst/>
            </a:prstGeom>
            <a:gradFill rotWithShape="1">
              <a:gsLst>
                <a:gs pos="0">
                  <a:srgbClr val="006E37"/>
                </a:gs>
                <a:gs pos="50000">
                  <a:srgbClr val="00CC66"/>
                </a:gs>
                <a:gs pos="100000">
                  <a:srgbClr val="006E37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57" name="Oval 46"/>
            <p:cNvSpPr>
              <a:spLocks noChangeArrowheads="1"/>
            </p:cNvSpPr>
            <p:nvPr/>
          </p:nvSpPr>
          <p:spPr bwMode="gray">
            <a:xfrm>
              <a:off x="941" y="2758"/>
              <a:ext cx="749" cy="392"/>
            </a:xfrm>
            <a:prstGeom prst="ellipse">
              <a:avLst/>
            </a:prstGeom>
            <a:gradFill rotWithShape="1">
              <a:gsLst>
                <a:gs pos="0">
                  <a:srgbClr val="008241"/>
                </a:gs>
                <a:gs pos="100000">
                  <a:srgbClr val="00CC66">
                    <a:alpha val="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58" name="Oval 47"/>
            <p:cNvSpPr>
              <a:spLocks noChangeArrowheads="1"/>
            </p:cNvSpPr>
            <p:nvPr/>
          </p:nvSpPr>
          <p:spPr bwMode="gray">
            <a:xfrm>
              <a:off x="981" y="2758"/>
              <a:ext cx="674" cy="3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59" name="Oval 48"/>
            <p:cNvSpPr>
              <a:spLocks noChangeArrowheads="1"/>
            </p:cNvSpPr>
            <p:nvPr/>
          </p:nvSpPr>
          <p:spPr bwMode="gray">
            <a:xfrm>
              <a:off x="992" y="2628"/>
              <a:ext cx="653" cy="653"/>
            </a:xfrm>
            <a:prstGeom prst="ellipse">
              <a:avLst/>
            </a:prstGeom>
            <a:gradFill rotWithShape="1">
              <a:gsLst>
                <a:gs pos="0">
                  <a:srgbClr val="595959"/>
                </a:gs>
                <a:gs pos="100000">
                  <a:srgbClr val="C0C0C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60" name="Oval 49"/>
            <p:cNvSpPr>
              <a:spLocks noChangeArrowheads="1"/>
            </p:cNvSpPr>
            <p:nvPr/>
          </p:nvSpPr>
          <p:spPr bwMode="gray">
            <a:xfrm>
              <a:off x="1000" y="2632"/>
              <a:ext cx="637" cy="636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alpha val="0"/>
                  </a:srgbClr>
                </a:gs>
                <a:gs pos="100000">
                  <a:srgbClr val="E9E9E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61" name="Oval 50"/>
            <p:cNvSpPr>
              <a:spLocks noChangeArrowheads="1"/>
            </p:cNvSpPr>
            <p:nvPr/>
          </p:nvSpPr>
          <p:spPr bwMode="gray">
            <a:xfrm>
              <a:off x="1007" y="2638"/>
              <a:ext cx="606" cy="595"/>
            </a:xfrm>
            <a:prstGeom prst="ellipse">
              <a:avLst/>
            </a:prstGeom>
            <a:gradFill rotWithShape="1">
              <a:gsLst>
                <a:gs pos="0">
                  <a:srgbClr val="989898"/>
                </a:gs>
                <a:gs pos="100000">
                  <a:srgbClr val="C0C0C0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5162" name="Oval 51"/>
            <p:cNvSpPr>
              <a:spLocks noChangeArrowheads="1"/>
            </p:cNvSpPr>
            <p:nvPr/>
          </p:nvSpPr>
          <p:spPr bwMode="gray">
            <a:xfrm>
              <a:off x="1042" y="2655"/>
              <a:ext cx="539" cy="48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0C0C0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5400" b="1" dirty="0">
                  <a:solidFill>
                    <a:prstClr val="black"/>
                  </a:solidFill>
                  <a:latin typeface="Verdana" pitchFamily="34" charset="0"/>
                  <a:cs typeface="Arial" charset="0"/>
                </a:rPr>
                <a:t> </a:t>
              </a:r>
              <a:r>
                <a:rPr lang="en-US" sz="5400" b="1" dirty="0">
                  <a:solidFill>
                    <a:srgbClr val="FF3300"/>
                  </a:solidFill>
                  <a:latin typeface="Verdana" pitchFamily="34" charset="0"/>
                  <a:cs typeface="Arial" charset="0"/>
                </a:rPr>
                <a:t>1</a:t>
              </a:r>
            </a:p>
          </p:txBody>
        </p:sp>
      </p:grpSp>
      <p:sp>
        <p:nvSpPr>
          <p:cNvPr id="104" name="Text Box 52"/>
          <p:cNvSpPr txBox="1">
            <a:spLocks noChangeArrowheads="1"/>
          </p:cNvSpPr>
          <p:nvPr/>
        </p:nvSpPr>
        <p:spPr bwMode="auto">
          <a:xfrm>
            <a:off x="381000" y="0"/>
            <a:ext cx="1752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5400" b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Câu </a:t>
            </a:r>
          </a:p>
        </p:txBody>
      </p:sp>
      <p:sp>
        <p:nvSpPr>
          <p:cNvPr id="105" name="Text Box 64"/>
          <p:cNvSpPr txBox="1">
            <a:spLocks noChangeArrowheads="1"/>
          </p:cNvSpPr>
          <p:nvPr/>
        </p:nvSpPr>
        <p:spPr bwMode="auto">
          <a:xfrm>
            <a:off x="1066800" y="1660527"/>
            <a:ext cx="7620000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Làm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tròn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61,996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đến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chữ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thập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endParaRPr lang="en-US" sz="3600" b="1" dirty="0">
              <a:solidFill>
                <a:srgbClr val="0000FF"/>
              </a:solidFill>
              <a:latin typeface="Verdana" pitchFamily="34" charset="0"/>
              <a:cs typeface="Arial" charset="0"/>
            </a:endParaRPr>
          </a:p>
          <a:p>
            <a:pPr marL="609600" indent="-6096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3600" dirty="0">
                <a:solidFill>
                  <a:srgbClr val="0066FF"/>
                </a:solidFill>
                <a:latin typeface="Times New Roman" pitchFamily="18" charset="0"/>
                <a:cs typeface="Arial" charset="0"/>
              </a:rPr>
              <a:t>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 rot="5400000">
            <a:off x="1257300" y="6438900"/>
            <a:ext cx="381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7" name="Object 2"/>
          <p:cNvGraphicFramePr>
            <a:graphicFrameLocks noChangeAspect="1"/>
          </p:cNvGraphicFramePr>
          <p:nvPr/>
        </p:nvGraphicFramePr>
        <p:xfrm>
          <a:off x="2395540" y="4191000"/>
          <a:ext cx="40465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Equation" r:id="rId9" imgW="749160" imgH="203040" progId="Equation.3">
                  <p:embed/>
                </p:oleObj>
              </mc:Choice>
              <mc:Fallback>
                <p:oleObj name="Equation" r:id="rId9" imgW="749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540" y="4191000"/>
                        <a:ext cx="4046537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90081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93" grpId="0" animBg="1"/>
      <p:bldP spid="104" grpId="0"/>
      <p:bldP spid="1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9600" y="1600200"/>
            <a:ext cx="8534400" cy="1600200"/>
            <a:chOff x="384" y="864"/>
            <a:chExt cx="5376" cy="2544"/>
          </a:xfrm>
        </p:grpSpPr>
        <p:sp>
          <p:nvSpPr>
            <p:cNvPr id="6229" name="Line 4"/>
            <p:cNvSpPr>
              <a:spLocks noChangeShapeType="1"/>
            </p:cNvSpPr>
            <p:nvPr/>
          </p:nvSpPr>
          <p:spPr bwMode="auto">
            <a:xfrm>
              <a:off x="3449" y="1008"/>
              <a:ext cx="1909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6230" name="Picture 5" descr="111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4" y="3120"/>
              <a:ext cx="11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31" name="Line 6"/>
            <p:cNvSpPr>
              <a:spLocks noChangeShapeType="1"/>
            </p:cNvSpPr>
            <p:nvPr/>
          </p:nvSpPr>
          <p:spPr bwMode="auto">
            <a:xfrm>
              <a:off x="685" y="3264"/>
              <a:ext cx="1910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232" name="Line 7"/>
            <p:cNvSpPr>
              <a:spLocks noChangeShapeType="1"/>
            </p:cNvSpPr>
            <p:nvPr/>
          </p:nvSpPr>
          <p:spPr bwMode="auto">
            <a:xfrm>
              <a:off x="5609" y="1152"/>
              <a:ext cx="0" cy="192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6233" name="Picture 8" descr="flower_bg06 0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1" y="864"/>
              <a:ext cx="639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34" name="Line 9"/>
            <p:cNvSpPr>
              <a:spLocks noChangeShapeType="1"/>
            </p:cNvSpPr>
            <p:nvPr/>
          </p:nvSpPr>
          <p:spPr bwMode="auto">
            <a:xfrm>
              <a:off x="535" y="1200"/>
              <a:ext cx="0" cy="192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6235" name="Picture 10" descr="111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4" y="864"/>
              <a:ext cx="11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36" name="Line 11"/>
            <p:cNvSpPr>
              <a:spLocks noChangeShapeType="1"/>
            </p:cNvSpPr>
            <p:nvPr/>
          </p:nvSpPr>
          <p:spPr bwMode="auto">
            <a:xfrm>
              <a:off x="685" y="1008"/>
              <a:ext cx="1910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6237" name="Picture 12" descr="flower_bg06 0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736"/>
              <a:ext cx="639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38" name="Picture 13" descr="flower_bg06 0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7" y="2750"/>
              <a:ext cx="703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39" name="Line 14"/>
            <p:cNvSpPr>
              <a:spLocks noChangeShapeType="1"/>
            </p:cNvSpPr>
            <p:nvPr/>
          </p:nvSpPr>
          <p:spPr bwMode="auto">
            <a:xfrm>
              <a:off x="3449" y="3264"/>
              <a:ext cx="1909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6240" name="Picture 15" descr="flower_bg06 0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912"/>
              <a:ext cx="703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8" name="AutoShape 16"/>
          <p:cNvSpPr>
            <a:spLocks noChangeArrowheads="1"/>
          </p:cNvSpPr>
          <p:nvPr/>
        </p:nvSpPr>
        <p:spPr bwMode="gray">
          <a:xfrm>
            <a:off x="2133600" y="0"/>
            <a:ext cx="1295400" cy="762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>
            <a:noFill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solidFill>
                <a:srgbClr val="FF3300"/>
              </a:solidFill>
              <a:latin typeface="Times New Roman" pitchFamily="18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  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      </a:t>
            </a:r>
            <a:endParaRPr lang="en-US" sz="3200" dirty="0">
              <a:solidFill>
                <a:srgbClr val="FF3300"/>
              </a:solidFill>
              <a:latin typeface="Times New Roman" pitchFamily="18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	</a:t>
            </a:r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415927" y="2667000"/>
            <a:ext cx="537605" cy="534988"/>
            <a:chOff x="250" y="1291"/>
            <a:chExt cx="632" cy="625"/>
          </a:xfrm>
        </p:grpSpPr>
        <p:sp>
          <p:nvSpPr>
            <p:cNvPr id="84" name="AutoShape 54"/>
            <p:cNvSpPr>
              <a:spLocks noChangeArrowheads="1"/>
            </p:cNvSpPr>
            <p:nvPr/>
          </p:nvSpPr>
          <p:spPr bwMode="gray">
            <a:xfrm flipH="1">
              <a:off x="526" y="1291"/>
              <a:ext cx="99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5" name="AutoShape 55"/>
            <p:cNvSpPr>
              <a:spLocks noChangeArrowheads="1"/>
            </p:cNvSpPr>
            <p:nvPr/>
          </p:nvSpPr>
          <p:spPr bwMode="gray">
            <a:xfrm rot="10800000" flipH="1">
              <a:off x="537" y="1851"/>
              <a:ext cx="99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6" name="AutoShape 56"/>
            <p:cNvSpPr>
              <a:spLocks noChangeArrowheads="1"/>
            </p:cNvSpPr>
            <p:nvPr/>
          </p:nvSpPr>
          <p:spPr bwMode="gray">
            <a:xfrm rot="16200000" flipH="1">
              <a:off x="235" y="1571"/>
              <a:ext cx="95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200" name="Oval 57"/>
            <p:cNvSpPr>
              <a:spLocks noChangeArrowheads="1"/>
            </p:cNvSpPr>
            <p:nvPr/>
          </p:nvSpPr>
          <p:spPr bwMode="gray">
            <a:xfrm rot="5400000">
              <a:off x="325" y="1346"/>
              <a:ext cx="501" cy="520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201" name="Oval 58"/>
            <p:cNvSpPr>
              <a:spLocks noChangeArrowheads="1"/>
            </p:cNvSpPr>
            <p:nvPr/>
          </p:nvSpPr>
          <p:spPr bwMode="gray">
            <a:xfrm rot="5400000">
              <a:off x="355" y="1375"/>
              <a:ext cx="444" cy="46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9" name="Oval 59"/>
            <p:cNvSpPr>
              <a:spLocks noChangeArrowheads="1"/>
            </p:cNvSpPr>
            <p:nvPr/>
          </p:nvSpPr>
          <p:spPr bwMode="gray">
            <a:xfrm rot="5400000">
              <a:off x="424" y="1300"/>
              <a:ext cx="303" cy="61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203" name="Oval 60"/>
            <p:cNvSpPr>
              <a:spLocks noChangeArrowheads="1"/>
            </p:cNvSpPr>
            <p:nvPr/>
          </p:nvSpPr>
          <p:spPr bwMode="gray">
            <a:xfrm rot="5400000">
              <a:off x="424" y="1301"/>
              <a:ext cx="303" cy="611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91" name="Oval 61"/>
            <p:cNvSpPr>
              <a:spLocks noChangeArrowheads="1"/>
            </p:cNvSpPr>
            <p:nvPr/>
          </p:nvSpPr>
          <p:spPr bwMode="gray">
            <a:xfrm rot="5400000">
              <a:off x="407" y="1300"/>
              <a:ext cx="339" cy="61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205" name="Oval 62"/>
            <p:cNvSpPr>
              <a:spLocks noChangeArrowheads="1"/>
            </p:cNvSpPr>
            <p:nvPr/>
          </p:nvSpPr>
          <p:spPr bwMode="gray">
            <a:xfrm rot="5400000">
              <a:off x="406" y="1300"/>
              <a:ext cx="340" cy="611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93" name="AutoShape 41"/>
          <p:cNvSpPr>
            <a:spLocks noChangeArrowheads="1"/>
          </p:cNvSpPr>
          <p:nvPr/>
        </p:nvSpPr>
        <p:spPr bwMode="gray">
          <a:xfrm>
            <a:off x="2" y="0"/>
            <a:ext cx="2405743" cy="762000"/>
          </a:xfrm>
          <a:prstGeom prst="roundRect">
            <a:avLst>
              <a:gd name="adj" fmla="val 50000"/>
            </a:avLst>
          </a:prstGeom>
          <a:solidFill>
            <a:schemeClr val="folHlink"/>
          </a:solidFill>
          <a:ln w="12700" algn="ctr">
            <a:noFill/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FF3300"/>
              </a:solidFill>
              <a:latin typeface="Verdana" pitchFamily="34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prstClr val="black"/>
                </a:solidFill>
                <a:latin typeface=".VnTime" pitchFamily="34" charset="0"/>
                <a:cs typeface="Arial" charset="0"/>
              </a:rPr>
              <a:t>       </a:t>
            </a:r>
            <a:endParaRPr lang="en-US" sz="3200">
              <a:solidFill>
                <a:srgbClr val="FF3300"/>
              </a:solidFill>
              <a:latin typeface=".VnTime" pitchFamily="34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	</a:t>
            </a: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 rot="16200000">
            <a:off x="1758577" y="30531"/>
            <a:ext cx="762000" cy="700941"/>
            <a:chOff x="884" y="2628"/>
            <a:chExt cx="862" cy="653"/>
          </a:xfrm>
        </p:grpSpPr>
        <p:sp>
          <p:nvSpPr>
            <p:cNvPr id="6188" name="Oval 43"/>
            <p:cNvSpPr>
              <a:spLocks noChangeArrowheads="1"/>
            </p:cNvSpPr>
            <p:nvPr/>
          </p:nvSpPr>
          <p:spPr bwMode="gray">
            <a:xfrm>
              <a:off x="1168" y="2712"/>
              <a:ext cx="294" cy="484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00CC66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189" name="Oval 44"/>
            <p:cNvSpPr>
              <a:spLocks noChangeArrowheads="1"/>
            </p:cNvSpPr>
            <p:nvPr/>
          </p:nvSpPr>
          <p:spPr bwMode="gray">
            <a:xfrm>
              <a:off x="884" y="2712"/>
              <a:ext cx="862" cy="484"/>
            </a:xfrm>
            <a:prstGeom prst="ellipse">
              <a:avLst/>
            </a:prstGeom>
            <a:gradFill rotWithShape="1">
              <a:gsLst>
                <a:gs pos="0">
                  <a:srgbClr val="00CC66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190" name="Oval 45"/>
            <p:cNvSpPr>
              <a:spLocks noChangeArrowheads="1"/>
            </p:cNvSpPr>
            <p:nvPr/>
          </p:nvSpPr>
          <p:spPr bwMode="gray">
            <a:xfrm>
              <a:off x="940" y="2712"/>
              <a:ext cx="750" cy="484"/>
            </a:xfrm>
            <a:prstGeom prst="ellipse">
              <a:avLst/>
            </a:prstGeom>
            <a:gradFill rotWithShape="1">
              <a:gsLst>
                <a:gs pos="0">
                  <a:srgbClr val="006E37"/>
                </a:gs>
                <a:gs pos="50000">
                  <a:srgbClr val="00CC66"/>
                </a:gs>
                <a:gs pos="100000">
                  <a:srgbClr val="006E37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191" name="Oval 46"/>
            <p:cNvSpPr>
              <a:spLocks noChangeArrowheads="1"/>
            </p:cNvSpPr>
            <p:nvPr/>
          </p:nvSpPr>
          <p:spPr bwMode="gray">
            <a:xfrm>
              <a:off x="941" y="2712"/>
              <a:ext cx="749" cy="484"/>
            </a:xfrm>
            <a:prstGeom prst="ellipse">
              <a:avLst/>
            </a:prstGeom>
            <a:gradFill rotWithShape="1">
              <a:gsLst>
                <a:gs pos="0">
                  <a:srgbClr val="008241"/>
                </a:gs>
                <a:gs pos="100000">
                  <a:srgbClr val="00CC66">
                    <a:alpha val="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192" name="Oval 47"/>
            <p:cNvSpPr>
              <a:spLocks noChangeArrowheads="1"/>
            </p:cNvSpPr>
            <p:nvPr/>
          </p:nvSpPr>
          <p:spPr bwMode="gray">
            <a:xfrm>
              <a:off x="981" y="2712"/>
              <a:ext cx="674" cy="48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193" name="Oval 48"/>
            <p:cNvSpPr>
              <a:spLocks noChangeArrowheads="1"/>
            </p:cNvSpPr>
            <p:nvPr/>
          </p:nvSpPr>
          <p:spPr bwMode="gray">
            <a:xfrm>
              <a:off x="992" y="2628"/>
              <a:ext cx="653" cy="653"/>
            </a:xfrm>
            <a:prstGeom prst="ellipse">
              <a:avLst/>
            </a:prstGeom>
            <a:gradFill rotWithShape="1">
              <a:gsLst>
                <a:gs pos="0">
                  <a:srgbClr val="595959"/>
                </a:gs>
                <a:gs pos="100000">
                  <a:srgbClr val="C0C0C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194" name="Oval 49"/>
            <p:cNvSpPr>
              <a:spLocks noChangeArrowheads="1"/>
            </p:cNvSpPr>
            <p:nvPr/>
          </p:nvSpPr>
          <p:spPr bwMode="gray">
            <a:xfrm>
              <a:off x="1000" y="2632"/>
              <a:ext cx="637" cy="636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alpha val="0"/>
                  </a:srgbClr>
                </a:gs>
                <a:gs pos="100000">
                  <a:srgbClr val="E9E9E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195" name="Oval 50"/>
            <p:cNvSpPr>
              <a:spLocks noChangeArrowheads="1"/>
            </p:cNvSpPr>
            <p:nvPr/>
          </p:nvSpPr>
          <p:spPr bwMode="gray">
            <a:xfrm>
              <a:off x="1007" y="2638"/>
              <a:ext cx="606" cy="595"/>
            </a:xfrm>
            <a:prstGeom prst="ellipse">
              <a:avLst/>
            </a:prstGeom>
            <a:gradFill rotWithShape="1">
              <a:gsLst>
                <a:gs pos="0">
                  <a:srgbClr val="989898"/>
                </a:gs>
                <a:gs pos="100000">
                  <a:srgbClr val="C0C0C0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6196" name="Oval 51"/>
            <p:cNvSpPr>
              <a:spLocks noChangeArrowheads="1"/>
            </p:cNvSpPr>
            <p:nvPr/>
          </p:nvSpPr>
          <p:spPr bwMode="gray">
            <a:xfrm>
              <a:off x="1042" y="2655"/>
              <a:ext cx="539" cy="48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0C0C0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5400" b="1" dirty="0">
                  <a:solidFill>
                    <a:prstClr val="black"/>
                  </a:solidFill>
                  <a:latin typeface="Verdana" pitchFamily="34" charset="0"/>
                  <a:cs typeface="Arial" charset="0"/>
                </a:rPr>
                <a:t> </a:t>
              </a:r>
              <a:r>
                <a:rPr lang="en-US" sz="5400" b="1" dirty="0">
                  <a:solidFill>
                    <a:srgbClr val="FF3300"/>
                  </a:solidFill>
                  <a:latin typeface="Verdana" pitchFamily="34" charset="0"/>
                  <a:cs typeface="Arial" charset="0"/>
                </a:rPr>
                <a:t>2</a:t>
              </a:r>
            </a:p>
          </p:txBody>
        </p:sp>
      </p:grpSp>
      <p:sp>
        <p:nvSpPr>
          <p:cNvPr id="104" name="Text Box 52"/>
          <p:cNvSpPr txBox="1">
            <a:spLocks noChangeArrowheads="1"/>
          </p:cNvSpPr>
          <p:nvPr/>
        </p:nvSpPr>
        <p:spPr bwMode="auto">
          <a:xfrm>
            <a:off x="381002" y="0"/>
            <a:ext cx="141877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5400" b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Câu </a:t>
            </a:r>
          </a:p>
        </p:txBody>
      </p:sp>
      <p:sp>
        <p:nvSpPr>
          <p:cNvPr id="105" name="Text Box 64"/>
          <p:cNvSpPr txBox="1">
            <a:spLocks noChangeArrowheads="1"/>
          </p:cNvSpPr>
          <p:nvPr/>
        </p:nvSpPr>
        <p:spPr bwMode="auto">
          <a:xfrm>
            <a:off x="913977" y="1710872"/>
            <a:ext cx="7620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0070C0"/>
                </a:solidFill>
              </a:rPr>
              <a:t>Tổng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số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dân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của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Việt</a:t>
            </a:r>
            <a:r>
              <a:rPr lang="en-US" sz="2800" b="1" dirty="0">
                <a:solidFill>
                  <a:srgbClr val="0070C0"/>
                </a:solidFill>
              </a:rPr>
              <a:t> Nam </a:t>
            </a:r>
            <a:r>
              <a:rPr lang="en-US" sz="2800" b="1" dirty="0" err="1">
                <a:solidFill>
                  <a:srgbClr val="0070C0"/>
                </a:solidFill>
              </a:rPr>
              <a:t>vào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thời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điểm</a:t>
            </a:r>
            <a:r>
              <a:rPr lang="en-US" sz="2800" b="1" dirty="0">
                <a:solidFill>
                  <a:srgbClr val="0070C0"/>
                </a:solidFill>
              </a:rPr>
              <a:t> 0h </a:t>
            </a:r>
            <a:r>
              <a:rPr lang="en-US" sz="2800" b="1" dirty="0" err="1">
                <a:solidFill>
                  <a:srgbClr val="0070C0"/>
                </a:solidFill>
              </a:rPr>
              <a:t>ngày</a:t>
            </a:r>
            <a:r>
              <a:rPr lang="en-US" sz="2800" b="1" dirty="0">
                <a:solidFill>
                  <a:srgbClr val="0070C0"/>
                </a:solidFill>
              </a:rPr>
              <a:t> 01/4/2019 </a:t>
            </a:r>
            <a:r>
              <a:rPr lang="en-US" sz="2800" b="1" dirty="0" err="1">
                <a:solidFill>
                  <a:srgbClr val="0070C0"/>
                </a:solidFill>
              </a:rPr>
              <a:t>là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96.208.984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người</a:t>
            </a:r>
            <a:r>
              <a:rPr lang="en-US" sz="2800" b="1" dirty="0" smtClean="0">
                <a:solidFill>
                  <a:srgbClr val="0070C0"/>
                </a:solidFill>
              </a:rPr>
              <a:t>.</a:t>
            </a:r>
            <a:r>
              <a:rPr lang="en-US" sz="2800" b="1" dirty="0">
                <a:solidFill>
                  <a:srgbClr val="0070C0"/>
                </a:solidFill>
              </a:rPr>
              <a:t/>
            </a:r>
            <a:br>
              <a:rPr lang="en-US" sz="2800" b="1" dirty="0">
                <a:solidFill>
                  <a:srgbClr val="0070C0"/>
                </a:solidFill>
              </a:rPr>
            </a:br>
            <a:r>
              <a:rPr lang="en-US" sz="2800" b="1" dirty="0" err="1">
                <a:solidFill>
                  <a:srgbClr val="0070C0"/>
                </a:solidFill>
              </a:rPr>
              <a:t>Làm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tròn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số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trên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đến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hàng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trăm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nghìn</a:t>
            </a:r>
            <a:r>
              <a:rPr lang="en-US" sz="2800" b="1" dirty="0">
                <a:solidFill>
                  <a:srgbClr val="0070C0"/>
                </a:solidFill>
              </a:rPr>
              <a:t>.</a:t>
            </a:r>
            <a:endParaRPr lang="en-US" sz="4000" dirty="0">
              <a:solidFill>
                <a:srgbClr val="0070C0"/>
              </a:solidFill>
              <a:latin typeface="Times New Roman" pitchFamily="18" charset="0"/>
              <a:cs typeface="Arial" charset="0"/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 rot="5400000">
            <a:off x="1257300" y="6438900"/>
            <a:ext cx="381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676F373-2907-FD42-8636-ED2969EB3937}"/>
                  </a:ext>
                </a:extLst>
              </p:cNvPr>
              <p:cNvSpPr/>
              <p:nvPr/>
            </p:nvSpPr>
            <p:spPr>
              <a:xfrm>
                <a:off x="2133600" y="4070669"/>
                <a:ext cx="491750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chemeClr val="tx1"/>
                    </a:solidFill>
                  </a:rPr>
                  <a:t>96.208.984</a:t>
                </a: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vi-VN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𝟗𝟔</m:t>
                    </m:r>
                    <m:r>
                      <a:rPr lang="vi-VN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vi-VN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𝟐𝟎𝟎</m:t>
                    </m:r>
                    <m:r>
                      <a:rPr lang="vi-VN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𝟎𝟎𝟎</m:t>
                    </m:r>
                  </m:oMath>
                </a14:m>
                <a:endParaRPr lang="vi-VN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676F373-2907-FD42-8636-ED2969EB39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070669"/>
                <a:ext cx="4917500" cy="584775"/>
              </a:xfrm>
              <a:prstGeom prst="rect">
                <a:avLst/>
              </a:prstGeom>
              <a:blipFill rotWithShape="1">
                <a:blip r:embed="rId8"/>
                <a:stretch>
                  <a:fillRect l="-3098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7187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93" grpId="0" animBg="1"/>
      <p:bldP spid="104" grpId="0"/>
      <p:bldP spid="105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9600" y="1600200"/>
            <a:ext cx="8534400" cy="1600200"/>
            <a:chOff x="384" y="864"/>
            <a:chExt cx="5376" cy="2544"/>
          </a:xfrm>
        </p:grpSpPr>
        <p:sp>
          <p:nvSpPr>
            <p:cNvPr id="7243" name="Line 4"/>
            <p:cNvSpPr>
              <a:spLocks noChangeShapeType="1"/>
            </p:cNvSpPr>
            <p:nvPr/>
          </p:nvSpPr>
          <p:spPr bwMode="auto">
            <a:xfrm>
              <a:off x="3449" y="1008"/>
              <a:ext cx="1909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7244" name="Picture 5" descr="111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4" y="3120"/>
              <a:ext cx="11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45" name="Line 6"/>
            <p:cNvSpPr>
              <a:spLocks noChangeShapeType="1"/>
            </p:cNvSpPr>
            <p:nvPr/>
          </p:nvSpPr>
          <p:spPr bwMode="auto">
            <a:xfrm>
              <a:off x="685" y="3264"/>
              <a:ext cx="1910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46" name="Line 7"/>
            <p:cNvSpPr>
              <a:spLocks noChangeShapeType="1"/>
            </p:cNvSpPr>
            <p:nvPr/>
          </p:nvSpPr>
          <p:spPr bwMode="auto">
            <a:xfrm>
              <a:off x="5609" y="1152"/>
              <a:ext cx="0" cy="192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7247" name="Picture 8" descr="flower_bg06 0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1" y="864"/>
              <a:ext cx="639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48" name="Line 9"/>
            <p:cNvSpPr>
              <a:spLocks noChangeShapeType="1"/>
            </p:cNvSpPr>
            <p:nvPr/>
          </p:nvSpPr>
          <p:spPr bwMode="auto">
            <a:xfrm>
              <a:off x="535" y="1200"/>
              <a:ext cx="0" cy="192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7249" name="Picture 10" descr="111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4" y="864"/>
              <a:ext cx="11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50" name="Line 11"/>
            <p:cNvSpPr>
              <a:spLocks noChangeShapeType="1"/>
            </p:cNvSpPr>
            <p:nvPr/>
          </p:nvSpPr>
          <p:spPr bwMode="auto">
            <a:xfrm>
              <a:off x="685" y="1008"/>
              <a:ext cx="1910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7251" name="Picture 12" descr="flower_bg06 0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736"/>
              <a:ext cx="639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52" name="Picture 13" descr="flower_bg06 0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7" y="2750"/>
              <a:ext cx="703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53" name="Line 14"/>
            <p:cNvSpPr>
              <a:spLocks noChangeShapeType="1"/>
            </p:cNvSpPr>
            <p:nvPr/>
          </p:nvSpPr>
          <p:spPr bwMode="auto">
            <a:xfrm>
              <a:off x="3449" y="3264"/>
              <a:ext cx="1909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7254" name="Picture 15" descr="flower_bg06 0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912"/>
              <a:ext cx="703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8" name="AutoShape 16"/>
          <p:cNvSpPr>
            <a:spLocks noChangeArrowheads="1"/>
          </p:cNvSpPr>
          <p:nvPr/>
        </p:nvSpPr>
        <p:spPr bwMode="gray">
          <a:xfrm>
            <a:off x="2133600" y="0"/>
            <a:ext cx="1600200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>
            <a:noFill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solidFill>
                <a:srgbClr val="FF3300"/>
              </a:solidFill>
              <a:latin typeface="Times New Roman" pitchFamily="18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  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      </a:t>
            </a:r>
            <a:endParaRPr lang="en-US" sz="3200" dirty="0">
              <a:solidFill>
                <a:srgbClr val="FF3300"/>
              </a:solidFill>
              <a:latin typeface="Times New Roman" pitchFamily="18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	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49872" y="916236"/>
            <a:ext cx="561801" cy="1953658"/>
            <a:chOff x="-59" y="770"/>
            <a:chExt cx="388" cy="2128"/>
          </a:xfrm>
        </p:grpSpPr>
        <p:grpSp>
          <p:nvGrpSpPr>
            <p:cNvPr id="7220" name="Group 18"/>
            <p:cNvGrpSpPr>
              <a:grpSpLocks/>
            </p:cNvGrpSpPr>
            <p:nvPr/>
          </p:nvGrpSpPr>
          <p:grpSpPr bwMode="auto">
            <a:xfrm rot="5400000">
              <a:off x="-895" y="1753"/>
              <a:ext cx="2064" cy="97"/>
              <a:chOff x="0" y="1896"/>
              <a:chExt cx="5760" cy="120"/>
            </a:xfrm>
          </p:grpSpPr>
          <p:sp>
            <p:nvSpPr>
              <p:cNvPr id="7241" name="Rectangle 19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242" name="Rectangle 20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</p:grpSp>
        <p:grpSp>
          <p:nvGrpSpPr>
            <p:cNvPr id="7221" name="Group 21"/>
            <p:cNvGrpSpPr>
              <a:grpSpLocks/>
            </p:cNvGrpSpPr>
            <p:nvPr/>
          </p:nvGrpSpPr>
          <p:grpSpPr bwMode="auto">
            <a:xfrm rot="5400000">
              <a:off x="8" y="2576"/>
              <a:ext cx="284" cy="359"/>
              <a:chOff x="1211" y="763"/>
              <a:chExt cx="3357" cy="3739"/>
            </a:xfrm>
          </p:grpSpPr>
          <p:sp>
            <p:nvSpPr>
              <p:cNvPr id="72" name="AutoShape 22"/>
              <p:cNvSpPr>
                <a:spLocks noChangeArrowheads="1"/>
              </p:cNvSpPr>
              <p:nvPr/>
            </p:nvSpPr>
            <p:spPr bwMode="gray">
              <a:xfrm rot="16200000" flipH="1">
                <a:off x="1851" y="2547"/>
                <a:ext cx="263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3" name="AutoShape 23"/>
              <p:cNvSpPr>
                <a:spLocks noChangeArrowheads="1"/>
              </p:cNvSpPr>
              <p:nvPr/>
            </p:nvSpPr>
            <p:spPr bwMode="gray">
              <a:xfrm rot="5400000" flipH="1">
                <a:off x="3629" y="2501"/>
                <a:ext cx="309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4" name="AutoShape 24"/>
              <p:cNvSpPr>
                <a:spLocks noChangeArrowheads="1"/>
              </p:cNvSpPr>
              <p:nvPr/>
            </p:nvSpPr>
            <p:spPr bwMode="gray">
              <a:xfrm rot="10800000" flipH="1">
                <a:off x="2719" y="3284"/>
                <a:ext cx="327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235" name="Oval 25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236" name="Oval 26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7" name="Oval 27"/>
              <p:cNvSpPr>
                <a:spLocks noChangeArrowheads="1"/>
              </p:cNvSpPr>
              <p:nvPr/>
            </p:nvSpPr>
            <p:spPr bwMode="gray">
              <a:xfrm>
                <a:off x="1219" y="763"/>
                <a:ext cx="3349" cy="37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238" name="Oval 28"/>
              <p:cNvSpPr>
                <a:spLocks noChangeArrowheads="1"/>
              </p:cNvSpPr>
              <p:nvPr/>
            </p:nvSpPr>
            <p:spPr bwMode="gray">
              <a:xfrm>
                <a:off x="1211" y="764"/>
                <a:ext cx="3348" cy="3736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9" name="Oval 29"/>
              <p:cNvSpPr>
                <a:spLocks noChangeArrowheads="1"/>
              </p:cNvSpPr>
              <p:nvPr/>
            </p:nvSpPr>
            <p:spPr bwMode="gray">
              <a:xfrm>
                <a:off x="2351" y="764"/>
                <a:ext cx="1085" cy="373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240" name="Oval 30"/>
              <p:cNvSpPr>
                <a:spLocks noChangeArrowheads="1"/>
              </p:cNvSpPr>
              <p:nvPr/>
            </p:nvSpPr>
            <p:spPr bwMode="gray">
              <a:xfrm>
                <a:off x="2337" y="764"/>
                <a:ext cx="1096" cy="3736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</p:grpSp>
        <p:grpSp>
          <p:nvGrpSpPr>
            <p:cNvPr id="7222" name="Group 31"/>
            <p:cNvGrpSpPr>
              <a:grpSpLocks/>
            </p:cNvGrpSpPr>
            <p:nvPr/>
          </p:nvGrpSpPr>
          <p:grpSpPr bwMode="auto">
            <a:xfrm rot="5400000">
              <a:off x="-11" y="1618"/>
              <a:ext cx="284" cy="380"/>
              <a:chOff x="1210" y="768"/>
              <a:chExt cx="3366" cy="3950"/>
            </a:xfrm>
          </p:grpSpPr>
          <p:sp>
            <p:nvSpPr>
              <p:cNvPr id="63" name="AutoShape 32"/>
              <p:cNvSpPr>
                <a:spLocks noChangeArrowheads="1"/>
              </p:cNvSpPr>
              <p:nvPr/>
            </p:nvSpPr>
            <p:spPr bwMode="gray">
              <a:xfrm rot="16200000" flipH="1">
                <a:off x="2098" y="2685"/>
                <a:ext cx="297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64" name="AutoShape 33"/>
              <p:cNvSpPr>
                <a:spLocks noChangeArrowheads="1"/>
              </p:cNvSpPr>
              <p:nvPr/>
            </p:nvSpPr>
            <p:spPr bwMode="gray">
              <a:xfrm rot="5400000" flipH="1">
                <a:off x="3634" y="2651"/>
                <a:ext cx="297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65" name="AutoShape 34"/>
              <p:cNvSpPr>
                <a:spLocks noChangeArrowheads="1"/>
              </p:cNvSpPr>
              <p:nvPr/>
            </p:nvSpPr>
            <p:spPr bwMode="gray">
              <a:xfrm rot="10800000" flipH="1">
                <a:off x="2717" y="3597"/>
                <a:ext cx="328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226" name="Oval 35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227" name="Oval 36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68" name="Oval 37"/>
              <p:cNvSpPr>
                <a:spLocks noChangeArrowheads="1"/>
              </p:cNvSpPr>
              <p:nvPr/>
            </p:nvSpPr>
            <p:spPr bwMode="gray">
              <a:xfrm>
                <a:off x="1226" y="932"/>
                <a:ext cx="3350" cy="373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229" name="Oval 38"/>
              <p:cNvSpPr>
                <a:spLocks noChangeArrowheads="1"/>
              </p:cNvSpPr>
              <p:nvPr/>
            </p:nvSpPr>
            <p:spPr bwMode="gray">
              <a:xfrm>
                <a:off x="1210" y="768"/>
                <a:ext cx="3349" cy="3729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0" name="Oval 39"/>
              <p:cNvSpPr>
                <a:spLocks noChangeArrowheads="1"/>
              </p:cNvSpPr>
              <p:nvPr/>
            </p:nvSpPr>
            <p:spPr bwMode="gray">
              <a:xfrm>
                <a:off x="2369" y="992"/>
                <a:ext cx="1065" cy="372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231" name="Oval 40"/>
              <p:cNvSpPr>
                <a:spLocks noChangeArrowheads="1"/>
              </p:cNvSpPr>
              <p:nvPr/>
            </p:nvSpPr>
            <p:spPr bwMode="gray">
              <a:xfrm>
                <a:off x="2337" y="768"/>
                <a:ext cx="1096" cy="372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</p:grp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415927" y="2667000"/>
            <a:ext cx="537605" cy="534988"/>
            <a:chOff x="250" y="1291"/>
            <a:chExt cx="632" cy="625"/>
          </a:xfrm>
        </p:grpSpPr>
        <p:sp>
          <p:nvSpPr>
            <p:cNvPr id="84" name="AutoShape 54"/>
            <p:cNvSpPr>
              <a:spLocks noChangeArrowheads="1"/>
            </p:cNvSpPr>
            <p:nvPr/>
          </p:nvSpPr>
          <p:spPr bwMode="gray">
            <a:xfrm flipH="1">
              <a:off x="526" y="1291"/>
              <a:ext cx="99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5" name="AutoShape 55"/>
            <p:cNvSpPr>
              <a:spLocks noChangeArrowheads="1"/>
            </p:cNvSpPr>
            <p:nvPr/>
          </p:nvSpPr>
          <p:spPr bwMode="gray">
            <a:xfrm rot="10800000" flipH="1">
              <a:off x="537" y="1851"/>
              <a:ext cx="99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6" name="AutoShape 56"/>
            <p:cNvSpPr>
              <a:spLocks noChangeArrowheads="1"/>
            </p:cNvSpPr>
            <p:nvPr/>
          </p:nvSpPr>
          <p:spPr bwMode="gray">
            <a:xfrm rot="16200000" flipH="1">
              <a:off x="235" y="1571"/>
              <a:ext cx="95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14" name="Oval 57"/>
            <p:cNvSpPr>
              <a:spLocks noChangeArrowheads="1"/>
            </p:cNvSpPr>
            <p:nvPr/>
          </p:nvSpPr>
          <p:spPr bwMode="gray">
            <a:xfrm rot="5400000">
              <a:off x="325" y="1346"/>
              <a:ext cx="501" cy="520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15" name="Oval 58"/>
            <p:cNvSpPr>
              <a:spLocks noChangeArrowheads="1"/>
            </p:cNvSpPr>
            <p:nvPr/>
          </p:nvSpPr>
          <p:spPr bwMode="gray">
            <a:xfrm rot="5400000">
              <a:off x="355" y="1375"/>
              <a:ext cx="444" cy="46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9" name="Oval 59"/>
            <p:cNvSpPr>
              <a:spLocks noChangeArrowheads="1"/>
            </p:cNvSpPr>
            <p:nvPr/>
          </p:nvSpPr>
          <p:spPr bwMode="gray">
            <a:xfrm rot="5400000">
              <a:off x="424" y="1300"/>
              <a:ext cx="303" cy="61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17" name="Oval 60"/>
            <p:cNvSpPr>
              <a:spLocks noChangeArrowheads="1"/>
            </p:cNvSpPr>
            <p:nvPr/>
          </p:nvSpPr>
          <p:spPr bwMode="gray">
            <a:xfrm rot="5400000">
              <a:off x="424" y="1301"/>
              <a:ext cx="303" cy="611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91" name="Oval 61"/>
            <p:cNvSpPr>
              <a:spLocks noChangeArrowheads="1"/>
            </p:cNvSpPr>
            <p:nvPr/>
          </p:nvSpPr>
          <p:spPr bwMode="gray">
            <a:xfrm rot="5400000">
              <a:off x="407" y="1300"/>
              <a:ext cx="339" cy="61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19" name="Oval 62"/>
            <p:cNvSpPr>
              <a:spLocks noChangeArrowheads="1"/>
            </p:cNvSpPr>
            <p:nvPr/>
          </p:nvSpPr>
          <p:spPr bwMode="gray">
            <a:xfrm rot="5400000">
              <a:off x="406" y="1300"/>
              <a:ext cx="340" cy="611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93" name="AutoShape 41"/>
          <p:cNvSpPr>
            <a:spLocks noChangeArrowheads="1"/>
          </p:cNvSpPr>
          <p:nvPr/>
        </p:nvSpPr>
        <p:spPr bwMode="gray">
          <a:xfrm>
            <a:off x="0" y="0"/>
            <a:ext cx="2971800" cy="1066800"/>
          </a:xfrm>
          <a:prstGeom prst="roundRect">
            <a:avLst>
              <a:gd name="adj" fmla="val 50000"/>
            </a:avLst>
          </a:prstGeom>
          <a:solidFill>
            <a:schemeClr val="folHlink"/>
          </a:solidFill>
          <a:ln w="12700" algn="ctr">
            <a:noFill/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FF3300"/>
              </a:solidFill>
              <a:latin typeface="Verdana" pitchFamily="34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prstClr val="black"/>
                </a:solidFill>
                <a:latin typeface=".VnTime" pitchFamily="34" charset="0"/>
                <a:cs typeface="Arial" charset="0"/>
              </a:rPr>
              <a:t>       </a:t>
            </a:r>
            <a:endParaRPr lang="en-US" sz="3200">
              <a:solidFill>
                <a:srgbClr val="FF3300"/>
              </a:solidFill>
              <a:latin typeface=".VnTime" pitchFamily="34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	</a:t>
            </a: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 rot="-5400000">
            <a:off x="1715164" y="100468"/>
            <a:ext cx="1066800" cy="865869"/>
            <a:chOff x="884" y="2628"/>
            <a:chExt cx="862" cy="653"/>
          </a:xfrm>
        </p:grpSpPr>
        <p:sp>
          <p:nvSpPr>
            <p:cNvPr id="7202" name="Oval 43"/>
            <p:cNvSpPr>
              <a:spLocks noChangeArrowheads="1"/>
            </p:cNvSpPr>
            <p:nvPr/>
          </p:nvSpPr>
          <p:spPr bwMode="gray">
            <a:xfrm>
              <a:off x="1210" y="2758"/>
              <a:ext cx="210" cy="39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00CC66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03" name="Oval 44"/>
            <p:cNvSpPr>
              <a:spLocks noChangeArrowheads="1"/>
            </p:cNvSpPr>
            <p:nvPr/>
          </p:nvSpPr>
          <p:spPr bwMode="gray">
            <a:xfrm>
              <a:off x="884" y="2758"/>
              <a:ext cx="862" cy="392"/>
            </a:xfrm>
            <a:prstGeom prst="ellipse">
              <a:avLst/>
            </a:prstGeom>
            <a:gradFill rotWithShape="1">
              <a:gsLst>
                <a:gs pos="0">
                  <a:srgbClr val="00CC66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04" name="Oval 45"/>
            <p:cNvSpPr>
              <a:spLocks noChangeArrowheads="1"/>
            </p:cNvSpPr>
            <p:nvPr/>
          </p:nvSpPr>
          <p:spPr bwMode="gray">
            <a:xfrm>
              <a:off x="940" y="2758"/>
              <a:ext cx="750" cy="392"/>
            </a:xfrm>
            <a:prstGeom prst="ellipse">
              <a:avLst/>
            </a:prstGeom>
            <a:gradFill rotWithShape="1">
              <a:gsLst>
                <a:gs pos="0">
                  <a:srgbClr val="006E37"/>
                </a:gs>
                <a:gs pos="50000">
                  <a:srgbClr val="00CC66"/>
                </a:gs>
                <a:gs pos="100000">
                  <a:srgbClr val="006E37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05" name="Oval 46"/>
            <p:cNvSpPr>
              <a:spLocks noChangeArrowheads="1"/>
            </p:cNvSpPr>
            <p:nvPr/>
          </p:nvSpPr>
          <p:spPr bwMode="gray">
            <a:xfrm>
              <a:off x="941" y="2758"/>
              <a:ext cx="749" cy="392"/>
            </a:xfrm>
            <a:prstGeom prst="ellipse">
              <a:avLst/>
            </a:prstGeom>
            <a:gradFill rotWithShape="1">
              <a:gsLst>
                <a:gs pos="0">
                  <a:srgbClr val="008241"/>
                </a:gs>
                <a:gs pos="100000">
                  <a:srgbClr val="00CC66">
                    <a:alpha val="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06" name="Oval 47"/>
            <p:cNvSpPr>
              <a:spLocks noChangeArrowheads="1"/>
            </p:cNvSpPr>
            <p:nvPr/>
          </p:nvSpPr>
          <p:spPr bwMode="gray">
            <a:xfrm>
              <a:off x="981" y="2758"/>
              <a:ext cx="674" cy="3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07" name="Oval 48"/>
            <p:cNvSpPr>
              <a:spLocks noChangeArrowheads="1"/>
            </p:cNvSpPr>
            <p:nvPr/>
          </p:nvSpPr>
          <p:spPr bwMode="gray">
            <a:xfrm>
              <a:off x="992" y="2628"/>
              <a:ext cx="653" cy="653"/>
            </a:xfrm>
            <a:prstGeom prst="ellipse">
              <a:avLst/>
            </a:prstGeom>
            <a:gradFill rotWithShape="1">
              <a:gsLst>
                <a:gs pos="0">
                  <a:srgbClr val="595959"/>
                </a:gs>
                <a:gs pos="100000">
                  <a:srgbClr val="C0C0C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08" name="Oval 49"/>
            <p:cNvSpPr>
              <a:spLocks noChangeArrowheads="1"/>
            </p:cNvSpPr>
            <p:nvPr/>
          </p:nvSpPr>
          <p:spPr bwMode="gray">
            <a:xfrm>
              <a:off x="1000" y="2632"/>
              <a:ext cx="637" cy="636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alpha val="0"/>
                  </a:srgbClr>
                </a:gs>
                <a:gs pos="100000">
                  <a:srgbClr val="E9E9E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09" name="Oval 50"/>
            <p:cNvSpPr>
              <a:spLocks noChangeArrowheads="1"/>
            </p:cNvSpPr>
            <p:nvPr/>
          </p:nvSpPr>
          <p:spPr bwMode="gray">
            <a:xfrm>
              <a:off x="1007" y="2638"/>
              <a:ext cx="606" cy="595"/>
            </a:xfrm>
            <a:prstGeom prst="ellipse">
              <a:avLst/>
            </a:prstGeom>
            <a:gradFill rotWithShape="1">
              <a:gsLst>
                <a:gs pos="0">
                  <a:srgbClr val="989898"/>
                </a:gs>
                <a:gs pos="100000">
                  <a:srgbClr val="C0C0C0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7210" name="Oval 51"/>
            <p:cNvSpPr>
              <a:spLocks noChangeArrowheads="1"/>
            </p:cNvSpPr>
            <p:nvPr/>
          </p:nvSpPr>
          <p:spPr bwMode="gray">
            <a:xfrm>
              <a:off x="1042" y="2655"/>
              <a:ext cx="539" cy="48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0C0C0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5400" b="1" dirty="0">
                  <a:solidFill>
                    <a:prstClr val="black"/>
                  </a:solidFill>
                  <a:latin typeface="Verdana" pitchFamily="34" charset="0"/>
                  <a:cs typeface="Arial" charset="0"/>
                </a:rPr>
                <a:t> </a:t>
              </a:r>
              <a:r>
                <a:rPr lang="en-US" sz="5400" b="1" dirty="0">
                  <a:solidFill>
                    <a:srgbClr val="FF3300"/>
                  </a:solidFill>
                  <a:latin typeface="Verdana" pitchFamily="34" charset="0"/>
                  <a:cs typeface="Arial" charset="0"/>
                </a:rPr>
                <a:t>3</a:t>
              </a:r>
            </a:p>
          </p:txBody>
        </p:sp>
      </p:grpSp>
      <p:sp>
        <p:nvSpPr>
          <p:cNvPr id="104" name="Text Box 52"/>
          <p:cNvSpPr txBox="1">
            <a:spLocks noChangeArrowheads="1"/>
          </p:cNvSpPr>
          <p:nvPr/>
        </p:nvSpPr>
        <p:spPr bwMode="auto">
          <a:xfrm>
            <a:off x="381000" y="0"/>
            <a:ext cx="1752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5400" b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Câu </a:t>
            </a:r>
          </a:p>
        </p:txBody>
      </p:sp>
      <p:sp>
        <p:nvSpPr>
          <p:cNvPr id="105" name="Text Box 64"/>
          <p:cNvSpPr txBox="1">
            <a:spLocks noChangeArrowheads="1"/>
          </p:cNvSpPr>
          <p:nvPr/>
        </p:nvSpPr>
        <p:spPr bwMode="auto">
          <a:xfrm>
            <a:off x="867887" y="1752721"/>
            <a:ext cx="811940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 smtClean="0">
                <a:solidFill>
                  <a:srgbClr val="0070C0"/>
                </a:solidFill>
                <a:latin typeface="+mj-lt"/>
              </a:rPr>
              <a:t>Trong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6 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tháng đầu năm 2019, cả nước đã xảy ra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8.385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 vụ tai nạn giao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thông</a:t>
            </a:r>
            <a:r>
              <a:rPr lang="en-US" sz="2800" b="1" dirty="0">
                <a:solidFill>
                  <a:srgbClr val="0070C0"/>
                </a:solidFill>
                <a:latin typeface="+mj-lt"/>
              </a:rPr>
              <a:t>.</a:t>
            </a:r>
            <a:endParaRPr lang="vi-VN" sz="2800" b="1" dirty="0">
              <a:solidFill>
                <a:srgbClr val="0070C0"/>
              </a:solidFill>
              <a:latin typeface="+mj-lt"/>
              <a:cs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800" b="1" dirty="0">
                <a:solidFill>
                  <a:srgbClr val="0070C0"/>
                </a:solidFill>
                <a:latin typeface="+mj-lt"/>
                <a:cs typeface="Arial" charset="0"/>
              </a:rPr>
              <a:t>Làm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  <a:cs typeface="Arial" charset="0"/>
              </a:rPr>
              <a:t>tròn </a:t>
            </a:r>
            <a:r>
              <a:rPr lang="vi-VN" sz="2800" b="1" dirty="0">
                <a:solidFill>
                  <a:srgbClr val="0070C0"/>
                </a:solidFill>
                <a:latin typeface="+mj-lt"/>
                <a:cs typeface="Arial" charset="0"/>
              </a:rPr>
              <a:t>số trên đến hàng trăm.</a:t>
            </a:r>
            <a:endParaRPr lang="en-US" sz="2800" b="1" dirty="0">
              <a:solidFill>
                <a:srgbClr val="0070C0"/>
              </a:solidFill>
              <a:latin typeface="+mj-lt"/>
              <a:cs typeface="Arial" charset="0"/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 rot="5400000">
            <a:off x="1257300" y="6438900"/>
            <a:ext cx="381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C09809B-9530-FB4E-892B-664698FF93A5}"/>
                  </a:ext>
                </a:extLst>
              </p:cNvPr>
              <p:cNvSpPr/>
              <p:nvPr/>
            </p:nvSpPr>
            <p:spPr>
              <a:xfrm>
                <a:off x="2819400" y="3862984"/>
                <a:ext cx="377269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solidFill>
                      <a:schemeClr val="tx1"/>
                    </a:solidFill>
                  </a:rPr>
                  <a:t>8385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8400</a:t>
                </a:r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C09809B-9530-FB4E-892B-664698FF93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862984"/>
                <a:ext cx="3772694" cy="646331"/>
              </a:xfrm>
              <a:prstGeom prst="rect">
                <a:avLst/>
              </a:prstGeom>
              <a:blipFill rotWithShape="1">
                <a:blip r:embed="rId8"/>
                <a:stretch>
                  <a:fillRect l="-5016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52070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93" grpId="0" animBg="1"/>
      <p:bldP spid="104" grpId="0"/>
      <p:bldP spid="105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9600" y="1143000"/>
            <a:ext cx="8534400" cy="3124200"/>
            <a:chOff x="384" y="864"/>
            <a:chExt cx="5376" cy="2544"/>
          </a:xfrm>
        </p:grpSpPr>
        <p:sp>
          <p:nvSpPr>
            <p:cNvPr id="8277" name="Line 4"/>
            <p:cNvSpPr>
              <a:spLocks noChangeShapeType="1"/>
            </p:cNvSpPr>
            <p:nvPr/>
          </p:nvSpPr>
          <p:spPr bwMode="auto">
            <a:xfrm>
              <a:off x="3449" y="1008"/>
              <a:ext cx="1909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8278" name="Picture 5" descr="111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4" y="3120"/>
              <a:ext cx="11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79" name="Line 6"/>
            <p:cNvSpPr>
              <a:spLocks noChangeShapeType="1"/>
            </p:cNvSpPr>
            <p:nvPr/>
          </p:nvSpPr>
          <p:spPr bwMode="auto">
            <a:xfrm>
              <a:off x="685" y="3264"/>
              <a:ext cx="1910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80" name="Line 7"/>
            <p:cNvSpPr>
              <a:spLocks noChangeShapeType="1"/>
            </p:cNvSpPr>
            <p:nvPr/>
          </p:nvSpPr>
          <p:spPr bwMode="auto">
            <a:xfrm>
              <a:off x="5609" y="1152"/>
              <a:ext cx="0" cy="192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8281" name="Picture 8" descr="flower_bg06 0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1" y="864"/>
              <a:ext cx="639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82" name="Line 9"/>
            <p:cNvSpPr>
              <a:spLocks noChangeShapeType="1"/>
            </p:cNvSpPr>
            <p:nvPr/>
          </p:nvSpPr>
          <p:spPr bwMode="auto">
            <a:xfrm>
              <a:off x="535" y="1200"/>
              <a:ext cx="0" cy="192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8283" name="Picture 10" descr="111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4" y="864"/>
              <a:ext cx="11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84" name="Line 11"/>
            <p:cNvSpPr>
              <a:spLocks noChangeShapeType="1"/>
            </p:cNvSpPr>
            <p:nvPr/>
          </p:nvSpPr>
          <p:spPr bwMode="auto">
            <a:xfrm>
              <a:off x="685" y="1008"/>
              <a:ext cx="1910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8285" name="Picture 12" descr="flower_bg06 0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736"/>
              <a:ext cx="639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86" name="Picture 13" descr="flower_bg06 0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7" y="2750"/>
              <a:ext cx="703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87" name="Line 14"/>
            <p:cNvSpPr>
              <a:spLocks noChangeShapeType="1"/>
            </p:cNvSpPr>
            <p:nvPr/>
          </p:nvSpPr>
          <p:spPr bwMode="auto">
            <a:xfrm>
              <a:off x="3449" y="3264"/>
              <a:ext cx="1909" cy="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8288" name="Picture 15" descr="flower_bg06 0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912"/>
              <a:ext cx="703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8" name="AutoShape 16"/>
          <p:cNvSpPr>
            <a:spLocks noChangeArrowheads="1"/>
          </p:cNvSpPr>
          <p:nvPr/>
        </p:nvSpPr>
        <p:spPr bwMode="gray">
          <a:xfrm>
            <a:off x="2133600" y="0"/>
            <a:ext cx="1600200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>
            <a:noFill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solidFill>
                <a:srgbClr val="FF3300"/>
              </a:solidFill>
              <a:latin typeface="Times New Roman" pitchFamily="18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  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      </a:t>
            </a:r>
            <a:endParaRPr lang="en-US" sz="3200" dirty="0">
              <a:solidFill>
                <a:srgbClr val="FF3300"/>
              </a:solidFill>
              <a:latin typeface="Times New Roman" pitchFamily="18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	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49872" y="916236"/>
            <a:ext cx="561801" cy="1953658"/>
            <a:chOff x="-59" y="770"/>
            <a:chExt cx="388" cy="2128"/>
          </a:xfrm>
        </p:grpSpPr>
        <p:grpSp>
          <p:nvGrpSpPr>
            <p:cNvPr id="8254" name="Group 18"/>
            <p:cNvGrpSpPr>
              <a:grpSpLocks/>
            </p:cNvGrpSpPr>
            <p:nvPr/>
          </p:nvGrpSpPr>
          <p:grpSpPr bwMode="auto">
            <a:xfrm rot="5400000">
              <a:off x="-895" y="1753"/>
              <a:ext cx="2064" cy="97"/>
              <a:chOff x="0" y="1896"/>
              <a:chExt cx="5760" cy="120"/>
            </a:xfrm>
          </p:grpSpPr>
          <p:sp>
            <p:nvSpPr>
              <p:cNvPr id="8275" name="Rectangle 19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8276" name="Rectangle 20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</p:grpSp>
        <p:grpSp>
          <p:nvGrpSpPr>
            <p:cNvPr id="8255" name="Group 21"/>
            <p:cNvGrpSpPr>
              <a:grpSpLocks/>
            </p:cNvGrpSpPr>
            <p:nvPr/>
          </p:nvGrpSpPr>
          <p:grpSpPr bwMode="auto">
            <a:xfrm rot="5400000">
              <a:off x="8" y="2576"/>
              <a:ext cx="284" cy="359"/>
              <a:chOff x="1211" y="763"/>
              <a:chExt cx="3357" cy="3739"/>
            </a:xfrm>
          </p:grpSpPr>
          <p:sp>
            <p:nvSpPr>
              <p:cNvPr id="72" name="AutoShape 22"/>
              <p:cNvSpPr>
                <a:spLocks noChangeArrowheads="1"/>
              </p:cNvSpPr>
              <p:nvPr/>
            </p:nvSpPr>
            <p:spPr bwMode="gray">
              <a:xfrm rot="16200000" flipH="1">
                <a:off x="1851" y="2547"/>
                <a:ext cx="263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3" name="AutoShape 23"/>
              <p:cNvSpPr>
                <a:spLocks noChangeArrowheads="1"/>
              </p:cNvSpPr>
              <p:nvPr/>
            </p:nvSpPr>
            <p:spPr bwMode="gray">
              <a:xfrm rot="5400000" flipH="1">
                <a:off x="3629" y="2501"/>
                <a:ext cx="309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4" name="AutoShape 24"/>
              <p:cNvSpPr>
                <a:spLocks noChangeArrowheads="1"/>
              </p:cNvSpPr>
              <p:nvPr/>
            </p:nvSpPr>
            <p:spPr bwMode="gray">
              <a:xfrm rot="10800000" flipH="1">
                <a:off x="2719" y="3284"/>
                <a:ext cx="327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8269" name="Oval 25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8270" name="Oval 26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7" name="Oval 27"/>
              <p:cNvSpPr>
                <a:spLocks noChangeArrowheads="1"/>
              </p:cNvSpPr>
              <p:nvPr/>
            </p:nvSpPr>
            <p:spPr bwMode="gray">
              <a:xfrm>
                <a:off x="1219" y="763"/>
                <a:ext cx="3349" cy="37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8272" name="Oval 28"/>
              <p:cNvSpPr>
                <a:spLocks noChangeArrowheads="1"/>
              </p:cNvSpPr>
              <p:nvPr/>
            </p:nvSpPr>
            <p:spPr bwMode="gray">
              <a:xfrm>
                <a:off x="1211" y="764"/>
                <a:ext cx="3348" cy="3736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9" name="Oval 29"/>
              <p:cNvSpPr>
                <a:spLocks noChangeArrowheads="1"/>
              </p:cNvSpPr>
              <p:nvPr/>
            </p:nvSpPr>
            <p:spPr bwMode="gray">
              <a:xfrm>
                <a:off x="2351" y="764"/>
                <a:ext cx="1085" cy="373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8274" name="Oval 30"/>
              <p:cNvSpPr>
                <a:spLocks noChangeArrowheads="1"/>
              </p:cNvSpPr>
              <p:nvPr/>
            </p:nvSpPr>
            <p:spPr bwMode="gray">
              <a:xfrm>
                <a:off x="2337" y="764"/>
                <a:ext cx="1096" cy="3736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</p:grpSp>
        <p:grpSp>
          <p:nvGrpSpPr>
            <p:cNvPr id="8256" name="Group 31"/>
            <p:cNvGrpSpPr>
              <a:grpSpLocks/>
            </p:cNvGrpSpPr>
            <p:nvPr/>
          </p:nvGrpSpPr>
          <p:grpSpPr bwMode="auto">
            <a:xfrm rot="5400000">
              <a:off x="-11" y="1618"/>
              <a:ext cx="284" cy="380"/>
              <a:chOff x="1210" y="768"/>
              <a:chExt cx="3366" cy="3950"/>
            </a:xfrm>
          </p:grpSpPr>
          <p:sp>
            <p:nvSpPr>
              <p:cNvPr id="63" name="AutoShape 32"/>
              <p:cNvSpPr>
                <a:spLocks noChangeArrowheads="1"/>
              </p:cNvSpPr>
              <p:nvPr/>
            </p:nvSpPr>
            <p:spPr bwMode="gray">
              <a:xfrm rot="16200000" flipH="1">
                <a:off x="2098" y="2685"/>
                <a:ext cx="297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64" name="AutoShape 33"/>
              <p:cNvSpPr>
                <a:spLocks noChangeArrowheads="1"/>
              </p:cNvSpPr>
              <p:nvPr/>
            </p:nvSpPr>
            <p:spPr bwMode="gray">
              <a:xfrm rot="5400000" flipH="1">
                <a:off x="3634" y="2651"/>
                <a:ext cx="297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65" name="AutoShape 34"/>
              <p:cNvSpPr>
                <a:spLocks noChangeArrowheads="1"/>
              </p:cNvSpPr>
              <p:nvPr/>
            </p:nvSpPr>
            <p:spPr bwMode="gray">
              <a:xfrm rot="10800000" flipH="1">
                <a:off x="2717" y="3597"/>
                <a:ext cx="328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8260" name="Oval 35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8261" name="Oval 36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68" name="Oval 37"/>
              <p:cNvSpPr>
                <a:spLocks noChangeArrowheads="1"/>
              </p:cNvSpPr>
              <p:nvPr/>
            </p:nvSpPr>
            <p:spPr bwMode="gray">
              <a:xfrm>
                <a:off x="1226" y="932"/>
                <a:ext cx="3350" cy="373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8263" name="Oval 38"/>
              <p:cNvSpPr>
                <a:spLocks noChangeArrowheads="1"/>
              </p:cNvSpPr>
              <p:nvPr/>
            </p:nvSpPr>
            <p:spPr bwMode="gray">
              <a:xfrm>
                <a:off x="1210" y="768"/>
                <a:ext cx="3349" cy="3729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70" name="Oval 39"/>
              <p:cNvSpPr>
                <a:spLocks noChangeArrowheads="1"/>
              </p:cNvSpPr>
              <p:nvPr/>
            </p:nvSpPr>
            <p:spPr bwMode="gray">
              <a:xfrm>
                <a:off x="2369" y="992"/>
                <a:ext cx="1065" cy="372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  <p:sp>
            <p:nvSpPr>
              <p:cNvPr id="8265" name="Oval 40"/>
              <p:cNvSpPr>
                <a:spLocks noChangeArrowheads="1"/>
              </p:cNvSpPr>
              <p:nvPr/>
            </p:nvSpPr>
            <p:spPr bwMode="gray">
              <a:xfrm>
                <a:off x="2337" y="768"/>
                <a:ext cx="1096" cy="372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prstClr val="black"/>
                  </a:solidFill>
                  <a:latin typeface="Verdana" pitchFamily="34" charset="0"/>
                  <a:cs typeface="Arial" charset="0"/>
                </a:endParaRPr>
              </a:p>
            </p:txBody>
          </p:sp>
        </p:grp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415927" y="2667000"/>
            <a:ext cx="537605" cy="534988"/>
            <a:chOff x="250" y="1291"/>
            <a:chExt cx="632" cy="625"/>
          </a:xfrm>
        </p:grpSpPr>
        <p:sp>
          <p:nvSpPr>
            <p:cNvPr id="84" name="AutoShape 54"/>
            <p:cNvSpPr>
              <a:spLocks noChangeArrowheads="1"/>
            </p:cNvSpPr>
            <p:nvPr/>
          </p:nvSpPr>
          <p:spPr bwMode="gray">
            <a:xfrm flipH="1">
              <a:off x="526" y="1291"/>
              <a:ext cx="99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5" name="AutoShape 55"/>
            <p:cNvSpPr>
              <a:spLocks noChangeArrowheads="1"/>
            </p:cNvSpPr>
            <p:nvPr/>
          </p:nvSpPr>
          <p:spPr bwMode="gray">
            <a:xfrm rot="10800000" flipH="1">
              <a:off x="537" y="1851"/>
              <a:ext cx="99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6" name="AutoShape 56"/>
            <p:cNvSpPr>
              <a:spLocks noChangeArrowheads="1"/>
            </p:cNvSpPr>
            <p:nvPr/>
          </p:nvSpPr>
          <p:spPr bwMode="gray">
            <a:xfrm rot="16200000" flipH="1">
              <a:off x="235" y="1571"/>
              <a:ext cx="95" cy="6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48" name="Oval 57"/>
            <p:cNvSpPr>
              <a:spLocks noChangeArrowheads="1"/>
            </p:cNvSpPr>
            <p:nvPr/>
          </p:nvSpPr>
          <p:spPr bwMode="gray">
            <a:xfrm rot="5400000">
              <a:off x="325" y="1346"/>
              <a:ext cx="501" cy="520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49" name="Oval 58"/>
            <p:cNvSpPr>
              <a:spLocks noChangeArrowheads="1"/>
            </p:cNvSpPr>
            <p:nvPr/>
          </p:nvSpPr>
          <p:spPr bwMode="gray">
            <a:xfrm rot="5400000">
              <a:off x="355" y="1375"/>
              <a:ext cx="444" cy="46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9" name="Oval 59"/>
            <p:cNvSpPr>
              <a:spLocks noChangeArrowheads="1"/>
            </p:cNvSpPr>
            <p:nvPr/>
          </p:nvSpPr>
          <p:spPr bwMode="gray">
            <a:xfrm rot="5400000">
              <a:off x="424" y="1300"/>
              <a:ext cx="303" cy="61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51" name="Oval 60"/>
            <p:cNvSpPr>
              <a:spLocks noChangeArrowheads="1"/>
            </p:cNvSpPr>
            <p:nvPr/>
          </p:nvSpPr>
          <p:spPr bwMode="gray">
            <a:xfrm rot="5400000">
              <a:off x="424" y="1301"/>
              <a:ext cx="303" cy="611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91" name="Oval 61"/>
            <p:cNvSpPr>
              <a:spLocks noChangeArrowheads="1"/>
            </p:cNvSpPr>
            <p:nvPr/>
          </p:nvSpPr>
          <p:spPr bwMode="gray">
            <a:xfrm rot="5400000">
              <a:off x="407" y="1300"/>
              <a:ext cx="339" cy="61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53" name="Oval 62"/>
            <p:cNvSpPr>
              <a:spLocks noChangeArrowheads="1"/>
            </p:cNvSpPr>
            <p:nvPr/>
          </p:nvSpPr>
          <p:spPr bwMode="gray">
            <a:xfrm rot="5400000">
              <a:off x="406" y="1300"/>
              <a:ext cx="340" cy="611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93" name="AutoShape 41"/>
          <p:cNvSpPr>
            <a:spLocks noChangeArrowheads="1"/>
          </p:cNvSpPr>
          <p:nvPr/>
        </p:nvSpPr>
        <p:spPr bwMode="gray">
          <a:xfrm>
            <a:off x="0" y="0"/>
            <a:ext cx="2971800" cy="1066800"/>
          </a:xfrm>
          <a:prstGeom prst="roundRect">
            <a:avLst>
              <a:gd name="adj" fmla="val 50000"/>
            </a:avLst>
          </a:prstGeom>
          <a:solidFill>
            <a:schemeClr val="folHlink"/>
          </a:solidFill>
          <a:ln w="12700" algn="ctr">
            <a:noFill/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FF3300"/>
              </a:solidFill>
              <a:latin typeface="Verdana" pitchFamily="34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prstClr val="black"/>
                </a:solidFill>
                <a:latin typeface=".VnTime" pitchFamily="34" charset="0"/>
                <a:cs typeface="Arial" charset="0"/>
              </a:rPr>
              <a:t>       </a:t>
            </a:r>
            <a:endParaRPr lang="en-US" sz="3200">
              <a:solidFill>
                <a:srgbClr val="FF3300"/>
              </a:solidFill>
              <a:latin typeface=".VnTime" pitchFamily="34" charset="0"/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	</a:t>
            </a: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 rot="-5400000">
            <a:off x="1715164" y="100468"/>
            <a:ext cx="1066800" cy="865869"/>
            <a:chOff x="884" y="2628"/>
            <a:chExt cx="862" cy="653"/>
          </a:xfrm>
        </p:grpSpPr>
        <p:sp>
          <p:nvSpPr>
            <p:cNvPr id="8236" name="Oval 43"/>
            <p:cNvSpPr>
              <a:spLocks noChangeArrowheads="1"/>
            </p:cNvSpPr>
            <p:nvPr/>
          </p:nvSpPr>
          <p:spPr bwMode="gray">
            <a:xfrm>
              <a:off x="1210" y="2758"/>
              <a:ext cx="210" cy="392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00CC66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37" name="Oval 44"/>
            <p:cNvSpPr>
              <a:spLocks noChangeArrowheads="1"/>
            </p:cNvSpPr>
            <p:nvPr/>
          </p:nvSpPr>
          <p:spPr bwMode="gray">
            <a:xfrm>
              <a:off x="884" y="2758"/>
              <a:ext cx="862" cy="392"/>
            </a:xfrm>
            <a:prstGeom prst="ellipse">
              <a:avLst/>
            </a:prstGeom>
            <a:gradFill rotWithShape="1">
              <a:gsLst>
                <a:gs pos="0">
                  <a:srgbClr val="00CC66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38" name="Oval 45"/>
            <p:cNvSpPr>
              <a:spLocks noChangeArrowheads="1"/>
            </p:cNvSpPr>
            <p:nvPr/>
          </p:nvSpPr>
          <p:spPr bwMode="gray">
            <a:xfrm>
              <a:off x="940" y="2758"/>
              <a:ext cx="750" cy="392"/>
            </a:xfrm>
            <a:prstGeom prst="ellipse">
              <a:avLst/>
            </a:prstGeom>
            <a:gradFill rotWithShape="1">
              <a:gsLst>
                <a:gs pos="0">
                  <a:srgbClr val="006E37"/>
                </a:gs>
                <a:gs pos="50000">
                  <a:srgbClr val="00CC66"/>
                </a:gs>
                <a:gs pos="100000">
                  <a:srgbClr val="006E37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39" name="Oval 46"/>
            <p:cNvSpPr>
              <a:spLocks noChangeArrowheads="1"/>
            </p:cNvSpPr>
            <p:nvPr/>
          </p:nvSpPr>
          <p:spPr bwMode="gray">
            <a:xfrm>
              <a:off x="941" y="2758"/>
              <a:ext cx="749" cy="392"/>
            </a:xfrm>
            <a:prstGeom prst="ellipse">
              <a:avLst/>
            </a:prstGeom>
            <a:gradFill rotWithShape="1">
              <a:gsLst>
                <a:gs pos="0">
                  <a:srgbClr val="008241"/>
                </a:gs>
                <a:gs pos="100000">
                  <a:srgbClr val="00CC66">
                    <a:alpha val="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40" name="Oval 47"/>
            <p:cNvSpPr>
              <a:spLocks noChangeArrowheads="1"/>
            </p:cNvSpPr>
            <p:nvPr/>
          </p:nvSpPr>
          <p:spPr bwMode="gray">
            <a:xfrm>
              <a:off x="981" y="2758"/>
              <a:ext cx="674" cy="3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41" name="Oval 48"/>
            <p:cNvSpPr>
              <a:spLocks noChangeArrowheads="1"/>
            </p:cNvSpPr>
            <p:nvPr/>
          </p:nvSpPr>
          <p:spPr bwMode="gray">
            <a:xfrm>
              <a:off x="992" y="2628"/>
              <a:ext cx="653" cy="653"/>
            </a:xfrm>
            <a:prstGeom prst="ellipse">
              <a:avLst/>
            </a:prstGeom>
            <a:gradFill rotWithShape="1">
              <a:gsLst>
                <a:gs pos="0">
                  <a:srgbClr val="595959"/>
                </a:gs>
                <a:gs pos="100000">
                  <a:srgbClr val="C0C0C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42" name="Oval 49"/>
            <p:cNvSpPr>
              <a:spLocks noChangeArrowheads="1"/>
            </p:cNvSpPr>
            <p:nvPr/>
          </p:nvSpPr>
          <p:spPr bwMode="gray">
            <a:xfrm>
              <a:off x="1000" y="2632"/>
              <a:ext cx="637" cy="636"/>
            </a:xfrm>
            <a:prstGeom prst="ellipse">
              <a:avLst/>
            </a:prstGeom>
            <a:gradFill rotWithShape="1">
              <a:gsLst>
                <a:gs pos="0">
                  <a:srgbClr val="C0C0C0">
                    <a:alpha val="0"/>
                  </a:srgbClr>
                </a:gs>
                <a:gs pos="100000">
                  <a:srgbClr val="E9E9E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43" name="Oval 50"/>
            <p:cNvSpPr>
              <a:spLocks noChangeArrowheads="1"/>
            </p:cNvSpPr>
            <p:nvPr/>
          </p:nvSpPr>
          <p:spPr bwMode="gray">
            <a:xfrm>
              <a:off x="1007" y="2638"/>
              <a:ext cx="606" cy="595"/>
            </a:xfrm>
            <a:prstGeom prst="ellipse">
              <a:avLst/>
            </a:prstGeom>
            <a:gradFill rotWithShape="1">
              <a:gsLst>
                <a:gs pos="0">
                  <a:srgbClr val="989898"/>
                </a:gs>
                <a:gs pos="100000">
                  <a:srgbClr val="C0C0C0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prstClr val="black"/>
                </a:solidFill>
                <a:latin typeface="Verdana" pitchFamily="34" charset="0"/>
                <a:cs typeface="Arial" charset="0"/>
              </a:endParaRPr>
            </a:p>
          </p:txBody>
        </p:sp>
        <p:sp>
          <p:nvSpPr>
            <p:cNvPr id="8244" name="Oval 51"/>
            <p:cNvSpPr>
              <a:spLocks noChangeArrowheads="1"/>
            </p:cNvSpPr>
            <p:nvPr/>
          </p:nvSpPr>
          <p:spPr bwMode="gray">
            <a:xfrm>
              <a:off x="1042" y="2655"/>
              <a:ext cx="539" cy="48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0C0C0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5400" b="1" dirty="0">
                  <a:solidFill>
                    <a:prstClr val="black"/>
                  </a:solidFill>
                  <a:latin typeface="Verdana" pitchFamily="34" charset="0"/>
                  <a:cs typeface="Arial" charset="0"/>
                </a:rPr>
                <a:t> </a:t>
              </a:r>
              <a:r>
                <a:rPr lang="en-US" sz="5400" b="1" dirty="0">
                  <a:solidFill>
                    <a:srgbClr val="FF3300"/>
                  </a:solidFill>
                  <a:latin typeface="Verdana" pitchFamily="34" charset="0"/>
                  <a:cs typeface="Arial" charset="0"/>
                </a:rPr>
                <a:t>4</a:t>
              </a:r>
            </a:p>
          </p:txBody>
        </p:sp>
      </p:grpSp>
      <p:sp>
        <p:nvSpPr>
          <p:cNvPr id="104" name="Text Box 52"/>
          <p:cNvSpPr txBox="1">
            <a:spLocks noChangeArrowheads="1"/>
          </p:cNvSpPr>
          <p:nvPr/>
        </p:nvSpPr>
        <p:spPr bwMode="auto">
          <a:xfrm>
            <a:off x="381000" y="0"/>
            <a:ext cx="1752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5400" b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Câu </a:t>
            </a:r>
          </a:p>
        </p:txBody>
      </p:sp>
      <p:sp>
        <p:nvSpPr>
          <p:cNvPr id="105" name="Text Box 64"/>
          <p:cNvSpPr txBox="1">
            <a:spLocks noChangeArrowheads="1"/>
          </p:cNvSpPr>
          <p:nvPr/>
        </p:nvSpPr>
        <p:spPr bwMode="auto">
          <a:xfrm>
            <a:off x="1066800" y="1660525"/>
            <a:ext cx="7620000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Làm tròn  các số đến hàng đơn vị trước, rồi thực hiện phép tính.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    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           14,61-7,17+3,2</a:t>
            </a:r>
            <a:endParaRPr lang="en-US" sz="4000" dirty="0">
              <a:solidFill>
                <a:prstClr val="black"/>
              </a:solidFill>
              <a:latin typeface="Verdana" pitchFamily="34" charset="0"/>
              <a:cs typeface="Arial" charset="0"/>
            </a:endParaRPr>
          </a:p>
          <a:p>
            <a:pPr marL="609600" indent="-6096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 rot="5400000">
            <a:off x="1257300" y="6438900"/>
            <a:ext cx="381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7" name="Object 2"/>
          <p:cNvGraphicFramePr>
            <a:graphicFrameLocks noChangeAspect="1"/>
          </p:cNvGraphicFramePr>
          <p:nvPr/>
        </p:nvGraphicFramePr>
        <p:xfrm>
          <a:off x="1066800" y="4648200"/>
          <a:ext cx="7391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Equation" r:id="rId9" imgW="2450880" imgH="203040" progId="Equation.3">
                  <p:embed/>
                </p:oleObj>
              </mc:Choice>
              <mc:Fallback>
                <p:oleObj name="Equation" r:id="rId9" imgW="2450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648200"/>
                        <a:ext cx="7391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30895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93" grpId="0" animBg="1"/>
      <p:bldP spid="104" grpId="0"/>
      <p:bldP spid="10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81000" y="1752602"/>
            <a:ext cx="8534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800" i="1" u="sng" dirty="0" err="1">
                <a:solidFill>
                  <a:srgbClr val="000000"/>
                </a:solidFill>
              </a:rPr>
              <a:t>Trường</a:t>
            </a:r>
            <a:r>
              <a:rPr lang="en-US" sz="2800" i="1" u="sng" dirty="0">
                <a:solidFill>
                  <a:srgbClr val="000000"/>
                </a:solidFill>
              </a:rPr>
              <a:t> </a:t>
            </a:r>
            <a:r>
              <a:rPr lang="en-US" sz="2800" i="1" u="sng" dirty="0" err="1">
                <a:solidFill>
                  <a:srgbClr val="000000"/>
                </a:solidFill>
              </a:rPr>
              <a:t>hợp</a:t>
            </a:r>
            <a:r>
              <a:rPr lang="en-US" sz="2800" i="1" u="sng" dirty="0">
                <a:solidFill>
                  <a:srgbClr val="000000"/>
                </a:solidFill>
              </a:rPr>
              <a:t> 1: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Nếu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chữ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số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đầu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tiên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trong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các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chữ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số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bị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bỏ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đi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nhỏ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hơn</a:t>
            </a:r>
            <a:r>
              <a:rPr lang="en-US" sz="2800" b="1" dirty="0">
                <a:solidFill>
                  <a:srgbClr val="000099"/>
                </a:solidFill>
              </a:rPr>
              <a:t> 5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thì</a:t>
            </a:r>
            <a:r>
              <a:rPr lang="en-US" sz="2800" dirty="0">
                <a:solidFill>
                  <a:srgbClr val="000000"/>
                </a:solidFill>
              </a:rPr>
              <a:t> ta </a:t>
            </a:r>
            <a:r>
              <a:rPr lang="en-US" sz="2800" b="1" dirty="0" err="1">
                <a:solidFill>
                  <a:srgbClr val="000099"/>
                </a:solidFill>
              </a:rPr>
              <a:t>giữ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nguyên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bộ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phận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còn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lại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  <a:r>
              <a:rPr lang="en-US" sz="2800" dirty="0" err="1">
                <a:solidFill>
                  <a:srgbClr val="000000"/>
                </a:solidFill>
              </a:rPr>
              <a:t>Trong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trường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hợp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số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nguyên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thì</a:t>
            </a:r>
            <a:r>
              <a:rPr lang="en-US" sz="2800" dirty="0">
                <a:solidFill>
                  <a:srgbClr val="000000"/>
                </a:solidFill>
              </a:rPr>
              <a:t> ta </a:t>
            </a:r>
            <a:r>
              <a:rPr lang="en-US" sz="2800" dirty="0" err="1">
                <a:solidFill>
                  <a:srgbClr val="000000"/>
                </a:solidFill>
              </a:rPr>
              <a:t>thay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các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chữ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số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bị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bỏ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đi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bằng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các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chữ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số</a:t>
            </a:r>
            <a:r>
              <a:rPr lang="en-US" sz="2800" dirty="0">
                <a:solidFill>
                  <a:srgbClr val="000000"/>
                </a:solidFill>
              </a:rPr>
              <a:t> 0 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304800" y="3944938"/>
            <a:ext cx="8489950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800" i="1" u="sng">
                <a:solidFill>
                  <a:srgbClr val="000000"/>
                </a:solidFill>
              </a:rPr>
              <a:t>Trường hợp 2:</a:t>
            </a:r>
            <a:r>
              <a:rPr lang="en-US" sz="2800">
                <a:solidFill>
                  <a:srgbClr val="000000"/>
                </a:solidFill>
              </a:rPr>
              <a:t> Nếu chữ số đầu tiên trong các chữ số bị bỏ đi </a:t>
            </a:r>
            <a:r>
              <a:rPr lang="en-US" sz="2800" b="1">
                <a:solidFill>
                  <a:srgbClr val="000099"/>
                </a:solidFill>
              </a:rPr>
              <a:t>lớn hơn hoặc bằng 5</a:t>
            </a:r>
            <a:r>
              <a:rPr lang="en-US" sz="2800">
                <a:solidFill>
                  <a:srgbClr val="000000"/>
                </a:solidFill>
              </a:rPr>
              <a:t> thì ta </a:t>
            </a:r>
            <a:r>
              <a:rPr lang="en-US" sz="2800" b="1">
                <a:solidFill>
                  <a:srgbClr val="000099"/>
                </a:solidFill>
              </a:rPr>
              <a:t>cộng thêm 1</a:t>
            </a:r>
            <a:r>
              <a:rPr lang="en-US" sz="2800">
                <a:solidFill>
                  <a:srgbClr val="000000"/>
                </a:solidFill>
              </a:rPr>
              <a:t> vào chữ số cuối cùng của bộ phận còn lại. Trong trường hợp số nguyên thì ta thay các chữ số bị bỏ đi bằng các chữ số 0 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738312" y="0"/>
            <a:ext cx="579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u="sng">
                <a:solidFill>
                  <a:srgbClr val="FF0000"/>
                </a:solidFill>
                <a:latin typeface="Times New Roman" pitchFamily="18" charset="0"/>
              </a:rPr>
              <a:t>NỘI DUNG BÀI HỌC CẦN NHỚ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8229600" cy="868363"/>
          </a:xfrm>
          <a:noFill/>
          <a:ln/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>
                <a:latin typeface="Times New Roman" pitchFamily="18" charset="0"/>
              </a:rPr>
              <a:t> </a:t>
            </a:r>
            <a:r>
              <a:rPr lang="en-US" u="sng">
                <a:latin typeface="Arial Unicode MS" pitchFamily="34" charset="-128"/>
              </a:rPr>
              <a:t>Quy ước làm tròn số</a:t>
            </a:r>
            <a:endParaRPr lang="en-US" u="sng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68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noFill/>
          <a:ln/>
        </p:spPr>
        <p:txBody>
          <a:bodyPr/>
          <a:lstStyle/>
          <a:p>
            <a:r>
              <a:rPr lang="en-US" u="sng">
                <a:solidFill>
                  <a:srgbClr val="FF33CC"/>
                </a:solidFill>
                <a:latin typeface="Arial Unicode MS" pitchFamily="34" charset="-128"/>
              </a:rPr>
              <a:t>HƯỚNG DẪN VỀ NHÀ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8534400" cy="1905000"/>
          </a:xfrm>
          <a:noFill/>
          <a:ln/>
        </p:spPr>
        <p:txBody>
          <a:bodyPr/>
          <a:lstStyle/>
          <a:p>
            <a:r>
              <a:rPr lang="en-US" dirty="0" err="1">
                <a:latin typeface="+mj-lt"/>
              </a:rPr>
              <a:t>Học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thuộc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quy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ước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làm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tròn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số</a:t>
            </a:r>
            <a:endParaRPr lang="en-US" dirty="0">
              <a:latin typeface="+mj-lt"/>
            </a:endParaRPr>
          </a:p>
          <a:p>
            <a:r>
              <a:rPr lang="en-US" dirty="0" err="1">
                <a:latin typeface="+mj-lt"/>
              </a:rPr>
              <a:t>Làm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bài</a:t>
            </a:r>
            <a:r>
              <a:rPr lang="en-US" dirty="0">
                <a:latin typeface="+mj-lt"/>
              </a:rPr>
              <a:t> 78,79,80 SGK </a:t>
            </a:r>
            <a:r>
              <a:rPr lang="en-US" dirty="0" err="1">
                <a:latin typeface="+mj-lt"/>
              </a:rPr>
              <a:t>trang</a:t>
            </a:r>
            <a:r>
              <a:rPr lang="en-US" dirty="0">
                <a:latin typeface="+mj-lt"/>
              </a:rPr>
              <a:t> 38</a:t>
            </a:r>
          </a:p>
          <a:p>
            <a:r>
              <a:rPr lang="en-US" dirty="0" err="1">
                <a:latin typeface="+mj-lt"/>
              </a:rPr>
              <a:t>Chuẩn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bị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tiết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sau</a:t>
            </a:r>
            <a:r>
              <a:rPr lang="en-US" dirty="0">
                <a:latin typeface="+mj-lt"/>
              </a:rPr>
              <a:t>: </a:t>
            </a:r>
            <a:r>
              <a:rPr lang="en-US" dirty="0" err="1">
                <a:latin typeface="+mj-lt"/>
              </a:rPr>
              <a:t>Luyện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tập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9550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9540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 + </a:t>
            </a:r>
            <a:r>
              <a:rPr lang="en-US" sz="36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tai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nay.</a:t>
            </a:r>
          </a:p>
          <a:p>
            <a:pPr lvl="0"/>
            <a:r>
              <a:rPr lang="en-US" sz="36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 + </a:t>
            </a:r>
            <a:r>
              <a:rPr lang="en-US" sz="36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381000"/>
            <a:ext cx="6629400" cy="523220"/>
          </a:xfrm>
          <a:prstGeom prst="rect">
            <a:avLst/>
          </a:prstGeom>
          <a:solidFill>
            <a:srgbClr val="99FFCC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):  </a:t>
            </a:r>
          </a:p>
        </p:txBody>
      </p:sp>
    </p:spTree>
    <p:extLst>
      <p:ext uri="{BB962C8B-B14F-4D97-AF65-F5344CB8AC3E}">
        <p14:creationId xmlns:p14="http://schemas.microsoft.com/office/powerpoint/2010/main" val="207024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 descr="1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1" name="Happy New Year - Abb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68580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2" name="Happy New Year - Abb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215" y="6858000"/>
            <a:ext cx="230187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3" name="Picture 5" descr="FIREWKS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5"/>
          <a:stretch>
            <a:fillRect/>
          </a:stretch>
        </p:blipFill>
        <p:spPr bwMode="auto">
          <a:xfrm>
            <a:off x="47625" y="1587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4" name="Picture 6" descr="1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395288" y="685802"/>
            <a:ext cx="8458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FF00"/>
                </a:solidFill>
                <a:latin typeface=".VnAristote" pitchFamily="34" charset="0"/>
                <a:cs typeface="Arial" charset="0"/>
              </a:rPr>
              <a:t>Xin ch©n thµnh c¶m ¬n c¸c thÇy c« gi¸o vµ c¸c em häc sinh !</a:t>
            </a:r>
          </a:p>
        </p:txBody>
      </p:sp>
    </p:spTree>
    <p:extLst>
      <p:ext uri="{BB962C8B-B14F-4D97-AF65-F5344CB8AC3E}">
        <p14:creationId xmlns:p14="http://schemas.microsoft.com/office/powerpoint/2010/main" val="3131235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265594" fill="hold"/>
                                        <p:tgtEl>
                                          <p:spTgt spid="7885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65594" fill="hold"/>
                                        <p:tgtEl>
                                          <p:spTgt spid="788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8851"/>
                </p:tgtEl>
              </p:cMediaNode>
            </p:audio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8852"/>
                </p:tgtEl>
              </p:cMediaNode>
            </p:audio>
          </p:childTnLst>
        </p:cTn>
      </p:par>
    </p:tnLst>
    <p:bldLst>
      <p:bldP spid="788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/>
            </a:r>
            <a:br>
              <a:rPr lang="en-US" sz="3200"/>
            </a:br>
            <a:r>
              <a:rPr lang="en-US" sz="3200"/>
              <a:t>Các số trên đã được làm tròn số.</a:t>
            </a:r>
            <a:br>
              <a:rPr lang="en-US" sz="3200"/>
            </a:br>
            <a:r>
              <a:rPr lang="en-US" sz="3200"/>
              <a:t>Làm tròn số để làm gì?</a:t>
            </a:r>
            <a:r>
              <a:rPr lang="en-US" sz="4000"/>
              <a:t/>
            </a:r>
            <a:br>
              <a:rPr lang="en-US" sz="4000"/>
            </a:br>
            <a:endParaRPr lang="en-US" sz="4000"/>
          </a:p>
        </p:txBody>
      </p:sp>
      <p:pic>
        <p:nvPicPr>
          <p:cNvPr id="8196" name="Picture 4" descr="SPEAKER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600" y="2891631"/>
            <a:ext cx="1574800" cy="1943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1676400" y="2057400"/>
            <a:ext cx="6019800" cy="3276600"/>
          </a:xfrm>
          <a:prstGeom prst="cloudCallout">
            <a:avLst>
              <a:gd name="adj1" fmla="val 51083"/>
              <a:gd name="adj2" fmla="val 28296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i="1" dirty="0" err="1">
                <a:solidFill>
                  <a:srgbClr val="00FF00"/>
                </a:solidFill>
                <a:latin typeface="Arial Unicode MS" pitchFamily="34" charset="-128"/>
              </a:rPr>
              <a:t>Để</a:t>
            </a:r>
            <a:r>
              <a:rPr lang="en-US" sz="4000" b="1" i="1" dirty="0">
                <a:solidFill>
                  <a:srgbClr val="00FF00"/>
                </a:solidFill>
                <a:latin typeface="Arial Unicode MS" pitchFamily="34" charset="-128"/>
              </a:rPr>
              <a:t> </a:t>
            </a:r>
            <a:r>
              <a:rPr lang="en-US" sz="4000" b="1" i="1" dirty="0" err="1">
                <a:solidFill>
                  <a:srgbClr val="00FF00"/>
                </a:solidFill>
                <a:latin typeface="Arial Unicode MS" pitchFamily="34" charset="-128"/>
              </a:rPr>
              <a:t>dễ</a:t>
            </a:r>
            <a:r>
              <a:rPr lang="en-US" sz="4000" b="1" i="1" dirty="0">
                <a:solidFill>
                  <a:srgbClr val="00FF00"/>
                </a:solidFill>
                <a:latin typeface="Arial Unicode MS" pitchFamily="34" charset="-128"/>
              </a:rPr>
              <a:t> </a:t>
            </a:r>
            <a:r>
              <a:rPr lang="en-US" sz="4000" b="1" i="1" dirty="0" err="1">
                <a:solidFill>
                  <a:srgbClr val="00FF00"/>
                </a:solidFill>
                <a:latin typeface="Arial Unicode MS" pitchFamily="34" charset="-128"/>
              </a:rPr>
              <a:t>nhớ</a:t>
            </a:r>
            <a:r>
              <a:rPr lang="en-US" sz="4000" b="1" i="1" dirty="0">
                <a:solidFill>
                  <a:srgbClr val="00FF00"/>
                </a:solidFill>
                <a:latin typeface="Arial Unicode MS" pitchFamily="34" charset="-128"/>
              </a:rPr>
              <a:t>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i="1" dirty="0" err="1">
                <a:solidFill>
                  <a:srgbClr val="00FF00"/>
                </a:solidFill>
                <a:latin typeface="Arial Unicode MS" pitchFamily="34" charset="-128"/>
              </a:rPr>
              <a:t>dễ</a:t>
            </a:r>
            <a:r>
              <a:rPr lang="en-US" sz="4000" b="1" i="1" dirty="0">
                <a:solidFill>
                  <a:srgbClr val="00FF00"/>
                </a:solidFill>
                <a:latin typeface="Arial Unicode MS" pitchFamily="34" charset="-128"/>
              </a:rPr>
              <a:t> </a:t>
            </a:r>
            <a:r>
              <a:rPr lang="en-US" sz="4000" b="1" i="1" dirty="0" err="1">
                <a:solidFill>
                  <a:srgbClr val="00FF00"/>
                </a:solidFill>
                <a:latin typeface="Arial Unicode MS" pitchFamily="34" charset="-128"/>
              </a:rPr>
              <a:t>ước</a:t>
            </a:r>
            <a:r>
              <a:rPr lang="en-US" sz="4000" b="1" i="1" dirty="0">
                <a:solidFill>
                  <a:srgbClr val="00FF00"/>
                </a:solidFill>
                <a:latin typeface="Arial Unicode MS" pitchFamily="34" charset="-128"/>
              </a:rPr>
              <a:t> </a:t>
            </a:r>
            <a:r>
              <a:rPr lang="en-US" sz="4000" b="1" i="1" dirty="0" err="1">
                <a:solidFill>
                  <a:srgbClr val="00FF00"/>
                </a:solidFill>
                <a:latin typeface="Arial Unicode MS" pitchFamily="34" charset="-128"/>
              </a:rPr>
              <a:t>lượng</a:t>
            </a:r>
            <a:r>
              <a:rPr lang="en-US" sz="4000" b="1" i="1" dirty="0">
                <a:solidFill>
                  <a:srgbClr val="00FF00"/>
                </a:solidFill>
                <a:latin typeface="Arial Unicode MS" pitchFamily="34" charset="-128"/>
              </a:rPr>
              <a:t>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i="1" dirty="0" err="1">
                <a:solidFill>
                  <a:srgbClr val="00FF00"/>
                </a:solidFill>
                <a:latin typeface="Arial Unicode MS" pitchFamily="34" charset="-128"/>
              </a:rPr>
              <a:t>dễ</a:t>
            </a:r>
            <a:r>
              <a:rPr lang="en-US" sz="4000" b="1" i="1" dirty="0">
                <a:solidFill>
                  <a:srgbClr val="00FF00"/>
                </a:solidFill>
                <a:latin typeface="Arial Unicode MS" pitchFamily="34" charset="-128"/>
              </a:rPr>
              <a:t> </a:t>
            </a:r>
            <a:r>
              <a:rPr lang="en-US" sz="4000" b="1" i="1" dirty="0" err="1">
                <a:solidFill>
                  <a:srgbClr val="00FF00"/>
                </a:solidFill>
                <a:latin typeface="Arial Unicode MS" pitchFamily="34" charset="-128"/>
              </a:rPr>
              <a:t>tính</a:t>
            </a:r>
            <a:r>
              <a:rPr lang="en-US" sz="4000" b="1" i="1" dirty="0">
                <a:solidFill>
                  <a:srgbClr val="00FF00"/>
                </a:solidFill>
                <a:latin typeface="Arial Unicode MS" pitchFamily="34" charset="-128"/>
              </a:rPr>
              <a:t> </a:t>
            </a:r>
            <a:r>
              <a:rPr lang="en-US" sz="4000" b="1" i="1" dirty="0" err="1">
                <a:solidFill>
                  <a:srgbClr val="00FF00"/>
                </a:solidFill>
                <a:latin typeface="Arial Unicode MS" pitchFamily="34" charset="-128"/>
              </a:rPr>
              <a:t>toán</a:t>
            </a:r>
            <a:endParaRPr lang="en-US" sz="4800" b="1" i="1" dirty="0">
              <a:solidFill>
                <a:srgbClr val="00FF00"/>
              </a:solidFill>
              <a:latin typeface=".VnTime" pitchFamily="34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295400" y="1371600"/>
            <a:ext cx="716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0033CC"/>
                </a:solidFill>
              </a:rPr>
              <a:t>Vậy làm tròn số như thế nào?</a:t>
            </a:r>
          </a:p>
        </p:txBody>
      </p:sp>
    </p:spTree>
    <p:extLst>
      <p:ext uri="{BB962C8B-B14F-4D97-AF65-F5344CB8AC3E}">
        <p14:creationId xmlns:p14="http://schemas.microsoft.com/office/powerpoint/2010/main" val="283069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 animBg="1"/>
      <p:bldP spid="81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3"/>
          <p:cNvSpPr txBox="1">
            <a:spLocks noChangeArrowheads="1"/>
          </p:cNvSpPr>
          <p:nvPr/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800" b="1" u="sng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VD1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: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tròn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các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số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thập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phân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4,3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4,9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đến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hàng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đơn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vị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:</a:t>
            </a:r>
          </a:p>
        </p:txBody>
      </p:sp>
      <p:sp>
        <p:nvSpPr>
          <p:cNvPr id="70" name="Rectangle 53"/>
          <p:cNvSpPr>
            <a:spLocks noChangeArrowheads="1"/>
          </p:cNvSpPr>
          <p:nvPr/>
        </p:nvSpPr>
        <p:spPr bwMode="auto">
          <a:xfrm>
            <a:off x="457200" y="1371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”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xấp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xỉ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Box 6"/>
          <p:cNvSpPr txBox="1">
            <a:spLocks noChangeArrowheads="1"/>
          </p:cNvSpPr>
          <p:nvPr/>
        </p:nvSpPr>
        <p:spPr bwMode="auto">
          <a:xfrm>
            <a:off x="457200" y="2362202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38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533400"/>
            <a:ext cx="7543800" cy="1036638"/>
          </a:xfrm>
          <a:noFill/>
          <a:ln/>
        </p:spPr>
        <p:txBody>
          <a:bodyPr/>
          <a:lstStyle/>
          <a:p>
            <a:pPr algn="l"/>
            <a:r>
              <a:rPr lang="en-US" sz="3200" dirty="0" err="1">
                <a:latin typeface="Arial Unicode MS" pitchFamily="34" charset="-128"/>
              </a:rPr>
              <a:t>Điền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số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thích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hợp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vào</a:t>
            </a:r>
            <a:r>
              <a:rPr lang="en-US" sz="3200" dirty="0">
                <a:latin typeface="Arial Unicode MS" pitchFamily="34" charset="-128"/>
              </a:rPr>
              <a:t> ô </a:t>
            </a:r>
            <a:r>
              <a:rPr lang="en-US" sz="3200" dirty="0" err="1">
                <a:latin typeface="Arial Unicode MS" pitchFamily="34" charset="-128"/>
              </a:rPr>
              <a:t>vuông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sau</a:t>
            </a:r>
            <a:r>
              <a:rPr lang="en-US" sz="3200" dirty="0">
                <a:latin typeface="Arial Unicode MS" pitchFamily="34" charset="-128"/>
              </a:rPr>
              <a:t>             </a:t>
            </a:r>
            <a:r>
              <a:rPr lang="en-US" sz="3200" dirty="0" err="1">
                <a:latin typeface="Arial Unicode MS" pitchFamily="34" charset="-128"/>
              </a:rPr>
              <a:t>khi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đã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làm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tròn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số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đến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hàng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đơn</a:t>
            </a:r>
            <a:r>
              <a:rPr lang="en-US" sz="3200" dirty="0">
                <a:latin typeface="Arial Unicode MS" pitchFamily="34" charset="-128"/>
              </a:rPr>
              <a:t> </a:t>
            </a:r>
            <a:r>
              <a:rPr lang="en-US" sz="3200" dirty="0" err="1">
                <a:latin typeface="Arial Unicode MS" pitchFamily="34" charset="-128"/>
              </a:rPr>
              <a:t>vị</a:t>
            </a:r>
            <a:r>
              <a:rPr lang="en-US" sz="3200" dirty="0">
                <a:latin typeface="Arial Unicode MS" pitchFamily="34" charset="-128"/>
              </a:rPr>
              <a:t>.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057402"/>
            <a:ext cx="4038600" cy="1876425"/>
          </a:xfrm>
          <a:noFill/>
          <a:ln/>
        </p:spPr>
        <p:txBody>
          <a:bodyPr/>
          <a:lstStyle/>
          <a:p>
            <a:pPr marL="609600" indent="-609600">
              <a:buNone/>
            </a:pPr>
            <a:r>
              <a:rPr lang="en-US" sz="3000">
                <a:solidFill>
                  <a:srgbClr val="FF3300"/>
                </a:solidFill>
                <a:latin typeface="Times New Roman" pitchFamily="18" charset="0"/>
              </a:rPr>
              <a:t>     5,4     </a:t>
            </a:r>
            <a:r>
              <a:rPr lang="en-US" sz="3000">
                <a:latin typeface="Times New Roman" pitchFamily="18" charset="0"/>
                <a:sym typeface="Symbol" pitchFamily="18" charset="2"/>
              </a:rPr>
              <a:t> </a:t>
            </a:r>
          </a:p>
          <a:p>
            <a:pPr marL="609600" indent="-609600">
              <a:buNone/>
            </a:pPr>
            <a:r>
              <a:rPr lang="en-US" sz="3000">
                <a:solidFill>
                  <a:srgbClr val="FF3300"/>
                </a:solidFill>
                <a:latin typeface="Times New Roman" pitchFamily="18" charset="0"/>
                <a:sym typeface="Symbol" pitchFamily="18" charset="2"/>
              </a:rPr>
              <a:t>       </a:t>
            </a:r>
          </a:p>
          <a:p>
            <a:pPr marL="609600" indent="-609600">
              <a:buNone/>
            </a:pPr>
            <a:r>
              <a:rPr lang="en-US" sz="3000">
                <a:solidFill>
                  <a:srgbClr val="FF3300"/>
                </a:solidFill>
                <a:latin typeface="Times New Roman" pitchFamily="18" charset="0"/>
                <a:sym typeface="Symbol" pitchFamily="18" charset="2"/>
              </a:rPr>
              <a:t>     5,8</a:t>
            </a:r>
            <a:r>
              <a:rPr lang="en-US" sz="3000">
                <a:latin typeface="Times New Roman" pitchFamily="18" charset="0"/>
                <a:sym typeface="Symbol" pitchFamily="18" charset="2"/>
              </a:rPr>
              <a:t>     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2743200" y="1981200"/>
            <a:ext cx="769938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2743200" y="3048000"/>
            <a:ext cx="769938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6629400" y="1981200"/>
            <a:ext cx="769938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33CC"/>
                </a:solidFill>
                <a:latin typeface="Times New Roman" pitchFamily="18" charset="0"/>
              </a:rPr>
              <a:t>5</a:t>
            </a:r>
          </a:p>
        </p:txBody>
      </p:sp>
      <p:graphicFrame>
        <p:nvGraphicFramePr>
          <p:cNvPr id="38919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49742"/>
              </p:ext>
            </p:extLst>
          </p:nvPr>
        </p:nvGraphicFramePr>
        <p:xfrm>
          <a:off x="1143000" y="4952998"/>
          <a:ext cx="7010400" cy="182880"/>
        </p:xfrm>
        <a:graphic>
          <a:graphicData uri="http://schemas.openxmlformats.org/drawingml/2006/table">
            <a:tbl>
              <a:tblPr/>
              <a:tblGrid>
                <a:gridCol w="350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9001" name="Group 89"/>
          <p:cNvGrpSpPr>
            <a:grpSpLocks/>
          </p:cNvGrpSpPr>
          <p:nvPr/>
        </p:nvGrpSpPr>
        <p:grpSpPr bwMode="auto">
          <a:xfrm>
            <a:off x="5799138" y="4471986"/>
            <a:ext cx="736600" cy="703262"/>
            <a:chOff x="3653" y="2561"/>
            <a:chExt cx="464" cy="443"/>
          </a:xfrm>
        </p:grpSpPr>
        <p:sp>
          <p:nvSpPr>
            <p:cNvPr id="39002" name="Text Box 90"/>
            <p:cNvSpPr txBox="1">
              <a:spLocks noChangeArrowheads="1"/>
            </p:cNvSpPr>
            <p:nvPr/>
          </p:nvSpPr>
          <p:spPr bwMode="auto">
            <a:xfrm>
              <a:off x="3653" y="2561"/>
              <a:ext cx="4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</a:rPr>
                <a:t>5,4</a:t>
              </a:r>
            </a:p>
          </p:txBody>
        </p:sp>
        <p:sp>
          <p:nvSpPr>
            <p:cNvPr id="39003" name="Line 91"/>
            <p:cNvSpPr>
              <a:spLocks noChangeShapeType="1"/>
            </p:cNvSpPr>
            <p:nvPr/>
          </p:nvSpPr>
          <p:spPr bwMode="auto">
            <a:xfrm>
              <a:off x="3820" y="2860"/>
              <a:ext cx="0" cy="1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9004" name="Group 92"/>
          <p:cNvGrpSpPr>
            <a:grpSpLocks/>
          </p:cNvGrpSpPr>
          <p:nvPr/>
        </p:nvGrpSpPr>
        <p:grpSpPr bwMode="auto">
          <a:xfrm>
            <a:off x="7169150" y="4476750"/>
            <a:ext cx="762000" cy="708025"/>
            <a:chOff x="4516" y="2564"/>
            <a:chExt cx="480" cy="446"/>
          </a:xfrm>
        </p:grpSpPr>
        <p:sp>
          <p:nvSpPr>
            <p:cNvPr id="39005" name="Text Box 93"/>
            <p:cNvSpPr txBox="1">
              <a:spLocks noChangeArrowheads="1"/>
            </p:cNvSpPr>
            <p:nvPr/>
          </p:nvSpPr>
          <p:spPr bwMode="auto">
            <a:xfrm>
              <a:off x="4516" y="2564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</a:rPr>
                <a:t>5,8</a:t>
              </a:r>
            </a:p>
          </p:txBody>
        </p:sp>
        <p:sp>
          <p:nvSpPr>
            <p:cNvPr id="39006" name="Line 94"/>
            <p:cNvSpPr>
              <a:spLocks noChangeShapeType="1"/>
            </p:cNvSpPr>
            <p:nvPr/>
          </p:nvSpPr>
          <p:spPr bwMode="auto">
            <a:xfrm>
              <a:off x="4704" y="2866"/>
              <a:ext cx="0" cy="1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9007" name="Rectangle 95"/>
          <p:cNvSpPr>
            <a:spLocks noChangeArrowheads="1"/>
          </p:cNvSpPr>
          <p:nvPr/>
        </p:nvSpPr>
        <p:spPr bwMode="auto">
          <a:xfrm>
            <a:off x="2743200" y="3048000"/>
            <a:ext cx="769938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FF33CC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39008" name="Rectangle 96"/>
          <p:cNvSpPr>
            <a:spLocks noChangeArrowheads="1"/>
          </p:cNvSpPr>
          <p:nvPr/>
        </p:nvSpPr>
        <p:spPr bwMode="auto">
          <a:xfrm>
            <a:off x="685800" y="685800"/>
            <a:ext cx="609600" cy="592138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</a:rPr>
              <a:t>?1</a:t>
            </a:r>
          </a:p>
        </p:txBody>
      </p:sp>
      <p:grpSp>
        <p:nvGrpSpPr>
          <p:cNvPr id="39009" name="Group 97"/>
          <p:cNvGrpSpPr>
            <a:grpSpLocks/>
          </p:cNvGrpSpPr>
          <p:nvPr/>
        </p:nvGrpSpPr>
        <p:grpSpPr bwMode="auto">
          <a:xfrm>
            <a:off x="581025" y="4953000"/>
            <a:ext cx="8153400" cy="709613"/>
            <a:chOff x="384" y="2865"/>
            <a:chExt cx="5136" cy="447"/>
          </a:xfrm>
        </p:grpSpPr>
        <p:sp>
          <p:nvSpPr>
            <p:cNvPr id="39010" name="Line 98"/>
            <p:cNvSpPr>
              <a:spLocks noChangeShapeType="1"/>
            </p:cNvSpPr>
            <p:nvPr/>
          </p:nvSpPr>
          <p:spPr bwMode="auto">
            <a:xfrm>
              <a:off x="384" y="2941"/>
              <a:ext cx="513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011" name="Text Box 99"/>
            <p:cNvSpPr txBox="1">
              <a:spLocks noChangeArrowheads="1"/>
            </p:cNvSpPr>
            <p:nvPr/>
          </p:nvSpPr>
          <p:spPr bwMode="auto">
            <a:xfrm>
              <a:off x="624" y="302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FF33CC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9012" name="Text Box 100"/>
            <p:cNvSpPr txBox="1">
              <a:spLocks noChangeArrowheads="1"/>
            </p:cNvSpPr>
            <p:nvPr/>
          </p:nvSpPr>
          <p:spPr bwMode="auto">
            <a:xfrm>
              <a:off x="2844" y="300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FF33CC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9013" name="Text Box 101"/>
            <p:cNvSpPr txBox="1">
              <a:spLocks noChangeArrowheads="1"/>
            </p:cNvSpPr>
            <p:nvPr/>
          </p:nvSpPr>
          <p:spPr bwMode="auto">
            <a:xfrm>
              <a:off x="5070" y="299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FF33CC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9014" name="Line 102"/>
            <p:cNvSpPr>
              <a:spLocks noChangeShapeType="1"/>
            </p:cNvSpPr>
            <p:nvPr/>
          </p:nvSpPr>
          <p:spPr bwMode="auto">
            <a:xfrm>
              <a:off x="731" y="2871"/>
              <a:ext cx="0" cy="144"/>
            </a:xfrm>
            <a:prstGeom prst="line">
              <a:avLst/>
            </a:prstGeom>
            <a:noFill/>
            <a:ln w="38100" cap="sq">
              <a:solidFill>
                <a:srgbClr val="FF33C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015" name="Line 103"/>
            <p:cNvSpPr>
              <a:spLocks noChangeShapeType="1"/>
            </p:cNvSpPr>
            <p:nvPr/>
          </p:nvSpPr>
          <p:spPr bwMode="auto">
            <a:xfrm>
              <a:off x="2939" y="2880"/>
              <a:ext cx="0" cy="144"/>
            </a:xfrm>
            <a:prstGeom prst="line">
              <a:avLst/>
            </a:prstGeom>
            <a:noFill/>
            <a:ln w="38100" cap="sq">
              <a:solidFill>
                <a:srgbClr val="FF33C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016" name="Line 104"/>
            <p:cNvSpPr>
              <a:spLocks noChangeShapeType="1"/>
            </p:cNvSpPr>
            <p:nvPr/>
          </p:nvSpPr>
          <p:spPr bwMode="auto">
            <a:xfrm>
              <a:off x="5140" y="2869"/>
              <a:ext cx="0" cy="144"/>
            </a:xfrm>
            <a:prstGeom prst="line">
              <a:avLst/>
            </a:prstGeom>
            <a:noFill/>
            <a:ln w="38100" cap="sq">
              <a:solidFill>
                <a:srgbClr val="FF33C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017" name="Line 105"/>
            <p:cNvSpPr>
              <a:spLocks noChangeShapeType="1"/>
            </p:cNvSpPr>
            <p:nvPr/>
          </p:nvSpPr>
          <p:spPr bwMode="auto">
            <a:xfrm>
              <a:off x="4043" y="2865"/>
              <a:ext cx="0" cy="144"/>
            </a:xfrm>
            <a:prstGeom prst="line">
              <a:avLst/>
            </a:prstGeom>
            <a:noFill/>
            <a:ln w="38100" cap="sq">
              <a:solidFill>
                <a:srgbClr val="FF33CC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9020" name="Rectangle 108"/>
          <p:cNvSpPr>
            <a:spLocks noChangeArrowheads="1"/>
          </p:cNvSpPr>
          <p:nvPr/>
        </p:nvSpPr>
        <p:spPr bwMode="auto">
          <a:xfrm>
            <a:off x="2743200" y="1981200"/>
            <a:ext cx="769938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33CC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39021" name="Rectangle 109"/>
          <p:cNvSpPr>
            <a:spLocks noChangeArrowheads="1"/>
          </p:cNvSpPr>
          <p:nvPr/>
        </p:nvSpPr>
        <p:spPr bwMode="auto">
          <a:xfrm>
            <a:off x="4876800" y="2057400"/>
            <a:ext cx="403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fontAlgn="base">
              <a:spcBef>
                <a:spcPct val="20000"/>
              </a:spcBef>
              <a:spcAft>
                <a:spcPct val="0"/>
              </a:spcAft>
            </a:pPr>
            <a:r>
              <a:rPr lang="en-US" sz="3000">
                <a:solidFill>
                  <a:srgbClr val="FF3300"/>
                </a:solidFill>
                <a:latin typeface="Times New Roman" pitchFamily="18" charset="0"/>
              </a:rPr>
              <a:t>     4,5 </a:t>
            </a:r>
            <a:r>
              <a:rPr lang="en-US" sz="300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 </a:t>
            </a:r>
          </a:p>
          <a:p>
            <a:pPr marL="609600" indent="-609600" fontAlgn="base">
              <a:spcBef>
                <a:spcPct val="20000"/>
              </a:spcBef>
              <a:spcAft>
                <a:spcPct val="0"/>
              </a:spcAft>
            </a:pPr>
            <a:endParaRPr lang="en-US" sz="3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39022" name="Group 110"/>
          <p:cNvGrpSpPr>
            <a:grpSpLocks/>
          </p:cNvGrpSpPr>
          <p:nvPr/>
        </p:nvGrpSpPr>
        <p:grpSpPr bwMode="auto">
          <a:xfrm>
            <a:off x="2638425" y="4419600"/>
            <a:ext cx="736600" cy="703263"/>
            <a:chOff x="3653" y="2561"/>
            <a:chExt cx="464" cy="443"/>
          </a:xfrm>
        </p:grpSpPr>
        <p:sp>
          <p:nvSpPr>
            <p:cNvPr id="39023" name="Text Box 111"/>
            <p:cNvSpPr txBox="1">
              <a:spLocks noChangeArrowheads="1"/>
            </p:cNvSpPr>
            <p:nvPr/>
          </p:nvSpPr>
          <p:spPr bwMode="auto">
            <a:xfrm>
              <a:off x="3653" y="2561"/>
              <a:ext cx="4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</a:rPr>
                <a:t>4,5</a:t>
              </a:r>
            </a:p>
          </p:txBody>
        </p:sp>
        <p:sp>
          <p:nvSpPr>
            <p:cNvPr id="39024" name="Line 112"/>
            <p:cNvSpPr>
              <a:spLocks noChangeShapeType="1"/>
            </p:cNvSpPr>
            <p:nvPr/>
          </p:nvSpPr>
          <p:spPr bwMode="auto">
            <a:xfrm>
              <a:off x="3820" y="2860"/>
              <a:ext cx="0" cy="1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9026" name="Rectangle 114"/>
          <p:cNvSpPr>
            <a:spLocks noChangeArrowheads="1"/>
          </p:cNvSpPr>
          <p:nvPr/>
        </p:nvSpPr>
        <p:spPr bwMode="auto">
          <a:xfrm>
            <a:off x="6629400" y="1981200"/>
            <a:ext cx="769938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9027" name="Rectangle 115"/>
          <p:cNvSpPr>
            <a:spLocks noChangeArrowheads="1"/>
          </p:cNvSpPr>
          <p:nvPr/>
        </p:nvSpPr>
        <p:spPr bwMode="auto">
          <a:xfrm>
            <a:off x="4876800" y="3048000"/>
            <a:ext cx="403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fontAlgn="base">
              <a:spcBef>
                <a:spcPct val="20000"/>
              </a:spcBef>
              <a:spcAft>
                <a:spcPct val="0"/>
              </a:spcAft>
            </a:pPr>
            <a:r>
              <a:rPr lang="en-US" sz="3000">
                <a:solidFill>
                  <a:srgbClr val="FF3300"/>
                </a:solidFill>
                <a:latin typeface="Times New Roman" pitchFamily="18" charset="0"/>
              </a:rPr>
              <a:t>     4,5 </a:t>
            </a:r>
            <a:r>
              <a:rPr lang="en-US" sz="300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 </a:t>
            </a:r>
          </a:p>
          <a:p>
            <a:pPr marL="609600" indent="-609600" fontAlgn="base">
              <a:spcBef>
                <a:spcPct val="20000"/>
              </a:spcBef>
              <a:spcAft>
                <a:spcPct val="0"/>
              </a:spcAft>
            </a:pPr>
            <a:endParaRPr lang="en-US" sz="3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9030" name="Rectangle 118"/>
          <p:cNvSpPr>
            <a:spLocks noChangeArrowheads="1"/>
          </p:cNvSpPr>
          <p:nvPr/>
        </p:nvSpPr>
        <p:spPr bwMode="auto">
          <a:xfrm>
            <a:off x="6629400" y="2971800"/>
            <a:ext cx="769938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33CC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39032" name="Rectangle 120"/>
          <p:cNvSpPr>
            <a:spLocks noChangeArrowheads="1"/>
          </p:cNvSpPr>
          <p:nvPr/>
        </p:nvSpPr>
        <p:spPr bwMode="auto">
          <a:xfrm>
            <a:off x="685800" y="685800"/>
            <a:ext cx="609600" cy="58477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3300"/>
                </a:solidFill>
                <a:latin typeface="Times New Roman" pitchFamily="18" charset="0"/>
              </a:rPr>
              <a:t>?1</a:t>
            </a:r>
          </a:p>
        </p:txBody>
      </p:sp>
      <p:sp>
        <p:nvSpPr>
          <p:cNvPr id="39033" name="Rectangle 121"/>
          <p:cNvSpPr>
            <a:spLocks noChangeArrowheads="1"/>
          </p:cNvSpPr>
          <p:nvPr/>
        </p:nvSpPr>
        <p:spPr bwMode="auto">
          <a:xfrm>
            <a:off x="685800" y="685800"/>
            <a:ext cx="609600" cy="58477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?1</a:t>
            </a:r>
          </a:p>
        </p:txBody>
      </p:sp>
    </p:spTree>
    <p:extLst>
      <p:ext uri="{BB962C8B-B14F-4D97-AF65-F5344CB8AC3E}">
        <p14:creationId xmlns:p14="http://schemas.microsoft.com/office/powerpoint/2010/main" val="2037081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9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0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"/>
                                        <p:tgtEl>
                                          <p:spTgt spid="39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90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9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9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9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9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 animBg="1"/>
      <p:bldP spid="39007" grpId="0" animBg="1"/>
      <p:bldP spid="39020" grpId="0" animBg="1"/>
      <p:bldP spid="39027" grpId="0"/>
      <p:bldP spid="390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39395"/>
            <a:ext cx="8229600" cy="57451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u="sng" dirty="0" err="1"/>
              <a:t>Ví</a:t>
            </a:r>
            <a:r>
              <a:rPr lang="en-US" sz="2400" b="1" u="sng" dirty="0"/>
              <a:t> </a:t>
            </a:r>
            <a:r>
              <a:rPr lang="en-US" sz="2400" b="1" u="sng" dirty="0" err="1"/>
              <a:t>dụ</a:t>
            </a:r>
            <a:r>
              <a:rPr lang="en-US" sz="2400" b="1" u="sng" dirty="0"/>
              <a:t> 2: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dirty="0" smtClean="0"/>
              <a:t>-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72900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 </a:t>
            </a:r>
            <a:r>
              <a:rPr lang="en-US" dirty="0" err="1" smtClean="0"/>
              <a:t>nghìn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nói</a:t>
            </a:r>
            <a:r>
              <a:rPr lang="en-US" dirty="0" smtClean="0"/>
              <a:t> </a:t>
            </a:r>
            <a:r>
              <a:rPr lang="en-US" dirty="0" err="1"/>
              <a:t>gọn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nghìn</a:t>
            </a:r>
            <a:r>
              <a:rPr lang="en-US" dirty="0"/>
              <a:t>)</a:t>
            </a:r>
          </a:p>
          <a:p>
            <a:pPr>
              <a:buFontTx/>
              <a:buNone/>
            </a:pPr>
            <a:r>
              <a:rPr lang="en-US" dirty="0"/>
              <a:t>                72900 </a:t>
            </a:r>
            <a:r>
              <a:rPr lang="en-US" sz="3600" dirty="0">
                <a:latin typeface="Times New Roman" pitchFamily="18" charset="0"/>
                <a:sym typeface="Symbol" pitchFamily="18" charset="2"/>
              </a:rPr>
              <a:t> </a:t>
            </a:r>
            <a:r>
              <a:rPr lang="en-US" sz="3600" dirty="0" smtClean="0">
                <a:latin typeface="Times New Roman" pitchFamily="18" charset="0"/>
                <a:sym typeface="Symbol" pitchFamily="18" charset="2"/>
              </a:rPr>
              <a:t>73000</a:t>
            </a:r>
            <a:endParaRPr lang="en-US" sz="3400" dirty="0">
              <a:latin typeface="Times New Roman" pitchFamily="18" charset="0"/>
              <a:sym typeface="Symbol" pitchFamily="18" charset="2"/>
            </a:endParaRPr>
          </a:p>
          <a:p>
            <a:pPr>
              <a:buFontTx/>
              <a:buChar char="-"/>
            </a:pP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smtClean="0"/>
              <a:t>1723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 </a:t>
            </a:r>
            <a:r>
              <a:rPr lang="en-US" dirty="0" err="1" smtClean="0"/>
              <a:t>chục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nói</a:t>
            </a:r>
            <a:r>
              <a:rPr lang="en-US" dirty="0"/>
              <a:t> </a:t>
            </a:r>
            <a:r>
              <a:rPr lang="en-US" dirty="0" err="1"/>
              <a:t>gọn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 smtClean="0"/>
              <a:t>tròn</a:t>
            </a:r>
            <a:r>
              <a:rPr lang="en-US" dirty="0" smtClean="0"/>
              <a:t> </a:t>
            </a:r>
            <a:r>
              <a:rPr lang="en-US" dirty="0" err="1" smtClean="0"/>
              <a:t>chục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		1723  </a:t>
            </a:r>
            <a:r>
              <a:rPr lang="en-US" sz="3600" dirty="0">
                <a:latin typeface="Times New Roman" pitchFamily="18" charset="0"/>
                <a:sym typeface="Symbol" pitchFamily="18" charset="2"/>
              </a:rPr>
              <a:t> </a:t>
            </a:r>
            <a:r>
              <a:rPr lang="en-US" sz="3600" dirty="0" smtClean="0">
                <a:latin typeface="Times New Roman" pitchFamily="18" charset="0"/>
                <a:sym typeface="Symbol" pitchFamily="18" charset="2"/>
              </a:rPr>
              <a:t>1720</a:t>
            </a:r>
            <a:endParaRPr lang="en-US" b="1" u="sng" dirty="0"/>
          </a:p>
          <a:p>
            <a:pPr>
              <a:buFontTx/>
              <a:buNone/>
            </a:pPr>
            <a:r>
              <a:rPr lang="en-US" sz="2400" b="1" u="sng" dirty="0" err="1"/>
              <a:t>Ví</a:t>
            </a:r>
            <a:r>
              <a:rPr lang="en-US" sz="2400" b="1" u="sng" dirty="0"/>
              <a:t> </a:t>
            </a:r>
            <a:r>
              <a:rPr lang="en-US" sz="2400" b="1" u="sng" dirty="0" err="1"/>
              <a:t>dụ</a:t>
            </a:r>
            <a:r>
              <a:rPr lang="en-US" sz="2400" b="1" u="sng" dirty="0"/>
              <a:t> 3:</a:t>
            </a:r>
            <a:r>
              <a:rPr lang="en-US" sz="2400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0,8134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nghìn</a:t>
            </a:r>
            <a:r>
              <a:rPr lang="en-US" dirty="0"/>
              <a:t> (</a:t>
            </a:r>
            <a:r>
              <a:rPr lang="en-US" dirty="0" err="1"/>
              <a:t>còn</a:t>
            </a:r>
            <a:r>
              <a:rPr lang="en-US" dirty="0"/>
              <a:t> </a:t>
            </a:r>
            <a:r>
              <a:rPr lang="en-US" dirty="0" err="1"/>
              <a:t>nói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0,8134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ba</a:t>
            </a:r>
            <a:r>
              <a:rPr lang="en-US" dirty="0"/>
              <a:t>)</a:t>
            </a:r>
          </a:p>
          <a:p>
            <a:pPr>
              <a:buFontTx/>
              <a:buNone/>
            </a:pPr>
            <a:r>
              <a:rPr lang="en-US" dirty="0"/>
              <a:t>                0,8134 </a:t>
            </a:r>
            <a:r>
              <a:rPr lang="en-US" sz="3600" dirty="0">
                <a:latin typeface="Times New Roman" pitchFamily="18" charset="0"/>
                <a:sym typeface="Symbol" pitchFamily="18" charset="2"/>
              </a:rPr>
              <a:t> </a:t>
            </a:r>
            <a:r>
              <a:rPr lang="en-US" sz="3600" dirty="0" smtClean="0">
                <a:latin typeface="Times New Roman" pitchFamily="18" charset="0"/>
                <a:sym typeface="Symbol" pitchFamily="18" charset="2"/>
              </a:rPr>
              <a:t>0,813</a:t>
            </a:r>
            <a:endParaRPr lang="en-US" sz="3400" dirty="0"/>
          </a:p>
          <a:p>
            <a:pPr>
              <a:buFontTx/>
              <a:buNone/>
            </a:pPr>
            <a:endParaRPr lang="en-US" sz="3600" dirty="0">
              <a:latin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0855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0" y="609600"/>
            <a:ext cx="441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5,4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-76201" y="1939499"/>
            <a:ext cx="451045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2/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0,8134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-1" y="3810000"/>
            <a:ext cx="45339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3/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1723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219200" y="1143000"/>
            <a:ext cx="1524000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5,</a:t>
            </a:r>
            <a:r>
              <a:rPr lang="en-US" sz="2400" dirty="0">
                <a:solidFill>
                  <a:srgbClr val="FF0000"/>
                </a:solidFill>
                <a:latin typeface="Arial" charset="0"/>
                <a:cs typeface="Arial" charset="0"/>
              </a:rPr>
              <a:t>4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   5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990600" y="4495800"/>
            <a:ext cx="2362200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172</a:t>
            </a:r>
            <a:r>
              <a:rPr lang="en-US" sz="2400" dirty="0">
                <a:solidFill>
                  <a:srgbClr val="FF0000"/>
                </a:solidFill>
                <a:latin typeface="Arial" charset="0"/>
                <a:cs typeface="Arial" charset="0"/>
              </a:rPr>
              <a:t>3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sz="2400" dirty="0" smtClean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   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172</a:t>
            </a: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0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838200" y="2971800"/>
            <a:ext cx="2895600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0,813</a:t>
            </a:r>
            <a:r>
              <a:rPr lang="en-US" sz="2400" dirty="0">
                <a:solidFill>
                  <a:srgbClr val="FF0000"/>
                </a:solidFill>
                <a:latin typeface="Arial" charset="0"/>
                <a:cs typeface="Arial" charset="0"/>
              </a:rPr>
              <a:t>4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   0,813</a:t>
            </a: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4724400" y="609600"/>
            <a:ext cx="441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5,8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TextBox 8"/>
          <p:cNvSpPr txBox="1">
            <a:spLocks noChangeArrowheads="1"/>
          </p:cNvSpPr>
          <p:nvPr/>
        </p:nvSpPr>
        <p:spPr bwMode="auto">
          <a:xfrm>
            <a:off x="4724400" y="1905000"/>
            <a:ext cx="4343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72900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5943600" y="1066800"/>
            <a:ext cx="1371600" cy="381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5,</a:t>
            </a:r>
            <a:r>
              <a:rPr lang="en-US" sz="2400" dirty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  6 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5562600" y="2971800"/>
            <a:ext cx="3048000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72</a:t>
            </a:r>
            <a:r>
              <a:rPr lang="en-US" sz="2400" dirty="0">
                <a:solidFill>
                  <a:srgbClr val="FF0000"/>
                </a:solidFill>
                <a:latin typeface="Arial" charset="0"/>
                <a:cs typeface="Arial" charset="0"/>
              </a:rPr>
              <a:t>9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00  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   </a:t>
            </a:r>
            <a:r>
              <a:rPr lang="en-US" sz="2400" dirty="0" smtClean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73</a:t>
            </a:r>
            <a:r>
              <a:rPr lang="en-US" sz="2400" dirty="0" smtClean="0">
                <a:latin typeface="Arial" charset="0"/>
                <a:cs typeface="Arial" charset="0"/>
                <a:sym typeface="Symbol" pitchFamily="18" charset="2"/>
              </a:rPr>
              <a:t>000</a:t>
            </a:r>
            <a:endParaRPr lang="en-US" sz="2400" dirty="0">
              <a:solidFill>
                <a:srgbClr val="0000FF"/>
              </a:solidFill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5943600" y="1447800"/>
            <a:ext cx="1371600" cy="381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4,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9</a:t>
            </a:r>
            <a:r>
              <a:rPr lang="en-US" sz="24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  </a:t>
            </a:r>
            <a:r>
              <a:rPr lang="en-US" sz="2400" dirty="0" smtClean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5 </a:t>
            </a:r>
            <a:endParaRPr lang="en-US" sz="2400" dirty="0">
              <a:solidFill>
                <a:srgbClr val="0000FF"/>
              </a:solidFill>
              <a:latin typeface="Arial" charset="0"/>
              <a:cs typeface="Arial" charset="0"/>
              <a:sym typeface="Symbol" pitchFamily="18" charset="2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1219200" y="1524000"/>
            <a:ext cx="1524000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</a:rPr>
              <a:t>4</a:t>
            </a:r>
            <a:r>
              <a:rPr lang="en-US" sz="24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3</a:t>
            </a:r>
            <a:r>
              <a:rPr lang="en-US" sz="24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   </a:t>
            </a:r>
            <a:r>
              <a:rPr lang="en-US" sz="2400" dirty="0" smtClean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4</a:t>
            </a:r>
            <a:endParaRPr lang="en-US" sz="2400" dirty="0">
              <a:solidFill>
                <a:srgbClr val="0000FF"/>
              </a:solidFill>
              <a:latin typeface="Arial" charset="0"/>
              <a:cs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8646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 animBg="1"/>
      <p:bldP spid="22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6956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b="1" i="1" u="sng" dirty="0" err="1"/>
              <a:t>Trường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hợp</a:t>
            </a:r>
            <a:r>
              <a:rPr lang="en-US" sz="2800" b="1" i="1" u="sng" dirty="0"/>
              <a:t> 1</a:t>
            </a:r>
            <a:r>
              <a:rPr lang="en-US" sz="2800" i="1" u="sng" dirty="0"/>
              <a:t>:</a:t>
            </a:r>
            <a:r>
              <a:rPr lang="en-US" sz="2800" dirty="0"/>
              <a:t> </a:t>
            </a:r>
            <a:r>
              <a:rPr lang="en-US" sz="2800" dirty="0" err="1"/>
              <a:t>Nếu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</a:t>
            </a:r>
            <a:r>
              <a:rPr lang="en-US" sz="2800" dirty="0" err="1"/>
              <a:t>tiên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bị</a:t>
            </a:r>
            <a:r>
              <a:rPr lang="en-US" sz="2800" dirty="0"/>
              <a:t> </a:t>
            </a:r>
            <a:r>
              <a:rPr lang="en-US" sz="2800" dirty="0" err="1"/>
              <a:t>bỏ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nhỏ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hơn</a:t>
            </a:r>
            <a:r>
              <a:rPr lang="en-US" sz="2800" b="1" dirty="0">
                <a:solidFill>
                  <a:srgbClr val="000099"/>
                </a:solidFill>
              </a:rPr>
              <a:t> 5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ta </a:t>
            </a:r>
            <a:r>
              <a:rPr lang="en-US" sz="2800" b="1" dirty="0" err="1">
                <a:solidFill>
                  <a:srgbClr val="000099"/>
                </a:solidFill>
              </a:rPr>
              <a:t>giữ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nguyên</a:t>
            </a:r>
            <a:r>
              <a:rPr lang="en-US" sz="2800" dirty="0"/>
              <a:t> </a:t>
            </a:r>
            <a:r>
              <a:rPr lang="en-US" sz="2800" dirty="0" err="1"/>
              <a:t>bộ</a:t>
            </a:r>
            <a:r>
              <a:rPr lang="en-US" sz="2800" dirty="0"/>
              <a:t> </a:t>
            </a:r>
            <a:r>
              <a:rPr lang="en-US" sz="2800" dirty="0" err="1"/>
              <a:t>phận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.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trường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ta </a:t>
            </a:r>
            <a:r>
              <a:rPr lang="en-US" sz="2800" dirty="0" err="1"/>
              <a:t>thay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bị</a:t>
            </a:r>
            <a:r>
              <a:rPr lang="en-US" sz="2800" dirty="0"/>
              <a:t> </a:t>
            </a:r>
            <a:r>
              <a:rPr lang="en-US" sz="2800" dirty="0" err="1"/>
              <a:t>bỏ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smtClean="0"/>
              <a:t>0.</a:t>
            </a:r>
            <a:r>
              <a:rPr lang="en-US" dirty="0" smtClean="0"/>
              <a:t> </a:t>
            </a:r>
            <a:endParaRPr lang="en-US" dirty="0"/>
          </a:p>
          <a:p>
            <a:pPr>
              <a:buFontTx/>
              <a:buNone/>
            </a:pPr>
            <a:r>
              <a:rPr lang="en-US" sz="2400" i="1" dirty="0" err="1"/>
              <a:t>Ví</a:t>
            </a:r>
            <a:r>
              <a:rPr lang="en-US" sz="2400" i="1" dirty="0"/>
              <a:t> </a:t>
            </a:r>
            <a:r>
              <a:rPr lang="en-US" sz="2400" i="1" dirty="0" err="1" smtClean="0"/>
              <a:t>dụ</a:t>
            </a:r>
            <a:r>
              <a:rPr lang="en-US" sz="2400" dirty="0" smtClean="0"/>
              <a:t>: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Làm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tròn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số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86,149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đến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chữ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số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thập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phân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thứ</a:t>
            </a:r>
            <a:r>
              <a:rPr lang="en-US" sz="2400" dirty="0">
                <a:latin typeface="Arial Unicode MS" pitchFamily="34" charset="-128"/>
              </a:rPr>
              <a:t> </a:t>
            </a:r>
            <a:r>
              <a:rPr lang="en-US" sz="2400" dirty="0" err="1">
                <a:latin typeface="Arial Unicode MS" pitchFamily="34" charset="-128"/>
              </a:rPr>
              <a:t>nhất</a:t>
            </a:r>
            <a:endParaRPr lang="en-US" sz="2400" dirty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Times New Roman" pitchFamily="18" charset="0"/>
              </a:rPr>
              <a:t>			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86,149  </a:t>
            </a:r>
            <a:endParaRPr lang="en-US" dirty="0">
              <a:solidFill>
                <a:srgbClr val="0000FF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2971800" y="25908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3200400" y="3352800"/>
            <a:ext cx="1981200" cy="762000"/>
          </a:xfrm>
          <a:prstGeom prst="wedgeEllipseCallout">
            <a:avLst>
              <a:gd name="adj1" fmla="val -41579"/>
              <a:gd name="adj2" fmla="val -91347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>
                <a:solidFill>
                  <a:srgbClr val="FF0000"/>
                </a:solidFill>
              </a:rPr>
              <a:t>Bộ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phận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bỏ</a:t>
            </a:r>
            <a:r>
              <a:rPr lang="en-US" sz="2000" b="1" dirty="0">
                <a:solidFill>
                  <a:srgbClr val="FF0000"/>
                </a:solidFill>
              </a:rPr>
              <a:t>  </a:t>
            </a:r>
            <a:r>
              <a:rPr lang="en-US" sz="2000" b="1" dirty="0" err="1">
                <a:solidFill>
                  <a:srgbClr val="FF0000"/>
                </a:solidFill>
              </a:rPr>
              <a:t>đi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 rot="10800000">
            <a:off x="914400" y="3276600"/>
            <a:ext cx="1576552" cy="762000"/>
          </a:xfrm>
          <a:prstGeom prst="wedgeRoundRectCallout">
            <a:avLst>
              <a:gd name="adj1" fmla="val -47051"/>
              <a:gd name="adj2" fmla="val 8285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FF3300"/>
                </a:solidFill>
              </a:rPr>
              <a:t>Bộ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phận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giữ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lại</a:t>
            </a:r>
            <a:endParaRPr lang="en-US" sz="2400" b="1" dirty="0">
              <a:solidFill>
                <a:srgbClr val="FF3300"/>
              </a:solidFill>
            </a:endParaRP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3505200" y="25908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dirty="0">
                <a:solidFill>
                  <a:srgbClr val="000099"/>
                </a:solidFill>
                <a:sym typeface="Symbol" pitchFamily="18" charset="2"/>
              </a:rPr>
              <a:t></a:t>
            </a:r>
            <a:r>
              <a:rPr lang="en-US" sz="3200" dirty="0">
                <a:solidFill>
                  <a:srgbClr val="000099"/>
                </a:solidFill>
              </a:rPr>
              <a:t> 86,1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4038602"/>
            <a:ext cx="8229600" cy="2514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: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Arial Unicode MS" pitchFamily="34" charset="-128"/>
              </a:rPr>
              <a:t>Làm</a:t>
            </a:r>
            <a:r>
              <a:rPr lang="en-US" sz="2400" dirty="0" smtClean="0">
                <a:latin typeface="Arial Unicode MS" pitchFamily="34" charset="-128"/>
              </a:rPr>
              <a:t> </a:t>
            </a:r>
            <a:r>
              <a:rPr lang="en-US" sz="2400" dirty="0" err="1" smtClean="0">
                <a:latin typeface="Arial Unicode MS" pitchFamily="34" charset="-128"/>
              </a:rPr>
              <a:t>tròn</a:t>
            </a:r>
            <a:r>
              <a:rPr lang="en-US" sz="2400" dirty="0" smtClean="0">
                <a:latin typeface="Arial Unicode MS" pitchFamily="34" charset="-128"/>
              </a:rPr>
              <a:t> </a:t>
            </a:r>
            <a:r>
              <a:rPr lang="en-US" sz="2400" dirty="0" err="1" smtClean="0">
                <a:latin typeface="Arial Unicode MS" pitchFamily="34" charset="-128"/>
              </a:rPr>
              <a:t>số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542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Arial Unicode MS" pitchFamily="34" charset="-128"/>
              </a:rPr>
              <a:t>đến</a:t>
            </a:r>
            <a:r>
              <a:rPr lang="en-US" sz="2400" dirty="0" smtClean="0">
                <a:latin typeface="Arial Unicode MS" pitchFamily="34" charset="-128"/>
              </a:rPr>
              <a:t> </a:t>
            </a:r>
            <a:r>
              <a:rPr lang="en-US" sz="2400" dirty="0" err="1" smtClean="0">
                <a:latin typeface="Arial Unicode MS" pitchFamily="34" charset="-128"/>
              </a:rPr>
              <a:t>hàng</a:t>
            </a:r>
            <a:r>
              <a:rPr lang="en-US" sz="2400" dirty="0" smtClean="0">
                <a:latin typeface="Arial Unicode MS" pitchFamily="34" charset="-128"/>
              </a:rPr>
              <a:t> </a:t>
            </a:r>
            <a:r>
              <a:rPr lang="en-US" sz="2400" dirty="0" err="1" smtClean="0">
                <a:latin typeface="Arial Unicode MS" pitchFamily="34" charset="-128"/>
              </a:rPr>
              <a:t>chục</a:t>
            </a:r>
            <a:r>
              <a:rPr lang="en-US" sz="2400" dirty="0" smtClean="0">
                <a:latin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                      </a:t>
            </a:r>
          </a:p>
          <a:p>
            <a:pPr>
              <a:buFontTx/>
              <a:buNone/>
            </a:pPr>
            <a:r>
              <a:rPr lang="en-US" sz="3000" dirty="0" smtClean="0">
                <a:latin typeface="Times New Roman" pitchFamily="18" charset="0"/>
              </a:rPr>
              <a:t>                    542  </a:t>
            </a:r>
            <a:br>
              <a:rPr lang="en-US" sz="3000" dirty="0" smtClean="0">
                <a:latin typeface="Times New Roman" pitchFamily="18" charset="0"/>
              </a:rPr>
            </a:br>
            <a:r>
              <a:rPr lang="en-US" sz="3000" dirty="0" smtClean="0">
                <a:latin typeface="Times New Roman" pitchFamily="18" charset="0"/>
              </a:rPr>
              <a:t>                      </a:t>
            </a:r>
            <a:br>
              <a:rPr lang="en-US" sz="3000" dirty="0" smtClean="0">
                <a:latin typeface="Times New Roman" pitchFamily="18" charset="0"/>
              </a:rPr>
            </a:br>
            <a:endParaRPr lang="en-US" sz="3000" dirty="0">
              <a:latin typeface="Times New Roman" pitchFamily="18" charset="0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2743200" y="4876802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2870200" y="4860925"/>
            <a:ext cx="1066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sym typeface="Symbol" pitchFamily="18" charset="2"/>
              </a:rPr>
              <a:t> </a:t>
            </a:r>
            <a:r>
              <a:rPr lang="en-US" sz="3000" dirty="0">
                <a:solidFill>
                  <a:srgbClr val="000099"/>
                </a:solidFill>
                <a:sym typeface="Symbol" pitchFamily="18" charset="2"/>
              </a:rPr>
              <a:t>54</a:t>
            </a: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3581400" y="4860925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000" dirty="0">
                <a:solidFill>
                  <a:srgbClr val="000099"/>
                </a:solidFill>
                <a:sym typeface="Symbol" pitchFamily="18" charset="2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7253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0" grpId="0" animBg="1"/>
      <p:bldP spid="41992" grpId="0"/>
      <p:bldP spid="9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4802"/>
            <a:ext cx="8229600" cy="5821363"/>
          </a:xfrm>
        </p:spPr>
        <p:txBody>
          <a:bodyPr/>
          <a:lstStyle/>
          <a:p>
            <a:pPr>
              <a:buFontTx/>
              <a:buNone/>
            </a:pPr>
            <a:r>
              <a:rPr lang="en-US" sz="3000" i="1" u="sng" dirty="0" err="1"/>
              <a:t>Trường</a:t>
            </a:r>
            <a:r>
              <a:rPr lang="en-US" sz="3000" i="1" u="sng" dirty="0"/>
              <a:t> </a:t>
            </a:r>
            <a:r>
              <a:rPr lang="en-US" sz="3000" i="1" u="sng" dirty="0" err="1"/>
              <a:t>hợp</a:t>
            </a:r>
            <a:r>
              <a:rPr lang="en-US" sz="3000" i="1" u="sng" dirty="0"/>
              <a:t> 2:</a:t>
            </a:r>
            <a:r>
              <a:rPr lang="en-US" sz="3000" dirty="0"/>
              <a:t> </a:t>
            </a:r>
            <a:r>
              <a:rPr lang="en-US" sz="3000" dirty="0" err="1"/>
              <a:t>Nếu</a:t>
            </a:r>
            <a:r>
              <a:rPr lang="en-US" sz="3000" dirty="0"/>
              <a:t> </a:t>
            </a:r>
            <a:r>
              <a:rPr lang="en-US" sz="3000" dirty="0" err="1"/>
              <a:t>chữ</a:t>
            </a:r>
            <a:r>
              <a:rPr lang="en-US" sz="3000" dirty="0"/>
              <a:t> </a:t>
            </a:r>
            <a:r>
              <a:rPr lang="en-US" sz="3000" dirty="0" err="1"/>
              <a:t>số</a:t>
            </a:r>
            <a:r>
              <a:rPr lang="en-US" sz="3000" dirty="0"/>
              <a:t> </a:t>
            </a:r>
            <a:r>
              <a:rPr lang="en-US" sz="3000" dirty="0" err="1"/>
              <a:t>đầu</a:t>
            </a:r>
            <a:r>
              <a:rPr lang="en-US" sz="3000" dirty="0"/>
              <a:t> </a:t>
            </a:r>
            <a:r>
              <a:rPr lang="en-US" sz="3000" dirty="0" err="1"/>
              <a:t>tiên</a:t>
            </a:r>
            <a:r>
              <a:rPr lang="en-US" sz="3000" dirty="0"/>
              <a:t> </a:t>
            </a:r>
            <a:r>
              <a:rPr lang="en-US" sz="3000" dirty="0" err="1"/>
              <a:t>trong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chữ</a:t>
            </a:r>
            <a:r>
              <a:rPr lang="en-US" sz="3000" dirty="0"/>
              <a:t> </a:t>
            </a:r>
            <a:r>
              <a:rPr lang="en-US" sz="3000" dirty="0" err="1"/>
              <a:t>số</a:t>
            </a:r>
            <a:r>
              <a:rPr lang="en-US" sz="3000" dirty="0"/>
              <a:t> </a:t>
            </a:r>
            <a:r>
              <a:rPr lang="en-US" sz="3000" dirty="0" err="1"/>
              <a:t>bị</a:t>
            </a:r>
            <a:r>
              <a:rPr lang="en-US" sz="3000" dirty="0"/>
              <a:t> </a:t>
            </a:r>
            <a:r>
              <a:rPr lang="en-US" sz="3000" dirty="0" err="1"/>
              <a:t>bỏ</a:t>
            </a:r>
            <a:r>
              <a:rPr lang="en-US" sz="3000" dirty="0"/>
              <a:t> </a:t>
            </a:r>
            <a:r>
              <a:rPr lang="en-US" sz="3000" dirty="0" err="1"/>
              <a:t>đi</a:t>
            </a:r>
            <a:r>
              <a:rPr lang="en-US" sz="3000" dirty="0"/>
              <a:t> </a:t>
            </a:r>
            <a:r>
              <a:rPr lang="en-US" sz="3000" b="1" dirty="0" err="1">
                <a:solidFill>
                  <a:srgbClr val="000099"/>
                </a:solidFill>
              </a:rPr>
              <a:t>lớn</a:t>
            </a:r>
            <a:r>
              <a:rPr lang="en-US" sz="3000" b="1" dirty="0">
                <a:solidFill>
                  <a:srgbClr val="000099"/>
                </a:solidFill>
              </a:rPr>
              <a:t> </a:t>
            </a:r>
            <a:r>
              <a:rPr lang="en-US" sz="3000" b="1" dirty="0" err="1">
                <a:solidFill>
                  <a:srgbClr val="000099"/>
                </a:solidFill>
              </a:rPr>
              <a:t>hơn</a:t>
            </a:r>
            <a:r>
              <a:rPr lang="en-US" sz="3000" b="1" dirty="0">
                <a:solidFill>
                  <a:srgbClr val="000099"/>
                </a:solidFill>
              </a:rPr>
              <a:t> </a:t>
            </a:r>
            <a:r>
              <a:rPr lang="en-US" sz="3000" b="1" dirty="0" err="1">
                <a:solidFill>
                  <a:srgbClr val="000099"/>
                </a:solidFill>
              </a:rPr>
              <a:t>hoặc</a:t>
            </a:r>
            <a:r>
              <a:rPr lang="en-US" sz="3000" b="1" dirty="0">
                <a:solidFill>
                  <a:srgbClr val="000099"/>
                </a:solidFill>
              </a:rPr>
              <a:t> </a:t>
            </a:r>
            <a:r>
              <a:rPr lang="en-US" sz="3000" b="1" dirty="0" err="1">
                <a:solidFill>
                  <a:srgbClr val="000099"/>
                </a:solidFill>
              </a:rPr>
              <a:t>bằng</a:t>
            </a:r>
            <a:r>
              <a:rPr lang="en-US" sz="3000" b="1" dirty="0">
                <a:solidFill>
                  <a:srgbClr val="000099"/>
                </a:solidFill>
              </a:rPr>
              <a:t> 5</a:t>
            </a:r>
            <a:r>
              <a:rPr lang="en-US" sz="3000" dirty="0"/>
              <a:t> </a:t>
            </a:r>
            <a:r>
              <a:rPr lang="en-US" sz="3000" dirty="0" err="1"/>
              <a:t>thì</a:t>
            </a:r>
            <a:r>
              <a:rPr lang="en-US" sz="3000" dirty="0"/>
              <a:t> ta </a:t>
            </a:r>
            <a:r>
              <a:rPr lang="en-US" sz="3000" b="1" dirty="0" err="1">
                <a:solidFill>
                  <a:srgbClr val="000099"/>
                </a:solidFill>
              </a:rPr>
              <a:t>cộng</a:t>
            </a:r>
            <a:r>
              <a:rPr lang="en-US" sz="3000" b="1" dirty="0">
                <a:solidFill>
                  <a:srgbClr val="000099"/>
                </a:solidFill>
              </a:rPr>
              <a:t> </a:t>
            </a:r>
            <a:r>
              <a:rPr lang="en-US" sz="3000" b="1" dirty="0" err="1">
                <a:solidFill>
                  <a:srgbClr val="000099"/>
                </a:solidFill>
              </a:rPr>
              <a:t>thêm</a:t>
            </a:r>
            <a:r>
              <a:rPr lang="en-US" sz="3000" b="1" dirty="0">
                <a:solidFill>
                  <a:srgbClr val="000099"/>
                </a:solidFill>
              </a:rPr>
              <a:t> 1</a:t>
            </a:r>
            <a:r>
              <a:rPr lang="en-US" sz="3000" dirty="0"/>
              <a:t> </a:t>
            </a:r>
            <a:r>
              <a:rPr lang="en-US" sz="3000" dirty="0" err="1"/>
              <a:t>vào</a:t>
            </a:r>
            <a:r>
              <a:rPr lang="en-US" sz="3000" dirty="0"/>
              <a:t> </a:t>
            </a:r>
            <a:r>
              <a:rPr lang="en-US" sz="3000" dirty="0" err="1"/>
              <a:t>chữ</a:t>
            </a:r>
            <a:r>
              <a:rPr lang="en-US" sz="3000" dirty="0"/>
              <a:t> </a:t>
            </a:r>
            <a:r>
              <a:rPr lang="en-US" sz="3000" dirty="0" err="1"/>
              <a:t>số</a:t>
            </a:r>
            <a:r>
              <a:rPr lang="en-US" sz="3000" dirty="0"/>
              <a:t> </a:t>
            </a:r>
            <a:r>
              <a:rPr lang="en-US" sz="3000" dirty="0" err="1"/>
              <a:t>cuối</a:t>
            </a:r>
            <a:r>
              <a:rPr lang="en-US" sz="3000" dirty="0"/>
              <a:t> </a:t>
            </a:r>
            <a:r>
              <a:rPr lang="en-US" sz="3000" dirty="0" err="1"/>
              <a:t>cùng</a:t>
            </a:r>
            <a:r>
              <a:rPr lang="en-US" sz="3000" dirty="0"/>
              <a:t> </a:t>
            </a:r>
            <a:r>
              <a:rPr lang="en-US" sz="3000" dirty="0" err="1"/>
              <a:t>của</a:t>
            </a:r>
            <a:r>
              <a:rPr lang="en-US" sz="3000" dirty="0"/>
              <a:t> </a:t>
            </a:r>
            <a:r>
              <a:rPr lang="en-US" sz="3000" dirty="0" err="1"/>
              <a:t>bộ</a:t>
            </a:r>
            <a:r>
              <a:rPr lang="en-US" sz="3000" dirty="0"/>
              <a:t> </a:t>
            </a:r>
            <a:r>
              <a:rPr lang="en-US" sz="3000" dirty="0" err="1"/>
              <a:t>phận</a:t>
            </a:r>
            <a:r>
              <a:rPr lang="en-US" sz="3000" dirty="0"/>
              <a:t> </a:t>
            </a:r>
            <a:r>
              <a:rPr lang="en-US" sz="3000" dirty="0" err="1"/>
              <a:t>còn</a:t>
            </a:r>
            <a:r>
              <a:rPr lang="en-US" sz="3000" dirty="0"/>
              <a:t> </a:t>
            </a:r>
            <a:r>
              <a:rPr lang="en-US" sz="3000" dirty="0" err="1"/>
              <a:t>lại</a:t>
            </a:r>
            <a:r>
              <a:rPr lang="en-US" sz="3000" dirty="0"/>
              <a:t>. </a:t>
            </a:r>
            <a:r>
              <a:rPr lang="en-US" sz="3000" dirty="0" err="1"/>
              <a:t>Trong</a:t>
            </a:r>
            <a:r>
              <a:rPr lang="en-US" sz="3000" dirty="0"/>
              <a:t> </a:t>
            </a:r>
            <a:r>
              <a:rPr lang="en-US" sz="3000" dirty="0" err="1"/>
              <a:t>trường</a:t>
            </a:r>
            <a:r>
              <a:rPr lang="en-US" sz="3000" dirty="0"/>
              <a:t> </a:t>
            </a:r>
            <a:r>
              <a:rPr lang="en-US" sz="3000" dirty="0" err="1"/>
              <a:t>hợp</a:t>
            </a:r>
            <a:r>
              <a:rPr lang="en-US" sz="3000" dirty="0"/>
              <a:t> </a:t>
            </a:r>
            <a:r>
              <a:rPr lang="en-US" sz="3000" dirty="0" err="1"/>
              <a:t>số</a:t>
            </a:r>
            <a:r>
              <a:rPr lang="en-US" sz="3000" dirty="0"/>
              <a:t> </a:t>
            </a:r>
            <a:r>
              <a:rPr lang="en-US" sz="3000" dirty="0" err="1"/>
              <a:t>nguyên</a:t>
            </a:r>
            <a:r>
              <a:rPr lang="en-US" sz="3000" dirty="0"/>
              <a:t> </a:t>
            </a:r>
            <a:r>
              <a:rPr lang="en-US" sz="3000" dirty="0" err="1"/>
              <a:t>thì</a:t>
            </a:r>
            <a:r>
              <a:rPr lang="en-US" sz="3000" dirty="0"/>
              <a:t> ta </a:t>
            </a:r>
            <a:r>
              <a:rPr lang="en-US" sz="3000" dirty="0" err="1"/>
              <a:t>thay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chữ</a:t>
            </a:r>
            <a:r>
              <a:rPr lang="en-US" sz="3000" dirty="0"/>
              <a:t> </a:t>
            </a:r>
            <a:r>
              <a:rPr lang="en-US" sz="3000" dirty="0" err="1"/>
              <a:t>số</a:t>
            </a:r>
            <a:r>
              <a:rPr lang="en-US" sz="3000" dirty="0"/>
              <a:t> </a:t>
            </a:r>
            <a:r>
              <a:rPr lang="en-US" sz="3000" dirty="0" err="1"/>
              <a:t>bị</a:t>
            </a:r>
            <a:r>
              <a:rPr lang="en-US" sz="3000" dirty="0"/>
              <a:t> </a:t>
            </a:r>
            <a:r>
              <a:rPr lang="en-US" sz="3000" dirty="0" err="1"/>
              <a:t>bỏ</a:t>
            </a:r>
            <a:r>
              <a:rPr lang="en-US" sz="3000" dirty="0"/>
              <a:t> </a:t>
            </a:r>
            <a:r>
              <a:rPr lang="en-US" sz="3000" dirty="0" err="1"/>
              <a:t>đi</a:t>
            </a:r>
            <a:r>
              <a:rPr lang="en-US" sz="3000" dirty="0"/>
              <a:t> </a:t>
            </a:r>
            <a:r>
              <a:rPr lang="en-US" sz="3000" dirty="0" err="1"/>
              <a:t>bằng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chữ</a:t>
            </a:r>
            <a:r>
              <a:rPr lang="en-US" sz="3000" dirty="0"/>
              <a:t> </a:t>
            </a:r>
            <a:r>
              <a:rPr lang="en-US" sz="3000" dirty="0" err="1"/>
              <a:t>số</a:t>
            </a:r>
            <a:r>
              <a:rPr lang="en-US" sz="3000" dirty="0"/>
              <a:t> 0 </a:t>
            </a:r>
          </a:p>
          <a:p>
            <a:pPr>
              <a:buFontTx/>
              <a:buNone/>
            </a:pPr>
            <a:r>
              <a:rPr lang="en-US" sz="3000" dirty="0" err="1"/>
              <a:t>Ví</a:t>
            </a:r>
            <a:r>
              <a:rPr lang="en-US" sz="3000" dirty="0"/>
              <a:t> </a:t>
            </a:r>
            <a:r>
              <a:rPr lang="en-US" sz="3000" dirty="0" err="1" smtClean="0"/>
              <a:t>dụ</a:t>
            </a:r>
            <a:r>
              <a:rPr lang="en-US" sz="3000" dirty="0" smtClean="0"/>
              <a:t>:</a:t>
            </a:r>
            <a:r>
              <a:rPr lang="en-US" sz="3000" dirty="0" smtClean="0">
                <a:latin typeface="Times New Roman" pitchFamily="18" charset="0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Làm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tròn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số</a:t>
            </a:r>
            <a:r>
              <a:rPr lang="en-US" sz="3000" dirty="0">
                <a:latin typeface="Times New Roman" pitchFamily="18" charset="0"/>
              </a:rPr>
              <a:t> 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0,0861</a:t>
            </a:r>
            <a:r>
              <a:rPr lang="en-US" sz="3000" dirty="0">
                <a:latin typeface="Times New Roman" pitchFamily="18" charset="0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đến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chữ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số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thập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phân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thứ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hai</a:t>
            </a:r>
            <a:endParaRPr lang="en-US" sz="3000" dirty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3000" dirty="0"/>
              <a:t>            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0,0861 </a:t>
            </a:r>
          </a:p>
          <a:p>
            <a:pPr>
              <a:buFontTx/>
              <a:buNone/>
            </a:pPr>
            <a:endParaRPr lang="en-US" sz="3000" dirty="0"/>
          </a:p>
          <a:p>
            <a:pPr>
              <a:buFontTx/>
              <a:buNone/>
            </a:pPr>
            <a:r>
              <a:rPr lang="en-US" sz="3000" dirty="0" err="1"/>
              <a:t>Ví</a:t>
            </a:r>
            <a:r>
              <a:rPr lang="en-US" sz="3000" dirty="0"/>
              <a:t> </a:t>
            </a:r>
            <a:r>
              <a:rPr lang="en-US" sz="3000" dirty="0" err="1" smtClean="0"/>
              <a:t>dụ</a:t>
            </a:r>
            <a:r>
              <a:rPr lang="en-US" sz="3000" dirty="0" smtClean="0"/>
              <a:t>:</a:t>
            </a:r>
            <a:r>
              <a:rPr lang="en-US" sz="3000" dirty="0" smtClean="0">
                <a:latin typeface="Times New Roman" pitchFamily="18" charset="0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Làm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tròn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số</a:t>
            </a:r>
            <a:r>
              <a:rPr lang="en-US" sz="3000" dirty="0">
                <a:latin typeface="Times New Roman" pitchFamily="18" charset="0"/>
              </a:rPr>
              <a:t> 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1573</a:t>
            </a:r>
            <a:r>
              <a:rPr lang="en-US" sz="3000" dirty="0">
                <a:latin typeface="Times New Roman" pitchFamily="18" charset="0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đến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hàng</a:t>
            </a:r>
            <a:r>
              <a:rPr lang="en-US" sz="3000" dirty="0">
                <a:latin typeface="Arial Unicode MS" pitchFamily="34" charset="-128"/>
              </a:rPr>
              <a:t> </a:t>
            </a:r>
            <a:r>
              <a:rPr lang="en-US" sz="3000" dirty="0" err="1">
                <a:latin typeface="Arial Unicode MS" pitchFamily="34" charset="-128"/>
              </a:rPr>
              <a:t>trăm</a:t>
            </a:r>
            <a:endParaRPr lang="en-US" sz="3000" dirty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                 1573</a:t>
            </a: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2486025" y="3738563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2971800" y="3695702"/>
            <a:ext cx="12969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000">
                <a:solidFill>
                  <a:srgbClr val="000099"/>
                </a:solidFill>
                <a:sym typeface="Symbol" pitchFamily="18" charset="2"/>
              </a:rPr>
              <a:t> 0,09</a:t>
            </a:r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2638425" y="5343525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124200" y="5334002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99"/>
                </a:solidFill>
                <a:sym typeface="Symbol" pitchFamily="18" charset="2"/>
              </a:rPr>
              <a:t> 16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3833813" y="5338763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99"/>
                </a:solidFill>
                <a:sym typeface="Symbol" pitchFamily="18" charset="2"/>
              </a:rPr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90995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nimBg="1"/>
      <p:bldP spid="46085" grpId="0"/>
      <p:bldP spid="46086" grpId="0" animBg="1"/>
      <p:bldP spid="46087" grpId="0"/>
      <p:bldP spid="46088" grpId="0"/>
    </p:bldLst>
  </p:timing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1043</Words>
  <Application>Microsoft Office PowerPoint</Application>
  <PresentationFormat>On-screen Show (4:3)</PresentationFormat>
  <Paragraphs>175</Paragraphs>
  <Slides>20</Slides>
  <Notes>6</Notes>
  <HiddenSlides>0</HiddenSlides>
  <MMClips>3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 Unicode MS</vt:lpstr>
      <vt:lpstr>.VnAristote</vt:lpstr>
      <vt:lpstr>.VnTime</vt:lpstr>
      <vt:lpstr>Arial</vt:lpstr>
      <vt:lpstr>Calibri</vt:lpstr>
      <vt:lpstr>Cambria Math</vt:lpstr>
      <vt:lpstr>Symbol</vt:lpstr>
      <vt:lpstr>Times New Roman</vt:lpstr>
      <vt:lpstr>Verdana</vt:lpstr>
      <vt:lpstr>Wingdings</vt:lpstr>
      <vt:lpstr>1_Default Design</vt:lpstr>
      <vt:lpstr>Equation</vt:lpstr>
      <vt:lpstr>PowerPoint Presentation</vt:lpstr>
      <vt:lpstr>PowerPoint Presentation</vt:lpstr>
      <vt:lpstr> Các số trên đã được làm tròn số. Làm tròn số để làm gì? </vt:lpstr>
      <vt:lpstr>PowerPoint Presentation</vt:lpstr>
      <vt:lpstr>Điền số thích hợp vào ô vuông sau             khi đã làm tròn số đến hàng đơn vị.</vt:lpstr>
      <vt:lpstr>PowerPoint Presentation</vt:lpstr>
      <vt:lpstr>PowerPoint Presentation</vt:lpstr>
      <vt:lpstr>PowerPoint Presentation</vt:lpstr>
      <vt:lpstr>PowerPoint Presentation</vt:lpstr>
      <vt:lpstr>      Cho số thập phân 79,3826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Quy ước làm tròn số</vt:lpstr>
      <vt:lpstr>HƯỚNG DẪN VỀ NHÀ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Admin</cp:lastModifiedBy>
  <cp:revision>81</cp:revision>
  <dcterms:created xsi:type="dcterms:W3CDTF">2019-09-13T00:42:02Z</dcterms:created>
  <dcterms:modified xsi:type="dcterms:W3CDTF">2020-01-15T03:34:32Z</dcterms:modified>
</cp:coreProperties>
</file>