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1" r:id="rId2"/>
    <p:sldId id="286" r:id="rId3"/>
    <p:sldId id="276" r:id="rId4"/>
    <p:sldId id="277" r:id="rId5"/>
    <p:sldId id="278" r:id="rId6"/>
    <p:sldId id="281" r:id="rId7"/>
    <p:sldId id="259" r:id="rId8"/>
    <p:sldId id="260" r:id="rId9"/>
    <p:sldId id="261" r:id="rId10"/>
    <p:sldId id="264" r:id="rId11"/>
    <p:sldId id="273" r:id="rId12"/>
    <p:sldId id="263" r:id="rId13"/>
    <p:sldId id="285" r:id="rId14"/>
    <p:sldId id="28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9FA3"/>
    <a:srgbClr val="0FB7BD"/>
    <a:srgbClr val="048DA4"/>
    <a:srgbClr val="008000"/>
    <a:srgbClr val="3333CC"/>
    <a:srgbClr val="0066FF"/>
    <a:srgbClr val="10CDD2"/>
    <a:srgbClr val="A6A6A6"/>
    <a:srgbClr val="C0E6EA"/>
    <a:srgbClr val="05A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1435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11" Type="http://schemas.openxmlformats.org/officeDocument/2006/relationships/image" Target="../media/image7.png"/><Relationship Id="rId5" Type="http://schemas.openxmlformats.org/officeDocument/2006/relationships/image" Target="../media/image12.png"/><Relationship Id="rId10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969"/>
            <a:ext cx="9144000" cy="68490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52949" y="91339"/>
            <a:ext cx="7564034" cy="892552"/>
          </a:xfrm>
          <a:prstGeom prst="rect">
            <a:avLst/>
          </a:prstGeom>
          <a:solidFill>
            <a:srgbClr val="0FB7BD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word with the school things. Then listen and repeat.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93701" y="1240546"/>
            <a:ext cx="8653859" cy="5699640"/>
            <a:chOff x="193701" y="1590291"/>
            <a:chExt cx="8653859" cy="5137079"/>
          </a:xfrm>
        </p:grpSpPr>
        <p:sp>
          <p:nvSpPr>
            <p:cNvPr id="12" name="Rounded Rectangle 11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69" y="1379900"/>
            <a:ext cx="1335650" cy="15773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2" y="3065906"/>
            <a:ext cx="2464054" cy="24209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05" y="5393394"/>
            <a:ext cx="1427475" cy="105764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0770">
            <a:off x="6282897" y="1138221"/>
            <a:ext cx="1817617" cy="14580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795">
            <a:off x="5888397" y="2489288"/>
            <a:ext cx="2957513" cy="21717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9158">
            <a:off x="5887427" y="4783482"/>
            <a:ext cx="2658890" cy="1565218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1450642" y="3008503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7" name="Oval 36"/>
          <p:cNvSpPr/>
          <p:nvPr/>
        </p:nvSpPr>
        <p:spPr>
          <a:xfrm>
            <a:off x="1450642" y="4442046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8" name="Oval 37"/>
          <p:cNvSpPr/>
          <p:nvPr/>
        </p:nvSpPr>
        <p:spPr>
          <a:xfrm>
            <a:off x="1450642" y="6260768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39" name="Oval 38"/>
          <p:cNvSpPr/>
          <p:nvPr/>
        </p:nvSpPr>
        <p:spPr>
          <a:xfrm>
            <a:off x="7746985" y="2345590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40" name="Oval 39"/>
          <p:cNvSpPr/>
          <p:nvPr/>
        </p:nvSpPr>
        <p:spPr>
          <a:xfrm>
            <a:off x="7746985" y="4385299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41" name="Oval 40"/>
          <p:cNvSpPr/>
          <p:nvPr/>
        </p:nvSpPr>
        <p:spPr>
          <a:xfrm>
            <a:off x="7746985" y="6265672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 rot="21334423">
            <a:off x="2986788" y="1791266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pencil sharpener</a:t>
            </a:r>
          </a:p>
        </p:txBody>
      </p:sp>
      <p:sp>
        <p:nvSpPr>
          <p:cNvPr id="43" name="TextBox 42"/>
          <p:cNvSpPr txBox="1"/>
          <p:nvPr/>
        </p:nvSpPr>
        <p:spPr>
          <a:xfrm rot="21402430">
            <a:off x="3102631" y="2563069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compass</a:t>
            </a:r>
          </a:p>
        </p:txBody>
      </p:sp>
      <p:sp>
        <p:nvSpPr>
          <p:cNvPr id="44" name="TextBox 43"/>
          <p:cNvSpPr txBox="1"/>
          <p:nvPr/>
        </p:nvSpPr>
        <p:spPr>
          <a:xfrm rot="21334423">
            <a:off x="3024257" y="3543605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school bag</a:t>
            </a:r>
          </a:p>
        </p:txBody>
      </p:sp>
      <p:sp>
        <p:nvSpPr>
          <p:cNvPr id="45" name="TextBox 44"/>
          <p:cNvSpPr txBox="1"/>
          <p:nvPr/>
        </p:nvSpPr>
        <p:spPr>
          <a:xfrm rot="633357">
            <a:off x="3112679" y="4500147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calculator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100598" y="5338550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rubber</a:t>
            </a:r>
          </a:p>
        </p:txBody>
      </p:sp>
      <p:sp>
        <p:nvSpPr>
          <p:cNvPr id="47" name="TextBox 46"/>
          <p:cNvSpPr txBox="1"/>
          <p:nvPr/>
        </p:nvSpPr>
        <p:spPr>
          <a:xfrm rot="21259042">
            <a:off x="3205250" y="6171204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pencil case</a:t>
            </a:r>
          </a:p>
        </p:txBody>
      </p:sp>
      <p:pic>
        <p:nvPicPr>
          <p:cNvPr id="28" name="20201130_tienganh6_kntt_B1_0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216872" y="5066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2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3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93701" y="1240546"/>
            <a:ext cx="8653859" cy="5699640"/>
            <a:chOff x="193701" y="1590291"/>
            <a:chExt cx="8653859" cy="5137079"/>
          </a:xfrm>
        </p:grpSpPr>
        <p:sp>
          <p:nvSpPr>
            <p:cNvPr id="12" name="Rounded Rectangle 11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69" y="1379900"/>
            <a:ext cx="1335650" cy="15773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2" y="3065906"/>
            <a:ext cx="2464054" cy="24209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05" y="5393394"/>
            <a:ext cx="1427475" cy="105764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0770">
            <a:off x="6282897" y="1138221"/>
            <a:ext cx="1817617" cy="14580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795">
            <a:off x="5888397" y="2489288"/>
            <a:ext cx="2957513" cy="21717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9158">
            <a:off x="5887427" y="4783482"/>
            <a:ext cx="2658890" cy="1565218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1450642" y="3008503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7" name="Oval 36"/>
          <p:cNvSpPr/>
          <p:nvPr/>
        </p:nvSpPr>
        <p:spPr>
          <a:xfrm>
            <a:off x="1450642" y="4442046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8" name="Oval 37"/>
          <p:cNvSpPr/>
          <p:nvPr/>
        </p:nvSpPr>
        <p:spPr>
          <a:xfrm>
            <a:off x="1450642" y="6260768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39" name="Oval 38"/>
          <p:cNvSpPr/>
          <p:nvPr/>
        </p:nvSpPr>
        <p:spPr>
          <a:xfrm>
            <a:off x="7746985" y="2345590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40" name="Oval 39"/>
          <p:cNvSpPr/>
          <p:nvPr/>
        </p:nvSpPr>
        <p:spPr>
          <a:xfrm>
            <a:off x="7746985" y="4385299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41" name="Oval 40"/>
          <p:cNvSpPr/>
          <p:nvPr/>
        </p:nvSpPr>
        <p:spPr>
          <a:xfrm>
            <a:off x="7746985" y="6265672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 rot="21600000">
            <a:off x="1918391" y="5638768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pencil sharpener </a:t>
            </a:r>
          </a:p>
        </p:txBody>
      </p:sp>
      <p:sp>
        <p:nvSpPr>
          <p:cNvPr id="43" name="TextBox 42"/>
          <p:cNvSpPr txBox="1"/>
          <p:nvPr/>
        </p:nvSpPr>
        <p:spPr>
          <a:xfrm rot="21600000">
            <a:off x="1592947" y="3753058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compass</a:t>
            </a:r>
          </a:p>
        </p:txBody>
      </p:sp>
      <p:sp>
        <p:nvSpPr>
          <p:cNvPr id="44" name="TextBox 43"/>
          <p:cNvSpPr txBox="1"/>
          <p:nvPr/>
        </p:nvSpPr>
        <p:spPr>
          <a:xfrm rot="21600000">
            <a:off x="1743980" y="1961731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school bag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378969" y="5603977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calculator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458395" y="1984217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rubber</a:t>
            </a:r>
          </a:p>
        </p:txBody>
      </p:sp>
      <p:sp>
        <p:nvSpPr>
          <p:cNvPr id="47" name="TextBox 46"/>
          <p:cNvSpPr txBox="1"/>
          <p:nvPr/>
        </p:nvSpPr>
        <p:spPr>
          <a:xfrm rot="21600000">
            <a:off x="4116001" y="3776452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pencil case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93701" y="32894"/>
            <a:ext cx="8406905" cy="1180215"/>
          </a:xfrm>
          <a:prstGeom prst="roundRect">
            <a:avLst/>
          </a:prstGeom>
          <a:solidFill>
            <a:srgbClr val="0FB7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2" y="113415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9" name="TextBox 28"/>
          <p:cNvSpPr txBox="1"/>
          <p:nvPr/>
        </p:nvSpPr>
        <p:spPr>
          <a:xfrm>
            <a:off x="1011999" y="81121"/>
            <a:ext cx="71353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word with the school things. Then listen and repeat.</a:t>
            </a:r>
          </a:p>
        </p:txBody>
      </p:sp>
    </p:spTree>
    <p:extLst>
      <p:ext uri="{BB962C8B-B14F-4D97-AF65-F5344CB8AC3E}">
        <p14:creationId xmlns:p14="http://schemas.microsoft.com/office/powerpoint/2010/main" val="2726642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902494" y="60331"/>
            <a:ext cx="7418546" cy="892552"/>
          </a:xfrm>
          <a:prstGeom prst="rect">
            <a:avLst/>
          </a:prstGeom>
          <a:solidFill>
            <a:srgbClr val="0FB7BD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around the class. Write the names of the things you see in your notebook.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28396" y="1255956"/>
            <a:ext cx="8645499" cy="4805631"/>
            <a:chOff x="193701" y="1590291"/>
            <a:chExt cx="8653859" cy="5137079"/>
          </a:xfrm>
        </p:grpSpPr>
        <p:sp>
          <p:nvSpPr>
            <p:cNvPr id="13" name="Rounded Rectangle 12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Connector 17"/>
          <p:cNvCxnSpPr/>
          <p:nvPr/>
        </p:nvCxnSpPr>
        <p:spPr>
          <a:xfrm flipV="1">
            <a:off x="1166686" y="3883827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166686" y="4573589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041121" y="1665069"/>
            <a:ext cx="6269015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Chairs, tables, clock, school bags, board, books, pen, flower pot, pencil,…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166686" y="5355576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3"/>
          <p:cNvGrpSpPr>
            <a:grpSpLocks/>
          </p:cNvGrpSpPr>
          <p:nvPr/>
        </p:nvGrpSpPr>
        <p:grpSpPr bwMode="auto">
          <a:xfrm>
            <a:off x="2289182" y="2103968"/>
            <a:ext cx="4443413" cy="3278717"/>
            <a:chOff x="1976128" y="2533624"/>
            <a:chExt cx="4443536" cy="3280358"/>
          </a:xfrm>
        </p:grpSpPr>
        <p:cxnSp>
          <p:nvCxnSpPr>
            <p:cNvPr id="33" name="Straight Arrow Connector 32"/>
            <p:cNvCxnSpPr>
              <a:stCxn id="2" idx="0"/>
            </p:cNvCxnSpPr>
            <p:nvPr/>
          </p:nvCxnSpPr>
          <p:spPr>
            <a:xfrm flipV="1">
              <a:off x="5690981" y="3243063"/>
              <a:ext cx="720745" cy="273186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5267107" y="4166391"/>
              <a:ext cx="1152557" cy="237185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2766725" y="4930890"/>
              <a:ext cx="965227" cy="883092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1976128" y="4551817"/>
              <a:ext cx="1581194" cy="491312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 flipH="1" flipV="1">
              <a:off x="1976128" y="3721669"/>
              <a:ext cx="1379576" cy="444722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4314581" y="4702175"/>
              <a:ext cx="88902" cy="1073688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5106765" y="4702175"/>
              <a:ext cx="1076355" cy="1073688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4687653" y="2573861"/>
              <a:ext cx="838223" cy="1001684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2" idx="6"/>
            </p:cNvCxnSpPr>
            <p:nvPr/>
          </p:nvCxnSpPr>
          <p:spPr>
            <a:xfrm flipH="1" flipV="1">
              <a:off x="4043110" y="2533624"/>
              <a:ext cx="407999" cy="573904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7-Point Star 1"/>
            <p:cNvSpPr/>
            <p:nvPr/>
          </p:nvSpPr>
          <p:spPr>
            <a:xfrm>
              <a:off x="2906429" y="3107528"/>
              <a:ext cx="3090949" cy="2056311"/>
            </a:xfrm>
            <a:prstGeom prst="star7">
              <a:avLst/>
            </a:prstGeom>
            <a:solidFill>
              <a:srgbClr val="0070C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 dirty="0">
                  <a:ln w="12700"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School things</a:t>
              </a:r>
              <a:endParaRPr lang="en-US" sz="4000" b="1" dirty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H="1" flipV="1">
              <a:off x="2444454" y="2573861"/>
              <a:ext cx="1387513" cy="942387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7" name="Rectangle 48"/>
          <p:cNvSpPr>
            <a:spLocks noChangeArrowheads="1"/>
          </p:cNvSpPr>
          <p:nvPr/>
        </p:nvSpPr>
        <p:spPr bwMode="auto">
          <a:xfrm>
            <a:off x="4073673" y="71980"/>
            <a:ext cx="522708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Look at the pictures and say words in EL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5441" y="5"/>
            <a:ext cx="4009516" cy="830997"/>
          </a:xfrm>
          <a:prstGeom prst="rect">
            <a:avLst/>
          </a:prstGeom>
          <a:solidFill>
            <a:srgbClr val="0FB7BD"/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cs typeface="Arial" pitchFamily="34" charset="0"/>
              </a:rPr>
              <a:t>Consolidation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FFFF00"/>
              </a:solidFill>
              <a:cs typeface="Arial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80" y="708529"/>
            <a:ext cx="1335650" cy="157730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717" y="3597536"/>
            <a:ext cx="2464054" cy="242094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040" y="5217751"/>
            <a:ext cx="1427475" cy="105764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0770">
            <a:off x="3261967" y="663201"/>
            <a:ext cx="1817617" cy="145808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795">
            <a:off x="5366415" y="246351"/>
            <a:ext cx="2957513" cy="21717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9158">
            <a:off x="6634050" y="1941585"/>
            <a:ext cx="2658890" cy="1565218"/>
          </a:xfrm>
          <a:prstGeom prst="rect">
            <a:avLst/>
          </a:prstGeom>
        </p:spPr>
      </p:pic>
      <p:pic>
        <p:nvPicPr>
          <p:cNvPr id="1026" name="Picture 2" descr="Bút Chì, Văn Bản Công Cụ, Đồ Dùng Học Tậ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4" y="2366486"/>
            <a:ext cx="2133606" cy="114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gười Cai Trị, Vuông, Cm, Đo, Trường, Đồ Dùng Học Tậ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445" y="5387601"/>
            <a:ext cx="2232178" cy="133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0" descr="Sách giáo khoa tiếng anh 6 tập 1,2 phiên bản mới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12" descr="Sách giáo khoa tiếng anh 6 tập 1,2 phiên bản mới"/>
          <p:cNvSpPr>
            <a:spLocks noChangeAspect="1" noChangeArrowheads="1"/>
          </p:cNvSpPr>
          <p:nvPr/>
        </p:nvSpPr>
        <p:spPr bwMode="auto">
          <a:xfrm>
            <a:off x="307975" y="158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7" name="Picture 13" descr="C:\Users\Admin\Downloads\download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9" y="3597536"/>
            <a:ext cx="1836744" cy="187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5" descr="Bàn liền ghế học sinh khung sắt"/>
          <p:cNvSpPr>
            <a:spLocks noChangeAspect="1" noChangeArrowheads="1"/>
          </p:cNvSpPr>
          <p:nvPr/>
        </p:nvSpPr>
        <p:spPr bwMode="auto">
          <a:xfrm>
            <a:off x="460375" y="1682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7" descr="Bàn liền ghế học sinh khung sắt"/>
          <p:cNvSpPr>
            <a:spLocks noChangeAspect="1" noChangeArrowheads="1"/>
          </p:cNvSpPr>
          <p:nvPr/>
        </p:nvSpPr>
        <p:spPr bwMode="auto">
          <a:xfrm>
            <a:off x="612775" y="3206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5" name="Picture 21" descr="Bàn ghế học sinh liền tựa BHS-16-02CB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677" y="5065982"/>
            <a:ext cx="229790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525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2652394"/>
          </a:xfrm>
          <a:solidFill>
            <a:srgbClr val="0FB7BD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Homework</a:t>
            </a:r>
            <a:br>
              <a:rPr lang="en-US" sz="3800" b="1" u="sng" dirty="0"/>
            </a:br>
            <a:r>
              <a:rPr lang="en-US" sz="3800" dirty="0"/>
              <a:t>- </a:t>
            </a:r>
            <a:r>
              <a:rPr lang="en-US" sz="3800" b="1" dirty="0"/>
              <a:t>Learn by heart all the new words.</a:t>
            </a:r>
            <a:br>
              <a:rPr lang="en-US" sz="3800" b="1" dirty="0"/>
            </a:br>
            <a:r>
              <a:rPr lang="en-US" sz="3800" b="1" dirty="0"/>
              <a:t>- Prepare  lesson 2 ( A closer look 1)</a:t>
            </a:r>
            <a:r>
              <a:rPr lang="en-US" sz="38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4159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193" y="1319348"/>
            <a:ext cx="8451669" cy="5107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248193" y="39187"/>
            <a:ext cx="8451669" cy="1058092"/>
          </a:xfrm>
          <a:prstGeom prst="roundRect">
            <a:avLst/>
          </a:prstGeom>
          <a:solidFill>
            <a:srgbClr val="0FB7B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UNIT 1: MY NEW SCHOOL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320403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25-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6381750"/>
            <a:ext cx="7505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2743200" y="2514600"/>
            <a:ext cx="3886200" cy="2133600"/>
          </a:xfrm>
          <a:prstGeom prst="cloudCallout">
            <a:avLst>
              <a:gd name="adj1" fmla="val -45343"/>
              <a:gd name="adj2" fmla="val 16444"/>
            </a:avLst>
          </a:prstGeom>
          <a:solidFill>
            <a:srgbClr val="0FB7B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  <a:p>
            <a:pPr algn="ctr" eaLnBrk="0" hangingPunct="0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School things 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 flipH="1" flipV="1">
            <a:off x="1894114" y="3581399"/>
            <a:ext cx="849086" cy="59871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 flipH="1">
            <a:off x="2120537" y="4310743"/>
            <a:ext cx="1143000" cy="4572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4804955" y="4648200"/>
            <a:ext cx="0" cy="758734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V="1">
            <a:off x="6629399" y="3497034"/>
            <a:ext cx="999309" cy="1143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 flipH="1" flipV="1">
            <a:off x="4024449" y="1878013"/>
            <a:ext cx="76200" cy="9144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 flipH="1" flipV="1">
            <a:off x="2133600" y="2335213"/>
            <a:ext cx="1289050" cy="4191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V="1">
            <a:off x="5943600" y="2011680"/>
            <a:ext cx="1005840" cy="65532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6065520" y="4267200"/>
            <a:ext cx="762000" cy="3048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 flipH="1">
            <a:off x="3200400" y="4495800"/>
            <a:ext cx="381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 flipV="1">
            <a:off x="5029200" y="1828799"/>
            <a:ext cx="228600" cy="715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48193" y="1240449"/>
            <a:ext cx="2443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</a:rPr>
              <a:t>-WARM - UP</a:t>
            </a:r>
            <a:endParaRPr lang="en-GB" sz="3200" b="1" u="sng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48193" y="143691"/>
            <a:ext cx="8451669" cy="1058092"/>
          </a:xfrm>
          <a:prstGeom prst="roundRect">
            <a:avLst/>
          </a:prstGeom>
          <a:solidFill>
            <a:srgbClr val="0FB7B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UNIT 1: MY NEW SCHOOL</a:t>
            </a:r>
            <a:endParaRPr lang="en-GB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257800" y="1532836"/>
            <a:ext cx="1469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book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0547374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3076" grpId="0" animBg="1"/>
      <p:bldP spid="3077" grpId="0" animBg="1"/>
      <p:bldP spid="3078" grpId="0" animBg="1"/>
      <p:bldP spid="3079" grpId="0" animBg="1"/>
      <p:bldP spid="3080" grpId="0" animBg="1"/>
      <p:bldP spid="3081" grpId="0" animBg="1"/>
      <p:bldP spid="3082" grpId="0" animBg="1"/>
      <p:bldP spid="3083" grpId="0" animBg="1"/>
      <p:bldP spid="3084" grpId="0" animBg="1"/>
      <p:bldP spid="3085" grpId="0" animBg="1"/>
      <p:bldP spid="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025-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6381750"/>
            <a:ext cx="7505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2667000" y="1905000"/>
            <a:ext cx="3886200" cy="2133600"/>
          </a:xfrm>
          <a:prstGeom prst="cloudCallout">
            <a:avLst>
              <a:gd name="adj1" fmla="val -43384"/>
              <a:gd name="adj2" fmla="val 20014"/>
            </a:avLst>
          </a:prstGeom>
          <a:solidFill>
            <a:srgbClr val="0FB7B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  <a:p>
            <a:pPr algn="ctr" eaLnBrk="0" hangingPunct="0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School things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 flipH="1">
            <a:off x="1066800" y="3276600"/>
            <a:ext cx="1752600" cy="762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H="1">
            <a:off x="2209800" y="3810000"/>
            <a:ext cx="1143000" cy="10668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4724400" y="4038600"/>
            <a:ext cx="0" cy="6096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6248400" y="3200400"/>
            <a:ext cx="1066800" cy="1524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H="1" flipV="1">
            <a:off x="3513908" y="1410628"/>
            <a:ext cx="372291" cy="761072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 flipV="1">
            <a:off x="1447800" y="1752600"/>
            <a:ext cx="1371600" cy="8382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V="1">
            <a:off x="5943600" y="1828800"/>
            <a:ext cx="838200" cy="8382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304800" y="1295400"/>
            <a:ext cx="243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Arial" charset="0"/>
              </a:rPr>
              <a:t>ruler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5271952" y="593724"/>
            <a:ext cx="213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Arial" charset="0"/>
              </a:rPr>
              <a:t>book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864031" y="883443"/>
            <a:ext cx="220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Arial" charset="0"/>
              </a:rPr>
              <a:t>Eraser 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30480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Arial" charset="0"/>
              </a:rPr>
              <a:t>chalk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457200" y="4800600"/>
            <a:ext cx="274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Arial" charset="0"/>
              </a:rPr>
              <a:t>School bag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4258491" y="4358481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Arial" charset="0"/>
              </a:rPr>
              <a:t>pen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7239000" y="2971800"/>
            <a:ext cx="289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Arial" charset="0"/>
              </a:rPr>
              <a:t>paper 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6477000" y="4495800"/>
            <a:ext cx="2667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Arial" charset="0"/>
              </a:rPr>
              <a:t>notebook</a:t>
            </a:r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>
            <a:off x="5791200" y="3657600"/>
            <a:ext cx="914400" cy="6858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6" name="Line 21"/>
          <p:cNvSpPr>
            <a:spLocks noChangeShapeType="1"/>
          </p:cNvSpPr>
          <p:nvPr/>
        </p:nvSpPr>
        <p:spPr bwMode="auto">
          <a:xfrm flipV="1">
            <a:off x="5105400" y="914400"/>
            <a:ext cx="2286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47091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751339" y="2150526"/>
            <a:ext cx="3265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- calculator  (n):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636910" y="2190213"/>
            <a:ext cx="3581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738276" y="2655351"/>
            <a:ext cx="4027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- uniform  (n)   :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2896686" y="2723613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524689" y="3180813"/>
            <a:ext cx="381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 - smart (a) :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2982662" y="3104613"/>
            <a:ext cx="50379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nhã</a:t>
            </a: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662438" y="1610776"/>
            <a:ext cx="33543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* </a:t>
            </a:r>
            <a:r>
              <a:rPr lang="en-US" sz="3200" b="1" i="1" u="sng" dirty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Vocabulary: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03215" y="3645484"/>
            <a:ext cx="4439194" cy="5232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buFontTx/>
              <a:buChar char="-"/>
            </a:pP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put on ( </a:t>
            </a:r>
            <a:r>
              <a:rPr lang="en-US" sz="28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phr</a:t>
            </a: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.v ) :</a:t>
            </a: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620585" y="3645483"/>
            <a:ext cx="4741256" cy="5232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)  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716282" y="4661951"/>
            <a:ext cx="3657600" cy="519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- compass (n)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282570" y="4699436"/>
            <a:ext cx="2286000" cy="519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compa</a:t>
            </a:r>
            <a:endParaRPr lang="en-US" sz="28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36345" y="1092441"/>
            <a:ext cx="4288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A special day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744691" y="4193384"/>
            <a:ext cx="2499231" cy="5232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buFontTx/>
              <a:buChar char="-"/>
            </a:pP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wear ( v ): 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3485599" y="4228962"/>
            <a:ext cx="4741256" cy="5232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)  </a:t>
            </a: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786215" y="5231677"/>
            <a:ext cx="2546983" cy="5232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- heavy ( </a:t>
            </a:r>
            <a:r>
              <a:rPr lang="en-US" sz="28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3333199" y="5232776"/>
            <a:ext cx="2286000" cy="519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endParaRPr lang="en-US" sz="28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9158">
            <a:off x="5822937" y="1516539"/>
            <a:ext cx="2658890" cy="2439540"/>
          </a:xfrm>
          <a:prstGeom prst="rect">
            <a:avLst/>
          </a:prstGeom>
        </p:spPr>
      </p:pic>
      <p:pic>
        <p:nvPicPr>
          <p:cNvPr id="24" name="Picture 16" descr="5 Mẫu áo đồng phục quần xanh áo trắng đi học rẻ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27" y="1800327"/>
            <a:ext cx="2999106" cy="378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946" y="2916961"/>
            <a:ext cx="2464054" cy="242094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37302" y="1144244"/>
            <a:ext cx="4635144" cy="523220"/>
          </a:xfrm>
          <a:prstGeom prst="rect">
            <a:avLst/>
          </a:prstGeom>
          <a:solidFill>
            <a:srgbClr val="0FB7B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rial" pitchFamily="34" charset="0"/>
              </a:rPr>
              <a:t>LESSON 1: </a:t>
            </a:r>
            <a:r>
              <a:rPr lang="en-US" sz="2800" b="1" dirty="0" err="1">
                <a:solidFill>
                  <a:srgbClr val="FF0000"/>
                </a:solidFill>
                <a:latin typeface=".VnArial" pitchFamily="34" charset="0"/>
              </a:rPr>
              <a:t>Gettingstarted</a:t>
            </a:r>
            <a:r>
              <a:rPr lang="en-US" sz="2800" b="1" dirty="0">
                <a:solidFill>
                  <a:srgbClr val="FF0000"/>
                </a:solidFill>
                <a:latin typeface=".VnArial" pitchFamily="34" charset="0"/>
              </a:rPr>
              <a:t> </a:t>
            </a:r>
            <a:endParaRPr lang="en-GB" sz="28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48193" y="13061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UNIT 1: MY NEW SCHOOL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7194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7" grpId="0"/>
      <p:bldP spid="28678" grpId="0"/>
      <p:bldP spid="28679" grpId="0"/>
      <p:bldP spid="28680" grpId="0"/>
      <p:bldP spid="28681" grpId="0"/>
      <p:bldP spid="7" grpId="0" animBg="1" autoUpdateAnimBg="0"/>
      <p:bldP spid="2" grpId="0" animBg="1" autoUpdateAnimBg="0"/>
      <p:bldP spid="3" grpId="0" animBg="1" autoUpdateAnimBg="0"/>
      <p:bldP spid="4" grpId="0" animBg="1" autoUpdateAnimBg="0"/>
      <p:bldP spid="19" grpId="0" animBg="1" autoUpdateAnimBg="0"/>
      <p:bldP spid="20" grpId="0" animBg="1" autoUpdateAnimBg="0"/>
      <p:bldP spid="22" grpId="0" animBg="1" autoUpdateAnimBg="0"/>
      <p:bldP spid="23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6"/>
          <p:cNvSpPr>
            <a:spLocks noGrp="1" noChangeArrowheads="1"/>
          </p:cNvSpPr>
          <p:nvPr>
            <p:ph type="title"/>
          </p:nvPr>
        </p:nvSpPr>
        <p:spPr>
          <a:xfrm>
            <a:off x="365760" y="835767"/>
            <a:ext cx="3505200" cy="560387"/>
          </a:xfrm>
          <a:noFill/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Checking words: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3574869" y="864703"/>
            <a:ext cx="434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What and Where</a:t>
            </a:r>
          </a:p>
        </p:txBody>
      </p:sp>
      <p:sp>
        <p:nvSpPr>
          <p:cNvPr id="55307" name="Oval 11"/>
          <p:cNvSpPr>
            <a:spLocks noChangeArrowheads="1"/>
          </p:cNvSpPr>
          <p:nvPr/>
        </p:nvSpPr>
        <p:spPr bwMode="auto">
          <a:xfrm>
            <a:off x="3574869" y="1549386"/>
            <a:ext cx="2133600" cy="1447800"/>
          </a:xfrm>
          <a:prstGeom prst="ellipse">
            <a:avLst/>
          </a:prstGeom>
          <a:solidFill>
            <a:srgbClr val="0D9FA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calculator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5308" name="Oval 12"/>
          <p:cNvSpPr>
            <a:spLocks noChangeArrowheads="1"/>
          </p:cNvSpPr>
          <p:nvPr/>
        </p:nvSpPr>
        <p:spPr bwMode="auto">
          <a:xfrm>
            <a:off x="6309360" y="4425466"/>
            <a:ext cx="2133600" cy="1447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heavy</a:t>
            </a:r>
          </a:p>
        </p:txBody>
      </p:sp>
      <p:sp>
        <p:nvSpPr>
          <p:cNvPr id="55309" name="Oval 13"/>
          <p:cNvSpPr>
            <a:spLocks noChangeArrowheads="1"/>
          </p:cNvSpPr>
          <p:nvPr/>
        </p:nvSpPr>
        <p:spPr bwMode="auto">
          <a:xfrm>
            <a:off x="1051560" y="4425466"/>
            <a:ext cx="2133600" cy="1447800"/>
          </a:xfrm>
          <a:prstGeom prst="ellipse">
            <a:avLst/>
          </a:prstGeom>
          <a:solidFill>
            <a:srgbClr val="CC00CC"/>
          </a:solidFill>
          <a:ln w="9525">
            <a:solidFill>
              <a:srgbClr val="CC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/>
              <a:t>Put on</a:t>
            </a:r>
          </a:p>
        </p:txBody>
      </p:sp>
      <p:sp>
        <p:nvSpPr>
          <p:cNvPr id="55310" name="Oval 14"/>
          <p:cNvSpPr>
            <a:spLocks noChangeArrowheads="1"/>
          </p:cNvSpPr>
          <p:nvPr/>
        </p:nvSpPr>
        <p:spPr bwMode="auto">
          <a:xfrm>
            <a:off x="3574869" y="3282322"/>
            <a:ext cx="2133600" cy="1447800"/>
          </a:xfrm>
          <a:prstGeom prst="ellipse">
            <a:avLst/>
          </a:prstGeom>
          <a:solidFill>
            <a:srgbClr val="FFFF66"/>
          </a:solidFill>
          <a:ln w="9525">
            <a:solidFill>
              <a:srgbClr val="CC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uniform</a:t>
            </a:r>
            <a:endParaRPr lang="en-US" sz="3200" b="1" dirty="0">
              <a:solidFill>
                <a:srgbClr val="3333CC"/>
              </a:solidFill>
            </a:endParaRPr>
          </a:p>
        </p:txBody>
      </p:sp>
      <p:sp>
        <p:nvSpPr>
          <p:cNvPr id="55311" name="Oval 15"/>
          <p:cNvSpPr>
            <a:spLocks noChangeArrowheads="1"/>
          </p:cNvSpPr>
          <p:nvPr/>
        </p:nvSpPr>
        <p:spPr bwMode="auto">
          <a:xfrm>
            <a:off x="914400" y="2273286"/>
            <a:ext cx="2133600" cy="1447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compass</a:t>
            </a: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3824152" y="4865914"/>
            <a:ext cx="2133600" cy="1447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3333CC"/>
                </a:solidFill>
              </a:rPr>
              <a:t>smart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6165668" y="2558422"/>
            <a:ext cx="2133600" cy="1447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3333CC"/>
                </a:solidFill>
              </a:rPr>
              <a:t>wear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130629"/>
            <a:ext cx="7132320" cy="707886"/>
          </a:xfrm>
          <a:prstGeom prst="rect">
            <a:avLst/>
          </a:prstGeom>
          <a:solidFill>
            <a:srgbClr val="0FB7BD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UNIT 1: MY NEW SCHOOL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39831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5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5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5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5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3698" y="1166945"/>
            <a:ext cx="7742028" cy="489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Hi,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Vy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Hi,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Are you ready? 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Just a minute.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Vy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Oh, this is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my new friend.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Hi,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Nice to meet you.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Hi,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I live near here, and we go to the same school!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Good. Hmm, your school bag looks heavy. 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Yes! I have new books, and we have new subjects to study.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And a new uniform,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! You look smart!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Thanks,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We always look smart in our uniforms.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Let me put on my uniform. Then we can go.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59100" y="473869"/>
            <a:ext cx="3176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A special day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350" y="720090"/>
            <a:ext cx="2091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/>
              <a:t>(Loud knock)</a:t>
            </a:r>
          </a:p>
        </p:txBody>
      </p:sp>
      <p:pic>
        <p:nvPicPr>
          <p:cNvPr id="7" name="20201130_tienganh6_kntt_B1_0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40773" y="388706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13486" y="170286"/>
            <a:ext cx="3059800" cy="523220"/>
          </a:xfrm>
          <a:prstGeom prst="rect">
            <a:avLst/>
          </a:prstGeom>
          <a:solidFill>
            <a:srgbClr val="0FB7BD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</p:spTree>
    <p:extLst>
      <p:ext uri="{BB962C8B-B14F-4D97-AF65-F5344CB8AC3E}">
        <p14:creationId xmlns:p14="http://schemas.microsoft.com/office/powerpoint/2010/main" val="382158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1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30054" y="94"/>
            <a:ext cx="7808997" cy="830997"/>
          </a:xfrm>
          <a:prstGeom prst="rect">
            <a:avLst/>
          </a:prstGeom>
          <a:solidFill>
            <a:srgbClr val="0FB7B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again and tick (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T (True) or F (False).</a:t>
            </a: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288001"/>
              </p:ext>
            </p:extLst>
          </p:nvPr>
        </p:nvGraphicFramePr>
        <p:xfrm>
          <a:off x="827313" y="1292152"/>
          <a:ext cx="7048072" cy="4815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883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0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74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62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rgbClr val="0FB7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rgbClr val="0FB7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rgbClr val="0FB7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0FB7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70C0"/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/>
                        <a:t>Vy</a:t>
                      </a:r>
                      <a:r>
                        <a:rPr lang="en-US" sz="2800" dirty="0"/>
                        <a:t>, </a:t>
                      </a:r>
                      <a:r>
                        <a:rPr lang="en-US" sz="2800" dirty="0" err="1"/>
                        <a:t>Phong</a:t>
                      </a:r>
                      <a:r>
                        <a:rPr lang="en-US" sz="2800" dirty="0"/>
                        <a:t>, and </a:t>
                      </a:r>
                      <a:r>
                        <a:rPr lang="en-US" sz="2800" dirty="0" err="1"/>
                        <a:t>Duy</a:t>
                      </a:r>
                      <a:r>
                        <a:rPr lang="en-US" sz="2800" dirty="0"/>
                        <a:t> go to the same school.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70C0"/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/>
                        <a:t>Duy</a:t>
                      </a:r>
                      <a:r>
                        <a:rPr lang="en-US" sz="2800" dirty="0"/>
                        <a:t> is </a:t>
                      </a:r>
                      <a:r>
                        <a:rPr lang="en-US" sz="2800" dirty="0" err="1"/>
                        <a:t>Phong’s</a:t>
                      </a:r>
                      <a:r>
                        <a:rPr lang="en-US" sz="2800" dirty="0"/>
                        <a:t> friend.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70C0"/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/>
                        <a:t>Phong</a:t>
                      </a:r>
                      <a:r>
                        <a:rPr lang="en-US" sz="2800" dirty="0"/>
                        <a:t> says </a:t>
                      </a:r>
                      <a:r>
                        <a:rPr lang="en-US" sz="2800" dirty="0" err="1"/>
                        <a:t>Duy</a:t>
                      </a:r>
                      <a:r>
                        <a:rPr lang="en-US" sz="2800" dirty="0"/>
                        <a:t> looks smart in his uniform.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70C0"/>
                          </a:solidFill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They have new subjects to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70C0"/>
                          </a:solidFill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/>
                        <a:t>Phong</a:t>
                      </a:r>
                      <a:r>
                        <a:rPr lang="en-US" sz="2800" dirty="0"/>
                        <a:t> is wearing a school uniform.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91EAEBF-7396-4196-88B0-5213DF3E15F7}"/>
              </a:ext>
            </a:extLst>
          </p:cNvPr>
          <p:cNvSpPr txBox="1"/>
          <p:nvPr/>
        </p:nvSpPr>
        <p:spPr>
          <a:xfrm>
            <a:off x="6331347" y="1966794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373887-B414-480C-9CE6-E865B2DED120}"/>
              </a:ext>
            </a:extLst>
          </p:cNvPr>
          <p:cNvSpPr txBox="1"/>
          <p:nvPr/>
        </p:nvSpPr>
        <p:spPr>
          <a:xfrm>
            <a:off x="7191587" y="2730691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C1FD59-B4E9-4741-B480-D77688A2F09D}"/>
              </a:ext>
            </a:extLst>
          </p:cNvPr>
          <p:cNvSpPr txBox="1"/>
          <p:nvPr/>
        </p:nvSpPr>
        <p:spPr>
          <a:xfrm>
            <a:off x="6305220" y="3490795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F2A0A3-5717-4487-84C3-D272D071BA57}"/>
              </a:ext>
            </a:extLst>
          </p:cNvPr>
          <p:cNvSpPr txBox="1"/>
          <p:nvPr/>
        </p:nvSpPr>
        <p:spPr>
          <a:xfrm>
            <a:off x="6344408" y="4389260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441D53-84EF-4D83-99A1-6DD121D48D7D}"/>
              </a:ext>
            </a:extLst>
          </p:cNvPr>
          <p:cNvSpPr txBox="1"/>
          <p:nvPr/>
        </p:nvSpPr>
        <p:spPr>
          <a:xfrm>
            <a:off x="7152398" y="5304906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57239" y="205956"/>
            <a:ext cx="7135362" cy="492443"/>
          </a:xfrm>
          <a:prstGeom prst="rect">
            <a:avLst/>
          </a:prstGeom>
          <a:solidFill>
            <a:srgbClr val="0FB7BD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ONE word from the box in each gap.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3373" y="242894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8203" y="2376750"/>
            <a:ext cx="689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Students                     their uniforms on Monday.</a:t>
            </a:r>
            <a:endParaRPr lang="en-US" sz="24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2093412" y="2697054"/>
            <a:ext cx="12409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63373" y="314762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8203" y="3095424"/>
            <a:ext cx="650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Vy              a new friend, Duy.</a:t>
            </a:r>
            <a:endParaRPr lang="en-US" sz="2400" dirty="0"/>
          </a:p>
        </p:txBody>
      </p: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1275818" y="3442934"/>
            <a:ext cx="8381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63373" y="391526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8203" y="3906613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Do </a:t>
            </a:r>
            <a:r>
              <a:rPr lang="en-US" sz="2400" dirty="0" err="1"/>
              <a:t>Phong</a:t>
            </a:r>
            <a:r>
              <a:rPr lang="en-US" sz="2400" dirty="0"/>
              <a:t>, </a:t>
            </a:r>
            <a:r>
              <a:rPr lang="en-US" sz="2400" dirty="0" err="1"/>
              <a:t>Vy</a:t>
            </a:r>
            <a:r>
              <a:rPr lang="en-US" sz="2400" dirty="0"/>
              <a:t>, and </a:t>
            </a:r>
            <a:r>
              <a:rPr lang="en-US" sz="2400" dirty="0" err="1"/>
              <a:t>Duy</a:t>
            </a:r>
            <a:r>
              <a:rPr lang="en-US" sz="2400" dirty="0"/>
              <a:t>             to the same school?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924910" y="4253780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63373" y="497459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38203" y="4965940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Students always look smart in their                  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63373" y="567858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38203" y="4368278"/>
            <a:ext cx="689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 Yes, they do.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838203" y="5678588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 What                  do you like to study?</a:t>
            </a:r>
            <a:endParaRPr lang="en-US" sz="2400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1828986" y="6025755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838203" y="6140253"/>
            <a:ext cx="689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 I like to study English and history.</a:t>
            </a:r>
            <a:endParaRPr lang="en-US" sz="2400" dirty="0"/>
          </a:p>
        </p:txBody>
      </p:sp>
      <p:sp>
        <p:nvSpPr>
          <p:cNvPr id="53" name="Rounded Rectangle 52"/>
          <p:cNvSpPr/>
          <p:nvPr/>
        </p:nvSpPr>
        <p:spPr>
          <a:xfrm>
            <a:off x="1828986" y="1224083"/>
            <a:ext cx="5079926" cy="1114415"/>
          </a:xfrm>
          <a:prstGeom prst="roundRect">
            <a:avLst>
              <a:gd name="adj" fmla="val 16116"/>
            </a:avLst>
          </a:prstGeom>
          <a:solidFill>
            <a:srgbClr val="0FB7BD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2578337" y="1326972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578337" y="1675309"/>
            <a:ext cx="1284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wear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276508" y="1326971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subjects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276508" y="1675309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uniforms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061771" y="1326972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5277097" y="5275185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2694FEC-E89F-4CA5-A610-28DED866BDE5}"/>
              </a:ext>
            </a:extLst>
          </p:cNvPr>
          <p:cNvSpPr txBox="1"/>
          <p:nvPr/>
        </p:nvSpPr>
        <p:spPr>
          <a:xfrm>
            <a:off x="4097719" y="3867424"/>
            <a:ext cx="575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go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E323E84-2ACA-4051-8C92-D3C6C4FED528}"/>
              </a:ext>
            </a:extLst>
          </p:cNvPr>
          <p:cNvSpPr txBox="1"/>
          <p:nvPr/>
        </p:nvSpPr>
        <p:spPr>
          <a:xfrm>
            <a:off x="2343768" y="2338498"/>
            <a:ext cx="919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wear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729D528-7005-4D03-ABE2-60E3A8D57514}"/>
              </a:ext>
            </a:extLst>
          </p:cNvPr>
          <p:cNvSpPr txBox="1"/>
          <p:nvPr/>
        </p:nvSpPr>
        <p:spPr>
          <a:xfrm>
            <a:off x="1787682" y="5643976"/>
            <a:ext cx="1247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subjects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82E70D-62D8-4D3C-B9FC-D12337B379F9}"/>
              </a:ext>
            </a:extLst>
          </p:cNvPr>
          <p:cNvSpPr txBox="1"/>
          <p:nvPr/>
        </p:nvSpPr>
        <p:spPr>
          <a:xfrm>
            <a:off x="5255403" y="4928564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uniforms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E1D8DA-FF2E-4DD5-9CDB-D7B8778D3D9B}"/>
              </a:ext>
            </a:extLst>
          </p:cNvPr>
          <p:cNvSpPr txBox="1"/>
          <p:nvPr/>
        </p:nvSpPr>
        <p:spPr>
          <a:xfrm>
            <a:off x="1427963" y="3053919"/>
            <a:ext cx="74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has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32" grpId="0"/>
      <p:bldP spid="33" grpId="0"/>
      <p:bldP spid="34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1483</TotalTime>
  <Words>574</Words>
  <Application>Microsoft Office PowerPoint</Application>
  <PresentationFormat>On-screen Show (4:3)</PresentationFormat>
  <Paragraphs>131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.VnArial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Checking words: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Homework - Learn by heart all the new words. - Prepare  lesson 2 ( A closer look 1).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Trang Nguyen</cp:lastModifiedBy>
  <cp:revision>74</cp:revision>
  <dcterms:created xsi:type="dcterms:W3CDTF">2020-12-09T02:04:09Z</dcterms:created>
  <dcterms:modified xsi:type="dcterms:W3CDTF">2022-09-06T15:32:07Z</dcterms:modified>
</cp:coreProperties>
</file>