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audio1.wav" ContentType="audio/wav"/>
  <Override PartName="/ppt/media/audio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3" r:id="rId2"/>
    <p:sldId id="257" r:id="rId3"/>
    <p:sldId id="283" r:id="rId4"/>
    <p:sldId id="281" r:id="rId5"/>
    <p:sldId id="258" r:id="rId6"/>
    <p:sldId id="260" r:id="rId7"/>
    <p:sldId id="277" r:id="rId8"/>
    <p:sldId id="261" r:id="rId9"/>
    <p:sldId id="285" r:id="rId10"/>
    <p:sldId id="286" r:id="rId11"/>
    <p:sldId id="284" r:id="rId12"/>
    <p:sldId id="287" r:id="rId13"/>
    <p:sldId id="288" r:id="rId14"/>
    <p:sldId id="289" r:id="rId15"/>
    <p:sldId id="294" r:id="rId16"/>
    <p:sldId id="293" r:id="rId17"/>
    <p:sldId id="295" r:id="rId18"/>
    <p:sldId id="262" r:id="rId19"/>
    <p:sldId id="263" r:id="rId20"/>
    <p:sldId id="278" r:id="rId21"/>
    <p:sldId id="279" r:id="rId22"/>
    <p:sldId id="274" r:id="rId23"/>
    <p:sldId id="27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F8F8"/>
    <a:srgbClr val="0D9FA3"/>
    <a:srgbClr val="79D1D5"/>
    <a:srgbClr val="0FB7BD"/>
    <a:srgbClr val="A3E7FF"/>
    <a:srgbClr val="1D9EFF"/>
    <a:srgbClr val="F16649"/>
    <a:srgbClr val="53C3C9"/>
    <a:srgbClr val="62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6" d="100"/>
          <a:sy n="86" d="100"/>
        </p:scale>
        <p:origin x="1291" y="58"/>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616D0-1A92-4190-A8E2-8E6E9A341FF5}" type="datetimeFigureOut">
              <a:rPr lang="en-GB" smtClean="0"/>
              <a:t>03/08/2023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A937A-90F0-494D-87BA-FC9BF61DAEBB}" type="slidenum">
              <a:rPr lang="en-GB" smtClean="0"/>
              <a:t>‹#›</a:t>
            </a:fld>
            <a:endParaRPr lang="en-GB"/>
          </a:p>
        </p:txBody>
      </p:sp>
    </p:spTree>
    <p:extLst>
      <p:ext uri="{BB962C8B-B14F-4D97-AF65-F5344CB8AC3E}">
        <p14:creationId xmlns:p14="http://schemas.microsoft.com/office/powerpoint/2010/main" val="20621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B97BC60-C1C0-4D12-BCFD-FDF7F262A644}" type="slidenum">
              <a:rPr lang="en-US"/>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pPr/>
              <a:t>‹#›</a:t>
            </a:fld>
            <a:endParaRPr lang="en-US"/>
          </a:p>
        </p:txBody>
      </p:sp>
    </p:spTree>
    <p:extLst>
      <p:ext uri="{BB962C8B-B14F-4D97-AF65-F5344CB8AC3E}">
        <p14:creationId xmlns:p14="http://schemas.microsoft.com/office/powerpoint/2010/main" val="292988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4.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7.xml"/><Relationship Id="rId3" Type="http://schemas.openxmlformats.org/officeDocument/2006/relationships/slide" Target="slide5.xml"/><Relationship Id="rId7" Type="http://schemas.openxmlformats.org/officeDocument/2006/relationships/slide" Target="slide16.xml"/><Relationship Id="rId12" Type="http://schemas.openxmlformats.org/officeDocument/2006/relationships/slide" Target="slide10.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slide" Target="slide12.xml"/><Relationship Id="rId4" Type="http://schemas.openxmlformats.org/officeDocument/2006/relationships/image" Target="../media/image19.png"/><Relationship Id="rId9"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9144000" cy="5424487"/>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pic>
      <p:sp>
        <p:nvSpPr>
          <p:cNvPr id="5123" name="Rectangle 1"/>
          <p:cNvSpPr>
            <a:spLocks noChangeArrowheads="1"/>
          </p:cNvSpPr>
          <p:nvPr/>
        </p:nvSpPr>
        <p:spPr bwMode="auto">
          <a:xfrm>
            <a:off x="490538" y="746125"/>
            <a:ext cx="8329612" cy="522288"/>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dirty="0">
                <a:solidFill>
                  <a:srgbClr val="FFFF00"/>
                </a:solidFill>
                <a:latin typeface="Arial" pitchFamily="34" charset="0"/>
                <a:cs typeface="Arial" pitchFamily="34" charset="0"/>
              </a:rPr>
              <a:t>Give the names of school things in the pictures. </a:t>
            </a:r>
          </a:p>
        </p:txBody>
      </p:sp>
      <p:sp>
        <p:nvSpPr>
          <p:cNvPr id="3" name="Rectangle 2"/>
          <p:cNvSpPr>
            <a:spLocks noChangeArrowheads="1"/>
          </p:cNvSpPr>
          <p:nvPr/>
        </p:nvSpPr>
        <p:spPr bwMode="auto">
          <a:xfrm>
            <a:off x="395288" y="3414713"/>
            <a:ext cx="1884362"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calculator</a:t>
            </a:r>
          </a:p>
        </p:txBody>
      </p:sp>
      <p:sp>
        <p:nvSpPr>
          <p:cNvPr id="5" name="Rectangle 4"/>
          <p:cNvSpPr>
            <a:spLocks noChangeArrowheads="1"/>
          </p:cNvSpPr>
          <p:nvPr/>
        </p:nvSpPr>
        <p:spPr bwMode="auto">
          <a:xfrm>
            <a:off x="2655888" y="3409950"/>
            <a:ext cx="2027237"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schoolbag</a:t>
            </a:r>
          </a:p>
        </p:txBody>
      </p:sp>
      <p:sp>
        <p:nvSpPr>
          <p:cNvPr id="6" name="Rectangle 5"/>
          <p:cNvSpPr>
            <a:spLocks noChangeArrowheads="1"/>
          </p:cNvSpPr>
          <p:nvPr/>
        </p:nvSpPr>
        <p:spPr bwMode="auto">
          <a:xfrm>
            <a:off x="4916488" y="3424238"/>
            <a:ext cx="2087562" cy="9540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pencil-sharpener</a:t>
            </a:r>
          </a:p>
        </p:txBody>
      </p:sp>
      <p:sp>
        <p:nvSpPr>
          <p:cNvPr id="8" name="Rectangle 7"/>
          <p:cNvSpPr>
            <a:spLocks noChangeArrowheads="1"/>
          </p:cNvSpPr>
          <p:nvPr/>
        </p:nvSpPr>
        <p:spPr bwMode="auto">
          <a:xfrm>
            <a:off x="7466013" y="3395663"/>
            <a:ext cx="1727200"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36000" rIns="36000">
            <a:spAutoFit/>
          </a:bodyPr>
          <a:lstStyle/>
          <a:p>
            <a:pPr eaLnBrk="1" hangingPunct="1"/>
            <a:r>
              <a:rPr lang="en-US" sz="2800" b="1">
                <a:solidFill>
                  <a:srgbClr val="FFFF00"/>
                </a:solidFill>
                <a:latin typeface="Arial" pitchFamily="34" charset="0"/>
                <a:cs typeface="Arial" pitchFamily="34" charset="0"/>
              </a:rPr>
              <a:t>compass</a:t>
            </a:r>
          </a:p>
        </p:txBody>
      </p:sp>
      <p:sp>
        <p:nvSpPr>
          <p:cNvPr id="9" name="Rectangle 8"/>
          <p:cNvSpPr>
            <a:spLocks noChangeArrowheads="1"/>
          </p:cNvSpPr>
          <p:nvPr/>
        </p:nvSpPr>
        <p:spPr bwMode="auto">
          <a:xfrm>
            <a:off x="395288" y="5836666"/>
            <a:ext cx="1628584" cy="95410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eaLnBrk="1" hangingPunct="1"/>
            <a:r>
              <a:rPr lang="en-US" sz="2800" b="1" dirty="0">
                <a:solidFill>
                  <a:srgbClr val="FFFF00"/>
                </a:solidFill>
                <a:latin typeface="Arial" pitchFamily="34" charset="0"/>
                <a:cs typeface="Arial" pitchFamily="34" charset="0"/>
              </a:rPr>
              <a:t>pencil case</a:t>
            </a:r>
          </a:p>
        </p:txBody>
      </p:sp>
      <p:sp>
        <p:nvSpPr>
          <p:cNvPr id="10" name="Rectangle 9"/>
          <p:cNvSpPr>
            <a:spLocks noChangeArrowheads="1"/>
          </p:cNvSpPr>
          <p:nvPr/>
        </p:nvSpPr>
        <p:spPr bwMode="auto">
          <a:xfrm>
            <a:off x="2771775" y="6165850"/>
            <a:ext cx="1368425"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a:t>
            </a:r>
          </a:p>
        </p:txBody>
      </p:sp>
      <p:sp>
        <p:nvSpPr>
          <p:cNvPr id="11" name="Rectangle 10"/>
          <p:cNvSpPr>
            <a:spLocks noChangeArrowheads="1"/>
          </p:cNvSpPr>
          <p:nvPr/>
        </p:nvSpPr>
        <p:spPr bwMode="auto">
          <a:xfrm>
            <a:off x="5076825" y="6165850"/>
            <a:ext cx="151130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bicycle</a:t>
            </a:r>
          </a:p>
        </p:txBody>
      </p:sp>
      <p:sp>
        <p:nvSpPr>
          <p:cNvPr id="12" name="Rectangle 11"/>
          <p:cNvSpPr>
            <a:spLocks noChangeArrowheads="1"/>
          </p:cNvSpPr>
          <p:nvPr/>
        </p:nvSpPr>
        <p:spPr bwMode="auto">
          <a:xfrm>
            <a:off x="7253288" y="6165850"/>
            <a:ext cx="183515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notebook</a:t>
            </a:r>
          </a:p>
        </p:txBody>
      </p:sp>
      <p:sp>
        <p:nvSpPr>
          <p:cNvPr id="13" name="Rectangle 12"/>
          <p:cNvSpPr/>
          <p:nvPr/>
        </p:nvSpPr>
        <p:spPr>
          <a:xfrm>
            <a:off x="3074312" y="38239"/>
            <a:ext cx="2923629" cy="707886"/>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4000" b="1" spc="-100" dirty="0">
                <a:ln>
                  <a:solidFill>
                    <a:srgbClr val="FF0000"/>
                  </a:solidFill>
                </a:ln>
                <a:solidFill>
                  <a:srgbClr val="FFFF00"/>
                </a:solidFill>
                <a:latin typeface="Arial" pitchFamily="34" charset="0"/>
                <a:cs typeface="Arial" pitchFamily="34" charset="0"/>
              </a:rPr>
              <a:t>WARM-UP:</a:t>
            </a:r>
            <a:endParaRPr lang="en-US" sz="4000" dirty="0">
              <a:solidFill>
                <a:srgbClr val="FF0000"/>
              </a:solidFill>
              <a:latin typeface="+mn-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795">
            <a:off x="-308558" y="3851021"/>
            <a:ext cx="2957513" cy="2171700"/>
          </a:xfrm>
          <a:prstGeom prst="rect">
            <a:avLst/>
          </a:prstGeom>
        </p:spPr>
      </p:pic>
    </p:spTree>
    <p:extLst>
      <p:ext uri="{BB962C8B-B14F-4D97-AF65-F5344CB8AC3E}">
        <p14:creationId xmlns:p14="http://schemas.microsoft.com/office/powerpoint/2010/main" val="258609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31" y="572334"/>
            <a:ext cx="8317989" cy="584775"/>
          </a:xfrm>
          <a:prstGeom prst="rect">
            <a:avLst/>
          </a:prstGeom>
          <a:noFill/>
        </p:spPr>
        <p:txBody>
          <a:bodyPr wrap="square" rtlCol="0">
            <a:spAutoFit/>
          </a:bodyPr>
          <a:lstStyle/>
          <a:p>
            <a:r>
              <a:rPr lang="en-US" sz="3200" b="1" dirty="0">
                <a:solidFill>
                  <a:srgbClr val="0066CC"/>
                </a:solidFill>
              </a:rPr>
              <a:t>1. </a:t>
            </a:r>
            <a:r>
              <a:rPr lang="en-US" sz="3200" b="1" dirty="0" err="1">
                <a:solidFill>
                  <a:srgbClr val="0066CC"/>
                </a:solidFill>
              </a:rPr>
              <a:t>Vy</a:t>
            </a:r>
            <a:r>
              <a:rPr lang="en-US" sz="3200" b="1" dirty="0">
                <a:solidFill>
                  <a:srgbClr val="0066CC"/>
                </a:solidFill>
              </a:rPr>
              <a:t> and I often do our ……………….after school.</a:t>
            </a:r>
          </a:p>
        </p:txBody>
      </p:sp>
      <p:sp>
        <p:nvSpPr>
          <p:cNvPr id="5" name="TextBox 4">
            <a:extLst>
              <a:ext uri="{FF2B5EF4-FFF2-40B4-BE49-F238E27FC236}">
                <a16:creationId xmlns:a16="http://schemas.microsoft.com/office/drawing/2014/main" id="{36896BBC-ED70-42A7-8FAC-4A0ECD1047AC}"/>
              </a:ext>
            </a:extLst>
          </p:cNvPr>
          <p:cNvSpPr txBox="1"/>
          <p:nvPr/>
        </p:nvSpPr>
        <p:spPr>
          <a:xfrm>
            <a:off x="4497325" y="494119"/>
            <a:ext cx="1799019" cy="523220"/>
          </a:xfrm>
          <a:prstGeom prst="rect">
            <a:avLst/>
          </a:prstGeom>
          <a:noFill/>
        </p:spPr>
        <p:txBody>
          <a:bodyPr wrap="none" rtlCol="0">
            <a:spAutoFit/>
          </a:bodyPr>
          <a:lstStyle/>
          <a:p>
            <a:r>
              <a:rPr lang="en-US" sz="2800" b="1" dirty="0">
                <a:solidFill>
                  <a:srgbClr val="FF0000"/>
                </a:solidFill>
              </a:rPr>
              <a:t>homework</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67" y="522912"/>
            <a:ext cx="8452101" cy="584775"/>
          </a:xfrm>
          <a:prstGeom prst="rect">
            <a:avLst/>
          </a:prstGeom>
          <a:noFill/>
        </p:spPr>
        <p:txBody>
          <a:bodyPr wrap="square" rtlCol="0">
            <a:spAutoFit/>
          </a:bodyPr>
          <a:lstStyle/>
          <a:p>
            <a:r>
              <a:rPr lang="en-US" sz="3200" b="1" dirty="0">
                <a:solidFill>
                  <a:srgbClr val="0066CC"/>
                </a:solidFill>
              </a:rPr>
              <a:t>2. Nick plays ……………….for the school team.</a:t>
            </a:r>
          </a:p>
        </p:txBody>
      </p:sp>
      <p:sp>
        <p:nvSpPr>
          <p:cNvPr id="5" name="TextBox 4">
            <a:extLst>
              <a:ext uri="{FF2B5EF4-FFF2-40B4-BE49-F238E27FC236}">
                <a16:creationId xmlns:a16="http://schemas.microsoft.com/office/drawing/2014/main" id="{E82957EF-E0D8-45A8-A910-B23337DF937B}"/>
              </a:ext>
            </a:extLst>
          </p:cNvPr>
          <p:cNvSpPr txBox="1"/>
          <p:nvPr/>
        </p:nvSpPr>
        <p:spPr>
          <a:xfrm>
            <a:off x="2868977" y="474210"/>
            <a:ext cx="1349408" cy="523220"/>
          </a:xfrm>
          <a:prstGeom prst="rect">
            <a:avLst/>
          </a:prstGeom>
          <a:noFill/>
        </p:spPr>
        <p:txBody>
          <a:bodyPr wrap="none" rtlCol="0">
            <a:spAutoFit/>
          </a:bodyPr>
          <a:lstStyle/>
          <a:p>
            <a:r>
              <a:rPr lang="en-US" sz="2800" b="1" dirty="0">
                <a:solidFill>
                  <a:srgbClr val="FF0000"/>
                </a:solidFill>
              </a:rPr>
              <a:t>football</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32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26" y="541621"/>
            <a:ext cx="7979229" cy="584775"/>
          </a:xfrm>
          <a:prstGeom prst="rect">
            <a:avLst/>
          </a:prstGeom>
          <a:noFill/>
        </p:spPr>
        <p:txBody>
          <a:bodyPr wrap="square" rtlCol="0">
            <a:spAutoFit/>
          </a:bodyPr>
          <a:lstStyle/>
          <a:p>
            <a:r>
              <a:rPr lang="en-US" sz="3200" b="1" dirty="0">
                <a:solidFill>
                  <a:srgbClr val="0066CC"/>
                </a:solidFill>
              </a:rPr>
              <a:t>3. </a:t>
            </a:r>
            <a:r>
              <a:rPr lang="en-US" sz="3200" b="1" dirty="0" err="1">
                <a:solidFill>
                  <a:srgbClr val="0066CC"/>
                </a:solidFill>
              </a:rPr>
              <a:t>Mrs</a:t>
            </a:r>
            <a:r>
              <a:rPr lang="en-US" sz="3200" b="1" dirty="0">
                <a:solidFill>
                  <a:srgbClr val="0066CC"/>
                </a:solidFill>
              </a:rPr>
              <a:t> Nguyen teaches all my history…………….</a:t>
            </a:r>
          </a:p>
        </p:txBody>
      </p:sp>
      <p:sp>
        <p:nvSpPr>
          <p:cNvPr id="6" name="TextBox 5">
            <a:extLst>
              <a:ext uri="{FF2B5EF4-FFF2-40B4-BE49-F238E27FC236}">
                <a16:creationId xmlns:a16="http://schemas.microsoft.com/office/drawing/2014/main" id="{67B53949-C7E1-4E3B-BFA3-40907027FD49}"/>
              </a:ext>
            </a:extLst>
          </p:cNvPr>
          <p:cNvSpPr txBox="1"/>
          <p:nvPr/>
        </p:nvSpPr>
        <p:spPr>
          <a:xfrm>
            <a:off x="6566314" y="480661"/>
            <a:ext cx="1266693" cy="523220"/>
          </a:xfrm>
          <a:prstGeom prst="rect">
            <a:avLst/>
          </a:prstGeom>
          <a:noFill/>
        </p:spPr>
        <p:txBody>
          <a:bodyPr wrap="none" rtlCol="0">
            <a:spAutoFit/>
          </a:bodyPr>
          <a:lstStyle/>
          <a:p>
            <a:r>
              <a:rPr lang="en-US" sz="2800" b="1" dirty="0">
                <a:solidFill>
                  <a:srgbClr val="FF0000"/>
                </a:solidFill>
              </a:rPr>
              <a:t>lessons</a:t>
            </a:r>
          </a:p>
        </p:txBody>
      </p:sp>
      <p:sp>
        <p:nvSpPr>
          <p:cNvPr id="7" name="Action Button: Home 6">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99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91" y="490168"/>
            <a:ext cx="8549637" cy="584775"/>
          </a:xfrm>
          <a:prstGeom prst="rect">
            <a:avLst/>
          </a:prstGeom>
          <a:noFill/>
        </p:spPr>
        <p:txBody>
          <a:bodyPr wrap="square" rtlCol="0">
            <a:spAutoFit/>
          </a:bodyPr>
          <a:lstStyle/>
          <a:p>
            <a:r>
              <a:rPr lang="en-US" sz="3200" b="1" dirty="0">
                <a:solidFill>
                  <a:srgbClr val="0066CC"/>
                </a:solidFill>
              </a:rPr>
              <a:t>4. They are healthy. They do ………….every day.</a:t>
            </a:r>
          </a:p>
        </p:txBody>
      </p:sp>
      <p:sp>
        <p:nvSpPr>
          <p:cNvPr id="5" name="TextBox 4">
            <a:extLst>
              <a:ext uri="{FF2B5EF4-FFF2-40B4-BE49-F238E27FC236}">
                <a16:creationId xmlns:a16="http://schemas.microsoft.com/office/drawing/2014/main" id="{64E5B4BA-D41A-4A86-B119-2AEE181504FE}"/>
              </a:ext>
            </a:extLst>
          </p:cNvPr>
          <p:cNvSpPr txBox="1"/>
          <p:nvPr/>
        </p:nvSpPr>
        <p:spPr>
          <a:xfrm>
            <a:off x="5263147" y="396530"/>
            <a:ext cx="1383649" cy="523220"/>
          </a:xfrm>
          <a:prstGeom prst="rect">
            <a:avLst/>
          </a:prstGeom>
          <a:noFill/>
        </p:spPr>
        <p:txBody>
          <a:bodyPr wrap="none" rtlCol="0">
            <a:spAutoFit/>
          </a:bodyPr>
          <a:lstStyle/>
          <a:p>
            <a:r>
              <a:rPr lang="en-US" sz="2800" b="1" dirty="0">
                <a:solidFill>
                  <a:srgbClr val="FF0000"/>
                </a:solidFill>
              </a:rPr>
              <a:t>exercise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8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31" y="620648"/>
            <a:ext cx="8574021" cy="584775"/>
          </a:xfrm>
          <a:prstGeom prst="rect">
            <a:avLst/>
          </a:prstGeom>
          <a:noFill/>
        </p:spPr>
        <p:txBody>
          <a:bodyPr wrap="square" rtlCol="0">
            <a:spAutoFit/>
          </a:bodyPr>
          <a:lstStyle/>
          <a:p>
            <a:r>
              <a:rPr lang="en-US" sz="3200" b="1" dirty="0">
                <a:solidFill>
                  <a:srgbClr val="0066CC"/>
                </a:solidFill>
              </a:rPr>
              <a:t>5. I study </a:t>
            </a:r>
            <a:r>
              <a:rPr lang="en-US" sz="3200" b="1" dirty="0" err="1">
                <a:solidFill>
                  <a:srgbClr val="0066CC"/>
                </a:solidFill>
              </a:rPr>
              <a:t>maths</a:t>
            </a:r>
            <a:r>
              <a:rPr lang="en-US" sz="3200" b="1" dirty="0">
                <a:solidFill>
                  <a:srgbClr val="0066CC"/>
                </a:solidFill>
              </a:rPr>
              <a:t>, English and………….on Mondays.</a:t>
            </a:r>
          </a:p>
        </p:txBody>
      </p:sp>
      <p:sp>
        <p:nvSpPr>
          <p:cNvPr id="5" name="TextBox 4">
            <a:extLst>
              <a:ext uri="{FF2B5EF4-FFF2-40B4-BE49-F238E27FC236}">
                <a16:creationId xmlns:a16="http://schemas.microsoft.com/office/drawing/2014/main" id="{9F79B1FA-66AC-4BDE-B9A1-BA3C1D51D83B}"/>
              </a:ext>
            </a:extLst>
          </p:cNvPr>
          <p:cNvSpPr txBox="1"/>
          <p:nvPr/>
        </p:nvSpPr>
        <p:spPr>
          <a:xfrm>
            <a:off x="5220154" y="571880"/>
            <a:ext cx="1271502" cy="523220"/>
          </a:xfrm>
          <a:prstGeom prst="rect">
            <a:avLst/>
          </a:prstGeom>
          <a:noFill/>
        </p:spPr>
        <p:txBody>
          <a:bodyPr wrap="none" rtlCol="0">
            <a:spAutoFit/>
          </a:bodyPr>
          <a:lstStyle/>
          <a:p>
            <a:r>
              <a:rPr lang="en-US" sz="2800" b="1" dirty="0">
                <a:solidFill>
                  <a:srgbClr val="FF0000"/>
                </a:solidFill>
              </a:rPr>
              <a:t>science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1447017" y="1065374"/>
            <a:ext cx="5330823" cy="864428"/>
          </a:xfrm>
          <a:prstGeom prst="roundRect">
            <a:avLst>
              <a:gd name="adj" fmla="val 16116"/>
            </a:avLst>
          </a:prstGeom>
          <a:solidFill>
            <a:srgbClr val="A3E7FF"/>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78046" y="1119799"/>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093158" y="1517652"/>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3276217" y="1119798"/>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083118" y="1517651"/>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4963276" y="1119798"/>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500750"/>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448553"/>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277974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219424"/>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167227"/>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514737"/>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3987069"/>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3978416"/>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325583"/>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4752480"/>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4743827"/>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532675"/>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532675"/>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5879842"/>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071544"/>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3517712" y="2442770"/>
            <a:ext cx="1567224" cy="461665"/>
          </a:xfrm>
          <a:prstGeom prst="rect">
            <a:avLst/>
          </a:prstGeom>
          <a:noFill/>
        </p:spPr>
        <p:txBody>
          <a:bodyPr wrap="none" rtlCol="0">
            <a:spAutoFit/>
          </a:bodyPr>
          <a:lstStyle/>
          <a:p>
            <a:r>
              <a:rPr lang="en-US" sz="2400" b="1" dirty="0">
                <a:solidFill>
                  <a:srgbClr val="FF0000"/>
                </a:solidFill>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5164234" y="3978415"/>
            <a:ext cx="1116011" cy="461665"/>
          </a:xfrm>
          <a:prstGeom prst="rect">
            <a:avLst/>
          </a:prstGeom>
          <a:noFill/>
        </p:spPr>
        <p:txBody>
          <a:bodyPr wrap="none" rtlCol="0">
            <a:spAutoFit/>
          </a:bodyPr>
          <a:lstStyle/>
          <a:p>
            <a:r>
              <a:rPr lang="en-US" sz="2400" b="1" dirty="0">
                <a:solidFill>
                  <a:srgbClr val="FF0000"/>
                </a:solidFill>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4165103" y="5534353"/>
            <a:ext cx="1116011" cy="461665"/>
          </a:xfrm>
          <a:prstGeom prst="rect">
            <a:avLst/>
          </a:prstGeom>
          <a:noFill/>
        </p:spPr>
        <p:txBody>
          <a:bodyPr wrap="none" rtlCol="0">
            <a:spAutoFit/>
          </a:bodyPr>
          <a:lstStyle/>
          <a:p>
            <a:r>
              <a:rPr lang="en-US" sz="2400" b="1" dirty="0">
                <a:solidFill>
                  <a:srgbClr val="FF0000"/>
                </a:solidFill>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2277244" y="3167227"/>
            <a:ext cx="1183466" cy="461665"/>
          </a:xfrm>
          <a:prstGeom prst="rect">
            <a:avLst/>
          </a:prstGeom>
          <a:noFill/>
        </p:spPr>
        <p:txBody>
          <a:bodyPr wrap="none" rtlCol="0">
            <a:spAutoFit/>
          </a:bodyPr>
          <a:lstStyle/>
          <a:p>
            <a:r>
              <a:rPr lang="en-US" sz="2400" b="1" dirty="0">
                <a:solidFill>
                  <a:srgbClr val="FF0000"/>
                </a:solidFill>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4112429" y="4743827"/>
            <a:ext cx="1211678" cy="461665"/>
          </a:xfrm>
          <a:prstGeom prst="rect">
            <a:avLst/>
          </a:prstGeom>
          <a:noFill/>
        </p:spPr>
        <p:txBody>
          <a:bodyPr wrap="none" rtlCol="0">
            <a:spAutoFit/>
          </a:bodyPr>
          <a:lstStyle/>
          <a:p>
            <a:r>
              <a:rPr lang="en-US" sz="2400" b="1" dirty="0">
                <a:solidFill>
                  <a:srgbClr val="FF0000"/>
                </a:solidFill>
              </a:rPr>
              <a:t>exercise</a:t>
            </a:r>
          </a:p>
        </p:txBody>
      </p:sp>
    </p:spTree>
    <p:extLst>
      <p:ext uri="{BB962C8B-B14F-4D97-AF65-F5344CB8AC3E}">
        <p14:creationId xmlns:p14="http://schemas.microsoft.com/office/powerpoint/2010/main" val="1795190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51" y="1004655"/>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231273" y="1015504"/>
            <a:ext cx="7598637" cy="892552"/>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272145" y="297947"/>
            <a:ext cx="4253374" cy="584775"/>
          </a:xfrm>
          <a:prstGeom prst="rect">
            <a:avLst/>
          </a:prstGeom>
          <a:noFill/>
        </p:spPr>
        <p:txBody>
          <a:bodyPr wrap="square" rtlCol="0">
            <a:spAutoFit/>
          </a:bodyPr>
          <a:lstStyle/>
          <a:p>
            <a:r>
              <a:rPr lang="en-US" sz="3200" b="1" dirty="0">
                <a:solidFill>
                  <a:srgbClr val="0FB7BD"/>
                </a:solidFill>
                <a:latin typeface=".VnBodoni" pitchFamily="34" charset="0"/>
              </a:rPr>
              <a:t>* Pronunciation</a:t>
            </a:r>
          </a:p>
        </p:txBody>
      </p:sp>
      <p:sp>
        <p:nvSpPr>
          <p:cNvPr id="25" name="Rectangle 24"/>
          <p:cNvSpPr/>
          <p:nvPr/>
        </p:nvSpPr>
        <p:spPr>
          <a:xfrm>
            <a:off x="4379215" y="384969"/>
            <a:ext cx="2244525" cy="584775"/>
          </a:xfrm>
          <a:prstGeom prst="rect">
            <a:avLst/>
          </a:prstGeom>
        </p:spPr>
        <p:txBody>
          <a:bodyPr wrap="none">
            <a:spAutoFit/>
          </a:bodyPr>
          <a:lstStyle/>
          <a:p>
            <a:r>
              <a:rPr lang="en-US" sz="3200" b="1" dirty="0">
                <a:solidFill>
                  <a:srgbClr val="FF0000"/>
                </a:solidFill>
              </a:rPr>
              <a:t>/ɑ:/ </a:t>
            </a:r>
            <a:r>
              <a:rPr lang="en-US" sz="3200" b="1" dirty="0"/>
              <a:t>and</a:t>
            </a:r>
            <a:r>
              <a:rPr lang="en-US" sz="3200" b="1" dirty="0">
                <a:solidFill>
                  <a:srgbClr val="FF0000"/>
                </a:solidFill>
              </a:rPr>
              <a:t>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2505716" y="3236267"/>
            <a:ext cx="1132115" cy="461665"/>
          </a:xfrm>
          <a:prstGeom prst="rect">
            <a:avLst/>
          </a:prstGeom>
          <a:noFill/>
        </p:spPr>
        <p:txBody>
          <a:bodyPr wrap="square" rtlCol="0">
            <a:spAutoFit/>
          </a:bodyPr>
          <a:lstStyle/>
          <a:p>
            <a:r>
              <a:rPr lang="en-US" sz="2400"/>
              <a:t>sm</a:t>
            </a:r>
            <a:r>
              <a:rPr lang="en-US" sz="2400">
                <a:solidFill>
                  <a:srgbClr val="FF0000"/>
                </a:solidFill>
              </a:rPr>
              <a:t>ar</a:t>
            </a:r>
            <a:r>
              <a:rPr lang="en-US" sz="2400"/>
              <a:t>t</a:t>
            </a:r>
            <a:endParaRPr lang="en-US" sz="2400" dirty="0"/>
          </a:p>
        </p:txBody>
      </p:sp>
      <p:sp>
        <p:nvSpPr>
          <p:cNvPr id="31" name="TextBox 30">
            <a:extLst>
              <a:ext uri="{FF2B5EF4-FFF2-40B4-BE49-F238E27FC236}">
                <a16:creationId xmlns:a16="http://schemas.microsoft.com/office/drawing/2014/main" id="{D796F94E-2D24-4800-B79C-F1ED35D4F277}"/>
              </a:ext>
            </a:extLst>
          </p:cNvPr>
          <p:cNvSpPr txBox="1"/>
          <p:nvPr/>
        </p:nvSpPr>
        <p:spPr>
          <a:xfrm>
            <a:off x="2398832" y="3655782"/>
            <a:ext cx="799157" cy="461665"/>
          </a:xfrm>
          <a:prstGeom prst="rect">
            <a:avLst/>
          </a:prstGeom>
          <a:noFill/>
        </p:spPr>
        <p:txBody>
          <a:bodyPr wrap="square" rtlCol="0">
            <a:spAutoFit/>
          </a:bodyPr>
          <a:lstStyle/>
          <a:p>
            <a:pPr algn="ctr"/>
            <a:r>
              <a:rPr lang="en-US" sz="2400">
                <a:solidFill>
                  <a:srgbClr val="FF0000"/>
                </a:solidFill>
              </a:rPr>
              <a:t>ar</a:t>
            </a:r>
            <a:r>
              <a:rPr lang="en-US" sz="2400"/>
              <a:t>t</a:t>
            </a:r>
            <a:endParaRPr lang="en-US" sz="2400" dirty="0"/>
          </a:p>
        </p:txBody>
      </p:sp>
      <p:sp>
        <p:nvSpPr>
          <p:cNvPr id="32" name="TextBox 31">
            <a:extLst>
              <a:ext uri="{FF2B5EF4-FFF2-40B4-BE49-F238E27FC236}">
                <a16:creationId xmlns:a16="http://schemas.microsoft.com/office/drawing/2014/main" id="{52E17B53-2C2E-4CA4-951A-A1678A2E06DC}"/>
              </a:ext>
            </a:extLst>
          </p:cNvPr>
          <p:cNvSpPr txBox="1"/>
          <p:nvPr/>
        </p:nvSpPr>
        <p:spPr>
          <a:xfrm>
            <a:off x="5430968" y="3232437"/>
            <a:ext cx="1632858" cy="461665"/>
          </a:xfrm>
          <a:prstGeom prst="rect">
            <a:avLst/>
          </a:prstGeom>
          <a:noFill/>
        </p:spPr>
        <p:txBody>
          <a:bodyPr wrap="square" rtlCol="0">
            <a:spAutoFit/>
          </a:bodyPr>
          <a:lstStyle/>
          <a:p>
            <a:pPr algn="ctr"/>
            <a:r>
              <a:rPr lang="en-US" sz="2400"/>
              <a:t>s</a:t>
            </a:r>
            <a:r>
              <a:rPr lang="en-US" sz="2400">
                <a:solidFill>
                  <a:srgbClr val="FF0000"/>
                </a:solidFill>
              </a:rPr>
              <a:t>u</a:t>
            </a:r>
            <a:r>
              <a:rPr lang="en-US" sz="2400"/>
              <a:t>bject</a:t>
            </a:r>
            <a:endParaRPr lang="en-US" sz="2400" dirty="0"/>
          </a:p>
        </p:txBody>
      </p:sp>
      <p:sp>
        <p:nvSpPr>
          <p:cNvPr id="34" name="TextBox 33">
            <a:extLst>
              <a:ext uri="{FF2B5EF4-FFF2-40B4-BE49-F238E27FC236}">
                <a16:creationId xmlns:a16="http://schemas.microsoft.com/office/drawing/2014/main" id="{A603DED4-23E9-4747-81FC-D800CB72DA18}"/>
              </a:ext>
            </a:extLst>
          </p:cNvPr>
          <p:cNvSpPr txBox="1"/>
          <p:nvPr/>
        </p:nvSpPr>
        <p:spPr>
          <a:xfrm>
            <a:off x="5530901" y="3694102"/>
            <a:ext cx="1426041" cy="461665"/>
          </a:xfrm>
          <a:prstGeom prst="rect">
            <a:avLst/>
          </a:prstGeom>
          <a:noFill/>
        </p:spPr>
        <p:txBody>
          <a:bodyPr wrap="square" rtlCol="0">
            <a:spAutoFit/>
          </a:bodyPr>
          <a:lstStyle/>
          <a:p>
            <a:pPr algn="ctr"/>
            <a:r>
              <a:rPr lang="en-US" sz="2400"/>
              <a:t>st</a:t>
            </a:r>
            <a:r>
              <a:rPr lang="en-US" sz="2400">
                <a:solidFill>
                  <a:srgbClr val="FF0000"/>
                </a:solidFill>
              </a:rPr>
              <a:t>u</a:t>
            </a:r>
            <a:r>
              <a:rPr lang="en-US" sz="2400"/>
              <a:t>dy</a:t>
            </a:r>
            <a:endParaRPr lang="en-US" sz="2400" dirty="0"/>
          </a:p>
        </p:txBody>
      </p:sp>
      <p:sp>
        <p:nvSpPr>
          <p:cNvPr id="35" name="TextBox 34">
            <a:extLst>
              <a:ext uri="{FF2B5EF4-FFF2-40B4-BE49-F238E27FC236}">
                <a16:creationId xmlns:a16="http://schemas.microsoft.com/office/drawing/2014/main" id="{FE394D01-89A6-4CCC-B2D8-9967CCFF224E}"/>
              </a:ext>
            </a:extLst>
          </p:cNvPr>
          <p:cNvSpPr txBox="1"/>
          <p:nvPr/>
        </p:nvSpPr>
        <p:spPr>
          <a:xfrm>
            <a:off x="5677863" y="4143784"/>
            <a:ext cx="1279079" cy="461665"/>
          </a:xfrm>
          <a:prstGeom prst="rect">
            <a:avLst/>
          </a:prstGeom>
          <a:noFill/>
        </p:spPr>
        <p:txBody>
          <a:bodyPr wrap="square" rtlCol="0">
            <a:spAutoFit/>
          </a:bodyPr>
          <a:lstStyle/>
          <a:p>
            <a:pPr algn="ctr"/>
            <a:r>
              <a:rPr lang="en-US" sz="2400"/>
              <a:t>M</a:t>
            </a:r>
            <a:r>
              <a:rPr lang="en-US" sz="2400">
                <a:solidFill>
                  <a:srgbClr val="FF0000"/>
                </a:solidFill>
              </a:rPr>
              <a:t>o</a:t>
            </a:r>
            <a:r>
              <a:rPr lang="en-US" sz="2400"/>
              <a:t>nday</a:t>
            </a:r>
            <a:endParaRPr lang="en-US" sz="2400" dirty="0"/>
          </a:p>
        </p:txBody>
      </p:sp>
      <p:sp>
        <p:nvSpPr>
          <p:cNvPr id="36" name="TextBox 35">
            <a:extLst>
              <a:ext uri="{FF2B5EF4-FFF2-40B4-BE49-F238E27FC236}">
                <a16:creationId xmlns:a16="http://schemas.microsoft.com/office/drawing/2014/main" id="{88AA07E9-C842-426B-B925-195247E54DB6}"/>
              </a:ext>
            </a:extLst>
          </p:cNvPr>
          <p:cNvSpPr txBox="1"/>
          <p:nvPr/>
        </p:nvSpPr>
        <p:spPr>
          <a:xfrm>
            <a:off x="2472645" y="4127635"/>
            <a:ext cx="1082496" cy="461665"/>
          </a:xfrm>
          <a:prstGeom prst="rect">
            <a:avLst/>
          </a:prstGeom>
          <a:noFill/>
        </p:spPr>
        <p:txBody>
          <a:bodyPr wrap="square" rtlCol="0">
            <a:spAutoFit/>
          </a:bodyPr>
          <a:lstStyle/>
          <a:p>
            <a:pPr algn="ctr"/>
            <a:r>
              <a:rPr lang="en-US" sz="2400"/>
              <a:t>c</a:t>
            </a:r>
            <a:r>
              <a:rPr lang="en-US" sz="2400">
                <a:solidFill>
                  <a:srgbClr val="FF0000"/>
                </a:solidFill>
              </a:rPr>
              <a:t>ar</a:t>
            </a:r>
            <a:r>
              <a:rPr lang="en-US" sz="2400"/>
              <a:t>ton</a:t>
            </a:r>
            <a:endParaRPr lang="en-US" sz="2400" dirty="0"/>
          </a:p>
        </p:txBody>
      </p:sp>
      <p:sp>
        <p:nvSpPr>
          <p:cNvPr id="37" name="TextBox 36">
            <a:extLst>
              <a:ext uri="{FF2B5EF4-FFF2-40B4-BE49-F238E27FC236}">
                <a16:creationId xmlns:a16="http://schemas.microsoft.com/office/drawing/2014/main" id="{C8D49F80-5C94-4BE2-A45E-4625EEBFEA67}"/>
              </a:ext>
            </a:extLst>
          </p:cNvPr>
          <p:cNvSpPr txBox="1"/>
          <p:nvPr/>
        </p:nvSpPr>
        <p:spPr>
          <a:xfrm>
            <a:off x="5430968" y="4549305"/>
            <a:ext cx="1632858" cy="461665"/>
          </a:xfrm>
          <a:prstGeom prst="rect">
            <a:avLst/>
          </a:prstGeom>
          <a:noFill/>
        </p:spPr>
        <p:txBody>
          <a:bodyPr wrap="square" rtlCol="0">
            <a:spAutoFit/>
          </a:bodyPr>
          <a:lstStyle/>
          <a:p>
            <a:pPr algn="ctr"/>
            <a:r>
              <a:rPr lang="en-US" sz="2400"/>
              <a:t>c</a:t>
            </a:r>
            <a:r>
              <a:rPr lang="en-US" sz="2400">
                <a:solidFill>
                  <a:srgbClr val="FF0000"/>
                </a:solidFill>
              </a:rPr>
              <a:t>o</a:t>
            </a:r>
            <a:r>
              <a:rPr lang="en-US" sz="2400"/>
              <a:t>mpass</a:t>
            </a:r>
            <a:endParaRPr lang="en-US" sz="2400" dirty="0"/>
          </a:p>
        </p:txBody>
      </p:sp>
      <p:sp>
        <p:nvSpPr>
          <p:cNvPr id="47" name="TextBox 46">
            <a:extLst>
              <a:ext uri="{FF2B5EF4-FFF2-40B4-BE49-F238E27FC236}">
                <a16:creationId xmlns:a16="http://schemas.microsoft.com/office/drawing/2014/main" id="{627682B1-1C7B-4B8D-BE52-D4E08704CE58}"/>
              </a:ext>
            </a:extLst>
          </p:cNvPr>
          <p:cNvSpPr txBox="1"/>
          <p:nvPr/>
        </p:nvSpPr>
        <p:spPr>
          <a:xfrm>
            <a:off x="2199855" y="4549306"/>
            <a:ext cx="1426041" cy="461665"/>
          </a:xfrm>
          <a:prstGeom prst="rect">
            <a:avLst/>
          </a:prstGeom>
          <a:noFill/>
        </p:spPr>
        <p:txBody>
          <a:bodyPr wrap="square" rtlCol="0">
            <a:spAutoFit/>
          </a:bodyPr>
          <a:lstStyle/>
          <a:p>
            <a:pPr algn="ctr"/>
            <a:r>
              <a:rPr lang="en-US" sz="2400"/>
              <a:t>cl</a:t>
            </a:r>
            <a:r>
              <a:rPr lang="en-US" sz="2400">
                <a:solidFill>
                  <a:srgbClr val="FF0000"/>
                </a:solidFill>
              </a:rPr>
              <a:t>a</a:t>
            </a:r>
            <a:r>
              <a:rPr lang="en-US" sz="2400"/>
              <a:t>ss</a:t>
            </a:r>
            <a:endParaRPr lang="en-US" sz="2400" dirty="0"/>
          </a:p>
        </p:txBody>
      </p:sp>
      <p:grpSp>
        <p:nvGrpSpPr>
          <p:cNvPr id="19" name="Group 18"/>
          <p:cNvGrpSpPr/>
          <p:nvPr/>
        </p:nvGrpSpPr>
        <p:grpSpPr>
          <a:xfrm>
            <a:off x="1048174" y="2483040"/>
            <a:ext cx="6662070" cy="3089303"/>
            <a:chOff x="1240959" y="3799111"/>
            <a:chExt cx="6662070" cy="2647406"/>
          </a:xfrm>
          <a:effectLst>
            <a:glow rad="139700">
              <a:schemeClr val="accent1">
                <a:satMod val="175000"/>
                <a:alpha val="40000"/>
              </a:schemeClr>
            </a:glow>
          </a:effectLst>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576141" y="2493319"/>
            <a:ext cx="865943" cy="523220"/>
          </a:xfrm>
          <a:prstGeom prst="rect">
            <a:avLst/>
          </a:prstGeom>
        </p:spPr>
        <p:txBody>
          <a:bodyPr wrap="none">
            <a:spAutoFit/>
          </a:bodyPr>
          <a:lstStyle/>
          <a:p>
            <a:pPr algn="ctr"/>
            <a:r>
              <a:rPr lang="en-US" sz="2800" b="1" dirty="0">
                <a:solidFill>
                  <a:srgbClr val="FF0000"/>
                </a:solidFill>
              </a:rPr>
              <a:t>/ɑ:/ </a:t>
            </a:r>
          </a:p>
        </p:txBody>
      </p:sp>
      <p:sp>
        <p:nvSpPr>
          <p:cNvPr id="46" name="Rectangle 45"/>
          <p:cNvSpPr/>
          <p:nvPr/>
        </p:nvSpPr>
        <p:spPr>
          <a:xfrm>
            <a:off x="6008954" y="2473115"/>
            <a:ext cx="662361" cy="523220"/>
          </a:xfrm>
          <a:prstGeom prst="rect">
            <a:avLst/>
          </a:prstGeom>
        </p:spPr>
        <p:txBody>
          <a:bodyPr wrap="none">
            <a:spAutoFit/>
          </a:bodyPr>
          <a:lstStyle/>
          <a:p>
            <a:pPr algn="ctr"/>
            <a:r>
              <a:rPr lang="en-US" sz="2800" b="1" dirty="0">
                <a:solidFill>
                  <a:srgbClr val="FF0000"/>
                </a:solidFill>
              </a:rPr>
              <a:t>/ʌ/</a:t>
            </a:r>
          </a:p>
        </p:txBody>
      </p:sp>
      <p:sp>
        <p:nvSpPr>
          <p:cNvPr id="48" name="Oval 47"/>
          <p:cNvSpPr/>
          <p:nvPr/>
        </p:nvSpPr>
        <p:spPr>
          <a:xfrm>
            <a:off x="1533698" y="2562056"/>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a:t>
            </a:r>
          </a:p>
        </p:txBody>
      </p:sp>
      <p:sp>
        <p:nvSpPr>
          <p:cNvPr id="49" name="Oval 48"/>
          <p:cNvSpPr/>
          <p:nvPr/>
        </p:nvSpPr>
        <p:spPr>
          <a:xfrm>
            <a:off x="5030592" y="2565773"/>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a:t>
            </a:r>
          </a:p>
        </p:txBody>
      </p:sp>
      <p:pic>
        <p:nvPicPr>
          <p:cNvPr id="2" name="Bản sao của B1_05">
            <a:hlinkClick r:id="" action="ppaction://media"/>
            <a:extLst>
              <a:ext uri="{FF2B5EF4-FFF2-40B4-BE49-F238E27FC236}">
                <a16:creationId xmlns:a16="http://schemas.microsoft.com/office/drawing/2014/main" id="{7C09F9EC-9A1E-40AE-B885-5D956D7B7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9320" y="1089999"/>
            <a:ext cx="487363" cy="487363"/>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 grpId="0"/>
      <p:bldP spid="31" grpId="0"/>
      <p:bldP spid="32" grpId="0"/>
      <p:bldP spid="34" grpId="0"/>
      <p:bldP spid="35" grpId="0"/>
      <p:bldP spid="36" grpId="0"/>
      <p:bldP spid="37"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TextBox 9"/>
          <p:cNvSpPr txBox="1"/>
          <p:nvPr/>
        </p:nvSpPr>
        <p:spPr>
          <a:xfrm>
            <a:off x="946649" y="77215"/>
            <a:ext cx="7642179" cy="830997"/>
          </a:xfrm>
          <a:prstGeom prst="rect">
            <a:avLst/>
          </a:prstGeom>
          <a:solidFill>
            <a:srgbClr val="0FB7BD"/>
          </a:solid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1436387" y="1292411"/>
            <a:ext cx="474830" cy="461665"/>
          </a:xfrm>
          <a:prstGeom prst="rect">
            <a:avLst/>
          </a:prstGeom>
          <a:noFill/>
        </p:spPr>
        <p:txBody>
          <a:bodyPr wrap="square" rtlCol="0">
            <a:spAutoFit/>
          </a:bodyPr>
          <a:lstStyle/>
          <a:p>
            <a:r>
              <a:rPr lang="en-US" sz="2400" b="1" dirty="0">
                <a:solidFill>
                  <a:srgbClr val="0070C0"/>
                </a:solidFill>
              </a:rPr>
              <a:t>1.</a:t>
            </a:r>
          </a:p>
        </p:txBody>
      </p:sp>
      <p:sp>
        <p:nvSpPr>
          <p:cNvPr id="17" name="TextBox 16"/>
          <p:cNvSpPr txBox="1"/>
          <p:nvPr/>
        </p:nvSpPr>
        <p:spPr>
          <a:xfrm>
            <a:off x="1911217" y="1283758"/>
            <a:ext cx="6186303" cy="492443"/>
          </a:xfrm>
          <a:prstGeom prst="rect">
            <a:avLst/>
          </a:prstGeom>
          <a:noFill/>
        </p:spPr>
        <p:txBody>
          <a:bodyPr wrap="square" rtlCol="0">
            <a:spAutoFit/>
          </a:bodyPr>
          <a:lstStyle/>
          <a:p>
            <a:r>
              <a:rPr lang="en-US" sz="2600" dirty="0"/>
              <a:t>My brother has a new compass.</a:t>
            </a:r>
          </a:p>
        </p:txBody>
      </p:sp>
      <p:sp>
        <p:nvSpPr>
          <p:cNvPr id="18" name="TextBox 17"/>
          <p:cNvSpPr txBox="1"/>
          <p:nvPr/>
        </p:nvSpPr>
        <p:spPr>
          <a:xfrm>
            <a:off x="1441055" y="2379923"/>
            <a:ext cx="474830" cy="461665"/>
          </a:xfrm>
          <a:prstGeom prst="rect">
            <a:avLst/>
          </a:prstGeom>
          <a:noFill/>
        </p:spPr>
        <p:txBody>
          <a:bodyPr wrap="square" rtlCol="0">
            <a:spAutoFit/>
          </a:bodyPr>
          <a:lstStyle/>
          <a:p>
            <a:r>
              <a:rPr lang="en-US" sz="2400" b="1" dirty="0">
                <a:solidFill>
                  <a:srgbClr val="0070C0"/>
                </a:solidFill>
              </a:rPr>
              <a:t>2.</a:t>
            </a:r>
          </a:p>
        </p:txBody>
      </p:sp>
      <p:sp>
        <p:nvSpPr>
          <p:cNvPr id="19" name="TextBox 18"/>
          <p:cNvSpPr txBox="1"/>
          <p:nvPr/>
        </p:nvSpPr>
        <p:spPr>
          <a:xfrm>
            <a:off x="1890447" y="2332058"/>
            <a:ext cx="6186303" cy="492443"/>
          </a:xfrm>
          <a:prstGeom prst="rect">
            <a:avLst/>
          </a:prstGeom>
          <a:noFill/>
        </p:spPr>
        <p:txBody>
          <a:bodyPr wrap="square" rtlCol="0">
            <a:spAutoFit/>
          </a:bodyPr>
          <a:lstStyle/>
          <a:p>
            <a:r>
              <a:rPr lang="en-US" sz="2600" dirty="0"/>
              <a:t> Our classroom is large.</a:t>
            </a:r>
          </a:p>
        </p:txBody>
      </p:sp>
      <p:sp>
        <p:nvSpPr>
          <p:cNvPr id="20" name="TextBox 19"/>
          <p:cNvSpPr txBox="1"/>
          <p:nvPr/>
        </p:nvSpPr>
        <p:spPr>
          <a:xfrm>
            <a:off x="1436387" y="3431673"/>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1904720" y="3416775"/>
            <a:ext cx="6186303" cy="492443"/>
          </a:xfrm>
          <a:prstGeom prst="rect">
            <a:avLst/>
          </a:prstGeom>
          <a:noFill/>
        </p:spPr>
        <p:txBody>
          <a:bodyPr wrap="square" rtlCol="0">
            <a:spAutoFit/>
          </a:bodyPr>
          <a:lstStyle/>
          <a:p>
            <a:r>
              <a:rPr lang="en-US" sz="2600" dirty="0"/>
              <a:t> They look smart on their first day at school.</a:t>
            </a:r>
          </a:p>
        </p:txBody>
      </p:sp>
      <p:sp>
        <p:nvSpPr>
          <p:cNvPr id="22" name="TextBox 21"/>
          <p:cNvSpPr txBox="1"/>
          <p:nvPr/>
        </p:nvSpPr>
        <p:spPr>
          <a:xfrm>
            <a:off x="1436387" y="4541378"/>
            <a:ext cx="474830" cy="461665"/>
          </a:xfrm>
          <a:prstGeom prst="rect">
            <a:avLst/>
          </a:prstGeom>
          <a:noFill/>
        </p:spPr>
        <p:txBody>
          <a:bodyPr wrap="square" rtlCol="0">
            <a:spAutoFit/>
          </a:bodyPr>
          <a:lstStyle/>
          <a:p>
            <a:r>
              <a:rPr lang="en-US" sz="2400" b="1">
                <a:solidFill>
                  <a:srgbClr val="0070C0"/>
                </a:solidFill>
              </a:rPr>
              <a:t>4.</a:t>
            </a:r>
          </a:p>
        </p:txBody>
      </p:sp>
      <p:sp>
        <p:nvSpPr>
          <p:cNvPr id="23" name="TextBox 22"/>
          <p:cNvSpPr txBox="1"/>
          <p:nvPr/>
        </p:nvSpPr>
        <p:spPr>
          <a:xfrm>
            <a:off x="1904719" y="4541378"/>
            <a:ext cx="6186303" cy="492443"/>
          </a:xfrm>
          <a:prstGeom prst="rect">
            <a:avLst/>
          </a:prstGeom>
          <a:noFill/>
        </p:spPr>
        <p:txBody>
          <a:bodyPr wrap="square" rtlCol="0">
            <a:spAutoFit/>
          </a:bodyPr>
          <a:lstStyle/>
          <a:p>
            <a:r>
              <a:rPr lang="en-US" sz="2600" dirty="0"/>
              <a:t> The art lesson starts at nine o’clock.</a:t>
            </a:r>
          </a:p>
        </p:txBody>
      </p:sp>
      <p:sp>
        <p:nvSpPr>
          <p:cNvPr id="32" name="TextBox 31"/>
          <p:cNvSpPr txBox="1"/>
          <p:nvPr/>
        </p:nvSpPr>
        <p:spPr>
          <a:xfrm>
            <a:off x="1436387" y="5660108"/>
            <a:ext cx="474830" cy="461665"/>
          </a:xfrm>
          <a:prstGeom prst="rect">
            <a:avLst/>
          </a:prstGeom>
          <a:noFill/>
        </p:spPr>
        <p:txBody>
          <a:bodyPr wrap="square" rtlCol="0">
            <a:spAutoFit/>
          </a:bodyPr>
          <a:lstStyle/>
          <a:p>
            <a:r>
              <a:rPr lang="en-US" sz="2400" b="1">
                <a:solidFill>
                  <a:srgbClr val="0070C0"/>
                </a:solidFill>
              </a:rPr>
              <a:t>5.</a:t>
            </a:r>
          </a:p>
        </p:txBody>
      </p:sp>
      <p:sp>
        <p:nvSpPr>
          <p:cNvPr id="33" name="TextBox 32"/>
          <p:cNvSpPr txBox="1"/>
          <p:nvPr/>
        </p:nvSpPr>
        <p:spPr>
          <a:xfrm>
            <a:off x="1890446" y="5660108"/>
            <a:ext cx="6186303" cy="492443"/>
          </a:xfrm>
          <a:prstGeom prst="rect">
            <a:avLst/>
          </a:prstGeom>
          <a:noFill/>
        </p:spPr>
        <p:txBody>
          <a:bodyPr wrap="square" rtlCol="0">
            <a:spAutoFit/>
          </a:bodyPr>
          <a:lstStyle/>
          <a:p>
            <a:r>
              <a:rPr lang="en-US" sz="2600" dirty="0"/>
              <a:t> He goes out to have lunch every Sunday.</a:t>
            </a:r>
          </a:p>
        </p:txBody>
      </p:sp>
      <p:pic>
        <p:nvPicPr>
          <p:cNvPr id="2" name="Bản sao của B1_06">
            <a:hlinkClick r:id="" action="ppaction://media"/>
            <a:extLst>
              <a:ext uri="{FF2B5EF4-FFF2-40B4-BE49-F238E27FC236}">
                <a16:creationId xmlns:a16="http://schemas.microsoft.com/office/drawing/2014/main" id="{CC707E9C-4AD5-43EE-BF76-672F22634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8827" y="448110"/>
            <a:ext cx="487363" cy="487363"/>
          </a:xfrm>
          <a:prstGeom prst="rect">
            <a:avLst/>
          </a:prstGeom>
        </p:spPr>
      </p:pic>
      <p:sp>
        <p:nvSpPr>
          <p:cNvPr id="5" name="TextBox 4">
            <a:extLst>
              <a:ext uri="{FF2B5EF4-FFF2-40B4-BE49-F238E27FC236}">
                <a16:creationId xmlns:a16="http://schemas.microsoft.com/office/drawing/2014/main" id="{01E481F6-47E8-4135-902C-815484B55D26}"/>
              </a:ext>
            </a:extLst>
          </p:cNvPr>
          <p:cNvSpPr txBox="1"/>
          <p:nvPr/>
        </p:nvSpPr>
        <p:spPr>
          <a:xfrm>
            <a:off x="2946184" y="2888330"/>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2621492" y="1809576"/>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5" name="TextBox 24">
            <a:extLst>
              <a:ext uri="{FF2B5EF4-FFF2-40B4-BE49-F238E27FC236}">
                <a16:creationId xmlns:a16="http://schemas.microsoft.com/office/drawing/2014/main" id="{F44D3C86-1A70-4057-9AE1-6947A464FB06}"/>
              </a:ext>
            </a:extLst>
          </p:cNvPr>
          <p:cNvSpPr txBox="1"/>
          <p:nvPr/>
        </p:nvSpPr>
        <p:spPr>
          <a:xfrm>
            <a:off x="4277792" y="2879425"/>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6" name="TextBox 25">
            <a:extLst>
              <a:ext uri="{FF2B5EF4-FFF2-40B4-BE49-F238E27FC236}">
                <a16:creationId xmlns:a16="http://schemas.microsoft.com/office/drawing/2014/main" id="{EA643089-6B04-4774-A77D-94C0569BCA00}"/>
              </a:ext>
            </a:extLst>
          </p:cNvPr>
          <p:cNvSpPr txBox="1"/>
          <p:nvPr/>
        </p:nvSpPr>
        <p:spPr>
          <a:xfrm>
            <a:off x="5247389" y="1809576"/>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7" name="TextBox 26">
            <a:extLst>
              <a:ext uri="{FF2B5EF4-FFF2-40B4-BE49-F238E27FC236}">
                <a16:creationId xmlns:a16="http://schemas.microsoft.com/office/drawing/2014/main" id="{76268F62-0FE7-4FD0-8105-4E852DD4C3AB}"/>
              </a:ext>
            </a:extLst>
          </p:cNvPr>
          <p:cNvSpPr txBox="1"/>
          <p:nvPr/>
        </p:nvSpPr>
        <p:spPr>
          <a:xfrm>
            <a:off x="3475152" y="3923818"/>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245915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398111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30" name="TextBox 29">
            <a:extLst>
              <a:ext uri="{FF2B5EF4-FFF2-40B4-BE49-F238E27FC236}">
                <a16:creationId xmlns:a16="http://schemas.microsoft.com/office/drawing/2014/main" id="{64A4BCDA-565A-4114-B85E-7D661EC4B9CD}"/>
              </a:ext>
            </a:extLst>
          </p:cNvPr>
          <p:cNvSpPr txBox="1"/>
          <p:nvPr/>
        </p:nvSpPr>
        <p:spPr>
          <a:xfrm>
            <a:off x="4836372" y="6184127"/>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31" name="TextBox 30">
            <a:extLst>
              <a:ext uri="{FF2B5EF4-FFF2-40B4-BE49-F238E27FC236}">
                <a16:creationId xmlns:a16="http://schemas.microsoft.com/office/drawing/2014/main" id="{9A77AF18-A2D4-4820-B451-98AB77B36362}"/>
              </a:ext>
            </a:extLst>
          </p:cNvPr>
          <p:cNvSpPr txBox="1"/>
          <p:nvPr/>
        </p:nvSpPr>
        <p:spPr>
          <a:xfrm>
            <a:off x="6521066" y="6184127"/>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2501433" y="1700916"/>
            <a:ext cx="100584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4996673" y="1703276"/>
            <a:ext cx="11887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2621492" y="2770468"/>
            <a:ext cx="1371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4318432" y="2784824"/>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3434512" y="381419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2584136" y="4962403"/>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3982932" y="4962403"/>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4767738" y="609561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6453230" y="6090909"/>
            <a:ext cx="9144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75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75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7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75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75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75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46" y="3865344"/>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39" y="3939436"/>
            <a:ext cx="961782" cy="777611"/>
          </a:xfrm>
          <a:prstGeom prst="rect">
            <a:avLst/>
          </a:prstGeom>
        </p:spPr>
      </p:pic>
      <p:sp>
        <p:nvSpPr>
          <p:cNvPr id="21" name="TextBox 20"/>
          <p:cNvSpPr txBox="1"/>
          <p:nvPr/>
        </p:nvSpPr>
        <p:spPr>
          <a:xfrm>
            <a:off x="2894526" y="2134572"/>
            <a:ext cx="3291839" cy="523220"/>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b="1" dirty="0">
                <a:solidFill>
                  <a:srgbClr val="FF0000"/>
                </a:solidFill>
                <a:latin typeface=".VnArial" pitchFamily="34" charset="0"/>
              </a:rPr>
              <a:t>LESSON 2: </a:t>
            </a:r>
            <a:endParaRPr lang="en-GB" sz="2800" b="1" dirty="0">
              <a:solidFill>
                <a:srgbClr val="FF0000"/>
              </a:solidFill>
              <a:latin typeface=".VnArial" pitchFamily="34" charset="0"/>
            </a:endParaRPr>
          </a:p>
        </p:txBody>
      </p:sp>
      <p:sp>
        <p:nvSpPr>
          <p:cNvPr id="6" name="Rounded Rectangle 5"/>
          <p:cNvSpPr/>
          <p:nvPr/>
        </p:nvSpPr>
        <p:spPr>
          <a:xfrm>
            <a:off x="248193" y="14369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solidFill>
                  <a:srgbClr val="FF0000"/>
                </a:solidFill>
              </a:rPr>
              <a:t>UNIT 1: MY NEW SCHOOL</a:t>
            </a:r>
            <a:endParaRPr lang="en-GB" sz="4000" b="1" dirty="0">
              <a:solidFill>
                <a:srgbClr val="FF0000"/>
              </a:solidFill>
            </a:endParaRPr>
          </a:p>
        </p:txBody>
      </p:sp>
    </p:spTree>
    <p:extLst>
      <p:ext uri="{BB962C8B-B14F-4D97-AF65-F5344CB8AC3E}">
        <p14:creationId xmlns:p14="http://schemas.microsoft.com/office/powerpoint/2010/main" val="86045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br>
              <a:rPr lang="en-US" b="1" dirty="0"/>
            </a:br>
            <a:r>
              <a:rPr lang="en-US" b="1" dirty="0"/>
              <a:t>* Production: </a:t>
            </a:r>
            <a:r>
              <a:rPr lang="en-US" sz="2700" b="1" dirty="0">
                <a:solidFill>
                  <a:schemeClr val="tx1"/>
                </a:solidFill>
                <a:latin typeface="Arial" pitchFamily="34" charset="0"/>
                <a:cs typeface="Arial" pitchFamily="34" charset="0"/>
              </a:rPr>
              <a:t>Write sentences about yourself using </a:t>
            </a:r>
            <a:br>
              <a:rPr lang="en-US" sz="2700" b="1" dirty="0">
                <a:solidFill>
                  <a:schemeClr val="tx1"/>
                </a:solidFill>
                <a:latin typeface="Arial" pitchFamily="34" charset="0"/>
                <a:cs typeface="Arial" pitchFamily="34" charset="0"/>
              </a:rPr>
            </a:br>
            <a:r>
              <a:rPr lang="en-US" sz="2700" b="1" dirty="0">
                <a:solidFill>
                  <a:schemeClr val="tx1"/>
                </a:solidFill>
                <a:latin typeface="Arial" pitchFamily="34" charset="0"/>
                <a:cs typeface="Arial" pitchFamily="34" charset="0"/>
              </a:rPr>
              <a:t>                                      some verbs above. </a:t>
            </a:r>
            <a:br>
              <a:rPr lang="en-US" sz="2700" b="1" dirty="0">
                <a:solidFill>
                  <a:schemeClr val="tx1"/>
                </a:solidFill>
                <a:latin typeface="Arial" pitchFamily="34" charset="0"/>
                <a:cs typeface="Arial" pitchFamily="34" charset="0"/>
              </a:rPr>
            </a:br>
            <a:br>
              <a:rPr lang="en-GB" sz="2700" dirty="0">
                <a:solidFill>
                  <a:schemeClr val="tx1"/>
                </a:solidFill>
              </a:rPr>
            </a:br>
            <a:endParaRPr lang="en-GB" sz="2700" b="1" dirty="0"/>
          </a:p>
        </p:txBody>
      </p:sp>
      <p:sp>
        <p:nvSpPr>
          <p:cNvPr id="3" name="Content Placeholder 2"/>
          <p:cNvSpPr>
            <a:spLocks noGrp="1"/>
          </p:cNvSpPr>
          <p:nvPr>
            <p:ph idx="1"/>
          </p:nvPr>
        </p:nvSpPr>
        <p:spPr/>
        <p:txBody>
          <a:bodyPr/>
          <a:lstStyle/>
          <a:p>
            <a:endParaRPr lang="en-GB" dirty="0"/>
          </a:p>
        </p:txBody>
      </p:sp>
      <p:sp>
        <p:nvSpPr>
          <p:cNvPr id="5" name="Rectangle 4"/>
          <p:cNvSpPr>
            <a:spLocks noChangeArrowheads="1"/>
          </p:cNvSpPr>
          <p:nvPr/>
        </p:nvSpPr>
        <p:spPr bwMode="auto">
          <a:xfrm>
            <a:off x="215900" y="1844675"/>
            <a:ext cx="8820150" cy="49403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1" hangingPunct="1">
              <a:lnSpc>
                <a:spcPts val="5400"/>
              </a:lnSpc>
            </a:pPr>
            <a:r>
              <a:rPr lang="en-US" sz="3000" b="1" dirty="0">
                <a:solidFill>
                  <a:schemeClr val="bg1"/>
                </a:solidFill>
                <a:latin typeface="Arial" pitchFamily="34" charset="0"/>
                <a:cs typeface="Arial" pitchFamily="34" charset="0"/>
              </a:rPr>
              <a:t>Hi, everybody! I am </a:t>
            </a:r>
            <a:r>
              <a:rPr lang="en-US" sz="3000" b="1" dirty="0" err="1">
                <a:solidFill>
                  <a:schemeClr val="bg1"/>
                </a:solidFill>
                <a:latin typeface="Arial" pitchFamily="34" charset="0"/>
                <a:cs typeface="Arial" pitchFamily="34" charset="0"/>
              </a:rPr>
              <a:t>Huy</a:t>
            </a:r>
            <a:r>
              <a:rPr lang="en-US" sz="3000" b="1" dirty="0">
                <a:solidFill>
                  <a:schemeClr val="bg1"/>
                </a:solidFill>
                <a:latin typeface="Arial" pitchFamily="34" charset="0"/>
                <a:cs typeface="Arial" pitchFamily="34" charset="0"/>
              </a:rPr>
              <a:t>. I </a:t>
            </a:r>
            <a:r>
              <a:rPr lang="en-US" sz="3000" b="1" u="sng" dirty="0">
                <a:solidFill>
                  <a:schemeClr val="bg1"/>
                </a:solidFill>
                <a:latin typeface="Arial" pitchFamily="34" charset="0"/>
                <a:cs typeface="Arial" pitchFamily="34" charset="0"/>
              </a:rPr>
              <a:t>study</a:t>
            </a:r>
            <a:r>
              <a:rPr lang="en-US" sz="3000" b="1" dirty="0">
                <a:solidFill>
                  <a:schemeClr val="bg1"/>
                </a:solidFill>
                <a:latin typeface="Arial" pitchFamily="34" charset="0"/>
                <a:cs typeface="Arial" pitchFamily="34" charset="0"/>
              </a:rPr>
              <a:t> at Tran Hung Dao Secondary School. At school I have many subjects: English, </a:t>
            </a:r>
            <a:r>
              <a:rPr lang="en-US" sz="3000" b="1" dirty="0" err="1">
                <a:solidFill>
                  <a:schemeClr val="bg1"/>
                </a:solidFill>
                <a:latin typeface="Arial" pitchFamily="34" charset="0"/>
                <a:cs typeface="Arial" pitchFamily="34" charset="0"/>
              </a:rPr>
              <a:t>Maths</a:t>
            </a:r>
            <a:r>
              <a:rPr lang="en-US" sz="3000" b="1" dirty="0">
                <a:solidFill>
                  <a:schemeClr val="bg1"/>
                </a:solidFill>
                <a:latin typeface="Arial" pitchFamily="34" charset="0"/>
                <a:cs typeface="Arial" pitchFamily="34" charset="0"/>
              </a:rPr>
              <a:t>, Physics, History, Science and Music. I love English and I study English well. I have English on Monday, Wednesday and Friday. When I have free time, I usually play football with my friends.</a:t>
            </a:r>
          </a:p>
        </p:txBody>
      </p:sp>
      <p:sp>
        <p:nvSpPr>
          <p:cNvPr id="6" name="Rectangle 5"/>
          <p:cNvSpPr>
            <a:spLocks noChangeArrowheads="1"/>
          </p:cNvSpPr>
          <p:nvPr/>
        </p:nvSpPr>
        <p:spPr bwMode="auto">
          <a:xfrm>
            <a:off x="97537" y="1205293"/>
            <a:ext cx="2584703" cy="554038"/>
          </a:xfrm>
          <a:prstGeom prst="rect">
            <a:avLst/>
          </a:prstGeom>
          <a:solidFill>
            <a:srgbClr val="0FB7B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r>
              <a:rPr lang="en-US" sz="3000" b="1" i="1" u="sng" dirty="0">
                <a:solidFill>
                  <a:srgbClr val="FF0000"/>
                </a:solidFill>
                <a:latin typeface="Arial" pitchFamily="34" charset="0"/>
                <a:cs typeface="Arial" pitchFamily="34" charset="0"/>
              </a:rPr>
              <a:t>Suggestion:</a:t>
            </a:r>
            <a:endParaRPr lang="en-US" b="1" i="1" u="sng" dirty="0">
              <a:solidFill>
                <a:srgbClr val="FF0000"/>
              </a:solidFill>
            </a:endParaRPr>
          </a:p>
        </p:txBody>
      </p:sp>
    </p:spTree>
    <p:extLst>
      <p:ext uri="{BB962C8B-B14F-4D97-AF65-F5344CB8AC3E}">
        <p14:creationId xmlns:p14="http://schemas.microsoft.com/office/powerpoint/2010/main" val="39429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D9FA3"/>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3">
            <a:schemeClr val="accent5"/>
          </a:fillRef>
          <a:effectRef idx="2">
            <a:schemeClr val="accent5"/>
          </a:effectRef>
          <a:fontRef idx="minor">
            <a:schemeClr val="lt1"/>
          </a:fontRef>
        </p:style>
      </p:pic>
      <p:pic>
        <p:nvPicPr>
          <p:cNvPr id="16387" name="Picture 2" descr="hinh nen dong ve ngon nen tinh ye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88913"/>
            <a:ext cx="1400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T0000029.AVI">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2474913"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p:cNvSpPr txBox="1">
            <a:spLocks noChangeArrowheads="1"/>
          </p:cNvSpPr>
          <p:nvPr/>
        </p:nvSpPr>
        <p:spPr bwMode="auto">
          <a:xfrm>
            <a:off x="3200400" y="2590800"/>
            <a:ext cx="533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Char char="»"/>
              <a:defRPr sz="2000">
                <a:solidFill>
                  <a:schemeClr val="tx1"/>
                </a:solidFill>
                <a:latin typeface="Calibri" pitchFamily="34" charset="0"/>
              </a:defRPr>
            </a:lvl6pPr>
            <a:lvl7pPr fontAlgn="base">
              <a:spcAft>
                <a:spcPct val="0"/>
              </a:spcAft>
              <a:buChar char="»"/>
              <a:defRPr sz="2000">
                <a:solidFill>
                  <a:schemeClr val="tx1"/>
                </a:solidFill>
                <a:latin typeface="Calibri" pitchFamily="34" charset="0"/>
              </a:defRPr>
            </a:lvl7pPr>
            <a:lvl8pPr fontAlgn="base">
              <a:spcAft>
                <a:spcPct val="0"/>
              </a:spcAft>
              <a:buChar char="»"/>
              <a:defRPr sz="2000">
                <a:solidFill>
                  <a:schemeClr val="tx1"/>
                </a:solidFill>
                <a:latin typeface="Calibri" pitchFamily="34" charset="0"/>
              </a:defRPr>
            </a:lvl8pPr>
            <a:lvl9pPr fontAlgn="base">
              <a:spcAft>
                <a:spcPct val="0"/>
              </a:spcAft>
              <a:buChar char="»"/>
              <a:defRPr sz="2000">
                <a:solidFill>
                  <a:schemeClr val="tx1"/>
                </a:solidFill>
                <a:latin typeface="Calibri" pitchFamily="34" charset="0"/>
              </a:defRPr>
            </a:lvl9pPr>
          </a:lstStyle>
          <a:p>
            <a:pPr algn="ctr"/>
            <a:r>
              <a:rPr lang="en-US" sz="1800">
                <a:latin typeface="VNI-Revue" pitchFamily="2" charset="0"/>
                <a:cs typeface="Arial" pitchFamily="34" charset="0"/>
              </a:rPr>
              <a:t>+</a:t>
            </a:r>
            <a:endParaRPr lang="en-US" sz="2000">
              <a:solidFill>
                <a:srgbClr val="FF0000"/>
              </a:solidFill>
              <a:latin typeface="VNI-Revue" pitchFamily="2" charset="0"/>
              <a:cs typeface="Arial" pitchFamily="34" charset="0"/>
            </a:endParaRPr>
          </a:p>
        </p:txBody>
      </p:sp>
      <p:sp>
        <p:nvSpPr>
          <p:cNvPr id="171016" name="AutoShape 8"/>
          <p:cNvSpPr>
            <a:spLocks noChangeArrowheads="1"/>
          </p:cNvSpPr>
          <p:nvPr/>
        </p:nvSpPr>
        <p:spPr bwMode="auto">
          <a:xfrm>
            <a:off x="179388" y="188913"/>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p>
        </p:txBody>
      </p:sp>
      <p:sp>
        <p:nvSpPr>
          <p:cNvPr id="16391" name="WordArt 9"/>
          <p:cNvSpPr>
            <a:spLocks noChangeArrowheads="1" noChangeShapeType="1" noTextEdit="1"/>
          </p:cNvSpPr>
          <p:nvPr/>
        </p:nvSpPr>
        <p:spPr bwMode="auto">
          <a:xfrm>
            <a:off x="2843213" y="617538"/>
            <a:ext cx="4987925"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00FF"/>
                </a:solidFill>
                <a:effectLst>
                  <a:outerShdw dist="35921" dir="2700000" algn="ctr" rotWithShape="0">
                    <a:srgbClr val="C0C0C0">
                      <a:alpha val="79999"/>
                    </a:srgbClr>
                  </a:outerShdw>
                </a:effectLst>
                <a:latin typeface="Impact"/>
              </a:rPr>
              <a:t> HOMEWORK </a:t>
            </a:r>
          </a:p>
        </p:txBody>
      </p:sp>
      <p:sp>
        <p:nvSpPr>
          <p:cNvPr id="16392" name="Rectangle 10"/>
          <p:cNvSpPr>
            <a:spLocks noChangeArrowheads="1"/>
          </p:cNvSpPr>
          <p:nvPr/>
        </p:nvSpPr>
        <p:spPr bwMode="auto">
          <a:xfrm>
            <a:off x="1600200" y="2743200"/>
            <a:ext cx="8229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1258888" y="2060575"/>
            <a:ext cx="777716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indent="-265113" algn="just" fontAlgn="auto">
              <a:spcBef>
                <a:spcPts val="600"/>
              </a:spcBef>
              <a:spcAft>
                <a:spcPts val="600"/>
              </a:spcAft>
              <a:tabLst>
                <a:tab pos="530225" algn="l"/>
              </a:tabLst>
              <a:defRPr/>
            </a:pPr>
            <a:r>
              <a:rPr lang="en-US" sz="3200" b="1" dirty="0">
                <a:solidFill>
                  <a:schemeClr val="bg1"/>
                </a:solidFill>
                <a:latin typeface="Arial" pitchFamily="34" charset="0"/>
                <a:cs typeface="Arial" pitchFamily="34" charset="0"/>
              </a:rPr>
              <a:t>- Learn the new words by heart.</a:t>
            </a:r>
          </a:p>
          <a:p>
            <a:pPr marL="265113" indent="-265113" algn="just" fontAlgn="auto">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Practice pronunciation “</a:t>
            </a:r>
            <a:r>
              <a:rPr lang="en-US" sz="3200" b="1" dirty="0" err="1">
                <a:solidFill>
                  <a:srgbClr val="FFFF00"/>
                </a:solidFill>
                <a:latin typeface="Arial" panose="020B0604020202020204" pitchFamily="34" charset="0"/>
                <a:cs typeface="Arial" panose="020B0604020202020204" pitchFamily="34" charset="0"/>
              </a:rPr>
              <a:t>əʊ</a:t>
            </a:r>
            <a:r>
              <a:rPr lang="en-US" sz="3200" b="1" spc="-100" dirty="0">
                <a:solidFill>
                  <a:schemeClr val="bg1"/>
                </a:solidFill>
                <a:latin typeface="Arial" pitchFamily="34" charset="0"/>
                <a:cs typeface="Arial" pitchFamily="34" charset="0"/>
              </a:rPr>
              <a:t>”, “</a:t>
            </a:r>
            <a:r>
              <a:rPr lang="en-US" sz="3200" b="1" dirty="0">
                <a:solidFill>
                  <a:srgbClr val="FFFF00"/>
                </a:solidFill>
                <a:latin typeface="Arial" panose="020B0604020202020204" pitchFamily="34" charset="0"/>
                <a:cs typeface="Arial" panose="020B0604020202020204" pitchFamily="34" charset="0"/>
              </a:rPr>
              <a:t>ʌ</a:t>
            </a:r>
            <a:r>
              <a:rPr lang="en-US" sz="3200" b="1" spc="-100" dirty="0">
                <a:solidFill>
                  <a:schemeClr val="bg1"/>
                </a:solidFill>
                <a:latin typeface="Arial" pitchFamily="34" charset="0"/>
                <a:cs typeface="Arial" pitchFamily="34" charset="0"/>
              </a:rPr>
              <a:t>”</a:t>
            </a:r>
            <a:r>
              <a:rPr lang="en-US" sz="3200" b="1" spc="-100" dirty="0">
                <a:solidFill>
                  <a:srgbClr val="FF0000"/>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again</a:t>
            </a:r>
            <a:r>
              <a:rPr lang="en-US" sz="3200" b="1" dirty="0">
                <a:solidFill>
                  <a:schemeClr val="bg1"/>
                </a:solidFill>
                <a:latin typeface="Arial" pitchFamily="34" charset="0"/>
                <a:cs typeface="Arial" pitchFamily="34" charset="0"/>
              </a:rPr>
              <a:t>.</a:t>
            </a:r>
          </a:p>
          <a:p>
            <a:pPr marL="265113" indent="-265113" algn="just" fontAlgn="auto">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Do exercises  in workbook.</a:t>
            </a:r>
          </a:p>
          <a:p>
            <a:pPr marL="265113" indent="-265113" fontAlgn="auto">
              <a:spcBef>
                <a:spcPts val="600"/>
              </a:spcBef>
              <a:spcAft>
                <a:spcPts val="600"/>
              </a:spcAft>
              <a:buClr>
                <a:srgbClr val="FF0000"/>
              </a:buClr>
              <a:defRPr/>
            </a:pPr>
            <a:r>
              <a:rPr lang="en-US" sz="3200" b="1" dirty="0">
                <a:solidFill>
                  <a:schemeClr val="bg1"/>
                </a:solidFill>
                <a:latin typeface="Arial" pitchFamily="34" charset="0"/>
                <a:ea typeface="Calibri" pitchFamily="34" charset="0"/>
                <a:cs typeface="Arial" pitchFamily="34" charset="0"/>
                <a:sym typeface="Calibri" pitchFamily="34" charset="0"/>
              </a:rPr>
              <a:t>- Prepare for Unit 1: </a:t>
            </a:r>
            <a:r>
              <a:rPr lang="en-US" sz="3200" b="1" dirty="0">
                <a:solidFill>
                  <a:srgbClr val="FFFF00"/>
                </a:solidFill>
                <a:latin typeface="Arial" pitchFamily="34" charset="0"/>
                <a:ea typeface="Calibri" pitchFamily="34" charset="0"/>
                <a:cs typeface="Arial" pitchFamily="34" charset="0"/>
                <a:sym typeface="Calibri" pitchFamily="34" charset="0"/>
              </a:rPr>
              <a:t>A closer look 2.</a:t>
            </a:r>
            <a:endParaRPr lang="en-US" sz="32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8894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61813" y="2103968"/>
            <a:ext cx="4443413" cy="3278717"/>
            <a:chOff x="1976128" y="2533624"/>
            <a:chExt cx="4443536" cy="3280358"/>
          </a:xfrm>
        </p:grpSpPr>
        <p:cxnSp>
          <p:nvCxnSpPr>
            <p:cNvPr id="33" name="Straight Arrow Connector 32"/>
            <p:cNvCxnSpPr>
              <a:stCxn id="2"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 name="7-Point Star 1"/>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44" name="Straight Arrow Connector 4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6147" name="Rectangle 48"/>
          <p:cNvSpPr>
            <a:spLocks noChangeArrowheads="1"/>
          </p:cNvSpPr>
          <p:nvPr/>
        </p:nvSpPr>
        <p:spPr bwMode="auto">
          <a:xfrm>
            <a:off x="3016250" y="84667"/>
            <a:ext cx="506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000" b="1" dirty="0">
                <a:solidFill>
                  <a:srgbClr val="FF0000"/>
                </a:solidFill>
                <a:cs typeface="Arial" charset="0"/>
              </a:rPr>
              <a:t>Kim’s game</a:t>
            </a:r>
            <a:endParaRPr lang="en-US" sz="2400" dirty="0">
              <a:solidFill>
                <a:srgbClr val="FF0000"/>
              </a:solidFill>
              <a:cs typeface="Arial" charset="0"/>
            </a:endParaRPr>
          </a:p>
        </p:txBody>
      </p:sp>
      <p:sp>
        <p:nvSpPr>
          <p:cNvPr id="62" name="Rectangle 61"/>
          <p:cNvSpPr/>
          <p:nvPr/>
        </p:nvSpPr>
        <p:spPr>
          <a:xfrm>
            <a:off x="35441" y="5"/>
            <a:ext cx="3085908" cy="830997"/>
          </a:xfrm>
          <a:prstGeom prst="rect">
            <a:avLst/>
          </a:prstGeom>
        </p:spPr>
        <p:txBody>
          <a:bodyPr>
            <a:spAutoFit/>
          </a:bodyPr>
          <a:lstStyle/>
          <a:p>
            <a:pPr eaLnBrk="0" fontAlgn="base" hangingPunct="0">
              <a:spcBef>
                <a:spcPct val="0"/>
              </a:spcBef>
              <a:spcAft>
                <a:spcPct val="0"/>
              </a:spcAft>
              <a:defRPr/>
            </a:pPr>
            <a:r>
              <a:rPr lang="en-US" sz="4800" b="1" dirty="0">
                <a:ln>
                  <a:solidFill>
                    <a:srgbClr val="FF0000"/>
                  </a:solidFill>
                </a:ln>
                <a:solidFill>
                  <a:srgbClr val="FFFF00"/>
                </a:solidFill>
                <a:cs typeface="Arial" pitchFamily="34" charset="0"/>
              </a:rPr>
              <a:t>Warm up:</a:t>
            </a:r>
            <a:endParaRPr lang="en-US" sz="3200" dirty="0">
              <a:ln>
                <a:solidFill>
                  <a:srgbClr val="FF0000"/>
                </a:solidFill>
              </a:ln>
              <a:solidFill>
                <a:srgbClr val="FFFF00"/>
              </a:solidFill>
              <a:cs typeface="Arial"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57" y="2938296"/>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880" y="4558511"/>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8566" y="215937"/>
            <a:ext cx="1817617" cy="145808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84890" y="1419193"/>
            <a:ext cx="2658890" cy="1565218"/>
          </a:xfrm>
          <a:prstGeom prst="rect">
            <a:avLst/>
          </a:prstGeom>
        </p:spPr>
      </p:pic>
      <p:pic>
        <p:nvPicPr>
          <p:cNvPr id="1026"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080" y="226287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31" y="4728361"/>
            <a:ext cx="2232178" cy="13340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ách giáo khoa tiếng anh 6 tập 1,2 phiên bản mới"/>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Sách giáo khoa tiếng anh 6 tập 1,2 phiên bản mới"/>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25" y="3115953"/>
            <a:ext cx="1836744" cy="18721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Bàn liền ghế học sinh khung sắt"/>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7" descr="Bàn liền ghế học sinh khung sắt"/>
          <p:cNvSpPr>
            <a:spLocks noChangeAspect="1" noChangeArrowheads="1"/>
          </p:cNvSpPr>
          <p:nvPr/>
        </p:nvSpPr>
        <p:spPr bwMode="auto">
          <a:xfrm>
            <a:off x="612775" y="3206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5"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0332" y="4406742"/>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circle(in)">
                                      <p:cBhvr>
                                        <p:cTn id="16" dur="2000"/>
                                        <p:tgtEl>
                                          <p:spTgt spid="103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45"/>
                                        </p:tgtEl>
                                        <p:attrNameLst>
                                          <p:attrName>style.visibility</p:attrName>
                                        </p:attrNameLst>
                                      </p:cBhvr>
                                      <p:to>
                                        <p:strVal val="visible"/>
                                      </p:to>
                                    </p:set>
                                    <p:animEffect transition="in" filter="circle(in)">
                                      <p:cBhvr>
                                        <p:cTn id="22" dur="2000"/>
                                        <p:tgtEl>
                                          <p:spTgt spid="1045"/>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bwMode="auto">
          <a:xfrm>
            <a:off x="3219457" y="2677585"/>
            <a:ext cx="3090863" cy="2055282"/>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grpSp>
        <p:nvGrpSpPr>
          <p:cNvPr id="3" name="Group 23"/>
          <p:cNvGrpSpPr>
            <a:grpSpLocks/>
          </p:cNvGrpSpPr>
          <p:nvPr/>
        </p:nvGrpSpPr>
        <p:grpSpPr bwMode="auto">
          <a:xfrm>
            <a:off x="2289182" y="2103968"/>
            <a:ext cx="4443413" cy="3278717"/>
            <a:chOff x="1976128" y="2533624"/>
            <a:chExt cx="4443536" cy="3280358"/>
          </a:xfrm>
        </p:grpSpPr>
        <p:cxnSp>
          <p:nvCxnSpPr>
            <p:cNvPr id="4" name="Straight Arrow Connector 3"/>
            <p:cNvCxnSpPr>
              <a:stCxn id="13"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3" name="7-Point Star 12"/>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732470" y="1554480"/>
            <a:ext cx="1991162" cy="369332"/>
          </a:xfrm>
          <a:prstGeom prst="rect">
            <a:avLst/>
          </a:prstGeom>
          <a:noFill/>
        </p:spPr>
        <p:txBody>
          <a:bodyPr wrap="square" rtlCol="0">
            <a:spAutoFit/>
          </a:bodyPr>
          <a:lstStyle/>
          <a:p>
            <a:endParaRPr lang="en-GB" dirty="0"/>
          </a:p>
        </p:txBody>
      </p:sp>
      <p:sp>
        <p:nvSpPr>
          <p:cNvPr id="17" name="TextBox 16"/>
          <p:cNvSpPr txBox="1"/>
          <p:nvPr/>
        </p:nvSpPr>
        <p:spPr>
          <a:xfrm>
            <a:off x="6732595" y="2460110"/>
            <a:ext cx="1991162" cy="369332"/>
          </a:xfrm>
          <a:prstGeom prst="rect">
            <a:avLst/>
          </a:prstGeom>
          <a:noFill/>
        </p:spPr>
        <p:txBody>
          <a:bodyPr wrap="square" rtlCol="0">
            <a:spAutoFit/>
          </a:bodyPr>
          <a:lstStyle/>
          <a:p>
            <a:endParaRPr lang="en-GB" dirty="0"/>
          </a:p>
        </p:txBody>
      </p:sp>
      <p:sp>
        <p:nvSpPr>
          <p:cNvPr id="18" name="TextBox 17"/>
          <p:cNvSpPr txBox="1"/>
          <p:nvPr/>
        </p:nvSpPr>
        <p:spPr>
          <a:xfrm>
            <a:off x="4896913" y="1761773"/>
            <a:ext cx="1523322" cy="830997"/>
          </a:xfrm>
          <a:prstGeom prst="rect">
            <a:avLst/>
          </a:prstGeom>
          <a:noFill/>
        </p:spPr>
        <p:txBody>
          <a:bodyPr wrap="square" rtlCol="0">
            <a:spAutoFit/>
          </a:bodyPr>
          <a:lstStyle/>
          <a:p>
            <a:r>
              <a:rPr lang="en-US" sz="2400" b="1" dirty="0">
                <a:solidFill>
                  <a:srgbClr val="FF0000"/>
                </a:solidFill>
              </a:rPr>
              <a:t>Pencil case</a:t>
            </a:r>
            <a:endParaRPr lang="en-GB" sz="2400" b="1" dirty="0">
              <a:solidFill>
                <a:srgbClr val="FF0000"/>
              </a:solidFill>
            </a:endParaRPr>
          </a:p>
        </p:txBody>
      </p:sp>
      <p:sp>
        <p:nvSpPr>
          <p:cNvPr id="19" name="TextBox 18"/>
          <p:cNvSpPr txBox="1"/>
          <p:nvPr/>
        </p:nvSpPr>
        <p:spPr>
          <a:xfrm>
            <a:off x="3446809" y="1418717"/>
            <a:ext cx="1180761" cy="461665"/>
          </a:xfrm>
          <a:prstGeom prst="rect">
            <a:avLst/>
          </a:prstGeom>
          <a:noFill/>
        </p:spPr>
        <p:txBody>
          <a:bodyPr wrap="square" rtlCol="0">
            <a:spAutoFit/>
          </a:bodyPr>
          <a:lstStyle/>
          <a:p>
            <a:r>
              <a:rPr lang="en-US" sz="2400" b="1" dirty="0">
                <a:solidFill>
                  <a:srgbClr val="FF0000"/>
                </a:solidFill>
              </a:rPr>
              <a:t>rubber</a:t>
            </a:r>
            <a:endParaRPr lang="en-GB" sz="2400" b="1" dirty="0">
              <a:solidFill>
                <a:srgbClr val="FF0000"/>
              </a:solidFill>
            </a:endParaRPr>
          </a:p>
        </p:txBody>
      </p:sp>
      <p:sp>
        <p:nvSpPr>
          <p:cNvPr id="20" name="TextBox 19"/>
          <p:cNvSpPr txBox="1"/>
          <p:nvPr/>
        </p:nvSpPr>
        <p:spPr>
          <a:xfrm>
            <a:off x="150317" y="1450954"/>
            <a:ext cx="1501606" cy="830997"/>
          </a:xfrm>
          <a:prstGeom prst="rect">
            <a:avLst/>
          </a:prstGeom>
          <a:noFill/>
        </p:spPr>
        <p:txBody>
          <a:bodyPr wrap="square" rtlCol="0">
            <a:spAutoFit/>
          </a:bodyPr>
          <a:lstStyle/>
          <a:p>
            <a:r>
              <a:rPr lang="en-US" sz="2400" b="1" dirty="0">
                <a:solidFill>
                  <a:srgbClr val="FF0000"/>
                </a:solidFill>
              </a:rPr>
              <a:t>School-bag</a:t>
            </a:r>
            <a:endParaRPr lang="en-GB" sz="2400" b="1" dirty="0">
              <a:solidFill>
                <a:srgbClr val="FF0000"/>
              </a:solidFill>
            </a:endParaRPr>
          </a:p>
        </p:txBody>
      </p:sp>
      <p:sp>
        <p:nvSpPr>
          <p:cNvPr id="21" name="TextBox 20"/>
          <p:cNvSpPr txBox="1"/>
          <p:nvPr/>
        </p:nvSpPr>
        <p:spPr>
          <a:xfrm>
            <a:off x="531825" y="2568964"/>
            <a:ext cx="1180761" cy="461665"/>
          </a:xfrm>
          <a:prstGeom prst="rect">
            <a:avLst/>
          </a:prstGeom>
          <a:noFill/>
        </p:spPr>
        <p:txBody>
          <a:bodyPr wrap="square" rtlCol="0">
            <a:spAutoFit/>
          </a:bodyPr>
          <a:lstStyle/>
          <a:p>
            <a:r>
              <a:rPr lang="en-US" sz="2400" b="1" dirty="0">
                <a:solidFill>
                  <a:srgbClr val="FF0000"/>
                </a:solidFill>
              </a:rPr>
              <a:t>pencil</a:t>
            </a:r>
            <a:endParaRPr lang="en-GB" sz="2400" b="1" dirty="0">
              <a:solidFill>
                <a:srgbClr val="FF0000"/>
              </a:solidFill>
            </a:endParaRPr>
          </a:p>
        </p:txBody>
      </p:sp>
      <p:sp>
        <p:nvSpPr>
          <p:cNvPr id="22" name="TextBox 21"/>
          <p:cNvSpPr txBox="1"/>
          <p:nvPr/>
        </p:nvSpPr>
        <p:spPr>
          <a:xfrm>
            <a:off x="56337" y="3963367"/>
            <a:ext cx="1180761" cy="461665"/>
          </a:xfrm>
          <a:prstGeom prst="rect">
            <a:avLst/>
          </a:prstGeom>
          <a:noFill/>
        </p:spPr>
        <p:txBody>
          <a:bodyPr wrap="square" rtlCol="0">
            <a:spAutoFit/>
          </a:bodyPr>
          <a:lstStyle/>
          <a:p>
            <a:r>
              <a:rPr lang="en-US" sz="2400" b="1" dirty="0">
                <a:solidFill>
                  <a:srgbClr val="FF0000"/>
                </a:solidFill>
              </a:rPr>
              <a:t>book</a:t>
            </a:r>
            <a:endParaRPr lang="en-GB" sz="2400" b="1" dirty="0">
              <a:solidFill>
                <a:srgbClr val="FF0000"/>
              </a:solidFill>
            </a:endParaRPr>
          </a:p>
        </p:txBody>
      </p:sp>
      <p:sp>
        <p:nvSpPr>
          <p:cNvPr id="23" name="TextBox 22"/>
          <p:cNvSpPr txBox="1"/>
          <p:nvPr/>
        </p:nvSpPr>
        <p:spPr>
          <a:xfrm>
            <a:off x="706234" y="5661233"/>
            <a:ext cx="1180761" cy="461665"/>
          </a:xfrm>
          <a:prstGeom prst="rect">
            <a:avLst/>
          </a:prstGeom>
          <a:noFill/>
        </p:spPr>
        <p:txBody>
          <a:bodyPr wrap="square" rtlCol="0">
            <a:spAutoFit/>
          </a:bodyPr>
          <a:lstStyle/>
          <a:p>
            <a:r>
              <a:rPr lang="en-US" sz="2400" b="1" dirty="0">
                <a:solidFill>
                  <a:srgbClr val="FF0000"/>
                </a:solidFill>
              </a:rPr>
              <a:t>ruler</a:t>
            </a:r>
            <a:endParaRPr lang="en-GB" sz="2400" b="1" dirty="0">
              <a:solidFill>
                <a:srgbClr val="FF0000"/>
              </a:solidFill>
            </a:endParaRPr>
          </a:p>
        </p:txBody>
      </p:sp>
      <p:sp>
        <p:nvSpPr>
          <p:cNvPr id="24" name="TextBox 23"/>
          <p:cNvSpPr txBox="1"/>
          <p:nvPr/>
        </p:nvSpPr>
        <p:spPr>
          <a:xfrm>
            <a:off x="2964209" y="6127076"/>
            <a:ext cx="1180761" cy="369332"/>
          </a:xfrm>
          <a:prstGeom prst="rect">
            <a:avLst/>
          </a:prstGeom>
          <a:noFill/>
        </p:spPr>
        <p:txBody>
          <a:bodyPr wrap="square" rtlCol="0">
            <a:spAutoFit/>
          </a:bodyPr>
          <a:lstStyle/>
          <a:p>
            <a:r>
              <a:rPr lang="en-US" b="1" dirty="0">
                <a:solidFill>
                  <a:srgbClr val="FF0000"/>
                </a:solidFill>
              </a:rPr>
              <a:t>desk</a:t>
            </a:r>
            <a:endParaRPr lang="en-GB" b="1" dirty="0">
              <a:solidFill>
                <a:srgbClr val="FF0000"/>
              </a:solidFill>
            </a:endParaRPr>
          </a:p>
        </p:txBody>
      </p:sp>
      <p:sp>
        <p:nvSpPr>
          <p:cNvPr id="25" name="TextBox 24"/>
          <p:cNvSpPr txBox="1"/>
          <p:nvPr/>
        </p:nvSpPr>
        <p:spPr>
          <a:xfrm>
            <a:off x="6796010" y="5942410"/>
            <a:ext cx="2073268" cy="830997"/>
          </a:xfrm>
          <a:prstGeom prst="rect">
            <a:avLst/>
          </a:prstGeom>
          <a:noFill/>
        </p:spPr>
        <p:txBody>
          <a:bodyPr wrap="square" rtlCol="0">
            <a:spAutoFit/>
          </a:bodyPr>
          <a:lstStyle/>
          <a:p>
            <a:r>
              <a:rPr lang="en-US" sz="2400" b="1" dirty="0">
                <a:solidFill>
                  <a:srgbClr val="FF0000"/>
                </a:solidFill>
              </a:rPr>
              <a:t>Pencil sharpener</a:t>
            </a:r>
            <a:endParaRPr lang="en-GB" sz="2400" b="1" dirty="0">
              <a:solidFill>
                <a:srgbClr val="FF0000"/>
              </a:solidFill>
            </a:endParaRPr>
          </a:p>
        </p:txBody>
      </p:sp>
      <p:sp>
        <p:nvSpPr>
          <p:cNvPr id="26" name="TextBox 25"/>
          <p:cNvSpPr txBox="1"/>
          <p:nvPr/>
        </p:nvSpPr>
        <p:spPr>
          <a:xfrm>
            <a:off x="7656308" y="4528060"/>
            <a:ext cx="1523322" cy="400110"/>
          </a:xfrm>
          <a:prstGeom prst="rect">
            <a:avLst/>
          </a:prstGeom>
          <a:noFill/>
        </p:spPr>
        <p:txBody>
          <a:bodyPr wrap="square" rtlCol="0">
            <a:spAutoFit/>
          </a:bodyPr>
          <a:lstStyle/>
          <a:p>
            <a:r>
              <a:rPr lang="en-US" sz="2000" b="1" dirty="0">
                <a:solidFill>
                  <a:srgbClr val="FF0000"/>
                </a:solidFill>
              </a:rPr>
              <a:t>compass</a:t>
            </a:r>
            <a:endParaRPr lang="en-GB" sz="2000" b="1" dirty="0">
              <a:solidFill>
                <a:srgbClr val="FF0000"/>
              </a:solidFill>
            </a:endParaRPr>
          </a:p>
        </p:txBody>
      </p:sp>
      <p:sp>
        <p:nvSpPr>
          <p:cNvPr id="27" name="TextBox 26"/>
          <p:cNvSpPr txBox="1"/>
          <p:nvPr/>
        </p:nvSpPr>
        <p:spPr>
          <a:xfrm>
            <a:off x="6748087" y="2764312"/>
            <a:ext cx="1523322" cy="400110"/>
          </a:xfrm>
          <a:prstGeom prst="rect">
            <a:avLst/>
          </a:prstGeom>
          <a:noFill/>
        </p:spPr>
        <p:txBody>
          <a:bodyPr wrap="square" rtlCol="0">
            <a:spAutoFit/>
          </a:bodyPr>
          <a:lstStyle/>
          <a:p>
            <a:r>
              <a:rPr lang="en-US" sz="2000" b="1" dirty="0" err="1">
                <a:solidFill>
                  <a:srgbClr val="FF0000"/>
                </a:solidFill>
              </a:rPr>
              <a:t>caculator</a:t>
            </a:r>
            <a:endParaRPr lang="en-GB" sz="2000" b="1" dirty="0">
              <a:solidFill>
                <a:srgbClr val="FF0000"/>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774" y="3214559"/>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273" y="4977706"/>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0554" y="-107128"/>
            <a:ext cx="1817617" cy="145808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58227" y="1559668"/>
            <a:ext cx="2658890" cy="1565218"/>
          </a:xfrm>
          <a:prstGeom prst="rect">
            <a:avLst/>
          </a:prstGeom>
        </p:spPr>
      </p:pic>
      <p:pic>
        <p:nvPicPr>
          <p:cNvPr id="34"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01" y="235119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1188" y="5178881"/>
            <a:ext cx="2232178" cy="13340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53" y="3394356"/>
            <a:ext cx="1745460" cy="1872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985" y="4893399"/>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152" y="453363"/>
            <a:ext cx="2206752" cy="233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585" y="1441060"/>
            <a:ext cx="2162249" cy="1396195"/>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31" y="678412"/>
            <a:ext cx="1940594" cy="23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886" y="-187490"/>
            <a:ext cx="3248418" cy="27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95076" y="170055"/>
            <a:ext cx="3089910" cy="719962"/>
          </a:xfrm>
          <a:prstGeom prst="rect">
            <a:avLst/>
          </a:prstGeom>
          <a:solidFill>
            <a:srgbClr val="0FB7BD"/>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latin typeface="Times New Roman" pitchFamily="18" charset="0"/>
                <a:cs typeface="Times New Roman" pitchFamily="18" charset="0"/>
              </a:rPr>
              <a:t>* Vocabulary</a:t>
            </a:r>
            <a:endParaRPr lang="en-GB" sz="3200" b="1" dirty="0">
              <a:latin typeface="Times New Roman" pitchFamily="18" charset="0"/>
              <a:cs typeface="Times New Roman" pitchFamily="18" charset="0"/>
            </a:endParaRPr>
          </a:p>
        </p:txBody>
      </p:sp>
      <p:sp>
        <p:nvSpPr>
          <p:cNvPr id="13" name="Rectangle 12"/>
          <p:cNvSpPr/>
          <p:nvPr/>
        </p:nvSpPr>
        <p:spPr>
          <a:xfrm>
            <a:off x="268228" y="1159502"/>
            <a:ext cx="2032159" cy="461665"/>
          </a:xfrm>
          <a:prstGeom prst="rect">
            <a:avLst/>
          </a:prstGeom>
        </p:spPr>
        <p:txBody>
          <a:bodyPr wrap="none">
            <a:spAutoFit/>
          </a:bodyPr>
          <a:lstStyle/>
          <a:p>
            <a:r>
              <a:rPr lang="en-GB" sz="2400" b="1" dirty="0">
                <a:latin typeface="Times New Roman" pitchFamily="18" charset="0"/>
                <a:cs typeface="Times New Roman" pitchFamily="18" charset="0"/>
              </a:rPr>
              <a:t>- exercise (n): </a:t>
            </a:r>
          </a:p>
        </p:txBody>
      </p:sp>
      <p:sp>
        <p:nvSpPr>
          <p:cNvPr id="14" name="Rectangle 13"/>
          <p:cNvSpPr/>
          <p:nvPr/>
        </p:nvSpPr>
        <p:spPr>
          <a:xfrm>
            <a:off x="2620383" y="1166954"/>
            <a:ext cx="1099981"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endParaRPr lang="vi-VN" sz="2400" b="1" dirty="0">
              <a:latin typeface="Times New Roman" pitchFamily="18" charset="0"/>
              <a:cs typeface="Times New Roman" pitchFamily="18" charset="0"/>
            </a:endParaRPr>
          </a:p>
        </p:txBody>
      </p:sp>
      <p:sp>
        <p:nvSpPr>
          <p:cNvPr id="15" name="Rectangle 14"/>
          <p:cNvSpPr/>
          <p:nvPr/>
        </p:nvSpPr>
        <p:spPr>
          <a:xfrm>
            <a:off x="290745" y="1747762"/>
            <a:ext cx="2074607" cy="461665"/>
          </a:xfrm>
          <a:prstGeom prst="rect">
            <a:avLst/>
          </a:prstGeom>
        </p:spPr>
        <p:txBody>
          <a:bodyPr wrap="none">
            <a:spAutoFit/>
          </a:bodyPr>
          <a:lstStyle/>
          <a:p>
            <a:r>
              <a:rPr lang="en-US" sz="2400" b="1" dirty="0">
                <a:latin typeface="Times New Roman" pitchFamily="18" charset="0"/>
                <a:cs typeface="Times New Roman" pitchFamily="18" charset="0"/>
              </a:rPr>
              <a:t>- h</a:t>
            </a:r>
            <a:r>
              <a:rPr lang="vi-VN" sz="2400" b="1" dirty="0">
                <a:latin typeface="Times New Roman" pitchFamily="18" charset="0"/>
                <a:cs typeface="Times New Roman" pitchFamily="18" charset="0"/>
              </a:rPr>
              <a:t>istory</a:t>
            </a:r>
            <a:r>
              <a:rPr lang="en-US" sz="2400" b="1" dirty="0">
                <a:latin typeface="Times New Roman" pitchFamily="18" charset="0"/>
                <a:cs typeface="Times New Roman" pitchFamily="18" charset="0"/>
              </a:rPr>
              <a:t> (n):  </a:t>
            </a:r>
            <a:endParaRPr lang="en-GB" sz="2400" b="1" dirty="0">
              <a:latin typeface="Times New Roman" pitchFamily="18" charset="0"/>
              <a:cs typeface="Times New Roman" pitchFamily="18" charset="0"/>
            </a:endParaRPr>
          </a:p>
        </p:txBody>
      </p:sp>
      <p:sp>
        <p:nvSpPr>
          <p:cNvPr id="16" name="Rectangle 15"/>
          <p:cNvSpPr/>
          <p:nvPr/>
        </p:nvSpPr>
        <p:spPr>
          <a:xfrm>
            <a:off x="2620383" y="1747761"/>
            <a:ext cx="1120820" cy="461665"/>
          </a:xfrm>
          <a:prstGeom prst="rect">
            <a:avLst/>
          </a:prstGeom>
        </p:spPr>
        <p:txBody>
          <a:bodyPr wrap="none">
            <a:spAutoFit/>
          </a:bodyPr>
          <a:lstStyle/>
          <a:p>
            <a:pPr>
              <a:spcBef>
                <a:spcPts val="400"/>
              </a:spcBef>
              <a:spcAft>
                <a:spcPts val="4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endParaRPr lang="vi-VN" sz="2400" b="1" dirty="0">
              <a:latin typeface="Times New Roman" pitchFamily="18" charset="0"/>
              <a:cs typeface="Times New Roman" pitchFamily="18" charset="0"/>
            </a:endParaRPr>
          </a:p>
        </p:txBody>
      </p:sp>
      <p:sp>
        <p:nvSpPr>
          <p:cNvPr id="17" name="Rectangle 16"/>
          <p:cNvSpPr/>
          <p:nvPr/>
        </p:nvSpPr>
        <p:spPr>
          <a:xfrm>
            <a:off x="301093" y="2288879"/>
            <a:ext cx="2092239" cy="461665"/>
          </a:xfrm>
          <a:prstGeom prst="rect">
            <a:avLst/>
          </a:prstGeom>
        </p:spPr>
        <p:txBody>
          <a:bodyPr wrap="none">
            <a:spAutoFit/>
          </a:bodyPr>
          <a:lstStyle/>
          <a:p>
            <a:r>
              <a:rPr lang="en-US" sz="2400" b="1" dirty="0">
                <a:latin typeface="Times New Roman" pitchFamily="18" charset="0"/>
                <a:cs typeface="Times New Roman" pitchFamily="18" charset="0"/>
              </a:rPr>
              <a:t>- l</a:t>
            </a:r>
            <a:r>
              <a:rPr lang="vi-VN" sz="2400" b="1" dirty="0">
                <a:latin typeface="Times New Roman" pitchFamily="18" charset="0"/>
                <a:cs typeface="Times New Roman" pitchFamily="18" charset="0"/>
              </a:rPr>
              <a:t>esson</a:t>
            </a:r>
            <a:r>
              <a:rPr lang="en-US" sz="2400" b="1" dirty="0">
                <a:latin typeface="Times New Roman" pitchFamily="18" charset="0"/>
                <a:cs typeface="Times New Roman" pitchFamily="18" charset="0"/>
              </a:rPr>
              <a:t>  (n)   : </a:t>
            </a:r>
            <a:endParaRPr lang="en-GB" sz="2400" b="1" dirty="0">
              <a:latin typeface="Times New Roman" pitchFamily="18" charset="0"/>
              <a:cs typeface="Times New Roman" pitchFamily="18" charset="0"/>
            </a:endParaRPr>
          </a:p>
        </p:txBody>
      </p:sp>
      <p:sp>
        <p:nvSpPr>
          <p:cNvPr id="18" name="Rectangle 17"/>
          <p:cNvSpPr/>
          <p:nvPr/>
        </p:nvSpPr>
        <p:spPr>
          <a:xfrm>
            <a:off x="2688421" y="2288878"/>
            <a:ext cx="1133644"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hoc</a:t>
            </a:r>
            <a:endParaRPr lang="vi-VN" sz="2400" b="1" dirty="0">
              <a:latin typeface="Times New Roman" pitchFamily="18" charset="0"/>
              <a:cs typeface="Times New Roman" pitchFamily="18" charset="0"/>
            </a:endParaRPr>
          </a:p>
        </p:txBody>
      </p:sp>
      <p:sp>
        <p:nvSpPr>
          <p:cNvPr id="19" name="Rectangle 18"/>
          <p:cNvSpPr/>
          <p:nvPr/>
        </p:nvSpPr>
        <p:spPr>
          <a:xfrm>
            <a:off x="2854375" y="3305081"/>
            <a:ext cx="2590774" cy="461665"/>
          </a:xfrm>
          <a:prstGeom prst="rect">
            <a:avLst/>
          </a:prstGeom>
        </p:spPr>
        <p:txBody>
          <a:bodyPr wrap="none">
            <a:spAutoFit/>
          </a:bodyPr>
          <a:lstStyle/>
          <a:p>
            <a:r>
              <a:rPr lang="vi-VN" sz="2400" b="1" dirty="0">
                <a:latin typeface="Times New Roman" pitchFamily="18" charset="0"/>
                <a:cs typeface="Times New Roman" pitchFamily="18" charset="0"/>
              </a:rPr>
              <a:t>bữa trưa ở trường</a:t>
            </a:r>
          </a:p>
        </p:txBody>
      </p:sp>
      <p:sp>
        <p:nvSpPr>
          <p:cNvPr id="20" name="Rectangle 19"/>
          <p:cNvSpPr/>
          <p:nvPr/>
        </p:nvSpPr>
        <p:spPr>
          <a:xfrm>
            <a:off x="267659" y="2837256"/>
            <a:ext cx="2234907" cy="461665"/>
          </a:xfrm>
          <a:prstGeom prst="rect">
            <a:avLst/>
          </a:prstGeom>
        </p:spPr>
        <p:txBody>
          <a:bodyPr wrap="none">
            <a:spAutoFit/>
          </a:bodyPr>
          <a:lstStyle/>
          <a:p>
            <a:r>
              <a:rPr lang="en-US" sz="2400" b="1" dirty="0">
                <a:latin typeface="Times New Roman" pitchFamily="18" charset="0"/>
                <a:cs typeface="Times New Roman" pitchFamily="18" charset="0"/>
              </a:rPr>
              <a:t> - </a:t>
            </a:r>
            <a:r>
              <a:rPr lang="vi-VN" sz="2400" b="1" dirty="0">
                <a:latin typeface="Times New Roman" pitchFamily="18" charset="0"/>
                <a:cs typeface="Times New Roman" pitchFamily="18" charset="0"/>
              </a:rPr>
              <a:t>science</a:t>
            </a:r>
            <a:r>
              <a:rPr lang="en-US" sz="2400" b="1" dirty="0">
                <a:latin typeface="Times New Roman" pitchFamily="18" charset="0"/>
                <a:cs typeface="Times New Roman" pitchFamily="18" charset="0"/>
              </a:rPr>
              <a:t>  (n) : </a:t>
            </a:r>
            <a:endParaRPr lang="en-GB" sz="2400" b="1" dirty="0">
              <a:latin typeface="Times New Roman" pitchFamily="18" charset="0"/>
              <a:cs typeface="Times New Roman" pitchFamily="18" charset="0"/>
            </a:endParaRPr>
          </a:p>
        </p:txBody>
      </p:sp>
      <p:sp>
        <p:nvSpPr>
          <p:cNvPr id="21" name="Rectangle 20"/>
          <p:cNvSpPr/>
          <p:nvPr/>
        </p:nvSpPr>
        <p:spPr>
          <a:xfrm>
            <a:off x="2737582" y="2837255"/>
            <a:ext cx="2032929"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25" name="Rectangle 24"/>
          <p:cNvSpPr/>
          <p:nvPr/>
        </p:nvSpPr>
        <p:spPr>
          <a:xfrm>
            <a:off x="301093" y="3384265"/>
            <a:ext cx="2436489" cy="461665"/>
          </a:xfrm>
          <a:prstGeom prst="rect">
            <a:avLst/>
          </a:prstGeom>
        </p:spPr>
        <p:txBody>
          <a:bodyPr wrap="square">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school lunch</a:t>
            </a:r>
            <a:r>
              <a:rPr lang="en-US" sz="2400" b="1" dirty="0">
                <a:latin typeface="Times New Roman" pitchFamily="18" charset="0"/>
                <a:cs typeface="Times New Roman" pitchFamily="18" charset="0"/>
              </a:rPr>
              <a:t> </a:t>
            </a:r>
            <a:r>
              <a:rPr lang="en-GB" sz="2400" dirty="0">
                <a:latin typeface="Times New Roman" pitchFamily="18" charset="0"/>
                <a:cs typeface="Times New Roman" pitchFamily="18" charset="0"/>
              </a:rPr>
              <a:t>:</a:t>
            </a:r>
          </a:p>
        </p:txBody>
      </p:sp>
    </p:spTree>
    <p:extLst>
      <p:ext uri="{BB962C8B-B14F-4D97-AF65-F5344CB8AC3E}">
        <p14:creationId xmlns:p14="http://schemas.microsoft.com/office/powerpoint/2010/main" val="42002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heel(1)">
                                      <p:cBhvr>
                                        <p:cTn id="78" dur="2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9946" y="334646"/>
            <a:ext cx="7898892" cy="1091817"/>
          </a:xfrm>
          <a:prstGeom prst="rect">
            <a:avLst/>
          </a:prstGeom>
          <a:solidFill>
            <a:srgbClr val="79D1D5"/>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buFont typeface="Arial" pitchFamily="34" charset="0"/>
              <a:buChar char="•"/>
            </a:pPr>
            <a:r>
              <a:rPr lang="en-US" sz="3200" b="1" dirty="0">
                <a:latin typeface="Times New Roman" pitchFamily="18" charset="0"/>
                <a:cs typeface="Times New Roman" pitchFamily="18" charset="0"/>
              </a:rPr>
              <a:t>Checking Vocabulary: </a:t>
            </a:r>
          </a:p>
          <a:p>
            <a:r>
              <a:rPr lang="en-US" sz="3200" b="1" i="1" dirty="0">
                <a:solidFill>
                  <a:srgbClr val="FFFF0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Rub out and remember</a:t>
            </a:r>
            <a:endParaRPr lang="en-GB" sz="3200" b="1" i="1" dirty="0">
              <a:solidFill>
                <a:srgbClr val="FF0000"/>
              </a:solidFill>
              <a:latin typeface="Times New Roman" pitchFamily="18" charset="0"/>
              <a:cs typeface="Times New Roman" pitchFamily="18" charset="0"/>
            </a:endParaRPr>
          </a:p>
        </p:txBody>
      </p:sp>
      <p:sp>
        <p:nvSpPr>
          <p:cNvPr id="6" name="Content Placeholder 3"/>
          <p:cNvSpPr txBox="1">
            <a:spLocks/>
          </p:cNvSpPr>
          <p:nvPr/>
        </p:nvSpPr>
        <p:spPr>
          <a:xfrm>
            <a:off x="329946" y="2392434"/>
            <a:ext cx="7886700" cy="244169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a:t>
            </a: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lịch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sử</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hoc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a:t>
            </a:r>
            <a:r>
              <a:rPr lang="en-US" b="1" dirty="0" err="1">
                <a:latin typeface="Times New Roman" pitchFamily="18" charset="0"/>
                <a:cs typeface="Times New Roman" pitchFamily="18" charset="0"/>
              </a:rPr>
              <a:t>bữa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trưa</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trường</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môn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endParaRPr lang="en-US" b="1" dirty="0">
              <a:latin typeface="Times New Roman" pitchFamily="18" charset="0"/>
              <a:cs typeface="Times New Roman" pitchFamily="18" charset="0"/>
            </a:endParaRPr>
          </a:p>
        </p:txBody>
      </p:sp>
      <p:sp>
        <p:nvSpPr>
          <p:cNvPr id="7" name="Rectangle 6"/>
          <p:cNvSpPr/>
          <p:nvPr/>
        </p:nvSpPr>
        <p:spPr>
          <a:xfrm>
            <a:off x="782116" y="2393696"/>
            <a:ext cx="1479829"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e</a:t>
            </a:r>
            <a:r>
              <a:rPr lang="vi-VN" sz="2800" b="1" dirty="0">
                <a:solidFill>
                  <a:srgbClr val="FF0000"/>
                </a:solidFill>
                <a:latin typeface="Times New Roman" pitchFamily="18" charset="0"/>
                <a:cs typeface="Times New Roman" pitchFamily="18" charset="0"/>
              </a:rPr>
              <a:t>xercise</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9" name="Rectangle 8"/>
          <p:cNvSpPr/>
          <p:nvPr/>
        </p:nvSpPr>
        <p:spPr>
          <a:xfrm>
            <a:off x="782116" y="2868148"/>
            <a:ext cx="1261884"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history</a:t>
            </a:r>
            <a:endParaRPr lang="en-GB" sz="2800" dirty="0">
              <a:solidFill>
                <a:srgbClr val="FF0000"/>
              </a:solidFill>
            </a:endParaRPr>
          </a:p>
        </p:txBody>
      </p:sp>
      <p:sp>
        <p:nvSpPr>
          <p:cNvPr id="10" name="Rectangle 9"/>
          <p:cNvSpPr/>
          <p:nvPr/>
        </p:nvSpPr>
        <p:spPr>
          <a:xfrm>
            <a:off x="782116" y="3318887"/>
            <a:ext cx="1191352"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l</a:t>
            </a:r>
            <a:r>
              <a:rPr lang="vi-VN" sz="2800" b="1" dirty="0">
                <a:solidFill>
                  <a:srgbClr val="FF0000"/>
                </a:solidFill>
                <a:latin typeface="Times New Roman" pitchFamily="18" charset="0"/>
                <a:cs typeface="Times New Roman" pitchFamily="18" charset="0"/>
              </a:rPr>
              <a:t>esson</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1" name="Rectangle 10"/>
          <p:cNvSpPr/>
          <p:nvPr/>
        </p:nvSpPr>
        <p:spPr>
          <a:xfrm>
            <a:off x="633658" y="3829915"/>
            <a:ext cx="2180405"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school lunch</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2" name="Rectangle 11"/>
          <p:cNvSpPr/>
          <p:nvPr/>
        </p:nvSpPr>
        <p:spPr>
          <a:xfrm>
            <a:off x="621239" y="4304367"/>
            <a:ext cx="1258678"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science</a:t>
            </a:r>
            <a:endParaRPr lang="en-GB" sz="2800" dirty="0">
              <a:solidFill>
                <a:srgbClr val="FF0000"/>
              </a:solidFill>
            </a:endParaRPr>
          </a:p>
        </p:txBody>
      </p:sp>
    </p:spTree>
    <p:extLst>
      <p:ext uri="{BB962C8B-B14F-4D97-AF65-F5344CB8AC3E}">
        <p14:creationId xmlns:p14="http://schemas.microsoft.com/office/powerpoint/2010/main" val="99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13486" y="170286"/>
            <a:ext cx="5781228" cy="523220"/>
          </a:xfrm>
          <a:prstGeom prst="rect">
            <a:avLst/>
          </a:prstGeom>
          <a:solidFill>
            <a:srgbClr val="79D1D5"/>
          </a:solidFill>
          <a:ln>
            <a:noFill/>
          </a:ln>
          <a:effectLst>
            <a:outerShdw blurRad="107950" dist="12700" dir="5400000" algn="ctr">
              <a:srgbClr val="000000"/>
            </a:outerShdw>
            <a:reflection blurRad="6350" stA="50000" endA="300" endPos="55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repeat the words.</a:t>
            </a:r>
          </a:p>
        </p:txBody>
      </p:sp>
      <p:sp>
        <p:nvSpPr>
          <p:cNvPr id="60" name="TextBox 59"/>
          <p:cNvSpPr txBox="1"/>
          <p:nvPr/>
        </p:nvSpPr>
        <p:spPr>
          <a:xfrm>
            <a:off x="414528" y="756348"/>
            <a:ext cx="2254541" cy="523220"/>
          </a:xfrm>
          <a:prstGeom prst="rect">
            <a:avLst/>
          </a:prstGeom>
          <a:noFill/>
        </p:spPr>
        <p:txBody>
          <a:bodyPr wrap="square" rtlCol="0">
            <a:spAutoFit/>
          </a:bodyPr>
          <a:lstStyle/>
          <a:p>
            <a:r>
              <a:rPr lang="en-US" sz="2800" b="1" dirty="0">
                <a:solidFill>
                  <a:srgbClr val="0D9FA3"/>
                </a:solidFill>
              </a:rPr>
              <a:t>* Vocabulary</a:t>
            </a:r>
          </a:p>
        </p:txBody>
      </p:sp>
      <p:sp>
        <p:nvSpPr>
          <p:cNvPr id="61" name="Rounded Rectangle 60"/>
          <p:cNvSpPr/>
          <p:nvPr/>
        </p:nvSpPr>
        <p:spPr>
          <a:xfrm>
            <a:off x="5286768" y="1204429"/>
            <a:ext cx="3781038" cy="2625095"/>
          </a:xfrm>
          <a:prstGeom prst="roundRect">
            <a:avLst>
              <a:gd name="adj" fmla="val 16116"/>
            </a:avLst>
          </a:prstGeom>
          <a:solidFill>
            <a:srgbClr val="79D1D5"/>
          </a:solidFill>
          <a:ln>
            <a:solidFill>
              <a:srgbClr val="A3E7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44413" y="1606677"/>
            <a:ext cx="1748904" cy="461665"/>
          </a:xfrm>
          <a:prstGeom prst="rect">
            <a:avLst/>
          </a:prstGeom>
          <a:noFill/>
        </p:spPr>
        <p:txBody>
          <a:bodyPr wrap="square" rtlCol="0">
            <a:spAutoFit/>
          </a:bodyPr>
          <a:lstStyle/>
          <a:p>
            <a:r>
              <a:rPr lang="en-US" sz="2400" dirty="0" err="1"/>
              <a:t>shool</a:t>
            </a:r>
            <a:r>
              <a:rPr lang="en-US" sz="2400" dirty="0"/>
              <a:t> lunch</a:t>
            </a:r>
          </a:p>
        </p:txBody>
      </p:sp>
      <p:sp>
        <p:nvSpPr>
          <p:cNvPr id="68" name="TextBox 67"/>
          <p:cNvSpPr txBox="1"/>
          <p:nvPr/>
        </p:nvSpPr>
        <p:spPr>
          <a:xfrm>
            <a:off x="5544413" y="1998558"/>
            <a:ext cx="1284527" cy="461665"/>
          </a:xfrm>
          <a:prstGeom prst="rect">
            <a:avLst/>
          </a:prstGeom>
          <a:noFill/>
        </p:spPr>
        <p:txBody>
          <a:bodyPr wrap="square" rtlCol="0">
            <a:spAutoFit/>
          </a:bodyPr>
          <a:lstStyle/>
          <a:p>
            <a:r>
              <a:rPr lang="en-US" sz="2400" dirty="0"/>
              <a:t>English</a:t>
            </a:r>
          </a:p>
        </p:txBody>
      </p:sp>
      <p:sp>
        <p:nvSpPr>
          <p:cNvPr id="69" name="TextBox 68"/>
          <p:cNvSpPr txBox="1"/>
          <p:nvPr/>
        </p:nvSpPr>
        <p:spPr>
          <a:xfrm>
            <a:off x="7525620" y="1606676"/>
            <a:ext cx="1632858" cy="461665"/>
          </a:xfrm>
          <a:prstGeom prst="rect">
            <a:avLst/>
          </a:prstGeom>
          <a:noFill/>
        </p:spPr>
        <p:txBody>
          <a:bodyPr wrap="square" rtlCol="0">
            <a:spAutoFit/>
          </a:bodyPr>
          <a:lstStyle/>
          <a:p>
            <a:r>
              <a:rPr lang="en-US" sz="2400"/>
              <a:t>excercise</a:t>
            </a:r>
          </a:p>
        </p:txBody>
      </p:sp>
      <p:sp>
        <p:nvSpPr>
          <p:cNvPr id="71" name="TextBox 70"/>
          <p:cNvSpPr txBox="1"/>
          <p:nvPr/>
        </p:nvSpPr>
        <p:spPr>
          <a:xfrm>
            <a:off x="5544412" y="2453707"/>
            <a:ext cx="1132115" cy="461665"/>
          </a:xfrm>
          <a:prstGeom prst="rect">
            <a:avLst/>
          </a:prstGeom>
          <a:noFill/>
        </p:spPr>
        <p:txBody>
          <a:bodyPr wrap="square" rtlCol="0">
            <a:spAutoFit/>
          </a:bodyPr>
          <a:lstStyle/>
          <a:p>
            <a:r>
              <a:rPr lang="en-US" sz="2400"/>
              <a:t>history</a:t>
            </a:r>
          </a:p>
        </p:txBody>
      </p:sp>
      <p:sp>
        <p:nvSpPr>
          <p:cNvPr id="72" name="TextBox 71"/>
          <p:cNvSpPr txBox="1"/>
          <p:nvPr/>
        </p:nvSpPr>
        <p:spPr>
          <a:xfrm>
            <a:off x="5544412" y="2893715"/>
            <a:ext cx="1607383" cy="461665"/>
          </a:xfrm>
          <a:prstGeom prst="rect">
            <a:avLst/>
          </a:prstGeom>
          <a:noFill/>
        </p:spPr>
        <p:txBody>
          <a:bodyPr wrap="square" rtlCol="0">
            <a:spAutoFit/>
          </a:bodyPr>
          <a:lstStyle/>
          <a:p>
            <a:r>
              <a:rPr lang="en-US" sz="2400"/>
              <a:t>homework</a:t>
            </a:r>
          </a:p>
        </p:txBody>
      </p:sp>
      <p:sp>
        <p:nvSpPr>
          <p:cNvPr id="73" name="TextBox 72"/>
          <p:cNvSpPr txBox="1"/>
          <p:nvPr/>
        </p:nvSpPr>
        <p:spPr>
          <a:xfrm>
            <a:off x="7521924" y="1985634"/>
            <a:ext cx="1132115" cy="461665"/>
          </a:xfrm>
          <a:prstGeom prst="rect">
            <a:avLst/>
          </a:prstGeom>
          <a:noFill/>
        </p:spPr>
        <p:txBody>
          <a:bodyPr wrap="square" rtlCol="0">
            <a:spAutoFit/>
          </a:bodyPr>
          <a:lstStyle/>
          <a:p>
            <a:r>
              <a:rPr lang="en-US" sz="2400"/>
              <a:t>science</a:t>
            </a:r>
            <a:endParaRPr lang="en-US" sz="2400" dirty="0"/>
          </a:p>
        </p:txBody>
      </p:sp>
      <p:sp>
        <p:nvSpPr>
          <p:cNvPr id="74" name="TextBox 73"/>
          <p:cNvSpPr txBox="1"/>
          <p:nvPr/>
        </p:nvSpPr>
        <p:spPr>
          <a:xfrm>
            <a:off x="7532810" y="2377515"/>
            <a:ext cx="1284527" cy="461665"/>
          </a:xfrm>
          <a:prstGeom prst="rect">
            <a:avLst/>
          </a:prstGeom>
          <a:noFill/>
        </p:spPr>
        <p:txBody>
          <a:bodyPr wrap="square" rtlCol="0">
            <a:spAutoFit/>
          </a:bodyPr>
          <a:lstStyle/>
          <a:p>
            <a:r>
              <a:rPr lang="en-US" sz="2400"/>
              <a:t>football</a:t>
            </a:r>
          </a:p>
        </p:txBody>
      </p:sp>
      <p:sp>
        <p:nvSpPr>
          <p:cNvPr id="75" name="TextBox 74"/>
          <p:cNvSpPr txBox="1"/>
          <p:nvPr/>
        </p:nvSpPr>
        <p:spPr>
          <a:xfrm>
            <a:off x="7521923" y="2778234"/>
            <a:ext cx="1132115" cy="461665"/>
          </a:xfrm>
          <a:prstGeom prst="rect">
            <a:avLst/>
          </a:prstGeom>
          <a:noFill/>
        </p:spPr>
        <p:txBody>
          <a:bodyPr wrap="square" rtlCol="0">
            <a:spAutoFit/>
          </a:bodyPr>
          <a:lstStyle/>
          <a:p>
            <a:r>
              <a:rPr lang="en-US" sz="2400"/>
              <a:t>lessons</a:t>
            </a:r>
          </a:p>
        </p:txBody>
      </p:sp>
      <p:sp>
        <p:nvSpPr>
          <p:cNvPr id="76" name="TextBox 75"/>
          <p:cNvSpPr txBox="1"/>
          <p:nvPr/>
        </p:nvSpPr>
        <p:spPr>
          <a:xfrm>
            <a:off x="7521923" y="3218242"/>
            <a:ext cx="1426041" cy="461665"/>
          </a:xfrm>
          <a:prstGeom prst="rect">
            <a:avLst/>
          </a:prstGeom>
          <a:noFill/>
        </p:spPr>
        <p:txBody>
          <a:bodyPr wrap="square" rtlCol="0">
            <a:spAutoFit/>
          </a:bodyPr>
          <a:lstStyle/>
          <a:p>
            <a:r>
              <a:rPr lang="en-US" sz="2400"/>
              <a:t>music</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046" y="4802832"/>
            <a:ext cx="1919254" cy="15485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2" y="1558304"/>
            <a:ext cx="3171299" cy="25617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921" y="3239899"/>
            <a:ext cx="2162249" cy="139619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469" y="4209758"/>
            <a:ext cx="1680377" cy="2141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569" y="4506296"/>
            <a:ext cx="2841814" cy="2351704"/>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3483" y="279642"/>
            <a:ext cx="487363" cy="487363"/>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6478" y="1237679"/>
            <a:ext cx="28416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3485" y="170286"/>
            <a:ext cx="8120787" cy="492443"/>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500" b="1" spc="-100" dirty="0">
                <a:effectLst>
                  <a:glow rad="88900">
                    <a:schemeClr val="bg1"/>
                  </a:glow>
                </a:effectLst>
                <a:latin typeface="Arial" panose="020B0604020202020204" pitchFamily="34" charset="0"/>
                <a:cs typeface="Arial" panose="020B0604020202020204" pitchFamily="34" charset="0"/>
              </a:rPr>
              <a:t>Work in pairs. Put the words in </a:t>
            </a:r>
            <a:r>
              <a:rPr lang="en-US" sz="2500" b="1" spc="-100" dirty="0">
                <a:solidFill>
                  <a:srgbClr val="F16649"/>
                </a:solidFill>
                <a:effectLst>
                  <a:glow rad="88900">
                    <a:schemeClr val="bg1"/>
                  </a:glow>
                </a:effectLst>
                <a:latin typeface="Arial" panose="020B0604020202020204" pitchFamily="34" charset="0"/>
                <a:cs typeface="Arial" panose="020B0604020202020204" pitchFamily="34" charset="0"/>
              </a:rPr>
              <a:t>1</a:t>
            </a:r>
            <a:r>
              <a:rPr lang="en-US" sz="2500" b="1" spc="-100" dirty="0">
                <a:effectLst>
                  <a:glow rad="88900">
                    <a:schemeClr val="bg1"/>
                  </a:glow>
                </a:effectLst>
                <a:latin typeface="Arial" panose="020B0604020202020204" pitchFamily="34" charset="0"/>
                <a:cs typeface="Arial" panose="020B0604020202020204" pitchFamily="34" charset="0"/>
              </a:rPr>
              <a:t>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1306229043"/>
              </p:ext>
            </p:extLst>
          </p:nvPr>
        </p:nvGraphicFramePr>
        <p:xfrm>
          <a:off x="535708" y="2768143"/>
          <a:ext cx="8035268" cy="2221724"/>
        </p:xfrm>
        <a:graphic>
          <a:graphicData uri="http://schemas.openxmlformats.org/drawingml/2006/table">
            <a:tbl>
              <a:tblPr firstRow="1" bandRow="1">
                <a:tableStyleId>{69CF1AB2-1976-4502-BF36-3FF5EA218861}</a:tableStyleId>
              </a:tblPr>
              <a:tblGrid>
                <a:gridCol w="2008817">
                  <a:extLst>
                    <a:ext uri="{9D8B030D-6E8A-4147-A177-3AD203B41FA5}">
                      <a16:colId xmlns:a16="http://schemas.microsoft.com/office/drawing/2014/main" val="20000"/>
                    </a:ext>
                  </a:extLst>
                </a:gridCol>
                <a:gridCol w="2008817">
                  <a:extLst>
                    <a:ext uri="{9D8B030D-6E8A-4147-A177-3AD203B41FA5}">
                      <a16:colId xmlns:a16="http://schemas.microsoft.com/office/drawing/2014/main" val="20001"/>
                    </a:ext>
                  </a:extLst>
                </a:gridCol>
                <a:gridCol w="2008817">
                  <a:extLst>
                    <a:ext uri="{9D8B030D-6E8A-4147-A177-3AD203B41FA5}">
                      <a16:colId xmlns:a16="http://schemas.microsoft.com/office/drawing/2014/main" val="20002"/>
                    </a:ext>
                  </a:extLst>
                </a:gridCol>
                <a:gridCol w="2008817">
                  <a:extLst>
                    <a:ext uri="{9D8B030D-6E8A-4147-A177-3AD203B41FA5}">
                      <a16:colId xmlns:a16="http://schemas.microsoft.com/office/drawing/2014/main" val="20003"/>
                    </a:ext>
                  </a:extLst>
                </a:gridCol>
              </a:tblGrid>
              <a:tr h="426737">
                <a:tc>
                  <a:txBody>
                    <a:bodyPr/>
                    <a:lstStyle/>
                    <a:p>
                      <a:pPr algn="ctr"/>
                      <a:r>
                        <a:rPr lang="en-US" sz="2400" dirty="0"/>
                        <a:t>play</a:t>
                      </a:r>
                      <a:endParaRPr lang="en-US" sz="2400" dirty="0">
                        <a:solidFill>
                          <a:schemeClr val="tx1"/>
                        </a:solidFill>
                      </a:endParaRPr>
                    </a:p>
                  </a:txBody>
                  <a:tcPr anchor="ctr">
                    <a:solidFill>
                      <a:srgbClr val="A3E7FF"/>
                    </a:solidFill>
                  </a:tcPr>
                </a:tc>
                <a:tc>
                  <a:txBody>
                    <a:bodyPr/>
                    <a:lstStyle/>
                    <a:p>
                      <a:pPr algn="ctr"/>
                      <a:r>
                        <a:rPr lang="en-US" sz="2400"/>
                        <a:t>do</a:t>
                      </a:r>
                      <a:endParaRPr lang="en-US" sz="2400">
                        <a:solidFill>
                          <a:schemeClr val="tx1"/>
                        </a:solidFill>
                      </a:endParaRPr>
                    </a:p>
                  </a:txBody>
                  <a:tcPr anchor="ctr">
                    <a:solidFill>
                      <a:srgbClr val="A3E7FF"/>
                    </a:solidFill>
                  </a:tcPr>
                </a:tc>
                <a:tc>
                  <a:txBody>
                    <a:bodyPr/>
                    <a:lstStyle/>
                    <a:p>
                      <a:pPr algn="ctr"/>
                      <a:r>
                        <a:rPr lang="en-US" sz="2400"/>
                        <a:t>have</a:t>
                      </a:r>
                      <a:endParaRPr lang="en-US" sz="2400">
                        <a:solidFill>
                          <a:schemeClr val="tx1"/>
                        </a:solidFill>
                      </a:endParaRPr>
                    </a:p>
                  </a:txBody>
                  <a:tcPr anchor="ctr">
                    <a:solidFill>
                      <a:srgbClr val="A3E7FF"/>
                    </a:solidFill>
                  </a:tcPr>
                </a:tc>
                <a:tc>
                  <a:txBody>
                    <a:bodyPr/>
                    <a:lstStyle/>
                    <a:p>
                      <a:pPr algn="ctr"/>
                      <a:r>
                        <a:rPr lang="en-US" sz="2400" dirty="0"/>
                        <a:t>study</a:t>
                      </a:r>
                      <a:endParaRPr lang="en-US" sz="2400" dirty="0">
                        <a:solidFill>
                          <a:schemeClr val="tx1"/>
                        </a:solidFill>
                      </a:endParaRPr>
                    </a:p>
                  </a:txBody>
                  <a:tcPr anchor="ctr">
                    <a:solidFill>
                      <a:srgbClr val="A3E7FF"/>
                    </a:solidFill>
                  </a:tcPr>
                </a:tc>
                <a:extLst>
                  <a:ext uri="{0D108BD9-81ED-4DB2-BD59-A6C34878D82A}">
                    <a16:rowId xmlns:a16="http://schemas.microsoft.com/office/drawing/2014/main" val="10000"/>
                  </a:ext>
                </a:extLst>
              </a:tr>
              <a:tr h="1764524">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1812471" y="1030256"/>
            <a:ext cx="5777017" cy="1600200"/>
          </a:xfrm>
          <a:prstGeom prst="roundRect">
            <a:avLst>
              <a:gd name="adj" fmla="val 16116"/>
            </a:avLst>
          </a:prstGeom>
          <a:solidFill>
            <a:srgbClr val="A3E7FF"/>
          </a:solidFill>
          <a:ln>
            <a:solidFill>
              <a:schemeClr val="tx1"/>
            </a:solid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046553" y="1171830"/>
            <a:ext cx="1748904" cy="461665"/>
          </a:xfrm>
          <a:prstGeom prst="rect">
            <a:avLst/>
          </a:prstGeom>
          <a:noFill/>
        </p:spPr>
        <p:txBody>
          <a:bodyPr wrap="square" rtlCol="0">
            <a:spAutoFit/>
          </a:bodyPr>
          <a:lstStyle/>
          <a:p>
            <a:r>
              <a:rPr lang="en-US" sz="2400" dirty="0"/>
              <a:t>school lunch</a:t>
            </a:r>
          </a:p>
        </p:txBody>
      </p:sp>
      <p:sp>
        <p:nvSpPr>
          <p:cNvPr id="44" name="TextBox 43"/>
          <p:cNvSpPr txBox="1"/>
          <p:nvPr/>
        </p:nvSpPr>
        <p:spPr>
          <a:xfrm>
            <a:off x="2046553" y="1624983"/>
            <a:ext cx="1284527" cy="461665"/>
          </a:xfrm>
          <a:prstGeom prst="rect">
            <a:avLst/>
          </a:prstGeom>
          <a:noFill/>
        </p:spPr>
        <p:txBody>
          <a:bodyPr wrap="square" rtlCol="0">
            <a:spAutoFit/>
          </a:bodyPr>
          <a:lstStyle/>
          <a:p>
            <a:r>
              <a:rPr lang="en-US" sz="2400" dirty="0"/>
              <a:t>English</a:t>
            </a:r>
          </a:p>
        </p:txBody>
      </p:sp>
      <p:sp>
        <p:nvSpPr>
          <p:cNvPr id="46" name="TextBox 45"/>
          <p:cNvSpPr txBox="1"/>
          <p:nvPr/>
        </p:nvSpPr>
        <p:spPr>
          <a:xfrm>
            <a:off x="4101166" y="2040901"/>
            <a:ext cx="1632858" cy="461665"/>
          </a:xfrm>
          <a:prstGeom prst="rect">
            <a:avLst/>
          </a:prstGeom>
          <a:noFill/>
        </p:spPr>
        <p:txBody>
          <a:bodyPr wrap="square" rtlCol="0">
            <a:spAutoFit/>
          </a:bodyPr>
          <a:lstStyle/>
          <a:p>
            <a:r>
              <a:rPr lang="en-US" sz="2400" dirty="0"/>
              <a:t>exercise</a:t>
            </a:r>
          </a:p>
        </p:txBody>
      </p:sp>
      <p:sp>
        <p:nvSpPr>
          <p:cNvPr id="48" name="TextBox 47"/>
          <p:cNvSpPr txBox="1"/>
          <p:nvPr/>
        </p:nvSpPr>
        <p:spPr>
          <a:xfrm>
            <a:off x="4101166" y="1171830"/>
            <a:ext cx="1132115" cy="461665"/>
          </a:xfrm>
          <a:prstGeom prst="rect">
            <a:avLst/>
          </a:prstGeom>
          <a:noFill/>
        </p:spPr>
        <p:txBody>
          <a:bodyPr wrap="square" rtlCol="0">
            <a:spAutoFit/>
          </a:bodyPr>
          <a:lstStyle/>
          <a:p>
            <a:r>
              <a:rPr lang="en-US" sz="2400"/>
              <a:t>history</a:t>
            </a:r>
          </a:p>
        </p:txBody>
      </p:sp>
      <p:sp>
        <p:nvSpPr>
          <p:cNvPr id="50" name="TextBox 49"/>
          <p:cNvSpPr txBox="1"/>
          <p:nvPr/>
        </p:nvSpPr>
        <p:spPr>
          <a:xfrm>
            <a:off x="4101166" y="1624982"/>
            <a:ext cx="1607383" cy="461665"/>
          </a:xfrm>
          <a:prstGeom prst="rect">
            <a:avLst/>
          </a:prstGeom>
          <a:noFill/>
        </p:spPr>
        <p:txBody>
          <a:bodyPr wrap="square" rtlCol="0">
            <a:spAutoFit/>
          </a:bodyPr>
          <a:lstStyle/>
          <a:p>
            <a:r>
              <a:rPr lang="en-US" sz="2400" dirty="0"/>
              <a:t>homework</a:t>
            </a:r>
          </a:p>
        </p:txBody>
      </p:sp>
      <p:sp>
        <p:nvSpPr>
          <p:cNvPr id="51" name="TextBox 50"/>
          <p:cNvSpPr txBox="1"/>
          <p:nvPr/>
        </p:nvSpPr>
        <p:spPr>
          <a:xfrm>
            <a:off x="5961517" y="1603481"/>
            <a:ext cx="1132115" cy="461665"/>
          </a:xfrm>
          <a:prstGeom prst="rect">
            <a:avLst/>
          </a:prstGeom>
          <a:noFill/>
        </p:spPr>
        <p:txBody>
          <a:bodyPr wrap="square" rtlCol="0">
            <a:spAutoFit/>
          </a:bodyPr>
          <a:lstStyle/>
          <a:p>
            <a:r>
              <a:rPr lang="en-US" sz="2400" dirty="0"/>
              <a:t>science</a:t>
            </a:r>
          </a:p>
        </p:txBody>
      </p:sp>
      <p:sp>
        <p:nvSpPr>
          <p:cNvPr id="52" name="TextBox 51"/>
          <p:cNvSpPr txBox="1"/>
          <p:nvPr/>
        </p:nvSpPr>
        <p:spPr>
          <a:xfrm>
            <a:off x="5961517" y="1154698"/>
            <a:ext cx="1284527" cy="461665"/>
          </a:xfrm>
          <a:prstGeom prst="rect">
            <a:avLst/>
          </a:prstGeom>
          <a:noFill/>
        </p:spPr>
        <p:txBody>
          <a:bodyPr wrap="square" rtlCol="0">
            <a:spAutoFit/>
          </a:bodyPr>
          <a:lstStyle/>
          <a:p>
            <a:r>
              <a:rPr lang="en-US" sz="2400"/>
              <a:t>football</a:t>
            </a:r>
          </a:p>
        </p:txBody>
      </p:sp>
      <p:sp>
        <p:nvSpPr>
          <p:cNvPr id="53" name="TextBox 52"/>
          <p:cNvSpPr txBox="1"/>
          <p:nvPr/>
        </p:nvSpPr>
        <p:spPr>
          <a:xfrm>
            <a:off x="5961517" y="2023707"/>
            <a:ext cx="1132115" cy="461665"/>
          </a:xfrm>
          <a:prstGeom prst="rect">
            <a:avLst/>
          </a:prstGeom>
          <a:noFill/>
        </p:spPr>
        <p:txBody>
          <a:bodyPr wrap="square" rtlCol="0">
            <a:spAutoFit/>
          </a:bodyPr>
          <a:lstStyle/>
          <a:p>
            <a:r>
              <a:rPr lang="en-US" sz="2400" dirty="0"/>
              <a:t>lessons</a:t>
            </a:r>
          </a:p>
        </p:txBody>
      </p:sp>
      <p:sp>
        <p:nvSpPr>
          <p:cNvPr id="54" name="TextBox 53"/>
          <p:cNvSpPr txBox="1"/>
          <p:nvPr/>
        </p:nvSpPr>
        <p:spPr>
          <a:xfrm>
            <a:off x="2046553" y="2025376"/>
            <a:ext cx="1426041" cy="461665"/>
          </a:xfrm>
          <a:prstGeom prst="rect">
            <a:avLst/>
          </a:prstGeom>
          <a:noFill/>
        </p:spPr>
        <p:txBody>
          <a:bodyPr wrap="square" rtlCol="0">
            <a:spAutoFit/>
          </a:bodyPr>
          <a:lstStyle/>
          <a:p>
            <a:r>
              <a:rPr lang="en-US" sz="2400"/>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1417386" y="5240026"/>
            <a:ext cx="5473555" cy="1538932"/>
            <a:chOff x="1422921" y="5191258"/>
            <a:chExt cx="6064944" cy="15389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21" y="5191258"/>
              <a:ext cx="6064944" cy="1538932"/>
            </a:xfrm>
            <a:prstGeom prst="rect">
              <a:avLst/>
            </a:prstGeom>
          </p:spPr>
        </p:pic>
        <p:sp>
          <p:nvSpPr>
            <p:cNvPr id="55" name="TextBox 54"/>
            <p:cNvSpPr txBox="1"/>
            <p:nvPr/>
          </p:nvSpPr>
          <p:spPr>
            <a:xfrm>
              <a:off x="2122753" y="5459559"/>
              <a:ext cx="4168319" cy="954107"/>
            </a:xfrm>
            <a:prstGeom prst="rect">
              <a:avLst/>
            </a:prstGeom>
            <a:noFill/>
          </p:spPr>
          <p:txBody>
            <a:bodyPr wrap="square" rtlCol="0">
              <a:spAutoFit/>
            </a:bodyPr>
            <a:lstStyle/>
            <a:p>
              <a:r>
                <a:rPr lang="en-US" sz="2800" b="1" dirty="0"/>
                <a:t>Can you add more </a:t>
              </a:r>
            </a:p>
            <a:p>
              <a:r>
                <a:rPr lang="en-US" sz="2800" b="1" dirty="0"/>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5961995" y="1159563"/>
            <a:ext cx="1149610" cy="461665"/>
          </a:xfrm>
          <a:prstGeom prst="rect">
            <a:avLst/>
          </a:prstGeom>
          <a:noFill/>
        </p:spPr>
        <p:txBody>
          <a:bodyPr wrap="none" rtlCol="0">
            <a:spAutoFit/>
          </a:bodyPr>
          <a:lstStyle/>
          <a:p>
            <a:r>
              <a:rPr lang="en-US" sz="2400" dirty="0"/>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993951" y="3962567"/>
            <a:ext cx="926857" cy="461665"/>
          </a:xfrm>
          <a:prstGeom prst="rect">
            <a:avLst/>
          </a:prstGeom>
          <a:noFill/>
        </p:spPr>
        <p:txBody>
          <a:bodyPr wrap="none" rtlCol="0">
            <a:spAutoFit/>
          </a:bodyPr>
          <a:lstStyle/>
          <a:p>
            <a:r>
              <a:rPr lang="en-US" sz="2400" b="1" dirty="0">
                <a:solidFill>
                  <a:srgbClr val="FF0000"/>
                </a:solidFill>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2827488" y="3427396"/>
            <a:ext cx="1567224" cy="461665"/>
          </a:xfrm>
          <a:prstGeom prst="rect">
            <a:avLst/>
          </a:prstGeom>
          <a:noFill/>
        </p:spPr>
        <p:txBody>
          <a:bodyPr wrap="none" rtlCol="0">
            <a:spAutoFit/>
          </a:bodyPr>
          <a:lstStyle/>
          <a:p>
            <a:r>
              <a:rPr lang="en-US" sz="2400" b="1" dirty="0">
                <a:solidFill>
                  <a:srgbClr val="FF0000"/>
                </a:solidFill>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2964095" y="3954383"/>
            <a:ext cx="1211678" cy="461665"/>
          </a:xfrm>
          <a:prstGeom prst="rect">
            <a:avLst/>
          </a:prstGeom>
          <a:noFill/>
        </p:spPr>
        <p:txBody>
          <a:bodyPr wrap="none" rtlCol="0">
            <a:spAutoFit/>
          </a:bodyPr>
          <a:lstStyle/>
          <a:p>
            <a:r>
              <a:rPr lang="en-US" sz="2400" b="1" dirty="0">
                <a:solidFill>
                  <a:srgbClr val="FF0000"/>
                </a:solidFill>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4716879" y="3411027"/>
            <a:ext cx="1766830" cy="461665"/>
          </a:xfrm>
          <a:prstGeom prst="rect">
            <a:avLst/>
          </a:prstGeom>
          <a:noFill/>
        </p:spPr>
        <p:txBody>
          <a:bodyPr wrap="none" rtlCol="0">
            <a:spAutoFit/>
          </a:bodyPr>
          <a:lstStyle/>
          <a:p>
            <a:r>
              <a:rPr lang="en-US" sz="2400" b="1" dirty="0">
                <a:solidFill>
                  <a:srgbClr val="FF0000"/>
                </a:solidFill>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5002471" y="3962566"/>
            <a:ext cx="1116011" cy="461665"/>
          </a:xfrm>
          <a:prstGeom prst="rect">
            <a:avLst/>
          </a:prstGeom>
          <a:noFill/>
        </p:spPr>
        <p:txBody>
          <a:bodyPr wrap="none" rtlCol="0">
            <a:spAutoFit/>
          </a:bodyPr>
          <a:lstStyle/>
          <a:p>
            <a:r>
              <a:rPr lang="en-US" sz="2400" b="1" dirty="0">
                <a:solidFill>
                  <a:srgbClr val="FF0000"/>
                </a:solidFill>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7093632" y="3393840"/>
            <a:ext cx="1085554" cy="461665"/>
          </a:xfrm>
          <a:prstGeom prst="rect">
            <a:avLst/>
          </a:prstGeom>
          <a:noFill/>
        </p:spPr>
        <p:txBody>
          <a:bodyPr wrap="none" rtlCol="0">
            <a:spAutoFit/>
          </a:bodyPr>
          <a:lstStyle/>
          <a:p>
            <a:r>
              <a:rPr lang="en-US" sz="2400" b="1" dirty="0">
                <a:solidFill>
                  <a:srgbClr val="FF0000"/>
                </a:solidFill>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7093632" y="3941985"/>
            <a:ext cx="1070806" cy="461665"/>
          </a:xfrm>
          <a:prstGeom prst="rect">
            <a:avLst/>
          </a:prstGeom>
          <a:noFill/>
        </p:spPr>
        <p:txBody>
          <a:bodyPr wrap="none" rtlCol="0">
            <a:spAutoFit/>
          </a:bodyPr>
          <a:lstStyle/>
          <a:p>
            <a:r>
              <a:rPr lang="en-US" sz="2400" b="1" dirty="0">
                <a:solidFill>
                  <a:srgbClr val="FF0000"/>
                </a:solidFill>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7073594" y="4391694"/>
            <a:ext cx="1116011" cy="461665"/>
          </a:xfrm>
          <a:prstGeom prst="rect">
            <a:avLst/>
          </a:prstGeom>
          <a:noFill/>
        </p:spPr>
        <p:txBody>
          <a:bodyPr wrap="none" rtlCol="0">
            <a:spAutoFit/>
          </a:bodyPr>
          <a:lstStyle/>
          <a:p>
            <a:r>
              <a:rPr lang="en-US" sz="2400" b="1" dirty="0">
                <a:solidFill>
                  <a:srgbClr val="FF0000"/>
                </a:solidFill>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973143" y="3427396"/>
            <a:ext cx="1183466" cy="461665"/>
          </a:xfrm>
          <a:prstGeom prst="rect">
            <a:avLst/>
          </a:prstGeom>
          <a:noFill/>
        </p:spPr>
        <p:txBody>
          <a:bodyPr wrap="none" rtlCol="0">
            <a:spAutoFit/>
          </a:bodyPr>
          <a:lstStyle/>
          <a:p>
            <a:r>
              <a:rPr lang="en-US" sz="2400" b="1" dirty="0">
                <a:solidFill>
                  <a:srgbClr val="FF0000"/>
                </a:solidFill>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2051666" y="2019936"/>
            <a:ext cx="912429" cy="461665"/>
          </a:xfrm>
          <a:prstGeom prst="rect">
            <a:avLst/>
          </a:prstGeom>
          <a:noFill/>
        </p:spPr>
        <p:txBody>
          <a:bodyPr wrap="none" rtlCol="0">
            <a:spAutoFit/>
          </a:bodyPr>
          <a:lstStyle/>
          <a:p>
            <a:r>
              <a:rPr lang="en-US" sz="2400" dirty="0"/>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4101166" y="1624982"/>
            <a:ext cx="1531638" cy="461665"/>
          </a:xfrm>
          <a:prstGeom prst="rect">
            <a:avLst/>
          </a:prstGeom>
          <a:noFill/>
        </p:spPr>
        <p:txBody>
          <a:bodyPr wrap="none" rtlCol="0">
            <a:spAutoFit/>
          </a:bodyPr>
          <a:lstStyle/>
          <a:p>
            <a:r>
              <a:rPr lang="en-US" sz="2400" dirty="0"/>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4101166" y="2040901"/>
            <a:ext cx="1190069" cy="461665"/>
          </a:xfrm>
          <a:prstGeom prst="rect">
            <a:avLst/>
          </a:prstGeom>
          <a:noFill/>
        </p:spPr>
        <p:txBody>
          <a:bodyPr wrap="none" rtlCol="0">
            <a:spAutoFit/>
          </a:bodyPr>
          <a:lstStyle/>
          <a:p>
            <a:r>
              <a:rPr lang="en-US" sz="2400" dirty="0"/>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2050530" y="1174733"/>
            <a:ext cx="1766830" cy="461665"/>
          </a:xfrm>
          <a:prstGeom prst="rect">
            <a:avLst/>
          </a:prstGeom>
          <a:noFill/>
        </p:spPr>
        <p:txBody>
          <a:bodyPr wrap="none" rtlCol="0">
            <a:spAutoFit/>
          </a:bodyPr>
          <a:lstStyle/>
          <a:p>
            <a:r>
              <a:rPr lang="en-US" sz="2400" dirty="0"/>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5957325" y="2019178"/>
            <a:ext cx="1093569" cy="461665"/>
          </a:xfrm>
          <a:prstGeom prst="rect">
            <a:avLst/>
          </a:prstGeom>
          <a:noFill/>
        </p:spPr>
        <p:txBody>
          <a:bodyPr wrap="none" rtlCol="0">
            <a:spAutoFit/>
          </a:bodyPr>
          <a:lstStyle/>
          <a:p>
            <a:r>
              <a:rPr lang="en-US" sz="2400" dirty="0"/>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2048903" y="1626020"/>
            <a:ext cx="1064715" cy="461665"/>
          </a:xfrm>
          <a:prstGeom prst="rect">
            <a:avLst/>
          </a:prstGeom>
          <a:noFill/>
        </p:spPr>
        <p:txBody>
          <a:bodyPr wrap="none" rtlCol="0">
            <a:spAutoFit/>
          </a:bodyPr>
          <a:lstStyle/>
          <a:p>
            <a:r>
              <a:rPr lang="en-US" sz="2400" dirty="0"/>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4099867" y="1170507"/>
            <a:ext cx="1043684" cy="461665"/>
          </a:xfrm>
          <a:prstGeom prst="rect">
            <a:avLst/>
          </a:prstGeom>
          <a:noFill/>
        </p:spPr>
        <p:txBody>
          <a:bodyPr wrap="none" rtlCol="0">
            <a:spAutoFit/>
          </a:bodyPr>
          <a:lstStyle/>
          <a:p>
            <a:r>
              <a:rPr lang="en-US" sz="2400" dirty="0"/>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5956697" y="1607490"/>
            <a:ext cx="1104790" cy="461665"/>
          </a:xfrm>
          <a:prstGeom prst="rect">
            <a:avLst/>
          </a:prstGeom>
          <a:noFill/>
        </p:spPr>
        <p:txBody>
          <a:bodyPr wrap="none" rtlCol="0">
            <a:spAutoFit/>
          </a:bodyPr>
          <a:lstStyle/>
          <a:p>
            <a:r>
              <a:rPr lang="en-US" sz="2400" dirty="0"/>
              <a:t>science</a:t>
            </a:r>
          </a:p>
        </p:txBody>
      </p:sp>
      <p:sp>
        <p:nvSpPr>
          <p:cNvPr id="39" name="TextBox 38">
            <a:extLst>
              <a:ext uri="{FF2B5EF4-FFF2-40B4-BE49-F238E27FC236}">
                <a16:creationId xmlns:a16="http://schemas.microsoft.com/office/drawing/2014/main" id="{15831D91-D198-4FA3-BE8F-E2B8934618EE}"/>
              </a:ext>
            </a:extLst>
          </p:cNvPr>
          <p:cNvSpPr txBox="1"/>
          <p:nvPr/>
        </p:nvSpPr>
        <p:spPr>
          <a:xfrm>
            <a:off x="866062" y="4977607"/>
            <a:ext cx="1410001" cy="461665"/>
          </a:xfrm>
          <a:prstGeom prst="rect">
            <a:avLst/>
          </a:prstGeom>
          <a:noFill/>
        </p:spPr>
        <p:txBody>
          <a:bodyPr wrap="none" rtlCol="0">
            <a:spAutoFit/>
          </a:bodyPr>
          <a:lstStyle/>
          <a:p>
            <a:r>
              <a:rPr lang="en-US" sz="2400" b="1" dirty="0">
                <a:solidFill>
                  <a:srgbClr val="FF0000"/>
                </a:solidFill>
              </a:rPr>
              <a:t>volleyball</a:t>
            </a:r>
          </a:p>
        </p:txBody>
      </p:sp>
      <p:sp>
        <p:nvSpPr>
          <p:cNvPr id="40" name="TextBox 39">
            <a:extLst>
              <a:ext uri="{FF2B5EF4-FFF2-40B4-BE49-F238E27FC236}">
                <a16:creationId xmlns:a16="http://schemas.microsoft.com/office/drawing/2014/main" id="{648E94B1-9BC3-4FA7-9B64-FC9B7BF5EA5C}"/>
              </a:ext>
            </a:extLst>
          </p:cNvPr>
          <p:cNvSpPr txBox="1"/>
          <p:nvPr/>
        </p:nvSpPr>
        <p:spPr>
          <a:xfrm>
            <a:off x="2563314" y="4973510"/>
            <a:ext cx="2147511" cy="461665"/>
          </a:xfrm>
          <a:prstGeom prst="rect">
            <a:avLst/>
          </a:prstGeom>
          <a:noFill/>
        </p:spPr>
        <p:txBody>
          <a:bodyPr wrap="none" rtlCol="0">
            <a:spAutoFit/>
          </a:bodyPr>
          <a:lstStyle/>
          <a:p>
            <a:r>
              <a:rPr lang="en-US" sz="2400" b="1" dirty="0">
                <a:solidFill>
                  <a:srgbClr val="FF0000"/>
                </a:solidFill>
              </a:rPr>
              <a:t>The housework</a:t>
            </a:r>
          </a:p>
        </p:txBody>
      </p:sp>
      <p:sp>
        <p:nvSpPr>
          <p:cNvPr id="41" name="TextBox 40">
            <a:extLst>
              <a:ext uri="{FF2B5EF4-FFF2-40B4-BE49-F238E27FC236}">
                <a16:creationId xmlns:a16="http://schemas.microsoft.com/office/drawing/2014/main" id="{62560369-AAD5-44AB-8A66-AB13018C4A5B}"/>
              </a:ext>
            </a:extLst>
          </p:cNvPr>
          <p:cNvSpPr txBox="1"/>
          <p:nvPr/>
        </p:nvSpPr>
        <p:spPr>
          <a:xfrm>
            <a:off x="4719572" y="4977607"/>
            <a:ext cx="2079672" cy="461665"/>
          </a:xfrm>
          <a:prstGeom prst="rect">
            <a:avLst/>
          </a:prstGeom>
          <a:noFill/>
        </p:spPr>
        <p:txBody>
          <a:bodyPr wrap="none" rtlCol="0">
            <a:spAutoFit/>
          </a:bodyPr>
          <a:lstStyle/>
          <a:p>
            <a:r>
              <a:rPr lang="en-US" sz="2400" b="1" dirty="0">
                <a:solidFill>
                  <a:srgbClr val="FF0000"/>
                </a:solidFill>
              </a:rPr>
              <a:t>A new uniform</a:t>
            </a:r>
          </a:p>
        </p:txBody>
      </p:sp>
      <p:sp>
        <p:nvSpPr>
          <p:cNvPr id="42" name="TextBox 41">
            <a:extLst>
              <a:ext uri="{FF2B5EF4-FFF2-40B4-BE49-F238E27FC236}">
                <a16:creationId xmlns:a16="http://schemas.microsoft.com/office/drawing/2014/main" id="{C57DE447-0360-4C10-A2BE-3E24CEB0268B}"/>
              </a:ext>
            </a:extLst>
          </p:cNvPr>
          <p:cNvSpPr txBox="1"/>
          <p:nvPr/>
        </p:nvSpPr>
        <p:spPr>
          <a:xfrm>
            <a:off x="7014533" y="4977607"/>
            <a:ext cx="1149910" cy="461665"/>
          </a:xfrm>
          <a:prstGeom prst="rect">
            <a:avLst/>
          </a:prstGeom>
          <a:noFill/>
        </p:spPr>
        <p:txBody>
          <a:bodyPr wrap="square" rtlCol="0">
            <a:spAutoFit/>
          </a:bodyPr>
          <a:lstStyle/>
          <a:p>
            <a:r>
              <a:rPr lang="en-US" sz="2400" b="1" dirty="0">
                <a:solidFill>
                  <a:srgbClr val="FF0000"/>
                </a:solidFill>
              </a:rPr>
              <a:t>   IT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2"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3"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ircle(in)">
                                      <p:cBhvr>
                                        <p:cTn id="140" dur="2000"/>
                                        <p:tgtEl>
                                          <p:spTgt spid="39"/>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circle(in)">
                                      <p:cBhvr>
                                        <p:cTn id="143" dur="2000"/>
                                        <p:tgtEl>
                                          <p:spTgt spid="40"/>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in)">
                                      <p:cBhvr>
                                        <p:cTn id="146" dur="2000"/>
                                        <p:tgtEl>
                                          <p:spTgt spid="41"/>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circle(in)">
                                      <p:cBhvr>
                                        <p:cTn id="1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46" grpId="0"/>
      <p:bldP spid="48" grpId="0"/>
      <p:bldP spid="50" grpId="0"/>
      <p:bldP spid="51" grpId="0"/>
      <p:bldP spid="52" grpId="0"/>
      <p:bldP spid="53" grpId="0"/>
      <p:bldP spid="54" grpId="0"/>
      <p:bldP spid="18" grpId="1"/>
      <p:bldP spid="18" grpId="2"/>
      <p:bldP spid="18" grpId="3"/>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p:cNvSpPr/>
          <p:nvPr/>
        </p:nvSpPr>
        <p:spPr>
          <a:xfrm>
            <a:off x="573024" y="445573"/>
            <a:ext cx="8119872" cy="5632311"/>
          </a:xfrm>
          <a:prstGeom prst="rect">
            <a:avLst/>
          </a:prstGeom>
        </p:spPr>
        <p:txBody>
          <a:bodyPr wrap="square">
            <a:spAutoFit/>
          </a:bodyPr>
          <a:lstStyle/>
          <a:p>
            <a:r>
              <a:rPr lang="vi-VN" sz="2400" b="1" u="sng" dirty="0">
                <a:solidFill>
                  <a:srgbClr val="FF0000"/>
                </a:solidFill>
                <a:latin typeface="Times New Roman" pitchFamily="18" charset="0"/>
                <a:cs typeface="Times New Roman" pitchFamily="18" charset="0"/>
              </a:rPr>
              <a:t>NOTES</a:t>
            </a:r>
            <a:r>
              <a:rPr lang="vi-VN" sz="2400" b="1" dirty="0">
                <a:solidFill>
                  <a:srgbClr val="FF0000"/>
                </a:solidFill>
                <a:latin typeface="Times New Roman" pitchFamily="18" charset="0"/>
                <a:cs typeface="Times New Roman" pitchFamily="18" charset="0"/>
              </a:rPr>
              <a:t>:</a:t>
            </a:r>
          </a:p>
          <a:p>
            <a:r>
              <a:rPr lang="vi-VN" sz="2400" b="1" dirty="0">
                <a:latin typeface="Times New Roman" pitchFamily="18" charset="0"/>
                <a:cs typeface="Times New Roman" pitchFamily="18" charset="0"/>
              </a:rPr>
              <a:t>1 </a:t>
            </a:r>
            <a:r>
              <a:rPr lang="vi-VN" sz="2400" dirty="0">
                <a:latin typeface="Times New Roman" pitchFamily="18" charset="0"/>
                <a:cs typeface="Times New Roman" pitchFamily="18" charset="0"/>
              </a:rPr>
              <a:t>–</a:t>
            </a:r>
            <a:r>
              <a:rPr lang="vi-VN" sz="2400" b="1" dirty="0">
                <a:latin typeface="Times New Roman" pitchFamily="18" charset="0"/>
                <a:cs typeface="Times New Roman" pitchFamily="18" charset="0"/>
              </a:rPr>
              <a:t> DO</a:t>
            </a:r>
            <a:r>
              <a:rPr lang="vi-VN" sz="2400" dirty="0">
                <a:latin typeface="Times New Roman" pitchFamily="18" charset="0"/>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r>
              <a:rPr lang="vi-VN" sz="2400" dirty="0">
                <a:latin typeface="Times New Roman" pitchFamily="18" charset="0"/>
                <a:cs typeface="Times New Roman" pitchFamily="18" charset="0"/>
              </a:rPr>
              <a:t>Ví dụ: do yoga,  karate, judo, exercise…</a:t>
            </a:r>
          </a:p>
          <a:p>
            <a:r>
              <a:rPr lang="vi-VN" sz="2400" b="1" dirty="0">
                <a:latin typeface="Times New Roman" pitchFamily="18" charset="0"/>
                <a:cs typeface="Times New Roman" pitchFamily="18" charset="0"/>
              </a:rPr>
              <a:t>2 – PLAY:  </a:t>
            </a:r>
            <a:r>
              <a:rPr lang="vi-VN" sz="2400" dirty="0">
                <a:latin typeface="Times New Roman" pitchFamily="18" charset="0"/>
                <a:cs typeface="Times New Roman" pitchFamily="18" charset="0"/>
              </a:rPr>
              <a:t>Kết hợp với các danh từ chỉ môn thể thao liên quan đến trái bóng hoặc một vật tương tự trái bóng như trái cầu/ quả cầu; nhạc cụ (musical instument).</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play football, volleyball, tennis, guitar, piano…</a:t>
            </a:r>
          </a:p>
          <a:p>
            <a:r>
              <a:rPr lang="vi-VN" sz="2400" b="1" dirty="0">
                <a:latin typeface="Times New Roman" pitchFamily="18" charset="0"/>
                <a:cs typeface="Times New Roman" pitchFamily="18" charset="0"/>
              </a:rPr>
              <a:t>3 – STUDY: </a:t>
            </a:r>
            <a:r>
              <a:rPr lang="vi-VN" sz="2400" dirty="0">
                <a:latin typeface="Times New Roman" pitchFamily="18" charset="0"/>
                <a:cs typeface="Times New Roman" pitchFamily="18" charset="0"/>
              </a:rPr>
              <a:t>Đứng trước các danh từ chỉ một môn học, một lĩnh vực, một đề tài nghiên cứu.</a:t>
            </a:r>
          </a:p>
          <a:p>
            <a:r>
              <a:rPr lang="vi-VN" sz="2400" dirty="0">
                <a:latin typeface="Times New Roman" pitchFamily="18" charset="0"/>
                <a:cs typeface="Times New Roman" pitchFamily="18" charset="0"/>
              </a:rPr>
              <a:t>Ví dụ: study Math, English, literature, chemistry…</a:t>
            </a:r>
          </a:p>
          <a:p>
            <a:r>
              <a:rPr lang="vi-VN" sz="2400" b="1" dirty="0">
                <a:latin typeface="Times New Roman" pitchFamily="18" charset="0"/>
                <a:cs typeface="Times New Roman" pitchFamily="18" charset="0"/>
              </a:rPr>
              <a:t>4 – HAVE:  </a:t>
            </a:r>
            <a:r>
              <a:rPr lang="vi-VN" sz="2400" dirty="0">
                <a:latin typeface="Times New Roman" pitchFamily="18" charset="0"/>
                <a:cs typeface="Times New Roman" pitchFamily="18" charset="0"/>
              </a:rPr>
              <a:t>Trước các danh từ để diễn đạt sự sở hữu.</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have a car, a book, a shirt, a house…</a:t>
            </a:r>
          </a:p>
        </p:txBody>
      </p:sp>
    </p:spTree>
    <p:extLst>
      <p:ext uri="{BB962C8B-B14F-4D97-AF65-F5344CB8AC3E}">
        <p14:creationId xmlns:p14="http://schemas.microsoft.com/office/powerpoint/2010/main" val="2649070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2325651" y="1583651"/>
            <a:ext cx="5330823" cy="864428"/>
          </a:xfrm>
          <a:prstGeom prst="roundRect">
            <a:avLst>
              <a:gd name="adj" fmla="val 16116"/>
            </a:avLst>
          </a:prstGeom>
          <a:solidFill>
            <a:schemeClr val="accent6">
              <a:lumMod val="20000"/>
              <a:lumOff val="80000"/>
            </a:schemeClr>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56680" y="1638076"/>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971792" y="2035929"/>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4154851" y="1638075"/>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961752" y="2035928"/>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5841910" y="1638075"/>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904435"/>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852238"/>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3183428"/>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623109"/>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570912"/>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918422"/>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4390754"/>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4382101"/>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729268"/>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5156165"/>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5147512"/>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936360"/>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936360"/>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6283527"/>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475229"/>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9993" y="950976"/>
            <a:ext cx="1535655" cy="523220"/>
          </a:xfrm>
          <a:prstGeom prst="rect">
            <a:avLst/>
          </a:prstGeom>
          <a:noFill/>
        </p:spPr>
        <p:txBody>
          <a:bodyPr wrap="square" rtlCol="0">
            <a:spAutoFit/>
          </a:bodyPr>
          <a:lstStyle/>
          <a:p>
            <a:r>
              <a:rPr lang="en-US" sz="2800" b="1" dirty="0">
                <a:solidFill>
                  <a:srgbClr val="FF0000"/>
                </a:solidFill>
              </a:rPr>
              <a:t>* GAME:</a:t>
            </a:r>
            <a:endParaRPr lang="en-GB" sz="2800" b="1" dirty="0">
              <a:solidFill>
                <a:srgbClr val="FF0000"/>
              </a:solidFill>
            </a:endParaRPr>
          </a:p>
        </p:txBody>
      </p:sp>
      <p:sp>
        <p:nvSpPr>
          <p:cNvPr id="6" name="TextBox 5"/>
          <p:cNvSpPr txBox="1"/>
          <p:nvPr/>
        </p:nvSpPr>
        <p:spPr>
          <a:xfrm>
            <a:off x="1755648" y="863405"/>
            <a:ext cx="4184927" cy="646331"/>
          </a:xfrm>
          <a:prstGeom prst="rect">
            <a:avLst/>
          </a:prstGeom>
          <a:noFill/>
        </p:spPr>
        <p:txBody>
          <a:bodyPr wrap="square" rtlCol="0">
            <a:spAutoFit/>
          </a:bodyPr>
          <a:lstStyle/>
          <a:p>
            <a:r>
              <a:rPr lang="en-US" sz="3600" b="1" i="1" dirty="0">
                <a:solidFill>
                  <a:srgbClr val="0066CC"/>
                </a:solidFill>
              </a:rPr>
              <a:t>WHO’S FASTER</a:t>
            </a:r>
            <a:endParaRPr lang="en-GB" sz="3600" b="1" i="1" dirty="0">
              <a:solidFill>
                <a:srgbClr val="0066CC"/>
              </a:solidFill>
            </a:endParaRPr>
          </a:p>
        </p:txBody>
      </p:sp>
    </p:spTree>
    <p:extLst>
      <p:ext uri="{BB962C8B-B14F-4D97-AF65-F5344CB8AC3E}">
        <p14:creationId xmlns:p14="http://schemas.microsoft.com/office/powerpoint/2010/main" val="246835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Káº¿t quáº£ hÃ¬nh áº£nh cho tre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4" y="372923"/>
            <a:ext cx="8661401" cy="62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Káº¿t quáº£ hÃ¬nh áº£nh cho appl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1" y="3837233"/>
            <a:ext cx="1115277" cy="9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82875" y="5075379"/>
            <a:ext cx="647700" cy="5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256005"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5421"/>
            <a:ext cx="1425575" cy="12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56" y="227831"/>
            <a:ext cx="1510919" cy="13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77" y="265989"/>
            <a:ext cx="1042256" cy="118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0" y="1926336"/>
            <a:ext cx="1097280" cy="10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12" y="3837234"/>
            <a:ext cx="1121664" cy="10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822" y="202129"/>
            <a:ext cx="1177671" cy="10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hlinkClick r:id="rId5" action="ppaction://hlinksldjump" highlightClick="1">
              <a:snd r:embed="rId6" name="breeze.wav"/>
            </a:hlinkClick>
          </p:cNvPr>
          <p:cNvSpPr>
            <a:spLocks noChangeArrowheads="1"/>
          </p:cNvSpPr>
          <p:nvPr/>
        </p:nvSpPr>
        <p:spPr bwMode="auto">
          <a:xfrm>
            <a:off x="2817813" y="4091790"/>
            <a:ext cx="647700" cy="5297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1 </a:t>
            </a:r>
          </a:p>
        </p:txBody>
      </p:sp>
      <p:sp>
        <p:nvSpPr>
          <p:cNvPr id="25" name="AutoShape 3">
            <a:hlinkClick r:id="rId7" action="ppaction://hlinksldjump" highlightClick="1">
              <a:snd r:embed="rId6" name="breeze.wav"/>
            </a:hlinkClick>
          </p:cNvPr>
          <p:cNvSpPr>
            <a:spLocks noChangeArrowheads="1"/>
          </p:cNvSpPr>
          <p:nvPr/>
        </p:nvSpPr>
        <p:spPr bwMode="auto">
          <a:xfrm>
            <a:off x="676275" y="3573164"/>
            <a:ext cx="646112"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6600" b="0" dirty="0">
                <a:latin typeface="Times New Roman" pitchFamily="18" charset="0"/>
                <a:cs typeface="Times New Roman" pitchFamily="18" charset="0"/>
              </a:rPr>
              <a:t>  2 </a:t>
            </a:r>
          </a:p>
        </p:txBody>
      </p:sp>
      <p:sp>
        <p:nvSpPr>
          <p:cNvPr id="26" name="AutoShape 3">
            <a:hlinkClick r:id="rId8" action="ppaction://hlinksldjump" highlightClick="1">
              <a:snd r:embed="rId6" name="breeze.wav"/>
            </a:hlinkClick>
          </p:cNvPr>
          <p:cNvSpPr>
            <a:spLocks noChangeArrowheads="1"/>
          </p:cNvSpPr>
          <p:nvPr/>
        </p:nvSpPr>
        <p:spPr bwMode="auto">
          <a:xfrm>
            <a:off x="719138" y="706191"/>
            <a:ext cx="647700" cy="74002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3 </a:t>
            </a:r>
          </a:p>
        </p:txBody>
      </p:sp>
      <p:sp>
        <p:nvSpPr>
          <p:cNvPr id="27" name="AutoShape 3">
            <a:hlinkClick r:id="rId9" action="ppaction://hlinksldjump" highlightClick="1">
              <a:snd r:embed="rId6" name="breeze.wav"/>
            </a:hlinkClick>
          </p:cNvPr>
          <p:cNvSpPr>
            <a:spLocks noChangeArrowheads="1"/>
          </p:cNvSpPr>
          <p:nvPr/>
        </p:nvSpPr>
        <p:spPr bwMode="auto">
          <a:xfrm>
            <a:off x="2230120" y="580187"/>
            <a:ext cx="822325"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0" dirty="0">
                <a:latin typeface="Times New Roman" pitchFamily="18" charset="0"/>
                <a:cs typeface="Times New Roman" pitchFamily="18" charset="0"/>
              </a:rPr>
              <a:t>4 </a:t>
            </a:r>
          </a:p>
        </p:txBody>
      </p:sp>
      <p:sp>
        <p:nvSpPr>
          <p:cNvPr id="28" name="AutoShape 3">
            <a:hlinkClick r:id="rId10" action="ppaction://hlinksldjump" highlightClick="1">
              <a:snd r:embed="rId6" name="breeze.wav"/>
            </a:hlinkClick>
          </p:cNvPr>
          <p:cNvSpPr>
            <a:spLocks noChangeArrowheads="1"/>
          </p:cNvSpPr>
          <p:nvPr/>
        </p:nvSpPr>
        <p:spPr bwMode="auto">
          <a:xfrm>
            <a:off x="5221800" y="706191"/>
            <a:ext cx="647700" cy="42969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5 </a:t>
            </a:r>
          </a:p>
        </p:txBody>
      </p:sp>
      <p:sp>
        <p:nvSpPr>
          <p:cNvPr id="29" name="AutoShape 3">
            <a:hlinkClick r:id="rId11" action="ppaction://hlinksldjump" highlightClick="1">
              <a:snd r:embed="rId6" name="breeze.wav"/>
            </a:hlinkClick>
          </p:cNvPr>
          <p:cNvSpPr>
            <a:spLocks noChangeArrowheads="1"/>
          </p:cNvSpPr>
          <p:nvPr/>
        </p:nvSpPr>
        <p:spPr bwMode="auto">
          <a:xfrm>
            <a:off x="7453313" y="2221408"/>
            <a:ext cx="647700"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6 </a:t>
            </a:r>
          </a:p>
        </p:txBody>
      </p:sp>
      <p:sp>
        <p:nvSpPr>
          <p:cNvPr id="31" name="AutoShape 3">
            <a:hlinkClick r:id="rId12" action="ppaction://hlinksldjump" highlightClick="1">
              <a:snd r:embed="rId6" name="breeze.wav"/>
            </a:hlinkClick>
          </p:cNvPr>
          <p:cNvSpPr>
            <a:spLocks noChangeArrowheads="1"/>
          </p:cNvSpPr>
          <p:nvPr/>
        </p:nvSpPr>
        <p:spPr bwMode="auto">
          <a:xfrm>
            <a:off x="5704343" y="4145576"/>
            <a:ext cx="502578" cy="52814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7 </a:t>
            </a:r>
          </a:p>
        </p:txBody>
      </p:sp>
      <p:sp>
        <p:nvSpPr>
          <p:cNvPr id="2" name="TextBox 1"/>
          <p:cNvSpPr txBox="1"/>
          <p:nvPr/>
        </p:nvSpPr>
        <p:spPr>
          <a:xfrm>
            <a:off x="768235" y="5799291"/>
            <a:ext cx="7008928" cy="83099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4800" b="1" i="1" dirty="0">
                <a:solidFill>
                  <a:srgbClr val="FF0000"/>
                </a:solidFill>
                <a:latin typeface=".VnBlack" pitchFamily="34" charset="0"/>
              </a:rPr>
              <a:t>WHO’S      FASTER  ? </a:t>
            </a:r>
            <a:endParaRPr lang="en-GB" sz="4800" b="1" i="1" dirty="0">
              <a:solidFill>
                <a:srgbClr val="FF0000"/>
              </a:solidFill>
              <a:latin typeface=".VnBlack" pitchFamily="34" charset="0"/>
            </a:endParaRPr>
          </a:p>
        </p:txBody>
      </p:sp>
      <p:sp>
        <p:nvSpPr>
          <p:cNvPr id="3" name="Right Arrow 2">
            <a:hlinkClick r:id="rId13" action="ppaction://hlinksldjump"/>
          </p:cNvPr>
          <p:cNvSpPr/>
          <p:nvPr/>
        </p:nvSpPr>
        <p:spPr>
          <a:xfrm>
            <a:off x="8290560" y="6214789"/>
            <a:ext cx="827913" cy="47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33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4" grpId="0"/>
      <p:bldP spid="25" grpId="0"/>
      <p:bldP spid="26" grpId="0"/>
      <p:bldP spid="27" grpId="0"/>
      <p:bldP spid="28" grpId="0"/>
      <p:bldP spid="29" grpId="0"/>
      <p:bldP spid="3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1348</TotalTime>
  <Words>917</Words>
  <Application>Microsoft Office PowerPoint</Application>
  <PresentationFormat>On-screen Show (4:3)</PresentationFormat>
  <Paragraphs>212</Paragraphs>
  <Slides>23</Slides>
  <Notes>1</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.VnArial</vt:lpstr>
      <vt:lpstr>.VnBlack</vt:lpstr>
      <vt:lpstr>.VnBodoni</vt:lpstr>
      <vt:lpstr>.VnBodoniH</vt:lpstr>
      <vt:lpstr>Arial</vt:lpstr>
      <vt:lpstr>Calibri</vt:lpstr>
      <vt:lpstr>Calibri Light</vt:lpstr>
      <vt:lpstr>Impact</vt:lpstr>
      <vt:lpstr>Times New Roman</vt:lpstr>
      <vt:lpstr>Verdana</vt:lpstr>
      <vt:lpstr>VNI-Revue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Production: Write sentences about yourself using                                        some verbs above.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Trang Nguyen</cp:lastModifiedBy>
  <cp:revision>100</cp:revision>
  <dcterms:created xsi:type="dcterms:W3CDTF">2020-12-09T02:04:09Z</dcterms:created>
  <dcterms:modified xsi:type="dcterms:W3CDTF">2023-08-03T13:52:22Z</dcterms:modified>
</cp:coreProperties>
</file>