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4" r:id="rId3"/>
    <p:sldId id="280" r:id="rId4"/>
    <p:sldId id="275" r:id="rId5"/>
    <p:sldId id="278" r:id="rId6"/>
    <p:sldId id="269" r:id="rId7"/>
    <p:sldId id="260" r:id="rId8"/>
    <p:sldId id="261" r:id="rId9"/>
    <p:sldId id="262" r:id="rId10"/>
    <p:sldId id="263" r:id="rId11"/>
    <p:sldId id="273" r:id="rId12"/>
    <p:sldId id="281" r:id="rId13"/>
    <p:sldId id="283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3C9"/>
    <a:srgbClr val="62C8CE"/>
    <a:srgbClr val="1D9EFF"/>
    <a:srgbClr val="79D1D5"/>
    <a:srgbClr val="A3E7FF"/>
    <a:srgbClr val="00B050"/>
    <a:srgbClr val="0FB7BD"/>
    <a:srgbClr val="0D9FA3"/>
    <a:srgbClr val="F166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91" y="58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11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8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3476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46649" y="77215"/>
            <a:ext cx="7642179" cy="830997"/>
          </a:xfrm>
          <a:prstGeom prst="rect">
            <a:avLst/>
          </a:prstGeom>
          <a:solidFill>
            <a:srgbClr val="62C8CE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conversation. Underline the final </a:t>
            </a:r>
            <a:r>
              <a:rPr lang="en-US" sz="24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words and put them into the correct column.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3725" y="1180214"/>
            <a:ext cx="8162216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Mum, are you home?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Yes, honey. I’m in the kitchen. I’ve bought these new bowls and chopsticks.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They’re beautiful, Mum. Where did you buy them?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In the department store near our house. They have a lot of things for homes. 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Don’t forget we need two lamps for my bedroom, Mum. 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Let’s go there this weekend.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20957"/>
              </p:ext>
            </p:extLst>
          </p:nvPr>
        </p:nvGraphicFramePr>
        <p:xfrm>
          <a:off x="513699" y="4855923"/>
          <a:ext cx="4852960" cy="18131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1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/s/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/z/</a:t>
                      </a:r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AC2B7239-B74C-441C-A186-8E80BC4BAA4B}"/>
              </a:ext>
            </a:extLst>
          </p:cNvPr>
          <p:cNvGrpSpPr/>
          <p:nvPr/>
        </p:nvGrpSpPr>
        <p:grpSpPr>
          <a:xfrm rot="20966741">
            <a:off x="6007261" y="4417405"/>
            <a:ext cx="2842600" cy="1813101"/>
            <a:chOff x="6099827" y="4510047"/>
            <a:chExt cx="2613673" cy="1813101"/>
          </a:xfrm>
        </p:grpSpPr>
        <p:sp>
          <p:nvSpPr>
            <p:cNvPr id="3" name="Explosion 1 2"/>
            <p:cNvSpPr/>
            <p:nvPr/>
          </p:nvSpPr>
          <p:spPr>
            <a:xfrm>
              <a:off x="6099827" y="4510047"/>
              <a:ext cx="2446616" cy="1813101"/>
            </a:xfrm>
            <a:prstGeom prst="doubleWav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22735" y="4811870"/>
              <a:ext cx="2490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i="1" dirty="0">
                  <a:solidFill>
                    <a:srgbClr val="002060"/>
                  </a:solidFill>
                </a:rPr>
                <a:t>Now </a:t>
              </a:r>
              <a:r>
                <a:rPr lang="en-US" sz="2400" b="1" i="1" dirty="0" err="1">
                  <a:solidFill>
                    <a:srgbClr val="002060"/>
                  </a:solidFill>
                </a:rPr>
                <a:t>practise</a:t>
              </a:r>
              <a:r>
                <a:rPr lang="en-US" sz="2400" b="1" i="1" dirty="0">
                  <a:solidFill>
                    <a:srgbClr val="002060"/>
                  </a:solidFill>
                </a:rPr>
                <a:t> the conversation with a partner.</a:t>
              </a:r>
            </a:p>
          </p:txBody>
        </p:sp>
      </p:grpSp>
      <p:pic>
        <p:nvPicPr>
          <p:cNvPr id="4" name="Bản sao của B1_12">
            <a:hlinkClick r:id="" action="ppaction://media"/>
            <a:extLst>
              <a:ext uri="{FF2B5EF4-FFF2-40B4-BE49-F238E27FC236}">
                <a16:creationId xmlns:a16="http://schemas.microsoft.com/office/drawing/2014/main" id="{936E0D94-36ED-4D4E-AD56-ACC321C4C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7351" y="432623"/>
            <a:ext cx="487363" cy="48736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8BF7D5-06DD-4E65-B6A8-1EA0B2C1A80A}"/>
              </a:ext>
            </a:extLst>
          </p:cNvPr>
          <p:cNvCxnSpPr/>
          <p:nvPr/>
        </p:nvCxnSpPr>
        <p:spPr>
          <a:xfrm>
            <a:off x="7335520" y="2042160"/>
            <a:ext cx="680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9D917-EE54-483C-A136-F48E7876091C}"/>
              </a:ext>
            </a:extLst>
          </p:cNvPr>
          <p:cNvCxnSpPr/>
          <p:nvPr/>
        </p:nvCxnSpPr>
        <p:spPr>
          <a:xfrm>
            <a:off x="596129" y="2509520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7C1A02-21A7-4924-A1E8-515837D29CC6}"/>
              </a:ext>
            </a:extLst>
          </p:cNvPr>
          <p:cNvCxnSpPr/>
          <p:nvPr/>
        </p:nvCxnSpPr>
        <p:spPr>
          <a:xfrm>
            <a:off x="596129" y="3820160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5AD41B-DFA4-4CB2-A820-46735BB308AA}"/>
              </a:ext>
            </a:extLst>
          </p:cNvPr>
          <p:cNvCxnSpPr/>
          <p:nvPr/>
        </p:nvCxnSpPr>
        <p:spPr>
          <a:xfrm>
            <a:off x="1703569" y="3810000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434900-0FBF-4CE4-A53A-C17BC1BAF61E}"/>
              </a:ext>
            </a:extLst>
          </p:cNvPr>
          <p:cNvCxnSpPr/>
          <p:nvPr/>
        </p:nvCxnSpPr>
        <p:spPr>
          <a:xfrm>
            <a:off x="4005738" y="4267200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B6C4D7-8B5B-49FD-975B-CFBCAF3E40E4}"/>
              </a:ext>
            </a:extLst>
          </p:cNvPr>
          <p:cNvSpPr txBox="1"/>
          <p:nvPr/>
        </p:nvSpPr>
        <p:spPr>
          <a:xfrm>
            <a:off x="1351749" y="5329180"/>
            <a:ext cx="8781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bowls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31774-6CA1-4D39-9B24-6DE905E0800B}"/>
              </a:ext>
            </a:extLst>
          </p:cNvPr>
          <p:cNvSpPr txBox="1"/>
          <p:nvPr/>
        </p:nvSpPr>
        <p:spPr>
          <a:xfrm>
            <a:off x="3501301" y="5349039"/>
            <a:ext cx="139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chopsticks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A336D5-DD28-47AC-96A2-AC0F04345CF2}"/>
              </a:ext>
            </a:extLst>
          </p:cNvPr>
          <p:cNvSpPr txBox="1"/>
          <p:nvPr/>
        </p:nvSpPr>
        <p:spPr>
          <a:xfrm>
            <a:off x="3636793" y="5780224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things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07DBB-8EDC-44CE-A1FF-AD85097E5DFA}"/>
              </a:ext>
            </a:extLst>
          </p:cNvPr>
          <p:cNvSpPr txBox="1"/>
          <p:nvPr/>
        </p:nvSpPr>
        <p:spPr>
          <a:xfrm>
            <a:off x="3595916" y="6201184"/>
            <a:ext cx="971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homes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90A50-3058-4564-94FF-228AB89D481A}"/>
              </a:ext>
            </a:extLst>
          </p:cNvPr>
          <p:cNvSpPr txBox="1"/>
          <p:nvPr/>
        </p:nvSpPr>
        <p:spPr>
          <a:xfrm>
            <a:off x="1351749" y="5780224"/>
            <a:ext cx="883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lamps</a:t>
            </a:r>
          </a:p>
        </p:txBody>
      </p:sp>
      <p:sp>
        <p:nvSpPr>
          <p:cNvPr id="31" name="Rounded 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2F8EBCC4-0CB2-483C-86C0-21C423186EAD}"/>
              </a:ext>
            </a:extLst>
          </p:cNvPr>
          <p:cNvSpPr/>
          <p:nvPr/>
        </p:nvSpPr>
        <p:spPr>
          <a:xfrm>
            <a:off x="8262816" y="6201184"/>
            <a:ext cx="548640" cy="54864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54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203200" y="452949"/>
            <a:ext cx="8607729" cy="6137455"/>
            <a:chOff x="-328763" y="-520996"/>
            <a:chExt cx="8803144" cy="61374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-328763" y="-520996"/>
              <a:ext cx="8701548" cy="6137455"/>
            </a:xfrm>
            <a:prstGeom prst="rect">
              <a:avLst/>
            </a:prstGeom>
            <a:solidFill>
              <a:srgbClr val="79D1D5">
                <a:alpha val="33000"/>
              </a:srgb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-12089" y="504645"/>
              <a:ext cx="8486470" cy="332212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Mi:      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Mum, are you home?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Yes, honey. I’m in the kitchen. I’ve bought these new bowls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   and chopsticks.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    They’re beautiful, Mum. Where did you buy them?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In the department store near our house. They have a lot of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   things for homes.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    Don’t forget we need two lamps for my bedroom, Mum.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Let’s go there this weekend.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182141" y="-295596"/>
              <a:ext cx="1997919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4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ản sao của B1_12">
            <a:hlinkClick r:id="" action="ppaction://media"/>
            <a:extLst>
              <a:ext uri="{FF2B5EF4-FFF2-40B4-BE49-F238E27FC236}">
                <a16:creationId xmlns:a16="http://schemas.microsoft.com/office/drawing/2014/main" id="{E0EEB184-60F0-416B-A712-D8D61620D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8341" y="2092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5849"/>
              </p:ext>
            </p:extLst>
          </p:nvPr>
        </p:nvGraphicFramePr>
        <p:xfrm>
          <a:off x="304800" y="1295400"/>
          <a:ext cx="8458200" cy="28082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cuối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p, k, f, t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x, s, sh,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ch, ce, ge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,g ,n ,l z, v ,m, r,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y, u, e, o, a, I, w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/s/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/iz/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/z/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 dụ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Wants, fits, needs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Washes, watches, misses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Enjoys, loves, plays, tries, arrives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442267"/>
            <a:ext cx="2887329" cy="461665"/>
          </a:xfrm>
          <a:prstGeom prst="rect">
            <a:avLst/>
          </a:prstGeom>
          <a:solidFill>
            <a:srgbClr val="79D1D5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AutoFit/>
          </a:bodyPr>
          <a:lstStyle/>
          <a:p>
            <a:pPr eaLnBrk="0" hangingPunct="0"/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400" b="1" dirty="0">
                <a:solidFill>
                  <a:srgbClr val="FF0000"/>
                </a:solidFill>
                <a:cs typeface="Times New Roman" pitchFamily="18" charset="0"/>
              </a:rPr>
              <a:t>á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 đọc</a:t>
            </a:r>
            <a:r>
              <a:rPr lang="nl-NL" sz="2400" b="1" dirty="0">
                <a:solidFill>
                  <a:srgbClr val="FF0000"/>
                </a:solidFill>
                <a:cs typeface="Times New Roman" pitchFamily="18" charset="0"/>
              </a:rPr>
              <a:t>”S/ 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nl-NL" sz="2400" b="1" dirty="0">
                <a:solidFill>
                  <a:srgbClr val="FF0000"/>
                </a:solidFill>
                <a:cs typeface="Times New Roman" pitchFamily="18" charset="0"/>
              </a:rPr>
              <a:t>”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056" y="233690"/>
            <a:ext cx="2165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* Practice.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7959" y="233690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D9EFF"/>
                </a:solidFill>
                <a:latin typeface="Georgia" pitchFamily="18" charset="0"/>
              </a:rPr>
              <a:t>* Matching</a:t>
            </a:r>
            <a:endParaRPr lang="en-GB" sz="2800" dirty="0">
              <a:solidFill>
                <a:srgbClr val="1D9EFF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45466"/>
              </p:ext>
            </p:extLst>
          </p:nvPr>
        </p:nvGraphicFramePr>
        <p:xfrm>
          <a:off x="5279134" y="2336800"/>
          <a:ext cx="2285621" cy="19055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85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372">
                <a:tc>
                  <a:txBody>
                    <a:bodyPr/>
                    <a:lstStyle/>
                    <a:p>
                      <a:pPr marL="338455" marR="0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</a:rPr>
                        <a:t>Sound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90">
                <a:tc>
                  <a:txBody>
                    <a:bodyPr/>
                    <a:lstStyle/>
                    <a:p>
                      <a:pPr marL="0" marR="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3200" b="0" dirty="0">
                        <a:effectLst/>
                      </a:endParaRPr>
                    </a:p>
                    <a:p>
                      <a:pPr marL="437515" marR="436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dirty="0">
                          <a:effectLst/>
                        </a:rPr>
                        <a:t>/s/</a:t>
                      </a:r>
                      <a:endParaRPr lang="en-GB" sz="3200" b="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marL="437515" marR="436245" algn="ctr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/z/</a:t>
                      </a:r>
                      <a:endParaRPr lang="en-GB" sz="32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8011"/>
              </p:ext>
            </p:extLst>
          </p:nvPr>
        </p:nvGraphicFramePr>
        <p:xfrm>
          <a:off x="1193088" y="1424781"/>
          <a:ext cx="2680411" cy="33250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80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020">
                <a:tc>
                  <a:txBody>
                    <a:bodyPr/>
                    <a:lstStyle/>
                    <a:p>
                      <a:pPr marL="847725" marR="8451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</a:rPr>
                        <a:t>Word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5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Example:</a:t>
                      </a:r>
                      <a:r>
                        <a:rPr lang="vi-VN" sz="1800" spc="16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chair</a:t>
                      </a:r>
                      <a:r>
                        <a:rPr lang="vi-VN" sz="18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18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79">
                <a:tc>
                  <a:txBody>
                    <a:bodyPr/>
                    <a:lstStyle/>
                    <a:p>
                      <a:pPr marL="4635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1.</a:t>
                      </a:r>
                      <a:r>
                        <a:rPr lang="vi-VN" sz="1800" spc="27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bed</a:t>
                      </a:r>
                      <a:r>
                        <a:rPr lang="vi-VN" sz="18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18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73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2.</a:t>
                      </a:r>
                      <a:r>
                        <a:rPr lang="vi-VN" sz="1800" spc="26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cap</a:t>
                      </a:r>
                      <a:r>
                        <a:rPr lang="vi-VN" sz="18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18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73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3.</a:t>
                      </a:r>
                      <a:r>
                        <a:rPr lang="vi-VN" sz="1800" spc="20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poster</a:t>
                      </a:r>
                      <a:r>
                        <a:rPr lang="vi-VN" sz="18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18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79">
                <a:tc>
                  <a:txBody>
                    <a:bodyPr/>
                    <a:lstStyle/>
                    <a:p>
                      <a:pPr marL="4635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4.</a:t>
                      </a:r>
                      <a:r>
                        <a:rPr lang="vi-VN" sz="1800" spc="2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clock</a:t>
                      </a:r>
                      <a:r>
                        <a:rPr lang="vi-VN" sz="18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18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979">
                <a:tc>
                  <a:txBody>
                    <a:bodyPr/>
                    <a:lstStyle/>
                    <a:p>
                      <a:pPr marL="4635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5.</a:t>
                      </a:r>
                      <a:r>
                        <a:rPr lang="vi-VN" sz="1800" spc="15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villa</a:t>
                      </a:r>
                      <a:r>
                        <a:rPr lang="vi-VN" sz="18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18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573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6.</a:t>
                      </a:r>
                      <a:r>
                        <a:rPr lang="vi-VN" sz="1800" spc="33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light</a:t>
                      </a:r>
                      <a:r>
                        <a:rPr lang="vi-VN" sz="18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18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3822700" y="2095500"/>
            <a:ext cx="1570734" cy="17780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50" name="Straight Arrow Connector 2049"/>
          <p:cNvCxnSpPr/>
          <p:nvPr/>
        </p:nvCxnSpPr>
        <p:spPr>
          <a:xfrm>
            <a:off x="3225800" y="2984500"/>
            <a:ext cx="23241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467100" y="3136900"/>
            <a:ext cx="2235200" cy="5207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644900" y="3136900"/>
            <a:ext cx="2057400" cy="14224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644900" y="4025900"/>
            <a:ext cx="1900934" cy="381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644900" y="2628900"/>
            <a:ext cx="1900934" cy="13970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467100" y="3327400"/>
            <a:ext cx="2082800" cy="8509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981200" y="609600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Homework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209800" y="1981200"/>
            <a:ext cx="66294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Georgia" pitchFamily="18" charset="0"/>
              </a:rPr>
              <a:t>Learn by heart vocab.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600" b="1" dirty="0">
              <a:latin typeface="Georgia" pitchFamily="18" charset="0"/>
            </a:endParaRPr>
          </a:p>
          <a:p>
            <a:pPr eaLnBrk="1" hangingPunct="1"/>
            <a:r>
              <a:rPr lang="en-US" sz="2800" b="1" dirty="0">
                <a:latin typeface="Georgia" pitchFamily="18" charset="0"/>
              </a:rPr>
              <a:t>- </a:t>
            </a:r>
            <a:endParaRPr lang="en-US" sz="2800" b="1" i="1" dirty="0">
              <a:solidFill>
                <a:srgbClr val="6600CC"/>
              </a:solidFill>
              <a:latin typeface="Georgia" pitchFamily="18" charset="0"/>
            </a:endParaRPr>
          </a:p>
          <a:p>
            <a:pPr eaLnBrk="1" hangingPunct="1"/>
            <a:endParaRPr lang="en-US" sz="1200" b="1" dirty="0">
              <a:solidFill>
                <a:srgbClr val="6600CC"/>
              </a:solidFill>
              <a:latin typeface="Georgia" pitchFamily="18" charset="0"/>
            </a:endParaRPr>
          </a:p>
          <a:p>
            <a:pPr eaLnBrk="1" hangingPunct="1"/>
            <a:r>
              <a:rPr lang="en-US" sz="2800" b="1" dirty="0">
                <a:latin typeface="Georgia" pitchFamily="18" charset="0"/>
              </a:rPr>
              <a:t>- Prepare “ A closer look 1”</a:t>
            </a:r>
            <a:r>
              <a:rPr lang="en-US" sz="2800" dirty="0"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4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23658" y="1402397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2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3055938" y="3549649"/>
            <a:ext cx="2905125" cy="1235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Rooms in a house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005262" y="2333624"/>
            <a:ext cx="2370138" cy="714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ahoma" pitchFamily="34" charset="0"/>
              </a:rPr>
              <a:t>kitchen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375400" y="3452811"/>
            <a:ext cx="2370138" cy="7143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ahoma" pitchFamily="34" charset="0"/>
              </a:rPr>
              <a:t>hall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89000" y="5147467"/>
            <a:ext cx="2370138" cy="714375"/>
          </a:xfrm>
          <a:prstGeom prst="roundRect">
            <a:avLst/>
          </a:prstGeom>
          <a:solidFill>
            <a:srgbClr val="F32D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</a:rPr>
              <a:t>bathroom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85800" y="2690812"/>
            <a:ext cx="2370138" cy="714375"/>
          </a:xfrm>
          <a:prstGeom prst="roundRect">
            <a:avLst/>
          </a:prstGeom>
          <a:solidFill>
            <a:srgbClr val="18A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</a:rPr>
              <a:t>Living-  room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005262" y="5504654"/>
            <a:ext cx="1745255" cy="703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ahoma" pitchFamily="34" charset="0"/>
              </a:rPr>
              <a:t>bedroom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182938" y="149225"/>
            <a:ext cx="5795962" cy="15779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/>
              <a:t>How many rooms are there in your house?</a:t>
            </a:r>
          </a:p>
          <a:p>
            <a:r>
              <a:rPr lang="en-US" b="1" dirty="0"/>
              <a:t>What are they?</a:t>
            </a:r>
          </a:p>
          <a:p>
            <a:r>
              <a:rPr lang="en-US" b="1" dirty="0"/>
              <a:t>What is there in each room?</a:t>
            </a:r>
            <a:endParaRPr lang="en-GB" b="1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576580" y="4889499"/>
            <a:ext cx="1788376" cy="714375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</a:rPr>
              <a:t>toilet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994" y="100014"/>
            <a:ext cx="2978944" cy="841374"/>
          </a:xfrm>
          <a:prstGeom prst="rect">
            <a:avLst/>
          </a:prstGeom>
          <a:solidFill>
            <a:srgbClr val="0FB7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Bernard MT Condensed" pitchFamily="18" charset="0"/>
              </a:rPr>
              <a:t>* CHATTING</a:t>
            </a:r>
            <a:endParaRPr lang="en-GB" b="1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0" grpId="0" build="p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39912" y="1145222"/>
            <a:ext cx="2973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rabia" pitchFamily="34" charset="0"/>
              </a:rPr>
              <a:t>LESSON 2</a:t>
            </a:r>
            <a:endParaRPr lang="en-GB" sz="32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65837" y="1024377"/>
            <a:ext cx="4403125" cy="820491"/>
            <a:chOff x="2321677" y="1811975"/>
            <a:chExt cx="4403125" cy="8204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7" y="1854855"/>
              <a:ext cx="961782" cy="777611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48192" y="1815197"/>
            <a:ext cx="567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* Vocabulary: </a:t>
            </a:r>
            <a:r>
              <a:rPr lang="en-US" sz="3600" b="1" dirty="0">
                <a:solidFill>
                  <a:srgbClr val="00B050"/>
                </a:solidFill>
              </a:rPr>
              <a:t>Matching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41636" y="2167572"/>
            <a:ext cx="422086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chest of drawers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poster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cupboard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dishwasher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cooker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light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ceiling fan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fridge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sink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146728" y="2653734"/>
            <a:ext cx="4572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+mj-lt"/>
              <a:buAutoNum type="alphaLcPeriod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áp phích 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uạt trần 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nồi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máy rửa chén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ngăn kéo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tủ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tủ lạnh</a:t>
            </a:r>
          </a:p>
          <a:p>
            <a:pPr marL="457200" indent="-457200">
              <a:buFont typeface="+mj-lt"/>
              <a:buAutoNum type="alphaLcPeriod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68245" y="3022600"/>
            <a:ext cx="977287" cy="292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26780" y="3022600"/>
            <a:ext cx="2119948" cy="406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51100" y="3784600"/>
            <a:ext cx="2311399" cy="12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52067" y="4254500"/>
            <a:ext cx="1665933" cy="889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26780" y="4648200"/>
            <a:ext cx="2218752" cy="8827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816100" y="3429000"/>
            <a:ext cx="2501900" cy="1587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652067" y="4254500"/>
            <a:ext cx="1593465" cy="12827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026780" y="5943600"/>
            <a:ext cx="229122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816100" y="5537200"/>
            <a:ext cx="2330628" cy="812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8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541637" y="1052949"/>
            <a:ext cx="3124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chest of drawers 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poster 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cupboard 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dishwasher 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cooker 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light(n):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ceiling fan(n):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fridge(n):</a:t>
            </a:r>
          </a:p>
          <a:p>
            <a:pPr marL="342900" indent="-342900" eaLnBrk="0" hangingPunct="0">
              <a:buFontTx/>
              <a:buChar char="-"/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sink(n):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49271" y="1394609"/>
            <a:ext cx="4572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ngăn kéo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tủ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áp phích </a:t>
            </a: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tủ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máy rửa chén </a:t>
            </a: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nồi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uạt trần </a:t>
            </a:r>
          </a:p>
          <a:p>
            <a:pPr marL="342900" indent="-342900">
              <a:buFontTx/>
              <a:buChar char="-"/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tủ lạnh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093"/>
            <a:ext cx="567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* Vocabulary: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6" y="170437"/>
            <a:ext cx="6511015" cy="6085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583">
            <a:off x="3929062" y="5249767"/>
            <a:ext cx="1742394" cy="1751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27" y="4682374"/>
            <a:ext cx="1947173" cy="1755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93" y="2477180"/>
            <a:ext cx="2060728" cy="1755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2" y="4269193"/>
            <a:ext cx="2417999" cy="175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30" y="2477180"/>
            <a:ext cx="2418503" cy="175564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834410" y="300870"/>
            <a:ext cx="3309590" cy="1618649"/>
          </a:xfrm>
          <a:prstGeom prst="roundRect">
            <a:avLst>
              <a:gd name="adj" fmla="val 25948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92731" y="309658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4863" y="706735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66669" y="1130076"/>
            <a:ext cx="14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76274" y="309658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58679" y="690912"/>
            <a:ext cx="163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living 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6313" y="5780314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10100" y="5787357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8405" y="4879819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35260" y="52611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24" y="3124172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53279" y="347665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34802" y="3034690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841657" y="339525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65977" y="5162202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672832" y="55123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636F7C6-BD05-4574-B490-35302712119E}"/>
              </a:ext>
            </a:extLst>
          </p:cNvPr>
          <p:cNvSpPr txBox="1"/>
          <p:nvPr/>
        </p:nvSpPr>
        <p:spPr>
          <a:xfrm>
            <a:off x="6292731" y="304015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71682C-3AE0-4194-BC5B-35F5917CD2E8}"/>
              </a:ext>
            </a:extLst>
          </p:cNvPr>
          <p:cNvSpPr txBox="1"/>
          <p:nvPr/>
        </p:nvSpPr>
        <p:spPr>
          <a:xfrm>
            <a:off x="6154863" y="70109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2699DD-F622-416F-B74D-164DF3F987D7}"/>
              </a:ext>
            </a:extLst>
          </p:cNvPr>
          <p:cNvSpPr txBox="1"/>
          <p:nvPr/>
        </p:nvSpPr>
        <p:spPr>
          <a:xfrm>
            <a:off x="6766669" y="1124433"/>
            <a:ext cx="14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EAEC55-910F-492A-8E44-98A3C8EB4902}"/>
              </a:ext>
            </a:extLst>
          </p:cNvPr>
          <p:cNvSpPr txBox="1"/>
          <p:nvPr/>
        </p:nvSpPr>
        <p:spPr>
          <a:xfrm>
            <a:off x="7476274" y="304015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58319B-2AA2-4E6A-B473-EAEFE07E9AEF}"/>
              </a:ext>
            </a:extLst>
          </p:cNvPr>
          <p:cNvSpPr txBox="1"/>
          <p:nvPr/>
        </p:nvSpPr>
        <p:spPr>
          <a:xfrm>
            <a:off x="7458679" y="685269"/>
            <a:ext cx="163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living room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879EFC-818F-4DA9-A9B3-15BA9EF90118}"/>
              </a:ext>
            </a:extLst>
          </p:cNvPr>
          <p:cNvSpPr txBox="1"/>
          <p:nvPr/>
        </p:nvSpPr>
        <p:spPr>
          <a:xfrm>
            <a:off x="6755834" y="3032601"/>
            <a:ext cx="15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7A8C02-B520-4D3F-9B55-3C1B2C912944}"/>
              </a:ext>
            </a:extLst>
          </p:cNvPr>
          <p:cNvSpPr txBox="1"/>
          <p:nvPr/>
        </p:nvSpPr>
        <p:spPr>
          <a:xfrm>
            <a:off x="6555905" y="5162202"/>
            <a:ext cx="11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kitchen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A7B4F1-8555-4A99-94BF-B6FCD46C1604}"/>
              </a:ext>
            </a:extLst>
          </p:cNvPr>
          <p:cNvSpPr txBox="1"/>
          <p:nvPr/>
        </p:nvSpPr>
        <p:spPr>
          <a:xfrm>
            <a:off x="404358" y="4868721"/>
            <a:ext cx="158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5ECB77-81F5-416B-8219-45BA80A3DEAA}"/>
              </a:ext>
            </a:extLst>
          </p:cNvPr>
          <p:cNvSpPr txBox="1"/>
          <p:nvPr/>
        </p:nvSpPr>
        <p:spPr>
          <a:xfrm>
            <a:off x="320727" y="3113073"/>
            <a:ext cx="15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bedroom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5BE1926-D19C-423C-B911-99FA57FFC8F4}"/>
              </a:ext>
            </a:extLst>
          </p:cNvPr>
          <p:cNvCxnSpPr/>
          <p:nvPr/>
        </p:nvCxnSpPr>
        <p:spPr>
          <a:xfrm>
            <a:off x="4610100" y="616122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3" y="51960"/>
            <a:ext cx="627229" cy="681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5" name="TextBox 34"/>
          <p:cNvSpPr txBox="1"/>
          <p:nvPr/>
        </p:nvSpPr>
        <p:spPr>
          <a:xfrm>
            <a:off x="1008578" y="77360"/>
            <a:ext cx="514628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house. Name the rooms in it.</a:t>
            </a:r>
          </a:p>
        </p:txBody>
      </p:sp>
    </p:spTree>
    <p:extLst>
      <p:ext uri="{BB962C8B-B14F-4D97-AF65-F5344CB8AC3E}">
        <p14:creationId xmlns:p14="http://schemas.microsoft.com/office/powerpoint/2010/main" val="6008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8421 0.8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4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77135 0.608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76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70486 0.289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3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07848 0.3986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04409 0.651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38" grpId="1"/>
      <p:bldP spid="38" grpId="2"/>
      <p:bldP spid="38" grpId="3"/>
      <p:bldP spid="39" grpId="1"/>
      <p:bldP spid="39" grpId="2"/>
      <p:bldP spid="39" grpId="3"/>
      <p:bldP spid="40" grpId="1"/>
      <p:bldP spid="40" grpId="2"/>
      <p:bldP spid="40" grpId="3"/>
      <p:bldP spid="41" grpId="1"/>
      <p:bldP spid="41" grpId="2"/>
      <p:bldP spid="41" grpId="3"/>
      <p:bldP spid="42" grpId="1"/>
      <p:bldP spid="42" grpId="2"/>
      <p:bldP spid="42" grpId="3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4" y="104779"/>
            <a:ext cx="627229" cy="621628"/>
          </a:xfrm>
          <a:prstGeom prst="rect">
            <a:avLst/>
          </a:prstGeom>
          <a:ln>
            <a:solidFill>
              <a:srgbClr val="1D9E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6266"/>
            <a:ext cx="8034572" cy="861774"/>
          </a:xfrm>
          <a:prstGeom prst="rect">
            <a:avLst/>
          </a:prstGeom>
          <a:solidFill>
            <a:srgbClr val="62C8CE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the things in each room in </a:t>
            </a:r>
            <a:r>
              <a:rPr lang="en-US" sz="2400" b="1" spc="-1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Use the word list below. (You may use a word more than once.)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7520" y="1312178"/>
            <a:ext cx="8239760" cy="1275577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4501" y="1431799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lamp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38916" y="143179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69255" y="1932271"/>
            <a:ext cx="101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fridge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61018" y="142454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toilet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0545" y="1935892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9335" y="1932270"/>
            <a:ext cx="7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sofa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59653" y="1425197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picture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53122" y="193227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shower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33023" y="1418906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62908" y="1932271"/>
            <a:ext cx="238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chest of drawers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97301"/>
              </p:ext>
            </p:extLst>
          </p:nvPr>
        </p:nvGraphicFramePr>
        <p:xfrm>
          <a:off x="554715" y="3080848"/>
          <a:ext cx="8034570" cy="29440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3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dk1"/>
                          </a:solidFill>
                        </a:rPr>
                        <a:t>hall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kitchen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bedroom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bathroom</a:t>
                      </a: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living room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8DC3B9A-5C7F-49A8-B7E7-4B376FF572CE}"/>
              </a:ext>
            </a:extLst>
          </p:cNvPr>
          <p:cNvSpPr txBox="1"/>
          <p:nvPr/>
        </p:nvSpPr>
        <p:spPr>
          <a:xfrm>
            <a:off x="716899" y="3680396"/>
            <a:ext cx="137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picture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C10E37-F754-440D-A286-C34E53272A06}"/>
              </a:ext>
            </a:extLst>
          </p:cNvPr>
          <p:cNvSpPr txBox="1"/>
          <p:nvPr/>
        </p:nvSpPr>
        <p:spPr>
          <a:xfrm>
            <a:off x="2489128" y="3680395"/>
            <a:ext cx="100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fridge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A825FB-B668-4D2F-A1E2-B90782589A15}"/>
              </a:ext>
            </a:extLst>
          </p:cNvPr>
          <p:cNvSpPr txBox="1"/>
          <p:nvPr/>
        </p:nvSpPr>
        <p:spPr>
          <a:xfrm>
            <a:off x="2278424" y="4231612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cupboard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C91F0B-20F7-4242-A731-59853CF59FBB}"/>
              </a:ext>
            </a:extLst>
          </p:cNvPr>
          <p:cNvSpPr txBox="1"/>
          <p:nvPr/>
        </p:nvSpPr>
        <p:spPr>
          <a:xfrm>
            <a:off x="2169255" y="4741605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dishwasher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03734F-A4CC-4BFC-B69B-69BB83FE1CFF}"/>
              </a:ext>
            </a:extLst>
          </p:cNvPr>
          <p:cNvSpPr txBox="1"/>
          <p:nvPr/>
        </p:nvSpPr>
        <p:spPr>
          <a:xfrm>
            <a:off x="2576166" y="5327595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809265-A2E6-4413-BC57-B842DE158083}"/>
              </a:ext>
            </a:extLst>
          </p:cNvPr>
          <p:cNvSpPr txBox="1"/>
          <p:nvPr/>
        </p:nvSpPr>
        <p:spPr>
          <a:xfrm>
            <a:off x="4135810" y="3680395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lamp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562701-2A5B-422C-BB6A-BDCBBF619C5D}"/>
              </a:ext>
            </a:extLst>
          </p:cNvPr>
          <p:cNvSpPr txBox="1"/>
          <p:nvPr/>
        </p:nvSpPr>
        <p:spPr>
          <a:xfrm>
            <a:off x="4019179" y="4205839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picture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58BB4C-1A17-44EF-BD9F-B622C89496EB}"/>
              </a:ext>
            </a:extLst>
          </p:cNvPr>
          <p:cNvSpPr txBox="1"/>
          <p:nvPr/>
        </p:nvSpPr>
        <p:spPr>
          <a:xfrm>
            <a:off x="3882398" y="4741607"/>
            <a:ext cx="143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B079E8-154C-4E69-A726-6212AC0F7AAB}"/>
              </a:ext>
            </a:extLst>
          </p:cNvPr>
          <p:cNvSpPr txBox="1"/>
          <p:nvPr/>
        </p:nvSpPr>
        <p:spPr>
          <a:xfrm>
            <a:off x="5701672" y="4212779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3AD5D2-DB7B-48D7-AF5F-5C69EC896DE7}"/>
              </a:ext>
            </a:extLst>
          </p:cNvPr>
          <p:cNvSpPr txBox="1"/>
          <p:nvPr/>
        </p:nvSpPr>
        <p:spPr>
          <a:xfrm>
            <a:off x="5550555" y="3680394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shower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E06075-9AC9-45C8-A6B6-0BD30E8E78DE}"/>
              </a:ext>
            </a:extLst>
          </p:cNvPr>
          <p:cNvSpPr txBox="1"/>
          <p:nvPr/>
        </p:nvSpPr>
        <p:spPr>
          <a:xfrm>
            <a:off x="5550555" y="4741605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toilet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58FC7E-EB0A-481C-80D4-19240C83DF96}"/>
              </a:ext>
            </a:extLst>
          </p:cNvPr>
          <p:cNvSpPr txBox="1"/>
          <p:nvPr/>
        </p:nvSpPr>
        <p:spPr>
          <a:xfrm>
            <a:off x="7330604" y="3681365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lamp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DDB59D-F7DC-4CC2-8BD6-4FF865526573}"/>
              </a:ext>
            </a:extLst>
          </p:cNvPr>
          <p:cNvSpPr txBox="1"/>
          <p:nvPr/>
        </p:nvSpPr>
        <p:spPr>
          <a:xfrm>
            <a:off x="7424829" y="4201801"/>
            <a:ext cx="7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sofa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2471E-A229-404B-98FC-4837A2593DBE}"/>
              </a:ext>
            </a:extLst>
          </p:cNvPr>
          <p:cNvSpPr txBox="1"/>
          <p:nvPr/>
        </p:nvSpPr>
        <p:spPr>
          <a:xfrm>
            <a:off x="7112198" y="4741605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  <a:ln>
            <a:solidFill>
              <a:srgbClr val="79D1D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7734" y="62223"/>
            <a:ext cx="7217637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of a room in your house. In pairs, ask and answer questions to guess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014" y="1109448"/>
            <a:ext cx="207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9" name="Picture 12" descr="http://4.bp.blogspot.com/-KRoXvOZWAOo/TV5hPjTq7dI/AAAAAAAAAGw/pVUINlWgQj8/s400/In+the+Bedr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971799"/>
            <a:ext cx="3338830" cy="334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http://3.bp.blogspot.com/-6DokoumHQSQ/U4ZNQAF49JI/AAAAAAAAAN8/NYdTAeaO3Jc/s1600/In+the+Living+Ro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4" y="2971800"/>
            <a:ext cx="3465286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41600" y="1232668"/>
            <a:ext cx="51562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A: What is in the room?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B: a sofa and a television.</a:t>
            </a:r>
          </a:p>
          <a:p>
            <a:pPr marL="342900" indent="-34290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A: Is it the living room?</a:t>
            </a:r>
          </a:p>
          <a:p>
            <a:pPr marL="342900" indent="-34290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B: Yes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92218" y="206670"/>
            <a:ext cx="7598637" cy="492443"/>
          </a:xfrm>
          <a:prstGeom prst="rect">
            <a:avLst/>
          </a:prstGeom>
          <a:solidFill>
            <a:srgbClr val="62C8CE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these words.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68984" y="2219579"/>
            <a:ext cx="5686872" cy="2732314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74137" y="2219579"/>
            <a:ext cx="174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lamps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7969" y="2742799"/>
            <a:ext cx="14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sink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12048" y="3377690"/>
            <a:ext cx="164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flats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17969" y="4012580"/>
            <a:ext cx="11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toilets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74385" y="2219579"/>
            <a:ext cx="174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cupboards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4974385" y="2742799"/>
            <a:ext cx="14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sofas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68464" y="3377690"/>
            <a:ext cx="164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74385" y="4012580"/>
            <a:ext cx="11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rooms</a:t>
            </a:r>
          </a:p>
        </p:txBody>
      </p:sp>
      <p:pic>
        <p:nvPicPr>
          <p:cNvPr id="2" name="Bản sao của B1_11">
            <a:hlinkClick r:id="" action="ppaction://media"/>
            <a:extLst>
              <a:ext uri="{FF2B5EF4-FFF2-40B4-BE49-F238E27FC236}">
                <a16:creationId xmlns:a16="http://schemas.microsoft.com/office/drawing/2014/main" id="{275C05BD-BB44-460D-AE15-4FEA75039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4389" y="219512"/>
            <a:ext cx="487363" cy="4873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77715" y="810242"/>
            <a:ext cx="4085306" cy="1232661"/>
            <a:chOff x="2547065" y="2571529"/>
            <a:chExt cx="4085306" cy="1232661"/>
          </a:xfrm>
        </p:grpSpPr>
        <p:sp>
          <p:nvSpPr>
            <p:cNvPr id="16" name="TextBox 15"/>
            <p:cNvSpPr txBox="1"/>
            <p:nvPr/>
          </p:nvSpPr>
          <p:spPr>
            <a:xfrm>
              <a:off x="2561568" y="2571529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* Pronunciation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7065" y="3250192"/>
              <a:ext cx="40853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Final sounds: </a:t>
              </a:r>
              <a:r>
                <a:rPr lang="en-US" sz="3000" b="1" dirty="0">
                  <a:solidFill>
                    <a:srgbClr val="FF0000"/>
                  </a:solidFill>
                </a:rPr>
                <a:t>/s/ and /z/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1802</TotalTime>
  <Words>713</Words>
  <Application>Microsoft Office PowerPoint</Application>
  <PresentationFormat>On-screen Show (4:3)</PresentationFormat>
  <Paragraphs>179</Paragraphs>
  <Slides>14</Slides>
  <Notes>0</Notes>
  <HiddenSlides>1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.VnArabia</vt:lpstr>
      <vt:lpstr>Aharoni</vt:lpstr>
      <vt:lpstr>Arial</vt:lpstr>
      <vt:lpstr>Bernard MT Condensed</vt:lpstr>
      <vt:lpstr>Calibri</vt:lpstr>
      <vt:lpstr>Calibri Light</vt:lpstr>
      <vt:lpstr>Georgia</vt:lpstr>
      <vt:lpstr>Times New Roman</vt:lpstr>
      <vt:lpstr>Trebuchet MS</vt:lpstr>
      <vt:lpstr>VNI-Centur</vt:lpstr>
      <vt:lpstr>VNI-Fato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78</cp:revision>
  <dcterms:created xsi:type="dcterms:W3CDTF">2020-12-09T02:04:09Z</dcterms:created>
  <dcterms:modified xsi:type="dcterms:W3CDTF">2023-09-07T11:02:09Z</dcterms:modified>
</cp:coreProperties>
</file>