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4" r:id="rId2"/>
    <p:sldId id="283" r:id="rId3"/>
    <p:sldId id="281" r:id="rId4"/>
    <p:sldId id="280" r:id="rId5"/>
    <p:sldId id="264" r:id="rId6"/>
    <p:sldId id="258" r:id="rId7"/>
    <p:sldId id="260" r:id="rId8"/>
    <p:sldId id="269" r:id="rId9"/>
    <p:sldId id="261" r:id="rId10"/>
    <p:sldId id="270" r:id="rId11"/>
    <p:sldId id="273" r:id="rId12"/>
    <p:sldId id="274" r:id="rId13"/>
    <p:sldId id="297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3" r:id="rId22"/>
    <p:sldId id="262" r:id="rId23"/>
    <p:sldId id="275" r:id="rId24"/>
    <p:sldId id="263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00A1DA"/>
    <a:srgbClr val="00B0F0"/>
    <a:srgbClr val="F16649"/>
    <a:srgbClr val="97E4FF"/>
    <a:srgbClr val="B7ECFF"/>
    <a:srgbClr val="61D6FF"/>
    <a:srgbClr val="1DC4FF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2910" autoAdjust="0"/>
  </p:normalViewPr>
  <p:slideViewPr>
    <p:cSldViewPr snapToGrid="0" showGuides="1">
      <p:cViewPr varScale="1">
        <p:scale>
          <a:sx n="80" d="100"/>
          <a:sy n="80" d="100"/>
        </p:scale>
        <p:origin x="1459" y="4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7.xml"/><Relationship Id="rId7" Type="http://schemas.openxmlformats.org/officeDocument/2006/relationships/slide" Target="slide14.xml"/><Relationship Id="rId12" Type="http://schemas.openxmlformats.org/officeDocument/2006/relationships/slide" Target="slide17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20.xml"/><Relationship Id="rId15" Type="http://schemas.openxmlformats.org/officeDocument/2006/relationships/image" Target="../media/image32.wmf"/><Relationship Id="rId10" Type="http://schemas.openxmlformats.org/officeDocument/2006/relationships/slide" Target="slide18.xml"/><Relationship Id="rId4" Type="http://schemas.openxmlformats.org/officeDocument/2006/relationships/notesSlide" Target="../notesSlides/notesSlide6.xml"/><Relationship Id="rId9" Type="http://schemas.openxmlformats.org/officeDocument/2006/relationships/slide" Target="slide19.xml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5427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1" grpId="0"/>
      <p:bldP spid="31" grpId="1"/>
      <p:bldP spid="31" grpId="2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30" grpId="0"/>
      <p:bldP spid="30" grpId="1"/>
      <p:bldP spid="30" grpId="2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Game: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17650" y="12207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372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965450" y="12207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4132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965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517650" y="29733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4132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250" y="4365625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9372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219320" imgH="883800"/>
        </mc:Choice>
        <mc:Fallback>
          <p:control name="TextBox1" r:id="rId1" imgW="1219320" imgH="883800">
            <p:pic>
              <p:nvPicPr>
                <p:cNvPr id="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981200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219320" imgH="883800"/>
        </mc:Choice>
        <mc:Fallback>
          <p:control name="TextBox2" r:id="rId2" imgW="1219320" imgH="88380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6310313" y="5291138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19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 animBg="1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67" y="1687741"/>
            <a:ext cx="3979545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3465231" y="4955962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next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63E07-E1AB-45D4-9B42-256928EB4445}"/>
              </a:ext>
            </a:extLst>
          </p:cNvPr>
          <p:cNvSpPr txBox="1"/>
          <p:nvPr/>
        </p:nvSpPr>
        <p:spPr>
          <a:xfrm>
            <a:off x="1247381" y="720951"/>
            <a:ext cx="623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2. The dog is next to the armchair.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0" y="1244616"/>
            <a:ext cx="4015009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3965599" y="484278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AA0F6-5930-4823-8FD5-2C8A6B4CE767}"/>
              </a:ext>
            </a:extLst>
          </p:cNvPr>
          <p:cNvSpPr txBox="1"/>
          <p:nvPr/>
        </p:nvSpPr>
        <p:spPr>
          <a:xfrm>
            <a:off x="1282700" y="87384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3. The cat is behind the TV.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75" y="2056058"/>
            <a:ext cx="3247249" cy="340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3914610" y="53051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4EA77-6C77-4C5F-A0D6-617294330320}"/>
              </a:ext>
            </a:extLst>
          </p:cNvPr>
          <p:cNvSpPr txBox="1"/>
          <p:nvPr/>
        </p:nvSpPr>
        <p:spPr>
          <a:xfrm>
            <a:off x="1799402" y="619525"/>
            <a:ext cx="522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. The cat is in the wardrobe.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9" y="957606"/>
            <a:ext cx="3594650" cy="362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3446294" y="4581842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D830D-F67A-4E7C-B615-D6A0242170BA}"/>
              </a:ext>
            </a:extLst>
          </p:cNvPr>
          <p:cNvSpPr txBox="1"/>
          <p:nvPr/>
        </p:nvSpPr>
        <p:spPr>
          <a:xfrm>
            <a:off x="1534524" y="251224"/>
            <a:ext cx="7101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. The dog is in front of the doghouse.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0" y="1943482"/>
            <a:ext cx="5074509" cy="2755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4016028" y="4956338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FC365-C90D-4C8C-9362-D8A32C5E8D95}"/>
              </a:ext>
            </a:extLst>
          </p:cNvPr>
          <p:cNvSpPr txBox="1"/>
          <p:nvPr/>
        </p:nvSpPr>
        <p:spPr>
          <a:xfrm>
            <a:off x="1111550" y="630453"/>
            <a:ext cx="7651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</a:rPr>
              <a:t>6. The cat is between the lamp and the armchair.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2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99" y="1561787"/>
            <a:ext cx="3594650" cy="283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3348998" y="4565812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04948-63F1-4A10-998E-B03DD5D3C176}"/>
              </a:ext>
            </a:extLst>
          </p:cNvPr>
          <p:cNvSpPr txBox="1"/>
          <p:nvPr/>
        </p:nvSpPr>
        <p:spPr>
          <a:xfrm>
            <a:off x="1261749" y="8398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</a:rPr>
              <a:t>7. The cat is under the table.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734300" y="5626100"/>
            <a:ext cx="87630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9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937500" y="5930900"/>
            <a:ext cx="863600" cy="736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5781" y="113416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12936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46197" y="1816850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110955" y="26428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417658" y="2346430"/>
            <a:ext cx="420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The books are on the table.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A2206-5756-4EB4-B53C-3EF4A241A2C8}"/>
              </a:ext>
            </a:extLst>
          </p:cNvPr>
          <p:cNvSpPr txBox="1"/>
          <p:nvPr/>
        </p:nvSpPr>
        <p:spPr>
          <a:xfrm>
            <a:off x="8580718" y="182321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92EAA-CB0E-4B32-AF7D-44C87E44DC1F}"/>
              </a:ext>
            </a:extLst>
          </p:cNvPr>
          <p:cNvCxnSpPr/>
          <p:nvPr/>
        </p:nvCxnSpPr>
        <p:spPr>
          <a:xfrm>
            <a:off x="6342199" y="2276570"/>
            <a:ext cx="708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413409"/>
            <a:ext cx="47483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404756"/>
            <a:ext cx="409717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cap is under the pillow.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494D3-B85A-4722-BE39-2B3BB1A24F1A}"/>
              </a:ext>
            </a:extLst>
          </p:cNvPr>
          <p:cNvSpPr txBox="1"/>
          <p:nvPr/>
        </p:nvSpPr>
        <p:spPr>
          <a:xfrm>
            <a:off x="7811284" y="54165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school bag is under the table.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clock is between the two pictures.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7B1683D-647B-4E01-A49C-731597611630}"/>
              </a:ext>
            </a:extLst>
          </p:cNvPr>
          <p:cNvSpPr txBox="1"/>
          <p:nvPr/>
        </p:nvSpPr>
        <p:spPr>
          <a:xfrm>
            <a:off x="4175860" y="58516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The cap is on the pillow.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843A20-4ACB-4E8F-AAB3-2FDA2CB99187}"/>
              </a:ext>
            </a:extLst>
          </p:cNvPr>
          <p:cNvCxnSpPr/>
          <p:nvPr/>
        </p:nvCxnSpPr>
        <p:spPr>
          <a:xfrm>
            <a:off x="5656258" y="5751371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8" y="112532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4" name="TextBox 53"/>
          <p:cNvSpPr txBox="1"/>
          <p:nvPr/>
        </p:nvSpPr>
        <p:spPr>
          <a:xfrm>
            <a:off x="1064285" y="112532"/>
            <a:ext cx="8038315" cy="830997"/>
          </a:xfrm>
          <a:prstGeom prst="rect">
            <a:avLst/>
          </a:prstGeom>
          <a:solidFill>
            <a:srgbClr val="00A1DA"/>
          </a:solidFill>
          <a:ln>
            <a:solidFill>
              <a:srgbClr val="FDE1D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5143" y="200070"/>
            <a:ext cx="3650297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734280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pairs. Look at the picture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2024" y="223648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8143" y="2236489"/>
            <a:ext cx="5042804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Where are the books?</a:t>
            </a:r>
          </a:p>
          <a:p>
            <a:r>
              <a:rPr lang="en-US" sz="2800" b="1" i="1" dirty="0"/>
              <a:t>B: </a:t>
            </a:r>
            <a:r>
              <a:rPr lang="en-US" sz="2800" b="1" dirty="0">
                <a:solidFill>
                  <a:srgbClr val="FFFFFF"/>
                </a:solidFill>
              </a:rPr>
              <a:t>They’re on the table.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20" y="3273609"/>
            <a:ext cx="459038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78486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grammar ( possessive and prepositions of place.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Do Ex4,5 /page 11 in workbook.</a:t>
            </a: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Prepare “ Communication”</a:t>
            </a:r>
            <a:r>
              <a:rPr lang="en-US" sz="2800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4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mẫu thiết kế nội thất phòng khách 2020 đẹp từng chi tiết – Dongsuh  Furn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73100"/>
            <a:ext cx="24003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 đại kỵ phong thủy phòng ngủ nên tránh ngay kẻo ảnh hưởng sức khỏe -  VietNam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3884076"/>
            <a:ext cx="2400300" cy="20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HgLgAMy-vkRRGpeBcxVosz2QH33dv1jIhQcu1NvOn-dS_dREnLHMdlG1G30Y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85118"/>
            <a:ext cx="2562225" cy="17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35250"/>
            <a:ext cx="2514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495005"/>
            <a:ext cx="290512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2343150"/>
            <a:ext cx="26924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0" y="4089400"/>
            <a:ext cx="2692400" cy="41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MY HOUSE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502414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Living 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00" y="881902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kitchen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50" y="4807463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bathroom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5424" y="6051268"/>
            <a:ext cx="222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bedroom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3000" y="6398744"/>
            <a:ext cx="1371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   hall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7158" y="115649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3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2" y="21768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odoni" pitchFamily="34" charset="0"/>
              </a:rPr>
              <a:t>UNIT 2: MY HOUSE</a:t>
            </a:r>
            <a:endParaRPr lang="en-GB" sz="4000" b="1" dirty="0">
              <a:solidFill>
                <a:srgbClr val="FF0000"/>
              </a:solidFill>
              <a:latin typeface=".VnBodon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00" y="1146393"/>
            <a:ext cx="4176100" cy="720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99" y="1079860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3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37860" y="2057943"/>
            <a:ext cx="6329240" cy="2559776"/>
          </a:xfrm>
          <a:prstGeom prst="rect">
            <a:avLst/>
          </a:prstGeom>
          <a:solidFill>
            <a:srgbClr val="97E4FF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248" y="419542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1780" y="405525"/>
            <a:ext cx="4562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Possessive case : </a:t>
            </a:r>
            <a:r>
              <a:rPr lang="en-US" sz="2600" i="1" dirty="0"/>
              <a:t>( </a:t>
            </a:r>
            <a:r>
              <a:rPr lang="en-US" sz="2600" i="1" dirty="0" err="1"/>
              <a:t>Sở</a:t>
            </a:r>
            <a:r>
              <a:rPr lang="en-US" sz="2600" i="1" dirty="0"/>
              <a:t> </a:t>
            </a:r>
            <a:r>
              <a:rPr lang="en-US" sz="2600" i="1" dirty="0" err="1"/>
              <a:t>hữu</a:t>
            </a:r>
            <a:r>
              <a:rPr lang="en-US" sz="2600" i="1" dirty="0"/>
              <a:t> </a:t>
            </a:r>
            <a:r>
              <a:rPr lang="en-US" sz="2600" i="1" dirty="0" err="1"/>
              <a:t>cách</a:t>
            </a:r>
            <a:r>
              <a:rPr lang="en-US" sz="2600" i="1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" y="893794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20" y="2344003"/>
            <a:ext cx="5699760" cy="830997"/>
          </a:xfrm>
          <a:prstGeom prst="rect">
            <a:avLst/>
          </a:prstGeom>
          <a:noFill/>
          <a:ln>
            <a:solidFill>
              <a:srgbClr val="97E4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We use </a:t>
            </a:r>
            <a:r>
              <a:rPr lang="en-US" sz="2400" b="1" dirty="0"/>
              <a:t>’s</a:t>
            </a:r>
            <a:r>
              <a:rPr lang="en-US" sz="2400" dirty="0"/>
              <a:t> after a proper name.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</a:t>
            </a:r>
            <a:r>
              <a:rPr lang="en-US" sz="2400" b="1" dirty="0"/>
              <a:t>Elena’s</a:t>
            </a:r>
            <a:r>
              <a:rPr lang="en-US" sz="2400" dirty="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4520" y="333783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We use</a:t>
            </a:r>
            <a:r>
              <a:rPr lang="en-US" sz="2400" b="1" dirty="0"/>
              <a:t> ’s </a:t>
            </a:r>
            <a:r>
              <a:rPr lang="en-US" sz="2400" dirty="0"/>
              <a:t>after a singular noun.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Example: </a:t>
            </a:r>
            <a:r>
              <a:rPr lang="en-US" sz="2400" dirty="0"/>
              <a:t>This is my </a:t>
            </a:r>
            <a:r>
              <a:rPr lang="en-US" sz="2400" b="1" dirty="0"/>
              <a:t>mum’s</a:t>
            </a:r>
            <a:r>
              <a:rPr lang="en-US" sz="2400" dirty="0"/>
              <a:t> book.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260" y="4820919"/>
            <a:ext cx="6591300" cy="1569660"/>
          </a:xfrm>
          <a:prstGeom prst="rect">
            <a:avLst/>
          </a:prstGeom>
          <a:solidFill>
            <a:srgbClr val="FDE1D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Chúng 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sử 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tên riêng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EX: This is Nam’s pen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Chúng 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sử dụng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sau một danh 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số 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EX : This is my teacher’s book.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" y="14315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253076"/>
            <a:ext cx="7588257" cy="461665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3035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2970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(grandmothers / grandmother’s) house is in Ha </a:t>
            </a:r>
            <a:r>
              <a:rPr lang="en-US" sz="2400" dirty="0" err="1"/>
              <a:t>Noi</a:t>
            </a:r>
            <a:r>
              <a:rPr lang="en-US" sz="2400" dirty="0"/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0516" y="22102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1912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0713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0626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3928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39199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4768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68143" y="481442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two bedrooms in (</a:t>
            </a:r>
            <a:r>
              <a:rPr lang="en-US" sz="2400" dirty="0" err="1"/>
              <a:t>Ans</a:t>
            </a:r>
            <a:r>
              <a:rPr lang="en-US" sz="2400" dirty="0"/>
              <a:t> / </a:t>
            </a:r>
            <a:r>
              <a:rPr lang="en-US" sz="2400" dirty="0" err="1"/>
              <a:t>An’s</a:t>
            </a:r>
            <a:r>
              <a:rPr lang="en-US" sz="2400" dirty="0"/>
              <a:t>) flat.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D06F7C-FB05-4928-9F35-2D60AEDF0A17}"/>
              </a:ext>
            </a:extLst>
          </p:cNvPr>
          <p:cNvSpPr/>
          <p:nvPr/>
        </p:nvSpPr>
        <p:spPr>
          <a:xfrm>
            <a:off x="2740905" y="2267545"/>
            <a:ext cx="935949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AE096A-6551-4461-8DB6-374780D4C812}"/>
              </a:ext>
            </a:extLst>
          </p:cNvPr>
          <p:cNvSpPr/>
          <p:nvPr/>
        </p:nvSpPr>
        <p:spPr>
          <a:xfrm>
            <a:off x="3999845" y="1376469"/>
            <a:ext cx="1909342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6CDE8E-A759-4EC2-A2A6-2804475549A2}"/>
              </a:ext>
            </a:extLst>
          </p:cNvPr>
          <p:cNvSpPr/>
          <p:nvPr/>
        </p:nvSpPr>
        <p:spPr>
          <a:xfrm>
            <a:off x="1992425" y="3143617"/>
            <a:ext cx="1044104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8FB08B-4F89-42A0-B106-2F3609E85CC7}"/>
              </a:ext>
            </a:extLst>
          </p:cNvPr>
          <p:cNvSpPr/>
          <p:nvPr/>
        </p:nvSpPr>
        <p:spPr>
          <a:xfrm>
            <a:off x="1540141" y="3983394"/>
            <a:ext cx="82296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A0474E-9245-4E25-8A09-9814BD1313BD}"/>
              </a:ext>
            </a:extLst>
          </p:cNvPr>
          <p:cNvSpPr/>
          <p:nvPr/>
        </p:nvSpPr>
        <p:spPr>
          <a:xfrm>
            <a:off x="5685257" y="4861936"/>
            <a:ext cx="548640" cy="3666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solidFill>
            <a:srgbClr val="00B0F0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37D52D-3D4E-4E79-BE59-C0F93CBF8816}"/>
              </a:ext>
            </a:extLst>
          </p:cNvPr>
          <p:cNvSpPr txBox="1"/>
          <p:nvPr/>
        </p:nvSpPr>
        <p:spPr>
          <a:xfrm>
            <a:off x="2418389" y="3325126"/>
            <a:ext cx="12859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657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59" y="1140068"/>
            <a:ext cx="8872771" cy="56007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-9345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3799" y="1457"/>
            <a:ext cx="6378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Prepositions of place : </a:t>
            </a:r>
            <a:r>
              <a:rPr lang="en-US" sz="2600" b="1" i="1" dirty="0">
                <a:solidFill>
                  <a:schemeClr val="accent6"/>
                </a:solidFill>
              </a:rPr>
              <a:t>( </a:t>
            </a:r>
            <a:r>
              <a:rPr lang="en-US" sz="2600" b="1" i="1" dirty="0" err="1">
                <a:solidFill>
                  <a:schemeClr val="accent6"/>
                </a:solidFill>
              </a:rPr>
              <a:t>Giới</a:t>
            </a:r>
            <a:r>
              <a:rPr lang="en-US" sz="2600" b="1" i="1" dirty="0">
                <a:solidFill>
                  <a:schemeClr val="accent6"/>
                </a:solidFill>
              </a:rPr>
              <a:t> </a:t>
            </a:r>
            <a:r>
              <a:rPr lang="en-US" sz="2600" b="1" i="1" dirty="0" err="1">
                <a:solidFill>
                  <a:schemeClr val="accent6"/>
                </a:solidFill>
              </a:rPr>
              <a:t>từ</a:t>
            </a:r>
            <a:r>
              <a:rPr lang="en-US" sz="2600" b="1" i="1" dirty="0">
                <a:solidFill>
                  <a:schemeClr val="accent6"/>
                </a:solidFill>
              </a:rPr>
              <a:t> </a:t>
            </a:r>
            <a:r>
              <a:rPr lang="en-US" sz="2600" b="1" i="1" dirty="0" err="1">
                <a:solidFill>
                  <a:schemeClr val="accent6"/>
                </a:solidFill>
              </a:rPr>
              <a:t>chỉ</a:t>
            </a:r>
            <a:r>
              <a:rPr lang="en-US" sz="2600" b="1" i="1" dirty="0">
                <a:solidFill>
                  <a:schemeClr val="accent6"/>
                </a:solidFill>
              </a:rPr>
              <a:t> </a:t>
            </a:r>
            <a:r>
              <a:rPr lang="en-US" sz="2600" b="1" i="1" dirty="0" err="1">
                <a:solidFill>
                  <a:schemeClr val="accent6"/>
                </a:solidFill>
              </a:rPr>
              <a:t>nơi</a:t>
            </a:r>
            <a:r>
              <a:rPr lang="en-US" sz="2600" b="1" i="1" dirty="0">
                <a:solidFill>
                  <a:schemeClr val="accent6"/>
                </a:solidFill>
              </a:rPr>
              <a:t> </a:t>
            </a:r>
            <a:r>
              <a:rPr lang="en-US" sz="2600" b="1" i="1" dirty="0" err="1">
                <a:solidFill>
                  <a:schemeClr val="accent6"/>
                </a:solidFill>
              </a:rPr>
              <a:t>chốn</a:t>
            </a:r>
            <a:r>
              <a:rPr lang="en-US" sz="2600" b="1" i="1" dirty="0">
                <a:solidFill>
                  <a:schemeClr val="accent6"/>
                </a:solidFill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" y="435673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424" y="1305810"/>
            <a:ext cx="80980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Prepositions of place describe where people or things are. These are some prepositions of place.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từ chỉ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 nơi ở của người hoặc vật. Đây là một số giới từ ch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vi-VN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326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468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1903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456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1896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1894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450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84" y="2678491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9493" y="276728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6662" y="31810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01492" y="3181011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24403" y="3971278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dog is on the chair.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4F51F-AFB7-4C7F-86D6-85235743A2DF}"/>
              </a:ext>
            </a:extLst>
          </p:cNvPr>
          <p:cNvSpPr txBox="1"/>
          <p:nvPr/>
        </p:nvSpPr>
        <p:spPr>
          <a:xfrm>
            <a:off x="3127986" y="1450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/>
      <p:bldP spid="18" grpId="1"/>
      <p:bldP spid="18" grpId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</TotalTime>
  <Words>719</Words>
  <Application>Microsoft Office PowerPoint</Application>
  <PresentationFormat>On-screen Show (4:3)</PresentationFormat>
  <Paragraphs>171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.VnArabia</vt:lpstr>
      <vt:lpstr>.VnBodoni</vt:lpstr>
      <vt:lpstr>.VnTifani HeavyH</vt:lpstr>
      <vt:lpstr>.VnTime</vt:lpstr>
      <vt:lpstr>Arial</vt:lpstr>
      <vt:lpstr>Calibri</vt:lpstr>
      <vt:lpstr>Calibri Light</vt:lpstr>
      <vt:lpstr>Georgia</vt:lpstr>
      <vt:lpstr>Times New Roman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94</cp:revision>
  <dcterms:created xsi:type="dcterms:W3CDTF">2020-12-09T02:04:09Z</dcterms:created>
  <dcterms:modified xsi:type="dcterms:W3CDTF">2023-09-07T11:02:37Z</dcterms:modified>
</cp:coreProperties>
</file>