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89" r:id="rId3"/>
    <p:sldId id="293" r:id="rId4"/>
    <p:sldId id="294" r:id="rId5"/>
    <p:sldId id="295" r:id="rId6"/>
    <p:sldId id="296" r:id="rId7"/>
    <p:sldId id="297" r:id="rId8"/>
    <p:sldId id="298" r:id="rId9"/>
    <p:sldId id="299" r:id="rId10"/>
    <p:sldId id="300" r:id="rId11"/>
    <p:sldId id="291" r:id="rId12"/>
    <p:sldId id="302" r:id="rId13"/>
    <p:sldId id="281" r:id="rId14"/>
    <p:sldId id="290" r:id="rId15"/>
    <p:sldId id="303" r:id="rId16"/>
    <p:sldId id="258" r:id="rId17"/>
    <p:sldId id="282" r:id="rId18"/>
    <p:sldId id="304" r:id="rId19"/>
    <p:sldId id="305" r:id="rId20"/>
    <p:sldId id="306" r:id="rId21"/>
    <p:sldId id="307" r:id="rId22"/>
    <p:sldId id="308" r:id="rId23"/>
    <p:sldId id="310" r:id="rId24"/>
    <p:sldId id="311" r:id="rId25"/>
    <p:sldId id="312" r:id="rId26"/>
    <p:sldId id="261" r:id="rId27"/>
    <p:sldId id="262" r:id="rId28"/>
    <p:sldId id="287" r:id="rId29"/>
    <p:sldId id="31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EE"/>
    <a:srgbClr val="53C3C9"/>
    <a:srgbClr val="A3E7FF"/>
    <a:srgbClr val="75DBFF"/>
    <a:srgbClr val="F16649"/>
    <a:srgbClr val="0FB7BD"/>
    <a:srgbClr val="008000"/>
    <a:srgbClr val="F47A69"/>
    <a:srgbClr val="EDE4BC"/>
    <a:srgbClr val="EF0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86" d="100"/>
          <a:sy n="86" d="100"/>
        </p:scale>
        <p:origin x="1291" y="58"/>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526A92-8AAF-4BF0-85FE-B336BF0F8D2D}" type="datetimeFigureOut">
              <a:rPr lang="en-US" smtClean="0"/>
              <a:t>9/7/2023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AF2F91-6C79-4775-9E01-5F8EDCA63F8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526A92-8AAF-4BF0-85FE-B336BF0F8D2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B526A92-8AAF-4BF0-85FE-B336BF0F8D2D}"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B526A92-8AAF-4BF0-85FE-B336BF0F8D2D}"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526A92-8AAF-4BF0-85FE-B336BF0F8D2D}"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B526A92-8AAF-4BF0-85FE-B336BF0F8D2D}"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526A92-8AAF-4BF0-85FE-B336BF0F8D2D}" type="datetimeFigureOut">
              <a:rPr lang="en-US" smtClean="0"/>
              <a:t>9/7/2023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AF2F91-6C79-4775-9E01-5F8EDCA63F8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526A92-8AAF-4BF0-85FE-B336BF0F8D2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526A92-8AAF-4BF0-85FE-B336BF0F8D2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9/7/2023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526A92-8AAF-4BF0-85FE-B336BF0F8D2D}" type="datetimeFigureOut">
              <a:rPr lang="en-US" smtClean="0"/>
              <a:t>9/7/2023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slide" Target="slide22.xml"/><Relationship Id="rId18" Type="http://schemas.openxmlformats.org/officeDocument/2006/relationships/image" Target="../media/image35.gif"/><Relationship Id="rId3" Type="http://schemas.openxmlformats.org/officeDocument/2006/relationships/slideLayout" Target="../slideLayouts/slideLayout7.xml"/><Relationship Id="rId21" Type="http://schemas.openxmlformats.org/officeDocument/2006/relationships/slide" Target="slide24.xml"/><Relationship Id="rId7" Type="http://schemas.openxmlformats.org/officeDocument/2006/relationships/audio" Target="../media/audio4.wav"/><Relationship Id="rId12" Type="http://schemas.openxmlformats.org/officeDocument/2006/relationships/slide" Target="slide19.xml"/><Relationship Id="rId17" Type="http://schemas.openxmlformats.org/officeDocument/2006/relationships/image" Target="../media/image34.gif"/><Relationship Id="rId2" Type="http://schemas.openxmlformats.org/officeDocument/2006/relationships/control" Target="../activeX/activeX2.xml"/><Relationship Id="rId16" Type="http://schemas.openxmlformats.org/officeDocument/2006/relationships/slide" Target="slide23.xml"/><Relationship Id="rId20" Type="http://schemas.openxmlformats.org/officeDocument/2006/relationships/image" Target="../media/image37.png"/><Relationship Id="rId1" Type="http://schemas.openxmlformats.org/officeDocument/2006/relationships/control" Target="../activeX/activeX1.xml"/><Relationship Id="rId6" Type="http://schemas.openxmlformats.org/officeDocument/2006/relationships/audio" Target="../media/audio3.wav"/><Relationship Id="rId11" Type="http://schemas.openxmlformats.org/officeDocument/2006/relationships/slide" Target="slide18.xml"/><Relationship Id="rId5" Type="http://schemas.openxmlformats.org/officeDocument/2006/relationships/audio" Target="../media/audio2.wav"/><Relationship Id="rId15" Type="http://schemas.openxmlformats.org/officeDocument/2006/relationships/slide" Target="slide21.xml"/><Relationship Id="rId23" Type="http://schemas.openxmlformats.org/officeDocument/2006/relationships/image" Target="../media/image39.wmf"/><Relationship Id="rId10" Type="http://schemas.openxmlformats.org/officeDocument/2006/relationships/audio" Target="../media/audio7.wav"/><Relationship Id="rId19" Type="http://schemas.openxmlformats.org/officeDocument/2006/relationships/image" Target="../media/image36.png"/><Relationship Id="rId4" Type="http://schemas.openxmlformats.org/officeDocument/2006/relationships/audio" Target="../media/audio1.wav"/><Relationship Id="rId9" Type="http://schemas.openxmlformats.org/officeDocument/2006/relationships/audio" Target="../media/audio6.wav"/><Relationship Id="rId14" Type="http://schemas.openxmlformats.org/officeDocument/2006/relationships/slide" Target="slide20.xml"/><Relationship Id="rId22" Type="http://schemas.openxmlformats.org/officeDocument/2006/relationships/image" Target="../media/image38.wmf"/></Relationships>
</file>

<file path=ppt/slides/_rels/slide1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4" y="2842839"/>
            <a:ext cx="8892967" cy="3327690"/>
          </a:xfrm>
          <a:prstGeom prst="rect">
            <a:avLst/>
          </a:prstGeom>
        </p:spPr>
      </p:pic>
      <p:pic>
        <p:nvPicPr>
          <p:cNvPr id="6" name="Picture 2" descr="http://cdn.freshome.com/wp-content/uploads/2010/08/cheap_exterior_h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4" y="1981200"/>
            <a:ext cx="889296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2923658" y="1402397"/>
            <a:ext cx="3100737" cy="578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VnArabia" pitchFamily="34" charset="0"/>
              </a:rPr>
              <a:t>LESSON 5</a:t>
            </a:r>
            <a:endParaRPr lang="en-GB" sz="4000" b="1" dirty="0">
              <a:solidFill>
                <a:srgbClr val="FF0000"/>
              </a:solidFill>
              <a:latin typeface=".VnArabia" pitchFamily="34" charset="0"/>
            </a:endParaRPr>
          </a:p>
        </p:txBody>
      </p:sp>
      <p:sp>
        <p:nvSpPr>
          <p:cNvPr id="8" name="Rounded Rectangle 7"/>
          <p:cNvSpPr/>
          <p:nvPr/>
        </p:nvSpPr>
        <p:spPr>
          <a:xfrm>
            <a:off x="248193" y="13061"/>
            <a:ext cx="8451669" cy="1058092"/>
          </a:xfrm>
          <a:prstGeom prst="roundRect">
            <a:avLst/>
          </a:prstGeom>
          <a:solidFill>
            <a:srgbClr val="0FB7BD"/>
          </a:solidFill>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a:solidFill>
                  <a:srgbClr val="FF0000"/>
                </a:solidFill>
              </a:rPr>
              <a:t>UNIT 2: MY HOUSE</a:t>
            </a:r>
            <a:endParaRPr lang="en-GB" sz="4000" b="1" dirty="0">
              <a:solidFill>
                <a:srgbClr val="FF0000"/>
              </a:solidFill>
            </a:endParaRPr>
          </a:p>
        </p:txBody>
      </p:sp>
    </p:spTree>
    <p:extLst>
      <p:ext uri="{BB962C8B-B14F-4D97-AF65-F5344CB8AC3E}">
        <p14:creationId xmlns:p14="http://schemas.microsoft.com/office/powerpoint/2010/main" val="14088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1219200"/>
            <a:ext cx="429260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C:\Users\HP\Downloads\20150727180929-da-lat-goc-nhin-flycam-traveltim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450" y="1219200"/>
            <a:ext cx="45021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descr="C:\Users\HP\Downloads\images (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4267200"/>
            <a:ext cx="427037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descr="C:\Users\HP\Downloads\images (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2788" y="4191000"/>
            <a:ext cx="44688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6988" y="0"/>
            <a:ext cx="9117012" cy="1077913"/>
          </a:xfrm>
          <a:prstGeom prst="rect">
            <a:avLst/>
          </a:prstGeom>
          <a:solidFill>
            <a:schemeClr val="accent3">
              <a:lumMod val="20000"/>
              <a:lumOff val="80000"/>
            </a:schemeClr>
          </a:solid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b="1" dirty="0">
                <a:solidFill>
                  <a:srgbClr val="FF0000"/>
                </a:solidFill>
                <a:latin typeface="Times New Roman" pitchFamily="18" charset="0"/>
              </a:rPr>
              <a:t>Do you know where these pictures are?</a:t>
            </a:r>
          </a:p>
          <a:p>
            <a:pPr eaLnBrk="1" hangingPunct="1">
              <a:defRPr/>
            </a:pPr>
            <a:endParaRPr lang="en-US" altLang="en-US" sz="3200" b="1" dirty="0">
              <a:solidFill>
                <a:srgbClr val="FF0000"/>
              </a:solidFill>
              <a:latin typeface="Times New Roman" pitchFamily="18" charset="0"/>
            </a:endParaRPr>
          </a:p>
        </p:txBody>
      </p:sp>
      <p:sp>
        <p:nvSpPr>
          <p:cNvPr id="10" name="TextBox 9"/>
          <p:cNvSpPr txBox="1">
            <a:spLocks noChangeArrowheads="1"/>
          </p:cNvSpPr>
          <p:nvPr/>
        </p:nvSpPr>
        <p:spPr bwMode="auto">
          <a:xfrm>
            <a:off x="0" y="533400"/>
            <a:ext cx="487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b="1" i="1">
                <a:solidFill>
                  <a:srgbClr val="FF0000"/>
                </a:solidFill>
                <a:latin typeface="Times New Roman" pitchFamily="18" charset="0"/>
              </a:rPr>
              <a:t>They are in Da Lat.</a:t>
            </a:r>
          </a:p>
        </p:txBody>
      </p:sp>
    </p:spTree>
    <p:extLst>
      <p:ext uri="{BB962C8B-B14F-4D97-AF65-F5344CB8AC3E}">
        <p14:creationId xmlns:p14="http://schemas.microsoft.com/office/powerpoint/2010/main" val="3401231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p:cNvSpPr/>
          <p:nvPr/>
        </p:nvSpPr>
        <p:spPr>
          <a:xfrm>
            <a:off x="400050" y="2339975"/>
            <a:ext cx="2035175" cy="2038350"/>
          </a:xfrm>
          <a:custGeom>
            <a:avLst/>
            <a:gdLst>
              <a:gd name="connsiteX0" fmla="*/ 0 w 1984644"/>
              <a:gd name="connsiteY0" fmla="*/ 1019515 h 2039030"/>
              <a:gd name="connsiteX1" fmla="*/ 992322 w 1984644"/>
              <a:gd name="connsiteY1" fmla="*/ 0 h 2039030"/>
              <a:gd name="connsiteX2" fmla="*/ 1984644 w 1984644"/>
              <a:gd name="connsiteY2" fmla="*/ 1019515 h 2039030"/>
              <a:gd name="connsiteX3" fmla="*/ 992322 w 1984644"/>
              <a:gd name="connsiteY3" fmla="*/ 2039030 h 2039030"/>
              <a:gd name="connsiteX4" fmla="*/ 0 w 1984644"/>
              <a:gd name="connsiteY4" fmla="*/ 1019515 h 2039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4644" h="2039030">
                <a:moveTo>
                  <a:pt x="0" y="1019515"/>
                </a:moveTo>
                <a:cubicBezTo>
                  <a:pt x="0" y="456452"/>
                  <a:pt x="444278" y="0"/>
                  <a:pt x="992322" y="0"/>
                </a:cubicBezTo>
                <a:cubicBezTo>
                  <a:pt x="1540366" y="0"/>
                  <a:pt x="1984644" y="456452"/>
                  <a:pt x="1984644" y="1019515"/>
                </a:cubicBezTo>
                <a:cubicBezTo>
                  <a:pt x="1984644" y="1582578"/>
                  <a:pt x="1540366" y="2039030"/>
                  <a:pt x="992322" y="2039030"/>
                </a:cubicBezTo>
                <a:cubicBezTo>
                  <a:pt x="444278" y="2039030"/>
                  <a:pt x="0" y="1582578"/>
                  <a:pt x="0" y="101951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4144" tIns="362109" rIns="354144" bIns="362109" spcCol="1270" anchor="ctr"/>
          <a:lstStyle/>
          <a:p>
            <a:pPr algn="ctr" defTabSz="2222500" eaLnBrk="1" hangingPunct="1">
              <a:lnSpc>
                <a:spcPct val="90000"/>
              </a:lnSpc>
              <a:spcAft>
                <a:spcPct val="35000"/>
              </a:spcAft>
              <a:defRPr/>
            </a:pPr>
            <a:r>
              <a:rPr lang="en-US" sz="5000" b="1" dirty="0">
                <a:solidFill>
                  <a:srgbClr val="FF0000"/>
                </a:solidFill>
                <a:effectLst>
                  <a:outerShdw blurRad="38100" dist="38100" dir="2700000" algn="tl">
                    <a:srgbClr val="000000">
                      <a:alpha val="43137"/>
                    </a:srgbClr>
                  </a:outerShdw>
                </a:effectLst>
                <a:latin typeface=".VnArabia" pitchFamily="34" charset="0"/>
                <a:cs typeface="Calibri" pitchFamily="34" charset="0"/>
              </a:rPr>
              <a:t>Da </a:t>
            </a:r>
            <a:r>
              <a:rPr lang="en-US" sz="5000" b="1" dirty="0" err="1">
                <a:solidFill>
                  <a:srgbClr val="FF0000"/>
                </a:solidFill>
                <a:effectLst>
                  <a:outerShdw blurRad="38100" dist="38100" dir="2700000" algn="tl">
                    <a:srgbClr val="000000">
                      <a:alpha val="43137"/>
                    </a:srgbClr>
                  </a:outerShdw>
                </a:effectLst>
                <a:latin typeface=".VnArabia" pitchFamily="34" charset="0"/>
                <a:cs typeface="Calibri" pitchFamily="34" charset="0"/>
              </a:rPr>
              <a:t>Lat</a:t>
            </a:r>
            <a:endParaRPr lang="en-US" sz="5000" b="1" dirty="0">
              <a:solidFill>
                <a:srgbClr val="FF0000"/>
              </a:solidFill>
              <a:effectLst>
                <a:outerShdw blurRad="38100" dist="38100" dir="2700000" algn="tl">
                  <a:srgbClr val="000000">
                    <a:alpha val="43137"/>
                  </a:srgbClr>
                </a:outerShdw>
              </a:effectLst>
              <a:latin typeface=".VnArabia" pitchFamily="34" charset="0"/>
              <a:cs typeface="Calibri" pitchFamily="34" charset="0"/>
            </a:endParaRPr>
          </a:p>
        </p:txBody>
      </p:sp>
      <p:sp>
        <p:nvSpPr>
          <p:cNvPr id="6" name="Block Arc 5"/>
          <p:cNvSpPr/>
          <p:nvPr/>
        </p:nvSpPr>
        <p:spPr>
          <a:xfrm>
            <a:off x="-1447800" y="787400"/>
            <a:ext cx="5033963" cy="5116513"/>
          </a:xfrm>
          <a:prstGeom prst="blockArc">
            <a:avLst>
              <a:gd name="adj1" fmla="val 16509444"/>
              <a:gd name="adj2" fmla="val 5088054"/>
              <a:gd name="adj3" fmla="val 52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Oval 8"/>
          <p:cNvSpPr/>
          <p:nvPr/>
        </p:nvSpPr>
        <p:spPr>
          <a:xfrm>
            <a:off x="1728788" y="739775"/>
            <a:ext cx="1041400" cy="99853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0" name="Freeform: Shape 9"/>
          <p:cNvSpPr/>
          <p:nvPr/>
        </p:nvSpPr>
        <p:spPr>
          <a:xfrm>
            <a:off x="3760788" y="1927225"/>
            <a:ext cx="4779962" cy="1174750"/>
          </a:xfrm>
          <a:custGeom>
            <a:avLst/>
            <a:gdLst>
              <a:gd name="connsiteX0" fmla="*/ 0 w 4660100"/>
              <a:gd name="connsiteY0" fmla="*/ 0 h 1175696"/>
              <a:gd name="connsiteX1" fmla="*/ 4660100 w 4660100"/>
              <a:gd name="connsiteY1" fmla="*/ 0 h 1175696"/>
              <a:gd name="connsiteX2" fmla="*/ 4660100 w 4660100"/>
              <a:gd name="connsiteY2" fmla="*/ 1175696 h 1175696"/>
              <a:gd name="connsiteX3" fmla="*/ 0 w 4660100"/>
              <a:gd name="connsiteY3" fmla="*/ 1175696 h 1175696"/>
              <a:gd name="connsiteX4" fmla="*/ 0 w 4660100"/>
              <a:gd name="connsiteY4" fmla="*/ 0 h 117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00" h="1175696">
                <a:moveTo>
                  <a:pt x="0" y="0"/>
                </a:moveTo>
                <a:lnTo>
                  <a:pt x="4660100" y="0"/>
                </a:lnTo>
                <a:lnTo>
                  <a:pt x="4660100" y="1175696"/>
                </a:lnTo>
                <a:lnTo>
                  <a:pt x="0" y="11756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560" tIns="35560" rIns="35560" bIns="35560" spcCol="1270" anchor="ctr"/>
          <a:lstStyle/>
          <a:p>
            <a:pPr algn="just" defTabSz="1244600" eaLnBrk="1" hangingPunct="1">
              <a:lnSpc>
                <a:spcPct val="90000"/>
              </a:lnSpc>
              <a:spcAft>
                <a:spcPct val="10000"/>
              </a:spcAft>
              <a:defRPr/>
            </a:pPr>
            <a:r>
              <a:rPr lang="en-US" sz="2800" b="1" dirty="0">
                <a:latin typeface="Calibri" pitchFamily="34" charset="0"/>
                <a:cs typeface="Calibri" pitchFamily="34" charset="0"/>
              </a:rPr>
              <a:t>Located on the </a:t>
            </a:r>
            <a:r>
              <a:rPr lang="en-US" sz="2800" b="1" dirty="0" err="1">
                <a:latin typeface="Calibri" pitchFamily="34" charset="0"/>
                <a:cs typeface="Calibri" pitchFamily="34" charset="0"/>
              </a:rPr>
              <a:t>Langbiang</a:t>
            </a:r>
            <a:r>
              <a:rPr lang="en-US" sz="2800" b="1" dirty="0">
                <a:latin typeface="Calibri" pitchFamily="34" charset="0"/>
                <a:cs typeface="Calibri" pitchFamily="34" charset="0"/>
              </a:rPr>
              <a:t> Plateau in the southern parts of Central Highlands region.</a:t>
            </a:r>
          </a:p>
        </p:txBody>
      </p:sp>
      <p:sp>
        <p:nvSpPr>
          <p:cNvPr id="11" name="Oval 10"/>
          <p:cNvSpPr/>
          <p:nvPr/>
        </p:nvSpPr>
        <p:spPr>
          <a:xfrm>
            <a:off x="2667000" y="1954213"/>
            <a:ext cx="1039813"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2" name="Freeform: Shape 11"/>
          <p:cNvSpPr/>
          <p:nvPr/>
        </p:nvSpPr>
        <p:spPr>
          <a:xfrm>
            <a:off x="3605213" y="609600"/>
            <a:ext cx="4757737" cy="1262063"/>
          </a:xfrm>
          <a:custGeom>
            <a:avLst/>
            <a:gdLst>
              <a:gd name="connsiteX0" fmla="*/ 0 w 4639596"/>
              <a:gd name="connsiteY0" fmla="*/ 0 h 1262710"/>
              <a:gd name="connsiteX1" fmla="*/ 4639596 w 4639596"/>
              <a:gd name="connsiteY1" fmla="*/ 0 h 1262710"/>
              <a:gd name="connsiteX2" fmla="*/ 4639596 w 4639596"/>
              <a:gd name="connsiteY2" fmla="*/ 1262710 h 1262710"/>
              <a:gd name="connsiteX3" fmla="*/ 0 w 4639596"/>
              <a:gd name="connsiteY3" fmla="*/ 1262710 h 1262710"/>
              <a:gd name="connsiteX4" fmla="*/ 0 w 4639596"/>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596" h="1262710">
                <a:moveTo>
                  <a:pt x="0" y="0"/>
                </a:moveTo>
                <a:lnTo>
                  <a:pt x="4639596" y="0"/>
                </a:lnTo>
                <a:lnTo>
                  <a:pt x="4639596"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anchor="ctr"/>
          <a:lstStyle/>
          <a:p>
            <a:pPr defTabSz="1333500" eaLnBrk="1" hangingPunct="1">
              <a:lnSpc>
                <a:spcPct val="90000"/>
              </a:lnSpc>
              <a:spcAft>
                <a:spcPct val="10000"/>
              </a:spcAft>
            </a:pPr>
            <a:r>
              <a:rPr lang="en-US" sz="3000" b="1">
                <a:solidFill>
                  <a:srgbClr val="000000"/>
                </a:solidFill>
                <a:latin typeface="Calibri" pitchFamily="34" charset="0"/>
                <a:cs typeface="Calibri" pitchFamily="34" charset="0"/>
              </a:rPr>
              <a:t>City of Lam Dong Province in Vietnam</a:t>
            </a:r>
            <a:endParaRPr lang="en-US" sz="3000">
              <a:solidFill>
                <a:srgbClr val="000000"/>
              </a:solidFill>
              <a:latin typeface="Calibri" pitchFamily="34" charset="0"/>
              <a:cs typeface="Calibri" pitchFamily="34" charset="0"/>
            </a:endParaRPr>
          </a:p>
        </p:txBody>
      </p:sp>
      <p:sp>
        <p:nvSpPr>
          <p:cNvPr id="13" name="Oval 12"/>
          <p:cNvSpPr/>
          <p:nvPr/>
        </p:nvSpPr>
        <p:spPr>
          <a:xfrm>
            <a:off x="2744788" y="3740150"/>
            <a:ext cx="1041400"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4" name="Freeform: Shape 13"/>
          <p:cNvSpPr/>
          <p:nvPr/>
        </p:nvSpPr>
        <p:spPr>
          <a:xfrm>
            <a:off x="3838575" y="3744913"/>
            <a:ext cx="4930775" cy="1262062"/>
          </a:xfrm>
          <a:custGeom>
            <a:avLst/>
            <a:gdLst>
              <a:gd name="connsiteX0" fmla="*/ 0 w 4806720"/>
              <a:gd name="connsiteY0" fmla="*/ 0 h 1262710"/>
              <a:gd name="connsiteX1" fmla="*/ 4806720 w 4806720"/>
              <a:gd name="connsiteY1" fmla="*/ 0 h 1262710"/>
              <a:gd name="connsiteX2" fmla="*/ 4806720 w 4806720"/>
              <a:gd name="connsiteY2" fmla="*/ 1262710 h 1262710"/>
              <a:gd name="connsiteX3" fmla="*/ 0 w 4806720"/>
              <a:gd name="connsiteY3" fmla="*/ 1262710 h 1262710"/>
              <a:gd name="connsiteX4" fmla="*/ 0 w 4806720"/>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6720" h="1262710">
                <a:moveTo>
                  <a:pt x="0" y="0"/>
                </a:moveTo>
                <a:lnTo>
                  <a:pt x="4806720" y="0"/>
                </a:lnTo>
                <a:lnTo>
                  <a:pt x="4806720"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anchor="ctr"/>
          <a:lstStyle/>
          <a:p>
            <a:pPr defTabSz="1333500" eaLnBrk="1" hangingPunct="1">
              <a:lnSpc>
                <a:spcPct val="90000"/>
              </a:lnSpc>
              <a:spcAft>
                <a:spcPct val="10000"/>
              </a:spcAft>
            </a:pPr>
            <a:r>
              <a:rPr lang="en-US" sz="3000" b="1" dirty="0">
                <a:solidFill>
                  <a:srgbClr val="000000"/>
                </a:solidFill>
                <a:latin typeface="Calibri" pitchFamily="34" charset="0"/>
                <a:cs typeface="Calibri" pitchFamily="34" charset="0"/>
              </a:rPr>
              <a:t>Popular tourist destina</a:t>
            </a:r>
            <a:r>
              <a:rPr lang="en-US" sz="3000" b="1" dirty="0">
                <a:solidFill>
                  <a:srgbClr val="000000"/>
                </a:solidFill>
                <a:latin typeface="Algerian" pitchFamily="82" charset="0"/>
                <a:cs typeface="Calibri" pitchFamily="34" charset="0"/>
              </a:rPr>
              <a:t>t</a:t>
            </a:r>
            <a:r>
              <a:rPr lang="en-US" sz="3000" b="1" dirty="0">
                <a:solidFill>
                  <a:srgbClr val="000000"/>
                </a:solidFill>
                <a:latin typeface="Calibri" pitchFamily="34" charset="0"/>
                <a:cs typeface="Calibri" pitchFamily="34" charset="0"/>
              </a:rPr>
              <a:t>ion;</a:t>
            </a:r>
          </a:p>
          <a:p>
            <a:pPr defTabSz="1333500" eaLnBrk="1" hangingPunct="1">
              <a:lnSpc>
                <a:spcPct val="90000"/>
              </a:lnSpc>
              <a:spcAft>
                <a:spcPct val="10000"/>
              </a:spcAft>
            </a:pPr>
            <a:r>
              <a:rPr lang="en-US" sz="3000" b="1" dirty="0">
                <a:solidFill>
                  <a:srgbClr val="000000"/>
                </a:solidFill>
                <a:latin typeface="Calibri" pitchFamily="34" charset="0"/>
                <a:cs typeface="Calibri" pitchFamily="34" charset="0"/>
              </a:rPr>
              <a:t>“City of flowers”</a:t>
            </a:r>
          </a:p>
        </p:txBody>
      </p:sp>
      <p:sp>
        <p:nvSpPr>
          <p:cNvPr id="15" name="Oval 14"/>
          <p:cNvSpPr/>
          <p:nvPr/>
        </p:nvSpPr>
        <p:spPr>
          <a:xfrm>
            <a:off x="1728788" y="4930775"/>
            <a:ext cx="1041400"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6" name="Freeform: Shape 15"/>
          <p:cNvSpPr/>
          <p:nvPr/>
        </p:nvSpPr>
        <p:spPr>
          <a:xfrm>
            <a:off x="4648200" y="4872038"/>
            <a:ext cx="1790700" cy="1262062"/>
          </a:xfrm>
          <a:custGeom>
            <a:avLst/>
            <a:gdLst>
              <a:gd name="connsiteX0" fmla="*/ 0 w 1746513"/>
              <a:gd name="connsiteY0" fmla="*/ 0 h 1262710"/>
              <a:gd name="connsiteX1" fmla="*/ 1746513 w 1746513"/>
              <a:gd name="connsiteY1" fmla="*/ 0 h 1262710"/>
              <a:gd name="connsiteX2" fmla="*/ 1746513 w 1746513"/>
              <a:gd name="connsiteY2" fmla="*/ 1262710 h 1262710"/>
              <a:gd name="connsiteX3" fmla="*/ 0 w 1746513"/>
              <a:gd name="connsiteY3" fmla="*/ 1262710 h 1262710"/>
              <a:gd name="connsiteX4" fmla="*/ 0 w 1746513"/>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13" h="1262710">
                <a:moveTo>
                  <a:pt x="0" y="0"/>
                </a:moveTo>
                <a:lnTo>
                  <a:pt x="1746513" y="0"/>
                </a:lnTo>
                <a:lnTo>
                  <a:pt x="1746513"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63500" tIns="63500" rIns="63500" bIns="63500" spcCol="1270" anchor="ctr"/>
          <a:lstStyle/>
          <a:p>
            <a:pPr defTabSz="2222500" eaLnBrk="1" hangingPunct="1">
              <a:lnSpc>
                <a:spcPct val="90000"/>
              </a:lnSpc>
              <a:spcAft>
                <a:spcPct val="10000"/>
              </a:spcAft>
              <a:defRPr/>
            </a:pPr>
            <a:endParaRPr lang="en-US" sz="5000" dirty="0">
              <a:latin typeface="+mj-lt"/>
            </a:endParaRPr>
          </a:p>
        </p:txBody>
      </p:sp>
      <p:grpSp>
        <p:nvGrpSpPr>
          <p:cNvPr id="2" name="Group 5"/>
          <p:cNvGrpSpPr>
            <a:grpSpLocks/>
          </p:cNvGrpSpPr>
          <p:nvPr/>
        </p:nvGrpSpPr>
        <p:grpSpPr bwMode="auto">
          <a:xfrm>
            <a:off x="3124200" y="4953000"/>
            <a:ext cx="4724400" cy="1338263"/>
            <a:chOff x="3505204" y="1219195"/>
            <a:chExt cx="4724400" cy="1338910"/>
          </a:xfrm>
        </p:grpSpPr>
        <p:sp>
          <p:nvSpPr>
            <p:cNvPr id="7" name="Rectangle 6"/>
            <p:cNvSpPr/>
            <p:nvPr/>
          </p:nvSpPr>
          <p:spPr>
            <a:xfrm>
              <a:off x="3505204" y="1295432"/>
              <a:ext cx="4640263" cy="12626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Rectangle 7"/>
            <p:cNvSpPr/>
            <p:nvPr/>
          </p:nvSpPr>
          <p:spPr>
            <a:xfrm>
              <a:off x="3589342" y="1219195"/>
              <a:ext cx="4640262" cy="12626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0640" tIns="40640" rIns="40640" bIns="40640" anchor="ctr"/>
            <a:lstStyle/>
            <a:p>
              <a:pPr defTabSz="1422400" eaLnBrk="1" hangingPunct="1">
                <a:lnSpc>
                  <a:spcPct val="90000"/>
                </a:lnSpc>
                <a:spcAft>
                  <a:spcPct val="10000"/>
                </a:spcAft>
              </a:pPr>
              <a:r>
                <a:rPr lang="en-US" sz="3000" b="1">
                  <a:solidFill>
                    <a:srgbClr val="000000"/>
                  </a:solidFill>
                  <a:latin typeface="Calibri" pitchFamily="34" charset="0"/>
                  <a:cs typeface="Calibri" pitchFamily="34" charset="0"/>
                </a:rPr>
                <a:t>Mild temperatures</a:t>
              </a:r>
              <a:endParaRPr lang="en-US" sz="3000">
                <a:solidFill>
                  <a:srgbClr val="000000"/>
                </a:solidFill>
                <a:latin typeface="Calibri" pitchFamily="34" charset="0"/>
                <a:cs typeface="Calibri" pitchFamily="34" charset="0"/>
              </a:endParaRPr>
            </a:p>
          </p:txBody>
        </p:sp>
      </p:grpSp>
      <p:sp>
        <p:nvSpPr>
          <p:cNvPr id="17" name="TextBox 16"/>
          <p:cNvSpPr txBox="1"/>
          <p:nvPr/>
        </p:nvSpPr>
        <p:spPr>
          <a:xfrm>
            <a:off x="826008" y="24384"/>
            <a:ext cx="7976616" cy="646331"/>
          </a:xfrm>
          <a:prstGeom prst="rect">
            <a:avLst/>
          </a:prstGeom>
          <a:solidFill>
            <a:schemeClr val="accent3">
              <a:lumMod val="20000"/>
              <a:lumOff val="80000"/>
            </a:schemeClr>
          </a:solidFill>
        </p:spPr>
        <p:txBody>
          <a:bodyPr wrap="square">
            <a:spAutoFit/>
          </a:bodyPr>
          <a:lstStyle/>
          <a:p>
            <a:pPr>
              <a:defRPr/>
            </a:pPr>
            <a:r>
              <a:rPr lang="en-US" sz="3600" b="1" dirty="0">
                <a:solidFill>
                  <a:srgbClr val="FF0000"/>
                </a:solidFill>
                <a:latin typeface="Times New Roman" pitchFamily="18" charset="0"/>
                <a:cs typeface="Times New Roman" pitchFamily="18" charset="0"/>
              </a:rPr>
              <a:t>What do you know about Da </a:t>
            </a:r>
            <a:r>
              <a:rPr lang="en-US" sz="3600" b="1" dirty="0" err="1">
                <a:solidFill>
                  <a:srgbClr val="FF0000"/>
                </a:solidFill>
                <a:latin typeface="Times New Roman" pitchFamily="18" charset="0"/>
                <a:cs typeface="Times New Roman" pitchFamily="18" charset="0"/>
              </a:rPr>
              <a:t>Lat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85571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06928" y="1279538"/>
            <a:ext cx="8030800" cy="1723827"/>
            <a:chOff x="-981542" y="1820050"/>
            <a:chExt cx="8030800"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981542" y="2835991"/>
              <a:ext cx="3557176" cy="707886"/>
            </a:xfrm>
            <a:prstGeom prst="rect">
              <a:avLst/>
            </a:prstGeom>
            <a:noFill/>
          </p:spPr>
          <p:txBody>
            <a:bodyPr wrap="square" rtlCol="0">
              <a:spAutoFit/>
            </a:bodyPr>
            <a:lstStyle/>
            <a:p>
              <a:pPr algn="ctr"/>
              <a:r>
                <a:rPr lang="en-US" sz="4000" b="1" dirty="0">
                  <a:solidFill>
                    <a:srgbClr val="0084B1"/>
                  </a:solidFill>
                </a:rPr>
                <a:t>I/ Reading</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298" y="3150468"/>
            <a:ext cx="6618514" cy="2127162"/>
          </a:xfrm>
          <a:prstGeom prst="rect">
            <a:avLst/>
          </a:prstGeom>
        </p:spPr>
      </p:pic>
      <p:sp>
        <p:nvSpPr>
          <p:cNvPr id="18" name="Rounded Rectangle 17"/>
          <p:cNvSpPr/>
          <p:nvPr/>
        </p:nvSpPr>
        <p:spPr>
          <a:xfrm>
            <a:off x="544373" y="1354448"/>
            <a:ext cx="3100737" cy="578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VnArabia" pitchFamily="34" charset="0"/>
              </a:rPr>
              <a:t>LESSON 5</a:t>
            </a:r>
            <a:endParaRPr lang="en-GB" sz="4000" b="1" dirty="0">
              <a:solidFill>
                <a:srgbClr val="FF0000"/>
              </a:solidFill>
              <a:latin typeface=".VnArabia" pitchFamily="34" charset="0"/>
            </a:endParaRPr>
          </a:p>
        </p:txBody>
      </p:sp>
      <p:sp>
        <p:nvSpPr>
          <p:cNvPr id="19" name="Rounded Rectangle 18"/>
          <p:cNvSpPr/>
          <p:nvPr/>
        </p:nvSpPr>
        <p:spPr>
          <a:xfrm>
            <a:off x="248193" y="13061"/>
            <a:ext cx="8451669" cy="1058092"/>
          </a:xfrm>
          <a:prstGeom prst="roundRect">
            <a:avLst/>
          </a:prstGeom>
          <a:solidFill>
            <a:srgbClr val="0FB7BD"/>
          </a:solidFill>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a:solidFill>
                  <a:srgbClr val="FF0000"/>
                </a:solidFill>
              </a:rPr>
              <a:t>UNIT 2: MY HOUSE</a:t>
            </a:r>
            <a:endParaRPr lang="en-GB" sz="4000" b="1" dirty="0">
              <a:solidFill>
                <a:srgbClr val="FF0000"/>
              </a:solidFill>
            </a:endParaRPr>
          </a:p>
        </p:txBody>
      </p:sp>
    </p:spTree>
    <p:extLst>
      <p:ext uri="{BB962C8B-B14F-4D97-AF65-F5344CB8AC3E}">
        <p14:creationId xmlns:p14="http://schemas.microsoft.com/office/powerpoint/2010/main" val="1417168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104" y="134112"/>
            <a:ext cx="3096768"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200" b="1" dirty="0"/>
              <a:t>* VOCABULARY</a:t>
            </a:r>
            <a:endParaRPr lang="en-GB" sz="3200" b="1" dirty="0"/>
          </a:p>
        </p:txBody>
      </p:sp>
      <p:sp>
        <p:nvSpPr>
          <p:cNvPr id="4" name="TextBox 3"/>
          <p:cNvSpPr txBox="1"/>
          <p:nvPr/>
        </p:nvSpPr>
        <p:spPr>
          <a:xfrm>
            <a:off x="373063" y="741363"/>
            <a:ext cx="2362200" cy="477837"/>
          </a:xfrm>
          <a:prstGeom prst="rect">
            <a:avLst/>
          </a:prstGeom>
          <a:noFill/>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500" u="sng">
                <a:latin typeface="Times New Roman" pitchFamily="18" charset="0"/>
                <a:cs typeface="Times New Roman" pitchFamily="18" charset="0"/>
              </a:rPr>
              <a:t>*Vocabulary:</a:t>
            </a:r>
            <a:endParaRPr lang="en-US" sz="2500" u="sng">
              <a:latin typeface="Times New Roman" pitchFamily="18" charset="0"/>
            </a:endParaRPr>
          </a:p>
        </p:txBody>
      </p:sp>
      <p:sp>
        <p:nvSpPr>
          <p:cNvPr id="8" name="Rectangle 7"/>
          <p:cNvSpPr>
            <a:spLocks noChangeArrowheads="1"/>
          </p:cNvSpPr>
          <p:nvPr/>
        </p:nvSpPr>
        <p:spPr bwMode="auto">
          <a:xfrm>
            <a:off x="347663" y="1400175"/>
            <a:ext cx="22145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crazy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9" name="Rectangle 8"/>
          <p:cNvSpPr>
            <a:spLocks noChangeArrowheads="1"/>
          </p:cNvSpPr>
          <p:nvPr/>
        </p:nvSpPr>
        <p:spPr bwMode="auto">
          <a:xfrm>
            <a:off x="2286000" y="1400175"/>
            <a:ext cx="34432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kì</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dị</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lạ</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thường</a:t>
            </a:r>
            <a:endParaRPr lang="vi-VN" altLang="en-US" sz="2500" dirty="0">
              <a:latin typeface="Times New Roman" pitchFamily="18" charset="0"/>
              <a:cs typeface="Times New Roman" pitchFamily="18" charset="0"/>
            </a:endParaRPr>
          </a:p>
        </p:txBody>
      </p:sp>
      <p:sp>
        <p:nvSpPr>
          <p:cNvPr id="12" name="Rectangle 11"/>
          <p:cNvSpPr>
            <a:spLocks noChangeArrowheads="1"/>
          </p:cNvSpPr>
          <p:nvPr/>
        </p:nvSpPr>
        <p:spPr bwMode="auto">
          <a:xfrm>
            <a:off x="347662" y="2533651"/>
            <a:ext cx="20986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 messy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13" name="Rectangle 12"/>
          <p:cNvSpPr>
            <a:spLocks noChangeArrowheads="1"/>
          </p:cNvSpPr>
          <p:nvPr/>
        </p:nvSpPr>
        <p:spPr bwMode="auto">
          <a:xfrm>
            <a:off x="2261997" y="2533651"/>
            <a:ext cx="25717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lộn</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xộn,bừa</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bộn</a:t>
            </a:r>
            <a:r>
              <a:rPr lang="en-US" altLang="en-US" sz="2500" dirty="0">
                <a:latin typeface="Times New Roman" pitchFamily="18" charset="0"/>
                <a:cs typeface="Times New Roman" pitchFamily="18" charset="0"/>
              </a:rPr>
              <a:t> </a:t>
            </a:r>
            <a:endParaRPr lang="vi-VN" altLang="en-US" sz="2500" dirty="0">
              <a:latin typeface="Times New Roman" pitchFamily="18" charset="0"/>
              <a:cs typeface="Times New Roman" pitchFamily="18" charset="0"/>
            </a:endParaRPr>
          </a:p>
        </p:txBody>
      </p:sp>
      <p:sp>
        <p:nvSpPr>
          <p:cNvPr id="14" name="Rectangle 13"/>
          <p:cNvSpPr>
            <a:spLocks noChangeArrowheads="1"/>
          </p:cNvSpPr>
          <p:nvPr/>
        </p:nvSpPr>
        <p:spPr bwMode="auto">
          <a:xfrm>
            <a:off x="352425" y="1920875"/>
            <a:ext cx="1857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shape (n):     </a:t>
            </a:r>
            <a:endParaRPr lang="vi-VN" altLang="en-US" sz="2500" dirty="0">
              <a:latin typeface="Times New Roman" pitchFamily="18" charset="0"/>
              <a:cs typeface="Times New Roman" pitchFamily="18" charset="0"/>
            </a:endParaRPr>
          </a:p>
        </p:txBody>
      </p:sp>
      <p:sp>
        <p:nvSpPr>
          <p:cNvPr id="15" name="Rectangle 14"/>
          <p:cNvSpPr>
            <a:spLocks noChangeArrowheads="1"/>
          </p:cNvSpPr>
          <p:nvPr/>
        </p:nvSpPr>
        <p:spPr bwMode="auto">
          <a:xfrm>
            <a:off x="2286000" y="1920875"/>
            <a:ext cx="2286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hình</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dạng</a:t>
            </a:r>
            <a:endParaRPr lang="vi-VN" altLang="en-US" sz="2500" dirty="0">
              <a:latin typeface="Times New Roman" pitchFamily="18" charset="0"/>
              <a:cs typeface="Times New Roman" pitchFamily="18" charset="0"/>
            </a:endParaRPr>
          </a:p>
        </p:txBody>
      </p:sp>
      <p:pic>
        <p:nvPicPr>
          <p:cNvPr id="16" name="Picture 15"/>
          <p:cNvPicPr>
            <a:picLocks noChangeAspect="1"/>
          </p:cNvPicPr>
          <p:nvPr/>
        </p:nvPicPr>
        <p:blipFill>
          <a:blip r:embed="rId2" cstate="print"/>
          <a:stretch>
            <a:fillRect/>
          </a:stretch>
        </p:blipFill>
        <p:spPr>
          <a:xfrm>
            <a:off x="4749078" y="851694"/>
            <a:ext cx="4326082" cy="3094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6" descr="Kết quả hình ảnh cho hình ảnh để đồ bề bộn, lộn xộ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819" y="741363"/>
            <a:ext cx="4038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51104" y="3133344"/>
            <a:ext cx="3096768" cy="461665"/>
          </a:xfrm>
          <a:prstGeom prst="rect">
            <a:avLst/>
          </a:prstGeom>
          <a:noFill/>
        </p:spPr>
        <p:txBody>
          <a:bodyPr wrap="square" rtlCol="0">
            <a:spAutoFit/>
          </a:bodyPr>
          <a:lstStyle/>
          <a:p>
            <a:r>
              <a:rPr lang="en-US" sz="2400" b="1" dirty="0">
                <a:solidFill>
                  <a:srgbClr val="FF0000"/>
                </a:solidFill>
              </a:rPr>
              <a:t>* Checking words.</a:t>
            </a:r>
            <a:endParaRPr lang="en-GB" sz="2400" b="1" dirty="0">
              <a:solidFill>
                <a:srgbClr val="FF0000"/>
              </a:solidFill>
            </a:endParaRPr>
          </a:p>
        </p:txBody>
      </p:sp>
    </p:spTree>
    <p:extLst>
      <p:ext uri="{BB962C8B-B14F-4D97-AF65-F5344CB8AC3E}">
        <p14:creationId xmlns:p14="http://schemas.microsoft.com/office/powerpoint/2010/main" val="335542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par>
                          <p:cTn id="18" fill="hold">
                            <p:stCondLst>
                              <p:cond delay="2000"/>
                            </p:stCondLst>
                            <p:childTnLst>
                              <p:par>
                                <p:cTn id="19" presetID="2" presetClass="exit" presetSubtype="4" fill="hold" nodeType="afterEffect">
                                  <p:stCondLst>
                                    <p:cond delay="0"/>
                                  </p:stCondLst>
                                  <p:childTnLst>
                                    <p:anim calcmode="lin" valueType="num">
                                      <p:cBhvr additive="base">
                                        <p:cTn id="20" dur="500"/>
                                        <p:tgtEl>
                                          <p:spTgt spid="16"/>
                                        </p:tgtEl>
                                        <p:attrNameLst>
                                          <p:attrName>ppt_x</p:attrName>
                                        </p:attrNameLst>
                                      </p:cBhvr>
                                      <p:tavLst>
                                        <p:tav tm="0">
                                          <p:val>
                                            <p:strVal val="ppt_x"/>
                                          </p:val>
                                        </p:tav>
                                        <p:tav tm="100000">
                                          <p:val>
                                            <p:strVal val="ppt_x"/>
                                          </p:val>
                                        </p:tav>
                                      </p:tavLst>
                                    </p:anim>
                                    <p:anim calcmode="lin" valueType="num">
                                      <p:cBhvr additive="base">
                                        <p:cTn id="21" dur="500"/>
                                        <p:tgtEl>
                                          <p:spTgt spid="16"/>
                                        </p:tgtEl>
                                        <p:attrNameLst>
                                          <p:attrName>ppt_y</p:attrName>
                                        </p:attrNameLst>
                                      </p:cBhvr>
                                      <p:tavLst>
                                        <p:tav tm="0">
                                          <p:val>
                                            <p:strVal val="ppt_y"/>
                                          </p:val>
                                        </p:tav>
                                        <p:tav tm="100000">
                                          <p:val>
                                            <p:strVal val="1+ppt_h/2"/>
                                          </p:val>
                                        </p:tav>
                                      </p:tavLst>
                                    </p:anim>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par>
                          <p:cTn id="50" fill="hold">
                            <p:stCondLst>
                              <p:cond delay="500"/>
                            </p:stCondLst>
                            <p:childTnLst>
                              <p:par>
                                <p:cTn id="51" presetID="10" presetClass="exit" presetSubtype="0" fill="hold" nodeType="after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7663" y="839343"/>
            <a:ext cx="22145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crazy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3" name="Rectangle 2"/>
          <p:cNvSpPr>
            <a:spLocks noChangeArrowheads="1"/>
          </p:cNvSpPr>
          <p:nvPr/>
        </p:nvSpPr>
        <p:spPr bwMode="auto">
          <a:xfrm>
            <a:off x="2286000" y="839343"/>
            <a:ext cx="34432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kì</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dị</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lạ</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thường</a:t>
            </a:r>
            <a:endParaRPr lang="vi-VN" altLang="en-US" sz="2500" dirty="0">
              <a:latin typeface="Times New Roman" pitchFamily="18" charset="0"/>
              <a:cs typeface="Times New Roman" pitchFamily="18" charset="0"/>
            </a:endParaRPr>
          </a:p>
        </p:txBody>
      </p:sp>
      <p:sp>
        <p:nvSpPr>
          <p:cNvPr id="4" name="Rectangle 3"/>
          <p:cNvSpPr>
            <a:spLocks noChangeArrowheads="1"/>
          </p:cNvSpPr>
          <p:nvPr/>
        </p:nvSpPr>
        <p:spPr bwMode="auto">
          <a:xfrm>
            <a:off x="347662" y="1972819"/>
            <a:ext cx="20986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 messy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5" name="Rectangle 4"/>
          <p:cNvSpPr>
            <a:spLocks noChangeArrowheads="1"/>
          </p:cNvSpPr>
          <p:nvPr/>
        </p:nvSpPr>
        <p:spPr bwMode="auto">
          <a:xfrm>
            <a:off x="2261997" y="1972819"/>
            <a:ext cx="25717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lộn</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xộn,bừa</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bộn</a:t>
            </a:r>
            <a:r>
              <a:rPr lang="en-US" altLang="en-US" sz="2500" dirty="0">
                <a:latin typeface="Times New Roman" pitchFamily="18" charset="0"/>
                <a:cs typeface="Times New Roman" pitchFamily="18" charset="0"/>
              </a:rPr>
              <a:t> </a:t>
            </a:r>
            <a:endParaRPr lang="vi-VN" altLang="en-US" sz="2500" dirty="0">
              <a:latin typeface="Times New Roman" pitchFamily="18" charset="0"/>
              <a:cs typeface="Times New Roman" pitchFamily="18" charset="0"/>
            </a:endParaRPr>
          </a:p>
        </p:txBody>
      </p:sp>
      <p:sp>
        <p:nvSpPr>
          <p:cNvPr id="6" name="Rectangle 5"/>
          <p:cNvSpPr>
            <a:spLocks noChangeArrowheads="1"/>
          </p:cNvSpPr>
          <p:nvPr/>
        </p:nvSpPr>
        <p:spPr bwMode="auto">
          <a:xfrm>
            <a:off x="352425" y="1360043"/>
            <a:ext cx="1857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shape (n):     </a:t>
            </a:r>
            <a:endParaRPr lang="vi-VN" altLang="en-US" sz="2500" dirty="0">
              <a:latin typeface="Times New Roman" pitchFamily="18" charset="0"/>
              <a:cs typeface="Times New Roman" pitchFamily="18" charset="0"/>
            </a:endParaRPr>
          </a:p>
        </p:txBody>
      </p:sp>
      <p:sp>
        <p:nvSpPr>
          <p:cNvPr id="7" name="Rectangle 6"/>
          <p:cNvSpPr>
            <a:spLocks noChangeArrowheads="1"/>
          </p:cNvSpPr>
          <p:nvPr/>
        </p:nvSpPr>
        <p:spPr bwMode="auto">
          <a:xfrm>
            <a:off x="2286000" y="1360043"/>
            <a:ext cx="2286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hình</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dạng</a:t>
            </a:r>
            <a:endParaRPr lang="vi-VN" altLang="en-US" sz="2500" dirty="0">
              <a:latin typeface="Times New Roman" pitchFamily="18" charset="0"/>
              <a:cs typeface="Times New Roman" pitchFamily="18" charset="0"/>
            </a:endParaRPr>
          </a:p>
        </p:txBody>
      </p:sp>
      <p:sp>
        <p:nvSpPr>
          <p:cNvPr id="8" name="TextBox 7"/>
          <p:cNvSpPr txBox="1"/>
          <p:nvPr/>
        </p:nvSpPr>
        <p:spPr>
          <a:xfrm>
            <a:off x="332232" y="173133"/>
            <a:ext cx="3096768" cy="461665"/>
          </a:xfrm>
          <a:prstGeom prst="rect">
            <a:avLst/>
          </a:prstGeom>
          <a:noFill/>
        </p:spPr>
        <p:txBody>
          <a:bodyPr wrap="square" rtlCol="0">
            <a:spAutoFit/>
          </a:bodyPr>
          <a:lstStyle/>
          <a:p>
            <a:r>
              <a:rPr lang="en-US" sz="2400" b="1" dirty="0">
                <a:solidFill>
                  <a:srgbClr val="FF0000"/>
                </a:solidFill>
              </a:rPr>
              <a:t>* Checking words.</a:t>
            </a:r>
            <a:endParaRPr lang="en-GB" sz="2400" b="1" dirty="0">
              <a:solidFill>
                <a:srgbClr val="FF0000"/>
              </a:solidFill>
            </a:endParaRPr>
          </a:p>
        </p:txBody>
      </p:sp>
    </p:spTree>
    <p:extLst>
      <p:ext uri="{BB962C8B-B14F-4D97-AF65-F5344CB8AC3E}">
        <p14:creationId xmlns:p14="http://schemas.microsoft.com/office/powerpoint/2010/main" val="182401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alpha val="6000"/>
          </a:srgbClr>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74839"/>
            <a:ext cx="627229" cy="681509"/>
          </a:xfrm>
          <a:prstGeom prst="rect">
            <a:avLst/>
          </a:prstGeom>
          <a:solidFill>
            <a:srgbClr val="92D050"/>
          </a:solidFill>
        </p:spPr>
      </p:pic>
      <p:sp>
        <p:nvSpPr>
          <p:cNvPr id="12" name="TextBox 11"/>
          <p:cNvSpPr txBox="1"/>
          <p:nvPr/>
        </p:nvSpPr>
        <p:spPr>
          <a:xfrm>
            <a:off x="900465" y="184760"/>
            <a:ext cx="7326761" cy="492443"/>
          </a:xfrm>
          <a:prstGeom prst="rect">
            <a:avLst/>
          </a:prstGeom>
          <a:solidFill>
            <a:srgbClr val="92D050"/>
          </a:solidFill>
        </p:spPr>
        <p:txBody>
          <a:bodyPr wrap="square" rtlCol="0">
            <a:spAutoFit/>
          </a:bodyPr>
          <a:lstStyle/>
          <a:p>
            <a:pPr algn="just"/>
            <a:r>
              <a:rPr lang="en-US" sz="2600" b="1" dirty="0">
                <a:effectLst>
                  <a:glow rad="88900">
                    <a:schemeClr val="bg1"/>
                  </a:glow>
                </a:effectLst>
                <a:latin typeface="Arial" panose="020B0604020202020204" pitchFamily="34" charset="0"/>
                <a:cs typeface="Arial" panose="020B0604020202020204" pitchFamily="34" charset="0"/>
              </a:rPr>
              <a:t>Look at the text. Answer the 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6308" y="1031233"/>
            <a:ext cx="3110585" cy="23150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9632">
            <a:off x="710190" y="1253443"/>
            <a:ext cx="3090898" cy="2116646"/>
          </a:xfrm>
          <a:prstGeom prst="rect">
            <a:avLst/>
          </a:prstGeom>
        </p:spPr>
      </p:pic>
      <p:grpSp>
        <p:nvGrpSpPr>
          <p:cNvPr id="25" name="Group 24"/>
          <p:cNvGrpSpPr/>
          <p:nvPr/>
        </p:nvGrpSpPr>
        <p:grpSpPr>
          <a:xfrm>
            <a:off x="941158" y="3430571"/>
            <a:ext cx="7261684" cy="3118819"/>
            <a:chOff x="1578429" y="3733799"/>
            <a:chExt cx="7261684" cy="3118819"/>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541" t="1823" r="-940" b="681"/>
            <a:stretch/>
          </p:blipFill>
          <p:spPr>
            <a:xfrm>
              <a:off x="1578429" y="3733799"/>
              <a:ext cx="7261684" cy="3118819"/>
            </a:xfrm>
            <a:prstGeom prst="rect">
              <a:avLst/>
            </a:prstGeom>
          </p:spPr>
        </p:pic>
        <p:sp>
          <p:nvSpPr>
            <p:cNvPr id="23" name="TextBox 22"/>
            <p:cNvSpPr txBox="1"/>
            <p:nvPr/>
          </p:nvSpPr>
          <p:spPr>
            <a:xfrm>
              <a:off x="3471377" y="4118350"/>
              <a:ext cx="3475787" cy="461665"/>
            </a:xfrm>
            <a:prstGeom prst="rect">
              <a:avLst/>
            </a:prstGeom>
            <a:noFill/>
          </p:spPr>
          <p:txBody>
            <a:bodyPr wrap="square" rtlCol="0">
              <a:spAutoFit/>
            </a:bodyPr>
            <a:lstStyle/>
            <a:p>
              <a:r>
                <a:rPr lang="en-US" sz="2400" b="1"/>
                <a:t>Reading skill: Predicting</a:t>
              </a:r>
            </a:p>
          </p:txBody>
        </p:sp>
        <p:sp>
          <p:nvSpPr>
            <p:cNvPr id="24" name="TextBox 23"/>
            <p:cNvSpPr txBox="1"/>
            <p:nvPr/>
          </p:nvSpPr>
          <p:spPr>
            <a:xfrm>
              <a:off x="2204357" y="4723076"/>
              <a:ext cx="6389914" cy="1690335"/>
            </a:xfrm>
            <a:prstGeom prst="rect">
              <a:avLst/>
            </a:prstGeom>
            <a:noFill/>
          </p:spPr>
          <p:txBody>
            <a:bodyPr wrap="square" rtlCol="0">
              <a:spAutoFit/>
            </a:bodyPr>
            <a:lstStyle/>
            <a:p>
              <a:pPr>
                <a:lnSpc>
                  <a:spcPct val="120000"/>
                </a:lnSpc>
              </a:pPr>
              <a:r>
                <a:rPr lang="en-US" sz="2200"/>
                <a:t>Predicting makes reading easy.</a:t>
              </a:r>
            </a:p>
            <a:p>
              <a:pPr>
                <a:lnSpc>
                  <a:spcPct val="120000"/>
                </a:lnSpc>
              </a:pPr>
              <a:r>
                <a:rPr lang="en-US" sz="2200"/>
                <a:t>Before reading, look at the pictures, design and title.</a:t>
              </a:r>
            </a:p>
            <a:p>
              <a:pPr>
                <a:lnSpc>
                  <a:spcPct val="120000"/>
                </a:lnSpc>
              </a:pPr>
              <a:r>
                <a:rPr lang="en-US" sz="2200"/>
                <a:t>Decide what the text is about.</a:t>
              </a:r>
            </a:p>
            <a:p>
              <a:pPr>
                <a:lnSpc>
                  <a:spcPct val="120000"/>
                </a:lnSpc>
              </a:pPr>
              <a:r>
                <a:rPr lang="en-US" sz="2200"/>
                <a:t>Think about what you know about the topic.</a:t>
              </a:r>
            </a:p>
          </p:txBody>
        </p:sp>
      </p:grpSp>
    </p:spTree>
    <p:extLst>
      <p:ext uri="{BB962C8B-B14F-4D97-AF65-F5344CB8AC3E}">
        <p14:creationId xmlns:p14="http://schemas.microsoft.com/office/powerpoint/2010/main" val="3240564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7086" y="87086"/>
            <a:ext cx="8227858" cy="5399314"/>
          </a:xfrm>
          <a:prstGeom prst="roundRect">
            <a:avLst>
              <a:gd name="adj" fmla="val 376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76"/>
          <a:stretch/>
        </p:blipFill>
        <p:spPr>
          <a:xfrm>
            <a:off x="272144" y="50510"/>
            <a:ext cx="7892143" cy="732640"/>
          </a:xfrm>
          <a:prstGeom prst="rect">
            <a:avLst/>
          </a:prstGeom>
        </p:spPr>
        <p:style>
          <a:lnRef idx="3">
            <a:schemeClr val="lt1"/>
          </a:lnRef>
          <a:fillRef idx="1">
            <a:schemeClr val="accent6"/>
          </a:fillRef>
          <a:effectRef idx="1">
            <a:schemeClr val="accent6"/>
          </a:effectRef>
          <a:fontRef idx="minor">
            <a:schemeClr val="lt1"/>
          </a:fontRef>
        </p:style>
      </p:pic>
      <p:cxnSp>
        <p:nvCxnSpPr>
          <p:cNvPr id="5" name="Straight Connector 4"/>
          <p:cNvCxnSpPr/>
          <p:nvPr/>
        </p:nvCxnSpPr>
        <p:spPr>
          <a:xfrm>
            <a:off x="272144" y="1055913"/>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272144" y="1447799"/>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72144" y="710868"/>
            <a:ext cx="6662057" cy="400110"/>
          </a:xfrm>
          <a:prstGeom prst="rect">
            <a:avLst/>
          </a:prstGeom>
          <a:noFill/>
        </p:spPr>
        <p:txBody>
          <a:bodyPr wrap="square" rtlCol="0">
            <a:spAutoFit/>
          </a:bodyPr>
          <a:lstStyle/>
          <a:p>
            <a:r>
              <a:rPr lang="en-US" sz="2000"/>
              <a:t>To: phong@webmail.com; mi@webmail.com</a:t>
            </a:r>
          </a:p>
        </p:txBody>
      </p:sp>
      <p:sp>
        <p:nvSpPr>
          <p:cNvPr id="9" name="TextBox 8"/>
          <p:cNvSpPr txBox="1"/>
          <p:nvPr/>
        </p:nvSpPr>
        <p:spPr>
          <a:xfrm>
            <a:off x="272144" y="1099456"/>
            <a:ext cx="6662057" cy="400110"/>
          </a:xfrm>
          <a:prstGeom prst="rect">
            <a:avLst/>
          </a:prstGeom>
          <a:noFill/>
        </p:spPr>
        <p:txBody>
          <a:bodyPr wrap="square" rtlCol="0">
            <a:spAutoFit/>
          </a:bodyPr>
          <a:lstStyle/>
          <a:p>
            <a:r>
              <a:rPr lang="en-US" sz="2000" dirty="0"/>
              <a:t>Subject: </a:t>
            </a:r>
            <a:r>
              <a:rPr lang="en-US" sz="2000" b="1" dirty="0">
                <a:solidFill>
                  <a:srgbClr val="FF0000"/>
                </a:solidFill>
              </a:rPr>
              <a:t>A room at the Crazy House Hotel</a:t>
            </a:r>
          </a:p>
        </p:txBody>
      </p:sp>
      <p:sp>
        <p:nvSpPr>
          <p:cNvPr id="10" name="TextBox 9"/>
          <p:cNvSpPr txBox="1"/>
          <p:nvPr/>
        </p:nvSpPr>
        <p:spPr>
          <a:xfrm>
            <a:off x="272144" y="1480449"/>
            <a:ext cx="7315200" cy="4093428"/>
          </a:xfrm>
          <a:prstGeom prst="rect">
            <a:avLst/>
          </a:prstGeom>
          <a:noFill/>
        </p:spPr>
        <p:txBody>
          <a:bodyPr wrap="square" rtlCol="0">
            <a:spAutoFit/>
          </a:bodyPr>
          <a:lstStyle/>
          <a:p>
            <a:pPr algn="just"/>
            <a:r>
              <a:rPr lang="en-US" sz="2000" dirty="0">
                <a:latin typeface="Times New Roman" pitchFamily="18" charset="0"/>
                <a:cs typeface="Times New Roman" pitchFamily="18" charset="0"/>
              </a:rPr>
              <a:t>Hi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Mi</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How are you? I’m in Da </a:t>
            </a:r>
            <a:r>
              <a:rPr lang="en-US" sz="2000" dirty="0" err="1">
                <a:latin typeface="Times New Roman" pitchFamily="18" charset="0"/>
                <a:cs typeface="Times New Roman" pitchFamily="18" charset="0"/>
              </a:rPr>
              <a:t>Lat</a:t>
            </a:r>
            <a:r>
              <a:rPr lang="en-US" sz="2000" dirty="0">
                <a:latin typeface="Times New Roman" pitchFamily="18" charset="0"/>
                <a:cs typeface="Times New Roman" pitchFamily="18" charset="0"/>
              </a:rPr>
              <a:t> with my parents. We’re staying at the Crazy House Hotel. Wow! It really is crazy. There are ten rooms in the hotel. </a:t>
            </a:r>
          </a:p>
          <a:p>
            <a:pPr algn="just"/>
            <a:r>
              <a:rPr lang="en-US" sz="2000" dirty="0">
                <a:latin typeface="Times New Roman" pitchFamily="18" charset="0"/>
                <a:cs typeface="Times New Roman" pitchFamily="18" charset="0"/>
              </a:rPr>
              <a:t>There’s a Kangaroo Room, an Eagle Room, and even an Ant Room. I’m staying in the Tiger Room. It’s called  the Tiger Room because there’s a big tiger on the wall.</a:t>
            </a:r>
          </a:p>
          <a:p>
            <a:pPr algn="just"/>
            <a:r>
              <a:rPr lang="en-US" sz="2000" dirty="0">
                <a:latin typeface="Times New Roman" pitchFamily="18" charset="0"/>
                <a:cs typeface="Times New Roman" pitchFamily="18" charset="0"/>
              </a:rPr>
              <a:t>The tiger is between the bathroom door  and the window. The bed is next to the window, but the window is a strange shape. I put my bag under the bed. There’s a lamp, a wardrobe and a desk.</a:t>
            </a:r>
          </a:p>
          <a:p>
            <a:pPr algn="just"/>
            <a:r>
              <a:rPr lang="en-US" sz="2000" dirty="0">
                <a:latin typeface="Times New Roman" pitchFamily="18" charset="0"/>
                <a:cs typeface="Times New Roman" pitchFamily="18" charset="0"/>
              </a:rPr>
              <a:t>You should stay here when you visit Da Lat. It’s great.</a:t>
            </a:r>
          </a:p>
          <a:p>
            <a:pPr algn="just"/>
            <a:r>
              <a:rPr lang="en-US" sz="2000" dirty="0">
                <a:latin typeface="Times New Roman" pitchFamily="18" charset="0"/>
                <a:cs typeface="Times New Roman" pitchFamily="18" charset="0"/>
              </a:rPr>
              <a:t>See you soon!</a:t>
            </a:r>
          </a:p>
          <a:p>
            <a:pPr algn="just"/>
            <a:r>
              <a:rPr lang="en-US" sz="2000" dirty="0">
                <a:latin typeface="Times New Roman" pitchFamily="18" charset="0"/>
                <a:cs typeface="Times New Roman" pitchFamily="18" charset="0"/>
              </a:rPr>
              <a:t>Nick</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63187">
            <a:off x="5953457" y="4779018"/>
            <a:ext cx="2985304" cy="199020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9632">
            <a:off x="3508365" y="5007546"/>
            <a:ext cx="2224523" cy="1484378"/>
          </a:xfrm>
          <a:prstGeom prst="rect">
            <a:avLst/>
          </a:prstGeom>
        </p:spPr>
      </p:pic>
      <p:sp>
        <p:nvSpPr>
          <p:cNvPr id="14" name="TextBox 13"/>
          <p:cNvSpPr txBox="1"/>
          <p:nvPr/>
        </p:nvSpPr>
        <p:spPr>
          <a:xfrm>
            <a:off x="534717" y="5659210"/>
            <a:ext cx="4324123" cy="461665"/>
          </a:xfrm>
          <a:prstGeom prst="rect">
            <a:avLst/>
          </a:prstGeom>
          <a:noFill/>
        </p:spPr>
        <p:txBody>
          <a:bodyPr wrap="square" rtlCol="0">
            <a:spAutoFit/>
          </a:bodyPr>
          <a:lstStyle/>
          <a:p>
            <a:r>
              <a:rPr lang="en-US" sz="2400" dirty="0">
                <a:latin typeface="Times New Roman" pitchFamily="18" charset="0"/>
                <a:cs typeface="Times New Roman" pitchFamily="18" charset="0"/>
              </a:rPr>
              <a:t>1. Is it an email or a letter?</a:t>
            </a:r>
          </a:p>
        </p:txBody>
      </p:sp>
      <p:sp>
        <p:nvSpPr>
          <p:cNvPr id="15" name="TextBox 14"/>
          <p:cNvSpPr txBox="1"/>
          <p:nvPr/>
        </p:nvSpPr>
        <p:spPr>
          <a:xfrm>
            <a:off x="534718" y="6108684"/>
            <a:ext cx="4000565" cy="461665"/>
          </a:xfrm>
          <a:prstGeom prst="rect">
            <a:avLst/>
          </a:prstGeom>
          <a:noFill/>
        </p:spPr>
        <p:txBody>
          <a:bodyPr wrap="square" rtlCol="0">
            <a:spAutoFit/>
          </a:bodyPr>
          <a:lstStyle/>
          <a:p>
            <a:r>
              <a:rPr lang="en-US" sz="2400" dirty="0">
                <a:latin typeface="Times New Roman" pitchFamily="18" charset="0"/>
                <a:cs typeface="Times New Roman" pitchFamily="18" charset="0"/>
              </a:rPr>
              <a:t>2. What is the text about?</a:t>
            </a:r>
          </a:p>
        </p:txBody>
      </p:sp>
      <p:sp>
        <p:nvSpPr>
          <p:cNvPr id="16" name="TextBox 15">
            <a:extLst>
              <a:ext uri="{FF2B5EF4-FFF2-40B4-BE49-F238E27FC236}">
                <a16:creationId xmlns:a16="http://schemas.microsoft.com/office/drawing/2014/main" id="{31787F3C-3F17-4A35-A2FA-0EE18CE31901}"/>
              </a:ext>
            </a:extLst>
          </p:cNvPr>
          <p:cNvSpPr txBox="1"/>
          <p:nvPr/>
        </p:nvSpPr>
        <p:spPr>
          <a:xfrm>
            <a:off x="4201015" y="5647017"/>
            <a:ext cx="2022249" cy="461665"/>
          </a:xfrm>
          <a:prstGeom prst="rect">
            <a:avLst/>
          </a:prstGeom>
          <a:noFill/>
        </p:spPr>
        <p:txBody>
          <a:bodyPr wrap="square">
            <a:spAutoFit/>
          </a:bodyPr>
          <a:lstStyle/>
          <a:p>
            <a:r>
              <a:rPr lang="en-US" sz="2400" b="1" i="0" dirty="0">
                <a:solidFill>
                  <a:srgbClr val="FF0000"/>
                </a:solidFill>
                <a:effectLst/>
              </a:rPr>
              <a:t>It's an email.</a:t>
            </a:r>
            <a:endParaRPr lang="en-US" sz="2400" b="1" dirty="0">
              <a:solidFill>
                <a:srgbClr val="FF0000"/>
              </a:solidFill>
            </a:endParaRPr>
          </a:p>
        </p:txBody>
      </p:sp>
      <p:sp>
        <p:nvSpPr>
          <p:cNvPr id="17" name="TextBox 16">
            <a:extLst>
              <a:ext uri="{FF2B5EF4-FFF2-40B4-BE49-F238E27FC236}">
                <a16:creationId xmlns:a16="http://schemas.microsoft.com/office/drawing/2014/main" id="{1CC18963-F1D4-4333-9AA2-BE6CBBEF150E}"/>
              </a:ext>
            </a:extLst>
          </p:cNvPr>
          <p:cNvSpPr txBox="1"/>
          <p:nvPr/>
        </p:nvSpPr>
        <p:spPr>
          <a:xfrm>
            <a:off x="4218215" y="6045497"/>
            <a:ext cx="4357255" cy="707886"/>
          </a:xfrm>
          <a:prstGeom prst="rect">
            <a:avLst/>
          </a:prstGeom>
          <a:noFill/>
        </p:spPr>
        <p:txBody>
          <a:bodyPr wrap="square">
            <a:spAutoFit/>
          </a:bodyPr>
          <a:lstStyle/>
          <a:p>
            <a:r>
              <a:rPr lang="en-US" sz="2000" b="1" i="0" dirty="0">
                <a:solidFill>
                  <a:srgbClr val="FF0000"/>
                </a:solidFill>
                <a:effectLst/>
                <a:latin typeface="Times New Roman" pitchFamily="18" charset="0"/>
                <a:cs typeface="Times New Roman" pitchFamily="18" charset="0"/>
              </a:rPr>
              <a:t>The text is about Nick's room at the Crazy House Hotel.</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2659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xit" presetSubtype="21" fill="hold" nodeType="withEffect">
                                  <p:stCondLst>
                                    <p:cond delay="0"/>
                                  </p:stCondLst>
                                  <p:childTnLst>
                                    <p:animEffect transition="out" filter="barn(inVertical)">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ppt_y</p:attrName>
                                        </p:attrNameLst>
                                      </p:cBhvr>
                                      <p:tavLst>
                                        <p:tav tm="0">
                                          <p:val>
                                            <p:strVal val="#ppt_y+#ppt_h*1.125000"/>
                                          </p:val>
                                        </p:tav>
                                        <p:tav tm="100000">
                                          <p:val>
                                            <p:strVal val="#ppt_y"/>
                                          </p:val>
                                        </p:tav>
                                      </p:tavLst>
                                    </p:anim>
                                    <p:animEffect transition="in" filter="wipe(up)">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hlinkClick r:id="rId11" action="ppaction://hlinksldjump"/>
          </p:cNvPr>
          <p:cNvSpPr>
            <a:spLocks noChangeArrowheads="1"/>
          </p:cNvSpPr>
          <p:nvPr/>
        </p:nvSpPr>
        <p:spPr bwMode="auto">
          <a:xfrm>
            <a:off x="1422400" y="2057400"/>
            <a:ext cx="1371600" cy="1327150"/>
          </a:xfrm>
          <a:prstGeom prst="rect">
            <a:avLst/>
          </a:prstGeom>
          <a:solidFill>
            <a:srgbClr val="CC0000"/>
          </a:solidFill>
          <a:ln w="9525">
            <a:solidFill>
              <a:schemeClr val="tx1"/>
            </a:solidFill>
            <a:miter lim="800000"/>
            <a:headEnd/>
            <a:tailEnd/>
          </a:ln>
        </p:spPr>
        <p:txBody>
          <a:bodyPr wrap="none" anchor="ctr"/>
          <a:lstStyle/>
          <a:p>
            <a:pPr algn="ctr" eaLnBrk="0" hangingPunct="0"/>
            <a:r>
              <a:rPr lang="en-US" sz="5400" dirty="0">
                <a:solidFill>
                  <a:srgbClr val="FFFF00"/>
                </a:solidFill>
                <a:latin typeface=".VnTime" pitchFamily="34" charset="0"/>
              </a:rPr>
              <a:t>1</a:t>
            </a:r>
          </a:p>
        </p:txBody>
      </p:sp>
      <p:sp>
        <p:nvSpPr>
          <p:cNvPr id="30723" name="Rectangle 3">
            <a:hlinkClick r:id="rId12" action="ppaction://hlinksldjump"/>
          </p:cNvPr>
          <p:cNvSpPr>
            <a:spLocks noChangeArrowheads="1"/>
          </p:cNvSpPr>
          <p:nvPr/>
        </p:nvSpPr>
        <p:spPr bwMode="auto">
          <a:xfrm>
            <a:off x="3353753" y="2057400"/>
            <a:ext cx="1371600" cy="1371600"/>
          </a:xfrm>
          <a:prstGeom prst="rect">
            <a:avLst/>
          </a:prstGeom>
          <a:solidFill>
            <a:srgbClr val="FFFF66"/>
          </a:solidFill>
          <a:ln w="9525">
            <a:solidFill>
              <a:schemeClr val="tx1"/>
            </a:solidFill>
            <a:miter lim="800000"/>
            <a:headEnd/>
            <a:tailEnd/>
          </a:ln>
        </p:spPr>
        <p:txBody>
          <a:bodyPr wrap="none" anchor="ctr"/>
          <a:lstStyle/>
          <a:p>
            <a:pPr algn="ctr" eaLnBrk="0" hangingPunct="0"/>
            <a:r>
              <a:rPr lang="en-US" sz="5400" dirty="0">
                <a:solidFill>
                  <a:srgbClr val="990033"/>
                </a:solidFill>
                <a:latin typeface=".VnTime" pitchFamily="34" charset="0"/>
              </a:rPr>
              <a:t>2</a:t>
            </a:r>
          </a:p>
        </p:txBody>
      </p:sp>
      <p:sp>
        <p:nvSpPr>
          <p:cNvPr id="30724" name="Rectangle 4">
            <a:hlinkClick r:id="rId13" action="ppaction://hlinksldjump"/>
          </p:cNvPr>
          <p:cNvSpPr>
            <a:spLocks noChangeArrowheads="1"/>
          </p:cNvSpPr>
          <p:nvPr/>
        </p:nvSpPr>
        <p:spPr bwMode="auto">
          <a:xfrm>
            <a:off x="5236909" y="2057400"/>
            <a:ext cx="1371600" cy="1371600"/>
          </a:xfrm>
          <a:prstGeom prst="rect">
            <a:avLst/>
          </a:prstGeom>
          <a:solidFill>
            <a:srgbClr val="0000FF"/>
          </a:solidFill>
          <a:ln w="9525">
            <a:solidFill>
              <a:schemeClr val="tx1"/>
            </a:solidFill>
            <a:miter lim="800000"/>
            <a:headEnd/>
            <a:tailEnd/>
          </a:ln>
        </p:spPr>
        <p:txBody>
          <a:bodyPr wrap="none" anchor="ctr"/>
          <a:lstStyle/>
          <a:p>
            <a:pPr algn="ctr" eaLnBrk="0" hangingPunct="0"/>
            <a:r>
              <a:rPr lang="en-US" sz="5400">
                <a:solidFill>
                  <a:srgbClr val="FFFF00"/>
                </a:solidFill>
                <a:latin typeface=".VnTime" pitchFamily="34" charset="0"/>
              </a:rPr>
              <a:t>3</a:t>
            </a:r>
          </a:p>
        </p:txBody>
      </p:sp>
      <p:sp>
        <p:nvSpPr>
          <p:cNvPr id="30726" name="Rectangle 6">
            <a:hlinkClick r:id="rId14" action="ppaction://hlinksldjump"/>
          </p:cNvPr>
          <p:cNvSpPr>
            <a:spLocks noChangeArrowheads="1"/>
          </p:cNvSpPr>
          <p:nvPr/>
        </p:nvSpPr>
        <p:spPr bwMode="auto">
          <a:xfrm>
            <a:off x="1408113" y="3848100"/>
            <a:ext cx="1371600" cy="1371600"/>
          </a:xfrm>
          <a:prstGeom prst="rect">
            <a:avLst/>
          </a:prstGeom>
          <a:solidFill>
            <a:srgbClr val="B0EEC8"/>
          </a:solidFill>
          <a:ln w="9525">
            <a:solidFill>
              <a:schemeClr val="tx1"/>
            </a:solidFill>
            <a:miter lim="800000"/>
            <a:headEnd/>
            <a:tailEnd/>
          </a:ln>
        </p:spPr>
        <p:txBody>
          <a:bodyPr wrap="none" anchor="ctr"/>
          <a:lstStyle/>
          <a:p>
            <a:pPr algn="ctr" eaLnBrk="0" hangingPunct="0"/>
            <a:r>
              <a:rPr lang="en-US" sz="5400" dirty="0">
                <a:solidFill>
                  <a:srgbClr val="990033"/>
                </a:solidFill>
                <a:latin typeface=".VnTime" pitchFamily="34" charset="0"/>
              </a:rPr>
              <a:t>4</a:t>
            </a:r>
          </a:p>
        </p:txBody>
      </p:sp>
      <p:sp>
        <p:nvSpPr>
          <p:cNvPr id="30727" name="Rectangle 7">
            <a:hlinkClick r:id="rId15" action="ppaction://hlinksldjump"/>
          </p:cNvPr>
          <p:cNvSpPr>
            <a:spLocks noChangeArrowheads="1"/>
          </p:cNvSpPr>
          <p:nvPr/>
        </p:nvSpPr>
        <p:spPr bwMode="auto">
          <a:xfrm>
            <a:off x="3330385" y="3848100"/>
            <a:ext cx="1371600" cy="1371600"/>
          </a:xfrm>
          <a:prstGeom prst="rect">
            <a:avLst/>
          </a:prstGeom>
          <a:solidFill>
            <a:srgbClr val="FF9900"/>
          </a:solidFill>
          <a:ln w="9525">
            <a:solidFill>
              <a:schemeClr val="tx1"/>
            </a:solidFill>
            <a:miter lim="800000"/>
            <a:headEnd/>
            <a:tailEnd/>
          </a:ln>
        </p:spPr>
        <p:txBody>
          <a:bodyPr wrap="none" anchor="ctr"/>
          <a:lstStyle/>
          <a:p>
            <a:pPr algn="ctr" eaLnBrk="0" hangingPunct="0"/>
            <a:r>
              <a:rPr lang="en-US" sz="5400" dirty="0">
                <a:latin typeface=".VnTime" pitchFamily="34" charset="0"/>
              </a:rPr>
              <a:t>5</a:t>
            </a:r>
          </a:p>
        </p:txBody>
      </p:sp>
      <p:sp>
        <p:nvSpPr>
          <p:cNvPr id="30728" name="Rectangle 8">
            <a:hlinkClick r:id="rId16" action="ppaction://hlinksldjump"/>
          </p:cNvPr>
          <p:cNvSpPr>
            <a:spLocks noChangeArrowheads="1"/>
          </p:cNvSpPr>
          <p:nvPr/>
        </p:nvSpPr>
        <p:spPr bwMode="auto">
          <a:xfrm>
            <a:off x="5202365" y="3848100"/>
            <a:ext cx="1371600" cy="1371600"/>
          </a:xfrm>
          <a:prstGeom prst="rect">
            <a:avLst/>
          </a:prstGeom>
          <a:solidFill>
            <a:srgbClr val="FF00FF"/>
          </a:solidFill>
          <a:ln w="9525">
            <a:solidFill>
              <a:schemeClr val="tx1"/>
            </a:solidFill>
            <a:miter lim="800000"/>
            <a:headEnd/>
            <a:tailEnd/>
          </a:ln>
        </p:spPr>
        <p:txBody>
          <a:bodyPr wrap="none" anchor="ctr"/>
          <a:lstStyle/>
          <a:p>
            <a:pPr algn="ctr" eaLnBrk="0" hangingPunct="0"/>
            <a:r>
              <a:rPr lang="en-US" sz="5400" dirty="0">
                <a:latin typeface=".VnTime" pitchFamily="34" charset="0"/>
              </a:rPr>
              <a:t>6</a:t>
            </a:r>
          </a:p>
        </p:txBody>
      </p:sp>
      <p:sp>
        <p:nvSpPr>
          <p:cNvPr id="193546" name="Rectangle 10"/>
          <p:cNvSpPr>
            <a:spLocks noChangeArrowheads="1"/>
          </p:cNvSpPr>
          <p:nvPr/>
        </p:nvSpPr>
        <p:spPr bwMode="auto">
          <a:xfrm>
            <a:off x="3810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7" name="Rectangle 11"/>
          <p:cNvSpPr>
            <a:spLocks noChangeArrowheads="1"/>
          </p:cNvSpPr>
          <p:nvPr/>
        </p:nvSpPr>
        <p:spPr bwMode="auto">
          <a:xfrm>
            <a:off x="7620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8" name="Rectangle 12"/>
          <p:cNvSpPr>
            <a:spLocks noChangeArrowheads="1"/>
          </p:cNvSpPr>
          <p:nvPr/>
        </p:nvSpPr>
        <p:spPr bwMode="auto">
          <a:xfrm>
            <a:off x="12954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9" name="Rectangle 13"/>
          <p:cNvSpPr>
            <a:spLocks noChangeArrowheads="1"/>
          </p:cNvSpPr>
          <p:nvPr/>
        </p:nvSpPr>
        <p:spPr bwMode="auto">
          <a:xfrm>
            <a:off x="16764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0" name="Rectangle 14"/>
          <p:cNvSpPr>
            <a:spLocks noChangeArrowheads="1"/>
          </p:cNvSpPr>
          <p:nvPr/>
        </p:nvSpPr>
        <p:spPr bwMode="auto">
          <a:xfrm>
            <a:off x="1676400" y="6172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1" name="Rectangle 15"/>
          <p:cNvSpPr>
            <a:spLocks noChangeArrowheads="1"/>
          </p:cNvSpPr>
          <p:nvPr/>
        </p:nvSpPr>
        <p:spPr bwMode="auto">
          <a:xfrm>
            <a:off x="1219200" y="6172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2" name="Rectangle 16"/>
          <p:cNvSpPr>
            <a:spLocks noChangeArrowheads="1"/>
          </p:cNvSpPr>
          <p:nvPr/>
        </p:nvSpPr>
        <p:spPr bwMode="auto">
          <a:xfrm>
            <a:off x="2057400" y="58674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3" name="AutoShape 17"/>
          <p:cNvSpPr>
            <a:spLocks noChangeArrowheads="1"/>
          </p:cNvSpPr>
          <p:nvPr/>
        </p:nvSpPr>
        <p:spPr bwMode="auto">
          <a:xfrm>
            <a:off x="1585913" y="654050"/>
            <a:ext cx="5791200" cy="1219200"/>
          </a:xfrm>
          <a:prstGeom prst="ribbon">
            <a:avLst>
              <a:gd name="adj1" fmla="val 12500"/>
              <a:gd name="adj2" fmla="val 71491"/>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endParaRPr lang="en-US" sz="3200">
              <a:solidFill>
                <a:srgbClr val="990033"/>
              </a:solidFill>
              <a:latin typeface=".VnBodoniH" pitchFamily="34" charset="0"/>
            </a:endParaRPr>
          </a:p>
        </p:txBody>
      </p:sp>
      <p:sp>
        <p:nvSpPr>
          <p:cNvPr id="193572" name="WordArt 36"/>
          <p:cNvSpPr>
            <a:spLocks noChangeArrowheads="1" noChangeShapeType="1" noTextEdit="1"/>
          </p:cNvSpPr>
          <p:nvPr/>
        </p:nvSpPr>
        <p:spPr bwMode="auto">
          <a:xfrm>
            <a:off x="7748273" y="841241"/>
            <a:ext cx="1066800" cy="5715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dogs</a:t>
            </a:r>
            <a:endParaRPr lang="en-GB"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93573" name="WordArt 37"/>
          <p:cNvSpPr>
            <a:spLocks noChangeArrowheads="1" noChangeShapeType="1" noTextEdit="1"/>
          </p:cNvSpPr>
          <p:nvPr/>
        </p:nvSpPr>
        <p:spPr bwMode="auto">
          <a:xfrm>
            <a:off x="2576513" y="990600"/>
            <a:ext cx="3810000" cy="762000"/>
          </a:xfrm>
          <a:prstGeom prst="rect">
            <a:avLst/>
          </a:prstGeom>
        </p:spPr>
        <p:txBody>
          <a:bodyPr wrap="none" fromWordArt="1">
            <a:prstTxWarp prst="textPlain">
              <a:avLst>
                <a:gd name="adj" fmla="val 50000"/>
              </a:avLst>
            </a:prstTxWarp>
          </a:bodyPr>
          <a:lstStyle/>
          <a:p>
            <a:pPr algn="ctr"/>
            <a:r>
              <a:rPr lang="en-GB" sz="3600" kern="10" dirty="0">
                <a:ln w="19050">
                  <a:solidFill>
                    <a:srgbClr val="99CCFF"/>
                  </a:solidFill>
                  <a:round/>
                  <a:headEnd/>
                  <a:tailEnd/>
                </a:ln>
                <a:solidFill>
                  <a:srgbClr val="0066CC"/>
                </a:solidFill>
                <a:effectLst>
                  <a:outerShdw dist="35921" dir="2700000" algn="ctr" rotWithShape="0">
                    <a:srgbClr val="990000"/>
                  </a:outerShdw>
                </a:effectLst>
                <a:latin typeface=".VnArial Narrow"/>
              </a:rPr>
              <a:t>Lucky Numbers</a:t>
            </a:r>
          </a:p>
        </p:txBody>
      </p:sp>
      <p:pic>
        <p:nvPicPr>
          <p:cNvPr id="193574" name="Picture 39" descr="smilefem">
            <a:hlinkClick r:id="" action="ppaction://noaction"/>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7848600" y="5486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75" name="Picture 41" descr="smile5"/>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533400" y="56261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76" name="Picture 44" descr="Picture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3850" y="6348413"/>
            <a:ext cx="8591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4" name="TextBox 43"/>
          <p:cNvSpPr txBox="1"/>
          <p:nvPr/>
        </p:nvSpPr>
        <p:spPr>
          <a:xfrm>
            <a:off x="1001200" y="217099"/>
            <a:ext cx="7280473"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sp>
        <p:nvSpPr>
          <p:cNvPr id="45" name="WordArt 36"/>
          <p:cNvSpPr>
            <a:spLocks noChangeArrowheads="1" noChangeShapeType="1" noTextEdit="1"/>
          </p:cNvSpPr>
          <p:nvPr/>
        </p:nvSpPr>
        <p:spPr bwMode="auto">
          <a:xfrm>
            <a:off x="445008" y="862840"/>
            <a:ext cx="1066800" cy="5715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FF0000"/>
                </a:solidFill>
                <a:effectLst>
                  <a:outerShdw dist="35921" dir="2700000" algn="ctr" rotWithShape="0">
                    <a:srgbClr val="990000"/>
                  </a:outerShdw>
                </a:effectLst>
                <a:latin typeface="Impact"/>
              </a:rPr>
              <a:t>cats</a:t>
            </a:r>
            <a:endParaRPr lang="en-GB" sz="3600" kern="10" dirty="0">
              <a:ln w="19050">
                <a:solidFill>
                  <a:srgbClr val="99CCFF"/>
                </a:solidFill>
                <a:round/>
                <a:headEnd/>
                <a:tailEnd/>
              </a:ln>
              <a:solidFill>
                <a:srgbClr val="FF0000"/>
              </a:solidFill>
              <a:effectLst>
                <a:outerShdw dist="35921" dir="2700000" algn="ctr" rotWithShape="0">
                  <a:srgbClr val="990000"/>
                </a:outerShdw>
              </a:effectLst>
              <a:latin typeface="Impact"/>
            </a:endParaRPr>
          </a:p>
        </p:txBody>
      </p:sp>
      <p:sp>
        <p:nvSpPr>
          <p:cNvPr id="2" name="Right Arrow 1">
            <a:hlinkClick r:id="rId21" action="ppaction://hlinksldjump"/>
          </p:cNvPr>
          <p:cNvSpPr/>
          <p:nvPr/>
        </p:nvSpPr>
        <p:spPr>
          <a:xfrm>
            <a:off x="6608509" y="5867400"/>
            <a:ext cx="97491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ontrols>
      <mc:AlternateContent xmlns:mc="http://schemas.openxmlformats.org/markup-compatibility/2006">
        <mc:Choice xmlns:v="urn:schemas-microsoft-com:vml" Requires="v">
          <p:control name="TextBox1" r:id="rId1" imgW="754560" imgH="746640"/>
        </mc:Choice>
        <mc:Fallback>
          <p:control name="TextBox1" r:id="rId1" imgW="754560" imgH="746640">
            <p:pic>
              <p:nvPicPr>
                <p:cNvPr id="3" name="TextBox1"/>
                <p:cNvPicPr preferRelativeResize="0">
                  <a:picLocks noChangeArrowheads="1" noChangeShapeType="1"/>
                </p:cNvPicPr>
                <p:nvPr/>
              </p:nvPicPr>
              <p:blipFill>
                <a:blip r:embed="rId22"/>
                <a:srcRect/>
                <a:stretch>
                  <a:fillRect/>
                </a:stretch>
              </p:blipFill>
              <p:spPr bwMode="auto">
                <a:xfrm>
                  <a:off x="260350" y="1639888"/>
                  <a:ext cx="755650" cy="7461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TextBox2" r:id="rId2" imgW="792360" imgH="670680"/>
        </mc:Choice>
        <mc:Fallback>
          <p:control name="TextBox2" r:id="rId2" imgW="792360" imgH="670680">
            <p:pic>
              <p:nvPicPr>
                <p:cNvPr id="4" name="TextBox2"/>
                <p:cNvPicPr preferRelativeResize="0">
                  <a:picLocks noChangeArrowheads="1" noChangeShapeType="1"/>
                </p:cNvPicPr>
                <p:nvPr/>
              </p:nvPicPr>
              <p:blipFill>
                <a:blip r:embed="rId23"/>
                <a:srcRect/>
                <a:stretch>
                  <a:fillRect/>
                </a:stretch>
              </p:blipFill>
              <p:spPr bwMode="auto">
                <a:xfrm>
                  <a:off x="8042275" y="1477963"/>
                  <a:ext cx="792163" cy="6731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904215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heel(4)">
                                      <p:cBhvr>
                                        <p:cTn id="7" dur="500"/>
                                        <p:tgtEl>
                                          <p:spTgt spid="30722"/>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wheel(4)">
                                      <p:cBhvr>
                                        <p:cTn id="10" dur="500"/>
                                        <p:tgtEl>
                                          <p:spTgt spid="30723"/>
                                        </p:tgtEl>
                                      </p:cBhvr>
                                    </p:animEffect>
                                  </p:childTnLst>
                                  <p:subTnLst>
                                    <p:audio>
                                      <p:cMediaNode>
                                        <p:cTn display="0" masterRel="sameClick">
                                          <p:stCondLst>
                                            <p:cond evt="begin" delay="0">
                                              <p:tn val="8"/>
                                            </p:cond>
                                          </p:stCondLst>
                                          <p:endCondLst>
                                            <p:cond evt="onStopAudio" delay="0">
                                              <p:tgtEl>
                                                <p:sldTgt/>
                                              </p:tgtEl>
                                            </p:cond>
                                          </p:endCondLst>
                                        </p:cTn>
                                        <p:tgtEl>
                                          <p:sndTgt r:embed="rId4" name="chimes.wav"/>
                                        </p:tgtEl>
                                      </p:cMediaNode>
                                    </p:audio>
                                  </p:subTnLst>
                                </p:cTn>
                              </p:par>
                              <p:par>
                                <p:cTn id="11" presetID="21" presetClass="entr" presetSubtype="4"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animEffect transition="in" filter="wheel(4)">
                                      <p:cBhvr>
                                        <p:cTn id="13" dur="500"/>
                                        <p:tgtEl>
                                          <p:spTgt spid="30724"/>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par>
                                <p:cTn id="14" presetID="21" presetClass="entr" presetSubtype="4" fill="hold" grpId="0" nodeType="withEffect">
                                  <p:stCondLst>
                                    <p:cond delay="0"/>
                                  </p:stCondLst>
                                  <p:childTnLst>
                                    <p:set>
                                      <p:cBhvr>
                                        <p:cTn id="15" dur="1" fill="hold">
                                          <p:stCondLst>
                                            <p:cond delay="0"/>
                                          </p:stCondLst>
                                        </p:cTn>
                                        <p:tgtEl>
                                          <p:spTgt spid="30726"/>
                                        </p:tgtEl>
                                        <p:attrNameLst>
                                          <p:attrName>style.visibility</p:attrName>
                                        </p:attrNameLst>
                                      </p:cBhvr>
                                      <p:to>
                                        <p:strVal val="visible"/>
                                      </p:to>
                                    </p:set>
                                    <p:animEffect transition="in" filter="wheel(4)">
                                      <p:cBhvr>
                                        <p:cTn id="16" dur="500"/>
                                        <p:tgtEl>
                                          <p:spTgt spid="30726"/>
                                        </p:tgtEl>
                                      </p:cBhvr>
                                    </p:animEffect>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par>
                                <p:cTn id="17" presetID="21" presetClass="entr" presetSubtype="4" fill="hold" grpId="0" nodeType="withEffect">
                                  <p:stCondLst>
                                    <p:cond delay="0"/>
                                  </p:stCondLst>
                                  <p:childTnLst>
                                    <p:set>
                                      <p:cBhvr>
                                        <p:cTn id="18" dur="1" fill="hold">
                                          <p:stCondLst>
                                            <p:cond delay="0"/>
                                          </p:stCondLst>
                                        </p:cTn>
                                        <p:tgtEl>
                                          <p:spTgt spid="30727"/>
                                        </p:tgtEl>
                                        <p:attrNameLst>
                                          <p:attrName>style.visibility</p:attrName>
                                        </p:attrNameLst>
                                      </p:cBhvr>
                                      <p:to>
                                        <p:strVal val="visible"/>
                                      </p:to>
                                    </p:set>
                                    <p:animEffect transition="in" filter="wheel(4)">
                                      <p:cBhvr>
                                        <p:cTn id="19" dur="500"/>
                                        <p:tgtEl>
                                          <p:spTgt spid="30727"/>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20" presetID="21" presetClass="entr" presetSubtype="4" fill="hold" grpId="0" nodeType="withEffect">
                                  <p:stCondLst>
                                    <p:cond delay="0"/>
                                  </p:stCondLst>
                                  <p:childTnLst>
                                    <p:set>
                                      <p:cBhvr>
                                        <p:cTn id="21" dur="1" fill="hold">
                                          <p:stCondLst>
                                            <p:cond delay="0"/>
                                          </p:stCondLst>
                                        </p:cTn>
                                        <p:tgtEl>
                                          <p:spTgt spid="30728"/>
                                        </p:tgtEl>
                                        <p:attrNameLst>
                                          <p:attrName>style.visibility</p:attrName>
                                        </p:attrNameLst>
                                      </p:cBhvr>
                                      <p:to>
                                        <p:strVal val="visible"/>
                                      </p:to>
                                    </p:set>
                                    <p:animEffect transition="in" filter="wheel(4)">
                                      <p:cBhvr>
                                        <p:cTn id="22" dur="500"/>
                                        <p:tgtEl>
                                          <p:spTgt spid="30728"/>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072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3" presetClass="exit" presetSubtype="10" fill="hold" grpId="1" nodeType="afterEffect">
                                  <p:stCondLst>
                                    <p:cond delay="0"/>
                                  </p:stCondLst>
                                  <p:childTnLst>
                                    <p:animEffect transition="out" filter="blinds(horizontal)">
                                      <p:cBhvr>
                                        <p:cTn id="27" dur="500"/>
                                        <p:tgtEl>
                                          <p:spTgt spid="30722"/>
                                        </p:tgtEl>
                                      </p:cBhvr>
                                    </p:animEffect>
                                    <p:set>
                                      <p:cBhvr>
                                        <p:cTn id="28" dur="1" fill="hold">
                                          <p:stCondLst>
                                            <p:cond delay="499"/>
                                          </p:stCondLst>
                                        </p:cTn>
                                        <p:tgtEl>
                                          <p:spTgt spid="3072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5" name="coin.wav"/>
                                        </p:tgtEl>
                                      </p:cMediaNode>
                                    </p:audio>
                                  </p:subTnLst>
                                </p:cTn>
                              </p:par>
                            </p:childTnLst>
                          </p:cTn>
                        </p:par>
                      </p:childTnLst>
                    </p:cTn>
                  </p:par>
                </p:childTnLst>
              </p:cTn>
              <p:nextCondLst>
                <p:cond evt="onClick" delay="0">
                  <p:tgtEl>
                    <p:spTgt spid="30722"/>
                  </p:tgtEl>
                </p:cond>
              </p:nextCondLst>
            </p:seq>
            <p:seq concurrent="1" nextAc="seek">
              <p:cTn id="29" restart="whenNotActive" fill="hold" evtFilter="cancelBubble" nodeType="interactiveSeq">
                <p:stCondLst>
                  <p:cond evt="onClick" delay="0">
                    <p:tgtEl>
                      <p:spTgt spid="307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 presetClass="exit" presetSubtype="10" fill="hold" grpId="1" nodeType="afterEffect">
                                  <p:stCondLst>
                                    <p:cond delay="0"/>
                                  </p:stCondLst>
                                  <p:childTnLst>
                                    <p:animEffect transition="out" filter="blinds(horizontal)">
                                      <p:cBhvr>
                                        <p:cTn id="33" dur="500"/>
                                        <p:tgtEl>
                                          <p:spTgt spid="30723"/>
                                        </p:tgtEl>
                                      </p:cBhvr>
                                    </p:animEffect>
                                    <p:set>
                                      <p:cBhvr>
                                        <p:cTn id="34" dur="1" fill="hold">
                                          <p:stCondLst>
                                            <p:cond delay="499"/>
                                          </p:stCondLst>
                                        </p:cTn>
                                        <p:tgtEl>
                                          <p:spTgt spid="30723"/>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30723"/>
                  </p:tgtEl>
                </p:cond>
              </p:nextCondLst>
            </p:seq>
            <p:seq concurrent="1" nextAc="seek">
              <p:cTn id="35" restart="whenNotActive" fill="hold" evtFilter="cancelBubble" nodeType="interactiveSeq">
                <p:stCondLst>
                  <p:cond evt="onClick" delay="0">
                    <p:tgtEl>
                      <p:spTgt spid="3072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3" presetClass="exit" presetSubtype="10" fill="hold" grpId="1" nodeType="afterEffect">
                                  <p:stCondLst>
                                    <p:cond delay="0"/>
                                  </p:stCondLst>
                                  <p:childTnLst>
                                    <p:animEffect transition="out" filter="blinds(horizontal)">
                                      <p:cBhvr>
                                        <p:cTn id="39" dur="500"/>
                                        <p:tgtEl>
                                          <p:spTgt spid="30724"/>
                                        </p:tgtEl>
                                      </p:cBhvr>
                                    </p:animEffect>
                                    <p:set>
                                      <p:cBhvr>
                                        <p:cTn id="40" dur="1" fill="hold">
                                          <p:stCondLst>
                                            <p:cond delay="499"/>
                                          </p:stCondLst>
                                        </p:cTn>
                                        <p:tgtEl>
                                          <p:spTgt spid="30724"/>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7" name="click.wav"/>
                                        </p:tgtEl>
                                      </p:cMediaNode>
                                    </p:audio>
                                  </p:subTnLst>
                                </p:cTn>
                              </p:par>
                            </p:childTnLst>
                          </p:cTn>
                        </p:par>
                      </p:childTnLst>
                    </p:cTn>
                  </p:par>
                </p:childTnLst>
              </p:cTn>
              <p:nextCondLst>
                <p:cond evt="onClick" delay="0">
                  <p:tgtEl>
                    <p:spTgt spid="30724"/>
                  </p:tgtEl>
                </p:cond>
              </p:nextCondLst>
            </p:seq>
            <p:seq concurrent="1" nextAc="seek">
              <p:cTn id="41" restart="whenNotActive" fill="hold" evtFilter="cancelBubble" nodeType="interactiveSeq">
                <p:stCondLst>
                  <p:cond evt="onClick" delay="0">
                    <p:tgtEl>
                      <p:spTgt spid="30726"/>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3" presetClass="exit" presetSubtype="10" fill="hold" grpId="1" nodeType="afterEffect">
                                  <p:stCondLst>
                                    <p:cond delay="0"/>
                                  </p:stCondLst>
                                  <p:childTnLst>
                                    <p:animEffect transition="out" filter="blinds(horizontal)">
                                      <p:cBhvr>
                                        <p:cTn id="45" dur="500"/>
                                        <p:tgtEl>
                                          <p:spTgt spid="30726"/>
                                        </p:tgtEl>
                                      </p:cBhvr>
                                    </p:animEffect>
                                    <p:set>
                                      <p:cBhvr>
                                        <p:cTn id="46" dur="1" fill="hold">
                                          <p:stCondLst>
                                            <p:cond delay="499"/>
                                          </p:stCondLst>
                                        </p:cTn>
                                        <p:tgtEl>
                                          <p:spTgt spid="307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8" name="push.wav"/>
                                        </p:tgtEl>
                                      </p:cMediaNode>
                                    </p:audio>
                                  </p:subTnLst>
                                </p:cTn>
                              </p:par>
                            </p:childTnLst>
                          </p:cTn>
                        </p:par>
                      </p:childTnLst>
                    </p:cTn>
                  </p:par>
                </p:childTnLst>
              </p:cTn>
              <p:nextCondLst>
                <p:cond evt="onClick" delay="0">
                  <p:tgtEl>
                    <p:spTgt spid="30726"/>
                  </p:tgtEl>
                </p:cond>
              </p:nextCondLst>
            </p:seq>
            <p:seq concurrent="1" nextAc="seek">
              <p:cTn id="47" restart="whenNotActive" fill="hold" evtFilter="cancelBubble" nodeType="interactiveSeq">
                <p:stCondLst>
                  <p:cond evt="onClick" delay="0">
                    <p:tgtEl>
                      <p:spTgt spid="3072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 presetClass="exit" presetSubtype="10" fill="hold" grpId="1" nodeType="afterEffect">
                                  <p:stCondLst>
                                    <p:cond delay="0"/>
                                  </p:stCondLst>
                                  <p:childTnLst>
                                    <p:animEffect transition="out" filter="blinds(horizontal)">
                                      <p:cBhvr>
                                        <p:cTn id="51" dur="500"/>
                                        <p:tgtEl>
                                          <p:spTgt spid="30727"/>
                                        </p:tgtEl>
                                      </p:cBhvr>
                                    </p:animEffect>
                                    <p:set>
                                      <p:cBhvr>
                                        <p:cTn id="52" dur="1" fill="hold">
                                          <p:stCondLst>
                                            <p:cond delay="499"/>
                                          </p:stCondLst>
                                        </p:cTn>
                                        <p:tgtEl>
                                          <p:spTgt spid="307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9" name="arrow.wav"/>
                                        </p:tgtEl>
                                      </p:cMediaNode>
                                    </p:audio>
                                  </p:subTnLst>
                                </p:cTn>
                              </p:par>
                            </p:childTnLst>
                          </p:cTn>
                        </p:par>
                      </p:childTnLst>
                    </p:cTn>
                  </p:par>
                </p:childTnLst>
              </p:cTn>
              <p:nextCondLst>
                <p:cond evt="onClick" delay="0">
                  <p:tgtEl>
                    <p:spTgt spid="30727"/>
                  </p:tgtEl>
                </p:cond>
              </p:nextCondLst>
            </p:seq>
            <p:seq concurrent="1" nextAc="seek">
              <p:cTn id="53" restart="whenNotActive" fill="hold" evtFilter="cancelBubble" nodeType="interactiveSeq">
                <p:stCondLst>
                  <p:cond evt="onClick" delay="0">
                    <p:tgtEl>
                      <p:spTgt spid="30728"/>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 presetClass="exit" presetSubtype="10" fill="hold" grpId="1" nodeType="clickEffect">
                                  <p:stCondLst>
                                    <p:cond delay="0"/>
                                  </p:stCondLst>
                                  <p:childTnLst>
                                    <p:animEffect transition="out" filter="blinds(horizontal)">
                                      <p:cBhvr>
                                        <p:cTn id="57" dur="500"/>
                                        <p:tgtEl>
                                          <p:spTgt spid="30728"/>
                                        </p:tgtEl>
                                      </p:cBhvr>
                                    </p:animEffect>
                                    <p:set>
                                      <p:cBhvr>
                                        <p:cTn id="58" dur="1" fill="hold">
                                          <p:stCondLst>
                                            <p:cond delay="499"/>
                                          </p:stCondLst>
                                        </p:cTn>
                                        <p:tgtEl>
                                          <p:spTgt spid="30728"/>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10" name="bomb.wav"/>
                                        </p:tgtEl>
                                      </p:cMediaNode>
                                    </p:audio>
                                  </p:subTnLst>
                                </p:cTn>
                              </p:par>
                            </p:childTnLst>
                          </p:cTn>
                        </p:par>
                      </p:childTnLst>
                    </p:cTn>
                  </p:par>
                </p:childTnLst>
              </p:cTn>
              <p:nextCondLst>
                <p:cond evt="onClick" delay="0">
                  <p:tgtEl>
                    <p:spTgt spid="30728"/>
                  </p:tgtEl>
                </p:cond>
              </p:nextCondLst>
            </p:seq>
          </p:childTnLst>
        </p:cTn>
      </p:par>
    </p:tnLst>
    <p:bldLst>
      <p:bldP spid="30722" grpId="0" animBg="1"/>
      <p:bldP spid="30722" grpId="1" animBg="1"/>
      <p:bldP spid="30723" grpId="0" animBg="1"/>
      <p:bldP spid="30723" grpId="1" animBg="1"/>
      <p:bldP spid="30724" grpId="0" animBg="1"/>
      <p:bldP spid="30724" grpId="1" animBg="1"/>
      <p:bldP spid="30726" grpId="0" animBg="1"/>
      <p:bldP spid="30726" grpId="1" animBg="1"/>
      <p:bldP spid="30727" grpId="0" animBg="1"/>
      <p:bldP spid="30727" grpId="1" animBg="1"/>
      <p:bldP spid="30728" grpId="0" animBg="1"/>
      <p:bldP spid="3072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718" y="429480"/>
            <a:ext cx="3887882" cy="461665"/>
          </a:xfrm>
          <a:prstGeom prst="rect">
            <a:avLst/>
          </a:prstGeom>
          <a:noFill/>
        </p:spPr>
        <p:txBody>
          <a:bodyPr wrap="square" rtlCol="0">
            <a:spAutoFit/>
          </a:bodyPr>
          <a:lstStyle/>
          <a:p>
            <a:r>
              <a:rPr lang="en-US" sz="2400" dirty="0"/>
              <a:t>1. Who is Nick in Da </a:t>
            </a:r>
            <a:r>
              <a:rPr lang="en-US" sz="2400" dirty="0" err="1"/>
              <a:t>Lat</a:t>
            </a:r>
            <a:r>
              <a:rPr lang="en-US" sz="2400" dirty="0"/>
              <a:t> with?</a:t>
            </a:r>
          </a:p>
        </p:txBody>
      </p:sp>
      <p:sp>
        <p:nvSpPr>
          <p:cNvPr id="3" name="TextBox 2">
            <a:extLst>
              <a:ext uri="{FF2B5EF4-FFF2-40B4-BE49-F238E27FC236}">
                <a16:creationId xmlns:a16="http://schemas.microsoft.com/office/drawing/2014/main" id="{0A367E45-2B76-4DEC-8EAE-2B23F3982EA8}"/>
              </a:ext>
            </a:extLst>
          </p:cNvPr>
          <p:cNvSpPr txBox="1"/>
          <p:nvPr/>
        </p:nvSpPr>
        <p:spPr>
          <a:xfrm>
            <a:off x="727702" y="1039246"/>
            <a:ext cx="5502410" cy="461665"/>
          </a:xfrm>
          <a:prstGeom prst="rect">
            <a:avLst/>
          </a:prstGeom>
          <a:noFill/>
        </p:spPr>
        <p:txBody>
          <a:bodyPr wrap="square">
            <a:spAutoFit/>
          </a:bodyPr>
          <a:lstStyle/>
          <a:p>
            <a:r>
              <a:rPr lang="en-US" sz="2400" b="1" i="0" dirty="0">
                <a:solidFill>
                  <a:srgbClr val="FF0000"/>
                </a:solidFill>
                <a:effectLst/>
                <a:sym typeface="Wingdings" pitchFamily="2" charset="2"/>
              </a:rPr>
              <a:t></a:t>
            </a:r>
            <a:r>
              <a:rPr lang="en-US" sz="2400" b="1" i="0" dirty="0">
                <a:solidFill>
                  <a:srgbClr val="FF0000"/>
                </a:solidFill>
                <a:effectLst/>
              </a:rPr>
              <a:t>He's in Da Lat with his parents.</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42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678" y="485532"/>
            <a:ext cx="6316682" cy="461665"/>
          </a:xfrm>
          <a:prstGeom prst="rect">
            <a:avLst/>
          </a:prstGeom>
          <a:noFill/>
        </p:spPr>
        <p:txBody>
          <a:bodyPr wrap="square" rtlCol="0">
            <a:spAutoFit/>
          </a:bodyPr>
          <a:lstStyle/>
          <a:p>
            <a:r>
              <a:rPr lang="en-US" sz="2400" dirty="0"/>
              <a:t>2. How many rooms are there in the hotel?</a:t>
            </a:r>
          </a:p>
        </p:txBody>
      </p:sp>
      <p:sp>
        <p:nvSpPr>
          <p:cNvPr id="3" name="TextBox 2">
            <a:extLst>
              <a:ext uri="{FF2B5EF4-FFF2-40B4-BE49-F238E27FC236}">
                <a16:creationId xmlns:a16="http://schemas.microsoft.com/office/drawing/2014/main" id="{8E913F77-F4EA-4C2C-BECF-CC87B43F8379}"/>
              </a:ext>
            </a:extLst>
          </p:cNvPr>
          <p:cNvSpPr txBox="1"/>
          <p:nvPr/>
        </p:nvSpPr>
        <p:spPr>
          <a:xfrm>
            <a:off x="754678" y="977622"/>
            <a:ext cx="4378154" cy="461665"/>
          </a:xfrm>
          <a:prstGeom prst="rect">
            <a:avLst/>
          </a:prstGeom>
          <a:noFill/>
        </p:spPr>
        <p:txBody>
          <a:bodyPr wrap="square">
            <a:spAutoFit/>
          </a:bodyPr>
          <a:lstStyle/>
          <a:p>
            <a:r>
              <a:rPr lang="en-US" sz="2400" b="1" i="0" dirty="0">
                <a:solidFill>
                  <a:srgbClr val="FF0000"/>
                </a:solidFill>
                <a:effectLst/>
                <a:sym typeface="Wingdings" pitchFamily="2" charset="2"/>
              </a:rPr>
              <a:t></a:t>
            </a:r>
            <a:r>
              <a:rPr lang="en-US" sz="2400" b="1" i="0" dirty="0">
                <a:solidFill>
                  <a:srgbClr val="FF0000"/>
                </a:solidFill>
                <a:effectLst/>
              </a:rPr>
              <a:t>There are ten rooms.</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00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828800" y="3619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3" name="TextBox 12"/>
          <p:cNvSpPr txBox="1">
            <a:spLocks noChangeArrowheads="1"/>
          </p:cNvSpPr>
          <p:nvPr/>
        </p:nvSpPr>
        <p:spPr bwMode="auto">
          <a:xfrm>
            <a:off x="1828800" y="5486400"/>
            <a:ext cx="5715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a:solidFill>
                  <a:srgbClr val="003300"/>
                </a:solidFill>
                <a:cs typeface="Times New Roman" pitchFamily="18" charset="0"/>
              </a:rPr>
              <a:t>Country house</a:t>
            </a:r>
          </a:p>
        </p:txBody>
      </p:sp>
      <p:pic>
        <p:nvPicPr>
          <p:cNvPr id="28676" name="Picture 2" descr="Historical tradition of modernist architecture in Vietnam - Antidote to  Burn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3775"/>
            <a:ext cx="7086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099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646" y="310770"/>
            <a:ext cx="6389834" cy="461665"/>
          </a:xfrm>
          <a:prstGeom prst="rect">
            <a:avLst/>
          </a:prstGeom>
          <a:noFill/>
        </p:spPr>
        <p:txBody>
          <a:bodyPr wrap="square" rtlCol="0">
            <a:spAutoFit/>
          </a:bodyPr>
          <a:lstStyle/>
          <a:p>
            <a:r>
              <a:rPr lang="en-US" sz="2400" dirty="0"/>
              <a:t>3. Why is the room called the Tiger Room?</a:t>
            </a:r>
          </a:p>
        </p:txBody>
      </p:sp>
      <p:sp>
        <p:nvSpPr>
          <p:cNvPr id="3" name="TextBox 2">
            <a:extLst>
              <a:ext uri="{FF2B5EF4-FFF2-40B4-BE49-F238E27FC236}">
                <a16:creationId xmlns:a16="http://schemas.microsoft.com/office/drawing/2014/main" id="{C3F270E2-D788-4969-A2EE-8D115CBCBF9B}"/>
              </a:ext>
            </a:extLst>
          </p:cNvPr>
          <p:cNvSpPr txBox="1"/>
          <p:nvPr/>
        </p:nvSpPr>
        <p:spPr>
          <a:xfrm>
            <a:off x="498646" y="839119"/>
            <a:ext cx="6011882" cy="461665"/>
          </a:xfrm>
          <a:prstGeom prst="rect">
            <a:avLst/>
          </a:prstGeom>
          <a:noFill/>
        </p:spPr>
        <p:txBody>
          <a:bodyPr wrap="square">
            <a:spAutoFit/>
          </a:bodyPr>
          <a:lstStyle/>
          <a:p>
            <a:r>
              <a:rPr lang="en-US" sz="2400" b="1" i="0" dirty="0">
                <a:solidFill>
                  <a:srgbClr val="FF0000"/>
                </a:solidFill>
                <a:effectLst/>
                <a:sym typeface="Wingdings" pitchFamily="2" charset="2"/>
              </a:rPr>
              <a:t></a:t>
            </a:r>
            <a:r>
              <a:rPr lang="en-US" sz="2400" b="1" i="0" dirty="0">
                <a:solidFill>
                  <a:srgbClr val="FF0000"/>
                </a:solidFill>
                <a:effectLst/>
              </a:rPr>
              <a:t>Because there's a big tiger on the wall.</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481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0607" y="395446"/>
            <a:ext cx="3047373" cy="461665"/>
          </a:xfrm>
          <a:prstGeom prst="rect">
            <a:avLst/>
          </a:prstGeom>
          <a:noFill/>
        </p:spPr>
        <p:txBody>
          <a:bodyPr wrap="square" rtlCol="0">
            <a:spAutoFit/>
          </a:bodyPr>
          <a:lstStyle/>
          <a:p>
            <a:r>
              <a:rPr lang="en-US" sz="2400" dirty="0"/>
              <a:t>4. Where is Nick’s bag?</a:t>
            </a:r>
          </a:p>
        </p:txBody>
      </p:sp>
      <p:sp>
        <p:nvSpPr>
          <p:cNvPr id="3" name="TextBox 2">
            <a:extLst>
              <a:ext uri="{FF2B5EF4-FFF2-40B4-BE49-F238E27FC236}">
                <a16:creationId xmlns:a16="http://schemas.microsoft.com/office/drawing/2014/main" id="{8288DC3B-0903-4959-9DCA-7A613EF7C03E}"/>
              </a:ext>
            </a:extLst>
          </p:cNvPr>
          <p:cNvSpPr txBox="1"/>
          <p:nvPr/>
        </p:nvSpPr>
        <p:spPr>
          <a:xfrm>
            <a:off x="730606" y="865764"/>
            <a:ext cx="3792625" cy="461665"/>
          </a:xfrm>
          <a:prstGeom prst="rect">
            <a:avLst/>
          </a:prstGeom>
          <a:noFill/>
        </p:spPr>
        <p:txBody>
          <a:bodyPr wrap="square">
            <a:spAutoFit/>
          </a:bodyPr>
          <a:lstStyle/>
          <a:p>
            <a:r>
              <a:rPr lang="en-US" sz="2400" b="1" i="0" dirty="0">
                <a:solidFill>
                  <a:srgbClr val="FF0000"/>
                </a:solidFill>
                <a:effectLst/>
                <a:sym typeface="Wingdings" pitchFamily="2" charset="2"/>
              </a:rPr>
              <a:t> </a:t>
            </a:r>
            <a:r>
              <a:rPr lang="en-US" sz="2400" b="1" i="0" dirty="0">
                <a:solidFill>
                  <a:srgbClr val="FF0000"/>
                </a:solidFill>
                <a:effectLst/>
              </a:rPr>
              <a:t>It's under the bed.</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210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109" y="2276872"/>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626925"/>
            <a:ext cx="6768752" cy="1433923"/>
          </a:xfrm>
          <a:prstGeom prst="rect">
            <a:avLst/>
          </a:prstGeom>
          <a:noFill/>
        </p:spPr>
        <p:txBody>
          <a:bodyPr wrap="square"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p>
        </p:txBody>
      </p:sp>
      <p:sp>
        <p:nvSpPr>
          <p:cNvPr id="5" name="Action Button: Home 4">
            <a:hlinkClick r:id="rId4"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06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109" y="2276872"/>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626925"/>
            <a:ext cx="6768752" cy="1433923"/>
          </a:xfrm>
          <a:prstGeom prst="rect">
            <a:avLst/>
          </a:prstGeom>
          <a:noFill/>
        </p:spPr>
        <p:txBody>
          <a:bodyPr wrap="square"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p>
        </p:txBody>
      </p:sp>
      <p:sp>
        <p:nvSpPr>
          <p:cNvPr id="5" name="Action Button: Home 4">
            <a:hlinkClick r:id="rId4"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06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1001200" y="217099"/>
            <a:ext cx="7280473"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sp>
        <p:nvSpPr>
          <p:cNvPr id="28" name="TextBox 27"/>
          <p:cNvSpPr txBox="1"/>
          <p:nvPr/>
        </p:nvSpPr>
        <p:spPr>
          <a:xfrm>
            <a:off x="1779464" y="1444845"/>
            <a:ext cx="474830" cy="461665"/>
          </a:xfrm>
          <a:prstGeom prst="rect">
            <a:avLst/>
          </a:prstGeom>
          <a:noFill/>
        </p:spPr>
        <p:txBody>
          <a:bodyPr wrap="square" rtlCol="0">
            <a:spAutoFit/>
          </a:bodyPr>
          <a:lstStyle/>
          <a:p>
            <a:r>
              <a:rPr lang="en-US" sz="2400" b="1">
                <a:solidFill>
                  <a:srgbClr val="0070C0"/>
                </a:solidFill>
              </a:rPr>
              <a:t>1.</a:t>
            </a:r>
          </a:p>
        </p:txBody>
      </p:sp>
      <p:sp>
        <p:nvSpPr>
          <p:cNvPr id="29" name="TextBox 28"/>
          <p:cNvSpPr txBox="1"/>
          <p:nvPr/>
        </p:nvSpPr>
        <p:spPr>
          <a:xfrm>
            <a:off x="2254294" y="1392648"/>
            <a:ext cx="3887882" cy="461665"/>
          </a:xfrm>
          <a:prstGeom prst="rect">
            <a:avLst/>
          </a:prstGeom>
          <a:noFill/>
        </p:spPr>
        <p:txBody>
          <a:bodyPr wrap="square" rtlCol="0">
            <a:spAutoFit/>
          </a:bodyPr>
          <a:lstStyle/>
          <a:p>
            <a:r>
              <a:rPr lang="en-US" sz="2400"/>
              <a:t>Who is Nick in Da Lat with?</a:t>
            </a:r>
            <a:endParaRPr lang="en-US" sz="2400" dirty="0"/>
          </a:p>
        </p:txBody>
      </p:sp>
      <p:sp>
        <p:nvSpPr>
          <p:cNvPr id="30" name="TextBox 29"/>
          <p:cNvSpPr txBox="1"/>
          <p:nvPr/>
        </p:nvSpPr>
        <p:spPr>
          <a:xfrm>
            <a:off x="1779464" y="2564213"/>
            <a:ext cx="474830" cy="461665"/>
          </a:xfrm>
          <a:prstGeom prst="rect">
            <a:avLst/>
          </a:prstGeom>
          <a:noFill/>
        </p:spPr>
        <p:txBody>
          <a:bodyPr wrap="square" rtlCol="0">
            <a:spAutoFit/>
          </a:bodyPr>
          <a:lstStyle/>
          <a:p>
            <a:r>
              <a:rPr lang="en-US" sz="2400" b="1">
                <a:solidFill>
                  <a:srgbClr val="0070C0"/>
                </a:solidFill>
              </a:rPr>
              <a:t>2.</a:t>
            </a:r>
          </a:p>
        </p:txBody>
      </p:sp>
      <p:sp>
        <p:nvSpPr>
          <p:cNvPr id="31" name="TextBox 30"/>
          <p:cNvSpPr txBox="1"/>
          <p:nvPr/>
        </p:nvSpPr>
        <p:spPr>
          <a:xfrm>
            <a:off x="2254294" y="2533788"/>
            <a:ext cx="5337991" cy="461665"/>
          </a:xfrm>
          <a:prstGeom prst="rect">
            <a:avLst/>
          </a:prstGeom>
          <a:noFill/>
        </p:spPr>
        <p:txBody>
          <a:bodyPr wrap="square" rtlCol="0">
            <a:spAutoFit/>
          </a:bodyPr>
          <a:lstStyle/>
          <a:p>
            <a:r>
              <a:rPr lang="en-US" sz="2400" dirty="0"/>
              <a:t>How many rooms are there in the hotel?</a:t>
            </a:r>
          </a:p>
        </p:txBody>
      </p:sp>
      <p:sp>
        <p:nvSpPr>
          <p:cNvPr id="32" name="TextBox 31"/>
          <p:cNvSpPr txBox="1"/>
          <p:nvPr/>
        </p:nvSpPr>
        <p:spPr>
          <a:xfrm>
            <a:off x="1779464" y="3720991"/>
            <a:ext cx="474830" cy="461665"/>
          </a:xfrm>
          <a:prstGeom prst="rect">
            <a:avLst/>
          </a:prstGeom>
          <a:noFill/>
        </p:spPr>
        <p:txBody>
          <a:bodyPr wrap="square" rtlCol="0">
            <a:spAutoFit/>
          </a:bodyPr>
          <a:lstStyle/>
          <a:p>
            <a:r>
              <a:rPr lang="en-US" sz="2400" b="1">
                <a:solidFill>
                  <a:srgbClr val="0070C0"/>
                </a:solidFill>
              </a:rPr>
              <a:t>3.</a:t>
            </a:r>
          </a:p>
        </p:txBody>
      </p:sp>
      <p:sp>
        <p:nvSpPr>
          <p:cNvPr id="33" name="TextBox 32"/>
          <p:cNvSpPr txBox="1"/>
          <p:nvPr/>
        </p:nvSpPr>
        <p:spPr>
          <a:xfrm>
            <a:off x="2254294" y="3712338"/>
            <a:ext cx="5337991" cy="461665"/>
          </a:xfrm>
          <a:prstGeom prst="rect">
            <a:avLst/>
          </a:prstGeom>
          <a:noFill/>
        </p:spPr>
        <p:txBody>
          <a:bodyPr wrap="square" rtlCol="0">
            <a:spAutoFit/>
          </a:bodyPr>
          <a:lstStyle/>
          <a:p>
            <a:r>
              <a:rPr lang="en-US" sz="2400" dirty="0"/>
              <a:t>Why is the room called the Tiger Room?</a:t>
            </a:r>
          </a:p>
        </p:txBody>
      </p:sp>
      <p:sp>
        <p:nvSpPr>
          <p:cNvPr id="34" name="TextBox 33"/>
          <p:cNvSpPr txBox="1"/>
          <p:nvPr/>
        </p:nvSpPr>
        <p:spPr>
          <a:xfrm>
            <a:off x="1779464" y="4939523"/>
            <a:ext cx="474830" cy="461665"/>
          </a:xfrm>
          <a:prstGeom prst="rect">
            <a:avLst/>
          </a:prstGeom>
          <a:noFill/>
        </p:spPr>
        <p:txBody>
          <a:bodyPr wrap="square" rtlCol="0">
            <a:spAutoFit/>
          </a:bodyPr>
          <a:lstStyle/>
          <a:p>
            <a:r>
              <a:rPr lang="en-US" sz="2400" b="1">
                <a:solidFill>
                  <a:srgbClr val="0070C0"/>
                </a:solidFill>
              </a:rPr>
              <a:t>4.</a:t>
            </a:r>
          </a:p>
        </p:txBody>
      </p:sp>
      <p:sp>
        <p:nvSpPr>
          <p:cNvPr id="35" name="TextBox 34"/>
          <p:cNvSpPr txBox="1"/>
          <p:nvPr/>
        </p:nvSpPr>
        <p:spPr>
          <a:xfrm>
            <a:off x="2254294" y="4930870"/>
            <a:ext cx="3047373" cy="461665"/>
          </a:xfrm>
          <a:prstGeom prst="rect">
            <a:avLst/>
          </a:prstGeom>
          <a:noFill/>
        </p:spPr>
        <p:txBody>
          <a:bodyPr wrap="square" rtlCol="0">
            <a:spAutoFit/>
          </a:bodyPr>
          <a:lstStyle/>
          <a:p>
            <a:r>
              <a:rPr lang="en-US" sz="2400"/>
              <a:t>Where is Nick’s bag?</a:t>
            </a:r>
            <a:endParaRPr lang="en-US" sz="2400" dirty="0"/>
          </a:p>
        </p:txBody>
      </p:sp>
      <p:sp>
        <p:nvSpPr>
          <p:cNvPr id="24" name="TextBox 23">
            <a:extLst>
              <a:ext uri="{FF2B5EF4-FFF2-40B4-BE49-F238E27FC236}">
                <a16:creationId xmlns:a16="http://schemas.microsoft.com/office/drawing/2014/main" id="{0A367E45-2B76-4DEC-8EAE-2B23F3982EA8}"/>
              </a:ext>
            </a:extLst>
          </p:cNvPr>
          <p:cNvSpPr txBox="1"/>
          <p:nvPr/>
        </p:nvSpPr>
        <p:spPr>
          <a:xfrm>
            <a:off x="2254294" y="1941454"/>
            <a:ext cx="4197927" cy="461665"/>
          </a:xfrm>
          <a:prstGeom prst="rect">
            <a:avLst/>
          </a:prstGeom>
          <a:noFill/>
        </p:spPr>
        <p:txBody>
          <a:bodyPr wrap="square">
            <a:spAutoFit/>
          </a:bodyPr>
          <a:lstStyle/>
          <a:p>
            <a:r>
              <a:rPr lang="en-US" sz="2400" b="1" i="0" dirty="0">
                <a:solidFill>
                  <a:srgbClr val="FF0000"/>
                </a:solidFill>
                <a:effectLst/>
              </a:rPr>
              <a:t>He's in Da Lat with his parents.</a:t>
            </a:r>
            <a:endParaRPr lang="en-US" sz="2400" b="1" dirty="0">
              <a:solidFill>
                <a:srgbClr val="FF0000"/>
              </a:solidFill>
            </a:endParaRPr>
          </a:p>
        </p:txBody>
      </p:sp>
      <p:sp>
        <p:nvSpPr>
          <p:cNvPr id="26" name="TextBox 25">
            <a:extLst>
              <a:ext uri="{FF2B5EF4-FFF2-40B4-BE49-F238E27FC236}">
                <a16:creationId xmlns:a16="http://schemas.microsoft.com/office/drawing/2014/main" id="{8E913F77-F4EA-4C2C-BECF-CC87B43F8379}"/>
              </a:ext>
            </a:extLst>
          </p:cNvPr>
          <p:cNvSpPr txBox="1"/>
          <p:nvPr/>
        </p:nvSpPr>
        <p:spPr>
          <a:xfrm>
            <a:off x="2254294" y="3025878"/>
            <a:ext cx="2969491" cy="461665"/>
          </a:xfrm>
          <a:prstGeom prst="rect">
            <a:avLst/>
          </a:prstGeom>
          <a:noFill/>
        </p:spPr>
        <p:txBody>
          <a:bodyPr wrap="square">
            <a:spAutoFit/>
          </a:bodyPr>
          <a:lstStyle/>
          <a:p>
            <a:r>
              <a:rPr lang="en-US" sz="2400" b="1" i="0" dirty="0">
                <a:solidFill>
                  <a:srgbClr val="FF0000"/>
                </a:solidFill>
                <a:effectLst/>
              </a:rPr>
              <a:t>There are ten rooms.</a:t>
            </a:r>
            <a:endParaRPr lang="en-US" sz="2400" b="1" dirty="0">
              <a:solidFill>
                <a:srgbClr val="FF0000"/>
              </a:solidFill>
            </a:endParaRPr>
          </a:p>
        </p:txBody>
      </p:sp>
      <p:sp>
        <p:nvSpPr>
          <p:cNvPr id="46" name="TextBox 45">
            <a:extLst>
              <a:ext uri="{FF2B5EF4-FFF2-40B4-BE49-F238E27FC236}">
                <a16:creationId xmlns:a16="http://schemas.microsoft.com/office/drawing/2014/main" id="{C3F270E2-D788-4969-A2EE-8D115CBCBF9B}"/>
              </a:ext>
            </a:extLst>
          </p:cNvPr>
          <p:cNvSpPr txBox="1"/>
          <p:nvPr/>
        </p:nvSpPr>
        <p:spPr>
          <a:xfrm>
            <a:off x="2254294" y="4240687"/>
            <a:ext cx="5560778" cy="461665"/>
          </a:xfrm>
          <a:prstGeom prst="rect">
            <a:avLst/>
          </a:prstGeom>
          <a:noFill/>
        </p:spPr>
        <p:txBody>
          <a:bodyPr wrap="square">
            <a:spAutoFit/>
          </a:bodyPr>
          <a:lstStyle/>
          <a:p>
            <a:r>
              <a:rPr lang="en-US" sz="2400" b="1" i="0" dirty="0">
                <a:solidFill>
                  <a:srgbClr val="FF0000"/>
                </a:solidFill>
                <a:effectLst/>
              </a:rPr>
              <a:t>Because there's a big tiger on the wall.</a:t>
            </a:r>
            <a:endParaRPr lang="en-US" sz="2400" b="1" dirty="0">
              <a:solidFill>
                <a:srgbClr val="FF0000"/>
              </a:solidFill>
            </a:endParaRPr>
          </a:p>
        </p:txBody>
      </p:sp>
      <p:sp>
        <p:nvSpPr>
          <p:cNvPr id="47" name="TextBox 46">
            <a:extLst>
              <a:ext uri="{FF2B5EF4-FFF2-40B4-BE49-F238E27FC236}">
                <a16:creationId xmlns:a16="http://schemas.microsoft.com/office/drawing/2014/main" id="{8288DC3B-0903-4959-9DCA-7A613EF7C03E}"/>
              </a:ext>
            </a:extLst>
          </p:cNvPr>
          <p:cNvSpPr txBox="1"/>
          <p:nvPr/>
        </p:nvSpPr>
        <p:spPr>
          <a:xfrm>
            <a:off x="2254294" y="5401188"/>
            <a:ext cx="2600036" cy="461665"/>
          </a:xfrm>
          <a:prstGeom prst="rect">
            <a:avLst/>
          </a:prstGeom>
          <a:noFill/>
        </p:spPr>
        <p:txBody>
          <a:bodyPr wrap="square">
            <a:spAutoFit/>
          </a:bodyPr>
          <a:lstStyle/>
          <a:p>
            <a:r>
              <a:rPr lang="en-US" sz="2400" b="1" i="0" dirty="0">
                <a:solidFill>
                  <a:srgbClr val="FF0000"/>
                </a:solidFill>
                <a:effectLst/>
              </a:rPr>
              <a:t>It's under the bed.</a:t>
            </a:r>
            <a:endParaRPr lang="en-US" sz="2400" b="1" dirty="0">
              <a:solidFill>
                <a:srgbClr val="FF0000"/>
              </a:solidFill>
            </a:endParaRPr>
          </a:p>
        </p:txBody>
      </p:sp>
    </p:spTree>
    <p:extLst>
      <p:ext uri="{BB962C8B-B14F-4D97-AF65-F5344CB8AC3E}">
        <p14:creationId xmlns:p14="http://schemas.microsoft.com/office/powerpoint/2010/main" val="407724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randombar(horizont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randombar(horizontal)">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46"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948197" y="184760"/>
            <a:ext cx="7663950" cy="492443"/>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Circle the things in the Tiger Room.</a:t>
            </a:r>
          </a:p>
        </p:txBody>
      </p:sp>
      <p:grpSp>
        <p:nvGrpSpPr>
          <p:cNvPr id="9" name="Group 8">
            <a:extLst>
              <a:ext uri="{FF2B5EF4-FFF2-40B4-BE49-F238E27FC236}">
                <a16:creationId xmlns:a16="http://schemas.microsoft.com/office/drawing/2014/main" id="{C43BE0F5-68C4-4B57-9C75-2E74596473D1}"/>
              </a:ext>
            </a:extLst>
          </p:cNvPr>
          <p:cNvGrpSpPr/>
          <p:nvPr/>
        </p:nvGrpSpPr>
        <p:grpSpPr>
          <a:xfrm>
            <a:off x="1768444" y="1295400"/>
            <a:ext cx="2024413" cy="537210"/>
            <a:chOff x="1768444" y="1965960"/>
            <a:chExt cx="2024413" cy="537210"/>
          </a:xfrm>
        </p:grpSpPr>
        <p:sp>
          <p:nvSpPr>
            <p:cNvPr id="53" name="Rounded Rectangle 52"/>
            <p:cNvSpPr/>
            <p:nvPr/>
          </p:nvSpPr>
          <p:spPr>
            <a:xfrm>
              <a:off x="1768444" y="1965960"/>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080793" y="2006572"/>
              <a:ext cx="1399714" cy="461665"/>
            </a:xfrm>
            <a:prstGeom prst="rect">
              <a:avLst/>
            </a:prstGeom>
            <a:noFill/>
          </p:spPr>
          <p:txBody>
            <a:bodyPr wrap="square" rtlCol="0">
              <a:spAutoFit/>
            </a:bodyPr>
            <a:lstStyle/>
            <a:p>
              <a:r>
                <a:rPr lang="en-US" sz="2400" dirty="0"/>
                <a:t>a window</a:t>
              </a:r>
            </a:p>
          </p:txBody>
        </p:sp>
      </p:grpSp>
      <p:grpSp>
        <p:nvGrpSpPr>
          <p:cNvPr id="5" name="Group 4">
            <a:extLst>
              <a:ext uri="{FF2B5EF4-FFF2-40B4-BE49-F238E27FC236}">
                <a16:creationId xmlns:a16="http://schemas.microsoft.com/office/drawing/2014/main" id="{0701CED1-2ED0-4718-A26C-17C7FA478A47}"/>
              </a:ext>
            </a:extLst>
          </p:cNvPr>
          <p:cNvGrpSpPr/>
          <p:nvPr/>
        </p:nvGrpSpPr>
        <p:grpSpPr>
          <a:xfrm>
            <a:off x="1763380" y="2161677"/>
            <a:ext cx="2024413" cy="537210"/>
            <a:chOff x="1763380" y="2832237"/>
            <a:chExt cx="2024413" cy="537210"/>
          </a:xfrm>
        </p:grpSpPr>
        <p:sp>
          <p:nvSpPr>
            <p:cNvPr id="54" name="Rounded Rectangle 53"/>
            <p:cNvSpPr/>
            <p:nvPr/>
          </p:nvSpPr>
          <p:spPr>
            <a:xfrm>
              <a:off x="1763380" y="2832237"/>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154438" y="2875403"/>
              <a:ext cx="1242297" cy="461665"/>
            </a:xfrm>
            <a:prstGeom prst="rect">
              <a:avLst/>
            </a:prstGeom>
            <a:noFill/>
          </p:spPr>
          <p:txBody>
            <a:bodyPr wrap="square" rtlCol="0">
              <a:spAutoFit/>
            </a:bodyPr>
            <a:lstStyle/>
            <a:p>
              <a:r>
                <a:rPr lang="en-US" sz="2400" dirty="0"/>
                <a:t>a cooker</a:t>
              </a:r>
            </a:p>
          </p:txBody>
        </p:sp>
      </p:grpSp>
      <p:grpSp>
        <p:nvGrpSpPr>
          <p:cNvPr id="4" name="Group 3">
            <a:extLst>
              <a:ext uri="{FF2B5EF4-FFF2-40B4-BE49-F238E27FC236}">
                <a16:creationId xmlns:a16="http://schemas.microsoft.com/office/drawing/2014/main" id="{EE96FF71-4633-4E9A-B07F-84957C5ADFB6}"/>
              </a:ext>
            </a:extLst>
          </p:cNvPr>
          <p:cNvGrpSpPr/>
          <p:nvPr/>
        </p:nvGrpSpPr>
        <p:grpSpPr>
          <a:xfrm>
            <a:off x="1763379" y="3027954"/>
            <a:ext cx="2024413" cy="537210"/>
            <a:chOff x="1763379" y="3698514"/>
            <a:chExt cx="2024413" cy="537210"/>
          </a:xfrm>
        </p:grpSpPr>
        <p:sp>
          <p:nvSpPr>
            <p:cNvPr id="55" name="Rounded Rectangle 54"/>
            <p:cNvSpPr/>
            <p:nvPr/>
          </p:nvSpPr>
          <p:spPr>
            <a:xfrm>
              <a:off x="1763379" y="3698514"/>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253219" y="3768329"/>
              <a:ext cx="1044733" cy="461665"/>
            </a:xfrm>
            <a:prstGeom prst="rect">
              <a:avLst/>
            </a:prstGeom>
            <a:noFill/>
          </p:spPr>
          <p:txBody>
            <a:bodyPr wrap="square" rtlCol="0">
              <a:spAutoFit/>
            </a:bodyPr>
            <a:lstStyle/>
            <a:p>
              <a:r>
                <a:rPr lang="en-US" sz="2400" dirty="0"/>
                <a:t>a shelf</a:t>
              </a:r>
            </a:p>
          </p:txBody>
        </p:sp>
      </p:grpSp>
      <p:grpSp>
        <p:nvGrpSpPr>
          <p:cNvPr id="3" name="Group 2">
            <a:extLst>
              <a:ext uri="{FF2B5EF4-FFF2-40B4-BE49-F238E27FC236}">
                <a16:creationId xmlns:a16="http://schemas.microsoft.com/office/drawing/2014/main" id="{1B805A1B-E60C-45C7-94A9-4330A654992A}"/>
              </a:ext>
            </a:extLst>
          </p:cNvPr>
          <p:cNvGrpSpPr/>
          <p:nvPr/>
        </p:nvGrpSpPr>
        <p:grpSpPr>
          <a:xfrm>
            <a:off x="1763380" y="3894231"/>
            <a:ext cx="2024413" cy="537210"/>
            <a:chOff x="1763380" y="4564791"/>
            <a:chExt cx="2024413" cy="537210"/>
          </a:xfrm>
        </p:grpSpPr>
        <p:sp>
          <p:nvSpPr>
            <p:cNvPr id="56" name="Rounded Rectangle 55"/>
            <p:cNvSpPr/>
            <p:nvPr/>
          </p:nvSpPr>
          <p:spPr>
            <a:xfrm>
              <a:off x="1763380" y="4564791"/>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253219" y="4602563"/>
              <a:ext cx="1044733" cy="461665"/>
            </a:xfrm>
            <a:prstGeom prst="rect">
              <a:avLst/>
            </a:prstGeom>
            <a:noFill/>
          </p:spPr>
          <p:txBody>
            <a:bodyPr wrap="square" rtlCol="0">
              <a:spAutoFit/>
            </a:bodyPr>
            <a:lstStyle/>
            <a:p>
              <a:r>
                <a:rPr lang="en-US" sz="2400"/>
                <a:t>a desk</a:t>
              </a:r>
              <a:endParaRPr lang="en-US" sz="2400" dirty="0"/>
            </a:p>
          </p:txBody>
        </p:sp>
      </p:grpSp>
      <p:grpSp>
        <p:nvGrpSpPr>
          <p:cNvPr id="10" name="Group 9">
            <a:extLst>
              <a:ext uri="{FF2B5EF4-FFF2-40B4-BE49-F238E27FC236}">
                <a16:creationId xmlns:a16="http://schemas.microsoft.com/office/drawing/2014/main" id="{17F4DC12-692B-4F51-B477-1C4A5EDBD0EF}"/>
              </a:ext>
            </a:extLst>
          </p:cNvPr>
          <p:cNvGrpSpPr/>
          <p:nvPr/>
        </p:nvGrpSpPr>
        <p:grpSpPr>
          <a:xfrm>
            <a:off x="5304124" y="1295400"/>
            <a:ext cx="2024413" cy="537210"/>
            <a:chOff x="5304124" y="1965960"/>
            <a:chExt cx="2024413" cy="537210"/>
          </a:xfrm>
        </p:grpSpPr>
        <p:sp>
          <p:nvSpPr>
            <p:cNvPr id="58" name="Rounded Rectangle 57"/>
            <p:cNvSpPr/>
            <p:nvPr/>
          </p:nvSpPr>
          <p:spPr>
            <a:xfrm>
              <a:off x="5304124" y="1965960"/>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04465" y="2006572"/>
              <a:ext cx="1625674" cy="461665"/>
            </a:xfrm>
            <a:prstGeom prst="rect">
              <a:avLst/>
            </a:prstGeom>
            <a:noFill/>
          </p:spPr>
          <p:txBody>
            <a:bodyPr wrap="square" rtlCol="0">
              <a:spAutoFit/>
            </a:bodyPr>
            <a:lstStyle/>
            <a:p>
              <a:r>
                <a:rPr lang="en-US" sz="2400" dirty="0"/>
                <a:t>a wardrobe</a:t>
              </a:r>
            </a:p>
          </p:txBody>
        </p:sp>
      </p:grpSp>
      <p:grpSp>
        <p:nvGrpSpPr>
          <p:cNvPr id="11" name="Group 10">
            <a:extLst>
              <a:ext uri="{FF2B5EF4-FFF2-40B4-BE49-F238E27FC236}">
                <a16:creationId xmlns:a16="http://schemas.microsoft.com/office/drawing/2014/main" id="{76743C88-7F1B-4BA1-B364-D2BFB4387CC6}"/>
              </a:ext>
            </a:extLst>
          </p:cNvPr>
          <p:cNvGrpSpPr/>
          <p:nvPr/>
        </p:nvGrpSpPr>
        <p:grpSpPr>
          <a:xfrm>
            <a:off x="5299060" y="2161677"/>
            <a:ext cx="2024413" cy="537210"/>
            <a:chOff x="5299060" y="2832237"/>
            <a:chExt cx="2024413" cy="537210"/>
          </a:xfrm>
        </p:grpSpPr>
        <p:sp>
          <p:nvSpPr>
            <p:cNvPr id="59" name="Rounded Rectangle 58"/>
            <p:cNvSpPr/>
            <p:nvPr/>
          </p:nvSpPr>
          <p:spPr>
            <a:xfrm>
              <a:off x="5299060" y="2832237"/>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5468930" y="2875403"/>
              <a:ext cx="1684672" cy="461665"/>
            </a:xfrm>
            <a:prstGeom prst="rect">
              <a:avLst/>
            </a:prstGeom>
            <a:noFill/>
          </p:spPr>
          <p:txBody>
            <a:bodyPr wrap="square" rtlCol="0">
              <a:spAutoFit/>
            </a:bodyPr>
            <a:lstStyle/>
            <a:p>
              <a:r>
                <a:rPr lang="en-US" sz="2400" dirty="0"/>
                <a:t>a cupboard</a:t>
              </a:r>
            </a:p>
          </p:txBody>
        </p:sp>
      </p:grpSp>
      <p:grpSp>
        <p:nvGrpSpPr>
          <p:cNvPr id="12" name="Group 11">
            <a:extLst>
              <a:ext uri="{FF2B5EF4-FFF2-40B4-BE49-F238E27FC236}">
                <a16:creationId xmlns:a16="http://schemas.microsoft.com/office/drawing/2014/main" id="{77FDAEB4-F53E-4951-90AC-F070BECF1188}"/>
              </a:ext>
            </a:extLst>
          </p:cNvPr>
          <p:cNvGrpSpPr/>
          <p:nvPr/>
        </p:nvGrpSpPr>
        <p:grpSpPr>
          <a:xfrm>
            <a:off x="5299059" y="3027954"/>
            <a:ext cx="2024413" cy="537210"/>
            <a:chOff x="5299059" y="3698514"/>
            <a:chExt cx="2024413" cy="537210"/>
          </a:xfrm>
        </p:grpSpPr>
        <p:sp>
          <p:nvSpPr>
            <p:cNvPr id="60" name="Rounded Rectangle 59"/>
            <p:cNvSpPr/>
            <p:nvPr/>
          </p:nvSpPr>
          <p:spPr>
            <a:xfrm>
              <a:off x="5299059" y="3698514"/>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781729" y="3740621"/>
              <a:ext cx="1059073" cy="461665"/>
            </a:xfrm>
            <a:prstGeom prst="rect">
              <a:avLst/>
            </a:prstGeom>
            <a:noFill/>
          </p:spPr>
          <p:txBody>
            <a:bodyPr wrap="square" rtlCol="0">
              <a:spAutoFit/>
            </a:bodyPr>
            <a:lstStyle/>
            <a:p>
              <a:r>
                <a:rPr lang="en-US" sz="2400" dirty="0"/>
                <a:t>a lamp</a:t>
              </a:r>
            </a:p>
          </p:txBody>
        </p:sp>
      </p:grpSp>
      <p:grpSp>
        <p:nvGrpSpPr>
          <p:cNvPr id="13" name="Group 12">
            <a:extLst>
              <a:ext uri="{FF2B5EF4-FFF2-40B4-BE49-F238E27FC236}">
                <a16:creationId xmlns:a16="http://schemas.microsoft.com/office/drawing/2014/main" id="{256414DA-E6DB-4A9D-9F27-D14B511EB222}"/>
              </a:ext>
            </a:extLst>
          </p:cNvPr>
          <p:cNvGrpSpPr/>
          <p:nvPr/>
        </p:nvGrpSpPr>
        <p:grpSpPr>
          <a:xfrm>
            <a:off x="5299060" y="3894231"/>
            <a:ext cx="2024413" cy="537210"/>
            <a:chOff x="5299060" y="4564791"/>
            <a:chExt cx="2024413" cy="537210"/>
          </a:xfrm>
        </p:grpSpPr>
        <p:sp>
          <p:nvSpPr>
            <p:cNvPr id="61" name="Rounded Rectangle 60"/>
            <p:cNvSpPr/>
            <p:nvPr/>
          </p:nvSpPr>
          <p:spPr>
            <a:xfrm>
              <a:off x="5299060" y="4564791"/>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5812100" y="4600216"/>
              <a:ext cx="998332" cy="461665"/>
            </a:xfrm>
            <a:prstGeom prst="rect">
              <a:avLst/>
            </a:prstGeom>
            <a:noFill/>
          </p:spPr>
          <p:txBody>
            <a:bodyPr wrap="square" rtlCol="0">
              <a:spAutoFit/>
            </a:bodyPr>
            <a:lstStyle/>
            <a:p>
              <a:r>
                <a:rPr lang="en-US" sz="2400" dirty="0"/>
                <a:t>a tiger</a:t>
              </a:r>
            </a:p>
          </p:txBody>
        </p:sp>
      </p:grpSp>
      <p:sp>
        <p:nvSpPr>
          <p:cNvPr id="2" name="Oval 1"/>
          <p:cNvSpPr/>
          <p:nvPr/>
        </p:nvSpPr>
        <p:spPr>
          <a:xfrm>
            <a:off x="4819922" y="2838841"/>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2" name="Oval 21">
            <a:extLst>
              <a:ext uri="{FF2B5EF4-FFF2-40B4-BE49-F238E27FC236}">
                <a16:creationId xmlns:a16="http://schemas.microsoft.com/office/drawing/2014/main" id="{594C67D1-6DB1-46BA-BA81-EA18CB75CCEB}"/>
              </a:ext>
            </a:extLst>
          </p:cNvPr>
          <p:cNvSpPr/>
          <p:nvPr/>
        </p:nvSpPr>
        <p:spPr>
          <a:xfrm>
            <a:off x="1284242" y="3756561"/>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3" name="Oval 22">
            <a:extLst>
              <a:ext uri="{FF2B5EF4-FFF2-40B4-BE49-F238E27FC236}">
                <a16:creationId xmlns:a16="http://schemas.microsoft.com/office/drawing/2014/main" id="{064EFF65-075D-41A0-BFFC-C7AC95C6C263}"/>
              </a:ext>
            </a:extLst>
          </p:cNvPr>
          <p:cNvSpPr/>
          <p:nvPr/>
        </p:nvSpPr>
        <p:spPr>
          <a:xfrm>
            <a:off x="4780172" y="3768056"/>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4" name="Oval 23">
            <a:extLst>
              <a:ext uri="{FF2B5EF4-FFF2-40B4-BE49-F238E27FC236}">
                <a16:creationId xmlns:a16="http://schemas.microsoft.com/office/drawing/2014/main" id="{A3C78F37-5A40-4E2A-B891-CB42E8422F56}"/>
              </a:ext>
            </a:extLst>
          </p:cNvPr>
          <p:cNvSpPr/>
          <p:nvPr/>
        </p:nvSpPr>
        <p:spPr>
          <a:xfrm>
            <a:off x="1344199" y="1133119"/>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5" name="Oval 24">
            <a:extLst>
              <a:ext uri="{FF2B5EF4-FFF2-40B4-BE49-F238E27FC236}">
                <a16:creationId xmlns:a16="http://schemas.microsoft.com/office/drawing/2014/main" id="{4887790C-2B98-4930-9245-E4A94424E4B1}"/>
              </a:ext>
            </a:extLst>
          </p:cNvPr>
          <p:cNvSpPr/>
          <p:nvPr/>
        </p:nvSpPr>
        <p:spPr>
          <a:xfrm>
            <a:off x="4780172" y="1144614"/>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1+#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1)">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heel(1)">
                                      <p:cBhvr>
                                        <p:cTn id="46" dur="1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heel(1)">
                                      <p:cBhvr>
                                        <p:cTn id="51" dur="10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heel(1)">
                                      <p:cBhvr>
                                        <p:cTn id="56" dur="10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heel(1)">
                                      <p:cBhvr>
                                        <p:cTn id="6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66" y="602900"/>
            <a:ext cx="587409" cy="60435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865202" y="660618"/>
            <a:ext cx="8412909" cy="461665"/>
          </a:xfrm>
          <a:prstGeom prst="rect">
            <a:avLst/>
          </a:prstGeom>
          <a:noFill/>
        </p:spPr>
        <p:txBody>
          <a:bodyPr wrap="square" rtlCol="0">
            <a:spAutoFit/>
          </a:bodyPr>
          <a:lstStyle/>
          <a:p>
            <a:r>
              <a:rPr lang="en-US" sz="2400" b="1" dirty="0">
                <a:effectLst>
                  <a:glow rad="88900">
                    <a:schemeClr val="bg1"/>
                  </a:glow>
                </a:effectLst>
                <a:latin typeface="Times New Roman" pitchFamily="18" charset="0"/>
                <a:cs typeface="Times New Roman" pitchFamily="18" charset="0"/>
              </a:rPr>
              <a:t>Create a new room for the hotel. Draw a plan for the room.</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91451"/>
            <a:ext cx="8119872" cy="596654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15" y="4448483"/>
            <a:ext cx="2528888" cy="2439744"/>
          </a:xfrm>
          <a:prstGeom prst="rect">
            <a:avLst/>
          </a:prstGeom>
        </p:spPr>
      </p:pic>
      <p:sp>
        <p:nvSpPr>
          <p:cNvPr id="12" name="Rectangle 11"/>
          <p:cNvSpPr/>
          <p:nvPr/>
        </p:nvSpPr>
        <p:spPr>
          <a:xfrm>
            <a:off x="865203" y="1527928"/>
            <a:ext cx="7922069" cy="3985706"/>
          </a:xfrm>
          <a:prstGeom prst="rect">
            <a:avLst/>
          </a:prstGeom>
        </p:spPr>
        <p:txBody>
          <a:bodyPr wrap="square">
            <a:spAutoFit/>
          </a:bodyPr>
          <a:lstStyle/>
          <a:p>
            <a:pPr eaLnBrk="1" hangingPunct="1">
              <a:buClr>
                <a:srgbClr val="0BD0D9"/>
              </a:buClr>
              <a:buSzPct val="95000"/>
              <a:tabLst>
                <a:tab pos="173038" algn="l"/>
              </a:tabLst>
            </a:pPr>
            <a:r>
              <a:rPr lang="en-US" sz="2300" dirty="0">
                <a:latin typeface="Times New Roman" pitchFamily="18" charset="0"/>
                <a:cs typeface="Times New Roman" pitchFamily="18" charset="0"/>
              </a:rPr>
              <a:t>- Why is the room called the …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(Dog / Cat / Horse / Dolphin (</a:t>
            </a:r>
            <a:r>
              <a:rPr lang="en-US" sz="2300" dirty="0" err="1">
                <a:latin typeface="Times New Roman" pitchFamily="18" charset="0"/>
                <a:cs typeface="Times New Roman" pitchFamily="18" charset="0"/>
              </a:rPr>
              <a:t>cá</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heo</a:t>
            </a:r>
            <a:r>
              <a:rPr lang="en-US" sz="2300" dirty="0">
                <a:latin typeface="Times New Roman" pitchFamily="18" charset="0"/>
                <a:cs typeface="Times New Roman" pitchFamily="18" charset="0"/>
              </a:rPr>
              <a:t>)/ - Where is your bed? </a:t>
            </a:r>
          </a:p>
          <a:p>
            <a:pPr eaLnBrk="1" hangingPunct="1">
              <a:buClr>
                <a:srgbClr val="0BD0D9"/>
              </a:buClr>
              <a:buSzPct val="95000"/>
              <a:tabLst>
                <a:tab pos="173038" algn="l"/>
              </a:tabLst>
            </a:pPr>
            <a:r>
              <a:rPr lang="en-US" sz="2300" dirty="0">
                <a:latin typeface="Times New Roman" pitchFamily="18" charset="0"/>
                <a:cs typeface="Times New Roman" pitchFamily="18" charset="0"/>
              </a:rPr>
              <a:t> (under the window / next to the door / in the corner / in the middle of the room / …)</a:t>
            </a:r>
          </a:p>
          <a:p>
            <a:pPr eaLnBrk="1" hangingPunct="1">
              <a:buClr>
                <a:srgbClr val="0BD0D9"/>
              </a:buClr>
              <a:buSzPct val="95000"/>
              <a:tabLst>
                <a:tab pos="173038" algn="l"/>
              </a:tabLst>
            </a:pPr>
            <a:endParaRPr lang="en-US" sz="2300" dirty="0">
              <a:latin typeface="Times New Roman" pitchFamily="18" charset="0"/>
              <a:cs typeface="Times New Roman" pitchFamily="18" charset="0"/>
            </a:endParaRPr>
          </a:p>
          <a:p>
            <a:pPr eaLnBrk="1" hangingPunct="1">
              <a:buClr>
                <a:srgbClr val="0BD0D9"/>
              </a:buClr>
              <a:buSzPct val="95000"/>
              <a:tabLst>
                <a:tab pos="173038" algn="l"/>
              </a:tabLst>
            </a:pPr>
            <a:r>
              <a:rPr lang="en-US" sz="2300" dirty="0">
                <a:latin typeface="Times New Roman" pitchFamily="18" charset="0"/>
                <a:cs typeface="Times New Roman" pitchFamily="18" charset="0"/>
              </a:rPr>
              <a:t>- What are there in your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(a TV / a fridge / air-conditioner /  a piano, …)</a:t>
            </a:r>
          </a:p>
          <a:p>
            <a:pPr eaLnBrk="1" hangingPunct="1">
              <a:buClr>
                <a:srgbClr val="0BD0D9"/>
              </a:buClr>
              <a:buSzPct val="95000"/>
              <a:tabLst>
                <a:tab pos="173038" algn="l"/>
              </a:tabLst>
            </a:pPr>
            <a:endParaRPr lang="en-US" sz="2300" dirty="0">
              <a:latin typeface="Times New Roman" pitchFamily="18" charset="0"/>
              <a:cs typeface="Times New Roman" pitchFamily="18" charset="0"/>
            </a:endParaRPr>
          </a:p>
          <a:p>
            <a:pPr eaLnBrk="1" hangingPunct="1">
              <a:buClr>
                <a:srgbClr val="0BD0D9"/>
              </a:buClr>
              <a:buSzPct val="95000"/>
              <a:tabLst>
                <a:tab pos="173038" algn="l"/>
              </a:tabLst>
            </a:pPr>
            <a:r>
              <a:rPr lang="en-US" sz="2300" dirty="0">
                <a:latin typeface="Times New Roman" pitchFamily="18" charset="0"/>
                <a:cs typeface="Times New Roman" pitchFamily="18" charset="0"/>
              </a:rPr>
              <a:t>- How is your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(big / bright with a lot of windows / cool / clean / dirty / messy / tidy / nice / …</a:t>
            </a:r>
          </a:p>
        </p:txBody>
      </p:sp>
      <p:sp>
        <p:nvSpPr>
          <p:cNvPr id="13" name="TextBox 12"/>
          <p:cNvSpPr txBox="1"/>
          <p:nvPr/>
        </p:nvSpPr>
        <p:spPr>
          <a:xfrm>
            <a:off x="110266" y="0"/>
            <a:ext cx="3557176" cy="707886"/>
          </a:xfrm>
          <a:prstGeom prst="rect">
            <a:avLst/>
          </a:prstGeom>
          <a:noFill/>
        </p:spPr>
        <p:txBody>
          <a:bodyPr wrap="square" rtlCol="0">
            <a:spAutoFit/>
          </a:bodyPr>
          <a:lstStyle/>
          <a:p>
            <a:pPr algn="ctr"/>
            <a:r>
              <a:rPr lang="en-US" sz="4000" b="1" dirty="0">
                <a:solidFill>
                  <a:srgbClr val="0084B1"/>
                </a:solidFill>
              </a:rPr>
              <a:t>II. Speaking</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25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25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25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left)">
                                      <p:cBhvr>
                                        <p:cTn id="22" dur="25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25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wipe(left)">
                                      <p:cBhvr>
                                        <p:cTn id="32" dur="250"/>
                                        <p:tgtEl>
                                          <p:spTgt spid="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animEffect transition="in" filter="wipe(left)">
                                      <p:cBhvr>
                                        <p:cTn id="37" dur="25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925286" y="184759"/>
            <a:ext cx="749916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Show your plan to your partner and describe it.</a:t>
            </a:r>
          </a:p>
        </p:txBody>
      </p:sp>
      <p:sp>
        <p:nvSpPr>
          <p:cNvPr id="7" name="TextBox 6"/>
          <p:cNvSpPr txBox="1"/>
          <p:nvPr/>
        </p:nvSpPr>
        <p:spPr>
          <a:xfrm>
            <a:off x="658696" y="976440"/>
            <a:ext cx="1860596" cy="523220"/>
          </a:xfrm>
          <a:prstGeom prst="rect">
            <a:avLst/>
          </a:prstGeom>
          <a:noFill/>
        </p:spPr>
        <p:txBody>
          <a:bodyPr wrap="square" rtlCol="0">
            <a:spAutoFit/>
          </a:bodyPr>
          <a:lstStyle/>
          <a:p>
            <a:r>
              <a:rPr lang="en-US" sz="2800" b="1" dirty="0">
                <a:solidFill>
                  <a:srgbClr val="0070C0"/>
                </a:solidFill>
              </a:rPr>
              <a:t>Example:</a:t>
            </a:r>
          </a:p>
        </p:txBody>
      </p:sp>
      <p:sp>
        <p:nvSpPr>
          <p:cNvPr id="8" name="TextBox 7"/>
          <p:cNvSpPr txBox="1"/>
          <p:nvPr/>
        </p:nvSpPr>
        <p:spPr>
          <a:xfrm>
            <a:off x="2256284" y="1180076"/>
            <a:ext cx="6257216" cy="1384995"/>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This is the  Dolphin  Room. There’s a big  Dolphin  at the door. There’s a table and a sofa in the middle of the room ...</a:t>
            </a:r>
          </a:p>
        </p:txBody>
      </p:sp>
      <p:pic>
        <p:nvPicPr>
          <p:cNvPr id="9" name="Picture 2" descr="Blog - Hotel Crescent Co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497" y="2907792"/>
            <a:ext cx="6708647" cy="395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284" y="3596640"/>
            <a:ext cx="1474468" cy="99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465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7"/>
          <p:cNvSpPr>
            <a:spLocks noChangeArrowheads="1" noChangeShapeType="1" noTextEdit="1"/>
          </p:cNvSpPr>
          <p:nvPr/>
        </p:nvSpPr>
        <p:spPr bwMode="auto">
          <a:xfrm>
            <a:off x="2743200" y="627888"/>
            <a:ext cx="4343400" cy="1828800"/>
          </a:xfrm>
          <a:prstGeom prst="rect">
            <a:avLst/>
          </a:prstGeom>
        </p:spPr>
        <p:txBody>
          <a:bodyPr wrap="none" fromWordArt="1">
            <a:prstTxWarp prst="textDeflate">
              <a:avLst>
                <a:gd name="adj" fmla="val 26227"/>
              </a:avLst>
            </a:prstTxWarp>
          </a:bodyPr>
          <a:lstStyle/>
          <a:p>
            <a:pPr algn="ctr"/>
            <a:r>
              <a:rPr lang="en-GB" sz="3600" b="1" kern="10" dirty="0">
                <a:ln w="25400">
                  <a:solidFill>
                    <a:srgbClr val="FF0000"/>
                  </a:solidFill>
                  <a:round/>
                  <a:headEnd type="none" w="sm" len="sm"/>
                  <a:tailEnd type="none" w="sm" len="sm"/>
                </a:ln>
                <a:solidFill>
                  <a:srgbClr val="FFFF00"/>
                </a:solidFill>
                <a:latin typeface="Berlin Sans FB Demi"/>
              </a:rPr>
              <a:t>HOMEWORK</a:t>
            </a:r>
          </a:p>
        </p:txBody>
      </p:sp>
      <p:sp>
        <p:nvSpPr>
          <p:cNvPr id="6" name="Text Box 4"/>
          <p:cNvSpPr txBox="1">
            <a:spLocks noChangeArrowheads="1"/>
          </p:cNvSpPr>
          <p:nvPr/>
        </p:nvSpPr>
        <p:spPr bwMode="auto">
          <a:xfrm>
            <a:off x="685800" y="3352800"/>
            <a:ext cx="764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200" b="1" i="1">
                <a:solidFill>
                  <a:srgbClr val="0000CC"/>
                </a:solidFill>
                <a:latin typeface="Arial Narrow" pitchFamily="34" charset="0"/>
              </a:rPr>
              <a:t>- Learn by heart new words.</a:t>
            </a:r>
          </a:p>
        </p:txBody>
      </p:sp>
      <p:sp>
        <p:nvSpPr>
          <p:cNvPr id="8" name="Text Box 7"/>
          <p:cNvSpPr txBox="1">
            <a:spLocks noChangeArrowheads="1"/>
          </p:cNvSpPr>
          <p:nvPr/>
        </p:nvSpPr>
        <p:spPr bwMode="auto">
          <a:xfrm>
            <a:off x="598487" y="4101973"/>
            <a:ext cx="83280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200" b="1" i="1" dirty="0">
                <a:solidFill>
                  <a:srgbClr val="0000CC"/>
                </a:solidFill>
                <a:latin typeface="Arial Narrow" pitchFamily="34" charset="0"/>
              </a:rPr>
              <a:t>- Describe your living-room</a:t>
            </a:r>
          </a:p>
          <a:p>
            <a:pPr eaLnBrk="1" hangingPunct="1">
              <a:spcBef>
                <a:spcPct val="50000"/>
              </a:spcBef>
            </a:pPr>
            <a:r>
              <a:rPr lang="en-US" altLang="en-US" sz="3200" b="1" i="1" dirty="0">
                <a:solidFill>
                  <a:srgbClr val="0000CC"/>
                </a:solidFill>
                <a:latin typeface="Arial Narrow" pitchFamily="34" charset="0"/>
              </a:rPr>
              <a:t>- Prepare: Unit 2 – Lesson 6: Skills 2</a:t>
            </a:r>
            <a:endParaRPr lang="en-US" altLang="en-US" sz="3200" dirty="0">
              <a:solidFill>
                <a:srgbClr val="0000CC"/>
              </a:solidFill>
              <a:latin typeface="Arial Narrow" pitchFamily="34" charset="0"/>
            </a:endParaRPr>
          </a:p>
        </p:txBody>
      </p:sp>
      <p:pic>
        <p:nvPicPr>
          <p:cNvPr id="9" name="Picture 8"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27976" y="4995672"/>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960906" y="818388"/>
            <a:ext cx="1143000" cy="1447800"/>
            <a:chOff x="96" y="168"/>
            <a:chExt cx="1488" cy="1872"/>
          </a:xfrm>
        </p:grpSpPr>
        <p:pic>
          <p:nvPicPr>
            <p:cNvPr id="62473" name="Picture 11" descr="jlg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 y="504"/>
              <a:ext cx="144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AutoShape 12"/>
            <p:cNvSpPr>
              <a:spLocks noChangeArrowheads="1"/>
            </p:cNvSpPr>
            <p:nvPr/>
          </p:nvSpPr>
          <p:spPr bwMode="auto">
            <a:xfrm>
              <a:off x="96" y="168"/>
              <a:ext cx="1056" cy="1056"/>
            </a:xfrm>
            <a:prstGeom prst="star32">
              <a:avLst>
                <a:gd name="adj" fmla="val 15278"/>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latin typeface="Tahoma" pitchFamily="34" charset="0"/>
              </a:endParaRPr>
            </a:p>
          </p:txBody>
        </p:sp>
      </p:grpSp>
    </p:spTree>
    <p:extLst>
      <p:ext uri="{BB962C8B-B14F-4D97-AF65-F5344CB8AC3E}">
        <p14:creationId xmlns:p14="http://schemas.microsoft.com/office/powerpoint/2010/main" val="1443568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Right)">
                                      <p:cBhvr>
                                        <p:cTn id="13" dur="500"/>
                                        <p:tgtEl>
                                          <p:spTgt spid="8"/>
                                        </p:tgtEl>
                                      </p:cBhvr>
                                    </p:animEffect>
                                  </p:childTnLst>
                                </p:cTn>
                              </p:par>
                              <p:par>
                                <p:cTn id="14" presetID="53"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4"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0574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9" name="TextBox 8"/>
          <p:cNvSpPr txBox="1">
            <a:spLocks noChangeArrowheads="1"/>
          </p:cNvSpPr>
          <p:nvPr/>
        </p:nvSpPr>
        <p:spPr bwMode="auto">
          <a:xfrm>
            <a:off x="2652713" y="5638800"/>
            <a:ext cx="36861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b="1">
                <a:solidFill>
                  <a:srgbClr val="003300"/>
                </a:solidFill>
                <a:cs typeface="Times New Roman" pitchFamily="18" charset="0"/>
              </a:rPr>
              <a:t> </a:t>
            </a:r>
            <a:r>
              <a:rPr lang="en-US" altLang="en-US" sz="3500" b="1">
                <a:solidFill>
                  <a:srgbClr val="003300"/>
                </a:solidFill>
                <a:cs typeface="Times New Roman" pitchFamily="18" charset="0"/>
              </a:rPr>
              <a:t>Town</a:t>
            </a:r>
            <a:r>
              <a:rPr lang="en-US" altLang="en-US" b="1">
                <a:solidFill>
                  <a:srgbClr val="003300"/>
                </a:solidFill>
                <a:cs typeface="Times New Roman" pitchFamily="18" charset="0"/>
              </a:rPr>
              <a:t> </a:t>
            </a:r>
            <a:r>
              <a:rPr lang="en-US" altLang="en-US" sz="3500" b="1">
                <a:solidFill>
                  <a:srgbClr val="003300"/>
                </a:solidFill>
                <a:cs typeface="Times New Roman" pitchFamily="18" charset="0"/>
              </a:rPr>
              <a:t>house</a:t>
            </a:r>
          </a:p>
        </p:txBody>
      </p:sp>
      <p:pic>
        <p:nvPicPr>
          <p:cNvPr id="29700" name="Picture 6" descr="Ingenious Townhouse in Saigon is an Enigmatic, Light-filled De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3152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824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2" name="TextBox 11"/>
          <p:cNvSpPr txBox="1">
            <a:spLocks noChangeArrowheads="1"/>
          </p:cNvSpPr>
          <p:nvPr/>
        </p:nvSpPr>
        <p:spPr bwMode="auto">
          <a:xfrm>
            <a:off x="2976563" y="6084888"/>
            <a:ext cx="435082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dirty="0">
                <a:solidFill>
                  <a:srgbClr val="003300"/>
                </a:solidFill>
                <a:cs typeface="Times New Roman" pitchFamily="18" charset="0"/>
              </a:rPr>
              <a:t>flat = apartment</a:t>
            </a:r>
          </a:p>
        </p:txBody>
      </p:sp>
      <p:pic>
        <p:nvPicPr>
          <p:cNvPr id="30724" name="Picture 2" descr="Xi Riverview Palace for rent in Thao Dien Ward, District 2, Ho Chi Minh  City,villa for rent in thao dien, an phu, district 2, ho chi minh,  apartment for rent in th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95338"/>
            <a:ext cx="7467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734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050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4" name="TextBox 13"/>
          <p:cNvSpPr txBox="1">
            <a:spLocks noChangeArrowheads="1"/>
          </p:cNvSpPr>
          <p:nvPr/>
        </p:nvSpPr>
        <p:spPr bwMode="auto">
          <a:xfrm>
            <a:off x="3324225" y="6227763"/>
            <a:ext cx="32766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a:solidFill>
                  <a:srgbClr val="003300"/>
                </a:solidFill>
                <a:cs typeface="Times New Roman" pitchFamily="18" charset="0"/>
              </a:rPr>
              <a:t>Stilt</a:t>
            </a:r>
            <a:r>
              <a:rPr lang="en-US" altLang="en-US" b="1">
                <a:solidFill>
                  <a:srgbClr val="003300"/>
                </a:solidFill>
                <a:cs typeface="Times New Roman" pitchFamily="18" charset="0"/>
              </a:rPr>
              <a:t> </a:t>
            </a:r>
            <a:r>
              <a:rPr lang="en-US" altLang="en-US" sz="3500" b="1">
                <a:solidFill>
                  <a:srgbClr val="003300"/>
                </a:solidFill>
                <a:cs typeface="Times New Roman" pitchFamily="18" charset="0"/>
              </a:rPr>
              <a:t>house</a:t>
            </a:r>
          </a:p>
        </p:txBody>
      </p:sp>
      <p:pic>
        <p:nvPicPr>
          <p:cNvPr id="31748" name="Picture 4" descr="Ho Chi Minh'S Stilt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3152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58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2" fill="hold" grpId="0" nodeType="with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0574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0" name="Rectangle 9"/>
          <p:cNvSpPr>
            <a:spLocks noChangeArrowheads="1"/>
          </p:cNvSpPr>
          <p:nvPr/>
        </p:nvSpPr>
        <p:spPr bwMode="auto">
          <a:xfrm>
            <a:off x="3986213" y="5648325"/>
            <a:ext cx="10922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3500" b="1">
                <a:solidFill>
                  <a:srgbClr val="003300"/>
                </a:solidFill>
                <a:latin typeface="Times New Roman" pitchFamily="18" charset="0"/>
                <a:cs typeface="Times New Roman" pitchFamily="18" charset="0"/>
              </a:rPr>
              <a:t>Villa</a:t>
            </a:r>
          </a:p>
        </p:txBody>
      </p:sp>
      <p:pic>
        <p:nvPicPr>
          <p:cNvPr id="32772" name="Picture 2" descr="Tropical Luxury villa, Mui Ne, Vietnam - Booki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762000"/>
            <a:ext cx="72532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529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5" name="TextBox 14"/>
          <p:cNvSpPr txBox="1">
            <a:spLocks noChangeArrowheads="1"/>
          </p:cNvSpPr>
          <p:nvPr/>
        </p:nvSpPr>
        <p:spPr bwMode="auto">
          <a:xfrm>
            <a:off x="2438400" y="6019800"/>
            <a:ext cx="48768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dirty="0">
                <a:solidFill>
                  <a:srgbClr val="003300"/>
                </a:solidFill>
                <a:cs typeface="Times New Roman" pitchFamily="18" charset="0"/>
              </a:rPr>
              <a:t>Mobile house  </a:t>
            </a:r>
          </a:p>
        </p:txBody>
      </p:sp>
      <p:pic>
        <p:nvPicPr>
          <p:cNvPr id="33796" name="Picture 2" descr="A caravan at our qickstop - Picture of Alvkarleby Turist och  Konferenshotell - Tripadvi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467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391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1" name="TextBox 10"/>
          <p:cNvSpPr txBox="1">
            <a:spLocks noChangeArrowheads="1"/>
          </p:cNvSpPr>
          <p:nvPr/>
        </p:nvSpPr>
        <p:spPr bwMode="auto">
          <a:xfrm>
            <a:off x="3514725" y="5940425"/>
            <a:ext cx="3048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a:solidFill>
                  <a:srgbClr val="003300"/>
                </a:solidFill>
                <a:cs typeface="Times New Roman" pitchFamily="18" charset="0"/>
              </a:rPr>
              <a:t>Houseboat</a:t>
            </a:r>
          </a:p>
        </p:txBody>
      </p:sp>
      <p:pic>
        <p:nvPicPr>
          <p:cNvPr id="34820" name="Picture 2" descr="File:Lake Bigeaux houseboat.JPG - Wikimedia Commons"/>
          <p:cNvPicPr>
            <a:picLocks noChangeAspect="1" noChangeArrowheads="1"/>
          </p:cNvPicPr>
          <p:nvPr/>
        </p:nvPicPr>
        <p:blipFill>
          <a:blip r:embed="rId2">
            <a:extLst>
              <a:ext uri="{28A0092B-C50C-407E-A947-70E740481C1C}">
                <a14:useLocalDpi xmlns:a14="http://schemas.microsoft.com/office/drawing/2010/main" val="0"/>
              </a:ext>
            </a:extLst>
          </a:blip>
          <a:srcRect r="4179"/>
          <a:stretch>
            <a:fillRect/>
          </a:stretch>
        </p:blipFill>
        <p:spPr bwMode="auto">
          <a:xfrm>
            <a:off x="990600" y="849313"/>
            <a:ext cx="71628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993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6267450" y="4719638"/>
            <a:ext cx="2876550" cy="2138362"/>
          </a:xfrm>
          <a:prstGeom prst="rect">
            <a:avLst/>
          </a:prstGeom>
          <a:ln w="38100">
            <a:solidFill>
              <a:srgbClr val="FFFF00"/>
            </a:solidFill>
            <a:miter lim="800000"/>
            <a:headEnd/>
            <a:tailEnd/>
          </a:ln>
          <a:effectLst>
            <a:outerShdw blurRad="57150" dist="50800" dir="2700000" algn="tl" rotWithShape="0">
              <a:srgbClr val="000000">
                <a:alpha val="40000"/>
              </a:srgbClr>
            </a:outerShdw>
          </a:effectLst>
        </p:spPr>
      </p:pic>
      <p:sp>
        <p:nvSpPr>
          <p:cNvPr id="4" name="TextBox 3"/>
          <p:cNvSpPr txBox="1"/>
          <p:nvPr/>
        </p:nvSpPr>
        <p:spPr>
          <a:xfrm>
            <a:off x="3175000" y="3352800"/>
            <a:ext cx="5816600" cy="1169988"/>
          </a:xfrm>
          <a:prstGeom prst="rect">
            <a:avLst/>
          </a:prstGeom>
          <a:noFill/>
        </p:spPr>
        <p:txBody>
          <a:bodyPr>
            <a:spAutoFit/>
          </a:bodyPr>
          <a:lstStyle/>
          <a:p>
            <a:pPr marL="0" lvl="1" eaLnBrk="1" hangingPunct="1">
              <a:defRPr/>
            </a:pPr>
            <a:r>
              <a:rPr lang="en-US" sz="3500" b="1" spc="-50" dirty="0">
                <a:latin typeface="Times New Roman" pitchFamily="18" charset="0"/>
                <a:cs typeface="Times New Roman" pitchFamily="18" charset="0"/>
              </a:rPr>
              <a:t>- They are </a:t>
            </a:r>
            <a:r>
              <a:rPr lang="en-US" sz="3500" b="1" spc="-50" dirty="0">
                <a:solidFill>
                  <a:srgbClr val="FF0000"/>
                </a:solidFill>
                <a:latin typeface="Times New Roman" pitchFamily="18" charset="0"/>
                <a:cs typeface="Times New Roman" pitchFamily="18" charset="0"/>
              </a:rPr>
              <a:t>strange (crazy) </a:t>
            </a:r>
            <a:r>
              <a:rPr lang="en-US" sz="3500" b="1" spc="-50" dirty="0">
                <a:solidFill>
                  <a:srgbClr val="003300"/>
                </a:solidFill>
                <a:latin typeface="Times New Roman" pitchFamily="18" charset="0"/>
                <a:cs typeface="Times New Roman" pitchFamily="18" charset="0"/>
              </a:rPr>
              <a:t>houses.</a:t>
            </a:r>
          </a:p>
        </p:txBody>
      </p:sp>
      <p:sp>
        <p:nvSpPr>
          <p:cNvPr id="5" name="TextBox 4"/>
          <p:cNvSpPr txBox="1">
            <a:spLocks noChangeArrowheads="1"/>
          </p:cNvSpPr>
          <p:nvPr/>
        </p:nvSpPr>
        <p:spPr bwMode="auto">
          <a:xfrm>
            <a:off x="3171825" y="2627313"/>
            <a:ext cx="500856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a:solidFill>
                  <a:schemeClr val="tx1"/>
                </a:solidFill>
                <a:cs typeface="Times New Roman" pitchFamily="18" charset="0"/>
              </a:rPr>
              <a:t>- How are the houses?</a:t>
            </a:r>
          </a:p>
        </p:txBody>
      </p:sp>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825" y="4724400"/>
            <a:ext cx="2924175" cy="2146300"/>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2438400"/>
            <a:ext cx="2844800" cy="2154238"/>
          </a:xfrm>
          <a:prstGeom prst="rect">
            <a:avLst/>
          </a:prstGeom>
          <a:noFill/>
          <a:ln w="38100">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5"/>
          <p:cNvPicPr>
            <a:picLocks noChangeAspect="1" noChangeArrowheads="1"/>
          </p:cNvPicPr>
          <p:nvPr/>
        </p:nvPicPr>
        <p:blipFill>
          <a:blip r:embed="rId5">
            <a:extLst>
              <a:ext uri="{28A0092B-C50C-407E-A947-70E740481C1C}">
                <a14:useLocalDpi xmlns:a14="http://schemas.microsoft.com/office/drawing/2010/main" val="0"/>
              </a:ext>
            </a:extLst>
          </a:blip>
          <a:srcRect l="9267" r="3249"/>
          <a:stretch>
            <a:fillRect/>
          </a:stretch>
        </p:blipFill>
        <p:spPr bwMode="auto">
          <a:xfrm>
            <a:off x="3108325" y="42863"/>
            <a:ext cx="2924175" cy="2222500"/>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6"/>
          <p:cNvPicPr>
            <a:picLocks noChangeAspect="1" noChangeArrowheads="1"/>
          </p:cNvPicPr>
          <p:nvPr/>
        </p:nvPicPr>
        <p:blipFill>
          <a:blip r:embed="rId6">
            <a:extLst>
              <a:ext uri="{28A0092B-C50C-407E-A947-70E740481C1C}">
                <a14:useLocalDpi xmlns:a14="http://schemas.microsoft.com/office/drawing/2010/main" val="0"/>
              </a:ext>
            </a:extLst>
          </a:blip>
          <a:srcRect l="6590"/>
          <a:stretch>
            <a:fillRect/>
          </a:stretch>
        </p:blipFill>
        <p:spPr bwMode="auto">
          <a:xfrm>
            <a:off x="6267450" y="42863"/>
            <a:ext cx="2817813" cy="2247900"/>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3" y="42863"/>
            <a:ext cx="2865437" cy="22225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8"/>
          <a:srcRect l="9831" r="12719"/>
          <a:stretch/>
        </p:blipFill>
        <p:spPr bwMode="auto">
          <a:xfrm>
            <a:off x="53975" y="4719638"/>
            <a:ext cx="2841625" cy="2087562"/>
          </a:xfrm>
          <a:prstGeom prst="rect">
            <a:avLst/>
          </a:prstGeom>
          <a:ln w="38100">
            <a:solidFill>
              <a:srgbClr val="0070C0"/>
            </a:solidFill>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1370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1173</TotalTime>
  <Words>839</Words>
  <Application>Microsoft Office PowerPoint</Application>
  <PresentationFormat>On-screen Show (4:3)</PresentationFormat>
  <Paragraphs>125</Paragraphs>
  <Slides>28</Slides>
  <Notes>0</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28</vt:i4>
      </vt:variant>
    </vt:vector>
  </HeadingPairs>
  <TitlesOfParts>
    <vt:vector size="47" baseType="lpstr">
      <vt:lpstr>.VnArabia</vt:lpstr>
      <vt:lpstr>.VnArial Narrow</vt:lpstr>
      <vt:lpstr>.VnBodoniH</vt:lpstr>
      <vt:lpstr>.VnTime</vt:lpstr>
      <vt:lpstr>Algerian</vt:lpstr>
      <vt:lpstr>Arial</vt:lpstr>
      <vt:lpstr>Arial Narrow</vt:lpstr>
      <vt:lpstr>Berlin Sans FB Demi</vt:lpstr>
      <vt:lpstr>Calibri</vt:lpstr>
      <vt:lpstr>Calibri Light</vt:lpstr>
      <vt:lpstr>Impact</vt:lpstr>
      <vt:lpstr>Lucida Sans Unicode</vt:lpstr>
      <vt:lpstr>Tahoma</vt:lpstr>
      <vt:lpstr>Times New Roman</vt:lpstr>
      <vt:lpstr>Verdana</vt:lpstr>
      <vt:lpstr>Wingdings 2</vt:lpstr>
      <vt:lpstr>Wingdings 3</vt:lpstr>
      <vt:lpstr>Office Theme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Trang Nguyen</cp:lastModifiedBy>
  <cp:revision>101</cp:revision>
  <dcterms:created xsi:type="dcterms:W3CDTF">2020-12-09T02:04:09Z</dcterms:created>
  <dcterms:modified xsi:type="dcterms:W3CDTF">2023-09-07T11:03:12Z</dcterms:modified>
</cp:coreProperties>
</file>