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81" r:id="rId4"/>
    <p:sldId id="279" r:id="rId5"/>
    <p:sldId id="268" r:id="rId6"/>
    <p:sldId id="282" r:id="rId7"/>
    <p:sldId id="284" r:id="rId8"/>
    <p:sldId id="258" r:id="rId9"/>
    <p:sldId id="272" r:id="rId10"/>
    <p:sldId id="273" r:id="rId11"/>
    <p:sldId id="274" r:id="rId12"/>
    <p:sldId id="289" r:id="rId13"/>
    <p:sldId id="261" r:id="rId14"/>
    <p:sldId id="262" r:id="rId15"/>
    <p:sldId id="275" r:id="rId16"/>
    <p:sldId id="28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FF"/>
    <a:srgbClr val="9CDDE0"/>
    <a:srgbClr val="AFDDFF"/>
    <a:srgbClr val="EAF2FA"/>
    <a:srgbClr val="BDE3FF"/>
    <a:srgbClr val="0FB7BD"/>
    <a:srgbClr val="A3E7FF"/>
    <a:srgbClr val="79D1D5"/>
    <a:srgbClr val="F16649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91" y="58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9516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FE7F44-E530-4993-820A-BC5D2D2C7D34}"/>
              </a:ext>
            </a:extLst>
          </p:cNvPr>
          <p:cNvSpPr/>
          <p:nvPr/>
        </p:nvSpPr>
        <p:spPr>
          <a:xfrm>
            <a:off x="3801148" y="5587803"/>
            <a:ext cx="4235411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DF391-E5D9-4865-9FB4-2CB93EF07E3C}"/>
              </a:ext>
            </a:extLst>
          </p:cNvPr>
          <p:cNvSpPr/>
          <p:nvPr/>
        </p:nvSpPr>
        <p:spPr>
          <a:xfrm>
            <a:off x="2551655" y="3068709"/>
            <a:ext cx="2560320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4500" y="10728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7080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1910" y="2653211"/>
            <a:ext cx="393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Minh Duc is</a:t>
            </a:r>
          </a:p>
          <a:p>
            <a:r>
              <a:rPr lang="en-US" sz="2400" dirty="0"/>
              <a:t>He likes meeting new people.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038792" y="298440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28" y="1931909"/>
            <a:ext cx="2025232" cy="22758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Kim is very               . </a:t>
            </a:r>
          </a:p>
          <a:p>
            <a:r>
              <a:rPr lang="en-US" sz="2400" dirty="0"/>
              <a:t>She pays attention to what she’s doing.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639349" y="5509886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107" y="4406590"/>
            <a:ext cx="1862262" cy="2375209"/>
          </a:xfrm>
          <a:prstGeom prst="round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5EA77BE9-1EA0-4ADA-84CF-BEAE2513D45D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79D1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76A95-79D4-4C2B-8B5E-BCCC81FFA6B2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carefull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9C795-54F7-4F22-906A-E95FF9A0955E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clever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4835C7-C7B4-407B-BB3D-0E8C11DFDAB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1D54CA-A796-48DB-B9B4-69FBD3E6E32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11DAC1-2D1B-4172-8331-C81EE99CA734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AB448-1EFC-42C9-ACA1-A666D5AA7BE9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friendly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8FD879-6C90-4012-8432-B1B50AA9E728}"/>
              </a:ext>
            </a:extLst>
          </p:cNvPr>
          <p:cNvSpPr txBox="1"/>
          <p:nvPr/>
        </p:nvSpPr>
        <p:spPr>
          <a:xfrm>
            <a:off x="2910577" y="2657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friendly.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FA31E1-3B7C-4AFE-8B70-6561619EFA1D}"/>
              </a:ext>
            </a:extLst>
          </p:cNvPr>
          <p:cNvSpPr txBox="1"/>
          <p:nvPr/>
        </p:nvSpPr>
        <p:spPr>
          <a:xfrm>
            <a:off x="3891550" y="2672023"/>
            <a:ext cx="265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8E591A-F265-44D0-8561-AB78392BD077}"/>
              </a:ext>
            </a:extLst>
          </p:cNvPr>
          <p:cNvSpPr txBox="1"/>
          <p:nvPr/>
        </p:nvSpPr>
        <p:spPr>
          <a:xfrm>
            <a:off x="4512459" y="517869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carefull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4929" y="277373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6709" y="3576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1539" y="3567608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is              .</a:t>
            </a:r>
          </a:p>
          <a:p>
            <a:r>
              <a:rPr lang="en-US" sz="2400" dirty="0"/>
              <a:t>She learns things quickly and easily.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91733" y="389879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0" y="2899104"/>
            <a:ext cx="3140619" cy="2124470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A80E450E-91D6-49E8-9173-81D93206F875}"/>
              </a:ext>
            </a:extLst>
          </p:cNvPr>
          <p:cNvSpPr/>
          <p:nvPr/>
        </p:nvSpPr>
        <p:spPr>
          <a:xfrm>
            <a:off x="244929" y="1154698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BDBDE6-845A-476A-9320-CCC901B099D5}"/>
              </a:ext>
            </a:extLst>
          </p:cNvPr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alpha val="25000"/>
                  </a:schemeClr>
                </a:solidFill>
              </a:rPr>
              <a:t>carefull</a:t>
            </a:r>
            <a:endParaRPr lang="en-US" sz="24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E1E7D-C731-45D5-BA50-D6C5A2874716}"/>
              </a:ext>
            </a:extLst>
          </p:cNvPr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826E36-605A-4398-B7F1-16A62A1247AA}"/>
              </a:ext>
            </a:extLst>
          </p:cNvPr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345448-9AA0-4A05-B761-12C985468C42}"/>
              </a:ext>
            </a:extLst>
          </p:cNvPr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kind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DE7508-C863-48BD-BEE4-828DE6AA8AA2}"/>
              </a:ext>
            </a:extLst>
          </p:cNvPr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creative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267E77-DF1E-40C3-8EC6-AEDBA0F65543}"/>
              </a:ext>
            </a:extLst>
          </p:cNvPr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25000"/>
                  </a:schemeClr>
                </a:solidFill>
              </a:rPr>
              <a:t>friendly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CCCEF2-61E5-4327-A0E3-6A7B4DC5193A}"/>
              </a:ext>
            </a:extLst>
          </p:cNvPr>
          <p:cNvSpPr txBox="1"/>
          <p:nvPr/>
        </p:nvSpPr>
        <p:spPr>
          <a:xfrm>
            <a:off x="1892418" y="3576261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clever</a:t>
            </a:r>
          </a:p>
        </p:txBody>
      </p:sp>
    </p:spTree>
    <p:extLst>
      <p:ext uri="{BB962C8B-B14F-4D97-AF65-F5344CB8AC3E}">
        <p14:creationId xmlns:p14="http://schemas.microsoft.com/office/powerpoint/2010/main" val="15252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Game: </a:t>
            </a:r>
            <a:r>
              <a:rPr lang="en-GB" i="1" dirty="0"/>
              <a:t>Why do I love my friends?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* </a:t>
            </a:r>
            <a:r>
              <a:rPr lang="en-GB" u="sng" dirty="0"/>
              <a:t>Work in groups.</a:t>
            </a:r>
          </a:p>
          <a:p>
            <a:pPr lvl="0" fontAlgn="base"/>
            <a:r>
              <a:rPr lang="en-US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 love … because he/she is …, … and …</a:t>
            </a:r>
            <a:endParaRPr lang="en-GB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r>
              <a:rPr lang="en-US" b="1" i="1" dirty="0"/>
              <a:t>* </a:t>
            </a:r>
            <a:r>
              <a:rPr lang="en-US" b="1" i="1" dirty="0">
                <a:solidFill>
                  <a:srgbClr val="FF0000"/>
                </a:solidFill>
              </a:rPr>
              <a:t>Suggested answer: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/>
              <a:t>1</a:t>
            </a:r>
            <a:r>
              <a:rPr lang="en-US" dirty="0">
                <a:solidFill>
                  <a:srgbClr val="0070C0"/>
                </a:solidFill>
              </a:rPr>
              <a:t>. I love </a:t>
            </a:r>
            <a:r>
              <a:rPr lang="en-US" dirty="0" err="1">
                <a:solidFill>
                  <a:srgbClr val="0070C0"/>
                </a:solidFill>
              </a:rPr>
              <a:t>Trang</a:t>
            </a:r>
            <a:r>
              <a:rPr lang="en-US" dirty="0">
                <a:solidFill>
                  <a:srgbClr val="0070C0"/>
                </a:solidFill>
              </a:rPr>
              <a:t> because she is kind, creative and funny.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US" dirty="0"/>
              <a:t>2. I love Minh because he is smart, caring and friendly.</a:t>
            </a:r>
            <a:endParaRPr lang="en-GB" dirty="0"/>
          </a:p>
          <a:p>
            <a:r>
              <a:rPr lang="en-US" dirty="0"/>
              <a:t>3. … 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030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7403" y="689401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Write two personality adjectives for each group member.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287" y="170286"/>
            <a:ext cx="365851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Friendship ﬂower.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74" y="1520398"/>
            <a:ext cx="5143052" cy="493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657" y="2248129"/>
            <a:ext cx="114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Minh: kind funny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" y="91935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10992" y="975306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words you hear. Then repeat.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74098"/>
              </p:ext>
            </p:extLst>
          </p:nvPr>
        </p:nvGraphicFramePr>
        <p:xfrm>
          <a:off x="1427970" y="1831826"/>
          <a:ext cx="6211861" cy="391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32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/b/</a:t>
                      </a: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/p/</a:t>
                      </a:r>
                    </a:p>
                  </a:txBody>
                  <a:tcPr anchor="ctr"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big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pig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bear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pear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buy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pie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robe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rope</a:t>
                      </a:r>
                    </a:p>
                  </a:txBody>
                  <a:tcPr anchor="ctr">
                    <a:solidFill>
                      <a:srgbClr val="0FB7BD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Bản sao của B1_17">
            <a:hlinkClick r:id="" action="ppaction://media"/>
            <a:extLst>
              <a:ext uri="{FF2B5EF4-FFF2-40B4-BE49-F238E27FC236}">
                <a16:creationId xmlns:a16="http://schemas.microsoft.com/office/drawing/2014/main" id="{F63E9953-DAD7-498B-B378-2077C8B84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843" y="546197"/>
            <a:ext cx="487363" cy="4873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D4362B-201F-421A-A4E2-B12E42DFC016}"/>
              </a:ext>
            </a:extLst>
          </p:cNvPr>
          <p:cNvSpPr/>
          <p:nvPr/>
        </p:nvSpPr>
        <p:spPr>
          <a:xfrm>
            <a:off x="5872480" y="348282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B1730A-BA9C-4F5D-84AC-5F33C1196E11}"/>
              </a:ext>
            </a:extLst>
          </p:cNvPr>
          <p:cNvSpPr/>
          <p:nvPr/>
        </p:nvSpPr>
        <p:spPr>
          <a:xfrm>
            <a:off x="3180080" y="426514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EDE24F-8BB5-48A7-8772-3DB28A55C085}"/>
              </a:ext>
            </a:extLst>
          </p:cNvPr>
          <p:cNvSpPr/>
          <p:nvPr/>
        </p:nvSpPr>
        <p:spPr>
          <a:xfrm>
            <a:off x="5872480" y="505762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0F1DAB-C59C-431D-800C-E1E132D83382}"/>
              </a:ext>
            </a:extLst>
          </p:cNvPr>
          <p:cNvSpPr/>
          <p:nvPr/>
        </p:nvSpPr>
        <p:spPr>
          <a:xfrm>
            <a:off x="5834380" y="2715746"/>
            <a:ext cx="94488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02" y="7340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* Pronunciation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9827" y="134957"/>
            <a:ext cx="408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/b/ and /p/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78042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Listen. Then practise the chant. Notice the rhyme.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3308" y="1294372"/>
            <a:ext cx="6537384" cy="5563628"/>
            <a:chOff x="1082785" y="1066800"/>
            <a:chExt cx="6673968" cy="5809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85" y="1066800"/>
              <a:ext cx="6673968" cy="58093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2372216" y="1614123"/>
              <a:ext cx="4234543" cy="4381455"/>
            </a:xfrm>
            <a:prstGeom prst="rect">
              <a:avLst/>
            </a:prstGeom>
            <a:solidFill>
              <a:srgbClr val="A3E7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Fun! Fun! Fun!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Yum! Yum! Yum!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Hurrah! Hurrah! Hurrah!</a:t>
              </a:r>
            </a:p>
          </p:txBody>
        </p:sp>
      </p:grpSp>
      <p:pic>
        <p:nvPicPr>
          <p:cNvPr id="5" name="Bản sao của B1_18">
            <a:hlinkClick r:id="" action="ppaction://media"/>
            <a:extLst>
              <a:ext uri="{FF2B5EF4-FFF2-40B4-BE49-F238E27FC236}">
                <a16:creationId xmlns:a16="http://schemas.microsoft.com/office/drawing/2014/main" id="{FD9B06EC-12B6-48EE-BCFB-90097DE89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0910" y="506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25427"/>
            <a:ext cx="3727450" cy="879474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CONSOLIDATION</a:t>
            </a:r>
            <a:br>
              <a:rPr lang="en-GB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85825"/>
            <a:ext cx="7886700" cy="917575"/>
          </a:xfrm>
          <a:solidFill>
            <a:srgbClr val="EAF2F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Complete the table with the words in the box. Some words may belong to more than one column.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08953"/>
              </p:ext>
            </p:extLst>
          </p:nvPr>
        </p:nvGraphicFramePr>
        <p:xfrm>
          <a:off x="381000" y="2200117"/>
          <a:ext cx="7772399" cy="2892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1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38">
                <a:tc gridSpan="2">
                  <a:txBody>
                    <a:bodyPr/>
                    <a:lstStyle/>
                    <a:p>
                      <a:pPr marL="1005205" marR="10026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has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115" marR="41021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370">
                <a:tc>
                  <a:txBody>
                    <a:bodyPr/>
                    <a:lstStyle/>
                    <a:p>
                      <a:pPr marL="46355" marR="47625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spc="-20">
                          <a:solidFill>
                            <a:schemeClr val="tx1"/>
                          </a:solidFill>
                          <a:effectLst/>
                        </a:rPr>
                        <a:t>Describing </a:t>
                      </a:r>
                      <a:r>
                        <a:rPr lang="vi-VN" sz="1800" spc="-15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vi-VN" sz="1800" spc="-3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vi-VN" sz="1800" spc="-1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vi-VN" sz="1800" b="1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vi-VN" sz="1800" b="1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spc="-1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b="1" spc="-3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285115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vi-VN" sz="1800" spc="-5" dirty="0">
                          <a:solidFill>
                            <a:schemeClr val="tx1"/>
                          </a:solidFill>
                          <a:effectLst/>
                        </a:rPr>
                        <a:t>Describing</a:t>
                      </a:r>
                      <a:r>
                        <a:rPr lang="vi-VN" sz="1800" spc="-3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vi-VN" sz="180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976">
                <a:tc>
                  <a:txBody>
                    <a:bodyPr/>
                    <a:lstStyle/>
                    <a:p>
                      <a:pPr marL="484505" marR="481965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356870" marR="0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arms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41021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9C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9900" y="520065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arms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legs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ong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small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hands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eyes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fast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short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cute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strong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sporty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     weak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smart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feet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ears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tall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hair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cs typeface="Times New Roman" pitchFamily="18" charset="0"/>
              </a:rPr>
              <a:t>head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	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4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2" y="323022"/>
            <a:ext cx="7379251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Homework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76200" y="1646768"/>
            <a:ext cx="9220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-Learn by heart  new words.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Do exercises in the workbook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Prepare: A closer look 2. </a:t>
            </a:r>
          </a:p>
        </p:txBody>
      </p:sp>
    </p:spTree>
    <p:extLst>
      <p:ext uri="{BB962C8B-B14F-4D97-AF65-F5344CB8AC3E}">
        <p14:creationId xmlns:p14="http://schemas.microsoft.com/office/powerpoint/2010/main" val="115553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326797" y="194575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654800" y="417298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265954" y="232613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2260600" y="11562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eye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3929003" y="5806837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589979" y="37973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shoulder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529080" y="5356576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635877" y="866843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7058317" y="297329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mouth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167767" y="560791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foot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2992120" y="2149124"/>
            <a:ext cx="3078480" cy="28061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 for body parts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50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0" y="2616200"/>
            <a:ext cx="2971800" cy="277336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describe 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parts of the body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A0C358-91EB-448E-B06C-DDD6B78E157C}"/>
              </a:ext>
            </a:extLst>
          </p:cNvPr>
          <p:cNvGrpSpPr/>
          <p:nvPr/>
        </p:nvGrpSpPr>
        <p:grpSpPr>
          <a:xfrm>
            <a:off x="1710029" y="1497508"/>
            <a:ext cx="1654050" cy="594360"/>
            <a:chOff x="2424643" y="2542995"/>
            <a:chExt cx="1654050" cy="594360"/>
          </a:xfrm>
        </p:grpSpPr>
        <p:sp>
          <p:nvSpPr>
            <p:cNvPr id="6" name="Rounded Rectangle 5"/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9966" y="2572372"/>
              <a:ext cx="1528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blonde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4099964" y="1414951"/>
            <a:ext cx="1508760" cy="594360"/>
            <a:chOff x="5200361" y="2542995"/>
            <a:chExt cx="1508760" cy="594360"/>
          </a:xfrm>
        </p:grpSpPr>
        <p:sp>
          <p:nvSpPr>
            <p:cNvPr id="9" name="Rounded Rectangle 8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curly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0B9CB-1073-4CAC-8496-9EAB10990BE4}"/>
              </a:ext>
            </a:extLst>
          </p:cNvPr>
          <p:cNvGrpSpPr/>
          <p:nvPr/>
        </p:nvGrpSpPr>
        <p:grpSpPr>
          <a:xfrm>
            <a:off x="740540" y="2700607"/>
            <a:ext cx="1508760" cy="594360"/>
            <a:chOff x="2424643" y="2542995"/>
            <a:chExt cx="1508760" cy="594360"/>
          </a:xfrm>
        </p:grpSpPr>
        <p:sp>
          <p:nvSpPr>
            <p:cNvPr id="12" name="Rounded Rectangle 53">
              <a:extLst>
                <a:ext uri="{FF2B5EF4-FFF2-40B4-BE49-F238E27FC236}">
                  <a16:creationId xmlns:a16="http://schemas.microsoft.com/office/drawing/2014/main" id="{DE1CAA3A-6AED-41DD-8FBA-E86E07146F95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E2DC08-A174-4695-8B53-3D83D5BA49F5}"/>
                </a:ext>
              </a:extLst>
            </p:cNvPr>
            <p:cNvSpPr txBox="1"/>
            <p:nvPr/>
          </p:nvSpPr>
          <p:spPr>
            <a:xfrm>
              <a:off x="2549967" y="2572372"/>
              <a:ext cx="125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black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649539" y="4099325"/>
            <a:ext cx="1690761" cy="594360"/>
            <a:chOff x="2424643" y="2542995"/>
            <a:chExt cx="1508760" cy="594360"/>
          </a:xfrm>
        </p:grpSpPr>
        <p:sp>
          <p:nvSpPr>
            <p:cNvPr id="15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straight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088E36-CC9C-41DA-A6B7-13902AA1763D}"/>
              </a:ext>
            </a:extLst>
          </p:cNvPr>
          <p:cNvGrpSpPr/>
          <p:nvPr/>
        </p:nvGrpSpPr>
        <p:grpSpPr>
          <a:xfrm>
            <a:off x="6165622" y="2073349"/>
            <a:ext cx="1750160" cy="594360"/>
            <a:chOff x="2424643" y="2542995"/>
            <a:chExt cx="1508760" cy="594360"/>
          </a:xfrm>
        </p:grpSpPr>
        <p:sp>
          <p:nvSpPr>
            <p:cNvPr id="18" name="Rounded Rectangle 53">
              <a:extLst>
                <a:ext uri="{FF2B5EF4-FFF2-40B4-BE49-F238E27FC236}">
                  <a16:creationId xmlns:a16="http://schemas.microsoft.com/office/drawing/2014/main" id="{6D0D8EAE-E685-4BDB-9A25-427479943E9D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515D6-456F-413E-B3F6-05153C96DDA8}"/>
                </a:ext>
              </a:extLst>
            </p:cNvPr>
            <p:cNvSpPr txBox="1"/>
            <p:nvPr/>
          </p:nvSpPr>
          <p:spPr>
            <a:xfrm>
              <a:off x="2630558" y="2598713"/>
              <a:ext cx="100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long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6407022" y="4396505"/>
            <a:ext cx="1508760" cy="594360"/>
            <a:chOff x="5200361" y="2542995"/>
            <a:chExt cx="1508760" cy="594360"/>
          </a:xfrm>
        </p:grpSpPr>
        <p:sp>
          <p:nvSpPr>
            <p:cNvPr id="21" name="Rounded Rectangle 20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small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6311926" y="3377524"/>
            <a:ext cx="1508760" cy="594360"/>
            <a:chOff x="5200361" y="2542995"/>
            <a:chExt cx="1508760" cy="594360"/>
          </a:xfrm>
        </p:grpSpPr>
        <p:sp>
          <p:nvSpPr>
            <p:cNvPr id="24" name="Rounded Rectangle 23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short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5782355" y="5590691"/>
            <a:ext cx="1508760" cy="594360"/>
            <a:chOff x="5200361" y="2542995"/>
            <a:chExt cx="1508760" cy="594360"/>
          </a:xfrm>
        </p:grpSpPr>
        <p:sp>
          <p:nvSpPr>
            <p:cNvPr id="27" name="Rounded Rectangle 26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0074" y="2581063"/>
              <a:ext cx="1232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big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2D5920-A3ED-473D-9FDE-9CACAED4CDFF}"/>
              </a:ext>
            </a:extLst>
          </p:cNvPr>
          <p:cNvGrpSpPr/>
          <p:nvPr/>
        </p:nvGrpSpPr>
        <p:grpSpPr>
          <a:xfrm>
            <a:off x="3301418" y="5802751"/>
            <a:ext cx="1976728" cy="594360"/>
            <a:chOff x="5200361" y="2542995"/>
            <a:chExt cx="1663700" cy="594360"/>
          </a:xfrm>
        </p:grpSpPr>
        <p:sp>
          <p:nvSpPr>
            <p:cNvPr id="30" name="Rounded Rectangle 29"/>
            <p:cNvSpPr/>
            <p:nvPr/>
          </p:nvSpPr>
          <p:spPr>
            <a:xfrm>
              <a:off x="5200361" y="2542995"/>
              <a:ext cx="1508760" cy="594360"/>
            </a:xfrm>
            <a:prstGeom prst="roundRect">
              <a:avLst>
                <a:gd name="adj" fmla="val 41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0074" y="2581063"/>
              <a:ext cx="1533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beautiful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D132D3-91A3-4C0F-B8C8-98916B6C2ED9}"/>
              </a:ext>
            </a:extLst>
          </p:cNvPr>
          <p:cNvGrpSpPr/>
          <p:nvPr/>
        </p:nvGrpSpPr>
        <p:grpSpPr>
          <a:xfrm>
            <a:off x="989971" y="5242598"/>
            <a:ext cx="1690761" cy="594360"/>
            <a:chOff x="2424643" y="2542995"/>
            <a:chExt cx="1508760" cy="594360"/>
          </a:xfrm>
        </p:grpSpPr>
        <p:sp>
          <p:nvSpPr>
            <p:cNvPr id="33" name="Rounded Rectangle 53">
              <a:extLst>
                <a:ext uri="{FF2B5EF4-FFF2-40B4-BE49-F238E27FC236}">
                  <a16:creationId xmlns:a16="http://schemas.microsoft.com/office/drawing/2014/main" id="{3AB1B905-15DF-405C-BC2C-8880123D586A}"/>
                </a:ext>
              </a:extLst>
            </p:cNvPr>
            <p:cNvSpPr/>
            <p:nvPr/>
          </p:nvSpPr>
          <p:spPr>
            <a:xfrm>
              <a:off x="2424643" y="2542995"/>
              <a:ext cx="1508760" cy="594360"/>
            </a:xfrm>
            <a:prstGeom prst="roundRect">
              <a:avLst>
                <a:gd name="adj" fmla="val 4583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3E5990-92F4-4EF0-88EA-1EC355031993}"/>
                </a:ext>
              </a:extLst>
            </p:cNvPr>
            <p:cNvSpPr txBox="1"/>
            <p:nvPr/>
          </p:nvSpPr>
          <p:spPr>
            <a:xfrm>
              <a:off x="2549967" y="2572372"/>
              <a:ext cx="1383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slim</a:t>
              </a:r>
            </a:p>
          </p:txBody>
        </p:sp>
      </p:grpSp>
      <p:sp>
        <p:nvSpPr>
          <p:cNvPr id="3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193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5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905000"/>
            <a:ext cx="6830060" cy="44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3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70438" y="2215065"/>
            <a:ext cx="4403125" cy="2427870"/>
            <a:chOff x="2315573" y="1811975"/>
            <a:chExt cx="440312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Personality adjectives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48193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8" y="138239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2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05" y="111990"/>
            <a:ext cx="5181600" cy="40011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Match the word with it’s meaning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3673" y="7689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673" y="1371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 dirty="0"/>
          </a:p>
          <a:p>
            <a:pPr algn="ctr"/>
            <a:r>
              <a:rPr lang="en-US" b="1" dirty="0" err="1"/>
              <a:t>Carefull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004453" y="196041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Picnic</a:t>
            </a:r>
          </a:p>
        </p:txBody>
      </p:sp>
      <p:sp>
        <p:nvSpPr>
          <p:cNvPr id="6" name="Rectangle 5"/>
          <p:cNvSpPr/>
          <p:nvPr/>
        </p:nvSpPr>
        <p:spPr>
          <a:xfrm>
            <a:off x="983673" y="2514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Confident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4453" y="31242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Creative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452" y="3740727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Shy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8309" y="43503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Clever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9091" y="491143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funny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9091" y="550025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hard-working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5737" y="674132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Cẩn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thận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5737" y="12768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Tự</a:t>
            </a:r>
            <a:r>
              <a:rPr lang="en-US" b="1" dirty="0">
                <a:solidFill>
                  <a:schemeClr val="tx1"/>
                </a:solidFill>
              </a:rPr>
              <a:t>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25737" y="1872549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năng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5737" y="24198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Chuyến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dã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ngoại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46517" y="30294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Nhút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6516" y="3645932"/>
            <a:ext cx="2216729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minh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0373" y="4255532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tạo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1155" y="4816644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Vui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nhộn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1155" y="540546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Làm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việc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chăm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chỉ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1152" y="597349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Quan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tâm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3" idx="3"/>
            <a:endCxn id="15" idx="1"/>
          </p:cNvCxnSpPr>
          <p:nvPr/>
        </p:nvCxnSpPr>
        <p:spPr>
          <a:xfrm>
            <a:off x="3193473" y="997527"/>
            <a:ext cx="1832264" cy="110362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 flipV="1">
            <a:off x="3248891" y="902732"/>
            <a:ext cx="1776846" cy="69746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16" idx="1"/>
          </p:cNvCxnSpPr>
          <p:nvPr/>
        </p:nvCxnSpPr>
        <p:spPr>
          <a:xfrm>
            <a:off x="3214253" y="2189017"/>
            <a:ext cx="1811484" cy="4593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4" idx="1"/>
          </p:cNvCxnSpPr>
          <p:nvPr/>
        </p:nvCxnSpPr>
        <p:spPr>
          <a:xfrm flipV="1">
            <a:off x="3193473" y="1505405"/>
            <a:ext cx="1832264" cy="12377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  <a:endCxn id="19" idx="1"/>
          </p:cNvCxnSpPr>
          <p:nvPr/>
        </p:nvCxnSpPr>
        <p:spPr>
          <a:xfrm>
            <a:off x="3214253" y="3352800"/>
            <a:ext cx="1846120" cy="113133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7" idx="1"/>
          </p:cNvCxnSpPr>
          <p:nvPr/>
        </p:nvCxnSpPr>
        <p:spPr>
          <a:xfrm flipV="1">
            <a:off x="3221181" y="3258005"/>
            <a:ext cx="1825336" cy="71132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8" idx="1"/>
          </p:cNvCxnSpPr>
          <p:nvPr/>
        </p:nvCxnSpPr>
        <p:spPr>
          <a:xfrm flipV="1">
            <a:off x="3228109" y="3874532"/>
            <a:ext cx="1818407" cy="7043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20" idx="1"/>
          </p:cNvCxnSpPr>
          <p:nvPr/>
        </p:nvCxnSpPr>
        <p:spPr>
          <a:xfrm flipV="1">
            <a:off x="3248891" y="5045244"/>
            <a:ext cx="1832264" cy="947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22" idx="1"/>
          </p:cNvCxnSpPr>
          <p:nvPr/>
        </p:nvCxnSpPr>
        <p:spPr>
          <a:xfrm>
            <a:off x="3248891" y="5728857"/>
            <a:ext cx="1832261" cy="4732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</p:cNvCxnSpPr>
          <p:nvPr/>
        </p:nvCxnSpPr>
        <p:spPr>
          <a:xfrm flipV="1">
            <a:off x="3248888" y="5634065"/>
            <a:ext cx="1776849" cy="66282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805" y="111990"/>
            <a:ext cx="5181600" cy="40011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Match the word with it’s meaning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3673" y="7689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673" y="1371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b="1" dirty="0"/>
          </a:p>
          <a:p>
            <a:pPr algn="ctr"/>
            <a:r>
              <a:rPr lang="en-US" b="1" dirty="0" err="1"/>
              <a:t>Carefull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004453" y="196041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Picnic</a:t>
            </a:r>
          </a:p>
        </p:txBody>
      </p:sp>
      <p:sp>
        <p:nvSpPr>
          <p:cNvPr id="6" name="Rectangle 5"/>
          <p:cNvSpPr/>
          <p:nvPr/>
        </p:nvSpPr>
        <p:spPr>
          <a:xfrm>
            <a:off x="983673" y="25146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Confident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4453" y="31242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Creative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452" y="3740727"/>
            <a:ext cx="221672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Shy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8309" y="435032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Clever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9091" y="4911439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funny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9091" y="5500257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9088" y="6068293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hard-working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50937" y="13589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Cẩn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thận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0937" y="25146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Tự</a:t>
            </a:r>
            <a:r>
              <a:rPr lang="en-US" b="1" dirty="0">
                <a:solidFill>
                  <a:schemeClr val="tx1"/>
                </a:solidFill>
              </a:rPr>
              <a:t>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0937" y="768927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năng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0937" y="196260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Chuyến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dã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ngoại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0937" y="3740727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Nhút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nhát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0937" y="4359444"/>
            <a:ext cx="2216729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Thông</a:t>
            </a:r>
            <a:r>
              <a:rPr lang="en-US" b="1" dirty="0">
                <a:solidFill>
                  <a:schemeClr val="tx1"/>
                </a:solidFill>
              </a:rPr>
              <a:t> minh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0937" y="3124200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tạo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7866" y="4948265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Vui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nhộn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0937" y="606355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Làm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việc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chăm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chỉ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2671" y="5516298"/>
            <a:ext cx="2209800" cy="457200"/>
          </a:xfrm>
          <a:prstGeom prst="rect">
            <a:avLst/>
          </a:prstGeom>
          <a:solidFill>
            <a:srgbClr val="EAF2F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Quan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tâm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0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75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adjectives to the pictures.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321490" cy="2013332"/>
            <a:chOff x="98989" y="1241497"/>
            <a:chExt cx="2698047" cy="2339904"/>
          </a:xfrm>
        </p:grpSpPr>
        <p:grpSp>
          <p:nvGrpSpPr>
            <p:cNvPr id="5" name="Group 4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rgbClr val="A3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2111830"/>
                <a:ext cx="2113205" cy="1469570"/>
              </a:xfrm>
              <a:prstGeom prst="round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0817" y="4100247"/>
            <a:ext cx="2372710" cy="2031189"/>
            <a:chOff x="98989" y="1241497"/>
            <a:chExt cx="2757575" cy="2360658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656480" cy="2241440"/>
              <a:chOff x="1462289" y="1774371"/>
              <a:chExt cx="2161645" cy="182391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89" y="1791259"/>
                <a:ext cx="2161645" cy="1807029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07735" y="4117435"/>
            <a:ext cx="2321490" cy="2081534"/>
            <a:chOff x="98989" y="1241497"/>
            <a:chExt cx="2698047" cy="2419169"/>
          </a:xfrm>
        </p:grpSpPr>
        <p:grpSp>
          <p:nvGrpSpPr>
            <p:cNvPr id="34" name="Group 33"/>
            <p:cNvGrpSpPr/>
            <p:nvPr/>
          </p:nvGrpSpPr>
          <p:grpSpPr>
            <a:xfrm>
              <a:off x="200084" y="1360715"/>
              <a:ext cx="2596952" cy="2299951"/>
              <a:chOff x="1462289" y="1774371"/>
              <a:chExt cx="2113206" cy="1871529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759" y="1825847"/>
                <a:ext cx="1344002" cy="1820053"/>
              </a:xfrm>
              <a:prstGeom prst="round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86876" y="1241497"/>
            <a:ext cx="2321490" cy="2013332"/>
            <a:chOff x="98989" y="1241497"/>
            <a:chExt cx="2698047" cy="2339904"/>
          </a:xfrm>
        </p:grpSpPr>
        <p:grpSp>
          <p:nvGrpSpPr>
            <p:cNvPr id="39" name="Group 38"/>
            <p:cNvGrpSpPr/>
            <p:nvPr/>
          </p:nvGrpSpPr>
          <p:grpSpPr>
            <a:xfrm>
              <a:off x="200084" y="1360715"/>
              <a:ext cx="2596952" cy="2220686"/>
              <a:chOff x="1462289" y="1774371"/>
              <a:chExt cx="2113206" cy="180702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846" y="1774371"/>
                <a:ext cx="1601091" cy="1807029"/>
              </a:xfrm>
              <a:prstGeom prst="roundRect">
                <a:avLst/>
              </a:prstGeom>
            </p:spPr>
          </p:pic>
        </p:grpSp>
        <p:sp>
          <p:nvSpPr>
            <p:cNvPr id="40" name="Oval 3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5" y="4176653"/>
            <a:ext cx="2455723" cy="1894397"/>
            <a:chOff x="-2106" y="1241497"/>
            <a:chExt cx="2854053" cy="220167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6" y="1360715"/>
              <a:ext cx="2854053" cy="2082459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c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59B435-0DCD-49B4-9C7E-DC4230F9097A}"/>
              </a:ext>
            </a:extLst>
          </p:cNvPr>
          <p:cNvGrpSpPr/>
          <p:nvPr/>
        </p:nvGrpSpPr>
        <p:grpSpPr>
          <a:xfrm>
            <a:off x="3939777" y="6217906"/>
            <a:ext cx="1344392" cy="430887"/>
            <a:chOff x="3233058" y="1658813"/>
            <a:chExt cx="1344392" cy="430887"/>
          </a:xfrm>
        </p:grpSpPr>
        <p:sp>
          <p:nvSpPr>
            <p:cNvPr id="46" name="Rounded Rectangle 52">
              <a:extLst>
                <a:ext uri="{FF2B5EF4-FFF2-40B4-BE49-F238E27FC236}">
                  <a16:creationId xmlns:a16="http://schemas.microsoft.com/office/drawing/2014/main" id="{8B7CC6B2-13D2-4385-9CBB-2B92C66FB119}"/>
                </a:ext>
              </a:extLst>
            </p:cNvPr>
            <p:cNvSpPr/>
            <p:nvPr/>
          </p:nvSpPr>
          <p:spPr>
            <a:xfrm>
              <a:off x="3233058" y="168058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3F047B-8877-47AB-BAE2-02547F4CF917}"/>
                </a:ext>
              </a:extLst>
            </p:cNvPr>
            <p:cNvSpPr txBox="1"/>
            <p:nvPr/>
          </p:nvSpPr>
          <p:spPr>
            <a:xfrm>
              <a:off x="3303812" y="165881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B80A391-2E34-4217-B501-4D2BF3B231F1}"/>
              </a:ext>
            </a:extLst>
          </p:cNvPr>
          <p:cNvGrpSpPr/>
          <p:nvPr/>
        </p:nvGrpSpPr>
        <p:grpSpPr>
          <a:xfrm>
            <a:off x="631031" y="3322724"/>
            <a:ext cx="1344392" cy="430887"/>
            <a:chOff x="3233058" y="1679133"/>
            <a:chExt cx="1344392" cy="430887"/>
          </a:xfrm>
        </p:grpSpPr>
        <p:sp>
          <p:nvSpPr>
            <p:cNvPr id="63" name="Rounded Rectangle 55">
              <a:extLst>
                <a:ext uri="{FF2B5EF4-FFF2-40B4-BE49-F238E27FC236}">
                  <a16:creationId xmlns:a16="http://schemas.microsoft.com/office/drawing/2014/main" id="{8217FDAB-3E27-4D16-9501-6593935F298E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F70F5CA-8B9A-4C4A-81D8-99A27C4CFE4F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4. </a:t>
              </a:r>
              <a:r>
                <a:rPr lang="en-US" sz="2200" dirty="0"/>
                <a:t>caring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48E22A-842F-4CE9-BC09-6AAE10CB19DC}"/>
              </a:ext>
            </a:extLst>
          </p:cNvPr>
          <p:cNvGrpSpPr/>
          <p:nvPr/>
        </p:nvGrpSpPr>
        <p:grpSpPr>
          <a:xfrm>
            <a:off x="7168577" y="3304918"/>
            <a:ext cx="1344392" cy="430887"/>
            <a:chOff x="3233058" y="1679133"/>
            <a:chExt cx="1344392" cy="430887"/>
          </a:xfrm>
        </p:grpSpPr>
        <p:sp>
          <p:nvSpPr>
            <p:cNvPr id="66" name="Rounded Rectangle 58">
              <a:extLst>
                <a:ext uri="{FF2B5EF4-FFF2-40B4-BE49-F238E27FC236}">
                  <a16:creationId xmlns:a16="http://schemas.microsoft.com/office/drawing/2014/main" id="{0D5B37AA-2C1D-4037-BF3D-BD166F563ACD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88E20B0-9F74-4DC3-98FA-FA6990085863}"/>
                </a:ext>
              </a:extLst>
            </p:cNvPr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118139-7239-477C-B203-53CD5E0B2ED1}"/>
              </a:ext>
            </a:extLst>
          </p:cNvPr>
          <p:cNvGrpSpPr/>
          <p:nvPr/>
        </p:nvGrpSpPr>
        <p:grpSpPr>
          <a:xfrm>
            <a:off x="6802423" y="6216158"/>
            <a:ext cx="1785263" cy="430887"/>
            <a:chOff x="3233057" y="1679133"/>
            <a:chExt cx="1785263" cy="430887"/>
          </a:xfrm>
        </p:grpSpPr>
        <p:sp>
          <p:nvSpPr>
            <p:cNvPr id="69" name="Rounded Rectangle 49">
              <a:extLst>
                <a:ext uri="{FF2B5EF4-FFF2-40B4-BE49-F238E27FC236}">
                  <a16:creationId xmlns:a16="http://schemas.microsoft.com/office/drawing/2014/main" id="{97CBE0BC-2A8B-45EB-BCEE-52423039FE8B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290842-7CB6-4410-B788-474357CC67EB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5999D5-7D49-4ACA-ACBB-FBA130959FEA}"/>
              </a:ext>
            </a:extLst>
          </p:cNvPr>
          <p:cNvGrpSpPr/>
          <p:nvPr/>
        </p:nvGrpSpPr>
        <p:grpSpPr>
          <a:xfrm rot="21600000">
            <a:off x="420864" y="6216921"/>
            <a:ext cx="2168803" cy="430887"/>
            <a:chOff x="3233057" y="1679133"/>
            <a:chExt cx="2168803" cy="430887"/>
          </a:xfrm>
        </p:grpSpPr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40524C78-77DA-46D6-8093-0CB66414CCEE}"/>
                </a:ext>
              </a:extLst>
            </p:cNvPr>
            <p:cNvSpPr/>
            <p:nvPr/>
          </p:nvSpPr>
          <p:spPr>
            <a:xfrm>
              <a:off x="3233057" y="1700905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41D669E-C8BF-48BC-A087-98AEBE722426}"/>
                </a:ext>
              </a:extLst>
            </p:cNvPr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21000000">
            <a:off x="4243303" y="3607973"/>
            <a:ext cx="1344392" cy="430887"/>
            <a:chOff x="3233058" y="1679133"/>
            <a:chExt cx="134439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1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5. </a:t>
              </a:r>
              <a:r>
                <a:rPr lang="en-US" sz="2200" dirty="0"/>
                <a:t>active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 rot="660000">
            <a:off x="4794732" y="2494911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4. </a:t>
              </a:r>
              <a:r>
                <a:rPr lang="en-US" sz="2200"/>
                <a:t>caring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21060000">
            <a:off x="3035685" y="2849014"/>
            <a:ext cx="1344392" cy="430887"/>
            <a:chOff x="3233058" y="1679133"/>
            <a:chExt cx="1344392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3. </a:t>
              </a:r>
              <a:r>
                <a:rPr lang="en-US" sz="2200" dirty="0"/>
                <a:t>funny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rot="360000">
            <a:off x="2816325" y="1953423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21571355"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2. </a:t>
              </a:r>
              <a:r>
                <a:rPr lang="en-US" sz="2200" dirty="0"/>
                <a:t>confident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 rot="21240000">
            <a:off x="3454763" y="1118441"/>
            <a:ext cx="2168803" cy="430887"/>
            <a:chOff x="3233058" y="1679133"/>
            <a:chExt cx="2168803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8" y="1700904"/>
              <a:ext cx="216880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5708" y="1679133"/>
              <a:ext cx="21100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70C0"/>
                  </a:solidFill>
                </a:rPr>
                <a:t>1. </a:t>
              </a:r>
              <a:r>
                <a:rPr lang="en-US" sz="2200" dirty="0"/>
                <a:t>hard - working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120E4D-30FE-421E-9BC8-C228690226D0}"/>
              </a:ext>
            </a:extLst>
          </p:cNvPr>
          <p:cNvGrpSpPr/>
          <p:nvPr/>
        </p:nvGrpSpPr>
        <p:grpSpPr>
          <a:xfrm>
            <a:off x="1840060" y="1238833"/>
            <a:ext cx="2321490" cy="2512115"/>
            <a:chOff x="-2406286" y="1036768"/>
            <a:chExt cx="2321490" cy="251211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200CE2B-656E-4259-A1DD-ED90312E64A3}"/>
                </a:ext>
              </a:extLst>
            </p:cNvPr>
            <p:cNvGrpSpPr/>
            <p:nvPr/>
          </p:nvGrpSpPr>
          <p:grpSpPr>
            <a:xfrm>
              <a:off x="-2406286" y="1036768"/>
              <a:ext cx="2321490" cy="2013333"/>
              <a:chOff x="98989" y="1241497"/>
              <a:chExt cx="2698050" cy="233990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BD2D226-1142-41DB-AB59-9DFAA65FC9CA}"/>
                  </a:ext>
                </a:extLst>
              </p:cNvPr>
              <p:cNvGrpSpPr/>
              <p:nvPr/>
            </p:nvGrpSpPr>
            <p:grpSpPr>
              <a:xfrm>
                <a:off x="200085" y="1360716"/>
                <a:ext cx="2596954" cy="2220689"/>
                <a:chOff x="1462289" y="1774371"/>
                <a:chExt cx="2113206" cy="1807029"/>
              </a:xfrm>
            </p:grpSpPr>
            <p:sp>
              <p:nvSpPr>
                <p:cNvPr id="77" name="Rounded Rectangle 3">
                  <a:extLst>
                    <a:ext uri="{FF2B5EF4-FFF2-40B4-BE49-F238E27FC236}">
                      <a16:creationId xmlns:a16="http://schemas.microsoft.com/office/drawing/2014/main" id="{BD1139F5-4592-4EA5-B97D-CDD621967857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rgbClr val="A3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67A2757B-7577-42F0-975E-336700E95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2289" y="2111830"/>
                  <a:ext cx="2113205" cy="1469570"/>
                </a:xfrm>
                <a:prstGeom prst="roundRect">
                  <a:avLst/>
                </a:prstGeom>
              </p:spPr>
            </p:pic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55708D0-2CF7-48C6-A33D-CF193F0093C9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10" cy="41471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a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CD327F9-7593-46E0-8119-AFB96CF259C6}"/>
                </a:ext>
              </a:extLst>
            </p:cNvPr>
            <p:cNvGrpSpPr/>
            <p:nvPr/>
          </p:nvGrpSpPr>
          <p:grpSpPr>
            <a:xfrm>
              <a:off x="-1874245" y="3117996"/>
              <a:ext cx="1344392" cy="430887"/>
              <a:chOff x="3233058" y="1679133"/>
              <a:chExt cx="1344392" cy="430887"/>
            </a:xfrm>
          </p:grpSpPr>
          <p:sp>
            <p:nvSpPr>
              <p:cNvPr id="80" name="Rounded Rectangle 55">
                <a:extLst>
                  <a:ext uri="{FF2B5EF4-FFF2-40B4-BE49-F238E27FC236}">
                    <a16:creationId xmlns:a16="http://schemas.microsoft.com/office/drawing/2014/main" id="{D6B7187D-235C-4BCA-9592-4C8046C76427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4BEA5A5-888D-497C-93F9-97D4495987A9}"/>
                  </a:ext>
                </a:extLst>
              </p:cNvPr>
              <p:cNvSpPr txBox="1"/>
              <p:nvPr/>
            </p:nvSpPr>
            <p:spPr>
              <a:xfrm>
                <a:off x="3303812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4. </a:t>
                </a:r>
                <a:r>
                  <a:rPr lang="en-US" sz="2200" dirty="0"/>
                  <a:t>caring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69420-DE9F-48B7-A9BF-4076340191CE}"/>
              </a:ext>
            </a:extLst>
          </p:cNvPr>
          <p:cNvGrpSpPr/>
          <p:nvPr/>
        </p:nvGrpSpPr>
        <p:grpSpPr>
          <a:xfrm>
            <a:off x="4888645" y="1242057"/>
            <a:ext cx="2321490" cy="2494308"/>
            <a:chOff x="7217907" y="1192400"/>
            <a:chExt cx="2321490" cy="249430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57E1F0-9B48-4643-BCDC-062D26FA22C0}"/>
                </a:ext>
              </a:extLst>
            </p:cNvPr>
            <p:cNvGrpSpPr/>
            <p:nvPr/>
          </p:nvGrpSpPr>
          <p:grpSpPr>
            <a:xfrm>
              <a:off x="7217907" y="1192400"/>
              <a:ext cx="2321490" cy="2013332"/>
              <a:chOff x="98989" y="1241497"/>
              <a:chExt cx="2698047" cy="233990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8151FC0-3DEF-42CC-8B01-E9EB567F3F19}"/>
                  </a:ext>
                </a:extLst>
              </p:cNvPr>
              <p:cNvGrpSpPr/>
              <p:nvPr/>
            </p:nvGrpSpPr>
            <p:grpSpPr>
              <a:xfrm>
                <a:off x="200084" y="1360715"/>
                <a:ext cx="2596952" cy="2220686"/>
                <a:chOff x="1462289" y="1774371"/>
                <a:chExt cx="2113206" cy="1807029"/>
              </a:xfrm>
            </p:grpSpPr>
            <p:sp>
              <p:nvSpPr>
                <p:cNvPr id="85" name="Rounded Rectangle 40">
                  <a:extLst>
                    <a:ext uri="{FF2B5EF4-FFF2-40B4-BE49-F238E27FC236}">
                      <a16:creationId xmlns:a16="http://schemas.microsoft.com/office/drawing/2014/main" id="{9A147561-4AA3-47FB-8F39-EDD38DCFEF49}"/>
                    </a:ext>
                  </a:extLst>
                </p:cNvPr>
                <p:cNvSpPr/>
                <p:nvPr/>
              </p:nvSpPr>
              <p:spPr>
                <a:xfrm>
                  <a:off x="1462289" y="1774371"/>
                  <a:ext cx="2113206" cy="1807029"/>
                </a:xfrm>
                <a:prstGeom prst="roundRect">
                  <a:avLst>
                    <a:gd name="adj" fmla="val 13655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6820134-594E-4EE1-B044-C5DF8C0C3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7846" y="1774371"/>
                  <a:ext cx="1601091" cy="1807029"/>
                </a:xfrm>
                <a:prstGeom prst="roundRect">
                  <a:avLst/>
                </a:prstGeom>
              </p:spPr>
            </p:pic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6D36FD2-321C-4582-AA7E-5409EBA1284B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0070C0"/>
                    </a:solidFill>
                  </a:rPr>
                  <a:t>b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76F0DE0-899B-462A-99F4-8514147A10E3}"/>
                </a:ext>
              </a:extLst>
            </p:cNvPr>
            <p:cNvGrpSpPr/>
            <p:nvPr/>
          </p:nvGrpSpPr>
          <p:grpSpPr>
            <a:xfrm>
              <a:off x="7799608" y="3255821"/>
              <a:ext cx="1344392" cy="430887"/>
              <a:chOff x="3233058" y="1679133"/>
              <a:chExt cx="1344392" cy="430887"/>
            </a:xfrm>
          </p:grpSpPr>
          <p:sp>
            <p:nvSpPr>
              <p:cNvPr id="88" name="Rounded Rectangle 58">
                <a:extLst>
                  <a:ext uri="{FF2B5EF4-FFF2-40B4-BE49-F238E27FC236}">
                    <a16:creationId xmlns:a16="http://schemas.microsoft.com/office/drawing/2014/main" id="{5E6C45D0-6100-43BA-A1E8-4EF3C09905ED}"/>
                  </a:ext>
                </a:extLst>
              </p:cNvPr>
              <p:cNvSpPr/>
              <p:nvPr/>
            </p:nvSpPr>
            <p:spPr>
              <a:xfrm>
                <a:off x="3233058" y="1700905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06B8235-3FBA-4F51-A6F4-D3FF34B0C532}"/>
                  </a:ext>
                </a:extLst>
              </p:cNvPr>
              <p:cNvSpPr txBox="1"/>
              <p:nvPr/>
            </p:nvSpPr>
            <p:spPr>
              <a:xfrm>
                <a:off x="3303811" y="1679133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5. </a:t>
                </a:r>
                <a:r>
                  <a:rPr lang="en-US" sz="2200" dirty="0"/>
                  <a:t>active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3211 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43559 0.620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9913 0.49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7 L -0.45538 0.12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60000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8 L 0.32031 -0.044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7.40741E-7 L 0.18906 -0.00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0.1908 -0.0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-0.18577 0.0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63 L -0.18576 -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00084" y="4406590"/>
            <a:ext cx="8899071" cy="2375209"/>
          </a:xfrm>
          <a:prstGeom prst="roundRect">
            <a:avLst/>
          </a:prstGeom>
          <a:solidFill>
            <a:srgbClr val="B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8AC67-3E2E-40CA-B6C9-07AF390A9D13}"/>
              </a:ext>
            </a:extLst>
          </p:cNvPr>
          <p:cNvSpPr/>
          <p:nvPr/>
        </p:nvSpPr>
        <p:spPr>
          <a:xfrm>
            <a:off x="4312920" y="5599278"/>
            <a:ext cx="228092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29" y="1881105"/>
            <a:ext cx="8899071" cy="2375209"/>
          </a:xfrm>
          <a:prstGeom prst="round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278C07-7617-4DD7-A5BD-66BF632DF56C}"/>
              </a:ext>
            </a:extLst>
          </p:cNvPr>
          <p:cNvSpPr/>
          <p:nvPr/>
        </p:nvSpPr>
        <p:spPr>
          <a:xfrm>
            <a:off x="3557045" y="3231839"/>
            <a:ext cx="1280160" cy="384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9A8AB-129C-44A5-9DC5-2FCA743F347B}"/>
              </a:ext>
            </a:extLst>
          </p:cNvPr>
          <p:cNvSpPr/>
          <p:nvPr/>
        </p:nvSpPr>
        <p:spPr>
          <a:xfrm>
            <a:off x="4815840" y="2773680"/>
            <a:ext cx="2103120" cy="3803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64583" y="214720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adjectives in the box to complete the sentences. </a:t>
            </a:r>
          </a:p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 words / phrases.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7392" y="1167270"/>
            <a:ext cx="8654143" cy="576131"/>
          </a:xfrm>
          <a:prstGeom prst="roundRect">
            <a:avLst/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91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carefull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594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8970" y="1227320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5030" y="1225912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8060" y="122450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friendly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671" y="266186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4500" y="2653211"/>
            <a:ext cx="643356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Mina is very                  . She likes drawing pictures. She always has lots of new ideas.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375050" y="3093041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1" y="1955887"/>
            <a:ext cx="2221599" cy="22771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24800" y="51873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9630" y="5178696"/>
            <a:ext cx="584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is              . </a:t>
            </a:r>
          </a:p>
          <a:p>
            <a:r>
              <a:rPr lang="en-US" sz="2400" dirty="0"/>
              <a:t>He likes helping his friends.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56021" y="55098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3"/>
          <a:stretch/>
        </p:blipFill>
        <p:spPr>
          <a:xfrm>
            <a:off x="209841" y="4397419"/>
            <a:ext cx="2642216" cy="2375209"/>
          </a:xfrm>
          <a:prstGeom prst="round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74B8E6-429B-445D-92A3-D27D42D96EF7}"/>
              </a:ext>
            </a:extLst>
          </p:cNvPr>
          <p:cNvSpPr txBox="1"/>
          <p:nvPr/>
        </p:nvSpPr>
        <p:spPr>
          <a:xfrm>
            <a:off x="2305700" y="2739366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creative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9AA3C-5E21-4073-BC78-D7026978261E}"/>
              </a:ext>
            </a:extLst>
          </p:cNvPr>
          <p:cNvSpPr txBox="1"/>
          <p:nvPr/>
        </p:nvSpPr>
        <p:spPr>
          <a:xfrm>
            <a:off x="3915485" y="5182154"/>
            <a:ext cx="13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616</Words>
  <Application>Microsoft Office PowerPoint</Application>
  <PresentationFormat>On-screen Show (4:3)</PresentationFormat>
  <Paragraphs>193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.VnArabia</vt:lpstr>
      <vt:lpstr>.VnBlack</vt:lpstr>
      <vt:lpstr>.VnBlackH</vt:lpstr>
      <vt:lpstr>Arial</vt:lpstr>
      <vt:lpstr>Broadway</vt:lpstr>
      <vt:lpstr>Calibri</vt:lpstr>
      <vt:lpstr>Calibri Light</vt:lpstr>
      <vt:lpstr>Comic Sans MS</vt:lpstr>
      <vt:lpstr>Times New Roman</vt:lpstr>
      <vt:lpstr>Trebuchet MS</vt:lpstr>
      <vt:lpstr>Office Theme</vt:lpstr>
      <vt:lpstr>PowerPoint Presentation</vt:lpstr>
      <vt:lpstr>WARM UP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Game: Why do I love my friends?</vt:lpstr>
      <vt:lpstr>PowerPoint Presentation</vt:lpstr>
      <vt:lpstr>PowerPoint Presentation</vt:lpstr>
      <vt:lpstr>PowerPoint Presentation</vt:lpstr>
      <vt:lpstr>* CONSOLIDATION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74</cp:revision>
  <dcterms:created xsi:type="dcterms:W3CDTF">2020-12-09T02:04:09Z</dcterms:created>
  <dcterms:modified xsi:type="dcterms:W3CDTF">2023-10-26T04:22:25Z</dcterms:modified>
</cp:coreProperties>
</file>