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7" r:id="rId2"/>
    <p:sldId id="275" r:id="rId3"/>
    <p:sldId id="258" r:id="rId4"/>
    <p:sldId id="278" r:id="rId5"/>
    <p:sldId id="260" r:id="rId6"/>
    <p:sldId id="272" r:id="rId7"/>
    <p:sldId id="261" r:id="rId8"/>
    <p:sldId id="262" r:id="rId9"/>
    <p:sldId id="263" r:id="rId10"/>
    <p:sldId id="284" r:id="rId11"/>
    <p:sldId id="279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C0E6EA"/>
    <a:srgbClr val="F47A69"/>
    <a:srgbClr val="0084B1"/>
    <a:srgbClr val="8CB862"/>
    <a:srgbClr val="E2F4F6"/>
    <a:srgbClr val="D6EFF2"/>
    <a:srgbClr val="F16649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435" y="62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419475" y="139700"/>
            <a:ext cx="503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Game:</a:t>
            </a:r>
            <a:r>
              <a:rPr lang="en-US" sz="4400" b="1" dirty="0" err="1">
                <a:solidFill>
                  <a:srgbClr val="00FF00"/>
                </a:solidFill>
              </a:rPr>
              <a:t>Pelmanism</a:t>
            </a:r>
            <a:endParaRPr lang="en-US" sz="4400" dirty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950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KIND</a:t>
            </a:r>
            <a:endParaRPr lang="en-US" sz="3600" b="1" dirty="0">
              <a:ln w="38100">
                <a:noFill/>
              </a:ln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971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FRIENDLY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577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FUNNY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48488" y="148431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CLEVER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725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ACTIVE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76488" y="3284538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CREATIVE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35500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Vui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vẻ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26263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Năng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động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5725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Thân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thiện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76488" y="508476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Sáng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tạo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35500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Tốt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bụng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26263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Thông</a:t>
            </a: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 minh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22018" y="149929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04387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64399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55639" y="148478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248" y="329949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5756" y="327002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5768" y="327002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27008" y="3284538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624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375756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576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27008" y="507067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hcs que chau\Desktop\son-tung-m-tp-43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87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54675" y="914400"/>
            <a:ext cx="44291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you describe him?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He has………….</a:t>
            </a:r>
          </a:p>
          <a:p>
            <a:pPr eaLnBrk="1" hangingPunct="1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He is 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3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21" y="205469"/>
            <a:ext cx="4886779" cy="708931"/>
          </a:xfrm>
          <a:solidFill>
            <a:srgbClr val="F47A69"/>
          </a:solidFill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.VnBlack" pitchFamily="34" charset="0"/>
              </a:rPr>
              <a:t>PRODUCTION</a:t>
            </a:r>
            <a:endParaRPr lang="en-GB" dirty="0">
              <a:solidFill>
                <a:srgbClr val="00B0F0"/>
              </a:solidFill>
              <a:latin typeface=".Vn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9278" y="2812597"/>
            <a:ext cx="7886700" cy="292054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best friend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Mai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 We go to the same school, and we’ve been together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years.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Mai is very pretty. She has short black hair and big brown eyes. She is clever and hard-working, and she is also very funny. I like being with her. We often do our homework together, and she helps me a lot. I hope that in the future we’ll still be best friends.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6514" y="1117953"/>
            <a:ext cx="51090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/>
              <a:t>* Talk about your best friend</a:t>
            </a:r>
            <a:endParaRPr lang="en-GB" sz="28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667657" y="2017486"/>
            <a:ext cx="3468914" cy="624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MODEL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0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0104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       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homework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53143" y="1972491"/>
            <a:ext cx="8098971" cy="296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Gill Sans MT" pitchFamily="34" charset="0"/>
              </a:rPr>
              <a:t> 	</a:t>
            </a:r>
            <a:r>
              <a:rPr lang="en-US" sz="3200" dirty="0">
                <a:solidFill>
                  <a:srgbClr val="FF5229"/>
                </a:solidFill>
                <a:latin typeface="Gill Sans MT" pitchFamily="34" charset="0"/>
              </a:rPr>
              <a:t>- Practice speaking about your best friend.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 - prepare next lesson</a:t>
            </a:r>
          </a:p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3850"/>
            <a:ext cx="7673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76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20311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923657" y="1671795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06" y="2664999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91" y="2665347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412" y="374707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Everyday English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445" y="4698528"/>
            <a:ext cx="7085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Asking about appearance and personality</a:t>
            </a:r>
          </a:p>
        </p:txBody>
      </p:sp>
    </p:spTree>
    <p:extLst>
      <p:ext uri="{BB962C8B-B14F-4D97-AF65-F5344CB8AC3E}">
        <p14:creationId xmlns:p14="http://schemas.microsoft.com/office/powerpoint/2010/main" val="230744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2153265" y="2142032"/>
            <a:ext cx="514227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2153265" y="3914717"/>
            <a:ext cx="231058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34493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234493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8516" y="1393920"/>
            <a:ext cx="659456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short with long black hair. </a:t>
            </a:r>
          </a:p>
          <a:p>
            <a:pPr indent="514350">
              <a:lnSpc>
                <a:spcPct val="150000"/>
              </a:lnSpc>
            </a:pPr>
            <a:r>
              <a:rPr lang="en-US" sz="2600" dirty="0"/>
              <a:t>She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very kind and creative.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</p:txBody>
      </p:sp>
      <p:pic>
        <p:nvPicPr>
          <p:cNvPr id="3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14813" y="9160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93" y="103870"/>
            <a:ext cx="8225064" cy="970188"/>
          </a:xfrm>
          <a:solidFill>
            <a:srgbClr val="0FB7BD">
              <a:alpha val="73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200" b="1" dirty="0"/>
              <a:t>* Note:  </a:t>
            </a:r>
            <a:r>
              <a:rPr lang="en-US" sz="3200" b="1" dirty="0" err="1"/>
              <a:t>Dùng</a:t>
            </a:r>
            <a:r>
              <a:rPr lang="en-US" sz="3200" b="1" dirty="0"/>
              <a:t> đ</a:t>
            </a:r>
            <a:r>
              <a:rPr lang="vi-VN" sz="3200" b="1" dirty="0"/>
              <a:t>ộng từ </a:t>
            </a:r>
            <a:r>
              <a:rPr lang="vi-VN" sz="3200" b="1" dirty="0">
                <a:solidFill>
                  <a:srgbClr val="FF0000"/>
                </a:solidFill>
              </a:rPr>
              <a:t>Be</a:t>
            </a:r>
            <a:r>
              <a:rPr lang="vi-VN" sz="3200" b="1" dirty="0"/>
              <a:t> và </a:t>
            </a:r>
            <a:r>
              <a:rPr lang="vi-VN" sz="3200" b="1" dirty="0">
                <a:solidFill>
                  <a:srgbClr val="FF0000"/>
                </a:solidFill>
              </a:rPr>
              <a:t>Have</a:t>
            </a:r>
            <a:r>
              <a:rPr lang="vi-VN" sz="3200" b="1" dirty="0"/>
              <a:t> dùng để miêu tả</a:t>
            </a:r>
            <a:br>
              <a:rPr lang="vi-VN" sz="3200" b="1" dirty="0"/>
            </a:b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707" y="1259568"/>
            <a:ext cx="7886700" cy="4351338"/>
          </a:xfrm>
        </p:spPr>
        <p:txBody>
          <a:bodyPr>
            <a:normAutofit/>
          </a:bodyPr>
          <a:lstStyle/>
          <a:p>
            <a:r>
              <a:rPr lang="vi-VN" dirty="0"/>
              <a:t>1</a:t>
            </a:r>
            <a:r>
              <a:rPr lang="vi-VN" b="1" dirty="0"/>
              <a:t>. </a:t>
            </a:r>
            <a:r>
              <a:rPr lang="vi-VN" b="1" u="sng" dirty="0"/>
              <a:t>Với động từ "tobe</a:t>
            </a:r>
            <a:r>
              <a:rPr lang="vi-VN" sz="2000" b="1" i="1" dirty="0"/>
              <a:t>“</a:t>
            </a:r>
            <a:r>
              <a:rPr lang="en-US" sz="2000" b="1" i="1" dirty="0"/>
              <a:t>  ( </a:t>
            </a:r>
            <a:r>
              <a:rPr lang="en-US" sz="2000" b="1" i="1" dirty="0" err="1"/>
              <a:t>Dùng</a:t>
            </a:r>
            <a:r>
              <a:rPr lang="en-US" sz="2000" b="1" i="1" dirty="0"/>
              <a:t> </a:t>
            </a:r>
            <a:r>
              <a:rPr lang="en-US" sz="2000" b="1" i="1" dirty="0" err="1"/>
              <a:t>để</a:t>
            </a:r>
            <a:r>
              <a:rPr lang="en-US" sz="2000" b="1" i="1" dirty="0"/>
              <a:t> </a:t>
            </a:r>
            <a:r>
              <a:rPr lang="en-US" sz="2000" b="1" i="1" dirty="0" err="1"/>
              <a:t>miêu</a:t>
            </a:r>
            <a:r>
              <a:rPr lang="en-US" sz="2000" b="1" i="1" dirty="0"/>
              <a:t> </a:t>
            </a:r>
            <a:r>
              <a:rPr lang="en-US" sz="2000" b="1" i="1" dirty="0" err="1"/>
              <a:t>tả</a:t>
            </a:r>
            <a:r>
              <a:rPr lang="en-US" sz="2000" b="1" i="1" dirty="0"/>
              <a:t> </a:t>
            </a:r>
            <a:r>
              <a:rPr lang="en-US" sz="2000" b="1" i="1" dirty="0" err="1"/>
              <a:t>về</a:t>
            </a:r>
            <a:r>
              <a:rPr lang="en-US" sz="2000" b="1" i="1" dirty="0"/>
              <a:t> </a:t>
            </a:r>
            <a:r>
              <a:rPr lang="en-US" sz="2000" b="1" i="1" dirty="0" err="1"/>
              <a:t>tính</a:t>
            </a:r>
            <a:r>
              <a:rPr lang="en-US" sz="2000" b="1" i="1" dirty="0"/>
              <a:t> </a:t>
            </a:r>
            <a:r>
              <a:rPr lang="en-US" sz="2000" b="1" i="1" dirty="0" err="1"/>
              <a:t>cách</a:t>
            </a:r>
            <a:r>
              <a:rPr lang="en-US" sz="2000" b="1" i="1" dirty="0"/>
              <a:t>) </a:t>
            </a:r>
            <a:endParaRPr lang="en-GB" sz="2000" b="1" i="1" dirty="0"/>
          </a:p>
          <a:p>
            <a:pPr marL="0" indent="0">
              <a:buNone/>
            </a:pPr>
            <a:r>
              <a:rPr lang="en-GB" dirty="0"/>
              <a:t>                    S +  be +  </a:t>
            </a:r>
            <a:r>
              <a:rPr lang="en-GB" dirty="0" err="1"/>
              <a:t>adj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US" dirty="0"/>
              <a:t>  Ex:   </a:t>
            </a:r>
            <a:r>
              <a:rPr lang="en-GB" dirty="0">
                <a:solidFill>
                  <a:srgbClr val="FF0000"/>
                </a:solidFill>
              </a:rPr>
              <a:t>He is kind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She is </a:t>
            </a:r>
            <a:r>
              <a:rPr lang="en-GB" dirty="0">
                <a:solidFill>
                  <a:srgbClr val="FF0000"/>
                </a:solidFill>
              </a:rPr>
              <a:t> friendly</a:t>
            </a:r>
          </a:p>
          <a:p>
            <a:r>
              <a:rPr lang="vi-VN" b="1" dirty="0"/>
              <a:t>2. </a:t>
            </a:r>
            <a:r>
              <a:rPr lang="vi-VN" b="1" u="sng" dirty="0"/>
              <a:t>Với động từ Have</a:t>
            </a:r>
            <a:r>
              <a:rPr lang="en-GB" u="sng" dirty="0"/>
              <a:t> </a:t>
            </a:r>
            <a:r>
              <a:rPr lang="en-GB" dirty="0"/>
              <a:t>  </a:t>
            </a:r>
            <a:r>
              <a:rPr lang="en-GB" sz="2200" dirty="0"/>
              <a:t>(</a:t>
            </a:r>
            <a:r>
              <a:rPr lang="en-US" sz="2200" b="1" i="1" dirty="0" err="1"/>
              <a:t>Dùng</a:t>
            </a:r>
            <a:r>
              <a:rPr lang="en-US" sz="2200" b="1" i="1" dirty="0"/>
              <a:t> </a:t>
            </a:r>
            <a:r>
              <a:rPr lang="en-US" sz="2200" b="1" i="1" dirty="0" err="1"/>
              <a:t>để</a:t>
            </a:r>
            <a:r>
              <a:rPr lang="en-US" sz="2200" b="1" i="1" dirty="0"/>
              <a:t> </a:t>
            </a:r>
            <a:r>
              <a:rPr lang="en-US" sz="2200" b="1" i="1" dirty="0" err="1"/>
              <a:t>miêu</a:t>
            </a:r>
            <a:r>
              <a:rPr lang="en-US" sz="2200" b="1" i="1" dirty="0"/>
              <a:t> </a:t>
            </a:r>
            <a:r>
              <a:rPr lang="en-US" sz="2200" b="1" i="1" dirty="0" err="1"/>
              <a:t>tả</a:t>
            </a:r>
            <a:r>
              <a:rPr lang="en-US" sz="2200" b="1" i="1" dirty="0"/>
              <a:t> </a:t>
            </a:r>
            <a:r>
              <a:rPr lang="en-US" sz="2200" b="1" i="1" dirty="0" err="1"/>
              <a:t>về</a:t>
            </a:r>
            <a:r>
              <a:rPr lang="en-US" sz="2200" b="1" i="1" dirty="0"/>
              <a:t> </a:t>
            </a:r>
            <a:r>
              <a:rPr lang="en-US" sz="2200" b="1" i="1" dirty="0" err="1"/>
              <a:t>ngoại</a:t>
            </a:r>
            <a:r>
              <a:rPr lang="en-US" sz="2200" b="1" i="1" dirty="0"/>
              <a:t> </a:t>
            </a:r>
            <a:r>
              <a:rPr lang="en-US" sz="2200" b="1" i="1" dirty="0" err="1"/>
              <a:t>hình</a:t>
            </a:r>
            <a:r>
              <a:rPr lang="en-US" sz="2200" b="1" i="1" dirty="0"/>
              <a:t>) </a:t>
            </a:r>
            <a:endParaRPr lang="en-GB" u="sng" dirty="0"/>
          </a:p>
          <a:p>
            <a:pPr marL="0" indent="0">
              <a:buNone/>
            </a:pPr>
            <a:r>
              <a:rPr lang="en-GB" dirty="0"/>
              <a:t>                S + have/has + (a/an) + </a:t>
            </a:r>
            <a:r>
              <a:rPr lang="en-GB" dirty="0" err="1"/>
              <a:t>adj</a:t>
            </a:r>
            <a:r>
              <a:rPr lang="en-GB" dirty="0"/>
              <a:t> + N</a:t>
            </a:r>
          </a:p>
          <a:p>
            <a:pPr marL="0" indent="0">
              <a:buNone/>
            </a:pPr>
            <a:r>
              <a:rPr lang="en-GB" dirty="0"/>
              <a:t>EX:       </a:t>
            </a:r>
            <a:r>
              <a:rPr lang="en-GB" dirty="0">
                <a:solidFill>
                  <a:srgbClr val="FF0000"/>
                </a:solidFill>
              </a:rPr>
              <a:t>My best friend has a round face.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           He has big 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10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9" y="6676"/>
            <a:ext cx="74571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sz="26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8516" y="1843863"/>
            <a:ext cx="659456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/>
              <a:t>Tuan: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 err="1"/>
              <a:t>Hoa</a:t>
            </a:r>
            <a:r>
              <a:rPr lang="en-US" sz="2600" b="1" i="1" dirty="0"/>
              <a:t> : </a:t>
            </a:r>
            <a:r>
              <a:rPr lang="en-US" sz="2600" dirty="0"/>
              <a:t>She’s  (He’s)………………………….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        She(he)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Tuan: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 err="1"/>
              <a:t>Hoa</a:t>
            </a:r>
            <a:r>
              <a:rPr lang="en-US" sz="2600" b="1" i="1" dirty="0"/>
              <a:t> : </a:t>
            </a:r>
            <a:r>
              <a:rPr lang="en-US" sz="2600" dirty="0"/>
              <a:t>She’s( He’s)………………………………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96426" y="1679427"/>
            <a:ext cx="4954515" cy="2224345"/>
            <a:chOff x="2094743" y="1811975"/>
            <a:chExt cx="4954515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Date of birth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77215"/>
            <a:ext cx="7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these students in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4Teen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42398" y="1220432"/>
            <a:ext cx="7486374" cy="2579717"/>
            <a:chOff x="-1028424" y="1502509"/>
            <a:chExt cx="7486374" cy="2579717"/>
          </a:xfrm>
        </p:grpSpPr>
        <p:sp>
          <p:nvSpPr>
            <p:cNvPr id="2" name="Rounded Rectangle 1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8280" y="2116961"/>
              <a:ext cx="49296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877" y="4135292"/>
            <a:ext cx="7716777" cy="2681920"/>
            <a:chOff x="3307551" y="2923202"/>
            <a:chExt cx="7716777" cy="2681920"/>
          </a:xfrm>
        </p:grpSpPr>
        <p:sp>
          <p:nvSpPr>
            <p:cNvPr id="9" name="Rounded Rectangle 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307551" y="2923202"/>
              <a:ext cx="2497986" cy="26819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551636" y="1827660"/>
            <a:ext cx="105546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15228" y="2516625"/>
            <a:ext cx="1928280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hard-working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7753492" y="4864428"/>
            <a:ext cx="134737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7874256" y="5549394"/>
            <a:ext cx="1154516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may have different personalities because we have different birthdays.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below. Do you think they match the friends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74194"/>
              </p:ext>
            </p:extLst>
          </p:nvPr>
        </p:nvGraphicFramePr>
        <p:xfrm>
          <a:off x="865203" y="1897380"/>
          <a:ext cx="7349883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9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active,</a:t>
                      </a:r>
                      <a:r>
                        <a:rPr lang="en-US" sz="2000" b="1" baseline="0"/>
                        <a:t> friendly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caring,</a:t>
                      </a:r>
                      <a:r>
                        <a:rPr lang="en-US" sz="2000" b="1" baseline="0"/>
                        <a:t> clever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funny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22/11 –</a:t>
                      </a:r>
                      <a:r>
                        <a:rPr lang="en-US" sz="2000" b="1" baseline="0"/>
                        <a:t> 21/12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careful,</a:t>
                      </a:r>
                      <a:r>
                        <a:rPr lang="en-US" sz="2000" b="1" baseline="0"/>
                        <a:t> hard-working</a:t>
                      </a:r>
                      <a:endParaRPr lang="en-US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5606" y="917668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401" y="1827893"/>
            <a:ext cx="7627937" cy="2031325"/>
          </a:xfrm>
          <a:prstGeom prst="rect">
            <a:avLst/>
          </a:prstGeom>
          <a:solidFill>
            <a:srgbClr val="0FB7BD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My birthday is …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It’s true that …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It isn’t true that …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1538</TotalTime>
  <Words>634</Words>
  <Application>Microsoft Office PowerPoint</Application>
  <PresentationFormat>On-screen Show (4:3)</PresentationFormat>
  <Paragraphs>111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.VnArabia</vt:lpstr>
      <vt:lpstr>.VnAvantH</vt:lpstr>
      <vt:lpstr>.VnBlack</vt:lpstr>
      <vt:lpstr>.VnBlackH</vt:lpstr>
      <vt:lpstr>.VnTifani HeavyH</vt:lpstr>
      <vt:lpstr>Arial</vt:lpstr>
      <vt:lpstr>Calibri</vt:lpstr>
      <vt:lpstr>Calibri Light</vt:lpstr>
      <vt:lpstr>Comic Sans MS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* Note:  Dùng động từ Be và Have dùng để miêu tả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103</cp:revision>
  <dcterms:created xsi:type="dcterms:W3CDTF">2020-12-09T02:04:09Z</dcterms:created>
  <dcterms:modified xsi:type="dcterms:W3CDTF">2023-10-26T04:22:53Z</dcterms:modified>
</cp:coreProperties>
</file>