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302" r:id="rId3"/>
    <p:sldId id="303" r:id="rId4"/>
    <p:sldId id="296" r:id="rId5"/>
    <p:sldId id="298" r:id="rId6"/>
    <p:sldId id="300" r:id="rId7"/>
    <p:sldId id="258" r:id="rId8"/>
    <p:sldId id="292" r:id="rId9"/>
    <p:sldId id="260" r:id="rId10"/>
    <p:sldId id="290" r:id="rId11"/>
    <p:sldId id="291" r:id="rId12"/>
    <p:sldId id="262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16649"/>
    <a:srgbClr val="EDE4BC"/>
    <a:srgbClr val="EE411E"/>
    <a:srgbClr val="AABFE4"/>
    <a:srgbClr val="A3E7FF"/>
    <a:srgbClr val="0088EE"/>
    <a:srgbClr val="75DBFF"/>
    <a:srgbClr val="0FB7BD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91" y="58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9456"/>
            <a:ext cx="8363712" cy="625449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805" y="479502"/>
            <a:ext cx="8084634" cy="5742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2898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ECD09229-6B0B-459D-B52D-756BD2233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03892"/>
              </p:ext>
            </p:extLst>
          </p:nvPr>
        </p:nvGraphicFramePr>
        <p:xfrm>
          <a:off x="787837" y="1048087"/>
          <a:ext cx="7575560" cy="55051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53523">
                  <a:extLst>
                    <a:ext uri="{9D8B030D-6E8A-4147-A177-3AD203B41FA5}">
                      <a16:colId xmlns:a16="http://schemas.microsoft.com/office/drawing/2014/main" val="2725891262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3944393863"/>
                    </a:ext>
                  </a:extLst>
                </a:gridCol>
              </a:tblGrid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524910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1290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41757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9744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809883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6439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5480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052745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26238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61445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3657" y="12039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8487" y="1197521"/>
            <a:ext cx="640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children can speak Vietnamese at the camp.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3657" y="23056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8488" y="2298077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has four new friends.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3657" y="33956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8487" y="3398436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likes taking photos.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3657" y="44932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8487" y="4496020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Nam thinks Nhung is kind.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13657" y="56086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8488" y="5599967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Phong is tall and sporty.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485734" y="208887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485729" y="322379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517567" y="431188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452909" y="536725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452911" y="649697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48009" y="19727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48009" y="312349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48009" y="415265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48009" y="52423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48009" y="638127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2441" y="9398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1457" y="93980"/>
            <a:ext cx="576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 is writing to his teacher. </a:t>
            </a:r>
            <a:r>
              <a:rPr lang="en-US" sz="2800" b="1" dirty="0">
                <a:solidFill>
                  <a:srgbClr val="0070C0"/>
                </a:solidFill>
              </a:rPr>
              <a:t>F</a:t>
            </a:r>
            <a:r>
              <a:rPr lang="en-US" sz="2800" dirty="0"/>
              <a:t> </a:t>
            </a:r>
          </a:p>
          <a:p>
            <a:r>
              <a:rPr lang="en-US" sz="2800" b="1" dirty="0">
                <a:solidFill>
                  <a:srgbClr val="F16649"/>
                </a:solidFill>
              </a:rPr>
              <a:t>(his parents)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31A215-2879-4707-A6AC-A1BA819D735A}"/>
              </a:ext>
            </a:extLst>
          </p:cNvPr>
          <p:cNvSpPr txBox="1"/>
          <p:nvPr/>
        </p:nvSpPr>
        <p:spPr>
          <a:xfrm>
            <a:off x="7794596" y="1151679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83E236-694F-492F-AFA9-A86A1FE08543}"/>
              </a:ext>
            </a:extLst>
          </p:cNvPr>
          <p:cNvSpPr txBox="1"/>
          <p:nvPr/>
        </p:nvSpPr>
        <p:spPr>
          <a:xfrm>
            <a:off x="7794596" y="2244087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2F0FF9-FE6D-4E5A-856D-434DA9533F4B}"/>
              </a:ext>
            </a:extLst>
          </p:cNvPr>
          <p:cNvSpPr txBox="1"/>
          <p:nvPr/>
        </p:nvSpPr>
        <p:spPr>
          <a:xfrm>
            <a:off x="7794596" y="3371049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999285-CFAA-485E-8092-86FE32ACA0D6}"/>
              </a:ext>
            </a:extLst>
          </p:cNvPr>
          <p:cNvSpPr txBox="1"/>
          <p:nvPr/>
        </p:nvSpPr>
        <p:spPr>
          <a:xfrm>
            <a:off x="7794596" y="4468632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30D587-E102-4D0B-8D69-54FC3F597766}"/>
              </a:ext>
            </a:extLst>
          </p:cNvPr>
          <p:cNvSpPr txBox="1"/>
          <p:nvPr/>
        </p:nvSpPr>
        <p:spPr>
          <a:xfrm>
            <a:off x="7794596" y="5558948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56933-833B-4D47-98C1-7961903FEB9F}"/>
              </a:ext>
            </a:extLst>
          </p:cNvPr>
          <p:cNvSpPr txBox="1"/>
          <p:nvPr/>
        </p:nvSpPr>
        <p:spPr>
          <a:xfrm>
            <a:off x="1386667" y="1726166"/>
            <a:ext cx="318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They speak English only.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3F386A-1BF5-41C9-9DC0-6C4151FD0E62}"/>
              </a:ext>
            </a:extLst>
          </p:cNvPr>
          <p:cNvSpPr txBox="1"/>
          <p:nvPr/>
        </p:nvSpPr>
        <p:spPr>
          <a:xfrm>
            <a:off x="1384242" y="2841287"/>
            <a:ext cx="1850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He has three.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89D506-274A-416B-9AC0-CAE70075E785}"/>
              </a:ext>
            </a:extLst>
          </p:cNvPr>
          <p:cNvSpPr txBox="1"/>
          <p:nvPr/>
        </p:nvSpPr>
        <p:spPr>
          <a:xfrm>
            <a:off x="1436589" y="3940005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Jimmy likes taking photos.</a:t>
            </a:r>
          </a:p>
        </p:txBody>
      </p:sp>
    </p:spTree>
    <p:extLst>
      <p:ext uri="{BB962C8B-B14F-4D97-AF65-F5344CB8AC3E}">
        <p14:creationId xmlns:p14="http://schemas.microsoft.com/office/powerpoint/2010/main" val="29317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0" grpId="0"/>
      <p:bldP spid="41" grpId="0"/>
      <p:bldP spid="42" grpId="0"/>
      <p:bldP spid="4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183B110-891F-4FA0-8909-C1C1BC6B9144}"/>
              </a:ext>
            </a:extLst>
          </p:cNvPr>
          <p:cNvSpPr txBox="1"/>
          <p:nvPr/>
        </p:nvSpPr>
        <p:spPr>
          <a:xfrm>
            <a:off x="1365175" y="3893025"/>
            <a:ext cx="7134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effectLst/>
              </a:rPr>
              <a:t>The camp </a:t>
            </a:r>
            <a:r>
              <a:rPr lang="en-US" sz="2000" b="1" dirty="0">
                <a:solidFill>
                  <a:srgbClr val="FF0000"/>
                </a:solidFill>
              </a:rPr>
              <a:t>isn’t suitable for An because 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he can’t speak English.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7ED713-18AB-4950-8B3F-F2808CF6F84C}"/>
              </a:ext>
            </a:extLst>
          </p:cNvPr>
          <p:cNvSpPr txBox="1"/>
          <p:nvPr/>
        </p:nvSpPr>
        <p:spPr>
          <a:xfrm>
            <a:off x="1342855" y="2240565"/>
            <a:ext cx="7149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effectLst/>
              </a:rPr>
              <a:t>The camp is suitable for her because it suits her age and she can use English. She can also develop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her creativity at the camp.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8" y="729235"/>
            <a:ext cx="461715" cy="452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2296" y="630150"/>
            <a:ext cx="8223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Read about the three students below. Is the Superb Summer Camp suitable for all of them? Why or Why not?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90345" y="1421138"/>
            <a:ext cx="7613923" cy="839650"/>
            <a:chOff x="363373" y="1262747"/>
            <a:chExt cx="7613923" cy="839650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3" y="1271400"/>
              <a:ext cx="7149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Mi</a:t>
              </a:r>
              <a:r>
                <a:rPr lang="en-US" sz="2400" dirty="0"/>
                <a:t> is 12 years old. she likes drawing and writing stories. She’s good at </a:t>
              </a:r>
              <a:r>
                <a:rPr lang="en-US" sz="2400" dirty="0" err="1"/>
                <a:t>english</a:t>
              </a:r>
              <a:r>
                <a:rPr lang="en-US" sz="2400" dirty="0"/>
                <a:t>. she’s creative and friendly.</a:t>
              </a:r>
              <a:endParaRPr lang="en-US" sz="2400" i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90345" y="2959562"/>
            <a:ext cx="6471767" cy="830997"/>
            <a:chOff x="369902" y="1793434"/>
            <a:chExt cx="6471767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369902" y="194614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44733" y="1793434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is 16 years old. he doesn’t know English. He’s funny and kind. 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22296" y="4641547"/>
            <a:ext cx="7554051" cy="830997"/>
            <a:chOff x="306754" y="3668873"/>
            <a:chExt cx="7554051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306754" y="366961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713" y="3668873"/>
              <a:ext cx="7139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Vy</a:t>
              </a:r>
              <a:r>
                <a:rPr lang="en-US" sz="2400" dirty="0"/>
                <a:t> is 14 years old. She likes playing sports. Her English isn’t very good. She’s clever, but she isn’t active.</a:t>
              </a: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059494" y="245739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044158" y="430852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108814" y="564552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F8DEC4-5457-47F9-AA3B-604411F32662}"/>
              </a:ext>
            </a:extLst>
          </p:cNvPr>
          <p:cNvSpPr txBox="1"/>
          <p:nvPr/>
        </p:nvSpPr>
        <p:spPr>
          <a:xfrm>
            <a:off x="1415017" y="5409829"/>
            <a:ext cx="6894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effectLst/>
              </a:rPr>
              <a:t>The camp suits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Vy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. It suits her age and it can help her improve her English.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EE6F9-C64C-493B-836B-B2BC7CC66749}"/>
              </a:ext>
            </a:extLst>
          </p:cNvPr>
          <p:cNvSpPr txBox="1"/>
          <p:nvPr/>
        </p:nvSpPr>
        <p:spPr>
          <a:xfrm>
            <a:off x="42822" y="2134227"/>
            <a:ext cx="13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Suggested answers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913" y="8472"/>
            <a:ext cx="2630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0084B1"/>
                </a:solidFill>
              </a:rPr>
              <a:t>II. </a:t>
            </a:r>
            <a:r>
              <a:rPr lang="en-US" sz="4000" b="1" u="sng" dirty="0">
                <a:solidFill>
                  <a:srgbClr val="0084B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  <p:bldP spid="2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113416"/>
            <a:ext cx="7516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yourself. Do you want to go to this kind of camp?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555" y="935284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3546" y="1368094"/>
            <a:ext cx="594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I want to go to this camp because I can speak English there.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68718" y="2339724"/>
            <a:ext cx="6843214" cy="4077087"/>
            <a:chOff x="193701" y="1590291"/>
            <a:chExt cx="8653859" cy="5137079"/>
          </a:xfrm>
          <a:solidFill>
            <a:schemeClr val="bg1"/>
          </a:solidFill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2085278" y="395275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85278" y="444524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85278" y="49314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37601" y="618665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85278" y="2841560"/>
            <a:ext cx="515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I want to go to this camp because I can speak English and I love sports.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838200"/>
            <a:ext cx="10777538" cy="80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914400" y="777875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u="sng" dirty="0">
                <a:solidFill>
                  <a:srgbClr val="FF3300"/>
                </a:solidFill>
                <a:latin typeface="VNI-Thufap2" pitchFamily="2" charset="0"/>
                <a:cs typeface="Arial" pitchFamily="34" charset="0"/>
              </a:rPr>
              <a:t>Homework</a:t>
            </a:r>
            <a:endParaRPr lang="en-US" sz="54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70341" name="Picture 5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838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066800" y="2048619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Learn by heart the new words.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 Prepare : Unit 3 Skills 2</a:t>
            </a: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648200" y="3657600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dirty="0">
                <a:latin typeface="VNI-Slogan" pitchFamily="2" charset="0"/>
                <a:cs typeface="Arial" pitchFamily="34" charset="0"/>
              </a:rPr>
              <a:t>Good bye !</a:t>
            </a:r>
          </a:p>
        </p:txBody>
      </p:sp>
    </p:spTree>
    <p:extLst>
      <p:ext uri="{BB962C8B-B14F-4D97-AF65-F5344CB8AC3E}">
        <p14:creationId xmlns:p14="http://schemas.microsoft.com/office/powerpoint/2010/main" val="7928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985" y="2096873"/>
            <a:ext cx="4322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</a:rPr>
              <a:t>* Talk about your best friend</a:t>
            </a:r>
            <a:endParaRPr lang="en-GB" sz="2800" i="1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19453" y="345688"/>
            <a:ext cx="3523786" cy="155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* CHECK UP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6728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932" y="412594"/>
            <a:ext cx="2776654" cy="613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CHATTING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005" y="110397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Do you like to go camping?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9895" y="255557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Who do you like to go with?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9895" y="3258986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What things will you bring?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59005" y="186225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- Where do you like to camp?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5389" y="4024706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What skills do you need to have?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2529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06090" y="2316217"/>
            <a:ext cx="4954515" cy="784398"/>
            <a:chOff x="2100847" y="1820050"/>
            <a:chExt cx="4954515" cy="7843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262" y="1820050"/>
              <a:ext cx="4176100" cy="7527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248193" y="98405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friends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61712" y="1469452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88" y="3100615"/>
            <a:ext cx="4788973" cy="30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76" y="146478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I/ </a:t>
            </a:r>
            <a:r>
              <a:rPr lang="en-US" sz="4000" b="1" u="sng" dirty="0">
                <a:solidFill>
                  <a:srgbClr val="0084B1"/>
                </a:solidFill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380" y="788232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* 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25146" y="1613654"/>
            <a:ext cx="2398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superb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5460" y="2089142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perfect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 :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5460" y="2954774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leadership (n)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802918" y="3479030"/>
            <a:ext cx="242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 field trip (n):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7759" y="1671042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vời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2722" y="2159246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hảo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7759" y="3026140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sự lãnh đạo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2192" y="3538204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chuyến đi thực địa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7998" y="255318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 sporty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77272" y="2612362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82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0" grpId="0"/>
      <p:bldP spid="12" grpId="0"/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76" y="146478"/>
            <a:ext cx="466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* Checking Vocab:</a:t>
            </a:r>
            <a:endParaRPr lang="en-US" sz="4000" b="1" u="sng" dirty="0">
              <a:solidFill>
                <a:srgbClr val="0084B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146" y="1123010"/>
            <a:ext cx="2398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superb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 :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5460" y="1598498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perfect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 :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5460" y="2464130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leadership (n)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802918" y="2988386"/>
            <a:ext cx="242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 field trip (n):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2617" y="1146950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vời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7580" y="1635154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hảo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5550" y="2502048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sự lãnh đạo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9983" y="3014112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chuyến đi thực địa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7998" y="206254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 sporty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5063" y="2088270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02158" y="254199"/>
            <a:ext cx="3591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RUB OUT AND REMEMBER</a:t>
            </a:r>
          </a:p>
        </p:txBody>
      </p:sp>
    </p:spTree>
    <p:extLst>
      <p:ext uri="{BB962C8B-B14F-4D97-AF65-F5344CB8AC3E}">
        <p14:creationId xmlns:p14="http://schemas.microsoft.com/office/powerpoint/2010/main" val="32734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75900"/>
            <a:ext cx="7652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advertisement above and answer the questions.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" y="1175657"/>
            <a:ext cx="7255982" cy="38120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D5A9D2-1E34-45DE-ABDB-554520A58FBF}"/>
              </a:ext>
            </a:extLst>
          </p:cNvPr>
          <p:cNvGrpSpPr/>
          <p:nvPr/>
        </p:nvGrpSpPr>
        <p:grpSpPr>
          <a:xfrm>
            <a:off x="1539339" y="4932027"/>
            <a:ext cx="5609555" cy="472271"/>
            <a:chOff x="1357342" y="5714110"/>
            <a:chExt cx="5609555" cy="472271"/>
          </a:xfrm>
        </p:grpSpPr>
        <p:sp>
          <p:nvSpPr>
            <p:cNvPr id="13" name="TextBox 12"/>
            <p:cNvSpPr txBox="1"/>
            <p:nvPr/>
          </p:nvSpPr>
          <p:spPr>
            <a:xfrm>
              <a:off x="1357342" y="572471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74411" y="5714110"/>
              <a:ext cx="5192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Who is the Superb Summer Camp for?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9D1C928-DBB1-45A7-9737-3D9DE3FF2F0A}"/>
              </a:ext>
            </a:extLst>
          </p:cNvPr>
          <p:cNvGrpSpPr/>
          <p:nvPr/>
        </p:nvGrpSpPr>
        <p:grpSpPr>
          <a:xfrm>
            <a:off x="1539339" y="5673471"/>
            <a:ext cx="6429316" cy="463898"/>
            <a:chOff x="1357342" y="6243723"/>
            <a:chExt cx="6429316" cy="463898"/>
          </a:xfrm>
        </p:grpSpPr>
        <p:sp>
          <p:nvSpPr>
            <p:cNvPr id="15" name="TextBox 14"/>
            <p:cNvSpPr txBox="1"/>
            <p:nvPr/>
          </p:nvSpPr>
          <p:spPr>
            <a:xfrm>
              <a:off x="1357342" y="624372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2172" y="6245956"/>
              <a:ext cx="5954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people do at this summer camp?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EFA7CF8-9776-4B3A-AE07-98D3BCA98B1E}"/>
              </a:ext>
            </a:extLst>
          </p:cNvPr>
          <p:cNvSpPr txBox="1"/>
          <p:nvPr/>
        </p:nvSpPr>
        <p:spPr>
          <a:xfrm>
            <a:off x="2014169" y="5309169"/>
            <a:ext cx="554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It’s for kids between 10 and 15 years old.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FD0C52-B958-44DB-9D2C-41B9746D4D51}"/>
              </a:ext>
            </a:extLst>
          </p:cNvPr>
          <p:cNvSpPr txBox="1"/>
          <p:nvPr/>
        </p:nvSpPr>
        <p:spPr>
          <a:xfrm>
            <a:off x="2014169" y="6061779"/>
            <a:ext cx="691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They play sports and games, draw pictures, play music, learn life skills, go on field trips, etc.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383A037E-E164-4187-A5B2-92AA7EA6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1" y="250536"/>
            <a:ext cx="8658838" cy="63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8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1763" y="0"/>
            <a:ext cx="728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write T (True) or F (False). Correct the false statements.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2014" y="888472"/>
            <a:ext cx="7892143" cy="5969528"/>
            <a:chOff x="0" y="1204462"/>
            <a:chExt cx="7892143" cy="5969528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204462"/>
              <a:ext cx="7892143" cy="5969528"/>
              <a:chOff x="0" y="0"/>
              <a:chExt cx="7892143" cy="59695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87086" y="87085"/>
                <a:ext cx="7774577" cy="5882443"/>
              </a:xfrm>
              <a:prstGeom prst="roundRect">
                <a:avLst>
                  <a:gd name="adj" fmla="val 3764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6"/>
              <a:stretch/>
            </p:blipFill>
            <p:spPr>
              <a:xfrm>
                <a:off x="0" y="0"/>
                <a:ext cx="7892143" cy="73264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72143" y="1328045"/>
                <a:ext cx="7467599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Hi Mum and dad,</a:t>
                </a:r>
              </a:p>
              <a:p>
                <a:pPr algn="just"/>
                <a:r>
                  <a:rPr lang="en-US" sz="2000" dirty="0"/>
                  <a:t>Here I am at the Superb Summer Camp. </a:t>
                </a:r>
                <a:r>
                  <a:rPr lang="en-US" sz="2000" dirty="0" err="1"/>
                  <a:t>Mr</a:t>
                </a:r>
                <a:r>
                  <a:rPr lang="en-US" sz="2000" dirty="0"/>
                  <a:t> Black asked us to write emails in English! Wow, everything here is in English! I have some new friends: Jimmy, </a:t>
                </a:r>
                <a:r>
                  <a:rPr lang="en-US" sz="2000" dirty="0" err="1"/>
                  <a:t>Phong</a:t>
                </a:r>
                <a:r>
                  <a:rPr lang="en-US" sz="2000" dirty="0"/>
                  <a:t>, and </a:t>
                </a:r>
                <a:r>
                  <a:rPr lang="en-US" sz="2000" dirty="0" err="1"/>
                  <a:t>Nhung</a:t>
                </a:r>
                <a:r>
                  <a:rPr lang="en-US" sz="2000" dirty="0"/>
                  <a:t>. They’re in the photo. Jimmy has blonde hair and blue eyes. He’s clever and creative. He likes taking photos. </a:t>
                </a:r>
                <a:r>
                  <a:rPr lang="en-US" sz="2000" dirty="0" err="1"/>
                  <a:t>Phong</a:t>
                </a:r>
                <a:r>
                  <a:rPr lang="en-US" sz="2000" dirty="0"/>
                  <a:t> is the tall boy. He’s sporty and plays basketball very well. </a:t>
                </a:r>
                <a:r>
                  <a:rPr lang="en-US" sz="2000" dirty="0" err="1"/>
                  <a:t>Nhung</a:t>
                </a:r>
                <a:r>
                  <a:rPr lang="en-US" sz="2000" dirty="0"/>
                  <a:t> has curly black hair. She’s kind. She shared her lunch with me today. </a:t>
                </a:r>
              </a:p>
              <a:p>
                <a:pPr algn="just"/>
                <a:r>
                  <a:rPr lang="en-US" sz="2000" dirty="0"/>
                  <a:t>We’re having fun. Jimmy’s taking photos of me. </a:t>
                </a:r>
                <a:r>
                  <a:rPr lang="en-US" sz="2000" dirty="0" err="1"/>
                  <a:t>Phong’s</a:t>
                </a:r>
                <a:r>
                  <a:rPr lang="en-US" sz="2000" dirty="0"/>
                  <a:t> reading a comic book, and </a:t>
                </a:r>
                <a:r>
                  <a:rPr lang="en-US" sz="2000" dirty="0" err="1"/>
                  <a:t>Nhung’s</a:t>
                </a:r>
                <a:r>
                  <a:rPr lang="en-US" sz="2000" dirty="0"/>
                  <a:t> playing the violin. I must go now. </a:t>
                </a:r>
              </a:p>
              <a:p>
                <a:pPr algn="just"/>
                <a:r>
                  <a:rPr lang="en-US" sz="2000" dirty="0"/>
                  <a:t>Please write soon.</a:t>
                </a:r>
              </a:p>
              <a:p>
                <a:pPr algn="just"/>
                <a:r>
                  <a:rPr lang="en-US" sz="2000" dirty="0"/>
                  <a:t>Love,</a:t>
                </a:r>
              </a:p>
              <a:p>
                <a:pPr algn="just"/>
                <a:r>
                  <a:rPr lang="en-US" sz="2000" dirty="0"/>
                  <a:t>Nam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272144" y="2188029"/>
              <a:ext cx="7315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72144" y="2481941"/>
              <a:ext cx="7315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72144" y="1842984"/>
              <a:ext cx="666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To: My parents &lt;parents.nguyen@webmail.com&gt;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2144" y="2155370"/>
              <a:ext cx="666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Subject: My first day at the superb summer camp 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13657" y="6255515"/>
            <a:ext cx="717368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6303494"/>
            <a:ext cx="3614057" cy="495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11" y="4861415"/>
            <a:ext cx="2849435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1885</TotalTime>
  <Words>705</Words>
  <Application>Microsoft Office PowerPoint</Application>
  <PresentationFormat>On-screen Show (4:3)</PresentationFormat>
  <Paragraphs>91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.VnArabia</vt:lpstr>
      <vt:lpstr>Arial</vt:lpstr>
      <vt:lpstr>Arial Narrow</vt:lpstr>
      <vt:lpstr>Calibri</vt:lpstr>
      <vt:lpstr>Calibri Light</vt:lpstr>
      <vt:lpstr>Times New Roman</vt:lpstr>
      <vt:lpstr>VNI-Slogan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111</cp:revision>
  <dcterms:created xsi:type="dcterms:W3CDTF">2020-12-09T02:04:09Z</dcterms:created>
  <dcterms:modified xsi:type="dcterms:W3CDTF">2023-10-26T04:23:03Z</dcterms:modified>
</cp:coreProperties>
</file>