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81" r:id="rId5"/>
    <p:sldId id="280" r:id="rId6"/>
    <p:sldId id="260" r:id="rId7"/>
    <p:sldId id="279" r:id="rId8"/>
    <p:sldId id="275" r:id="rId9"/>
    <p:sldId id="261" r:id="rId10"/>
    <p:sldId id="276" r:id="rId11"/>
    <p:sldId id="262" r:id="rId12"/>
    <p:sldId id="277" r:id="rId13"/>
    <p:sldId id="267" r:id="rId14"/>
    <p:sldId id="263" r:id="rId15"/>
    <p:sldId id="264" r:id="rId16"/>
    <p:sldId id="265" r:id="rId17"/>
    <p:sldId id="266" r:id="rId18"/>
    <p:sldId id="278" r:id="rId19"/>
    <p:sldId id="272" r:id="rId20"/>
    <p:sldId id="273" r:id="rId2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6" autoAdjust="0"/>
    <p:restoredTop sz="94624" autoAdjust="0"/>
  </p:normalViewPr>
  <p:slideViewPr>
    <p:cSldViewPr snapToGrid="0">
      <p:cViewPr varScale="1">
        <p:scale>
          <a:sx n="66" d="100"/>
          <a:sy n="66" d="100"/>
        </p:scale>
        <p:origin x="-132" y="-1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41" d="100"/>
          <a:sy n="41" d="100"/>
        </p:scale>
        <p:origin x="1794"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pPr/>
              <a:t>01-Apr-22</a:t>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pPr/>
              <a:t>01-Apr-22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pPr/>
              <a:t>01-Apr-22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pPr/>
              <a:t>01-Apr-22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pPr/>
              <a:t>01-Apr-22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pPr/>
              <a:t>01-Apr-22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pPr/>
              <a:t>01-Apr-22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pPr/>
              <a:t>01-Apr-22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pPr/>
              <a:t>01-Apr-22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pPr/>
              <a:t>01-Apr-22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pPr/>
              <a:t>01-Apr-22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pPr/>
              <a:t>01-Apr-22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9.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audio" Target="file:///C:\Users\TGDD-UB\Documents\0-track-30_1.mp3" TargetMode="External"/><Relationship Id="rId5" Type="http://schemas.openxmlformats.org/officeDocument/2006/relationships/image" Target="../media/image8.emf"/><Relationship Id="rId4" Type="http://schemas.microsoft.com/office/2007/relationships/media" Target="file:///C:\Users\TGDD-UB\Documents\0-track-30_1.mp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75" y="10160"/>
            <a:ext cx="12160250" cy="6837045"/>
          </a:xfrm>
          <a:prstGeom prst="rect">
            <a:avLst/>
          </a:prstGeom>
        </p:spPr>
      </p:pic>
      <p:sp>
        <p:nvSpPr>
          <p:cNvPr id="6" name="Rectangle 5"/>
          <p:cNvSpPr/>
          <p:nvPr/>
        </p:nvSpPr>
        <p:spPr>
          <a:xfrm>
            <a:off x="2276158" y="1348740"/>
            <a:ext cx="7639685" cy="3139440"/>
          </a:xfrm>
          <a:prstGeom prst="rect">
            <a:avLst/>
          </a:prstGeom>
          <a:noFill/>
          <a:ln>
            <a:noFill/>
          </a:ln>
        </p:spPr>
        <p:txBody>
          <a:bodyPr wrap="none" rtlCol="0" anchor="t">
            <a:spAutoFit/>
          </a:bodyPr>
          <a:lstStyle/>
          <a:p>
            <a:pPr algn="ctr"/>
            <a:r>
              <a:rPr lang="vi-VN" altLang="en-US" sz="10000" b="1">
                <a:solidFill>
                  <a:schemeClr val="tx1">
                    <a:lumMod val="95000"/>
                    <a:lumOff val="5000"/>
                  </a:schemeClr>
                </a:solidFill>
                <a:effectLst>
                  <a:outerShdw blurRad="38100" dist="25400" dir="5400000" algn="ctr" rotWithShape="0">
                    <a:srgbClr val="6E747A">
                      <a:alpha val="43000"/>
                    </a:srgbClr>
                  </a:outerShdw>
                </a:effectLst>
              </a:rPr>
              <a:t>Welcome to </a:t>
            </a:r>
          </a:p>
          <a:p>
            <a:pPr algn="ctr"/>
            <a:r>
              <a:rPr lang="vi-VN" altLang="en-US" sz="10000" b="1">
                <a:solidFill>
                  <a:schemeClr val="tx1">
                    <a:lumMod val="95000"/>
                    <a:lumOff val="5000"/>
                  </a:schemeClr>
                </a:solidFill>
                <a:effectLst>
                  <a:outerShdw blurRad="38100" dist="25400" dir="5400000" algn="ctr" rotWithShape="0">
                    <a:srgbClr val="6E747A">
                      <a:alpha val="43000"/>
                    </a:srgbClr>
                  </a:outerShdw>
                </a:effectLst>
              </a:rPr>
              <a:t>our class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107"/>
            <a:ext cx="11699966" cy="5355312"/>
          </a:xfrm>
          <a:prstGeom prst="rect">
            <a:avLst/>
          </a:prstGeom>
        </p:spPr>
        <p:txBody>
          <a:bodyPr wrap="square">
            <a:spAutoFit/>
          </a:bodyPr>
          <a:lstStyle/>
          <a:p>
            <a:r>
              <a:rPr lang="vi-VN" b="1" dirty="0" smtClean="0"/>
              <a:t>Interviewer: </a:t>
            </a:r>
            <a:r>
              <a:rPr lang="vi-VN" dirty="0" smtClean="0"/>
              <a:t>We have invited some students from Oak Tree School in Happy Valley to this Beyond 2030 forum, and they are going to share with us their vision of the future. Would you like to go first, Phong?</a:t>
            </a:r>
          </a:p>
          <a:p>
            <a:r>
              <a:rPr lang="vi-VN" b="1" dirty="0" smtClean="0"/>
              <a:t>Phong: </a:t>
            </a:r>
            <a:r>
              <a:rPr lang="vi-VN" dirty="0" smtClean="0"/>
              <a:t>I believe the biggest change will take place within the school system. Apart from at school, </a:t>
            </a:r>
            <a:r>
              <a:rPr lang="vi-VN" u="sng" dirty="0" smtClean="0">
                <a:solidFill>
                  <a:srgbClr val="FF0000"/>
                </a:solidFill>
              </a:rPr>
              <a:t>we will also be learning from places which will give us real-life knowledge and experience, such as at a railway station, in a company, or on a farm.</a:t>
            </a:r>
          </a:p>
          <a:p>
            <a:r>
              <a:rPr lang="vi-VN" b="1" dirty="0" smtClean="0"/>
              <a:t>Mai: </a:t>
            </a:r>
            <a:r>
              <a:rPr lang="vi-VN" dirty="0" smtClean="0"/>
              <a:t>I agree.This real-life application of learning will give us a sense of participation, </a:t>
            </a:r>
            <a:r>
              <a:rPr lang="vi-VN" u="sng" dirty="0" smtClean="0">
                <a:solidFill>
                  <a:srgbClr val="FF0000"/>
                </a:solidFill>
              </a:rPr>
              <a:t>a feeling that we are part of the process.</a:t>
            </a:r>
          </a:p>
          <a:p>
            <a:r>
              <a:rPr lang="vi-VN" b="1" dirty="0" smtClean="0"/>
              <a:t>Interviewer:</a:t>
            </a:r>
            <a:r>
              <a:rPr lang="vi-VN" dirty="0" smtClean="0"/>
              <a:t> And what about the role of teachers?</a:t>
            </a:r>
          </a:p>
          <a:p>
            <a:r>
              <a:rPr lang="vi-VN" b="1" dirty="0" smtClean="0"/>
              <a:t>Phong:</a:t>
            </a:r>
            <a:r>
              <a:rPr lang="vi-VN" dirty="0" smtClean="0"/>
              <a:t> Ah, they will be </a:t>
            </a:r>
            <a:r>
              <a:rPr lang="vi-VN" u="sng" dirty="0" smtClean="0">
                <a:solidFill>
                  <a:srgbClr val="FF0000"/>
                </a:solidFill>
              </a:rPr>
              <a:t>more like facilitators, rather than information providers.</a:t>
            </a:r>
          </a:p>
          <a:p>
            <a:r>
              <a:rPr lang="vi-VN" b="1" dirty="0" smtClean="0"/>
              <a:t>Interviewer:</a:t>
            </a:r>
            <a:r>
              <a:rPr lang="vi-VN" dirty="0" smtClean="0"/>
              <a:t> Fascinating. How else do you see the future, Nguyen?</a:t>
            </a:r>
          </a:p>
          <a:p>
            <a:r>
              <a:rPr lang="vi-VN" b="1" dirty="0" smtClean="0"/>
              <a:t>Nguyen</a:t>
            </a:r>
            <a:r>
              <a:rPr lang="vi-VN" dirty="0" smtClean="0"/>
              <a:t>: Well, I think the role of fathers will drastically change.</a:t>
            </a:r>
          </a:p>
          <a:p>
            <a:r>
              <a:rPr lang="vi-VN" b="1" dirty="0" smtClean="0"/>
              <a:t>Interviewer: </a:t>
            </a:r>
            <a:r>
              <a:rPr lang="vi-VN" dirty="0" smtClean="0"/>
              <a:t>Oh yes? In what way?</a:t>
            </a:r>
          </a:p>
          <a:p>
            <a:r>
              <a:rPr lang="vi-VN" b="1" dirty="0" smtClean="0"/>
              <a:t>Nguyen: </a:t>
            </a:r>
            <a:r>
              <a:rPr lang="vi-VN" u="sng" dirty="0" smtClean="0">
                <a:solidFill>
                  <a:srgbClr val="FF0000"/>
                </a:solidFill>
              </a:rPr>
              <a:t>The modern father will not necessarily  be the breadwinner of the family</a:t>
            </a:r>
            <a:r>
              <a:rPr lang="vi-VN" dirty="0" smtClean="0"/>
              <a:t>. He may be externally employed or he may stay at home to take care his children.</a:t>
            </a:r>
          </a:p>
          <a:p>
            <a:r>
              <a:rPr lang="vi-VN" b="1" dirty="0" smtClean="0"/>
              <a:t>Interviewer: </a:t>
            </a:r>
            <a:r>
              <a:rPr lang="vi-VN" dirty="0" smtClean="0"/>
              <a:t>And do the housework?</a:t>
            </a:r>
          </a:p>
          <a:p>
            <a:r>
              <a:rPr lang="vi-VN" b="1" dirty="0" smtClean="0"/>
              <a:t>Nguyen: </a:t>
            </a:r>
            <a:r>
              <a:rPr lang="vi-VN" dirty="0" smtClean="0"/>
              <a:t>Yes. It's work, paid or not, isn't it?</a:t>
            </a:r>
          </a:p>
          <a:p>
            <a:r>
              <a:rPr lang="vi-VN" b="1" dirty="0" smtClean="0"/>
              <a:t>Mai:</a:t>
            </a:r>
            <a:r>
              <a:rPr lang="vi-VN" dirty="0" smtClean="0"/>
              <a:t> Absolutely. The benefit will be </a:t>
            </a:r>
            <a:r>
              <a:rPr lang="vi-VN" u="sng" dirty="0" smtClean="0">
                <a:solidFill>
                  <a:srgbClr val="FF0000"/>
                </a:solidFill>
              </a:rPr>
              <a:t>children will see their fathers more often and have a closer relationship  with them. I don't see much of dad, but I love every moment I spend  with him.</a:t>
            </a:r>
          </a:p>
          <a:p>
            <a:r>
              <a:rPr lang="vi-VN" b="1" dirty="0" smtClean="0"/>
              <a:t>Interviewer:</a:t>
            </a:r>
            <a:r>
              <a:rPr lang="vi-VN" dirty="0" smtClean="0"/>
              <a:t> Well, we are certainly covering interesting topics ...</a:t>
            </a:r>
          </a:p>
        </p:txBody>
      </p:sp>
      <p:sp>
        <p:nvSpPr>
          <p:cNvPr id="4" name="Text Box 1"/>
          <p:cNvSpPr txBox="1"/>
          <p:nvPr/>
        </p:nvSpPr>
        <p:spPr>
          <a:xfrm>
            <a:off x="728980" y="160020"/>
            <a:ext cx="9577070" cy="518160"/>
          </a:xfrm>
          <a:prstGeom prst="rect">
            <a:avLst/>
          </a:prstGeom>
          <a:noFill/>
        </p:spPr>
        <p:txBody>
          <a:bodyPr wrap="square" rtlCol="0">
            <a:spAutoFit/>
          </a:bodyPr>
          <a:lstStyle/>
          <a:p>
            <a:pPr algn="ctr"/>
            <a:r>
              <a:rPr lang="en-US" altLang="en-US" sz="2800" b="1" dirty="0" smtClean="0">
                <a:solidFill>
                  <a:srgbClr val="FF0000"/>
                </a:solidFill>
                <a:latin typeface="Times New Roman" panose="02020603050405020304" charset="0"/>
              </a:rPr>
              <a:t>LISTEN AND READ</a:t>
            </a:r>
            <a:endParaRPr lang="vi-VN" altLang="en-US" sz="2800" b="1" dirty="0">
              <a:solidFill>
                <a:srgbClr val="FF0000"/>
              </a:solidFill>
              <a:latin typeface="Times New Roman" panose="020206030504050203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p:cNvPicPr>
            <a:picLocks noGrp="1" noChangeAspect="1"/>
          </p:cNvPicPr>
          <p:nvPr>
            <p:ph sz="half" idx="2"/>
          </p:nvPr>
        </p:nvPicPr>
        <p:blipFill>
          <a:blip r:embed="rId2"/>
          <a:stretch>
            <a:fillRect/>
          </a:stretch>
        </p:blipFill>
        <p:spPr>
          <a:xfrm>
            <a:off x="17780" y="-68580"/>
            <a:ext cx="12156440" cy="6849110"/>
          </a:xfrm>
          <a:prstGeom prst="rect">
            <a:avLst/>
          </a:prstGeom>
        </p:spPr>
      </p:pic>
      <p:sp>
        <p:nvSpPr>
          <p:cNvPr id="5" name="Text Box 4"/>
          <p:cNvSpPr txBox="1"/>
          <p:nvPr/>
        </p:nvSpPr>
        <p:spPr>
          <a:xfrm>
            <a:off x="3242650" y="149225"/>
            <a:ext cx="5017135" cy="657552"/>
          </a:xfrm>
          <a:prstGeom prst="rect">
            <a:avLst/>
          </a:prstGeom>
          <a:noFill/>
        </p:spPr>
        <p:txBody>
          <a:bodyPr wrap="square" rtlCol="0">
            <a:spAutoFit/>
          </a:bodyPr>
          <a:lstStyle/>
          <a:p>
            <a:pPr>
              <a:lnSpc>
                <a:spcPct val="110000"/>
              </a:lnSpc>
            </a:pPr>
            <a:r>
              <a:rPr lang="vi-VN" altLang="en-US" sz="3600" b="1" dirty="0">
                <a:solidFill>
                  <a:srgbClr val="FF0000"/>
                </a:solidFill>
                <a:latin typeface="Times New Roman" panose="02020603050405020304" charset="0"/>
              </a:rPr>
              <a:t>* Answer the questions:</a:t>
            </a:r>
          </a:p>
        </p:txBody>
      </p:sp>
      <p:sp>
        <p:nvSpPr>
          <p:cNvPr id="6" name="Text Box 5"/>
          <p:cNvSpPr txBox="1"/>
          <p:nvPr/>
        </p:nvSpPr>
        <p:spPr>
          <a:xfrm>
            <a:off x="537023" y="600350"/>
            <a:ext cx="11062607" cy="4745915"/>
          </a:xfrm>
          <a:prstGeom prst="rect">
            <a:avLst/>
          </a:prstGeom>
          <a:noFill/>
        </p:spPr>
        <p:txBody>
          <a:bodyPr wrap="square" rtlCol="0">
            <a:spAutoFit/>
          </a:bodyPr>
          <a:lstStyle/>
          <a:p>
            <a:pPr lvl="0">
              <a:lnSpc>
                <a:spcPct val="140000"/>
              </a:lnSpc>
            </a:pPr>
            <a:r>
              <a:rPr lang="vi-VN" altLang="en-US" sz="3600" dirty="0">
                <a:latin typeface="Times New Roman" panose="02020603050405020304" charset="0"/>
              </a:rPr>
              <a:t>1. What is the purpose of the Beyond 2030 forum?</a:t>
            </a:r>
          </a:p>
          <a:p>
            <a:pPr lvl="0">
              <a:lnSpc>
                <a:spcPct val="140000"/>
              </a:lnSpc>
            </a:pPr>
            <a:r>
              <a:rPr lang="vi-VN" altLang="en-US" sz="3600" dirty="0">
                <a:latin typeface="Times New Roman" panose="02020603050405020304" charset="0"/>
              </a:rPr>
              <a:t>2. Who has been invited to the discussion?</a:t>
            </a:r>
          </a:p>
          <a:p>
            <a:pPr lvl="0">
              <a:lnSpc>
                <a:spcPct val="140000"/>
              </a:lnSpc>
            </a:pPr>
            <a:r>
              <a:rPr lang="vi-VN" altLang="en-US" sz="3600" dirty="0">
                <a:latin typeface="Times New Roman" panose="02020603050405020304" charset="0"/>
              </a:rPr>
              <a:t>3. What does Phong think about classes in the future?</a:t>
            </a:r>
          </a:p>
          <a:p>
            <a:pPr lvl="0">
              <a:lnSpc>
                <a:spcPct val="140000"/>
              </a:lnSpc>
            </a:pPr>
            <a:r>
              <a:rPr lang="vi-VN" altLang="en-US" sz="3600" dirty="0">
                <a:latin typeface="Times New Roman" panose="02020603050405020304" charset="0"/>
              </a:rPr>
              <a:t>4. Why might students like having classes outside school?</a:t>
            </a:r>
          </a:p>
          <a:p>
            <a:pPr lvl="0">
              <a:lnSpc>
                <a:spcPct val="140000"/>
              </a:lnSpc>
            </a:pPr>
            <a:r>
              <a:rPr lang="vi-VN" altLang="en-US" sz="3600" dirty="0">
                <a:latin typeface="Times New Roman" panose="02020603050405020304" charset="0"/>
              </a:rPr>
              <a:t>5. Will the father of the future always stay at home?</a:t>
            </a:r>
          </a:p>
          <a:p>
            <a:pPr lvl="0">
              <a:lnSpc>
                <a:spcPct val="140000"/>
              </a:lnSpc>
            </a:pPr>
            <a:r>
              <a:rPr lang="vi-VN" altLang="en-US" sz="3600" dirty="0">
                <a:latin typeface="Times New Roman" panose="02020603050405020304" charset="0"/>
              </a:rPr>
              <a:t>6. Does Nguyen feel nagative a man doing housework?</a:t>
            </a:r>
          </a:p>
        </p:txBody>
      </p:sp>
      <p:cxnSp>
        <p:nvCxnSpPr>
          <p:cNvPr id="8" name="Straight Connector 7"/>
          <p:cNvCxnSpPr/>
          <p:nvPr/>
        </p:nvCxnSpPr>
        <p:spPr>
          <a:xfrm>
            <a:off x="1156970" y="1319805"/>
            <a:ext cx="95758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821555" y="3607710"/>
            <a:ext cx="4815840" cy="889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27070" y="2819675"/>
            <a:ext cx="2275205" cy="762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43275" y="1307105"/>
            <a:ext cx="1368425" cy="1460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80770" y="2076090"/>
            <a:ext cx="95758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76040" y="2066565"/>
            <a:ext cx="11557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98880" y="2836820"/>
            <a:ext cx="95758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92200" y="3591835"/>
            <a:ext cx="95758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par>
                                <p:cTn id="24" presetID="5"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98426" cy="6274214"/>
          </a:xfrm>
        </p:spPr>
        <p:txBody>
          <a:bodyPr>
            <a:normAutofit fontScale="92500"/>
          </a:bodyPr>
          <a:lstStyle/>
          <a:p>
            <a:pPr marL="0" lvl="0" indent="0">
              <a:lnSpc>
                <a:spcPct val="140000"/>
              </a:lnSpc>
              <a:spcBef>
                <a:spcPts val="0"/>
              </a:spcBef>
              <a:buNone/>
            </a:pPr>
            <a:r>
              <a:rPr lang="en-US" altLang="en-US" dirty="0" smtClean="0">
                <a:solidFill>
                  <a:prstClr val="black"/>
                </a:solidFill>
                <a:latin typeface="Times New Roman" panose="02020603050405020304" charset="0"/>
              </a:rPr>
              <a:t>1. </a:t>
            </a:r>
            <a:r>
              <a:rPr lang="vi-VN" altLang="en-US" dirty="0" smtClean="0">
                <a:solidFill>
                  <a:prstClr val="black"/>
                </a:solidFill>
                <a:latin typeface="Times New Roman" panose="02020603050405020304" charset="0"/>
              </a:rPr>
              <a:t>What </a:t>
            </a:r>
            <a:r>
              <a:rPr lang="vi-VN" altLang="en-US" dirty="0">
                <a:solidFill>
                  <a:prstClr val="black"/>
                </a:solidFill>
                <a:latin typeface="Times New Roman" panose="02020603050405020304" charset="0"/>
              </a:rPr>
              <a:t>is the purpose of the Beyond 2030 forum</a:t>
            </a:r>
            <a:r>
              <a:rPr lang="vi-VN" altLang="en-US" dirty="0" smtClean="0">
                <a:solidFill>
                  <a:prstClr val="black"/>
                </a:solidFill>
                <a:latin typeface="Times New Roman" panose="02020603050405020304" charset="0"/>
              </a:rPr>
              <a:t>?</a:t>
            </a:r>
            <a:endParaRPr lang="en-US" altLang="en-US" dirty="0" smtClean="0">
              <a:solidFill>
                <a:prstClr val="black"/>
              </a:solidFill>
              <a:latin typeface="Times New Roman" panose="02020603050405020304" charset="0"/>
            </a:endParaRPr>
          </a:p>
          <a:p>
            <a:pPr marL="742950" lvl="0" indent="-742950">
              <a:lnSpc>
                <a:spcPct val="140000"/>
              </a:lnSpc>
              <a:spcBef>
                <a:spcPts val="0"/>
              </a:spcBef>
              <a:buAutoNum type="arabicPeriod"/>
            </a:pPr>
            <a:endParaRPr lang="vi-VN" altLang="en-US" dirty="0">
              <a:solidFill>
                <a:prstClr val="black"/>
              </a:solidFill>
              <a:latin typeface="Times New Roman" panose="02020603050405020304" charset="0"/>
            </a:endParaRPr>
          </a:p>
          <a:p>
            <a:pPr marL="0" lvl="0" indent="0">
              <a:lnSpc>
                <a:spcPct val="140000"/>
              </a:lnSpc>
              <a:spcBef>
                <a:spcPts val="0"/>
              </a:spcBef>
              <a:buNone/>
            </a:pPr>
            <a:r>
              <a:rPr lang="vi-VN" altLang="en-US" dirty="0">
                <a:solidFill>
                  <a:prstClr val="black"/>
                </a:solidFill>
                <a:latin typeface="Times New Roman" panose="02020603050405020304" charset="0"/>
              </a:rPr>
              <a:t>2. Who has been invited to the discussion</a:t>
            </a:r>
            <a:r>
              <a:rPr lang="vi-VN" altLang="en-US" dirty="0" smtClean="0">
                <a:solidFill>
                  <a:prstClr val="black"/>
                </a:solidFill>
                <a:latin typeface="Times New Roman" panose="02020603050405020304" charset="0"/>
              </a:rPr>
              <a:t>?</a:t>
            </a:r>
            <a:endParaRPr lang="en-US" altLang="en-US" dirty="0" smtClean="0">
              <a:solidFill>
                <a:prstClr val="black"/>
              </a:solidFill>
              <a:latin typeface="Times New Roman" panose="02020603050405020304" charset="0"/>
            </a:endParaRPr>
          </a:p>
          <a:p>
            <a:pPr marL="0" lvl="0" indent="0">
              <a:lnSpc>
                <a:spcPct val="140000"/>
              </a:lnSpc>
              <a:spcBef>
                <a:spcPts val="0"/>
              </a:spcBef>
              <a:buNone/>
            </a:pPr>
            <a:endParaRPr lang="vi-VN" altLang="en-US" dirty="0">
              <a:solidFill>
                <a:prstClr val="black"/>
              </a:solidFill>
              <a:latin typeface="Times New Roman" panose="02020603050405020304" charset="0"/>
            </a:endParaRPr>
          </a:p>
          <a:p>
            <a:pPr marL="0" lvl="0" indent="0">
              <a:lnSpc>
                <a:spcPct val="140000"/>
              </a:lnSpc>
              <a:spcBef>
                <a:spcPts val="0"/>
              </a:spcBef>
              <a:buNone/>
            </a:pPr>
            <a:r>
              <a:rPr lang="vi-VN" altLang="en-US" dirty="0">
                <a:solidFill>
                  <a:prstClr val="black"/>
                </a:solidFill>
                <a:latin typeface="Times New Roman" panose="02020603050405020304" charset="0"/>
              </a:rPr>
              <a:t>3. What does Phong think about classes in the future</a:t>
            </a:r>
            <a:r>
              <a:rPr lang="vi-VN" altLang="en-US" dirty="0" smtClean="0">
                <a:solidFill>
                  <a:prstClr val="black"/>
                </a:solidFill>
                <a:latin typeface="Times New Roman" panose="02020603050405020304" charset="0"/>
              </a:rPr>
              <a:t>?</a:t>
            </a:r>
            <a:endParaRPr lang="en-US" altLang="en-US" dirty="0" smtClean="0">
              <a:solidFill>
                <a:prstClr val="black"/>
              </a:solidFill>
              <a:latin typeface="Times New Roman" panose="02020603050405020304" charset="0"/>
            </a:endParaRPr>
          </a:p>
          <a:p>
            <a:pPr marL="0" lvl="0" indent="0">
              <a:lnSpc>
                <a:spcPct val="140000"/>
              </a:lnSpc>
              <a:spcBef>
                <a:spcPts val="0"/>
              </a:spcBef>
              <a:buNone/>
            </a:pPr>
            <a:endParaRPr lang="vi-VN" altLang="en-US" dirty="0">
              <a:solidFill>
                <a:prstClr val="black"/>
              </a:solidFill>
              <a:latin typeface="Times New Roman" panose="02020603050405020304" charset="0"/>
            </a:endParaRPr>
          </a:p>
          <a:p>
            <a:pPr marL="0" lvl="0" indent="0">
              <a:lnSpc>
                <a:spcPct val="140000"/>
              </a:lnSpc>
              <a:spcBef>
                <a:spcPts val="0"/>
              </a:spcBef>
              <a:buNone/>
            </a:pPr>
            <a:r>
              <a:rPr lang="vi-VN" altLang="en-US" dirty="0">
                <a:solidFill>
                  <a:prstClr val="black"/>
                </a:solidFill>
                <a:latin typeface="Times New Roman" panose="02020603050405020304" charset="0"/>
              </a:rPr>
              <a:t>4. Why might students like having classes outside school</a:t>
            </a:r>
            <a:r>
              <a:rPr lang="vi-VN" altLang="en-US" dirty="0" smtClean="0">
                <a:solidFill>
                  <a:prstClr val="black"/>
                </a:solidFill>
                <a:latin typeface="Times New Roman" panose="02020603050405020304" charset="0"/>
              </a:rPr>
              <a:t>?</a:t>
            </a:r>
            <a:endParaRPr lang="en-US" altLang="en-US" dirty="0" smtClean="0">
              <a:solidFill>
                <a:prstClr val="black"/>
              </a:solidFill>
              <a:latin typeface="Times New Roman" panose="02020603050405020304" charset="0"/>
            </a:endParaRPr>
          </a:p>
          <a:p>
            <a:pPr marL="0" lvl="0" indent="0">
              <a:lnSpc>
                <a:spcPct val="100000"/>
              </a:lnSpc>
              <a:spcBef>
                <a:spcPts val="0"/>
              </a:spcBef>
              <a:buNone/>
            </a:pPr>
            <a:r>
              <a:rPr lang="vi-VN" altLang="en-US" sz="3000" dirty="0" smtClean="0">
                <a:solidFill>
                  <a:srgbClr val="FF0000"/>
                </a:solidFill>
                <a:latin typeface="Times New Roman" panose="02020603050405020304" charset="0"/>
              </a:rPr>
              <a:t>It </a:t>
            </a:r>
            <a:r>
              <a:rPr lang="vi-VN" altLang="en-US" sz="3000" dirty="0">
                <a:solidFill>
                  <a:srgbClr val="FF0000"/>
                </a:solidFill>
                <a:latin typeface="Times New Roman" panose="02020603050405020304" charset="0"/>
              </a:rPr>
              <a:t>will give them a sense of participation and of being part of the </a:t>
            </a:r>
            <a:r>
              <a:rPr lang="en-US" altLang="en-US" sz="3000" dirty="0" smtClean="0">
                <a:solidFill>
                  <a:srgbClr val="FF0000"/>
                </a:solidFill>
                <a:latin typeface="Times New Roman" panose="02020603050405020304" charset="0"/>
              </a:rPr>
              <a:t>process</a:t>
            </a:r>
            <a:r>
              <a:rPr lang="vi-VN" altLang="en-US" sz="3000" dirty="0" smtClean="0">
                <a:solidFill>
                  <a:srgbClr val="FF0000"/>
                </a:solidFill>
                <a:latin typeface="Times New Roman" panose="02020603050405020304" charset="0"/>
              </a:rPr>
              <a:t>.</a:t>
            </a:r>
            <a:endParaRPr lang="vi-VN" altLang="en-US" sz="2600" dirty="0" smtClean="0">
              <a:solidFill>
                <a:srgbClr val="FF0000"/>
              </a:solidFill>
              <a:latin typeface="Times New Roman" panose="02020603050405020304" charset="0"/>
            </a:endParaRPr>
          </a:p>
          <a:p>
            <a:pPr marL="0" lvl="0" indent="0">
              <a:lnSpc>
                <a:spcPct val="140000"/>
              </a:lnSpc>
              <a:spcBef>
                <a:spcPts val="0"/>
              </a:spcBef>
              <a:buNone/>
            </a:pPr>
            <a:r>
              <a:rPr lang="vi-VN" altLang="en-US" dirty="0" smtClean="0">
                <a:solidFill>
                  <a:prstClr val="black"/>
                </a:solidFill>
                <a:latin typeface="Times New Roman" panose="02020603050405020304" charset="0"/>
              </a:rPr>
              <a:t>5</a:t>
            </a:r>
            <a:r>
              <a:rPr lang="vi-VN" altLang="en-US" dirty="0">
                <a:solidFill>
                  <a:prstClr val="black"/>
                </a:solidFill>
                <a:latin typeface="Times New Roman" panose="02020603050405020304" charset="0"/>
              </a:rPr>
              <a:t>. Will the father of the future always stay at home</a:t>
            </a:r>
            <a:r>
              <a:rPr lang="vi-VN" altLang="en-US" dirty="0" smtClean="0">
                <a:solidFill>
                  <a:prstClr val="black"/>
                </a:solidFill>
                <a:latin typeface="Times New Roman" panose="02020603050405020304" charset="0"/>
              </a:rPr>
              <a:t>?</a:t>
            </a:r>
            <a:endParaRPr lang="en-US" altLang="en-US" dirty="0">
              <a:solidFill>
                <a:prstClr val="black"/>
              </a:solidFill>
              <a:latin typeface="Times New Roman" panose="02020603050405020304" charset="0"/>
            </a:endParaRPr>
          </a:p>
          <a:p>
            <a:pPr marL="0" lvl="0" indent="0">
              <a:lnSpc>
                <a:spcPct val="140000"/>
              </a:lnSpc>
              <a:spcBef>
                <a:spcPts val="0"/>
              </a:spcBef>
              <a:buNone/>
            </a:pPr>
            <a:endParaRPr lang="vi-VN" altLang="en-US" dirty="0">
              <a:solidFill>
                <a:prstClr val="black"/>
              </a:solidFill>
              <a:latin typeface="Times New Roman" panose="02020603050405020304" charset="0"/>
            </a:endParaRPr>
          </a:p>
          <a:p>
            <a:pPr marL="0" lvl="0" indent="0">
              <a:lnSpc>
                <a:spcPct val="140000"/>
              </a:lnSpc>
              <a:spcBef>
                <a:spcPts val="0"/>
              </a:spcBef>
              <a:buNone/>
            </a:pPr>
            <a:r>
              <a:rPr lang="vi-VN" altLang="en-US" dirty="0">
                <a:solidFill>
                  <a:prstClr val="black"/>
                </a:solidFill>
                <a:latin typeface="Times New Roman" panose="02020603050405020304" charset="0"/>
              </a:rPr>
              <a:t>6. Does Nguyen feel n</a:t>
            </a:r>
            <a:r>
              <a:rPr lang="en-US" altLang="en-US" dirty="0">
                <a:solidFill>
                  <a:prstClr val="black"/>
                </a:solidFill>
                <a:latin typeface="Times New Roman" panose="02020603050405020304" charset="0"/>
              </a:rPr>
              <a:t>e</a:t>
            </a:r>
            <a:r>
              <a:rPr lang="vi-VN" altLang="en-US" dirty="0">
                <a:solidFill>
                  <a:prstClr val="black"/>
                </a:solidFill>
                <a:latin typeface="Times New Roman" panose="02020603050405020304" charset="0"/>
              </a:rPr>
              <a:t>gative</a:t>
            </a:r>
            <a:r>
              <a:rPr lang="en-US" altLang="en-US" dirty="0">
                <a:solidFill>
                  <a:prstClr val="black"/>
                </a:solidFill>
                <a:latin typeface="Times New Roman" panose="02020603050405020304" charset="0"/>
              </a:rPr>
              <a:t> about </a:t>
            </a:r>
            <a:r>
              <a:rPr lang="vi-VN" altLang="en-US" dirty="0">
                <a:solidFill>
                  <a:prstClr val="black"/>
                </a:solidFill>
                <a:latin typeface="Times New Roman" panose="02020603050405020304" charset="0"/>
              </a:rPr>
              <a:t> a man doing housework</a:t>
            </a:r>
            <a:r>
              <a:rPr lang="vi-VN" altLang="en-US" dirty="0" smtClean="0">
                <a:solidFill>
                  <a:prstClr val="black"/>
                </a:solidFill>
                <a:latin typeface="Times New Roman" panose="02020603050405020304" charset="0"/>
              </a:rPr>
              <a:t>?</a:t>
            </a:r>
            <a:endParaRPr lang="en-US" altLang="en-US" dirty="0" smtClean="0">
              <a:solidFill>
                <a:prstClr val="black"/>
              </a:solidFill>
              <a:latin typeface="Times New Roman" panose="02020603050405020304" charset="0"/>
            </a:endParaRPr>
          </a:p>
          <a:p>
            <a:pPr marL="0" lvl="0" indent="0">
              <a:lnSpc>
                <a:spcPct val="140000"/>
              </a:lnSpc>
              <a:spcBef>
                <a:spcPts val="0"/>
              </a:spcBef>
              <a:buNone/>
            </a:pPr>
            <a:endParaRPr lang="en-US" altLang="en-US" dirty="0">
              <a:solidFill>
                <a:prstClr val="black"/>
              </a:solidFill>
              <a:latin typeface="Times New Roman" panose="02020603050405020304" charset="0"/>
            </a:endParaRPr>
          </a:p>
          <a:p>
            <a:pPr marL="0" lvl="0" indent="0">
              <a:lnSpc>
                <a:spcPct val="140000"/>
              </a:lnSpc>
              <a:spcBef>
                <a:spcPts val="0"/>
              </a:spcBef>
              <a:buNone/>
            </a:pPr>
            <a:endParaRPr lang="vi-VN" altLang="en-US" dirty="0">
              <a:solidFill>
                <a:prstClr val="black"/>
              </a:solidFill>
              <a:latin typeface="Times New Roman" panose="02020603050405020304" charset="0"/>
            </a:endParaRPr>
          </a:p>
        </p:txBody>
      </p:sp>
      <p:sp>
        <p:nvSpPr>
          <p:cNvPr id="3" name="Text Box 4"/>
          <p:cNvSpPr txBox="1"/>
          <p:nvPr/>
        </p:nvSpPr>
        <p:spPr>
          <a:xfrm>
            <a:off x="756865" y="922296"/>
            <a:ext cx="21190585" cy="584775"/>
          </a:xfrm>
          <a:prstGeom prst="rect">
            <a:avLst/>
          </a:prstGeom>
          <a:noFill/>
        </p:spPr>
        <p:txBody>
          <a:bodyPr wrap="square" rtlCol="0">
            <a:spAutoFit/>
          </a:bodyPr>
          <a:lstStyle/>
          <a:p>
            <a:r>
              <a:rPr lang="en-US" altLang="en-US" sz="3200" dirty="0">
                <a:latin typeface="Times New Roman" panose="02020603050405020304" charset="0"/>
              </a:rPr>
              <a:t> </a:t>
            </a:r>
            <a:r>
              <a:rPr lang="en-US" altLang="en-US" sz="3200" dirty="0" smtClean="0">
                <a:latin typeface="Times New Roman" panose="02020603050405020304" charset="0"/>
              </a:rPr>
              <a:t>   </a:t>
            </a:r>
            <a:r>
              <a:rPr lang="vi-VN" altLang="en-US" sz="2800" dirty="0" smtClean="0">
                <a:solidFill>
                  <a:srgbClr val="FF0000"/>
                </a:solidFill>
                <a:latin typeface="Times New Roman" panose="02020603050405020304" charset="0"/>
              </a:rPr>
              <a:t>It's for </a:t>
            </a:r>
            <a:r>
              <a:rPr lang="vi-VN" altLang="en-US" sz="2800" dirty="0">
                <a:solidFill>
                  <a:srgbClr val="FF0000"/>
                </a:solidFill>
                <a:latin typeface="Times New Roman" panose="02020603050405020304" charset="0"/>
              </a:rPr>
              <a:t>people to share their vision of the future</a:t>
            </a:r>
            <a:r>
              <a:rPr lang="vi-VN" altLang="en-US" sz="3200" dirty="0">
                <a:latin typeface="Times New Roman" panose="02020603050405020304" charset="0"/>
              </a:rPr>
              <a:t>.</a:t>
            </a:r>
          </a:p>
        </p:txBody>
      </p:sp>
      <p:sp>
        <p:nvSpPr>
          <p:cNvPr id="4" name="Text Box 5"/>
          <p:cNvSpPr txBox="1"/>
          <p:nvPr/>
        </p:nvSpPr>
        <p:spPr>
          <a:xfrm>
            <a:off x="943927" y="1889539"/>
            <a:ext cx="15747365" cy="640080"/>
          </a:xfrm>
          <a:prstGeom prst="rect">
            <a:avLst/>
          </a:prstGeom>
          <a:noFill/>
        </p:spPr>
        <p:txBody>
          <a:bodyPr wrap="square" rtlCol="0">
            <a:spAutoFit/>
          </a:bodyPr>
          <a:lstStyle/>
          <a:p>
            <a:r>
              <a:rPr lang="vi-VN" altLang="en-US" sz="3600" dirty="0" smtClean="0">
                <a:latin typeface="Times New Roman" panose="02020603050405020304" charset="0"/>
              </a:rPr>
              <a:t> </a:t>
            </a:r>
            <a:r>
              <a:rPr lang="vi-VN" altLang="en-US" sz="2800" dirty="0">
                <a:solidFill>
                  <a:srgbClr val="FF0000"/>
                </a:solidFill>
                <a:latin typeface="Times New Roman" panose="02020603050405020304" charset="0"/>
              </a:rPr>
              <a:t>Some students from Oak Tree school in Happy Valley.</a:t>
            </a:r>
          </a:p>
        </p:txBody>
      </p:sp>
      <p:sp>
        <p:nvSpPr>
          <p:cNvPr id="5" name="Text Box 6"/>
          <p:cNvSpPr txBox="1"/>
          <p:nvPr/>
        </p:nvSpPr>
        <p:spPr>
          <a:xfrm>
            <a:off x="843949" y="3122477"/>
            <a:ext cx="11435135" cy="584775"/>
          </a:xfrm>
          <a:prstGeom prst="rect">
            <a:avLst/>
          </a:prstGeom>
          <a:noFill/>
        </p:spPr>
        <p:txBody>
          <a:bodyPr wrap="square" rtlCol="0">
            <a:spAutoFit/>
          </a:bodyPr>
          <a:lstStyle/>
          <a:p>
            <a:r>
              <a:rPr lang="vi-VN" altLang="en-US" sz="3200" dirty="0" smtClean="0">
                <a:latin typeface="Times New Roman" panose="02020603050405020304" charset="0"/>
              </a:rPr>
              <a:t> </a:t>
            </a:r>
            <a:r>
              <a:rPr lang="vi-VN" altLang="en-US" sz="2800" dirty="0">
                <a:solidFill>
                  <a:srgbClr val="FF0000"/>
                </a:solidFill>
                <a:latin typeface="Times New Roman" panose="02020603050405020304" charset="0"/>
              </a:rPr>
              <a:t>He says that learning will also take place outside school.</a:t>
            </a:r>
          </a:p>
        </p:txBody>
      </p:sp>
      <p:sp>
        <p:nvSpPr>
          <p:cNvPr id="6" name="Text Box 8"/>
          <p:cNvSpPr txBox="1"/>
          <p:nvPr/>
        </p:nvSpPr>
        <p:spPr>
          <a:xfrm>
            <a:off x="838200" y="5237669"/>
            <a:ext cx="11273155" cy="584775"/>
          </a:xfrm>
          <a:prstGeom prst="rect">
            <a:avLst/>
          </a:prstGeom>
          <a:noFill/>
        </p:spPr>
        <p:txBody>
          <a:bodyPr wrap="square" rtlCol="0">
            <a:spAutoFit/>
          </a:bodyPr>
          <a:lstStyle/>
          <a:p>
            <a:r>
              <a:rPr lang="vi-VN" altLang="en-US" sz="3200" dirty="0" smtClean="0">
                <a:solidFill>
                  <a:srgbClr val="FF0000"/>
                </a:solidFill>
                <a:latin typeface="Times New Roman" panose="02020603050405020304" charset="0"/>
              </a:rPr>
              <a:t> </a:t>
            </a:r>
            <a:r>
              <a:rPr lang="vi-VN" altLang="en-US" sz="2800" dirty="0">
                <a:solidFill>
                  <a:srgbClr val="FF0000"/>
                </a:solidFill>
                <a:latin typeface="Times New Roman" panose="02020603050405020304" charset="0"/>
              </a:rPr>
              <a:t>No, he won't. He may still go to work</a:t>
            </a:r>
            <a:r>
              <a:rPr lang="vi-VN" altLang="en-US" sz="3200" dirty="0">
                <a:latin typeface="Times New Roman" panose="02020603050405020304" charset="0"/>
              </a:rPr>
              <a:t>.</a:t>
            </a:r>
          </a:p>
        </p:txBody>
      </p:sp>
      <p:sp>
        <p:nvSpPr>
          <p:cNvPr id="7" name="Text Box 9"/>
          <p:cNvSpPr txBox="1"/>
          <p:nvPr/>
        </p:nvSpPr>
        <p:spPr>
          <a:xfrm>
            <a:off x="9231584" y="5757179"/>
            <a:ext cx="2960416" cy="646331"/>
          </a:xfrm>
          <a:prstGeom prst="rect">
            <a:avLst/>
          </a:prstGeom>
          <a:noFill/>
        </p:spPr>
        <p:txBody>
          <a:bodyPr wrap="square" rtlCol="0">
            <a:spAutoFit/>
          </a:bodyPr>
          <a:lstStyle/>
          <a:p>
            <a:r>
              <a:rPr lang="en-US" altLang="en-US" sz="3600" dirty="0">
                <a:latin typeface="Times New Roman" panose="02020603050405020304" charset="0"/>
              </a:rPr>
              <a:t> </a:t>
            </a:r>
            <a:r>
              <a:rPr lang="en-US" altLang="en-US" sz="3600" dirty="0" smtClean="0">
                <a:latin typeface="Times New Roman" panose="02020603050405020304" charset="0"/>
              </a:rPr>
              <a:t> </a:t>
            </a:r>
            <a:r>
              <a:rPr lang="vi-VN" altLang="en-US" sz="2800" dirty="0" smtClean="0">
                <a:solidFill>
                  <a:srgbClr val="FF0000"/>
                </a:solidFill>
                <a:latin typeface="Times New Roman" panose="02020603050405020304" charset="0"/>
              </a:rPr>
              <a:t>No</a:t>
            </a:r>
            <a:r>
              <a:rPr lang="vi-VN" altLang="en-US" sz="2800" dirty="0">
                <a:solidFill>
                  <a:srgbClr val="FF0000"/>
                </a:solidFill>
                <a:latin typeface="Times New Roman" panose="02020603050405020304" charset="0"/>
              </a:rPr>
              <a:t>, he doesn't</a:t>
            </a:r>
            <a:r>
              <a:rPr lang="vi-VN" altLang="en-US" sz="2800" dirty="0">
                <a:latin typeface="Times New Roman" panose="02020603050405020304" charset="0"/>
              </a:rPr>
              <a:t>.</a:t>
            </a:r>
          </a:p>
        </p:txBody>
      </p:sp>
    </p:spTree>
    <p:extLst>
      <p:ext uri="{BB962C8B-B14F-4D97-AF65-F5344CB8AC3E}">
        <p14:creationId xmlns="" xmlns:p14="http://schemas.microsoft.com/office/powerpoint/2010/main" val="32876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8"/>
          <p:cNvPicPr>
            <a:picLocks noGrp="1" noChangeAspect="1"/>
          </p:cNvPicPr>
          <p:nvPr>
            <p:ph/>
          </p:nvPr>
        </p:nvPicPr>
        <p:blipFill>
          <a:blip r:embed="rId2"/>
          <a:stretch>
            <a:fillRect/>
          </a:stretch>
        </p:blipFill>
        <p:spPr>
          <a:xfrm>
            <a:off x="-80010" y="40640"/>
            <a:ext cx="12305665" cy="6762750"/>
          </a:xfrm>
          <a:prstGeom prst="rect">
            <a:avLst/>
          </a:prstGeom>
        </p:spPr>
      </p:pic>
      <p:sp>
        <p:nvSpPr>
          <p:cNvPr id="5" name="Text Box 4"/>
          <p:cNvSpPr txBox="1"/>
          <p:nvPr/>
        </p:nvSpPr>
        <p:spPr>
          <a:xfrm>
            <a:off x="956945" y="1165225"/>
            <a:ext cx="21190585" cy="640080"/>
          </a:xfrm>
          <a:prstGeom prst="rect">
            <a:avLst/>
          </a:prstGeom>
          <a:noFill/>
        </p:spPr>
        <p:txBody>
          <a:bodyPr wrap="square" rtlCol="0">
            <a:spAutoFit/>
          </a:bodyPr>
          <a:lstStyle/>
          <a:p>
            <a:r>
              <a:rPr lang="vi-VN" altLang="en-US" sz="3600">
                <a:latin typeface="Times New Roman" panose="02020603050405020304" charset="0"/>
              </a:rPr>
              <a:t>1. It's is for people to share their vision of the future.</a:t>
            </a:r>
          </a:p>
        </p:txBody>
      </p:sp>
      <p:sp>
        <p:nvSpPr>
          <p:cNvPr id="6" name="Text Box 5"/>
          <p:cNvSpPr txBox="1"/>
          <p:nvPr/>
        </p:nvSpPr>
        <p:spPr>
          <a:xfrm>
            <a:off x="910590" y="1955800"/>
            <a:ext cx="15747365" cy="640080"/>
          </a:xfrm>
          <a:prstGeom prst="rect">
            <a:avLst/>
          </a:prstGeom>
          <a:noFill/>
        </p:spPr>
        <p:txBody>
          <a:bodyPr wrap="square" rtlCol="0">
            <a:spAutoFit/>
          </a:bodyPr>
          <a:lstStyle/>
          <a:p>
            <a:r>
              <a:rPr lang="vi-VN" altLang="en-US" sz="3600">
                <a:latin typeface="Times New Roman" panose="02020603050405020304" charset="0"/>
              </a:rPr>
              <a:t>2. Some students from Oak Tree school in Happy Valley.</a:t>
            </a:r>
          </a:p>
        </p:txBody>
      </p:sp>
      <p:sp>
        <p:nvSpPr>
          <p:cNvPr id="7" name="Text Box 6"/>
          <p:cNvSpPr txBox="1"/>
          <p:nvPr/>
        </p:nvSpPr>
        <p:spPr>
          <a:xfrm>
            <a:off x="910590" y="2731135"/>
            <a:ext cx="12993370" cy="640080"/>
          </a:xfrm>
          <a:prstGeom prst="rect">
            <a:avLst/>
          </a:prstGeom>
          <a:noFill/>
        </p:spPr>
        <p:txBody>
          <a:bodyPr wrap="square" rtlCol="0">
            <a:spAutoFit/>
          </a:bodyPr>
          <a:lstStyle/>
          <a:p>
            <a:r>
              <a:rPr lang="vi-VN" altLang="en-US" sz="3600">
                <a:latin typeface="Times New Roman" panose="02020603050405020304" charset="0"/>
              </a:rPr>
              <a:t>3. He says that learning will also take place outside school.</a:t>
            </a:r>
          </a:p>
        </p:txBody>
      </p:sp>
      <p:sp>
        <p:nvSpPr>
          <p:cNvPr id="8" name="Text Box 7"/>
          <p:cNvSpPr txBox="1"/>
          <p:nvPr/>
        </p:nvSpPr>
        <p:spPr>
          <a:xfrm>
            <a:off x="910590" y="3550920"/>
            <a:ext cx="10821035" cy="1188720"/>
          </a:xfrm>
          <a:prstGeom prst="rect">
            <a:avLst/>
          </a:prstGeom>
          <a:noFill/>
        </p:spPr>
        <p:txBody>
          <a:bodyPr wrap="square" rtlCol="0">
            <a:spAutoFit/>
          </a:bodyPr>
          <a:lstStyle/>
          <a:p>
            <a:r>
              <a:rPr lang="vi-VN" altLang="en-US" sz="3600">
                <a:latin typeface="Times New Roman" panose="02020603050405020304" charset="0"/>
              </a:rPr>
              <a:t>4. It will give them a sense of participation and of being part of the lesson.</a:t>
            </a:r>
          </a:p>
        </p:txBody>
      </p:sp>
      <p:sp>
        <p:nvSpPr>
          <p:cNvPr id="9" name="Text Box 8"/>
          <p:cNvSpPr txBox="1"/>
          <p:nvPr/>
        </p:nvSpPr>
        <p:spPr>
          <a:xfrm>
            <a:off x="834390" y="4904105"/>
            <a:ext cx="11212195" cy="640080"/>
          </a:xfrm>
          <a:prstGeom prst="rect">
            <a:avLst/>
          </a:prstGeom>
          <a:noFill/>
        </p:spPr>
        <p:txBody>
          <a:bodyPr wrap="square" rtlCol="0">
            <a:spAutoFit/>
          </a:bodyPr>
          <a:lstStyle/>
          <a:p>
            <a:r>
              <a:rPr lang="vi-VN" altLang="en-US" sz="3600">
                <a:latin typeface="Times New Roman" panose="02020603050405020304" charset="0"/>
              </a:rPr>
              <a:t>5. No, he won't. He may still go to work.</a:t>
            </a:r>
          </a:p>
        </p:txBody>
      </p:sp>
      <p:sp>
        <p:nvSpPr>
          <p:cNvPr id="10" name="Text Box 9"/>
          <p:cNvSpPr txBox="1"/>
          <p:nvPr/>
        </p:nvSpPr>
        <p:spPr>
          <a:xfrm>
            <a:off x="956945" y="5821680"/>
            <a:ext cx="6804660" cy="640080"/>
          </a:xfrm>
          <a:prstGeom prst="rect">
            <a:avLst/>
          </a:prstGeom>
          <a:noFill/>
        </p:spPr>
        <p:txBody>
          <a:bodyPr wrap="square" rtlCol="0">
            <a:spAutoFit/>
          </a:bodyPr>
          <a:lstStyle/>
          <a:p>
            <a:r>
              <a:rPr lang="vi-VN" altLang="en-US" sz="3600">
                <a:latin typeface="Times New Roman" panose="02020603050405020304" charset="0"/>
              </a:rPr>
              <a:t>6. No, he doesn't.</a:t>
            </a:r>
          </a:p>
        </p:txBody>
      </p:sp>
      <p:sp>
        <p:nvSpPr>
          <p:cNvPr id="11" name="Notched Right Arrow 10"/>
          <p:cNvSpPr/>
          <p:nvPr/>
        </p:nvSpPr>
        <p:spPr>
          <a:xfrm>
            <a:off x="248285" y="1475740"/>
            <a:ext cx="525145" cy="170180"/>
          </a:xfrm>
          <a:prstGeom prst="notchedRightArrow">
            <a:avLst/>
          </a:prstGeom>
          <a:gradFill>
            <a:gsLst>
              <a:gs pos="10000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a:off x="248285" y="2214245"/>
            <a:ext cx="525145" cy="170180"/>
          </a:xfrm>
          <a:prstGeom prst="notchedRightArrow">
            <a:avLst/>
          </a:prstGeom>
          <a:gradFill>
            <a:gsLst>
              <a:gs pos="10000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a:off x="324485" y="2989580"/>
            <a:ext cx="525145" cy="170180"/>
          </a:xfrm>
          <a:prstGeom prst="notchedRightArrow">
            <a:avLst/>
          </a:prstGeom>
          <a:gradFill>
            <a:gsLst>
              <a:gs pos="10000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p:cNvSpPr/>
          <p:nvPr/>
        </p:nvSpPr>
        <p:spPr>
          <a:xfrm>
            <a:off x="210185" y="3870960"/>
            <a:ext cx="525145" cy="170180"/>
          </a:xfrm>
          <a:prstGeom prst="notchedRightArrow">
            <a:avLst/>
          </a:prstGeom>
          <a:gradFill>
            <a:gsLst>
              <a:gs pos="10000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otched Right Arrow 14"/>
          <p:cNvSpPr/>
          <p:nvPr/>
        </p:nvSpPr>
        <p:spPr>
          <a:xfrm>
            <a:off x="210185" y="5178425"/>
            <a:ext cx="525145" cy="170180"/>
          </a:xfrm>
          <a:prstGeom prst="notchedRightArrow">
            <a:avLst/>
          </a:prstGeom>
          <a:gradFill>
            <a:gsLst>
              <a:gs pos="10000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a:off x="248285" y="6096000"/>
            <a:ext cx="525145" cy="170180"/>
          </a:xfrm>
          <a:prstGeom prst="notchedRightArrow">
            <a:avLst/>
          </a:prstGeom>
          <a:gradFill>
            <a:gsLst>
              <a:gs pos="10000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2000"/>
                                        <p:tgtEl>
                                          <p:spTgt spid="1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bldLvl="0" animBg="1"/>
      <p:bldP spid="13" grpId="0" bldLvl="0" animBg="1"/>
      <p:bldP spid="14" grpId="0" bldLvl="0" animBg="1"/>
      <p:bldP spid="15" grpId="0" bldLvl="0" animBg="1"/>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p:nvPr/>
        </p:nvGraphicFramePr>
        <p:xfrm>
          <a:off x="783772" y="895985"/>
          <a:ext cx="10900228" cy="4491536"/>
        </p:xfrm>
        <a:graphic>
          <a:graphicData uri="http://schemas.openxmlformats.org/drawingml/2006/table">
            <a:tbl>
              <a:tblPr firstRow="1" bandRow="1">
                <a:tableStyleId>{5C22544A-7EE6-4342-B048-85BDC9FD1C3A}</a:tableStyleId>
              </a:tblPr>
              <a:tblGrid>
                <a:gridCol w="3933371"/>
                <a:gridCol w="6966857"/>
              </a:tblGrid>
              <a:tr h="518160">
                <a:tc>
                  <a:txBody>
                    <a:bodyPr/>
                    <a:lstStyle/>
                    <a:p>
                      <a:pPr algn="ctr">
                        <a:buNone/>
                      </a:pPr>
                      <a:r>
                        <a:rPr lang="vi-VN" altLang="en-US" sz="2800" dirty="0">
                          <a:solidFill>
                            <a:schemeClr val="tx1">
                              <a:lumMod val="95000"/>
                              <a:lumOff val="5000"/>
                            </a:schemeClr>
                          </a:solidFill>
                          <a:latin typeface="Times New Roman" panose="02020603050405020304" charset="0"/>
                        </a:rPr>
                        <a:t>A</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c>
                  <a:txBody>
                    <a:bodyPr/>
                    <a:lstStyle/>
                    <a:p>
                      <a:pPr algn="ctr">
                        <a:buNone/>
                      </a:pPr>
                      <a:r>
                        <a:rPr lang="vi-VN" altLang="en-US" sz="2800">
                          <a:solidFill>
                            <a:schemeClr val="tx1">
                              <a:lumMod val="95000"/>
                              <a:lumOff val="5000"/>
                            </a:schemeClr>
                          </a:solidFill>
                          <a:latin typeface="Times New Roman" panose="02020603050405020304" charset="0"/>
                        </a:rPr>
                        <a:t>B</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r>
              <a:tr h="655955">
                <a:tc>
                  <a:txBody>
                    <a:bodyPr/>
                    <a:lstStyle/>
                    <a:p>
                      <a:pPr>
                        <a:buNone/>
                      </a:pPr>
                      <a:r>
                        <a:rPr lang="vi-VN" altLang="en-US" sz="2800" b="1">
                          <a:latin typeface="Times New Roman" panose="02020603050405020304" charset="0"/>
                        </a:rPr>
                        <a:t>1</a:t>
                      </a:r>
                      <a:r>
                        <a:rPr lang="vi-VN" altLang="en-US" sz="2800">
                          <a:latin typeface="Times New Roman" panose="02020603050405020304" charset="0"/>
                        </a:rPr>
                        <a:t>. Beyond 2030.</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c>
                  <a:txBody>
                    <a:bodyPr/>
                    <a:lstStyle/>
                    <a:p>
                      <a:pPr algn="l">
                        <a:buNone/>
                      </a:pPr>
                      <a:r>
                        <a:rPr lang="vi-VN" altLang="en-US" sz="2800" b="1" dirty="0">
                          <a:latin typeface="Times New Roman" panose="02020603050405020304" charset="0"/>
                        </a:rPr>
                        <a:t>   </a:t>
                      </a:r>
                      <a:r>
                        <a:rPr lang="vi-VN" altLang="en-US" sz="2800" b="1" dirty="0" smtClean="0">
                          <a:latin typeface="Times New Roman" panose="02020603050405020304" charset="0"/>
                        </a:rPr>
                        <a:t>a</a:t>
                      </a:r>
                      <a:r>
                        <a:rPr lang="vi-VN" altLang="en-US" sz="2800" dirty="0">
                          <a:latin typeface="Times New Roman" panose="02020603050405020304" charset="0"/>
                        </a:rPr>
                        <a:t>. Ideas about what life </a:t>
                      </a:r>
                      <a:r>
                        <a:rPr lang="vi-VN" altLang="en-US" sz="2800" dirty="0" smtClean="0">
                          <a:latin typeface="Times New Roman" panose="02020603050405020304" charset="0"/>
                        </a:rPr>
                        <a:t>will </a:t>
                      </a:r>
                      <a:r>
                        <a:rPr lang="vi-VN" altLang="en-US" sz="2800" dirty="0">
                          <a:latin typeface="Times New Roman" panose="02020603050405020304" charset="0"/>
                        </a:rPr>
                        <a:t>be in the  future.</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r>
              <a:tr h="948871">
                <a:tc>
                  <a:txBody>
                    <a:bodyPr/>
                    <a:lstStyle/>
                    <a:p>
                      <a:pPr>
                        <a:buNone/>
                      </a:pPr>
                      <a:endParaRPr lang="vi-VN" altLang="en-US" sz="2800" b="1">
                        <a:latin typeface="Times New Roman" panose="02020603050405020304" charset="0"/>
                      </a:endParaRPr>
                    </a:p>
                    <a:p>
                      <a:pPr>
                        <a:buNone/>
                      </a:pPr>
                      <a:r>
                        <a:rPr lang="vi-VN" altLang="en-US" sz="2800" b="1">
                          <a:latin typeface="Times New Roman" panose="02020603050405020304" charset="0"/>
                        </a:rPr>
                        <a:t>2</a:t>
                      </a:r>
                      <a:r>
                        <a:rPr lang="vi-VN" altLang="en-US" sz="2800">
                          <a:latin typeface="Times New Roman" panose="02020603050405020304" charset="0"/>
                        </a:rPr>
                        <a:t>. Vision of the future .</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c>
                  <a:txBody>
                    <a:bodyPr/>
                    <a:lstStyle/>
                    <a:p>
                      <a:pPr algn="l">
                        <a:buNone/>
                      </a:pPr>
                      <a:r>
                        <a:rPr lang="vi-VN" altLang="en-US" sz="2800" dirty="0">
                          <a:latin typeface="Times New Roman" panose="02020603050405020304" charset="0"/>
                        </a:rPr>
                        <a:t> </a:t>
                      </a:r>
                      <a:r>
                        <a:rPr lang="vi-VN" altLang="en-US" sz="2800" b="1" dirty="0">
                          <a:latin typeface="Times New Roman" panose="02020603050405020304" charset="0"/>
                        </a:rPr>
                        <a:t>  </a:t>
                      </a:r>
                      <a:r>
                        <a:rPr lang="vi-VN" altLang="en-US" sz="2800" b="1" dirty="0" smtClean="0">
                          <a:latin typeface="Times New Roman" panose="02020603050405020304" charset="0"/>
                        </a:rPr>
                        <a:t>b</a:t>
                      </a:r>
                      <a:r>
                        <a:rPr lang="vi-VN" altLang="en-US" sz="2800" dirty="0" smtClean="0">
                          <a:latin typeface="Times New Roman" panose="02020603050405020304" charset="0"/>
                        </a:rPr>
                        <a:t>.</a:t>
                      </a:r>
                      <a:r>
                        <a:rPr lang="vi-VN" altLang="en-US" sz="2800" dirty="0" smtClean="0">
                          <a:latin typeface="Times New Roman" panose="02020603050405020304" charset="0"/>
                          <a:sym typeface="+mn-ea"/>
                        </a:rPr>
                        <a:t>Both </a:t>
                      </a:r>
                      <a:r>
                        <a:rPr lang="vi-VN" altLang="en-US" sz="2800" dirty="0">
                          <a:latin typeface="Times New Roman" panose="02020603050405020304" charset="0"/>
                          <a:sym typeface="+mn-ea"/>
                        </a:rPr>
                        <a:t>housework and paid  work are worthy of respect</a:t>
                      </a:r>
                      <a:r>
                        <a:rPr lang="vi-VN" altLang="en-US" sz="2800" dirty="0" smtClean="0">
                          <a:latin typeface="Times New Roman" panose="02020603050405020304" charset="0"/>
                          <a:sym typeface="+mn-ea"/>
                        </a:rPr>
                        <a:t>.</a:t>
                      </a:r>
                      <a:endParaRPr lang="vi-VN" altLang="en-US" sz="2800" dirty="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r>
              <a:tr h="610870">
                <a:tc>
                  <a:txBody>
                    <a:bodyPr/>
                    <a:lstStyle/>
                    <a:p>
                      <a:pPr>
                        <a:buNone/>
                      </a:pPr>
                      <a:r>
                        <a:rPr lang="vi-VN" altLang="en-US" sz="2800" b="1" dirty="0">
                          <a:latin typeface="Times New Roman" panose="02020603050405020304" charset="0"/>
                        </a:rPr>
                        <a:t>3.</a:t>
                      </a:r>
                      <a:r>
                        <a:rPr lang="vi-VN" altLang="en-US" sz="2800" dirty="0">
                          <a:latin typeface="Times New Roman" panose="02020603050405020304" charset="0"/>
                        </a:rPr>
                        <a:t> It's work, paid or </a:t>
                      </a:r>
                    </a:p>
                    <a:p>
                      <a:pPr>
                        <a:buNone/>
                      </a:pPr>
                      <a:r>
                        <a:rPr lang="vi-VN" altLang="en-US" sz="2800" dirty="0">
                          <a:latin typeface="Times New Roman" panose="02020603050405020304" charset="0"/>
                        </a:rPr>
                        <a:t>not, isn't it?</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c>
                  <a:txBody>
                    <a:bodyPr/>
                    <a:lstStyle/>
                    <a:p>
                      <a:pPr algn="l">
                        <a:buNone/>
                      </a:pPr>
                      <a:r>
                        <a:rPr lang="vi-VN" altLang="en-US" sz="2800" b="1" dirty="0">
                          <a:latin typeface="Times New Roman" panose="02020603050405020304" charset="0"/>
                        </a:rPr>
                        <a:t>  </a:t>
                      </a:r>
                      <a:r>
                        <a:rPr lang="vi-VN" altLang="en-US" sz="2800" b="1" dirty="0" smtClean="0">
                          <a:latin typeface="Times New Roman" panose="02020603050405020304" charset="0"/>
                        </a:rPr>
                        <a:t>c</a:t>
                      </a:r>
                      <a:r>
                        <a:rPr lang="vi-VN" altLang="en-US" sz="2800" b="1" dirty="0">
                          <a:latin typeface="Times New Roman" panose="02020603050405020304" charset="0"/>
                        </a:rPr>
                        <a:t>.</a:t>
                      </a:r>
                      <a:r>
                        <a:rPr lang="vi-VN" altLang="en-US" sz="2800" dirty="0">
                          <a:latin typeface="Times New Roman" panose="02020603050405020304" charset="0"/>
                        </a:rPr>
                        <a:t> </a:t>
                      </a:r>
                      <a:r>
                        <a:rPr lang="vi-VN" altLang="en-US" sz="2800" dirty="0">
                          <a:latin typeface="Times New Roman" panose="02020603050405020304" charset="0"/>
                          <a:sym typeface="+mn-ea"/>
                        </a:rPr>
                        <a:t> I love being with my father.</a:t>
                      </a:r>
                      <a:endParaRPr lang="vi-VN" altLang="en-US" sz="2800" dirty="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r>
              <a:tr h="1423670">
                <a:tc>
                  <a:txBody>
                    <a:bodyPr/>
                    <a:lstStyle/>
                    <a:p>
                      <a:pPr>
                        <a:buNone/>
                      </a:pPr>
                      <a:r>
                        <a:rPr lang="vi-VN" altLang="en-US" sz="2800" b="1">
                          <a:latin typeface="Times New Roman" panose="02020603050405020304" charset="0"/>
                        </a:rPr>
                        <a:t>4.</a:t>
                      </a:r>
                      <a:r>
                        <a:rPr lang="vi-VN" altLang="en-US" sz="2800">
                          <a:latin typeface="Times New Roman" panose="02020603050405020304" charset="0"/>
                        </a:rPr>
                        <a:t> I love every moment,</a:t>
                      </a:r>
                    </a:p>
                    <a:p>
                      <a:pPr>
                        <a:buNone/>
                      </a:pPr>
                      <a:r>
                        <a:rPr lang="vi-VN" altLang="en-US" sz="2800">
                          <a:latin typeface="Times New Roman" panose="02020603050405020304" charset="0"/>
                        </a:rPr>
                        <a:t> I spend with him.</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c>
                  <a:txBody>
                    <a:bodyPr/>
                    <a:lstStyle/>
                    <a:p>
                      <a:pPr algn="l">
                        <a:buNone/>
                      </a:pPr>
                      <a:r>
                        <a:rPr lang="vi-VN" altLang="en-US" sz="2800" b="1" dirty="0">
                          <a:latin typeface="Times New Roman" panose="02020603050405020304" charset="0"/>
                        </a:rPr>
                        <a:t> </a:t>
                      </a:r>
                      <a:r>
                        <a:rPr lang="vi-VN" altLang="en-US" sz="2800" b="1" dirty="0" smtClean="0">
                          <a:latin typeface="Times New Roman" panose="02020603050405020304" charset="0"/>
                        </a:rPr>
                        <a:t>d</a:t>
                      </a:r>
                      <a:r>
                        <a:rPr lang="vi-VN" altLang="en-US" sz="2800" b="1" dirty="0">
                          <a:latin typeface="Times New Roman" panose="02020603050405020304" charset="0"/>
                        </a:rPr>
                        <a:t>. </a:t>
                      </a:r>
                      <a:r>
                        <a:rPr lang="vi-VN" altLang="en-US" sz="2800" dirty="0">
                          <a:latin typeface="Times New Roman" panose="02020603050405020304" charset="0"/>
                        </a:rPr>
                        <a:t>after the year 2030.</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6">
                        <a:lumMod val="60000"/>
                        <a:lumOff val="40000"/>
                      </a:schemeClr>
                    </a:solidFill>
                  </a:tcPr>
                </a:tc>
              </a:tr>
            </a:tbl>
          </a:graphicData>
        </a:graphic>
      </p:graphicFrame>
      <p:cxnSp>
        <p:nvCxnSpPr>
          <p:cNvPr id="6" name="Straight Connector 5"/>
          <p:cNvCxnSpPr/>
          <p:nvPr/>
        </p:nvCxnSpPr>
        <p:spPr>
          <a:xfrm rot="16200000" flipH="1">
            <a:off x="2824750" y="2418349"/>
            <a:ext cx="2812595" cy="1291505"/>
          </a:xfrm>
          <a:prstGeom prst="line">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4325258" y="3701143"/>
            <a:ext cx="856343" cy="711200"/>
          </a:xfrm>
          <a:prstGeom prst="line">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89829" y="2452914"/>
            <a:ext cx="986971" cy="957944"/>
          </a:xfrm>
          <a:prstGeom prst="line">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4361545" y="1719945"/>
            <a:ext cx="696685" cy="537027"/>
          </a:xfrm>
          <a:prstGeom prst="line">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1596287" y="210913"/>
            <a:ext cx="8665321" cy="584775"/>
          </a:xfrm>
          <a:prstGeom prst="rect">
            <a:avLst/>
          </a:prstGeom>
          <a:noFill/>
        </p:spPr>
        <p:txBody>
          <a:bodyPr wrap="square" rtlCol="0">
            <a:spAutoFit/>
          </a:bodyPr>
          <a:lstStyle/>
          <a:p>
            <a:r>
              <a:rPr lang="vi-VN" altLang="en-US" sz="3200" b="1" dirty="0">
                <a:solidFill>
                  <a:srgbClr val="FF0000"/>
                </a:solidFill>
                <a:latin typeface="Times New Roman" panose="02020603050405020304" charset="0"/>
              </a:rPr>
              <a:t>* Find the meaning of the phrases and </a:t>
            </a:r>
            <a:r>
              <a:rPr lang="vi-VN" altLang="en-US" sz="3200" b="1" dirty="0" smtClean="0">
                <a:solidFill>
                  <a:srgbClr val="FF0000"/>
                </a:solidFill>
                <a:latin typeface="Times New Roman" panose="02020603050405020304" charset="0"/>
              </a:rPr>
              <a:t>sentences </a:t>
            </a:r>
            <a:endParaRPr lang="vi-VN" altLang="en-US" sz="3200" b="1" dirty="0">
              <a:solidFill>
                <a:srgbClr val="FF000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p:nvPr/>
        </p:nvGraphicFramePr>
        <p:xfrm>
          <a:off x="333829" y="297815"/>
          <a:ext cx="11553371" cy="6263513"/>
        </p:xfrm>
        <a:graphic>
          <a:graphicData uri="http://schemas.openxmlformats.org/drawingml/2006/table">
            <a:tbl>
              <a:tblPr firstRow="1" bandRow="1">
                <a:tableStyleId>{5C22544A-7EE6-4342-B048-85BDC9FD1C3A}</a:tableStyleId>
              </a:tblPr>
              <a:tblGrid>
                <a:gridCol w="3705491"/>
                <a:gridCol w="7847880"/>
              </a:tblGrid>
              <a:tr h="560070">
                <a:tc>
                  <a:txBody>
                    <a:bodyPr/>
                    <a:lstStyle/>
                    <a:p>
                      <a:pPr algn="ctr">
                        <a:buNone/>
                      </a:pPr>
                      <a:r>
                        <a:rPr lang="vi-VN" altLang="en-US" sz="2800" dirty="0">
                          <a:solidFill>
                            <a:srgbClr val="FF0000"/>
                          </a:solidFill>
                          <a:latin typeface="Times New Roman" panose="02020603050405020304" charset="0"/>
                        </a:rPr>
                        <a:t>Words</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c>
                  <a:txBody>
                    <a:bodyPr/>
                    <a:lstStyle/>
                    <a:p>
                      <a:pPr algn="ctr">
                        <a:buNone/>
                      </a:pPr>
                      <a:r>
                        <a:rPr lang="vi-VN" altLang="en-US" sz="2800" dirty="0">
                          <a:solidFill>
                            <a:srgbClr val="FF0000"/>
                          </a:solidFill>
                          <a:latin typeface="Times New Roman" panose="02020603050405020304" charset="0"/>
                        </a:rPr>
                        <a:t>Explanations</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r>
              <a:tr h="1737360">
                <a:tc>
                  <a:txBody>
                    <a:bodyPr/>
                    <a:lstStyle/>
                    <a:p>
                      <a:pPr algn="l">
                        <a:buNone/>
                      </a:pPr>
                      <a:endParaRPr lang="vi-VN" altLang="en-US" sz="2800" b="1" dirty="0">
                        <a:latin typeface="Times New Roman" panose="02020603050405020304" charset="0"/>
                      </a:endParaRPr>
                    </a:p>
                    <a:p>
                      <a:pPr algn="l">
                        <a:buNone/>
                      </a:pPr>
                      <a:endParaRPr lang="vi-VN" altLang="en-US" sz="2800" b="1" dirty="0">
                        <a:latin typeface="Times New Roman" panose="02020603050405020304" charset="0"/>
                      </a:endParaRPr>
                    </a:p>
                    <a:p>
                      <a:pPr algn="l">
                        <a:buNone/>
                      </a:pPr>
                      <a:r>
                        <a:rPr lang="vi-VN" altLang="en-US" sz="2800" b="1" dirty="0">
                          <a:latin typeface="Times New Roman" panose="02020603050405020304" charset="0"/>
                        </a:rPr>
                        <a:t>1. facilitator</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c>
                  <a:txBody>
                    <a:bodyPr/>
                    <a:lstStyle/>
                    <a:p>
                      <a:pPr algn="l">
                        <a:lnSpc>
                          <a:spcPct val="120000"/>
                        </a:lnSpc>
                        <a:buNone/>
                      </a:pPr>
                      <a:r>
                        <a:rPr lang="vi-VN" altLang="en-US" sz="2800" b="1" dirty="0">
                          <a:latin typeface="Times New Roman" panose="02020603050405020304" charset="0"/>
                        </a:rPr>
                        <a:t>A. a person who provides </a:t>
                      </a:r>
                      <a:r>
                        <a:rPr lang="vi-VN" altLang="en-US" sz="2800" b="1" dirty="0" smtClean="0">
                          <a:latin typeface="Times New Roman" panose="02020603050405020304" charset="0"/>
                        </a:rPr>
                        <a:t>facilities</a:t>
                      </a:r>
                      <a:r>
                        <a:rPr lang="en-US" altLang="en-US" sz="2800" b="1" dirty="0" smtClean="0">
                          <a:latin typeface="Times New Roman" panose="02020603050405020304" charset="0"/>
                        </a:rPr>
                        <a:t> </a:t>
                      </a:r>
                      <a:r>
                        <a:rPr lang="vi-VN" altLang="en-US" sz="2800" b="1" dirty="0" smtClean="0">
                          <a:latin typeface="Times New Roman" panose="02020603050405020304" charset="0"/>
                        </a:rPr>
                        <a:t>like </a:t>
                      </a:r>
                      <a:r>
                        <a:rPr lang="vi-VN" altLang="en-US" sz="2800" b="1" dirty="0">
                          <a:latin typeface="Times New Roman" panose="02020603050405020304" charset="0"/>
                        </a:rPr>
                        <a:t>the projector, the interactive whiteboard.</a:t>
                      </a:r>
                    </a:p>
                    <a:p>
                      <a:pPr algn="l">
                        <a:lnSpc>
                          <a:spcPct val="120000"/>
                        </a:lnSpc>
                        <a:buNone/>
                      </a:pPr>
                      <a:r>
                        <a:rPr lang="vi-VN" altLang="en-US" sz="2800" b="1" dirty="0">
                          <a:latin typeface="Times New Roman" panose="02020603050405020304" charset="0"/>
                        </a:rPr>
                        <a:t>B. a person who helps somebody to do something more easily by discussing and giving guidance.</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r>
              <a:tr h="1172210">
                <a:tc>
                  <a:txBody>
                    <a:bodyPr/>
                    <a:lstStyle/>
                    <a:p>
                      <a:pPr algn="l">
                        <a:buNone/>
                      </a:pPr>
                      <a:r>
                        <a:rPr lang="vi-VN" altLang="en-US" sz="2800" b="1" dirty="0">
                          <a:latin typeface="Times New Roman" panose="02020603050405020304" charset="0"/>
                        </a:rPr>
                        <a:t>2. information provider</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c>
                  <a:txBody>
                    <a:bodyPr/>
                    <a:lstStyle/>
                    <a:p>
                      <a:pPr algn="l">
                        <a:lnSpc>
                          <a:spcPct val="120000"/>
                        </a:lnSpc>
                        <a:buNone/>
                      </a:pPr>
                      <a:r>
                        <a:rPr lang="vi-VN" altLang="en-US" sz="2800" b="1" dirty="0">
                          <a:latin typeface="Times New Roman" panose="02020603050405020304" charset="0"/>
                        </a:rPr>
                        <a:t>A. a person who gathers information and uses it to teach others.</a:t>
                      </a:r>
                    </a:p>
                    <a:p>
                      <a:pPr algn="l">
                        <a:lnSpc>
                          <a:spcPct val="120000"/>
                        </a:lnSpc>
                        <a:buNone/>
                      </a:pPr>
                      <a:r>
                        <a:rPr lang="vi-VN" altLang="en-US" sz="2800" b="1" dirty="0">
                          <a:latin typeface="Times New Roman" panose="02020603050405020304" charset="0"/>
                        </a:rPr>
                        <a:t>B. a machine which sells newspapers.</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r>
              <a:tr h="1936115">
                <a:tc>
                  <a:txBody>
                    <a:bodyPr/>
                    <a:lstStyle/>
                    <a:p>
                      <a:pPr algn="l">
                        <a:buNone/>
                      </a:pPr>
                      <a:r>
                        <a:rPr lang="vi-VN" altLang="en-US" sz="2800" b="1" dirty="0">
                          <a:latin typeface="Times New Roman" panose="02020603050405020304" charset="0"/>
                        </a:rPr>
                        <a:t>3. breadwinner</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c>
                  <a:txBody>
                    <a:bodyPr/>
                    <a:lstStyle/>
                    <a:p>
                      <a:pPr algn="l">
                        <a:lnSpc>
                          <a:spcPct val="120000"/>
                        </a:lnSpc>
                        <a:buNone/>
                      </a:pPr>
                      <a:r>
                        <a:rPr lang="vi-VN" altLang="en-US" sz="2800" b="1" dirty="0">
                          <a:latin typeface="Times New Roman" panose="02020603050405020304" charset="0"/>
                        </a:rPr>
                        <a:t>A. a person who makes bread to feed the family.</a:t>
                      </a:r>
                    </a:p>
                    <a:p>
                      <a:pPr algn="l">
                        <a:lnSpc>
                          <a:spcPct val="120000"/>
                        </a:lnSpc>
                        <a:buNone/>
                      </a:pPr>
                      <a:r>
                        <a:rPr lang="vi-VN" altLang="en-US" sz="2800" b="1" dirty="0">
                          <a:latin typeface="Times New Roman" panose="02020603050405020304" charset="0"/>
                        </a:rPr>
                        <a:t>B. a person who supports the family with the money he/she earns.</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20000"/>
                        <a:lumOff val="80000"/>
                      </a:schemeClr>
                    </a:solidFill>
                  </a:tcPr>
                </a:tc>
              </a:tr>
            </a:tbl>
          </a:graphicData>
        </a:graphic>
      </p:graphicFrame>
      <p:sp>
        <p:nvSpPr>
          <p:cNvPr id="6" name="Text Box 5"/>
          <p:cNvSpPr txBox="1"/>
          <p:nvPr/>
        </p:nvSpPr>
        <p:spPr>
          <a:xfrm>
            <a:off x="4053480" y="1887946"/>
            <a:ext cx="7949834" cy="1557349"/>
          </a:xfrm>
          <a:prstGeom prst="rect">
            <a:avLst/>
          </a:prstGeom>
          <a:noFill/>
          <a:ln>
            <a:noFill/>
          </a:ln>
        </p:spPr>
        <p:txBody>
          <a:bodyPr wrap="square" rtlCol="0">
            <a:spAutoFit/>
          </a:bodyPr>
          <a:lstStyle/>
          <a:p>
            <a:pPr>
              <a:lnSpc>
                <a:spcPct val="120000"/>
              </a:lnSpc>
            </a:pPr>
            <a:r>
              <a:rPr lang="vi-VN" altLang="en-US" sz="2800" b="1" dirty="0">
                <a:solidFill>
                  <a:srgbClr val="FF0000"/>
                </a:solidFill>
                <a:latin typeface="Times New Roman" panose="02020603050405020304" charset="0"/>
                <a:sym typeface="+mn-ea"/>
              </a:rPr>
              <a:t>B. a person who helps somebody to do something more easily by discussing and giving guidance.</a:t>
            </a:r>
          </a:p>
          <a:p>
            <a:endParaRPr lang="vi-VN" altLang="en-US" sz="2800" b="1" dirty="0">
              <a:solidFill>
                <a:srgbClr val="FF0000"/>
              </a:solidFill>
              <a:latin typeface="Times New Roman" panose="02020603050405020304" charset="0"/>
              <a:sym typeface="+mn-ea"/>
            </a:endParaRPr>
          </a:p>
        </p:txBody>
      </p:sp>
      <p:sp>
        <p:nvSpPr>
          <p:cNvPr id="7" name="Text Box 6"/>
          <p:cNvSpPr txBox="1"/>
          <p:nvPr/>
        </p:nvSpPr>
        <p:spPr>
          <a:xfrm>
            <a:off x="4041415" y="2973796"/>
            <a:ext cx="7961900" cy="1126462"/>
          </a:xfrm>
          <a:prstGeom prst="rect">
            <a:avLst/>
          </a:prstGeom>
          <a:noFill/>
        </p:spPr>
        <p:txBody>
          <a:bodyPr wrap="square" rtlCol="0">
            <a:spAutoFit/>
          </a:bodyPr>
          <a:lstStyle/>
          <a:p>
            <a:pPr>
              <a:lnSpc>
                <a:spcPct val="120000"/>
              </a:lnSpc>
            </a:pPr>
            <a:r>
              <a:rPr lang="vi-VN" altLang="en-US" sz="2800" b="1" dirty="0">
                <a:solidFill>
                  <a:srgbClr val="FF0000"/>
                </a:solidFill>
                <a:latin typeface="Times New Roman" panose="02020603050405020304" charset="0"/>
                <a:sym typeface="+mn-ea"/>
              </a:rPr>
              <a:t>A. a person who gathers information and uses it to teach others.</a:t>
            </a:r>
          </a:p>
        </p:txBody>
      </p:sp>
      <p:sp>
        <p:nvSpPr>
          <p:cNvPr id="8" name="Text Box 7"/>
          <p:cNvSpPr txBox="1"/>
          <p:nvPr/>
        </p:nvSpPr>
        <p:spPr>
          <a:xfrm>
            <a:off x="4186555" y="5261610"/>
            <a:ext cx="7569835" cy="944880"/>
          </a:xfrm>
          <a:prstGeom prst="rect">
            <a:avLst/>
          </a:prstGeom>
          <a:noFill/>
        </p:spPr>
        <p:txBody>
          <a:bodyPr wrap="square" rtlCol="0">
            <a:spAutoFit/>
          </a:bodyPr>
          <a:lstStyle/>
          <a:p>
            <a:pPr algn="just">
              <a:lnSpc>
                <a:spcPct val="100000"/>
              </a:lnSpc>
            </a:pPr>
            <a:r>
              <a:rPr lang="vi-VN" altLang="en-US" sz="2800">
                <a:solidFill>
                  <a:srgbClr val="FF0000"/>
                </a:solidFill>
                <a:latin typeface="Times New Roman" panose="02020603050405020304" charset="0"/>
                <a:sym typeface="+mn-ea"/>
              </a:rPr>
              <a:t>.</a:t>
            </a:r>
          </a:p>
          <a:p>
            <a:endParaRPr lang="vi-VN" altLang="en-US" sz="2800">
              <a:solidFill>
                <a:srgbClr val="FF0000"/>
              </a:solidFill>
              <a:latin typeface="Times New Roman" panose="02020603050405020304" charset="0"/>
              <a:sym typeface="+mn-ea"/>
            </a:endParaRPr>
          </a:p>
        </p:txBody>
      </p:sp>
      <p:sp>
        <p:nvSpPr>
          <p:cNvPr id="2" name="Text Box 1"/>
          <p:cNvSpPr txBox="1"/>
          <p:nvPr/>
        </p:nvSpPr>
        <p:spPr>
          <a:xfrm>
            <a:off x="4051030" y="5198103"/>
            <a:ext cx="7099935" cy="1029970"/>
          </a:xfrm>
          <a:prstGeom prst="rect">
            <a:avLst/>
          </a:prstGeom>
          <a:noFill/>
        </p:spPr>
        <p:txBody>
          <a:bodyPr wrap="square" rtlCol="0">
            <a:spAutoFit/>
          </a:bodyPr>
          <a:lstStyle/>
          <a:p>
            <a:pPr>
              <a:lnSpc>
                <a:spcPct val="110000"/>
              </a:lnSpc>
            </a:pPr>
            <a:r>
              <a:rPr lang="vi-VN" altLang="en-US" sz="2800" b="1" dirty="0">
                <a:solidFill>
                  <a:srgbClr val="FF0000"/>
                </a:solidFill>
                <a:latin typeface="Times New Roman" panose="02020603050405020304" charset="0"/>
              </a:rPr>
              <a:t>B. a person who supports the family with the money he/she earns.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_JVIY"/>
          <p:cNvPicPr>
            <a:picLocks noGrp="1" noChangeAspect="1"/>
          </p:cNvPicPr>
          <p:nvPr>
            <p:ph sz="half" idx="1"/>
          </p:nvPr>
        </p:nvPicPr>
        <p:blipFill>
          <a:blip r:embed="rId2"/>
          <a:stretch>
            <a:fillRect/>
          </a:stretch>
        </p:blipFill>
        <p:spPr>
          <a:xfrm>
            <a:off x="362856" y="4005942"/>
            <a:ext cx="3468915" cy="2338977"/>
          </a:xfrm>
          <a:prstGeom prst="rect">
            <a:avLst/>
          </a:prstGeom>
        </p:spPr>
      </p:pic>
      <p:pic>
        <p:nvPicPr>
          <p:cNvPr id="6" name="Content Placeholder 5" descr="11377_1280x800"/>
          <p:cNvPicPr>
            <a:picLocks noGrp="1" noChangeAspect="1"/>
          </p:cNvPicPr>
          <p:nvPr>
            <p:ph sz="half" idx="2"/>
          </p:nvPr>
        </p:nvPicPr>
        <p:blipFill>
          <a:blip r:embed="rId3" cstate="print"/>
          <a:stretch>
            <a:fillRect/>
          </a:stretch>
        </p:blipFill>
        <p:spPr>
          <a:xfrm>
            <a:off x="8505371" y="4122057"/>
            <a:ext cx="3381829" cy="2172698"/>
          </a:xfrm>
          <a:prstGeom prst="rect">
            <a:avLst/>
          </a:prstGeom>
        </p:spPr>
      </p:pic>
      <p:pic>
        <p:nvPicPr>
          <p:cNvPr id="8" name="Picture 7" descr="b6f9552b758aaefb443aa299af692e56"/>
          <p:cNvPicPr>
            <a:picLocks noChangeAspect="1"/>
          </p:cNvPicPr>
          <p:nvPr/>
        </p:nvPicPr>
        <p:blipFill>
          <a:blip r:embed="rId4"/>
          <a:stretch>
            <a:fillRect/>
          </a:stretch>
        </p:blipFill>
        <p:spPr>
          <a:xfrm>
            <a:off x="4538804" y="827314"/>
            <a:ext cx="3448050" cy="2182133"/>
          </a:xfrm>
          <a:prstGeom prst="rect">
            <a:avLst/>
          </a:prstGeom>
        </p:spPr>
      </p:pic>
      <p:pic>
        <p:nvPicPr>
          <p:cNvPr id="9" name="Picture 8" descr="Fast-Running-Train-Wallpaper"/>
          <p:cNvPicPr>
            <a:picLocks noChangeAspect="1"/>
          </p:cNvPicPr>
          <p:nvPr/>
        </p:nvPicPr>
        <p:blipFill>
          <a:blip r:embed="rId5" cstate="print"/>
          <a:stretch>
            <a:fillRect/>
          </a:stretch>
        </p:blipFill>
        <p:spPr>
          <a:xfrm flipH="1">
            <a:off x="4528455" y="4078514"/>
            <a:ext cx="3468916" cy="2289265"/>
          </a:xfrm>
          <a:prstGeom prst="rect">
            <a:avLst/>
          </a:prstGeom>
        </p:spPr>
      </p:pic>
      <p:pic>
        <p:nvPicPr>
          <p:cNvPr id="10" name="Picture 9" descr="xeluongtinhkienthuc3_wtadjpg_2hrs9ca2kb5n0"/>
          <p:cNvPicPr>
            <a:picLocks noChangeAspect="1"/>
          </p:cNvPicPr>
          <p:nvPr/>
        </p:nvPicPr>
        <p:blipFill>
          <a:blip r:embed="rId6"/>
          <a:stretch>
            <a:fillRect/>
          </a:stretch>
        </p:blipFill>
        <p:spPr>
          <a:xfrm>
            <a:off x="377372" y="827317"/>
            <a:ext cx="3526972" cy="2161086"/>
          </a:xfrm>
          <a:prstGeom prst="rect">
            <a:avLst/>
          </a:prstGeom>
        </p:spPr>
      </p:pic>
      <p:pic>
        <p:nvPicPr>
          <p:cNvPr id="11" name="Picture 10" descr="article-2577313-1C2A957D00000578-770_634x349"/>
          <p:cNvPicPr>
            <a:picLocks noChangeAspect="1"/>
          </p:cNvPicPr>
          <p:nvPr/>
        </p:nvPicPr>
        <p:blipFill>
          <a:blip r:embed="rId7"/>
          <a:stretch>
            <a:fillRect/>
          </a:stretch>
        </p:blipFill>
        <p:spPr>
          <a:xfrm>
            <a:off x="8534400" y="812800"/>
            <a:ext cx="3393717" cy="2292350"/>
          </a:xfrm>
          <a:prstGeom prst="rect">
            <a:avLst/>
          </a:prstGeom>
        </p:spPr>
      </p:pic>
      <p:sp>
        <p:nvSpPr>
          <p:cNvPr id="12" name="Text Box 11"/>
          <p:cNvSpPr txBox="1"/>
          <p:nvPr/>
        </p:nvSpPr>
        <p:spPr>
          <a:xfrm>
            <a:off x="1701800" y="3190240"/>
            <a:ext cx="1109345" cy="579120"/>
          </a:xfrm>
          <a:prstGeom prst="rect">
            <a:avLst/>
          </a:prstGeom>
          <a:noFill/>
        </p:spPr>
        <p:txBody>
          <a:bodyPr wrap="square" rtlCol="0">
            <a:spAutoFit/>
          </a:bodyPr>
          <a:lstStyle/>
          <a:p>
            <a:r>
              <a:rPr lang="vi-VN" altLang="en-US" sz="3200" b="1">
                <a:latin typeface="Times New Roman" panose="02020603050405020304" charset="0"/>
              </a:rPr>
              <a:t>1</a:t>
            </a:r>
          </a:p>
        </p:txBody>
      </p:sp>
      <p:sp>
        <p:nvSpPr>
          <p:cNvPr id="13" name="Text Box 12"/>
          <p:cNvSpPr txBox="1"/>
          <p:nvPr/>
        </p:nvSpPr>
        <p:spPr>
          <a:xfrm>
            <a:off x="6203950" y="2936875"/>
            <a:ext cx="668655" cy="579120"/>
          </a:xfrm>
          <a:prstGeom prst="rect">
            <a:avLst/>
          </a:prstGeom>
          <a:noFill/>
        </p:spPr>
        <p:txBody>
          <a:bodyPr wrap="square" rtlCol="0">
            <a:spAutoFit/>
          </a:bodyPr>
          <a:lstStyle/>
          <a:p>
            <a:r>
              <a:rPr lang="vi-VN" altLang="en-US" sz="3200" b="1">
                <a:latin typeface="Times New Roman" panose="02020603050405020304" charset="0"/>
              </a:rPr>
              <a:t>2</a:t>
            </a:r>
          </a:p>
        </p:txBody>
      </p:sp>
      <p:sp>
        <p:nvSpPr>
          <p:cNvPr id="14" name="Text Box 13"/>
          <p:cNvSpPr txBox="1"/>
          <p:nvPr/>
        </p:nvSpPr>
        <p:spPr>
          <a:xfrm>
            <a:off x="10032365" y="3129280"/>
            <a:ext cx="1535430" cy="579120"/>
          </a:xfrm>
          <a:prstGeom prst="rect">
            <a:avLst/>
          </a:prstGeom>
          <a:noFill/>
        </p:spPr>
        <p:txBody>
          <a:bodyPr wrap="square" rtlCol="0">
            <a:spAutoFit/>
          </a:bodyPr>
          <a:lstStyle/>
          <a:p>
            <a:r>
              <a:rPr lang="vi-VN" altLang="en-US" sz="3200" b="1">
                <a:latin typeface="Times New Roman" panose="02020603050405020304" charset="0"/>
              </a:rPr>
              <a:t>3</a:t>
            </a:r>
          </a:p>
        </p:txBody>
      </p:sp>
      <p:sp>
        <p:nvSpPr>
          <p:cNvPr id="15" name="Text Box 14"/>
          <p:cNvSpPr txBox="1"/>
          <p:nvPr/>
        </p:nvSpPr>
        <p:spPr>
          <a:xfrm>
            <a:off x="956945" y="6367780"/>
            <a:ext cx="1474470" cy="579120"/>
          </a:xfrm>
          <a:prstGeom prst="rect">
            <a:avLst/>
          </a:prstGeom>
          <a:noFill/>
        </p:spPr>
        <p:txBody>
          <a:bodyPr wrap="square" rtlCol="0">
            <a:spAutoFit/>
          </a:bodyPr>
          <a:lstStyle/>
          <a:p>
            <a:r>
              <a:rPr lang="vi-VN" altLang="en-US" sz="3200" b="1">
                <a:latin typeface="Times New Roman" panose="02020603050405020304" charset="0"/>
              </a:rPr>
              <a:t>4</a:t>
            </a:r>
          </a:p>
        </p:txBody>
      </p:sp>
      <p:sp>
        <p:nvSpPr>
          <p:cNvPr id="16" name="Text Box 15"/>
          <p:cNvSpPr txBox="1"/>
          <p:nvPr/>
        </p:nvSpPr>
        <p:spPr>
          <a:xfrm>
            <a:off x="6203950" y="6294755"/>
            <a:ext cx="1368425" cy="579120"/>
          </a:xfrm>
          <a:prstGeom prst="rect">
            <a:avLst/>
          </a:prstGeom>
          <a:noFill/>
        </p:spPr>
        <p:txBody>
          <a:bodyPr wrap="square" rtlCol="0">
            <a:spAutoFit/>
          </a:bodyPr>
          <a:lstStyle/>
          <a:p>
            <a:r>
              <a:rPr lang="vi-VN" altLang="en-US" sz="3200" b="1">
                <a:latin typeface="Times New Roman" panose="02020603050405020304" charset="0"/>
              </a:rPr>
              <a:t>5</a:t>
            </a:r>
          </a:p>
        </p:txBody>
      </p:sp>
      <p:sp>
        <p:nvSpPr>
          <p:cNvPr id="17" name="Text Box 16"/>
          <p:cNvSpPr txBox="1"/>
          <p:nvPr/>
        </p:nvSpPr>
        <p:spPr>
          <a:xfrm>
            <a:off x="10120630" y="6294755"/>
            <a:ext cx="654050" cy="579120"/>
          </a:xfrm>
          <a:prstGeom prst="rect">
            <a:avLst/>
          </a:prstGeom>
          <a:noFill/>
        </p:spPr>
        <p:txBody>
          <a:bodyPr wrap="square" rtlCol="0">
            <a:spAutoFit/>
          </a:bodyPr>
          <a:lstStyle/>
          <a:p>
            <a:r>
              <a:rPr lang="vi-VN" altLang="en-US" sz="3200" b="1">
                <a:latin typeface="Times New Roman" panose="02020603050405020304" charset="0"/>
              </a:rPr>
              <a:t>6</a:t>
            </a:r>
          </a:p>
        </p:txBody>
      </p:sp>
      <p:sp>
        <p:nvSpPr>
          <p:cNvPr id="18" name="TextBox 17"/>
          <p:cNvSpPr txBox="1"/>
          <p:nvPr/>
        </p:nvSpPr>
        <p:spPr>
          <a:xfrm>
            <a:off x="592428" y="-24997"/>
            <a:ext cx="11256135" cy="570028"/>
          </a:xfrm>
          <a:prstGeom prst="rect">
            <a:avLst/>
          </a:prstGeom>
          <a:noFill/>
        </p:spPr>
        <p:txBody>
          <a:bodyPr wrap="square" rtlCol="0">
            <a:spAutoFit/>
          </a:bodyPr>
          <a:lstStyle/>
          <a:p>
            <a:pPr marL="179070" marR="63500" indent="-177165" algn="just">
              <a:lnSpc>
                <a:spcPct val="97000"/>
              </a:lnSpc>
              <a:spcAft>
                <a:spcPts val="0"/>
              </a:spcAft>
            </a:pPr>
            <a:r>
              <a:rPr lang="en-US" b="1" dirty="0" smtClean="0">
                <a:solidFill>
                  <a:srgbClr val="000000"/>
                </a:solidFill>
                <a:latin typeface="Arial" panose="020B0604020202020204" pitchFamily="34" charset="0"/>
                <a:ea typeface="Arial" panose="020B0604020202020204" pitchFamily="34" charset="0"/>
                <a:cs typeface="Arial" panose="020B0604020202020204" pitchFamily="34" charset="0"/>
              </a:rPr>
              <a:t>* Work </a:t>
            </a:r>
            <a:r>
              <a:rPr lang="en-US" b="1" dirty="0">
                <a:solidFill>
                  <a:srgbClr val="000000"/>
                </a:solidFill>
                <a:latin typeface="Arial" panose="020B0604020202020204" pitchFamily="34" charset="0"/>
                <a:ea typeface="Arial" panose="020B0604020202020204" pitchFamily="34" charset="0"/>
                <a:cs typeface="Arial" panose="020B0604020202020204" pitchFamily="34" charset="0"/>
              </a:rPr>
              <a:t>in groups. These pictures represent</a:t>
            </a:r>
            <a:r>
              <a:rPr lang="en-US" sz="3200" b="1" dirty="0">
                <a:solidFill>
                  <a:srgbClr val="D6000E"/>
                </a:solidFill>
                <a:latin typeface="Arial" panose="020B0604020202020204" pitchFamily="34" charset="0"/>
                <a:ea typeface="Arial" panose="020B0604020202020204" pitchFamily="34" charset="0"/>
                <a:cs typeface="Arial" panose="020B0604020202020204" pitchFamily="34" charset="0"/>
              </a:rPr>
              <a:t> </a:t>
            </a:r>
            <a:r>
              <a:rPr lang="en-US" b="1" dirty="0">
                <a:solidFill>
                  <a:srgbClr val="000000"/>
                </a:solidFill>
                <a:latin typeface="Arial" panose="020B0604020202020204" pitchFamily="34" charset="0"/>
                <a:ea typeface="Arial" panose="020B0604020202020204" pitchFamily="34" charset="0"/>
                <a:cs typeface="Arial" panose="020B0604020202020204" pitchFamily="34" charset="0"/>
              </a:rPr>
              <a:t>some visions of the future. Discuss what they may mean.</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_JVIY"/>
          <p:cNvPicPr>
            <a:picLocks noGrp="1" noChangeAspect="1"/>
          </p:cNvPicPr>
          <p:nvPr>
            <p:ph sz="half" idx="1"/>
          </p:nvPr>
        </p:nvPicPr>
        <p:blipFill>
          <a:blip r:embed="rId2"/>
          <a:stretch>
            <a:fillRect/>
          </a:stretch>
        </p:blipFill>
        <p:spPr>
          <a:xfrm>
            <a:off x="107950" y="3460115"/>
            <a:ext cx="3014980" cy="2279015"/>
          </a:xfrm>
          <a:prstGeom prst="rect">
            <a:avLst/>
          </a:prstGeom>
        </p:spPr>
      </p:pic>
      <p:pic>
        <p:nvPicPr>
          <p:cNvPr id="6" name="Content Placeholder 5" descr="11377_1280x800"/>
          <p:cNvPicPr>
            <a:picLocks noGrp="1" noChangeAspect="1"/>
          </p:cNvPicPr>
          <p:nvPr>
            <p:ph sz="half" idx="2"/>
          </p:nvPr>
        </p:nvPicPr>
        <p:blipFill>
          <a:blip r:embed="rId3" cstate="print"/>
          <a:stretch>
            <a:fillRect/>
          </a:stretch>
        </p:blipFill>
        <p:spPr>
          <a:xfrm>
            <a:off x="8918575" y="3453765"/>
            <a:ext cx="2837815" cy="2563495"/>
          </a:xfrm>
          <a:prstGeom prst="rect">
            <a:avLst/>
          </a:prstGeom>
        </p:spPr>
      </p:pic>
      <p:pic>
        <p:nvPicPr>
          <p:cNvPr id="8" name="Picture 7" descr="b6f9552b758aaefb443aa299af692e56"/>
          <p:cNvPicPr>
            <a:picLocks noChangeAspect="1"/>
          </p:cNvPicPr>
          <p:nvPr/>
        </p:nvPicPr>
        <p:blipFill>
          <a:blip r:embed="rId4"/>
          <a:stretch>
            <a:fillRect/>
          </a:stretch>
        </p:blipFill>
        <p:spPr>
          <a:xfrm>
            <a:off x="4605020" y="-1270"/>
            <a:ext cx="2638425" cy="2376805"/>
          </a:xfrm>
          <a:prstGeom prst="rect">
            <a:avLst/>
          </a:prstGeom>
        </p:spPr>
      </p:pic>
      <p:pic>
        <p:nvPicPr>
          <p:cNvPr id="9" name="Picture 8" descr="Fast-Running-Train-Wallpaper"/>
          <p:cNvPicPr>
            <a:picLocks noChangeAspect="1"/>
          </p:cNvPicPr>
          <p:nvPr/>
        </p:nvPicPr>
        <p:blipFill>
          <a:blip r:embed="rId5" cstate="print"/>
          <a:stretch>
            <a:fillRect/>
          </a:stretch>
        </p:blipFill>
        <p:spPr>
          <a:xfrm flipH="1">
            <a:off x="4605020" y="3453765"/>
            <a:ext cx="2488565" cy="2562860"/>
          </a:xfrm>
          <a:prstGeom prst="rect">
            <a:avLst/>
          </a:prstGeom>
        </p:spPr>
      </p:pic>
      <p:pic>
        <p:nvPicPr>
          <p:cNvPr id="10" name="Picture 9" descr="xeluongtinhkienthuc3_wtadjpg_2hrs9ca2kb5n0"/>
          <p:cNvPicPr>
            <a:picLocks noChangeAspect="1"/>
          </p:cNvPicPr>
          <p:nvPr/>
        </p:nvPicPr>
        <p:blipFill>
          <a:blip r:embed="rId6"/>
          <a:stretch>
            <a:fillRect/>
          </a:stretch>
        </p:blipFill>
        <p:spPr>
          <a:xfrm>
            <a:off x="15875" y="-109855"/>
            <a:ext cx="3013710" cy="2376170"/>
          </a:xfrm>
          <a:prstGeom prst="rect">
            <a:avLst/>
          </a:prstGeom>
        </p:spPr>
      </p:pic>
      <p:pic>
        <p:nvPicPr>
          <p:cNvPr id="11" name="Picture 10" descr="article-2577313-1C2A957D00000578-770_634x349"/>
          <p:cNvPicPr>
            <a:picLocks noChangeAspect="1"/>
          </p:cNvPicPr>
          <p:nvPr/>
        </p:nvPicPr>
        <p:blipFill>
          <a:blip r:embed="rId7"/>
          <a:stretch>
            <a:fillRect/>
          </a:stretch>
        </p:blipFill>
        <p:spPr>
          <a:xfrm>
            <a:off x="9010015" y="-1270"/>
            <a:ext cx="2636520" cy="2376805"/>
          </a:xfrm>
          <a:prstGeom prst="rect">
            <a:avLst/>
          </a:prstGeom>
        </p:spPr>
      </p:pic>
      <p:sp>
        <p:nvSpPr>
          <p:cNvPr id="7" name="Text Box 6"/>
          <p:cNvSpPr txBox="1"/>
          <p:nvPr/>
        </p:nvSpPr>
        <p:spPr>
          <a:xfrm>
            <a:off x="15875" y="2375535"/>
            <a:ext cx="4831715" cy="944880"/>
          </a:xfrm>
          <a:prstGeom prst="rect">
            <a:avLst/>
          </a:prstGeom>
          <a:noFill/>
        </p:spPr>
        <p:txBody>
          <a:bodyPr wrap="square" rtlCol="0">
            <a:spAutoFit/>
          </a:bodyPr>
          <a:lstStyle/>
          <a:p>
            <a:r>
              <a:rPr lang="vi-VN" altLang="en-US" sz="2800">
                <a:latin typeface="Times New Roman" panose="02020603050405020304" charset="0"/>
              </a:rPr>
              <a:t>1.Car will be running </a:t>
            </a:r>
          </a:p>
          <a:p>
            <a:r>
              <a:rPr lang="vi-VN" altLang="en-US" sz="2800">
                <a:latin typeface="Times New Roman" panose="02020603050405020304" charset="0"/>
              </a:rPr>
              <a:t>on water.</a:t>
            </a:r>
          </a:p>
        </p:txBody>
      </p:sp>
      <p:sp>
        <p:nvSpPr>
          <p:cNvPr id="13" name="Text Box 12"/>
          <p:cNvSpPr txBox="1"/>
          <p:nvPr/>
        </p:nvSpPr>
        <p:spPr>
          <a:xfrm>
            <a:off x="4559935" y="2515235"/>
            <a:ext cx="3493135" cy="944880"/>
          </a:xfrm>
          <a:prstGeom prst="rect">
            <a:avLst/>
          </a:prstGeom>
          <a:noFill/>
        </p:spPr>
        <p:txBody>
          <a:bodyPr wrap="square" rtlCol="0">
            <a:spAutoFit/>
          </a:bodyPr>
          <a:lstStyle/>
          <a:p>
            <a:r>
              <a:rPr lang="vi-VN" altLang="en-US" sz="2800">
                <a:latin typeface="Times New Roman" panose="02020603050405020304" charset="0"/>
              </a:rPr>
              <a:t>2. People will live in house in the sky.</a:t>
            </a:r>
          </a:p>
        </p:txBody>
      </p:sp>
      <p:sp>
        <p:nvSpPr>
          <p:cNvPr id="14" name="Text Box 13"/>
          <p:cNvSpPr txBox="1"/>
          <p:nvPr/>
        </p:nvSpPr>
        <p:spPr>
          <a:xfrm>
            <a:off x="8623935" y="2508885"/>
            <a:ext cx="4283075" cy="944880"/>
          </a:xfrm>
          <a:prstGeom prst="rect">
            <a:avLst/>
          </a:prstGeom>
          <a:noFill/>
        </p:spPr>
        <p:txBody>
          <a:bodyPr wrap="square" rtlCol="0">
            <a:spAutoFit/>
          </a:bodyPr>
          <a:lstStyle/>
          <a:p>
            <a:r>
              <a:rPr lang="vi-VN" altLang="en-US" sz="2800">
                <a:latin typeface="Times New Roman" panose="02020603050405020304" charset="0"/>
              </a:rPr>
              <a:t>3. People will be able to</a:t>
            </a:r>
          </a:p>
          <a:p>
            <a:r>
              <a:rPr lang="vi-VN" altLang="en-US" sz="2800">
                <a:latin typeface="Times New Roman" panose="02020603050405020304" charset="0"/>
              </a:rPr>
              <a:t> talk their pets.</a:t>
            </a:r>
          </a:p>
        </p:txBody>
      </p:sp>
      <p:sp>
        <p:nvSpPr>
          <p:cNvPr id="15" name="Text Box 14"/>
          <p:cNvSpPr txBox="1"/>
          <p:nvPr/>
        </p:nvSpPr>
        <p:spPr>
          <a:xfrm>
            <a:off x="-78105" y="6026150"/>
            <a:ext cx="5143500" cy="944880"/>
          </a:xfrm>
          <a:prstGeom prst="rect">
            <a:avLst/>
          </a:prstGeom>
          <a:noFill/>
        </p:spPr>
        <p:txBody>
          <a:bodyPr wrap="square" rtlCol="0">
            <a:spAutoFit/>
          </a:bodyPr>
          <a:lstStyle/>
          <a:p>
            <a:r>
              <a:rPr lang="vi-VN" altLang="en-US" sz="2800">
                <a:latin typeface="Times New Roman" panose="02020603050405020304" charset="0"/>
              </a:rPr>
              <a:t>4. Robots will be doing </a:t>
            </a:r>
          </a:p>
          <a:p>
            <a:r>
              <a:rPr lang="vi-VN" altLang="en-US" sz="2800">
                <a:latin typeface="Times New Roman" panose="02020603050405020304" charset="0"/>
              </a:rPr>
              <a:t>the housework.</a:t>
            </a:r>
          </a:p>
        </p:txBody>
      </p:sp>
      <p:sp>
        <p:nvSpPr>
          <p:cNvPr id="16" name="Text Box 15"/>
          <p:cNvSpPr txBox="1"/>
          <p:nvPr/>
        </p:nvSpPr>
        <p:spPr>
          <a:xfrm>
            <a:off x="4072255" y="5953760"/>
            <a:ext cx="4832985" cy="944880"/>
          </a:xfrm>
          <a:prstGeom prst="rect">
            <a:avLst/>
          </a:prstGeom>
          <a:noFill/>
        </p:spPr>
        <p:txBody>
          <a:bodyPr wrap="square" rtlCol="0">
            <a:spAutoFit/>
          </a:bodyPr>
          <a:lstStyle/>
          <a:p>
            <a:r>
              <a:rPr lang="vi-VN" altLang="en-US" sz="2800">
                <a:latin typeface="Times New Roman" panose="02020603050405020304" charset="0"/>
              </a:rPr>
              <a:t>5. Trains will be running </a:t>
            </a:r>
          </a:p>
          <a:p>
            <a:r>
              <a:rPr lang="vi-VN" altLang="en-US" sz="2800">
                <a:latin typeface="Times New Roman" panose="02020603050405020304" charset="0"/>
              </a:rPr>
              <a:t>as fast as 300 km/h.</a:t>
            </a:r>
          </a:p>
        </p:txBody>
      </p:sp>
      <p:sp>
        <p:nvSpPr>
          <p:cNvPr id="17" name="Text Box 16"/>
          <p:cNvSpPr txBox="1"/>
          <p:nvPr/>
        </p:nvSpPr>
        <p:spPr>
          <a:xfrm>
            <a:off x="8905240" y="5953760"/>
            <a:ext cx="4425950" cy="944880"/>
          </a:xfrm>
          <a:prstGeom prst="rect">
            <a:avLst/>
          </a:prstGeom>
          <a:noFill/>
        </p:spPr>
        <p:txBody>
          <a:bodyPr wrap="square" rtlCol="0">
            <a:spAutoFit/>
          </a:bodyPr>
          <a:lstStyle/>
          <a:p>
            <a:r>
              <a:rPr lang="vi-VN" altLang="en-US" sz="2800">
                <a:latin typeface="Times New Roman" panose="02020603050405020304" charset="0"/>
              </a:rPr>
              <a:t>6. Land will become </a:t>
            </a:r>
          </a:p>
          <a:p>
            <a:r>
              <a:rPr lang="vi-VN" altLang="en-US" sz="2800">
                <a:latin typeface="Times New Roman" panose="02020603050405020304" charset="0"/>
              </a:rPr>
              <a:t>barren.</a:t>
            </a:r>
          </a:p>
        </p:txBody>
      </p:sp>
      <p:sp>
        <p:nvSpPr>
          <p:cNvPr id="2" name="Action Button: Back or Previous 1">
            <a:hlinkClick r:id="rId8" action="ppaction://hlinksldjump"/>
          </p:cNvPr>
          <p:cNvSpPr/>
          <p:nvPr/>
        </p:nvSpPr>
        <p:spPr>
          <a:xfrm>
            <a:off x="7799070" y="4241800"/>
            <a:ext cx="433070" cy="50990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amond(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276350" y="110326"/>
            <a:ext cx="9834880" cy="3170099"/>
          </a:xfrm>
          <a:prstGeom prst="rect">
            <a:avLst/>
          </a:prstGeom>
          <a:noFill/>
        </p:spPr>
        <p:txBody>
          <a:bodyPr wrap="square" rtlCol="0">
            <a:spAutoFit/>
          </a:bodyPr>
          <a:lstStyle/>
          <a:p>
            <a:pPr algn="ctr"/>
            <a:r>
              <a:rPr lang="en-US" altLang="en-US" sz="4000" b="1" dirty="0" smtClean="0">
                <a:solidFill>
                  <a:srgbClr val="FF0000"/>
                </a:solidFill>
                <a:latin typeface="Times New Roman" panose="02020603050405020304" charset="0"/>
              </a:rPr>
              <a:t>* </a:t>
            </a:r>
            <a:r>
              <a:rPr lang="vi-VN" altLang="en-US" sz="4000" b="1" dirty="0" smtClean="0">
                <a:solidFill>
                  <a:srgbClr val="FF0000"/>
                </a:solidFill>
                <a:latin typeface="Times New Roman" panose="02020603050405020304" charset="0"/>
              </a:rPr>
              <a:t>GAME</a:t>
            </a:r>
            <a:endParaRPr lang="vi-VN" altLang="en-US" sz="4000" b="1" dirty="0">
              <a:solidFill>
                <a:srgbClr val="FF0000"/>
              </a:solidFill>
              <a:latin typeface="Times New Roman" panose="02020603050405020304" charset="0"/>
            </a:endParaRPr>
          </a:p>
          <a:p>
            <a:endParaRPr lang="vi-VN" altLang="en-US" sz="4000" dirty="0">
              <a:latin typeface="Times New Roman" panose="02020603050405020304" charset="0"/>
            </a:endParaRPr>
          </a:p>
          <a:p>
            <a:r>
              <a:rPr lang="vi-VN" altLang="en-US" sz="4000" dirty="0" smtClean="0">
                <a:latin typeface="Times New Roman" panose="02020603050405020304" charset="0"/>
              </a:rPr>
              <a:t>One group names a service. The other group gives their vision of that service in the future.</a:t>
            </a:r>
            <a:endParaRPr lang="en-US" altLang="en-US" sz="4000" dirty="0" smtClean="0">
              <a:latin typeface="Times New Roman" panose="02020603050405020304" charset="0"/>
            </a:endParaRPr>
          </a:p>
          <a:p>
            <a:r>
              <a:rPr lang="en-US" altLang="en-US" sz="4000" dirty="0" smtClean="0">
                <a:latin typeface="Times New Roman" panose="02020603050405020304" charset="0"/>
              </a:rPr>
              <a:t>      </a:t>
            </a:r>
            <a:endParaRPr lang="vi-VN" altLang="en-US" sz="4000" dirty="0">
              <a:latin typeface="Times New Roman" panose="0202060305040502030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1076318125"/>
              </p:ext>
            </p:extLst>
          </p:nvPr>
        </p:nvGraphicFramePr>
        <p:xfrm>
          <a:off x="1132114" y="3699319"/>
          <a:ext cx="10435772" cy="1491088"/>
        </p:xfrm>
        <a:graphic>
          <a:graphicData uri="http://schemas.openxmlformats.org/drawingml/2006/table">
            <a:tbl>
              <a:tblPr firstRow="1" bandRow="1">
                <a:tableStyleId>{5C22544A-7EE6-4342-B048-85BDC9FD1C3A}</a:tableStyleId>
              </a:tblPr>
              <a:tblGrid>
                <a:gridCol w="3497943"/>
                <a:gridCol w="6937829"/>
              </a:tblGrid>
              <a:tr h="795407">
                <a:tc>
                  <a:txBody>
                    <a:bodyPr/>
                    <a:lstStyle/>
                    <a:p>
                      <a:pPr algn="ctr"/>
                      <a:r>
                        <a:rPr kumimoji="0" lang="en-US" altLang="en-US" sz="2800" b="1" i="0" u="none" strike="noStrike" kern="1200" cap="none" spc="0" normalizeH="0" baseline="0" noProof="0" dirty="0" smtClean="0">
                          <a:ln>
                            <a:noFill/>
                          </a:ln>
                          <a:solidFill>
                            <a:srgbClr val="FF0000"/>
                          </a:solidFill>
                          <a:effectLst/>
                          <a:uLnTx/>
                          <a:uFillTx/>
                          <a:latin typeface="Times New Roman" panose="02020603050405020304" charset="0"/>
                        </a:rPr>
                        <a:t>Group A</a:t>
                      </a:r>
                      <a:endParaRPr lang="en-US" sz="1200" b="1" dirty="0">
                        <a:solidFill>
                          <a:srgbClr val="FF0000"/>
                        </a:solidFill>
                      </a:endParaRPr>
                    </a:p>
                  </a:txBody>
                  <a:tcPr>
                    <a:solidFill>
                      <a:schemeClr val="accent1">
                        <a:lumMod val="20000"/>
                        <a:lumOff val="80000"/>
                      </a:schemeClr>
                    </a:solidFill>
                  </a:tcPr>
                </a:tc>
                <a:tc>
                  <a:txBody>
                    <a:bodyPr/>
                    <a:lstStyle/>
                    <a:p>
                      <a:pPr algn="ctr"/>
                      <a:r>
                        <a:rPr kumimoji="0" lang="en-US" altLang="en-US" sz="2800" b="1" i="0" u="none" strike="noStrike" kern="1200" cap="none" spc="0" normalizeH="0" baseline="0" noProof="0" dirty="0" smtClean="0">
                          <a:ln>
                            <a:noFill/>
                          </a:ln>
                          <a:solidFill>
                            <a:srgbClr val="FF0000"/>
                          </a:solidFill>
                          <a:effectLst/>
                          <a:uLnTx/>
                          <a:uFillTx/>
                          <a:latin typeface="Times New Roman" panose="02020603050405020304" charset="0"/>
                        </a:rPr>
                        <a:t>Group B</a:t>
                      </a:r>
                      <a:endParaRPr lang="en-US" sz="1200" b="1" dirty="0">
                        <a:solidFill>
                          <a:srgbClr val="FF0000"/>
                        </a:solidFill>
                      </a:endParaRPr>
                    </a:p>
                  </a:txBody>
                  <a:tcPr>
                    <a:solidFill>
                      <a:schemeClr val="accent1">
                        <a:lumMod val="20000"/>
                        <a:lumOff val="80000"/>
                      </a:schemeClr>
                    </a:solidFill>
                  </a:tcPr>
                </a:tc>
              </a:tr>
              <a:tr h="695681">
                <a:tc>
                  <a:txBody>
                    <a:bodyPr/>
                    <a:lstStyle/>
                    <a:p>
                      <a:r>
                        <a:rPr lang="en-US" sz="2800" b="1" dirty="0" smtClean="0"/>
                        <a:t> Hospitals!</a:t>
                      </a:r>
                      <a:endParaRPr lang="en-US" sz="2800" b="1" dirty="0"/>
                    </a:p>
                  </a:txBody>
                  <a:tcPr/>
                </a:tc>
                <a:tc>
                  <a:txBody>
                    <a:bodyPr/>
                    <a:lstStyle/>
                    <a:p>
                      <a:r>
                        <a:rPr lang="en-US" sz="2800" b="1" dirty="0" smtClean="0"/>
                        <a:t>Operations will be performed by robots</a:t>
                      </a:r>
                      <a:endParaRPr lang="en-US" sz="2800" b="1"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stretch>
            <a:fillRect/>
          </a:stretch>
        </p:blipFill>
        <p:spPr>
          <a:xfrm>
            <a:off x="2540" y="60960"/>
            <a:ext cx="12172315" cy="6770370"/>
          </a:xfrm>
          <a:prstGeom prst="rect">
            <a:avLst/>
          </a:prstGeom>
        </p:spPr>
      </p:pic>
      <p:sp>
        <p:nvSpPr>
          <p:cNvPr id="4" name="Oval 3"/>
          <p:cNvSpPr/>
          <p:nvPr/>
        </p:nvSpPr>
        <p:spPr>
          <a:xfrm>
            <a:off x="2066290" y="1771015"/>
            <a:ext cx="7464425" cy="389191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2503170" y="2561590"/>
            <a:ext cx="7075805" cy="2164080"/>
          </a:xfrm>
          <a:prstGeom prst="rect">
            <a:avLst/>
          </a:prstGeom>
          <a:noFill/>
        </p:spPr>
        <p:txBody>
          <a:bodyPr wrap="square" rtlCol="0">
            <a:spAutoFit/>
          </a:bodyPr>
          <a:lstStyle/>
          <a:p>
            <a:pPr algn="ctr"/>
            <a:r>
              <a:rPr lang="vi-VN" altLang="en-US" sz="3400" b="1" dirty="0">
                <a:latin typeface="Times New Roman" panose="02020603050405020304" charset="0"/>
              </a:rPr>
              <a:t>HOMEWORK:</a:t>
            </a:r>
          </a:p>
          <a:p>
            <a:pPr algn="l"/>
            <a:r>
              <a:rPr lang="vi-VN" altLang="en-US" sz="3400" dirty="0">
                <a:latin typeface="Times New Roman" panose="02020603050405020304" charset="0"/>
              </a:rPr>
              <a:t>- Do activity 2 in notebook.</a:t>
            </a:r>
          </a:p>
          <a:p>
            <a:pPr algn="l"/>
            <a:r>
              <a:rPr lang="vi-VN" altLang="en-US" sz="3400" dirty="0">
                <a:latin typeface="Times New Roman" panose="02020603050405020304" charset="0"/>
              </a:rPr>
              <a:t>- Learn newwords by heart.</a:t>
            </a:r>
          </a:p>
          <a:p>
            <a:pPr algn="l"/>
            <a:r>
              <a:rPr lang="vi-VN" altLang="en-US" sz="3400" dirty="0">
                <a:latin typeface="Times New Roman" panose="02020603050405020304" charset="0"/>
              </a:rPr>
              <a:t>- Prepare new lesson : A closer look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a-robot-quet-nha-tai-ha-noi"/>
          <p:cNvPicPr>
            <a:picLocks noGrp="1" noChangeAspect="1"/>
          </p:cNvPicPr>
          <p:nvPr>
            <p:ph sz="half" idx="1"/>
          </p:nvPr>
        </p:nvPicPr>
        <p:blipFill>
          <a:blip r:embed="rId2"/>
          <a:stretch>
            <a:fillRect/>
          </a:stretch>
        </p:blipFill>
        <p:spPr>
          <a:xfrm>
            <a:off x="279400" y="37465"/>
            <a:ext cx="4329430" cy="3085465"/>
          </a:xfrm>
          <a:prstGeom prst="rect">
            <a:avLst/>
          </a:prstGeom>
        </p:spPr>
      </p:pic>
      <p:pic>
        <p:nvPicPr>
          <p:cNvPr id="5" name="Content Placeholder 4" descr="t152513"/>
          <p:cNvPicPr>
            <a:picLocks noGrp="1" noChangeAspect="1"/>
          </p:cNvPicPr>
          <p:nvPr>
            <p:ph sz="half" idx="2"/>
          </p:nvPr>
        </p:nvPicPr>
        <p:blipFill>
          <a:blip r:embed="rId3"/>
          <a:stretch>
            <a:fillRect/>
          </a:stretch>
        </p:blipFill>
        <p:spPr>
          <a:xfrm>
            <a:off x="7405370" y="-10160"/>
            <a:ext cx="4467860" cy="3181350"/>
          </a:xfrm>
          <a:prstGeom prst="rect">
            <a:avLst/>
          </a:prstGeom>
        </p:spPr>
      </p:pic>
      <p:pic>
        <p:nvPicPr>
          <p:cNvPr id="8" name="Picture 7"/>
          <p:cNvPicPr>
            <a:picLocks noChangeAspect="1"/>
          </p:cNvPicPr>
          <p:nvPr/>
        </p:nvPicPr>
        <p:blipFill>
          <a:blip r:embed="rId4"/>
          <a:stretch>
            <a:fillRect/>
          </a:stretch>
        </p:blipFill>
        <p:spPr>
          <a:xfrm>
            <a:off x="7405370" y="3593465"/>
            <a:ext cx="4467860" cy="2911475"/>
          </a:xfrm>
          <a:prstGeom prst="rect">
            <a:avLst/>
          </a:prstGeom>
        </p:spPr>
      </p:pic>
      <p:pic>
        <p:nvPicPr>
          <p:cNvPr id="9" name="Picture 8"/>
          <p:cNvPicPr>
            <a:picLocks noChangeAspect="1"/>
          </p:cNvPicPr>
          <p:nvPr/>
        </p:nvPicPr>
        <p:blipFill>
          <a:blip r:embed="rId5"/>
          <a:stretch>
            <a:fillRect/>
          </a:stretch>
        </p:blipFill>
        <p:spPr>
          <a:xfrm>
            <a:off x="280035" y="3593465"/>
            <a:ext cx="4329430" cy="2911475"/>
          </a:xfrm>
          <a:prstGeom prst="rect">
            <a:avLst/>
          </a:prstGeom>
        </p:spPr>
      </p:pic>
      <p:sp>
        <p:nvSpPr>
          <p:cNvPr id="10" name="Text Box 9"/>
          <p:cNvSpPr txBox="1"/>
          <p:nvPr/>
        </p:nvSpPr>
        <p:spPr>
          <a:xfrm>
            <a:off x="1556385" y="3079750"/>
            <a:ext cx="2555240" cy="548640"/>
          </a:xfrm>
          <a:prstGeom prst="rect">
            <a:avLst/>
          </a:prstGeom>
          <a:noFill/>
        </p:spPr>
        <p:txBody>
          <a:bodyPr wrap="square" rtlCol="0">
            <a:spAutoFit/>
          </a:bodyPr>
          <a:lstStyle/>
          <a:p>
            <a:r>
              <a:rPr lang="vi-VN" altLang="en-US" sz="3000">
                <a:latin typeface="Times New Roman" panose="02020603050405020304" charset="0"/>
              </a:rPr>
              <a:t>1</a:t>
            </a:r>
          </a:p>
        </p:txBody>
      </p:sp>
      <p:sp>
        <p:nvSpPr>
          <p:cNvPr id="11" name="Text Box 10"/>
          <p:cNvSpPr txBox="1"/>
          <p:nvPr/>
        </p:nvSpPr>
        <p:spPr>
          <a:xfrm>
            <a:off x="9492615" y="3154680"/>
            <a:ext cx="1826260" cy="548640"/>
          </a:xfrm>
          <a:prstGeom prst="rect">
            <a:avLst/>
          </a:prstGeom>
          <a:noFill/>
        </p:spPr>
        <p:txBody>
          <a:bodyPr wrap="square" rtlCol="0">
            <a:spAutoFit/>
          </a:bodyPr>
          <a:lstStyle/>
          <a:p>
            <a:r>
              <a:rPr lang="vi-VN" altLang="en-US" sz="3000">
                <a:latin typeface="Times New Roman" panose="02020603050405020304" charset="0"/>
              </a:rPr>
              <a:t>2</a:t>
            </a:r>
          </a:p>
        </p:txBody>
      </p:sp>
      <p:sp>
        <p:nvSpPr>
          <p:cNvPr id="12" name="Text Box 11"/>
          <p:cNvSpPr txBox="1"/>
          <p:nvPr/>
        </p:nvSpPr>
        <p:spPr>
          <a:xfrm>
            <a:off x="1713230" y="6408420"/>
            <a:ext cx="1461135" cy="548640"/>
          </a:xfrm>
          <a:prstGeom prst="rect">
            <a:avLst/>
          </a:prstGeom>
          <a:noFill/>
        </p:spPr>
        <p:txBody>
          <a:bodyPr wrap="square" rtlCol="0">
            <a:spAutoFit/>
          </a:bodyPr>
          <a:lstStyle/>
          <a:p>
            <a:r>
              <a:rPr lang="vi-VN" altLang="en-US" sz="3000">
                <a:latin typeface="Times New Roman" panose="02020603050405020304" charset="0"/>
              </a:rPr>
              <a:t>3</a:t>
            </a:r>
          </a:p>
        </p:txBody>
      </p:sp>
      <p:sp>
        <p:nvSpPr>
          <p:cNvPr id="13" name="Text Box 12"/>
          <p:cNvSpPr txBox="1"/>
          <p:nvPr/>
        </p:nvSpPr>
        <p:spPr>
          <a:xfrm>
            <a:off x="9571990" y="6377940"/>
            <a:ext cx="2301240" cy="548640"/>
          </a:xfrm>
          <a:prstGeom prst="rect">
            <a:avLst/>
          </a:prstGeom>
          <a:noFill/>
        </p:spPr>
        <p:txBody>
          <a:bodyPr wrap="square" rtlCol="0">
            <a:spAutoFit/>
          </a:bodyPr>
          <a:lstStyle/>
          <a:p>
            <a:r>
              <a:rPr lang="vi-VN" altLang="en-US" sz="3000">
                <a:latin typeface="Times New Roman" panose="02020603050405020304" charset="0"/>
              </a:rPr>
              <a:t>4</a:t>
            </a:r>
          </a:p>
        </p:txBody>
      </p:sp>
      <p:sp>
        <p:nvSpPr>
          <p:cNvPr id="14" name="Cloud 13"/>
          <p:cNvSpPr/>
          <p:nvPr/>
        </p:nvSpPr>
        <p:spPr>
          <a:xfrm>
            <a:off x="3476624" y="1790700"/>
            <a:ext cx="4961981" cy="2745740"/>
          </a:xfrm>
          <a:prstGeom prst="cloud">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3632200" y="2697569"/>
            <a:ext cx="5028474" cy="707886"/>
          </a:xfrm>
          <a:prstGeom prst="rect">
            <a:avLst/>
          </a:prstGeom>
          <a:noFill/>
        </p:spPr>
        <p:txBody>
          <a:bodyPr wrap="square" rtlCol="0">
            <a:spAutoFit/>
          </a:bodyPr>
          <a:lstStyle/>
          <a:p>
            <a:r>
              <a:rPr lang="vi-VN" altLang="en-US" sz="4000" b="1" dirty="0">
                <a:latin typeface="Times New Roman" panose="02020603050405020304" charset="0"/>
              </a:rPr>
              <a:t>What is robot doing?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Content Placeholder 17410" descr="tuyen-tap-cac-mau-hinh-nen-powerpoint-de-thuong-nhat-hinh-anh-7"/>
          <p:cNvPicPr>
            <a:picLocks noGrp="1" noChangeAspect="1"/>
          </p:cNvPicPr>
          <p:nvPr>
            <p:ph sz="half" idx="2"/>
          </p:nvPr>
        </p:nvPicPr>
        <p:blipFill>
          <a:blip r:embed="rId2"/>
          <a:stretch>
            <a:fillRect/>
          </a:stretch>
        </p:blipFill>
        <p:spPr>
          <a:xfrm>
            <a:off x="-10795" y="44450"/>
            <a:ext cx="12176125" cy="6858000"/>
          </a:xfrm>
        </p:spPr>
      </p:pic>
      <p:sp>
        <p:nvSpPr>
          <p:cNvPr id="17412" name="Rectangle 17411"/>
          <p:cNvSpPr/>
          <p:nvPr/>
        </p:nvSpPr>
        <p:spPr>
          <a:xfrm>
            <a:off x="90170" y="2062480"/>
            <a:ext cx="11861165" cy="2629535"/>
          </a:xfrm>
          <a:prstGeom prst="rect">
            <a:avLst/>
          </a:prstGeom>
        </p:spPr>
        <p:txBody>
          <a:bodyPr wrap="none" fromWordArt="1">
            <a:prstTxWarp prst="textPlain">
              <a:avLst>
                <a:gd name="adj" fmla="val 50000"/>
              </a:avLst>
            </a:prstTxWarp>
            <a:normAutofit/>
          </a:bodyPr>
          <a:lstStyle/>
          <a:p>
            <a:pPr algn="ctr"/>
            <a:r>
              <a:rPr lang="en-US" sz="3600" b="1">
                <a:gradFill rotWithShape="0">
                  <a:gsLst>
                    <a:gs pos="0">
                      <a:srgbClr val="FFFF00">
                        <a:alpha val="100000"/>
                      </a:srgbClr>
                    </a:gs>
                    <a:gs pos="100000">
                      <a:srgbClr val="FF9933"/>
                    </a:gs>
                  </a:gsLst>
                  <a:path path="rect">
                    <a:fillToRect r="100000" b="100000"/>
                  </a:path>
                  <a:tileRect/>
                </a:gradFill>
                <a:effectLst>
                  <a:outerShdw dist="35921" dir="2699999" algn="ctr" rotWithShape="0">
                    <a:srgbClr val="C0C0C0">
                      <a:alpha val="75000"/>
                    </a:srgbClr>
                  </a:outerShdw>
                </a:effectLst>
                <a:latin typeface="Times New Roman" panose="02020603050405020304" charset="0"/>
                <a:ea typeface="Times New Roman" panose="02020603050405020304" charset="0"/>
              </a:rPr>
              <a:t>Thank you very much for attending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stretch>
            <a:fillRect/>
          </a:stretch>
        </p:blipFill>
        <p:spPr>
          <a:xfrm>
            <a:off x="-1905" y="32385"/>
            <a:ext cx="12067540" cy="6716395"/>
          </a:xfrm>
          <a:prstGeom prst="rect">
            <a:avLst/>
          </a:prstGeom>
        </p:spPr>
      </p:pic>
      <p:sp>
        <p:nvSpPr>
          <p:cNvPr id="4" name="Text Box 3"/>
          <p:cNvSpPr txBox="1"/>
          <p:nvPr/>
        </p:nvSpPr>
        <p:spPr>
          <a:xfrm>
            <a:off x="531495" y="2286000"/>
            <a:ext cx="11031220" cy="2523768"/>
          </a:xfrm>
          <a:prstGeom prst="rect">
            <a:avLst/>
          </a:prstGeom>
          <a:noFill/>
        </p:spPr>
        <p:txBody>
          <a:bodyPr wrap="square" rtlCol="0">
            <a:spAutoFit/>
          </a:bodyPr>
          <a:lstStyle/>
          <a:p>
            <a:pPr algn="ctr"/>
            <a:r>
              <a:rPr lang="vi-VN" altLang="en-US" sz="4800" b="1" dirty="0">
                <a:latin typeface="Times New Roman" panose="02020603050405020304" charset="0"/>
              </a:rPr>
              <a:t>Unit 11</a:t>
            </a:r>
            <a:r>
              <a:rPr lang="vi-VN" altLang="en-US" sz="4400" b="1" dirty="0">
                <a:latin typeface="Times New Roman" panose="02020603050405020304" charset="0"/>
              </a:rPr>
              <a:t>: CHANGING ROLES IN SOCIETY</a:t>
            </a:r>
          </a:p>
          <a:p>
            <a:pPr algn="ctr"/>
            <a:endParaRPr lang="en-US" altLang="en-US" sz="4400" i="1" dirty="0" smtClean="0">
              <a:latin typeface="Times New Roman" panose="02020603050405020304" charset="0"/>
            </a:endParaRPr>
          </a:p>
          <a:p>
            <a:pPr algn="ctr"/>
            <a:r>
              <a:rPr lang="vi-VN" altLang="en-US" sz="6600" b="1" i="1" dirty="0" smtClean="0">
                <a:latin typeface="Times New Roman" panose="02020603050405020304" charset="0"/>
              </a:rPr>
              <a:t>Lesson </a:t>
            </a:r>
            <a:r>
              <a:rPr lang="vi-VN" altLang="en-US" sz="6600" b="1" i="1" dirty="0">
                <a:latin typeface="Times New Roman" panose="02020603050405020304" charset="0"/>
              </a:rPr>
              <a:t>1 : Getting started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311235" y="304800"/>
            <a:ext cx="6082147"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Changing the roles in society:</a:t>
            </a:r>
            <a:endParaRPr kumimoji="0" lang="vi-VN" sz="44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1080654" y="1260763"/>
          <a:ext cx="10058400" cy="4211781"/>
        </p:xfrm>
        <a:graphic>
          <a:graphicData uri="http://schemas.openxmlformats.org/drawingml/2006/table">
            <a:tbl>
              <a:tblPr/>
              <a:tblGrid>
                <a:gridCol w="3352800"/>
                <a:gridCol w="3352800"/>
                <a:gridCol w="3352800"/>
              </a:tblGrid>
              <a:tr h="1240267">
                <a:tc>
                  <a:txBody>
                    <a:bodyPr/>
                    <a:lstStyle/>
                    <a:p>
                      <a:pPr algn="ctr">
                        <a:lnSpc>
                          <a:spcPct val="115000"/>
                        </a:lnSpc>
                        <a:spcAft>
                          <a:spcPts val="0"/>
                        </a:spcAft>
                      </a:pPr>
                      <a:r>
                        <a:rPr lang="vi-VN" sz="2800" b="1" dirty="0">
                          <a:latin typeface="Times New Roman"/>
                          <a:ea typeface="Times New Roman"/>
                          <a:cs typeface="Times New Roman"/>
                        </a:rPr>
                        <a:t>Groups of people</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dirty="0">
                          <a:latin typeface="Times New Roman"/>
                          <a:ea typeface="Times New Roman"/>
                          <a:cs typeface="Times New Roman"/>
                        </a:rPr>
                        <a:t>Present roles in society</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dirty="0">
                          <a:latin typeface="Times New Roman"/>
                          <a:ea typeface="Times New Roman"/>
                          <a:cs typeface="Times New Roman"/>
                        </a:rPr>
                        <a:t>Changes in the future</a:t>
                      </a: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505">
                <a:tc>
                  <a:txBody>
                    <a:bodyPr/>
                    <a:lstStyle/>
                    <a:p>
                      <a:pPr algn="ctr">
                        <a:lnSpc>
                          <a:spcPct val="115000"/>
                        </a:lnSpc>
                        <a:spcAft>
                          <a:spcPts val="0"/>
                        </a:spcAft>
                      </a:pPr>
                      <a:r>
                        <a:rPr lang="vi-VN" sz="2800" b="1" dirty="0" smtClean="0">
                          <a:solidFill>
                            <a:srgbClr val="FF0000"/>
                          </a:solidFill>
                          <a:latin typeface="Times New Roman"/>
                          <a:ea typeface="Times New Roman"/>
                          <a:cs typeface="Times New Roman"/>
                        </a:rPr>
                        <a:t>teacher</a:t>
                      </a:r>
                      <a:r>
                        <a:rPr lang="en-US" sz="2800" b="1" dirty="0" smtClean="0">
                          <a:solidFill>
                            <a:srgbClr val="FF0000"/>
                          </a:solidFill>
                          <a:latin typeface="Times New Roman"/>
                          <a:ea typeface="Times New Roman"/>
                          <a:cs typeface="Times New Roman"/>
                        </a:rPr>
                        <a:t>s</a:t>
                      </a:r>
                      <a:endParaRPr lang="en-US" sz="2800" b="1"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757">
                <a:tc>
                  <a:txBody>
                    <a:bodyPr/>
                    <a:lstStyle/>
                    <a:p>
                      <a:pPr algn="ctr">
                        <a:lnSpc>
                          <a:spcPct val="115000"/>
                        </a:lnSpc>
                        <a:spcAft>
                          <a:spcPts val="0"/>
                        </a:spcAft>
                      </a:pPr>
                      <a:r>
                        <a:rPr lang="vi-VN" sz="2800" b="1" dirty="0">
                          <a:solidFill>
                            <a:srgbClr val="FF0000"/>
                          </a:solidFill>
                          <a:latin typeface="Times New Roman"/>
                          <a:ea typeface="Times New Roman"/>
                          <a:cs typeface="Times New Roman"/>
                        </a:rPr>
                        <a:t>housewives</a:t>
                      </a:r>
                      <a:endParaRPr lang="en-US" sz="2800" b="1"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52">
                <a:tc>
                  <a:txBody>
                    <a:bodyPr/>
                    <a:lstStyle/>
                    <a:p>
                      <a:pPr algn="just">
                        <a:lnSpc>
                          <a:spcPct val="115000"/>
                        </a:lnSpc>
                        <a:spcAft>
                          <a:spcPts val="0"/>
                        </a:spcAft>
                      </a:pPr>
                      <a:r>
                        <a:rPr lang="vi-VN" sz="1200">
                          <a:latin typeface="Times New Roman"/>
                          <a:ea typeface="Times New Roman"/>
                          <a:cs typeface="Times New Roman"/>
                        </a:rPr>
                        <a: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vi-VN"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vi-VN"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500" fill="hold"/>
                                        <p:tgtEl>
                                          <p:spTgt spid="20481"/>
                                        </p:tgtEl>
                                        <p:attrNameLst>
                                          <p:attrName>ppt_x</p:attrName>
                                        </p:attrNameLst>
                                      </p:cBhvr>
                                      <p:tavLst>
                                        <p:tav tm="0">
                                          <p:val>
                                            <p:strVal val="#ppt_x"/>
                                          </p:val>
                                        </p:tav>
                                        <p:tav tm="100000">
                                          <p:val>
                                            <p:strVal val="#ppt_x"/>
                                          </p:val>
                                        </p:tav>
                                      </p:tavLst>
                                    </p:anim>
                                    <p:anim calcmode="lin" valueType="num">
                                      <p:cBhvr additive="base">
                                        <p:cTn id="8"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311235" y="304800"/>
            <a:ext cx="6082147"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Changing the roles in society:</a:t>
            </a:r>
            <a:endParaRPr kumimoji="0" lang="vi-VN" sz="4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1080654" y="1260763"/>
          <a:ext cx="10058400" cy="4211781"/>
        </p:xfrm>
        <a:graphic>
          <a:graphicData uri="http://schemas.openxmlformats.org/drawingml/2006/table">
            <a:tbl>
              <a:tblPr/>
              <a:tblGrid>
                <a:gridCol w="3055917"/>
                <a:gridCol w="3649683"/>
                <a:gridCol w="3352800"/>
              </a:tblGrid>
              <a:tr h="1240267">
                <a:tc>
                  <a:txBody>
                    <a:bodyPr/>
                    <a:lstStyle/>
                    <a:p>
                      <a:pPr algn="ctr">
                        <a:lnSpc>
                          <a:spcPct val="115000"/>
                        </a:lnSpc>
                        <a:spcAft>
                          <a:spcPts val="0"/>
                        </a:spcAft>
                      </a:pPr>
                      <a:r>
                        <a:rPr lang="vi-VN" sz="2800" b="1" dirty="0">
                          <a:solidFill>
                            <a:srgbClr val="0033CC"/>
                          </a:solidFill>
                          <a:latin typeface="Times New Roman"/>
                          <a:ea typeface="Times New Roman"/>
                          <a:cs typeface="Times New Roman"/>
                        </a:rPr>
                        <a:t>Groups of people</a:t>
                      </a:r>
                      <a:endParaRPr lang="en-US" sz="2800" dirty="0">
                        <a:solidFill>
                          <a:srgbClr val="0033CC"/>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dirty="0">
                          <a:solidFill>
                            <a:srgbClr val="0033CC"/>
                          </a:solidFill>
                          <a:latin typeface="Times New Roman"/>
                          <a:ea typeface="Times New Roman"/>
                          <a:cs typeface="Times New Roman"/>
                        </a:rPr>
                        <a:t>Present roles in society</a:t>
                      </a:r>
                      <a:endParaRPr lang="en-US" sz="2800" dirty="0">
                        <a:solidFill>
                          <a:srgbClr val="0033CC"/>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dirty="0">
                          <a:solidFill>
                            <a:srgbClr val="0033CC"/>
                          </a:solidFill>
                          <a:latin typeface="Times New Roman"/>
                          <a:ea typeface="Times New Roman"/>
                          <a:cs typeface="Times New Roman"/>
                        </a:rPr>
                        <a:t>Changes in the future</a:t>
                      </a:r>
                      <a:endParaRPr lang="en-US" sz="2800" dirty="0">
                        <a:solidFill>
                          <a:srgbClr val="0033CC"/>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505">
                <a:tc>
                  <a:txBody>
                    <a:bodyPr/>
                    <a:lstStyle/>
                    <a:p>
                      <a:pPr algn="ctr">
                        <a:lnSpc>
                          <a:spcPct val="115000"/>
                        </a:lnSpc>
                        <a:spcAft>
                          <a:spcPts val="0"/>
                        </a:spcAft>
                      </a:pPr>
                      <a:r>
                        <a:rPr lang="vi-VN" sz="2800" b="1" dirty="0" smtClean="0">
                          <a:solidFill>
                            <a:srgbClr val="FF0000"/>
                          </a:solidFill>
                          <a:latin typeface="Times New Roman"/>
                          <a:ea typeface="Times New Roman"/>
                          <a:cs typeface="Times New Roman"/>
                        </a:rPr>
                        <a:t>teacher</a:t>
                      </a:r>
                      <a:r>
                        <a:rPr lang="en-US" sz="2800" b="1" dirty="0" smtClean="0">
                          <a:solidFill>
                            <a:srgbClr val="FF0000"/>
                          </a:solidFill>
                          <a:latin typeface="Times New Roman"/>
                          <a:ea typeface="Times New Roman"/>
                          <a:cs typeface="Times New Roman"/>
                        </a:rPr>
                        <a:t>s</a:t>
                      </a:r>
                      <a:endParaRPr lang="en-US" sz="2800" b="1"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dirty="0">
                          <a:latin typeface="Times New Roman"/>
                          <a:ea typeface="Times New Roman"/>
                          <a:cs typeface="Times New Roman"/>
                        </a:rPr>
                        <a:t>information provider</a:t>
                      </a:r>
                      <a:endParaRPr lang="en-US" sz="2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a:latin typeface="Times New Roman"/>
                          <a:ea typeface="Times New Roman"/>
                          <a:cs typeface="Times New Roman"/>
                        </a:rPr>
                        <a:t>facilitator</a:t>
                      </a:r>
                      <a:endParaRPr lang="en-US" sz="28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5757">
                <a:tc>
                  <a:txBody>
                    <a:bodyPr/>
                    <a:lstStyle/>
                    <a:p>
                      <a:pPr algn="ctr">
                        <a:lnSpc>
                          <a:spcPct val="115000"/>
                        </a:lnSpc>
                        <a:spcAft>
                          <a:spcPts val="0"/>
                        </a:spcAft>
                      </a:pPr>
                      <a:r>
                        <a:rPr lang="vi-VN" sz="2800" b="1" dirty="0">
                          <a:solidFill>
                            <a:srgbClr val="FF0000"/>
                          </a:solidFill>
                          <a:latin typeface="Times New Roman"/>
                          <a:ea typeface="Times New Roman"/>
                          <a:cs typeface="Times New Roman"/>
                        </a:rPr>
                        <a:t>housewives</a:t>
                      </a:r>
                      <a:endParaRPr lang="en-US" sz="2800" b="1"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dirty="0">
                          <a:latin typeface="Times New Roman"/>
                          <a:ea typeface="Times New Roman"/>
                          <a:cs typeface="Times New Roman"/>
                        </a:rPr>
                        <a:t>do all the chore</a:t>
                      </a:r>
                      <a:endParaRPr lang="en-US" sz="2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b="1" dirty="0">
                          <a:latin typeface="Times New Roman"/>
                          <a:ea typeface="Times New Roman"/>
                          <a:cs typeface="Times New Roman"/>
                        </a:rPr>
                        <a:t>control the domestic robots</a:t>
                      </a:r>
                      <a:endParaRPr lang="en-US" sz="2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252">
                <a:tc>
                  <a:txBody>
                    <a:bodyPr/>
                    <a:lstStyle/>
                    <a:p>
                      <a:pPr algn="just">
                        <a:lnSpc>
                          <a:spcPct val="115000"/>
                        </a:lnSpc>
                        <a:spcAft>
                          <a:spcPts val="0"/>
                        </a:spcAft>
                      </a:pPr>
                      <a:r>
                        <a:rPr lang="vi-VN" sz="1200">
                          <a:latin typeface="Times New Roman"/>
                          <a:ea typeface="Times New Roman"/>
                          <a:cs typeface="Times New Roman"/>
                        </a:rPr>
                        <a: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vi-VN"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vi-VN"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p:nvPr>
        </p:nvPicPr>
        <p:blipFill>
          <a:blip r:embed="rId3">
            <a:lum contrast="-6000"/>
          </a:blip>
          <a:stretch>
            <a:fillRect/>
          </a:stretch>
        </p:blipFill>
        <p:spPr>
          <a:xfrm>
            <a:off x="1142365" y="476885"/>
            <a:ext cx="9954260" cy="5904865"/>
          </a:xfrm>
          <a:prstGeom prst="rect">
            <a:avLst/>
          </a:prstGeom>
        </p:spPr>
      </p:pic>
      <p:sp>
        <p:nvSpPr>
          <p:cNvPr id="7" name="Text Box 6"/>
          <p:cNvSpPr txBox="1"/>
          <p:nvPr/>
        </p:nvSpPr>
        <p:spPr>
          <a:xfrm>
            <a:off x="1819910" y="1724660"/>
            <a:ext cx="951865" cy="518160"/>
          </a:xfrm>
          <a:prstGeom prst="rect">
            <a:avLst/>
          </a:prstGeom>
          <a:solidFill>
            <a:srgbClr val="00B0F0"/>
          </a:solidFill>
        </p:spPr>
        <p:txBody>
          <a:bodyPr wrap="square" rtlCol="0">
            <a:spAutoFit/>
          </a:bodyPr>
          <a:lstStyle/>
          <a:p>
            <a:r>
              <a:rPr lang="vi-VN" altLang="en-US" sz="2800" b="1">
                <a:solidFill>
                  <a:srgbClr val="FF0000"/>
                </a:solidFill>
                <a:latin typeface="Times New Roman" panose="02020603050405020304" charset="0"/>
              </a:rPr>
              <a:t>Mai</a:t>
            </a:r>
          </a:p>
        </p:txBody>
      </p:sp>
      <p:sp>
        <p:nvSpPr>
          <p:cNvPr id="8" name="Text Box 7"/>
          <p:cNvSpPr txBox="1"/>
          <p:nvPr/>
        </p:nvSpPr>
        <p:spPr>
          <a:xfrm>
            <a:off x="3413760" y="1206500"/>
            <a:ext cx="1222375" cy="518160"/>
          </a:xfrm>
          <a:prstGeom prst="rect">
            <a:avLst/>
          </a:prstGeom>
          <a:solidFill>
            <a:srgbClr val="00B0F0"/>
          </a:solidFill>
        </p:spPr>
        <p:txBody>
          <a:bodyPr wrap="square" rtlCol="0">
            <a:spAutoFit/>
          </a:bodyPr>
          <a:lstStyle/>
          <a:p>
            <a:r>
              <a:rPr lang="vi-VN" altLang="en-US" sz="2800" b="1">
                <a:solidFill>
                  <a:srgbClr val="FF0000"/>
                </a:solidFill>
                <a:latin typeface="Times New Roman" panose="02020603050405020304" charset="0"/>
              </a:rPr>
              <a:t>Phong </a:t>
            </a:r>
          </a:p>
        </p:txBody>
      </p:sp>
      <p:sp>
        <p:nvSpPr>
          <p:cNvPr id="9" name="Text Box 8"/>
          <p:cNvSpPr txBox="1"/>
          <p:nvPr/>
        </p:nvSpPr>
        <p:spPr>
          <a:xfrm>
            <a:off x="1604010" y="4857750"/>
            <a:ext cx="1383030" cy="518160"/>
          </a:xfrm>
          <a:prstGeom prst="rect">
            <a:avLst/>
          </a:prstGeom>
          <a:solidFill>
            <a:srgbClr val="00B0F0"/>
          </a:solidFill>
        </p:spPr>
        <p:txBody>
          <a:bodyPr wrap="square" rtlCol="0">
            <a:spAutoFit/>
          </a:bodyPr>
          <a:lstStyle/>
          <a:p>
            <a:r>
              <a:rPr lang="vi-VN" altLang="en-US" sz="2800" b="1">
                <a:solidFill>
                  <a:srgbClr val="FF0000"/>
                </a:solidFill>
                <a:latin typeface="Times New Roman" panose="02020603050405020304" charset="0"/>
              </a:rPr>
              <a:t>Nguyen</a:t>
            </a:r>
          </a:p>
        </p:txBody>
      </p:sp>
      <p:sp>
        <p:nvSpPr>
          <p:cNvPr id="10" name="Text Box 9"/>
          <p:cNvSpPr txBox="1"/>
          <p:nvPr/>
        </p:nvSpPr>
        <p:spPr>
          <a:xfrm>
            <a:off x="8874125" y="688340"/>
            <a:ext cx="2222500" cy="518160"/>
          </a:xfrm>
          <a:prstGeom prst="rect">
            <a:avLst/>
          </a:prstGeom>
          <a:solidFill>
            <a:srgbClr val="00B0F0"/>
          </a:solidFill>
        </p:spPr>
        <p:txBody>
          <a:bodyPr wrap="square" rtlCol="0">
            <a:spAutoFit/>
          </a:bodyPr>
          <a:lstStyle/>
          <a:p>
            <a:r>
              <a:rPr lang="vi-VN" altLang="en-US" sz="2800" b="1">
                <a:solidFill>
                  <a:srgbClr val="FF0000"/>
                </a:solidFill>
                <a:latin typeface="Times New Roman" panose="02020603050405020304" charset="0"/>
              </a:rPr>
              <a:t>Interviewer</a:t>
            </a:r>
          </a:p>
        </p:txBody>
      </p:sp>
      <p:pic>
        <p:nvPicPr>
          <p:cNvPr id="3" name="0-track-30_1.mp3">
            <a:hlinkClick r:id="" action="ppaction://media"/>
          </p:cNvPr>
          <p:cNvPicPr/>
          <p:nvPr>
            <a:audioFile r:link="rId1"/>
            <p:extLst>
              <p:ext uri="{DAA4B4D4-6D71-4841-9C94-3DE7FCFB9230}">
                <p14:media xmlns="" xmlns:p14="http://schemas.microsoft.com/office/powerpoint/2010/main" r:link="rId4"/>
              </p:ext>
            </p:extLst>
          </p:nvPr>
        </p:nvPicPr>
        <p:blipFill>
          <a:blip r:embed="rId5"/>
          <a:stretch>
            <a:fillRect/>
          </a:stretch>
        </p:blipFill>
        <p:spPr>
          <a:xfrm>
            <a:off x="5786120" y="3119120"/>
            <a:ext cx="619125" cy="619125"/>
          </a:xfrm>
          <a:prstGeom prst="rect">
            <a:avLst/>
          </a:prstGeom>
        </p:spPr>
      </p:pic>
    </p:spTree>
  </p:cSld>
  <p:clrMapOvr>
    <a:masterClrMapping/>
  </p:clrMapOvr>
  <p:timing>
    <p:tnLst>
      <p:par>
        <p:cTn id="1" dur="indefinite" restart="never" nodeType="tmRoot">
          <p:childTnLst>
            <p:audio>
              <p:cMediaNode vol="100000">
                <p:cTn id="2"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additive="base">
                                        <p:cTn id="7" dur="111575"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12074" y="1554480"/>
            <a:ext cx="10515600" cy="2168434"/>
          </a:xfrm>
        </p:spPr>
        <p:txBody>
          <a:bodyPr/>
          <a:lstStyle/>
          <a:p>
            <a:r>
              <a:rPr lang="en-US" dirty="0" smtClean="0"/>
              <a:t>- vision ''''</a:t>
            </a:r>
            <a:r>
              <a:rPr lang="en-US" dirty="0" err="1" smtClean="0"/>
              <a:t>viʒn</a:t>
            </a:r>
            <a:r>
              <a:rPr lang="en-US" dirty="0" smtClean="0"/>
              <a:t>'''/ (n): </a:t>
            </a:r>
            <a:r>
              <a:rPr lang="en-US" dirty="0" err="1" smtClean="0"/>
              <a:t>tầm</a:t>
            </a:r>
            <a:r>
              <a:rPr lang="en-US" dirty="0" smtClean="0"/>
              <a:t> </a:t>
            </a:r>
            <a:r>
              <a:rPr lang="en-US" dirty="0" err="1" smtClean="0"/>
              <a:t>nhìn</a:t>
            </a:r>
            <a:r>
              <a:rPr lang="en-US" dirty="0" smtClean="0"/>
              <a:t>, </a:t>
            </a:r>
            <a:r>
              <a:rPr lang="en-US" dirty="0" err="1" smtClean="0"/>
              <a:t>cách</a:t>
            </a:r>
            <a:r>
              <a:rPr lang="en-US" dirty="0" smtClean="0"/>
              <a:t> </a:t>
            </a:r>
            <a:r>
              <a:rPr lang="en-US" dirty="0" err="1" smtClean="0"/>
              <a:t>nhìn</a:t>
            </a:r>
            <a:endParaRPr lang="en-US" dirty="0" smtClean="0"/>
          </a:p>
          <a:p>
            <a:r>
              <a:rPr lang="en-US" dirty="0" smtClean="0"/>
              <a:t>- sense of participation (n): </a:t>
            </a:r>
            <a:r>
              <a:rPr lang="en-US" dirty="0" err="1" smtClean="0"/>
              <a:t>nhận</a:t>
            </a:r>
            <a:r>
              <a:rPr lang="en-US" dirty="0" smtClean="0"/>
              <a:t> </a:t>
            </a:r>
            <a:r>
              <a:rPr lang="en-US" dirty="0" err="1" smtClean="0"/>
              <a:t>thức</a:t>
            </a:r>
            <a:r>
              <a:rPr lang="en-US" dirty="0" smtClean="0"/>
              <a:t> </a:t>
            </a:r>
            <a:r>
              <a:rPr lang="en-US" dirty="0" err="1" smtClean="0"/>
              <a:t>về</a:t>
            </a:r>
            <a:r>
              <a:rPr lang="en-US" dirty="0" smtClean="0"/>
              <a:t> </a:t>
            </a:r>
            <a:r>
              <a:rPr lang="en-US" dirty="0" err="1" smtClean="0"/>
              <a:t>sự</a:t>
            </a:r>
            <a:r>
              <a:rPr lang="en-US" dirty="0" smtClean="0"/>
              <a:t> </a:t>
            </a:r>
            <a:r>
              <a:rPr lang="en-US" dirty="0" err="1" smtClean="0"/>
              <a:t>tham</a:t>
            </a:r>
            <a:r>
              <a:rPr lang="en-US" dirty="0" smtClean="0"/>
              <a:t> </a:t>
            </a:r>
            <a:r>
              <a:rPr lang="en-US" dirty="0" err="1" smtClean="0"/>
              <a:t>gia</a:t>
            </a:r>
            <a:endParaRPr lang="en-US" dirty="0" smtClean="0"/>
          </a:p>
          <a:p>
            <a:r>
              <a:rPr lang="en-US" dirty="0" smtClean="0"/>
              <a:t>- breadwinner (n): </a:t>
            </a:r>
            <a:r>
              <a:rPr lang="en-US" dirty="0" err="1" smtClean="0"/>
              <a:t>trụ</a:t>
            </a:r>
            <a:r>
              <a:rPr lang="en-US" dirty="0" smtClean="0"/>
              <a:t> </a:t>
            </a:r>
            <a:r>
              <a:rPr lang="en-US" dirty="0" err="1" smtClean="0"/>
              <a:t>cột</a:t>
            </a:r>
            <a:r>
              <a:rPr lang="en-US" dirty="0" smtClean="0"/>
              <a:t> </a:t>
            </a:r>
            <a:r>
              <a:rPr lang="en-US" dirty="0" err="1" smtClean="0"/>
              <a:t>tài</a:t>
            </a:r>
            <a:r>
              <a:rPr lang="en-US" dirty="0" smtClean="0"/>
              <a:t> </a:t>
            </a:r>
            <a:r>
              <a:rPr lang="en-US" dirty="0" err="1" smtClean="0"/>
              <a:t>chính</a:t>
            </a:r>
            <a:endParaRPr lang="en-US" dirty="0" smtClean="0"/>
          </a:p>
          <a:p>
            <a:r>
              <a:rPr lang="en-US" dirty="0" smtClean="0"/>
              <a:t>- externally (adv) / </a:t>
            </a:r>
            <a:r>
              <a:rPr lang="en-US" dirty="0" err="1" smtClean="0"/>
              <a:t>iks´tə:nəli</a:t>
            </a:r>
            <a:r>
              <a:rPr lang="en-US" dirty="0" smtClean="0"/>
              <a:t> /:  </a:t>
            </a:r>
            <a:r>
              <a:rPr lang="en-US" dirty="0" err="1" smtClean="0"/>
              <a:t>theo</a:t>
            </a:r>
            <a:r>
              <a:rPr lang="en-US" dirty="0" smtClean="0"/>
              <a:t> </a:t>
            </a:r>
            <a:r>
              <a:rPr lang="en-US" dirty="0" err="1" smtClean="0"/>
              <a:t>bên</a:t>
            </a:r>
            <a:r>
              <a:rPr lang="en-US" dirty="0" smtClean="0"/>
              <a:t> </a:t>
            </a:r>
            <a:r>
              <a:rPr lang="en-US" dirty="0" err="1" smtClean="0"/>
              <a:t>ngoài</a:t>
            </a:r>
            <a:r>
              <a:rPr lang="en-US" dirty="0" smtClean="0"/>
              <a:t>, </a:t>
            </a:r>
            <a:r>
              <a:rPr lang="en-US" dirty="0" err="1" smtClean="0"/>
              <a:t>theo</a:t>
            </a:r>
            <a:r>
              <a:rPr lang="en-US" dirty="0" smtClean="0"/>
              <a:t> </a:t>
            </a:r>
            <a:r>
              <a:rPr lang="en-US" dirty="0" err="1" smtClean="0"/>
              <a:t>bề</a:t>
            </a:r>
            <a:r>
              <a:rPr lang="en-US" dirty="0" smtClean="0"/>
              <a:t> </a:t>
            </a:r>
            <a:r>
              <a:rPr lang="en-US" dirty="0" err="1" smtClean="0"/>
              <a:t>ngoài</a:t>
            </a:r>
            <a:endParaRPr lang="en-US" dirty="0"/>
          </a:p>
        </p:txBody>
      </p:sp>
      <p:sp>
        <p:nvSpPr>
          <p:cNvPr id="4" name="Text Box 3"/>
          <p:cNvSpPr txBox="1"/>
          <p:nvPr/>
        </p:nvSpPr>
        <p:spPr>
          <a:xfrm>
            <a:off x="662124" y="404948"/>
            <a:ext cx="11031220" cy="830997"/>
          </a:xfrm>
          <a:prstGeom prst="rect">
            <a:avLst/>
          </a:prstGeom>
          <a:noFill/>
        </p:spPr>
        <p:txBody>
          <a:bodyPr wrap="square" rtlCol="0">
            <a:spAutoFit/>
          </a:bodyPr>
          <a:lstStyle/>
          <a:p>
            <a:pPr algn="ctr"/>
            <a:r>
              <a:rPr lang="en-US" altLang="en-US" sz="4800" b="1" dirty="0" smtClean="0">
                <a:solidFill>
                  <a:srgbClr val="FF0000"/>
                </a:solidFill>
                <a:latin typeface="Times New Roman" panose="02020603050405020304" charset="0"/>
              </a:rPr>
              <a:t>NEW WORDS</a:t>
            </a:r>
            <a:endParaRPr lang="vi-VN" altLang="en-US" sz="6600" b="1" i="1" dirty="0">
              <a:solidFill>
                <a:srgbClr val="FF0000"/>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107"/>
            <a:ext cx="11699966" cy="5355312"/>
          </a:xfrm>
          <a:prstGeom prst="rect">
            <a:avLst/>
          </a:prstGeom>
        </p:spPr>
        <p:txBody>
          <a:bodyPr wrap="square">
            <a:spAutoFit/>
          </a:bodyPr>
          <a:lstStyle/>
          <a:p>
            <a:r>
              <a:rPr lang="vi-VN" b="1" dirty="0" smtClean="0"/>
              <a:t>Interviewer: </a:t>
            </a:r>
            <a:r>
              <a:rPr lang="vi-VN" dirty="0" smtClean="0"/>
              <a:t>We have invited some students from Oak Tree School in Happy Valley to this Beyond 2030 forum, and they are going to share with us their vision of the future. Would you like to go first, Phong?</a:t>
            </a:r>
          </a:p>
          <a:p>
            <a:r>
              <a:rPr lang="vi-VN" b="1" dirty="0" smtClean="0"/>
              <a:t>Phong: </a:t>
            </a:r>
            <a:r>
              <a:rPr lang="vi-VN" dirty="0" smtClean="0"/>
              <a:t>I believe the biggest change will take place within the school system. Apart from at school, we will also be learning from places which will give us real-life knowledge and experience, such as at a railway station, in a company, or on a farm.</a:t>
            </a:r>
          </a:p>
          <a:p>
            <a:r>
              <a:rPr lang="vi-VN" b="1" dirty="0" smtClean="0"/>
              <a:t>Mai: </a:t>
            </a:r>
            <a:r>
              <a:rPr lang="vi-VN" dirty="0" smtClean="0"/>
              <a:t>I agree.This real-life application of learning will give us a sense of participation, a feeling that we are part of the process.</a:t>
            </a:r>
          </a:p>
          <a:p>
            <a:r>
              <a:rPr lang="vi-VN" b="1" dirty="0" smtClean="0"/>
              <a:t>Interviewer:</a:t>
            </a:r>
            <a:r>
              <a:rPr lang="vi-VN" dirty="0" smtClean="0"/>
              <a:t> And what about the role of teachers?</a:t>
            </a:r>
          </a:p>
          <a:p>
            <a:r>
              <a:rPr lang="vi-VN" b="1" dirty="0" smtClean="0"/>
              <a:t>Phong:</a:t>
            </a:r>
            <a:r>
              <a:rPr lang="vi-VN" dirty="0" smtClean="0"/>
              <a:t> Ah, they will be more like facilitators, rather than information providers.</a:t>
            </a:r>
          </a:p>
          <a:p>
            <a:r>
              <a:rPr lang="vi-VN" b="1" dirty="0" smtClean="0"/>
              <a:t>Interviewer:</a:t>
            </a:r>
            <a:r>
              <a:rPr lang="vi-VN" dirty="0" smtClean="0"/>
              <a:t> Fascinating. How else do you see the future, Nguyen?</a:t>
            </a:r>
          </a:p>
          <a:p>
            <a:r>
              <a:rPr lang="vi-VN" b="1" dirty="0" smtClean="0"/>
              <a:t>Nguyen</a:t>
            </a:r>
            <a:r>
              <a:rPr lang="vi-VN" dirty="0" smtClean="0"/>
              <a:t>: Well, I think the role of fathers will drastically change.</a:t>
            </a:r>
          </a:p>
          <a:p>
            <a:r>
              <a:rPr lang="vi-VN" b="1" dirty="0" smtClean="0"/>
              <a:t>Interviewer: </a:t>
            </a:r>
            <a:r>
              <a:rPr lang="vi-VN" dirty="0" smtClean="0"/>
              <a:t>Oh yes? In what way?</a:t>
            </a:r>
          </a:p>
          <a:p>
            <a:r>
              <a:rPr lang="vi-VN" b="1" dirty="0" smtClean="0"/>
              <a:t>Nguyen: </a:t>
            </a:r>
            <a:r>
              <a:rPr lang="vi-VN" dirty="0" smtClean="0"/>
              <a:t>The modern father will not necessarily  be the breadwinner of the family. He may be externally employed or he may stay at home to take care his children.</a:t>
            </a:r>
          </a:p>
          <a:p>
            <a:r>
              <a:rPr lang="vi-VN" b="1" dirty="0" smtClean="0"/>
              <a:t>Interviewer: </a:t>
            </a:r>
            <a:r>
              <a:rPr lang="vi-VN" dirty="0" smtClean="0"/>
              <a:t>And do the housework?</a:t>
            </a:r>
          </a:p>
          <a:p>
            <a:r>
              <a:rPr lang="vi-VN" b="1" dirty="0" smtClean="0"/>
              <a:t>Nguyen: </a:t>
            </a:r>
            <a:r>
              <a:rPr lang="vi-VN" dirty="0" smtClean="0"/>
              <a:t>Yes. It's work, paid or not, isn't it?</a:t>
            </a:r>
          </a:p>
          <a:p>
            <a:r>
              <a:rPr lang="vi-VN" b="1" dirty="0" smtClean="0"/>
              <a:t>Mai:</a:t>
            </a:r>
            <a:r>
              <a:rPr lang="vi-VN" dirty="0" smtClean="0"/>
              <a:t> Absolutely. The benefit will be children will see their fathers more often and have a closer relationship  with them. I don't see much of dad, but I love every moment I spend  with him.</a:t>
            </a:r>
          </a:p>
          <a:p>
            <a:r>
              <a:rPr lang="vi-VN" b="1" dirty="0" smtClean="0"/>
              <a:t>Interviewer:</a:t>
            </a:r>
            <a:r>
              <a:rPr lang="vi-VN" dirty="0" smtClean="0"/>
              <a:t> Well, we are certainly covering interesting topics ...</a:t>
            </a:r>
          </a:p>
        </p:txBody>
      </p:sp>
      <p:sp>
        <p:nvSpPr>
          <p:cNvPr id="4" name="Text Box 1"/>
          <p:cNvSpPr txBox="1"/>
          <p:nvPr/>
        </p:nvSpPr>
        <p:spPr>
          <a:xfrm>
            <a:off x="728980" y="160020"/>
            <a:ext cx="9577070" cy="518160"/>
          </a:xfrm>
          <a:prstGeom prst="rect">
            <a:avLst/>
          </a:prstGeom>
          <a:noFill/>
        </p:spPr>
        <p:txBody>
          <a:bodyPr wrap="square" rtlCol="0">
            <a:spAutoFit/>
          </a:bodyPr>
          <a:lstStyle/>
          <a:p>
            <a:pPr algn="ctr"/>
            <a:r>
              <a:rPr lang="en-US" altLang="en-US" sz="2800" b="1" dirty="0" smtClean="0">
                <a:solidFill>
                  <a:srgbClr val="FF0000"/>
                </a:solidFill>
                <a:latin typeface="Times New Roman" panose="02020603050405020304" charset="0"/>
              </a:rPr>
              <a:t>LISTEN AND READ</a:t>
            </a:r>
            <a:endParaRPr lang="vi-VN" altLang="en-US" sz="2800" b="1" dirty="0">
              <a:solidFill>
                <a:srgbClr val="FF0000"/>
              </a:solidFill>
              <a:latin typeface="Times New Roman" panose="020206030504050203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522515" y="1037590"/>
          <a:ext cx="11321142" cy="5447030"/>
        </p:xfrm>
        <a:graphic>
          <a:graphicData uri="http://schemas.openxmlformats.org/drawingml/2006/table">
            <a:tbl>
              <a:tblPr firstRow="1" bandRow="1">
                <a:tableStyleId>{5C22544A-7EE6-4342-B048-85BDC9FD1C3A}</a:tableStyleId>
              </a:tblPr>
              <a:tblGrid>
                <a:gridCol w="538111"/>
                <a:gridCol w="6790963"/>
                <a:gridCol w="1334516"/>
                <a:gridCol w="1544738"/>
                <a:gridCol w="1112814"/>
              </a:tblGrid>
              <a:tr h="578485">
                <a:tc>
                  <a:txBody>
                    <a:bodyPr/>
                    <a:lstStyle/>
                    <a:p>
                      <a:pPr>
                        <a:buNone/>
                      </a:pPr>
                      <a:endParaRPr lang="en-US" sz="2800" dirty="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vi-VN" altLang="en-US" sz="2800">
                          <a:solidFill>
                            <a:schemeClr val="tx1">
                              <a:lumMod val="95000"/>
                              <a:lumOff val="5000"/>
                            </a:schemeClr>
                          </a:solidFill>
                          <a:latin typeface="Times New Roman" panose="02020603050405020304" charset="0"/>
                        </a:rPr>
                        <a:t>Idea</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vi-VN" altLang="en-US" sz="2800" dirty="0">
                          <a:solidFill>
                            <a:srgbClr val="C00000"/>
                          </a:solidFill>
                          <a:latin typeface="Times New Roman" panose="02020603050405020304" charset="0"/>
                        </a:rPr>
                        <a:t>Phong</a:t>
                      </a:r>
                      <a:r>
                        <a:rPr lang="vi-VN" altLang="en-US" sz="2800" dirty="0">
                          <a:solidFill>
                            <a:schemeClr val="tx1">
                              <a:lumMod val="95000"/>
                              <a:lumOff val="5000"/>
                            </a:schemeClr>
                          </a:solidFill>
                          <a:latin typeface="Times New Roman" panose="02020603050405020304" charset="0"/>
                        </a:rPr>
                        <a:t> </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vi-VN" altLang="en-US" sz="2800" dirty="0">
                          <a:solidFill>
                            <a:srgbClr val="00B050"/>
                          </a:solidFill>
                          <a:latin typeface="Times New Roman" panose="02020603050405020304" charset="0"/>
                        </a:rPr>
                        <a:t>Nguyen</a:t>
                      </a:r>
                      <a:r>
                        <a:rPr lang="vi-VN" altLang="en-US" sz="2800" dirty="0">
                          <a:solidFill>
                            <a:schemeClr val="tx1">
                              <a:lumMod val="95000"/>
                              <a:lumOff val="5000"/>
                            </a:schemeClr>
                          </a:solidFill>
                          <a:latin typeface="Times New Roman" panose="02020603050405020304" charset="0"/>
                        </a:rPr>
                        <a:t> </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lgn="ctr">
                        <a:buNone/>
                      </a:pPr>
                      <a:r>
                        <a:rPr lang="vi-VN" altLang="en-US" sz="2800" dirty="0">
                          <a:solidFill>
                            <a:srgbClr val="0070C0"/>
                          </a:solidFill>
                          <a:latin typeface="Times New Roman" panose="02020603050405020304" charset="0"/>
                        </a:rPr>
                        <a:t>Mai</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973455">
                <a:tc>
                  <a:txBody>
                    <a:bodyPr/>
                    <a:lstStyle/>
                    <a:p>
                      <a:pPr algn="ctr">
                        <a:buNone/>
                      </a:pPr>
                      <a:r>
                        <a:rPr lang="vi-VN" altLang="en-US" sz="2800">
                          <a:latin typeface="Times New Roman" panose="02020603050405020304" charset="0"/>
                        </a:rPr>
                        <a:t>1</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r>
                        <a:rPr lang="vi-VN" altLang="en-US" sz="2800">
                          <a:latin typeface="Times New Roman" panose="02020603050405020304" charset="0"/>
                        </a:rPr>
                        <a:t>Students will learn from a real workplace.</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Arial" panose="020B0604020202020204" pitchFamily="3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974090">
                <a:tc>
                  <a:txBody>
                    <a:bodyPr/>
                    <a:lstStyle/>
                    <a:p>
                      <a:pPr algn="ctr">
                        <a:buNone/>
                      </a:pPr>
                      <a:r>
                        <a:rPr lang="vi-VN" altLang="en-US" sz="2800">
                          <a:latin typeface="Times New Roman" panose="02020603050405020304" charset="0"/>
                        </a:rPr>
                        <a:t>2</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r>
                        <a:rPr lang="vi-VN" altLang="en-US" sz="2800">
                          <a:latin typeface="Times New Roman" panose="02020603050405020304" charset="0"/>
                        </a:rPr>
                        <a:t>Students love seeing themselves as part of the process.</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973455">
                <a:tc>
                  <a:txBody>
                    <a:bodyPr/>
                    <a:lstStyle/>
                    <a:p>
                      <a:pPr algn="ctr">
                        <a:buNone/>
                      </a:pPr>
                      <a:r>
                        <a:rPr lang="vi-VN" altLang="en-US" sz="2800" dirty="0">
                          <a:latin typeface="Times New Roman" panose="02020603050405020304" charset="0"/>
                        </a:rPr>
                        <a:t>3</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r>
                        <a:rPr lang="vi-VN" altLang="en-US" sz="2800">
                          <a:latin typeface="Times New Roman" panose="02020603050405020304" charset="0"/>
                        </a:rPr>
                        <a:t>The teacher will act more  like a facilitator.</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974090">
                <a:tc>
                  <a:txBody>
                    <a:bodyPr/>
                    <a:lstStyle/>
                    <a:p>
                      <a:pPr algn="ctr">
                        <a:buNone/>
                      </a:pPr>
                      <a:r>
                        <a:rPr lang="vi-VN" altLang="en-US" sz="2800">
                          <a:latin typeface="Times New Roman" panose="02020603050405020304" charset="0"/>
                        </a:rPr>
                        <a:t>4</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r>
                        <a:rPr lang="vi-VN" altLang="en-US" sz="2800">
                          <a:latin typeface="Times New Roman" panose="02020603050405020304" charset="0"/>
                        </a:rPr>
                        <a:t>The father will not necessarily be the breadwinner of the family.</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r h="973455">
                <a:tc>
                  <a:txBody>
                    <a:bodyPr/>
                    <a:lstStyle/>
                    <a:p>
                      <a:pPr algn="ctr">
                        <a:buNone/>
                      </a:pPr>
                      <a:r>
                        <a:rPr lang="vi-VN" altLang="en-US" sz="2800">
                          <a:latin typeface="Times New Roman" panose="02020603050405020304" charset="0"/>
                        </a:rPr>
                        <a:t>5</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r>
                        <a:rPr lang="vi-VN" altLang="en-US" sz="2800">
                          <a:latin typeface="Times New Roman" panose="02020603050405020304" charset="0"/>
                        </a:rPr>
                        <a:t>With the in the home, they will develop a closer bond with their chidren.</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c>
                  <a:txBody>
                    <a:bodyPr/>
                    <a:lstStyle/>
                    <a:p>
                      <a:pPr>
                        <a:buNone/>
                      </a:pPr>
                      <a:endParaRPr lang="en-US" sz="2800" dirty="0">
                        <a:latin typeface="Times New Roman" panose="02020603050405020304" charset="0"/>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1"/>
                    </a:solidFill>
                  </a:tcPr>
                </a:tc>
              </a:tr>
            </a:tbl>
          </a:graphicData>
        </a:graphic>
      </p:graphicFrame>
      <p:sp>
        <p:nvSpPr>
          <p:cNvPr id="2" name="Text Box 1"/>
          <p:cNvSpPr txBox="1"/>
          <p:nvPr/>
        </p:nvSpPr>
        <p:spPr>
          <a:xfrm>
            <a:off x="1149886" y="160020"/>
            <a:ext cx="9577070" cy="518160"/>
          </a:xfrm>
          <a:prstGeom prst="rect">
            <a:avLst/>
          </a:prstGeom>
          <a:noFill/>
        </p:spPr>
        <p:txBody>
          <a:bodyPr wrap="square" rtlCol="0">
            <a:spAutoFit/>
          </a:bodyPr>
          <a:lstStyle/>
          <a:p>
            <a:pPr algn="ctr"/>
            <a:r>
              <a:rPr lang="vi-VN" altLang="en-US" sz="2800" b="1" dirty="0">
                <a:solidFill>
                  <a:srgbClr val="FF0000"/>
                </a:solidFill>
                <a:latin typeface="Times New Roman" panose="02020603050405020304" charset="0"/>
              </a:rPr>
              <a:t>* </a:t>
            </a:r>
            <a:r>
              <a:rPr lang="en-US" altLang="en-US" sz="2800" b="1" dirty="0" smtClean="0">
                <a:solidFill>
                  <a:srgbClr val="FF0000"/>
                </a:solidFill>
                <a:latin typeface="Times New Roman" panose="02020603050405020304" charset="0"/>
              </a:rPr>
              <a:t>TICK THE PERSON WHO HAS THIS IDEA</a:t>
            </a:r>
            <a:endParaRPr lang="vi-VN" altLang="en-US" sz="2800" b="1" dirty="0">
              <a:solidFill>
                <a:srgbClr val="FF0000"/>
              </a:solidFill>
              <a:latin typeface="Times New Roman" panose="02020603050405020304" charset="0"/>
            </a:endParaRPr>
          </a:p>
        </p:txBody>
      </p:sp>
      <p:graphicFrame>
        <p:nvGraphicFramePr>
          <p:cNvPr id="4" name="Content Placeholder 3">
            <a:hlinkClick r:id="" action="ppaction://ole?verb=0"/>
          </p:cNvPr>
          <p:cNvGraphicFramePr>
            <a:graphicFrameLocks/>
          </p:cNvGraphicFramePr>
          <p:nvPr>
            <p:ph sz="half" idx="1"/>
          </p:nvPr>
        </p:nvGraphicFramePr>
        <p:xfrm>
          <a:off x="2971800" y="3893344"/>
          <a:ext cx="914400" cy="215900"/>
        </p:xfrm>
        <a:graphic>
          <a:graphicData uri="http://schemas.openxmlformats.org/presentationml/2006/ole">
            <p:oleObj spid="_x0000_s1025" r:id="rId3" imgW="914400" imgH="215640" progId="Equation.3">
              <p:embed/>
            </p:oleObj>
          </a:graphicData>
        </a:graphic>
      </p:graphicFrame>
      <p:graphicFrame>
        <p:nvGraphicFramePr>
          <p:cNvPr id="5" name="Content Placeholder 4">
            <a:hlinkClick r:id="" action="ppaction://ole?verb=0"/>
          </p:cNvPr>
          <p:cNvGraphicFramePr>
            <a:graphicFrameLocks/>
          </p:cNvGraphicFramePr>
          <p:nvPr>
            <p:ph sz="half" idx="2"/>
          </p:nvPr>
        </p:nvGraphicFramePr>
        <p:xfrm>
          <a:off x="8305800" y="3893344"/>
          <a:ext cx="914400" cy="215900"/>
        </p:xfrm>
        <a:graphic>
          <a:graphicData uri="http://schemas.openxmlformats.org/presentationml/2006/ole">
            <p:oleObj spid="_x0000_s1026" r:id="rId4" imgW="914400" imgH="215640" progId="Equation.3">
              <p:embed/>
            </p:oleObj>
          </a:graphicData>
        </a:graphic>
      </p:graphicFrame>
      <p:sp>
        <p:nvSpPr>
          <p:cNvPr id="9" name="Rectangle 8"/>
          <p:cNvSpPr/>
          <p:nvPr/>
        </p:nvSpPr>
        <p:spPr>
          <a:xfrm>
            <a:off x="8395370" y="1725295"/>
            <a:ext cx="461645" cy="701040"/>
          </a:xfrm>
          <a:prstGeom prst="rect">
            <a:avLst/>
          </a:prstGeom>
          <a:noFill/>
          <a:ln>
            <a:noFill/>
          </a:ln>
        </p:spPr>
        <p:txBody>
          <a:bodyPr wrap="none" rtlCol="0" anchor="t">
            <a:spAutoFit/>
          </a:bodyPr>
          <a:lstStyle/>
          <a:p>
            <a:pPr algn="ctr"/>
            <a:r>
              <a:rPr lang="en-US" sz="4000" b="1" dirty="0">
                <a:solidFill>
                  <a:srgbClr val="FF0000"/>
                </a:solidFill>
                <a:effectLst>
                  <a:outerShdw blurRad="38100" dist="19050" dir="2700000" algn="tl" rotWithShape="0">
                    <a:schemeClr val="dk1">
                      <a:alpha val="40000"/>
                    </a:schemeClr>
                  </a:outerShdw>
                </a:effectLst>
                <a:latin typeface="Times New Roman" panose="02020603050405020304" charset="0"/>
              </a:rPr>
              <a:t>√</a:t>
            </a:r>
          </a:p>
        </p:txBody>
      </p:sp>
      <p:sp>
        <p:nvSpPr>
          <p:cNvPr id="10" name="Rectangle 9"/>
          <p:cNvSpPr/>
          <p:nvPr/>
        </p:nvSpPr>
        <p:spPr>
          <a:xfrm>
            <a:off x="11031890" y="5652770"/>
            <a:ext cx="461645" cy="701040"/>
          </a:xfrm>
          <a:prstGeom prst="rect">
            <a:avLst/>
          </a:prstGeom>
          <a:noFill/>
          <a:ln>
            <a:noFill/>
          </a:ln>
        </p:spPr>
        <p:txBody>
          <a:bodyPr wrap="none" rtlCol="0" anchor="t">
            <a:spAutoFit/>
          </a:bodyPr>
          <a:lstStyle/>
          <a:p>
            <a:pPr algn="ctr"/>
            <a:r>
              <a:rPr lang="en-US" sz="4000" b="1">
                <a:solidFill>
                  <a:srgbClr val="FF0000"/>
                </a:solidFill>
                <a:effectLst>
                  <a:outerShdw blurRad="38100" dist="19050" dir="2700000" algn="tl" rotWithShape="0">
                    <a:schemeClr val="dk1">
                      <a:alpha val="40000"/>
                    </a:schemeClr>
                  </a:outerShdw>
                </a:effectLst>
                <a:latin typeface="Times New Roman" panose="02020603050405020304" charset="0"/>
              </a:rPr>
              <a:t>√</a:t>
            </a:r>
          </a:p>
        </p:txBody>
      </p:sp>
      <p:sp>
        <p:nvSpPr>
          <p:cNvPr id="11" name="Rectangle 10"/>
          <p:cNvSpPr/>
          <p:nvPr/>
        </p:nvSpPr>
        <p:spPr>
          <a:xfrm>
            <a:off x="9771415" y="4669790"/>
            <a:ext cx="461645" cy="701040"/>
          </a:xfrm>
          <a:prstGeom prst="rect">
            <a:avLst/>
          </a:prstGeom>
          <a:noFill/>
          <a:ln>
            <a:noFill/>
          </a:ln>
        </p:spPr>
        <p:txBody>
          <a:bodyPr wrap="none" rtlCol="0" anchor="t">
            <a:spAutoFit/>
          </a:bodyPr>
          <a:lstStyle/>
          <a:p>
            <a:pPr algn="ctr"/>
            <a:r>
              <a:rPr lang="en-US" sz="4000" b="1">
                <a:solidFill>
                  <a:srgbClr val="FF0000"/>
                </a:solidFill>
                <a:effectLst>
                  <a:outerShdw blurRad="38100" dist="19050" dir="2700000" algn="tl" rotWithShape="0">
                    <a:schemeClr val="dk1">
                      <a:alpha val="40000"/>
                    </a:schemeClr>
                  </a:outerShdw>
                </a:effectLst>
                <a:latin typeface="Times New Roman" panose="02020603050405020304" charset="0"/>
              </a:rPr>
              <a:t>√</a:t>
            </a:r>
          </a:p>
        </p:txBody>
      </p:sp>
      <p:sp>
        <p:nvSpPr>
          <p:cNvPr id="12" name="Rectangle 11"/>
          <p:cNvSpPr/>
          <p:nvPr/>
        </p:nvSpPr>
        <p:spPr>
          <a:xfrm>
            <a:off x="8522370" y="3650615"/>
            <a:ext cx="461645" cy="701040"/>
          </a:xfrm>
          <a:prstGeom prst="rect">
            <a:avLst/>
          </a:prstGeom>
          <a:noFill/>
          <a:ln>
            <a:noFill/>
          </a:ln>
        </p:spPr>
        <p:txBody>
          <a:bodyPr wrap="none" rtlCol="0" anchor="t">
            <a:spAutoFit/>
          </a:bodyPr>
          <a:lstStyle/>
          <a:p>
            <a:pPr algn="ctr"/>
            <a:r>
              <a:rPr lang="en-US" sz="4000" b="1">
                <a:solidFill>
                  <a:srgbClr val="FF0000"/>
                </a:solidFill>
                <a:effectLst>
                  <a:outerShdw blurRad="38100" dist="19050" dir="2700000" algn="tl" rotWithShape="0">
                    <a:schemeClr val="dk1">
                      <a:alpha val="40000"/>
                    </a:schemeClr>
                  </a:outerShdw>
                </a:effectLst>
                <a:latin typeface="Times New Roman" panose="02020603050405020304" charset="0"/>
              </a:rPr>
              <a:t>√</a:t>
            </a:r>
          </a:p>
        </p:txBody>
      </p:sp>
      <p:sp>
        <p:nvSpPr>
          <p:cNvPr id="13" name="Rectangle 12"/>
          <p:cNvSpPr/>
          <p:nvPr/>
        </p:nvSpPr>
        <p:spPr>
          <a:xfrm>
            <a:off x="11031890" y="2680335"/>
            <a:ext cx="461645" cy="701040"/>
          </a:xfrm>
          <a:prstGeom prst="rect">
            <a:avLst/>
          </a:prstGeom>
          <a:noFill/>
          <a:ln>
            <a:noFill/>
          </a:ln>
        </p:spPr>
        <p:txBody>
          <a:bodyPr wrap="none" rtlCol="0" anchor="t">
            <a:spAutoFit/>
          </a:bodyPr>
          <a:lstStyle/>
          <a:p>
            <a:pPr algn="ctr"/>
            <a:r>
              <a:rPr lang="en-US" sz="4000" b="1">
                <a:solidFill>
                  <a:srgbClr val="FF0000"/>
                </a:solidFill>
                <a:effectLst>
                  <a:outerShdw blurRad="38100" dist="19050" dir="2700000" algn="tl" rotWithShape="0">
                    <a:schemeClr val="dk1">
                      <a:alpha val="40000"/>
                    </a:schemeClr>
                  </a:outerShdw>
                </a:effectLst>
                <a:latin typeface="Times New Roman" panose="020206030504050203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895</Words>
  <Application>WPS Presentation</Application>
  <PresentationFormat>Custom</PresentationFormat>
  <Paragraphs>176</Paragraphs>
  <Slides>20</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Administrator</dc:creator>
  <cp:lastModifiedBy>asus</cp:lastModifiedBy>
  <cp:revision>46</cp:revision>
  <dcterms:created xsi:type="dcterms:W3CDTF">2017-03-20T01:23:00Z</dcterms:created>
  <dcterms:modified xsi:type="dcterms:W3CDTF">2022-04-01T02:42:22Z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