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7" r:id="rId4"/>
    <p:sldMasterId id="2147483699" r:id="rId5"/>
    <p:sldMasterId id="2147483711" r:id="rId6"/>
    <p:sldMasterId id="2147483725" r:id="rId7"/>
    <p:sldMasterId id="2147483749" r:id="rId8"/>
    <p:sldMasterId id="2147483762" r:id="rId9"/>
    <p:sldMasterId id="2147483776" r:id="rId10"/>
  </p:sldMasterIdLst>
  <p:notesMasterIdLst>
    <p:notesMasterId r:id="rId35"/>
  </p:notesMasterIdLst>
  <p:sldIdLst>
    <p:sldId id="257" r:id="rId11"/>
    <p:sldId id="280" r:id="rId12"/>
    <p:sldId id="296" r:id="rId13"/>
    <p:sldId id="279" r:id="rId14"/>
    <p:sldId id="298" r:id="rId15"/>
    <p:sldId id="283" r:id="rId16"/>
    <p:sldId id="293" r:id="rId17"/>
    <p:sldId id="294" r:id="rId18"/>
    <p:sldId id="295" r:id="rId19"/>
    <p:sldId id="297" r:id="rId20"/>
    <p:sldId id="281" r:id="rId21"/>
    <p:sldId id="299" r:id="rId22"/>
    <p:sldId id="286" r:id="rId23"/>
    <p:sldId id="289" r:id="rId24"/>
    <p:sldId id="288" r:id="rId25"/>
    <p:sldId id="290" r:id="rId26"/>
    <p:sldId id="274" r:id="rId27"/>
    <p:sldId id="275" r:id="rId28"/>
    <p:sldId id="265" r:id="rId29"/>
    <p:sldId id="271" r:id="rId30"/>
    <p:sldId id="270" r:id="rId31"/>
    <p:sldId id="277" r:id="rId32"/>
    <p:sldId id="276" r:id="rId33"/>
    <p:sldId id="27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CCFF33"/>
    <a:srgbClr val="009900"/>
    <a:srgbClr val="9900CC"/>
    <a:srgbClr val="0000FF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9A83-4116-4B27-826F-7F322D346332}" type="datetimeFigureOut">
              <a:rPr lang="en-US" smtClean="0"/>
              <a:pPr/>
              <a:t>22/10/2019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946FE-6BAB-4E3A-974E-B10BE141AA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2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6B1E8-FF9C-498E-B979-F8A4269A12A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1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6B1E8-FF9C-498E-B979-F8A4269A12A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5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6B1E8-FF9C-498E-B979-F8A4269A12AC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1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6B1E8-FF9C-498E-B979-F8A4269A12A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6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6B1E8-FF9C-498E-B979-F8A4269A12A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3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6B1E8-FF9C-498E-B979-F8A4269A12A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0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CD764-F7CD-4E37-8035-0DF93945A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C5F3-10F6-4506-B93A-AE38762F3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11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715B9-6CDD-48B9-9095-8E3C5FD6F1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467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2062-6B87-4462-9254-983143FEEF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064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9B51C-565E-4D1D-A414-FF7D0A62C3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87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12F18-E6CA-4B92-8112-6CB1DF0E2E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208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C5F3-10F6-4506-B93A-AE38762F3E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454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B335-EA11-437C-9867-72B0A0D0DD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33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D4883-E486-4923-AE04-0A88BAFF02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294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CC1137-B43D-4C06-862B-A4A6CDC349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970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93E35-B31D-4CB6-A4B9-B6EF7B171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55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E3E77-04C3-4E87-9594-3516499041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2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B335-EA11-437C-9867-72B0A0D0DD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91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630D5-0870-4BC2-B459-E62597146F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851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6D5A7-F2AE-4C0A-BDE9-6425B0B2E6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701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2EA90-5C8F-4DC8-AB4C-8BD770F5B2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353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0F99E-440F-426A-A2F2-0B8E3581F8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98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3FAF8-1729-4AED-903C-18DF402052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937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B2116-7A25-46B1-9753-CCBD97306F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058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7142A-76C2-4456-9C33-DA6D85F039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99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2A7F5-1CD4-4793-93A0-53D44D5D0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262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CAF4B-C5AE-4879-A6F0-7E5E30395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781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8B23A-059C-4CCC-A70F-B92491A2DB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4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D4883-E486-4923-AE04-0A88BAFF0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7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CC1137-B43D-4C06-862B-A4A6CDC34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2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2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88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0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95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3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81E1-5DFA-4231-B575-4A3389E49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43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4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32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9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8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10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93E35-B31D-4CB6-A4B9-B6EF7B171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97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E3E77-04C3-4E87-9594-3516499041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73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630D5-0870-4BC2-B459-E62597146F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00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6D5A7-F2AE-4C0A-BDE9-6425B0B2E6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04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2EA90-5C8F-4DC8-AB4C-8BD770F5B2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7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A7D2A-2E18-4850-A971-545A8EDE9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95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0F99E-440F-426A-A2F2-0B8E3581F8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31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3FAF8-1729-4AED-903C-18DF402052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4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B2116-7A25-46B1-9753-CCBD97306F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3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7142A-76C2-4456-9C33-DA6D85F039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43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2A7F5-1CD4-4793-93A0-53D44D5D0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82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CAF4B-C5AE-4879-A6F0-7E5E30395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52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8B23A-059C-4CCC-A70F-B92491A2DB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01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8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8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1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CC3DB-B3D2-4130-A062-FBC7C2D6B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22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69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54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95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52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47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35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724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9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111BC-6905-4EFE-B1E2-9BD22751B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22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42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83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13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05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5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842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77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36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97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CD764-F7CD-4E37-8035-0DF93945AB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0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715B9-6CDD-48B9-9095-8E3C5FD6F1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21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81E1-5DFA-4231-B575-4A3389E49E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04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A7D2A-2E18-4850-A971-545A8EDE90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721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CC3DB-B3D2-4130-A062-FBC7C2D6B7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167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111BC-6905-4EFE-B1E2-9BD22751B5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04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715B9-6CDD-48B9-9095-8E3C5FD6F1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133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2062-6B87-4462-9254-983143FEEF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719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9B51C-565E-4D1D-A414-FF7D0A62C3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59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12F18-E6CA-4B92-8112-6CB1DF0E2E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420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C5F3-10F6-4506-B93A-AE38762F3E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03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B335-EA11-437C-9867-72B0A0D0DD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72062-6B87-4462-9254-983143FEEF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17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D4883-E486-4923-AE04-0A88BAFF02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080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CC1137-B43D-4C06-862B-A4A6CDC349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85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6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66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680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006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627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4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9B51C-565E-4D1D-A414-FF7D0A62C3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5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371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193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A5521-0626-48A1-97D1-D2DB93C1F1F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22/10/2019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0278-D592-4F81-B7B5-401B6CB1A4D6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39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93E35-B31D-4CB6-A4B9-B6EF7B171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089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E3E77-04C3-4E87-9594-3516499041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002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630D5-0870-4BC2-B459-E62597146F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518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6D5A7-F2AE-4C0A-BDE9-6425B0B2E6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226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2EA90-5C8F-4DC8-AB4C-8BD770F5B2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434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0F99E-440F-426A-A2F2-0B8E3581F8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615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3FAF8-1729-4AED-903C-18DF402052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12F18-E6CA-4B92-8112-6CB1DF0E2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973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B2116-7A25-46B1-9753-CCBD97306F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242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7142A-76C2-4456-9C33-DA6D85F039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477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2A7F5-1CD4-4793-93A0-53D44D5D0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688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CAF4B-C5AE-4879-A6F0-7E5E30395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2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548B23A-059C-4CCC-A70F-B92491A2DB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CD764-F7CD-4E37-8035-0DF93945AB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803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81E1-5DFA-4231-B575-4A3389E49E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410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A7D2A-2E18-4850-A971-545A8EDE90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313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CC3DB-B3D2-4130-A062-FBC7C2D6B7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104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111BC-6905-4EFE-B1E2-9BD22751B5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405B7BB6-BE07-4DF5-B0C3-DA1F17FC75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91B5CC87-7E70-46A5-B720-2AE489D597CA}" type="slidenum">
              <a:rPr lang="en-US" b="0">
                <a:solidFill>
                  <a:srgbClr val="000000"/>
                </a:solidFill>
              </a:rPr>
              <a:pPr eaLnBrk="1" hangingPunct="1"/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CAA5521-0626-48A1-97D1-D2DB93C1F1F4}" type="datetimeFigureOut">
              <a:rPr lang="vi-VN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22/10/2019</a:t>
            </a:fld>
            <a:endParaRPr lang="vi-VN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C150278-D592-4F81-B7B5-401B6CB1A4D6}" type="slidenum">
              <a:rPr lang="vi-VN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5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91B5CC87-7E70-46A5-B720-2AE489D597CA}" type="slidenum">
              <a:rPr lang="en-US" b="0">
                <a:solidFill>
                  <a:srgbClr val="000000"/>
                </a:solidFill>
                <a:latin typeface="Arial"/>
              </a:rPr>
              <a:pPr eaLnBrk="1" hangingPunct="1"/>
              <a:t>‹#›</a:t>
            </a:fld>
            <a:endParaRPr lang="en-US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92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CAA5521-0626-48A1-97D1-D2DB93C1F1F4}" type="datetimeFigureOut">
              <a:rPr lang="vi-VN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22/10/2019</a:t>
            </a:fld>
            <a:endParaRPr lang="vi-VN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C150278-D592-4F81-B7B5-401B6CB1A4D6}" type="slidenum">
              <a:rPr lang="vi-VN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07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CAA5521-0626-48A1-97D1-D2DB93C1F1F4}" type="datetimeFigureOut">
              <a:rPr lang="vi-VN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22/10/2019</a:t>
            </a:fld>
            <a:endParaRPr lang="vi-VN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C150278-D592-4F81-B7B5-401B6CB1A4D6}" type="slidenum">
              <a:rPr lang="vi-VN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49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405B7BB6-BE07-4DF5-B0C3-DA1F17FC7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4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CAA5521-0626-48A1-97D1-D2DB93C1F1F4}" type="datetimeFigureOut">
              <a:rPr lang="vi-VN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22/10/2019</a:t>
            </a:fld>
            <a:endParaRPr lang="vi-VN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C150278-D592-4F81-B7B5-401B6CB1A4D6}" type="slidenum">
              <a:rPr lang="vi-VN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85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91B5CC87-7E70-46A5-B720-2AE489D597CA}" type="slidenum">
              <a:rPr lang="en-US" b="0">
                <a:solidFill>
                  <a:srgbClr val="000000"/>
                </a:solidFill>
              </a:rPr>
              <a:pPr eaLnBrk="1" hangingPunct="1"/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0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405B7BB6-BE07-4DF5-B0C3-DA1F17FC7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0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5.xml"/><Relationship Id="rId4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9631224720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Picture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54380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219200" y="685800"/>
            <a:ext cx="6858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20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57150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the Teachers to our class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2057400" y="4572000"/>
            <a:ext cx="428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40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14600" y="4170402"/>
            <a:ext cx="4191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dirty="0" smtClean="0">
                <a:latin typeface="Times New Roman" pitchFamily="18" charset="0"/>
              </a:rPr>
              <a:t>Teacher</a:t>
            </a:r>
            <a:r>
              <a:rPr lang="en-US" sz="3000" dirty="0">
                <a:latin typeface="Times New Roman" pitchFamily="18" charset="0"/>
              </a:rPr>
              <a:t>: </a:t>
            </a:r>
            <a:r>
              <a:rPr lang="en-US" sz="3000" dirty="0" smtClean="0">
                <a:latin typeface="Times New Roman" pitchFamily="18" charset="0"/>
              </a:rPr>
              <a:t>Vu </a:t>
            </a:r>
            <a:r>
              <a:rPr lang="en-US" sz="3000" dirty="0" err="1" smtClean="0">
                <a:latin typeface="Times New Roman" pitchFamily="18" charset="0"/>
              </a:rPr>
              <a:t>Thi</a:t>
            </a:r>
            <a:r>
              <a:rPr lang="en-US" sz="3000" dirty="0" smtClean="0">
                <a:latin typeface="Times New Roman" pitchFamily="18" charset="0"/>
              </a:rPr>
              <a:t> Phuong</a:t>
            </a:r>
            <a:endParaRPr lang="en-US" sz="3000" dirty="0">
              <a:latin typeface="Times New Roman" pitchFamily="18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43" y="3762829"/>
            <a:ext cx="476091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828800"/>
            <a:ext cx="2981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Dân</a:t>
            </a:r>
            <a:r>
              <a:rPr lang="en-US" sz="2800" dirty="0" smtClean="0"/>
              <a:t> </a:t>
            </a:r>
            <a:r>
              <a:rPr lang="en-US" sz="2800" dirty="0" err="1" smtClean="0"/>
              <a:t>tộc</a:t>
            </a:r>
            <a:r>
              <a:rPr lang="en-US" sz="2800" dirty="0" smtClean="0"/>
              <a:t> </a:t>
            </a:r>
            <a:r>
              <a:rPr lang="en-US" sz="2800" dirty="0" err="1" smtClean="0"/>
              <a:t>thiểu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838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ethnic groups </a:t>
            </a:r>
            <a:r>
              <a:rPr lang="en-US" sz="3200" b="0" dirty="0" smtClean="0"/>
              <a:t> /ˈe</a:t>
            </a:r>
            <a:r>
              <a:rPr lang="el-GR" sz="3200" b="0" dirty="0" smtClean="0"/>
              <a:t>θ.</a:t>
            </a:r>
            <a:r>
              <a:rPr lang="en-US" sz="3200" b="0" dirty="0" err="1" smtClean="0"/>
              <a:t>nɪk</a:t>
            </a:r>
            <a:r>
              <a:rPr lang="en-US" sz="3200" b="0" dirty="0" smtClean="0"/>
              <a:t>  </a:t>
            </a:r>
            <a:r>
              <a:rPr lang="en-US" sz="3200" b="0" dirty="0" err="1" smtClean="0"/>
              <a:t>ɡruːp</a:t>
            </a:r>
            <a:r>
              <a:rPr lang="en-US" sz="3200" b="0" dirty="0" smtClean="0"/>
              <a:t>/</a:t>
            </a:r>
            <a:r>
              <a:rPr lang="en-US" sz="3200" dirty="0" smtClean="0"/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0" y="5334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Listen to the conversation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6" y="1600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7 Track 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734629" y="795010"/>
            <a:ext cx="609600" cy="609600"/>
          </a:xfrm>
          <a:prstGeom prst="rect">
            <a:avLst/>
          </a:prstGeom>
        </p:spPr>
      </p:pic>
      <p:sp>
        <p:nvSpPr>
          <p:cNvPr id="16386" name="AutoShape 2" descr="https://img.loigiaihay.com/picture/2018/0425/unit-3-hinh-1-ta-8-m.jpg"/>
          <p:cNvSpPr>
            <a:spLocks noChangeAspect="1" noChangeArrowheads="1"/>
          </p:cNvSpPr>
          <p:nvPr/>
        </p:nvSpPr>
        <p:spPr bwMode="auto">
          <a:xfrm>
            <a:off x="42863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s://img.loigiaihay.com/picture/2018/0425/unit-3-hinh-1-ta-8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8682" y="130626"/>
            <a:ext cx="96774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b="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/>
            <a:r>
              <a:rPr lang="en-US" sz="2800" u="sng" dirty="0" smtClean="0">
                <a:latin typeface="Times New Roman" pitchFamily="18" charset="0"/>
              </a:rPr>
              <a:t>1. Listen </a:t>
            </a:r>
            <a:r>
              <a:rPr lang="en-US" sz="2800" u="sng" dirty="0">
                <a:latin typeface="Times New Roman" pitchFamily="18" charset="0"/>
              </a:rPr>
              <a:t>and </a:t>
            </a:r>
            <a:r>
              <a:rPr lang="en-US" sz="2800" u="sng" dirty="0" smtClean="0">
                <a:latin typeface="Times New Roman" pitchFamily="18" charset="0"/>
              </a:rPr>
              <a:t>read</a:t>
            </a:r>
            <a:endParaRPr lang="en-US" sz="2800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en-US" sz="2800" dirty="0">
                <a:latin typeface="Times New Roman" pitchFamily="18" charset="0"/>
              </a:rPr>
              <a:t>a. Find the opposite of these words in the conversation.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2815752"/>
            <a:ext cx="765628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>
                <a:latin typeface="Times New Roman" pitchFamily="18" charset="0"/>
              </a:rPr>
              <a:t>boring           &gt;&lt;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>
                <a:latin typeface="Times New Roman" pitchFamily="18" charset="0"/>
              </a:rPr>
              <a:t>smallest        &gt;&lt;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>
                <a:latin typeface="Times New Roman" pitchFamily="18" charset="0"/>
              </a:rPr>
              <a:t>majority       &gt;&lt;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600" dirty="0">
                <a:latin typeface="Times New Roman" pitchFamily="18" charset="0"/>
              </a:rPr>
              <a:t>northern       </a:t>
            </a:r>
            <a:r>
              <a:rPr lang="en-US" sz="3600" dirty="0" smtClean="0">
                <a:latin typeface="Times New Roman" pitchFamily="18" charset="0"/>
              </a:rPr>
              <a:t>&gt;&lt;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40944" y="2772210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interesting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648200" y="3614058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largest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48200" y="4426860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minority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648200" y="5263151"/>
            <a:ext cx="350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southern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868363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UNIT 3 – PEOPLES OF VIET NAM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Period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15: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GETTING STARTED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 At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the museum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Ethnology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  <p:bldP spid="5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6400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1b.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Read the conversation again and  choose the best answer</a:t>
            </a:r>
          </a:p>
          <a:p>
            <a:pPr marL="609600" indent="-609600">
              <a:buFontTx/>
              <a:buAutoNum type="arabicPeriod"/>
            </a:pPr>
            <a:r>
              <a:rPr lang="en-US" sz="2800" b="1" dirty="0">
                <a:latin typeface="Times New Roman" pitchFamily="18" charset="0"/>
              </a:rPr>
              <a:t>Duong and Nick are in the Museum of .........</a:t>
            </a:r>
          </a:p>
          <a:p>
            <a:pPr marL="609600" indent="-609600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A. Ethnology            B. Ethnic              </a:t>
            </a:r>
            <a:r>
              <a:rPr lang="en-US" sz="2800" b="1" dirty="0" smtClean="0">
                <a:latin typeface="Times New Roman" pitchFamily="18" charset="0"/>
              </a:rPr>
              <a:t>  C</a:t>
            </a:r>
            <a:r>
              <a:rPr lang="en-US" sz="2800" b="1" dirty="0">
                <a:latin typeface="Times New Roman" pitchFamily="18" charset="0"/>
              </a:rPr>
              <a:t>. History</a:t>
            </a:r>
          </a:p>
          <a:p>
            <a:pPr marL="609600" indent="-609600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2. They want to know about the ...................of Viet </a:t>
            </a:r>
            <a:r>
              <a:rPr lang="en-US" sz="2800" b="1" dirty="0" smtClean="0">
                <a:latin typeface="Times New Roman" pitchFamily="18" charset="0"/>
              </a:rPr>
              <a:t>Nam.</a:t>
            </a:r>
            <a:endParaRPr lang="en-US" sz="28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A. l</a:t>
            </a:r>
            <a:r>
              <a:rPr lang="en-US" sz="2800" b="1" dirty="0" smtClean="0">
                <a:latin typeface="Times New Roman" pitchFamily="18" charset="0"/>
              </a:rPr>
              <a:t>andscapes             </a:t>
            </a:r>
            <a:r>
              <a:rPr lang="en-US" sz="2800" b="1" dirty="0">
                <a:latin typeface="Times New Roman" pitchFamily="18" charset="0"/>
              </a:rPr>
              <a:t>B. ethnic groups   C. groups ethnic</a:t>
            </a:r>
          </a:p>
          <a:p>
            <a:pPr marL="609600" indent="-609600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3. There are ...................ethnic groups in Viet Nam.</a:t>
            </a:r>
          </a:p>
          <a:p>
            <a:pPr marL="609600" indent="-609600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A. 53                          B. 86                      C. 54</a:t>
            </a:r>
          </a:p>
          <a:p>
            <a:pPr marL="609600" indent="-609600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4.  The </a:t>
            </a:r>
            <a:r>
              <a:rPr lang="en-US" sz="2800" b="1" dirty="0" smtClean="0">
                <a:latin typeface="Times New Roman" pitchFamily="18" charset="0"/>
              </a:rPr>
              <a:t> ........................  </a:t>
            </a:r>
            <a:r>
              <a:rPr lang="en-US" sz="2800" b="1" dirty="0">
                <a:latin typeface="Times New Roman" pitchFamily="18" charset="0"/>
              </a:rPr>
              <a:t>has the largest </a:t>
            </a:r>
            <a:r>
              <a:rPr lang="en-US" sz="2800" b="1" dirty="0" smtClean="0">
                <a:latin typeface="Times New Roman" pitchFamily="18" charset="0"/>
              </a:rPr>
              <a:t>population.</a:t>
            </a:r>
            <a:endParaRPr lang="en-US" sz="28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A. Kinh                       B. Thai                  C. Yao</a:t>
            </a:r>
          </a:p>
          <a:p>
            <a:pPr marL="609600" indent="-609600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5. Do the ethnic minority peoples have their own customs and traditions?</a:t>
            </a:r>
          </a:p>
          <a:p>
            <a:pPr marL="609600" indent="-609600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A. No information        B. No, </a:t>
            </a:r>
            <a:r>
              <a:rPr lang="en-US" sz="2800" b="1" dirty="0" smtClean="0">
                <a:latin typeface="Times New Roman" pitchFamily="18" charset="0"/>
              </a:rPr>
              <a:t>they </a:t>
            </a:r>
            <a:r>
              <a:rPr lang="en-US" sz="2800" b="1" dirty="0">
                <a:latin typeface="Times New Roman" pitchFamily="18" charset="0"/>
              </a:rPr>
              <a:t>don’t     C. Yes, </a:t>
            </a:r>
            <a:r>
              <a:rPr lang="en-US" sz="2800" b="1" dirty="0" smtClean="0">
                <a:latin typeface="Times New Roman" pitchFamily="18" charset="0"/>
              </a:rPr>
              <a:t>they </a:t>
            </a:r>
            <a:r>
              <a:rPr lang="en-US" sz="2800" b="1" dirty="0">
                <a:latin typeface="Times New Roman" pitchFamily="18" charset="0"/>
              </a:rPr>
              <a:t>do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664" y="1295400"/>
            <a:ext cx="739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52400" y="1219200"/>
            <a:ext cx="533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3436937" y="2286000"/>
            <a:ext cx="525463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6030684" y="328023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152400" y="4267200"/>
            <a:ext cx="533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b="0">
              <a:solidFill>
                <a:srgbClr val="FF0000"/>
              </a:solidFill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6564084" y="5715000"/>
            <a:ext cx="598716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639762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UNIT 3 – PEOPLES OF VIET NAM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Period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19: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GETTING STARTED:At the museum of Ethnology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91600" cy="52578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800" b="1" dirty="0" smtClean="0">
                <a:latin typeface="Times New Roman" pitchFamily="18" charset="0"/>
              </a:rPr>
              <a:t>   </a:t>
            </a:r>
            <a:r>
              <a:rPr lang="en-US" sz="2800" b="1" u="sng" dirty="0" smtClean="0">
                <a:latin typeface="Times New Roman" pitchFamily="18" charset="0"/>
              </a:rPr>
              <a:t>1. Listen </a:t>
            </a:r>
            <a:r>
              <a:rPr lang="en-US" sz="2800" b="1" u="sng" dirty="0">
                <a:latin typeface="Times New Roman" pitchFamily="18" charset="0"/>
              </a:rPr>
              <a:t>and read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609600" indent="-609600">
              <a:buFontTx/>
              <a:buNone/>
            </a:pPr>
            <a:r>
              <a:rPr lang="en-US" sz="2800" dirty="0" smtClean="0">
                <a:latin typeface="Times New Roman" pitchFamily="18" charset="0"/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 Can you find the following expressions in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the conversation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 Try to explain what they mean.</a:t>
            </a:r>
          </a:p>
          <a:p>
            <a:pPr marL="609600" indent="-609600">
              <a:buFontTx/>
              <a:buNone/>
            </a:pP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Exactly</a:t>
            </a: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=&gt;</a:t>
            </a:r>
          </a:p>
          <a:p>
            <a:pPr marL="609600" indent="-609600">
              <a:buFontTx/>
              <a:buNone/>
            </a:pPr>
            <a:r>
              <a:rPr lang="en-US" sz="3500" dirty="0">
                <a:latin typeface="Times New Roman" pitchFamily="18" charset="0"/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sz="3500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How interesting! </a:t>
            </a:r>
            <a:r>
              <a:rPr lang="en-US" sz="2800" dirty="0">
                <a:latin typeface="Times New Roman" pitchFamily="18" charset="0"/>
              </a:rPr>
              <a:t>=&gt;</a:t>
            </a:r>
          </a:p>
          <a:p>
            <a:pPr marL="609600" indent="-609600">
              <a:buFontTx/>
              <a:buNone/>
            </a:pP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3.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I see</a:t>
            </a:r>
            <a:r>
              <a:rPr lang="en-US" sz="2800" dirty="0">
                <a:latin typeface="Times New Roman" pitchFamily="18" charset="0"/>
              </a:rPr>
              <a:t>.=&gt;</a:t>
            </a:r>
          </a:p>
          <a:p>
            <a:pPr marL="609600" indent="-609600">
              <a:buFontTx/>
              <a:buNone/>
            </a:pPr>
            <a:r>
              <a:rPr lang="en-US" sz="3500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4.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That’s awesome!</a:t>
            </a:r>
            <a:r>
              <a:rPr lang="en-US" sz="2800" dirty="0">
                <a:latin typeface="Times New Roman" pitchFamily="18" charset="0"/>
              </a:rPr>
              <a:t>=&gt;</a:t>
            </a:r>
          </a:p>
          <a:p>
            <a:pPr marL="609600" indent="-609600">
              <a:buFontTx/>
              <a:buNone/>
            </a:pPr>
            <a:endParaRPr lang="en-US" sz="3500" dirty="0">
              <a:latin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35204" y="2819400"/>
            <a:ext cx="6553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used as a reply, agreeing with what sb has just said, or emphasising that it is correct.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54404" y="4114800"/>
            <a:ext cx="5638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used to show a strong reaction to sth.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78004" y="480060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used to show you understand what someone said.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50774" y="5410200"/>
            <a:ext cx="5943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0000FF"/>
                </a:solidFill>
                <a:latin typeface="Times New Roman" pitchFamily="18" charset="0"/>
              </a:rPr>
              <a:t>used to show that you think sth is great.</a:t>
            </a:r>
          </a:p>
        </p:txBody>
      </p:sp>
    </p:spTree>
    <p:extLst>
      <p:ext uri="{BB962C8B-B14F-4D97-AF65-F5344CB8AC3E}">
        <p14:creationId xmlns:p14="http://schemas.microsoft.com/office/powerpoint/2010/main" val="4102894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1"/>
            <a:ext cx="8229600" cy="3505200"/>
          </a:xfrm>
        </p:spPr>
        <p:txBody>
          <a:bodyPr/>
          <a:lstStyle/>
          <a:p>
            <a:r>
              <a:rPr lang="en-US" sz="3700" dirty="0">
                <a:latin typeface="Times New Roman" pitchFamily="18" charset="0"/>
              </a:rPr>
              <a:t>How interesting</a:t>
            </a:r>
            <a:r>
              <a:rPr lang="en-US" sz="3700" dirty="0" smtClean="0">
                <a:latin typeface="Times New Roman" pitchFamily="18" charset="0"/>
              </a:rPr>
              <a:t>! </a:t>
            </a:r>
          </a:p>
          <a:p>
            <a:r>
              <a:rPr lang="en-US" sz="3700" dirty="0" smtClean="0">
                <a:latin typeface="Times New Roman" pitchFamily="18" charset="0"/>
              </a:rPr>
              <a:t>How amazing!</a:t>
            </a:r>
          </a:p>
          <a:p>
            <a:r>
              <a:rPr lang="en-US" sz="3700" dirty="0" smtClean="0">
                <a:latin typeface="Times New Roman" pitchFamily="18" charset="0"/>
              </a:rPr>
              <a:t>How beautiful!</a:t>
            </a:r>
          </a:p>
          <a:p>
            <a:r>
              <a:rPr lang="en-US" sz="3700" dirty="0" smtClean="0">
                <a:latin typeface="Times New Roman" pitchFamily="18" charset="0"/>
              </a:rPr>
              <a:t>How peaceful!</a:t>
            </a:r>
            <a:endParaRPr lang="en-US" sz="3700" dirty="0">
              <a:latin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81600" y="15240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333399"/>
                </a:solidFill>
                <a:latin typeface="Times New Roman" pitchFamily="18" charset="0"/>
              </a:rPr>
              <a:t>How + adjective!</a:t>
            </a:r>
          </a:p>
        </p:txBody>
      </p:sp>
      <p:sp>
        <p:nvSpPr>
          <p:cNvPr id="2" name="Right Brace 1"/>
          <p:cNvSpPr/>
          <p:nvPr/>
        </p:nvSpPr>
        <p:spPr>
          <a:xfrm>
            <a:off x="4114800" y="609600"/>
            <a:ext cx="609600" cy="22860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657600"/>
            <a:ext cx="7543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Role play: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S1: Some groups live in mountainous regions.</a:t>
            </a:r>
          </a:p>
          <a:p>
            <a:endParaRPr lang="en-US" sz="2000" dirty="0" smtClean="0"/>
          </a:p>
          <a:p>
            <a:r>
              <a:rPr lang="en-US" sz="2000" dirty="0" smtClean="0"/>
              <a:t>S2: How interesting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8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at_sa-pa-lao-cai_b639983251715fa5ce4c8e5da19681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146256"/>
            <a:ext cx="2133599" cy="2102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Babendil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1" y="4146256"/>
            <a:ext cx="2158998" cy="2102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qPUmswOhEEAuvgXmWCNhQ_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99" y="1676400"/>
            <a:ext cx="220979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Le Ruoc Bo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676400"/>
            <a:ext cx="2159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xoi-ngu-sac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76400"/>
            <a:ext cx="2133599" cy="1981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14300" y="3655786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</a:rPr>
              <a:t>..........................</a:t>
            </a:r>
            <a:r>
              <a:rPr lang="en-US" sz="2000" b="0" u="sng" dirty="0" smtClean="0">
                <a:solidFill>
                  <a:srgbClr val="FF0000"/>
                </a:solidFill>
                <a:latin typeface="Times New Roman" pitchFamily="18" charset="0"/>
              </a:rPr>
              <a:t>.                          </a:t>
            </a:r>
            <a:endParaRPr lang="en-US" sz="2000" b="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438400" y="36703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</a:rPr>
              <a:t>...........................</a:t>
            </a:r>
            <a:r>
              <a:rPr lang="en-US" sz="2000" b="0" u="sng" dirty="0">
                <a:solidFill>
                  <a:srgbClr val="FF0000"/>
                </a:solidFill>
                <a:latin typeface="Times New Roman" pitchFamily="18" charset="0"/>
              </a:rPr>
              <a:t>.                          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610100" y="36703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</a:rPr>
              <a:t>...........................</a:t>
            </a:r>
            <a:r>
              <a:rPr lang="en-US" sz="2000" b="0" u="sng" dirty="0">
                <a:solidFill>
                  <a:srgbClr val="FF0000"/>
                </a:solidFill>
                <a:latin typeface="Times New Roman" pitchFamily="18" charset="0"/>
              </a:rPr>
              <a:t>.                          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908800" y="36703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</a:rPr>
              <a:t>...........................</a:t>
            </a:r>
            <a:r>
              <a:rPr lang="en-US" sz="2000" b="0" u="sng" dirty="0">
                <a:solidFill>
                  <a:srgbClr val="FF0000"/>
                </a:solidFill>
                <a:latin typeface="Times New Roman" pitchFamily="18" charset="0"/>
              </a:rPr>
              <a:t>.                          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0" y="62992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</a:rPr>
              <a:t>...........................</a:t>
            </a:r>
            <a:r>
              <a:rPr lang="en-US" sz="2000" b="0" u="sng" dirty="0">
                <a:solidFill>
                  <a:srgbClr val="FF0000"/>
                </a:solidFill>
                <a:latin typeface="Times New Roman" pitchFamily="18" charset="0"/>
              </a:rPr>
              <a:t>.                          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438400" y="6299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</a:rPr>
              <a:t>...........................</a:t>
            </a:r>
            <a:r>
              <a:rPr lang="en-US" sz="2000" b="0" u="sng" dirty="0">
                <a:solidFill>
                  <a:srgbClr val="FF0000"/>
                </a:solidFill>
                <a:latin typeface="Times New Roman" pitchFamily="18" charset="0"/>
              </a:rPr>
              <a:t>.                          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762500" y="6299200"/>
            <a:ext cx="200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</a:rPr>
              <a:t>.........................</a:t>
            </a:r>
            <a:r>
              <a:rPr lang="en-US" sz="2000" b="0" u="sng" dirty="0">
                <a:solidFill>
                  <a:srgbClr val="FF0000"/>
                </a:solidFill>
                <a:latin typeface="Times New Roman" pitchFamily="18" charset="0"/>
              </a:rPr>
              <a:t>                      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6946900" y="6299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</a:rPr>
              <a:t>...........................</a:t>
            </a:r>
            <a:r>
              <a:rPr lang="en-US" sz="2000" b="0" u="sng" dirty="0">
                <a:solidFill>
                  <a:srgbClr val="FF0000"/>
                </a:solidFill>
                <a:latin typeface="Times New Roman" pitchFamily="18" charset="0"/>
              </a:rPr>
              <a:t>.                         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659000"/>
            <a:ext cx="2186217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48" y="4146256"/>
            <a:ext cx="2181969" cy="2102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151944"/>
            <a:ext cx="2159000" cy="2096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85800" y="2571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2. Use the words and phrases in the box to label each picture.</a:t>
            </a:r>
            <a:endParaRPr lang="vi-VN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199" y="395459"/>
            <a:ext cx="8548917" cy="101566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costume                         stilt house                         terraced fields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open-air market             folk dance                        musical instrument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festival                          five-coloured sticky rice </a:t>
            </a:r>
            <a:endParaRPr lang="vi-VN" sz="20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7616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five-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sticky rice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3657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terraced fields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3581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festival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3581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folk dance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" y="627296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open-air market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629194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musical instrument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029200" y="621574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costume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206342" y="621937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stilt house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94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45297"/>
            <a:ext cx="9144000" cy="45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60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3.Complete the following sentences with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words/phrases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box.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33400"/>
            <a:ext cx="8001000" cy="89255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heritage site     	stilt houses               terraced fields member                  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ethnic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festivals</a:t>
            </a:r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64243"/>
            <a:ext cx="8839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 In our country, it is against the law to discriminate against any _______</a:t>
            </a:r>
            <a:r>
              <a:rPr lang="en-US" sz="28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2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__ or religious group.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 My Son in </a:t>
            </a:r>
            <a:r>
              <a:rPr lang="en-US" sz="2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Nam Province has been </a:t>
            </a:r>
            <a:r>
              <a:rPr lang="en-US" sz="2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recognised</a:t>
            </a:r>
            <a:r>
              <a:rPr lang="en-US" sz="2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by UNESCO as a world ____________.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 ____________ have been popular among many of Viet Nam’s ethnic groups for a long time.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 Lunar January is the time for important __________ in the whole country, especially in the north.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 The exhibition building of the Museum of Ethnology was designed by the architect Ha </a:t>
            </a:r>
            <a:r>
              <a:rPr lang="en-US" sz="2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Duc</a:t>
            </a:r>
            <a:r>
              <a:rPr lang="en-US" sz="2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Linh, a __________ of the </a:t>
            </a:r>
            <a:r>
              <a:rPr lang="en-US" sz="2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ethnic group.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 The _______________ of Sa Pa have entered in the Top 11 most beautiful terraces in the world, according to </a:t>
            </a:r>
            <a:r>
              <a:rPr lang="en-US" sz="26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Touropia</a:t>
            </a:r>
            <a:r>
              <a:rPr lang="en-US" sz="26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981200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ethnic</a:t>
            </a:r>
            <a:endParaRPr lang="vi-VN" sz="2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1916" y="2775858"/>
            <a:ext cx="2057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heritage site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3200400"/>
            <a:ext cx="1905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Stilt houses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1052" y="3966030"/>
            <a:ext cx="1600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festivals</a:t>
            </a:r>
            <a:endParaRPr lang="vi-VN" sz="2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0596" y="5152572"/>
            <a:ext cx="1676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member</a:t>
            </a:r>
            <a:endParaRPr lang="vi-VN" sz="2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5943600"/>
            <a:ext cx="2286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terraced fields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7960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  <a:ln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UNIT 3 – PEOPLES OF VIET NAM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Period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19: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GETTING STARTED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 At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the museum of Ethnology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u="sng" dirty="0">
                <a:latin typeface="Times New Roman" pitchFamily="18" charset="0"/>
              </a:rPr>
              <a:t>Note: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a. </a:t>
            </a:r>
            <a:r>
              <a:rPr lang="en-US" sz="2800" b="1" dirty="0">
                <a:latin typeface="Times New Roman" pitchFamily="18" charset="0"/>
              </a:rPr>
              <a:t>Vocabulary about Ethnology</a:t>
            </a:r>
          </a:p>
          <a:p>
            <a:pPr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b. </a:t>
            </a:r>
            <a:r>
              <a:rPr lang="en-US" sz="2800" b="1" dirty="0">
                <a:latin typeface="Times New Roman" pitchFamily="18" charset="0"/>
              </a:rPr>
              <a:t>‘How + </a:t>
            </a:r>
            <a:r>
              <a:rPr lang="en-US" sz="2800" b="1" dirty="0" err="1">
                <a:latin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</a:rPr>
              <a:t>/Adv’ to show a strong reaction to </a:t>
            </a:r>
            <a:r>
              <a:rPr lang="en-US" sz="2800" b="1" dirty="0" err="1">
                <a:latin typeface="Times New Roman" pitchFamily="18" charset="0"/>
              </a:rPr>
              <a:t>sth</a:t>
            </a:r>
            <a:r>
              <a:rPr lang="en-US" sz="2800" b="1" dirty="0">
                <a:latin typeface="Times New Roman" pitchFamily="18" charset="0"/>
              </a:rPr>
              <a:t>. </a:t>
            </a:r>
            <a:endParaRPr lang="en-US" sz="2800" b="1" u="sng" dirty="0">
              <a:latin typeface="Times New Roman" pitchFamily="18" charset="0"/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200400" y="3048000"/>
            <a:ext cx="25908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ETHNOLOGY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 flipV="1">
            <a:off x="3048000" y="2743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5334000" y="2667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2209800" y="3581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5791200" y="35052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2819400" y="3886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5715000" y="3810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495800" y="4191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4419600" y="243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524000" y="2209800"/>
            <a:ext cx="16002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costume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09600" y="3124200"/>
            <a:ext cx="1600200" cy="955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open-air market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81000" y="4419600"/>
            <a:ext cx="32766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musical instrument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733800" y="1828800"/>
            <a:ext cx="13716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festival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715000" y="2133600"/>
            <a:ext cx="19050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stilt house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629400" y="3276600"/>
            <a:ext cx="19050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Folk dance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867400" y="4343400"/>
            <a:ext cx="24384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terraced fields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743200" y="5029200"/>
            <a:ext cx="3733800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Five-colour sticky 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3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3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3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3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3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3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3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3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3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3" grpId="0" animBg="1"/>
      <p:bldP spid="14354" grpId="0" animBg="1"/>
      <p:bldP spid="14355" grpId="0" animBg="1"/>
      <p:bldP spid="14356" grpId="0" animBg="1"/>
      <p:bldP spid="143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79" y="4836012"/>
            <a:ext cx="2954821" cy="15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esktop\E-LEARNING 2017-2018\DAN TOC\d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0" y="2715291"/>
            <a:ext cx="2868469" cy="171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E-LEARNING 2017-2018\DAN TOC\img-3190-13784498509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58" y="2719696"/>
            <a:ext cx="2851741" cy="17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E-LEARNING 2017-2018\DAN TOC\1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52" y="4836012"/>
            <a:ext cx="2748034" cy="15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E-LEARNING 2017-2018\DAN TOC\Vanhoamong 37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62" y="186097"/>
            <a:ext cx="2838238" cy="21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77504" y="152399"/>
            <a:ext cx="8666482" cy="6249475"/>
            <a:chOff x="277504" y="906692"/>
            <a:chExt cx="8666482" cy="5490025"/>
          </a:xfrm>
        </p:grpSpPr>
        <p:pic>
          <p:nvPicPr>
            <p:cNvPr id="1030" name="Picture 6" descr="D:\Users\Administrator\Desktop\tải xuống (3)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584" y="2994738"/>
              <a:ext cx="2702401" cy="168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D:\Users\Administrator\Desktop\dan-toc-muong-nguoi-muong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584" y="906692"/>
              <a:ext cx="2702402" cy="187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D:\Users\Administrator\Desktop\tải xuống (1)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12" y="4925704"/>
              <a:ext cx="2619376" cy="147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D:\Users\Administrator\Desktop\tải xuống (7)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74" y="936294"/>
              <a:ext cx="2735526" cy="1848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02608" y="2450561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241585" y="6019441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9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77504" y="4311348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4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286763" y="6026265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8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63938" y="6026265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7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224211" y="4342658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5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221709" y="4313086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6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268881" y="2463134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257762" y="2444100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2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64568" y="2304514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Thai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27049" y="6401874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Khmer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36189" y="6396725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.VnTime" pitchFamily="34" charset="0"/>
              </a:rPr>
              <a:t>Bana</a:t>
            </a:r>
            <a:endParaRPr lang="en-US" sz="2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2772" y="6401874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Ede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57660" y="4452456"/>
            <a:ext cx="2084696" cy="383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Kinh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40697" y="4440792"/>
            <a:ext cx="2084696" cy="395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Cham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2704" y="4452456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Yao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553021" y="2321764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Muong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543607" y="2290866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.VnTime" pitchFamily="34" charset="0"/>
              </a:rPr>
              <a:t>HMong</a:t>
            </a:r>
            <a:endParaRPr lang="en-US" sz="2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971800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Unit 3: Peoples of Viet Nam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9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en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57150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349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50000">
                      <a:srgbClr val="008000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17716" y="1398588"/>
            <a:ext cx="8839200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25463" indent="-525463">
              <a:defRPr>
                <a:solidFill>
                  <a:schemeClr val="tx1"/>
                </a:solidFill>
                <a:latin typeface="Arial" charset="0"/>
              </a:defRPr>
            </a:lvl1pPr>
            <a:lvl2pPr marL="98266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</a:rPr>
              <a:t>1. Learn by </a:t>
            </a:r>
            <a:r>
              <a:rPr lang="en-US" sz="3000" dirty="0" smtClean="0">
                <a:latin typeface="Times New Roman" pitchFamily="18" charset="0"/>
              </a:rPr>
              <a:t>heart:</a:t>
            </a:r>
            <a:endParaRPr lang="en-US" sz="30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</a:rPr>
              <a:t>  + </a:t>
            </a:r>
            <a:r>
              <a:rPr lang="en-US" sz="3000" dirty="0" smtClean="0">
                <a:latin typeface="Times New Roman" pitchFamily="18" charset="0"/>
              </a:rPr>
              <a:t>Vocabulary </a:t>
            </a:r>
            <a:r>
              <a:rPr lang="en-US" sz="3000" dirty="0">
                <a:latin typeface="Times New Roman" pitchFamily="18" charset="0"/>
              </a:rPr>
              <a:t>about ethnology.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</a:rPr>
              <a:t>  + ‘How + Adj/Adv’ to show a strong reaction 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</a:rPr>
              <a:t>       to sth.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</a:rPr>
              <a:t>2. Talking about ethnic groups.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</a:rPr>
              <a:t>3. Prepare for the next lesson: </a:t>
            </a:r>
            <a:r>
              <a:rPr lang="en-US" sz="3000" dirty="0" smtClean="0">
                <a:latin typeface="Times New Roman" pitchFamily="18" charset="0"/>
              </a:rPr>
              <a:t>Unit </a:t>
            </a:r>
            <a:r>
              <a:rPr lang="en-US" sz="3000" dirty="0">
                <a:latin typeface="Times New Roman" pitchFamily="18" charset="0"/>
              </a:rPr>
              <a:t>3 - A closer look 1</a:t>
            </a:r>
            <a:endParaRPr lang="en-US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715962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UNIT 3 – PEOPLES OF VIET NAM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Period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19: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GETTING STARTED:At the museum of Ethnology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30934" y="3352800"/>
            <a:ext cx="853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*People: 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is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used as the plural of ‘person’ to refer to men,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women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, and children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80885"/>
            <a:ext cx="7834085" cy="194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022" y="49530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*Peoples: 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ethnic groups of people who belong to a particular country, race, or area.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UNIT 3 – PEOPLES OF VIET NAM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Period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18: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GETTING STARTED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 At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the museum of Ethnology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b="1" u="sng" dirty="0">
                <a:latin typeface="Times New Roman" pitchFamily="18" charset="0"/>
              </a:rPr>
              <a:t>4.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GAME: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>
                <a:solidFill>
                  <a:srgbClr val="009900"/>
                </a:solidFill>
                <a:latin typeface="Times New Roman" pitchFamily="18" charset="0"/>
              </a:rPr>
              <a:t>QUICK QUIZ</a:t>
            </a:r>
            <a:endParaRPr lang="en-US" sz="2800" dirty="0">
              <a:solidFill>
                <a:srgbClr val="009900"/>
              </a:solidFill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Work in pairs. Ask and answer , using the cues:</a:t>
            </a:r>
          </a:p>
          <a:p>
            <a:pPr marL="609600" indent="-609600">
              <a:buFontTx/>
              <a:buNone/>
            </a:pPr>
            <a:r>
              <a:rPr lang="en-US" sz="2800" dirty="0">
                <a:latin typeface="Times New Roman" pitchFamily="18" charset="0"/>
              </a:rPr>
              <a:t>1. Which / smallest population ? – The Odu group</a:t>
            </a:r>
          </a:p>
          <a:p>
            <a:pPr marL="609600" indent="-609600">
              <a:buFontTx/>
              <a:buNone/>
            </a:pPr>
            <a:r>
              <a:rPr lang="en-US" sz="2800" dirty="0">
                <a:latin typeface="Times New Roman" pitchFamily="18" charset="0"/>
              </a:rPr>
              <a:t>2. The Hmong / own language ?  - Yes</a:t>
            </a:r>
          </a:p>
          <a:p>
            <a:pPr marL="609600" indent="-609600">
              <a:buFontTx/>
              <a:buNone/>
            </a:pPr>
            <a:r>
              <a:rPr lang="en-US" sz="2800" dirty="0">
                <a:latin typeface="Times New Roman" pitchFamily="18" charset="0"/>
              </a:rPr>
              <a:t>3. Where / the Coho / live ? – Lam Dong Province</a:t>
            </a:r>
          </a:p>
          <a:p>
            <a:pPr marL="609600" indent="-609600">
              <a:buFontTx/>
              <a:buNone/>
            </a:pPr>
            <a:r>
              <a:rPr lang="en-US" sz="2800" dirty="0">
                <a:latin typeface="Times New Roman" pitchFamily="18" charset="0"/>
              </a:rPr>
              <a:t>4. What colour / the Nung’s clothing ? – Dark indigo</a:t>
            </a:r>
          </a:p>
          <a:p>
            <a:pPr marL="609600" indent="-609600">
              <a:buFontTx/>
              <a:buNone/>
            </a:pPr>
            <a:r>
              <a:rPr lang="en-US" sz="2800" dirty="0">
                <a:latin typeface="Times New Roman" pitchFamily="18" charset="0"/>
              </a:rPr>
              <a:t>5. Which / larger population / the Tay or the Thai ?</a:t>
            </a:r>
          </a:p>
          <a:p>
            <a:pPr marL="609600" indent="-609600">
              <a:buFontTx/>
              <a:buNone/>
            </a:pPr>
            <a:r>
              <a:rPr lang="en-US" sz="2800" dirty="0">
                <a:latin typeface="Times New Roman" pitchFamily="18" charset="0"/>
              </a:rPr>
              <a:t>    - The Tay</a:t>
            </a:r>
          </a:p>
          <a:p>
            <a:pPr marL="609600" indent="-609600">
              <a:buFontTx/>
              <a:buNone/>
            </a:pPr>
            <a:r>
              <a:rPr lang="en-US" sz="2800" dirty="0">
                <a:latin typeface="Times New Roman" pitchFamily="18" charset="0"/>
              </a:rPr>
              <a:t>6. Whose arts / displayed / a museum / Da Nang ? </a:t>
            </a:r>
          </a:p>
          <a:p>
            <a:pPr marL="609600" indent="-609600">
              <a:buFontTx/>
              <a:buNone/>
            </a:pPr>
            <a:r>
              <a:rPr lang="en-US" sz="2800" dirty="0">
                <a:latin typeface="Times New Roman" pitchFamily="18" charset="0"/>
              </a:rPr>
              <a:t>   - The Cham’s</a:t>
            </a:r>
          </a:p>
        </p:txBody>
      </p:sp>
    </p:spTree>
    <p:extLst>
      <p:ext uri="{BB962C8B-B14F-4D97-AF65-F5344CB8AC3E}">
        <p14:creationId xmlns:p14="http://schemas.microsoft.com/office/powerpoint/2010/main" val="1785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535" y="61872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FF0000"/>
                </a:solidFill>
                <a:latin typeface="Arial"/>
              </a:rPr>
              <a:t>4. GAME: QUICK QUIZ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621421"/>
            <a:ext cx="5607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Ask and answer, using these cues.</a:t>
            </a:r>
            <a:endParaRPr lang="vi-VN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03015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Which/ smallest population?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Odu group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Hmong/ own language?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______________________________________________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Yes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3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Where/ the Coho/ live?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______________________________________________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Lam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Dong Province.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4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the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Nung’s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clothing?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______________________________________________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Dark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indigo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5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Which/ larger population/ the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the Thai?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__________________________________________________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6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Whose arts/ displayed/ a museum/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Nang?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______________________________________________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Cham’s.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556792"/>
            <a:ext cx="640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ethnic group has the smallest population?</a:t>
            </a:r>
            <a:endParaRPr lang="vi-VN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966" y="2324512"/>
            <a:ext cx="638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the Hmong have their own language?</a:t>
            </a:r>
            <a:endParaRPr lang="vi-VN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452" y="3140406"/>
            <a:ext cx="3299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do the Coho live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3976036"/>
            <a:ext cx="478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Nung’s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clothing?</a:t>
            </a:r>
            <a:endParaRPr lang="vi-VN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480" y="4796590"/>
            <a:ext cx="8367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group has a larger population, the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the Thai?</a:t>
            </a:r>
            <a:endParaRPr lang="vi-VN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5661248"/>
            <a:ext cx="6995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Whose arts are displayed at a museum in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Nang?</a:t>
            </a:r>
            <a:endParaRPr lang="vi-VN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5788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5" y="1053000"/>
            <a:ext cx="8586930" cy="475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9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"/>
            <a:ext cx="7924800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57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1480" y="32434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Nick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88512" y="30982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Duong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590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 smtClean="0"/>
              <a:t>guide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3052465"/>
            <a:ext cx="2438400" cy="9063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22358" y="685799"/>
            <a:ext cx="945242" cy="29673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458200" y="771492"/>
            <a:ext cx="410028" cy="31872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5769114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</a:rPr>
              <a:t>At the museum of Ethnology</a:t>
            </a:r>
            <a:endParaRPr lang="en-US" sz="4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Shelley Allegro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196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"/>
            <a:ext cx="9144000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28"/>
            <a:ext cx="914400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Unit 3: Peoples of Viet Nam</a:t>
            </a:r>
          </a:p>
          <a:p>
            <a:pPr algn="ctr"/>
            <a:r>
              <a:rPr lang="en-US" sz="7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Lesson </a:t>
            </a:r>
            <a:r>
              <a:rPr lang="en-US" sz="72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1-</a:t>
            </a:r>
            <a:r>
              <a:rPr lang="en-US" sz="7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itchFamily="66" charset="0"/>
              </a:rPr>
              <a:t> Getting started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</a:rPr>
              <a:t>At the museum of Ethnology</a:t>
            </a:r>
            <a:endParaRPr lang="en-US" sz="6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Shelley Allegro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7110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Unit 3: Peoples of Viet Nam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At the museum of Ethnology</a:t>
            </a:r>
            <a:endParaRPr lang="en-US" sz="4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51122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erraced fields </a:t>
            </a:r>
            <a:r>
              <a:rPr lang="en-US" sz="3200" b="0" dirty="0" smtClean="0"/>
              <a:t>/ˈ</a:t>
            </a:r>
            <a:r>
              <a:rPr lang="en-US" sz="3200" b="0" dirty="0" err="1" smtClean="0"/>
              <a:t>te.rəst</a:t>
            </a:r>
            <a:r>
              <a:rPr lang="en-US" sz="3200" b="0" dirty="0" smtClean="0"/>
              <a:t>  </a:t>
            </a:r>
            <a:r>
              <a:rPr lang="en-US" sz="3200" b="0" dirty="0" err="1" smtClean="0"/>
              <a:t>fiːld</a:t>
            </a:r>
            <a:r>
              <a:rPr lang="en-US" sz="3200" b="0" dirty="0" smtClean="0"/>
              <a:t>/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5486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thang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WORDS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60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43" y="18143"/>
            <a:ext cx="6324600" cy="5468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791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 costume </a:t>
            </a:r>
            <a:r>
              <a:rPr lang="en-US" sz="3200" b="0" dirty="0" smtClean="0"/>
              <a:t>/ˈ</a:t>
            </a:r>
            <a:r>
              <a:rPr lang="en-US" sz="3200" b="0" dirty="0" err="1" smtClean="0"/>
              <a:t>kɒs.tʃuːm</a:t>
            </a:r>
            <a:r>
              <a:rPr lang="en-US" sz="3200" b="0" dirty="0" smtClean="0"/>
              <a:t>/: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582385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Trang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phục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58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"/>
            <a:ext cx="7620001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715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stilt house: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715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sàn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79" y="4836012"/>
            <a:ext cx="2954821" cy="15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esktop\E-LEARNING 2017-2018\DAN TOC\d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0" y="2715291"/>
            <a:ext cx="2868469" cy="171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E-LEARNING 2017-2018\DAN TOC\1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52" y="4836012"/>
            <a:ext cx="2748034" cy="15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E-LEARNING 2017-2018\DAN TOC\Vanhoamong 3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62" y="186097"/>
            <a:ext cx="2838238" cy="21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77504" y="152399"/>
            <a:ext cx="8666482" cy="6249475"/>
            <a:chOff x="277504" y="906692"/>
            <a:chExt cx="8666482" cy="5490025"/>
          </a:xfrm>
        </p:grpSpPr>
        <p:pic>
          <p:nvPicPr>
            <p:cNvPr id="1030" name="Picture 6" descr="D:\Users\Administrator\Desktop\tải xuống (3)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584" y="2994738"/>
              <a:ext cx="2702401" cy="168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D:\Users\Administrator\Desktop\dan-toc-muong-nguoi-muong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1584" y="906692"/>
              <a:ext cx="2702402" cy="187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D:\Users\Administrator\Desktop\tải xuống (1)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12" y="4925704"/>
              <a:ext cx="2619376" cy="1471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D:\Users\Administrator\Desktop\tải xuống (7)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74" y="936294"/>
              <a:ext cx="2735526" cy="1848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02608" y="2450561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241585" y="6019441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9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77504" y="4311348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4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286763" y="6026265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8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63938" y="6026265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7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221709" y="4313086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6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268881" y="2463134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257762" y="2444100"/>
              <a:ext cx="381000" cy="333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srgbClr val="FF0000"/>
                  </a:solidFill>
                  <a:latin typeface=".VnTifani HeavyH" pitchFamily="34" charset="0"/>
                </a:rPr>
                <a:t>2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64568" y="2304514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Thai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27049" y="6401874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Khmer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36189" y="6396725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Bana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2772" y="6401874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Ede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40697" y="4440792"/>
            <a:ext cx="2084696" cy="395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Cham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2704" y="4452456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Yao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553021" y="2321764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Muong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543607" y="2290866"/>
            <a:ext cx="2084696" cy="42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  <a:latin typeface=".VnTime" pitchFamily="34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.VnTime" pitchFamily="34" charset="0"/>
              </a:rPr>
              <a:t>HMong</a:t>
            </a:r>
            <a:endParaRPr lang="en-US" sz="20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48262" y="2743200"/>
            <a:ext cx="2457238" cy="1515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  <a:r>
              <a:rPr lang="en-US" sz="3600" dirty="0" smtClean="0"/>
              <a:t>thnic groups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2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5"/>
  <p:tag name="ISPRING_CUSTOM_TIMING_USED" val="1"/>
  <p:tag name="ISPRING_SLIDE_ID_2" val="{7B4953F2-8519-4B8C-911F-78504E380E8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A6DD50F2-A1FB-4F78-8C95-C9822BFACDF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|0.5|0.5|0.5"/>
  <p:tag name="ISPRING_CUSTOM_TIMING_USED" val="1"/>
  <p:tag name="ISPRING_SLIDE_ID_2" val="{7B4953F2-8519-4B8C-911F-78504E380E8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"/>
  <p:tag name="ISPRING_CUSTOM_TIMING_USED" val="1"/>
  <p:tag name="ISPRING_SLIDE_ID_2" val="{B406AB9D-99DB-478E-8332-5F8138DBE20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0.5|0.5|0.5|0.5|0.5"/>
  <p:tag name="ISPRING_CUSTOM_TIMING_USED" val="1"/>
  <p:tag name="ISPRING_SLIDE_ID_2" val="{E6FA53FE-7E66-44D5-B940-4F223CAECDB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1246F5A-41B7-48E8-8B7C-CA4EA680C9E8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955</Words>
  <Application>Microsoft Office PowerPoint</Application>
  <PresentationFormat>On-screen Show (4:3)</PresentationFormat>
  <Paragraphs>212</Paragraphs>
  <Slides>24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Default Design</vt:lpstr>
      <vt:lpstr>Office Theme</vt:lpstr>
      <vt:lpstr>1_Default Design</vt:lpstr>
      <vt:lpstr>1_Office Theme</vt:lpstr>
      <vt:lpstr>2_Office Theme</vt:lpstr>
      <vt:lpstr>2_Default Design</vt:lpstr>
      <vt:lpstr>3_Office Theme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3 – PEOPLES OF VIET NAM Period 15: GETTING STARTED: At the museum of Ethnology</vt:lpstr>
      <vt:lpstr>PowerPoint Presentation</vt:lpstr>
      <vt:lpstr>UNIT 3 – PEOPLES OF VIET NAM Period 19: GETTING STARTED:At the museum of Ethnology</vt:lpstr>
      <vt:lpstr>PowerPoint Presentation</vt:lpstr>
      <vt:lpstr>PowerPoint Presentation</vt:lpstr>
      <vt:lpstr>PowerPoint Presentation</vt:lpstr>
      <vt:lpstr>UNIT 3 – PEOPLES OF VIET NAM Period 19: GETTING STARTED: At the museum of Ethnology</vt:lpstr>
      <vt:lpstr>PowerPoint Presentation</vt:lpstr>
      <vt:lpstr>UNIT 3 – PEOPLES OF VIET NAM Period 19: GETTING STARTED:At the museum of Ethnology</vt:lpstr>
      <vt:lpstr>UNIT 3 – PEOPLES OF VIET NAM Period 18: GETTING STARTED: At the museum of Ethnology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PHUOC THANH</dc:creator>
  <cp:lastModifiedBy>Microsoft Cop.</cp:lastModifiedBy>
  <cp:revision>51</cp:revision>
  <cp:lastPrinted>1601-01-01T00:00:00Z</cp:lastPrinted>
  <dcterms:created xsi:type="dcterms:W3CDTF">1601-01-01T00:00:00Z</dcterms:created>
  <dcterms:modified xsi:type="dcterms:W3CDTF">2019-10-22T03:09:59Z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