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70" r:id="rId3"/>
    <p:sldId id="268" r:id="rId4"/>
    <p:sldId id="269" r:id="rId5"/>
    <p:sldId id="262" r:id="rId6"/>
    <p:sldId id="263" r:id="rId7"/>
    <p:sldId id="299" r:id="rId8"/>
    <p:sldId id="265" r:id="rId9"/>
    <p:sldId id="261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300" r:id="rId18"/>
    <p:sldId id="279" r:id="rId19"/>
    <p:sldId id="295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6699"/>
    <a:srgbClr val="CCCCFF"/>
    <a:srgbClr val="FF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E6559-06B9-4EBD-BC71-88D5FF80C66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0696-D94F-42E6-ADA1-C92E6AB70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C458-5454-404A-B41E-B2D4749301E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A78F-9A99-4389-A79C-43ABE2AC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E5E5-C2F1-4C53-86C0-8788E145A2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A78F-9A99-4389-A79C-43ABE2ACBE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E5E5-C2F1-4C53-86C0-8788E145A2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2544-51C7-410C-9BC2-F77958DF9F0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863A-645F-4E98-9EEB-9C00C52CFBF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11E7-52E1-4D41-831D-7499A3CC097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2931-B39A-457A-AB0F-65ED9E74CB2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B8EB-2F66-4D2F-A4B0-B422B32673B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88E5-553F-41A7-AD49-3D14A7FDCF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44E6-A68E-4705-B15A-75795581868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6C19-23EA-4C9A-BB4C-0F0272EAE2E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19D2-2F03-4FFE-8642-F4CA55713BA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BE3A-AA2C-4DF4-BD68-6AE072D1886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2972-1257-4247-AF93-62CE0985F89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F4E6-7398-4DAF-9DFE-31295212608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BFE8-4C31-4562-840F-FB02DD9F2D8B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7E2B-C1BC-45ED-8ABE-323E258B9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A6BE6-FE5F-4540-BEF5-3CFE731277C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2895600"/>
            <a:ext cx="1539140" cy="1577545"/>
          </a:xfrm>
          <a:prstGeom prst="rect">
            <a:avLst/>
          </a:prstGeom>
          <a:solidFill>
            <a:srgbClr val="FF00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457200"/>
            </a:xfrm>
            <a:prstGeom prst="rect">
              <a:avLst/>
            </a:prstGeom>
            <a:solidFill>
              <a:srgbClr val="66C86B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5"/>
            <p:cNvSpPr/>
            <p:nvPr/>
          </p:nvSpPr>
          <p:spPr bwMode="white">
            <a:xfrm>
              <a:off x="0" y="71438"/>
              <a:ext cx="9140825" cy="461962"/>
            </a:xfrm>
            <a:custGeom>
              <a:avLst/>
              <a:gdLst>
                <a:gd name="T0" fmla="*/ 0 w 5764"/>
                <a:gd name="T1" fmla="*/ 460375 h 291"/>
                <a:gd name="T2" fmla="*/ 1586 w 5764"/>
                <a:gd name="T3" fmla="*/ 306387 h 291"/>
                <a:gd name="T4" fmla="*/ 2906858 w 5764"/>
                <a:gd name="T5" fmla="*/ 39687 h 291"/>
                <a:gd name="T6" fmla="*/ 6289471 w 5764"/>
                <a:gd name="T7" fmla="*/ 65087 h 291"/>
                <a:gd name="T8" fmla="*/ 9134482 w 5764"/>
                <a:gd name="T9" fmla="*/ 292100 h 291"/>
                <a:gd name="T10" fmla="*/ 9140825 w 5764"/>
                <a:gd name="T11" fmla="*/ 461962 h 291"/>
                <a:gd name="T12" fmla="*/ 0 w 5764"/>
                <a:gd name="T13" fmla="*/ 460375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4"/>
                <a:gd name="T22" fmla="*/ 0 h 291"/>
                <a:gd name="T23" fmla="*/ 5764 w 5764"/>
                <a:gd name="T24" fmla="*/ 291 h 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4" h="291">
                  <a:moveTo>
                    <a:pt x="0" y="290"/>
                  </a:moveTo>
                  <a:lnTo>
                    <a:pt x="1" y="193"/>
                  </a:lnTo>
                  <a:cubicBezTo>
                    <a:pt x="305" y="150"/>
                    <a:pt x="1172" y="50"/>
                    <a:pt x="1833" y="25"/>
                  </a:cubicBezTo>
                  <a:cubicBezTo>
                    <a:pt x="2494" y="0"/>
                    <a:pt x="3312" y="15"/>
                    <a:pt x="3966" y="41"/>
                  </a:cubicBezTo>
                  <a:cubicBezTo>
                    <a:pt x="4620" y="68"/>
                    <a:pt x="5460" y="142"/>
                    <a:pt x="5760" y="184"/>
                  </a:cubicBezTo>
                  <a:lnTo>
                    <a:pt x="5764" y="291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80502" y="1423878"/>
            <a:ext cx="732549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600" b="1" dirty="0" smtClean="0"/>
              <a:t>DÀNH </a:t>
            </a:r>
            <a:r>
              <a:rPr lang="en-US" sz="2600" b="1" dirty="0"/>
              <a:t>CHO TRUNG HỌC CƠ </a:t>
            </a:r>
            <a:r>
              <a:rPr lang="en-US" sz="2600" b="1" dirty="0" smtClean="0"/>
              <a:t>SỞ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1388" y="321557"/>
            <a:ext cx="425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TIN HOC</a:t>
            </a:r>
            <a:endParaRPr lang="en-US" sz="7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Flowchart: Card 15"/>
          <p:cNvSpPr/>
          <p:nvPr/>
        </p:nvSpPr>
        <p:spPr>
          <a:xfrm rot="10800000">
            <a:off x="1523999" y="2895602"/>
            <a:ext cx="7616825" cy="1302608"/>
          </a:xfrm>
          <a:prstGeom prst="flowChartPunchedCar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4101" y="2895602"/>
            <a:ext cx="1639794" cy="157754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6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6</a:t>
            </a:r>
            <a:endParaRPr lang="en-US" sz="8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33322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HỌC GÕ MƯỜI NGÓN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Display 13"/>
          <p:cNvSpPr/>
          <p:nvPr/>
        </p:nvSpPr>
        <p:spPr>
          <a:xfrm>
            <a:off x="-749404" y="3303372"/>
            <a:ext cx="1894087" cy="762000"/>
          </a:xfrm>
          <a:prstGeom prst="flowChartDisplay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5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>
                <a:solidFill>
                  <a:schemeClr val="tx1"/>
                </a:solidFill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Delay 18"/>
          <p:cNvSpPr/>
          <p:nvPr/>
        </p:nvSpPr>
        <p:spPr>
          <a:xfrm>
            <a:off x="6091" y="566437"/>
            <a:ext cx="2441576" cy="1441707"/>
          </a:xfrm>
          <a:prstGeom prst="flowChartDelay">
            <a:avLst/>
          </a:prstGeom>
          <a:gradFill>
            <a:gsLst>
              <a:gs pos="0">
                <a:schemeClr val="accent6">
                  <a:shade val="51000"/>
                  <a:satMod val="130000"/>
                  <a:lumMod val="81000"/>
                  <a:alpha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423" y="567246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93" y="33528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1892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0430" y="3049270"/>
            <a:ext cx="7031355" cy="4657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298450"/>
            <a:ext cx="8004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cs typeface="+mn-cs"/>
              </a:rPr>
              <a:t>a.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+mn-lt"/>
                <a:cs typeface="+mn-cs"/>
              </a:rPr>
              <a:t>Tư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+mn-lt"/>
                <a:cs typeface="+mn-cs"/>
              </a:rPr>
              <a:t>thế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+mn-lt"/>
                <a:cs typeface="+mn-cs"/>
              </a:rPr>
              <a:t>ngồi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6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20738"/>
            <a:ext cx="37830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793750"/>
            <a:ext cx="40211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556000"/>
            <a:ext cx="361473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/>
          <p:cNvGrpSpPr/>
          <p:nvPr/>
        </p:nvGrpSpPr>
        <p:grpSpPr bwMode="auto">
          <a:xfrm>
            <a:off x="4770438" y="3662363"/>
            <a:ext cx="3308350" cy="2554287"/>
            <a:chOff x="3005" y="1584"/>
            <a:chExt cx="2419" cy="3007"/>
          </a:xfrm>
        </p:grpSpPr>
        <p:pic>
          <p:nvPicPr>
            <p:cNvPr id="30" name="Picture 9" descr="ngoi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584"/>
              <a:ext cx="2304" cy="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005" y="3980"/>
              <a:ext cx="590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H4: </a:t>
              </a: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36575" y="564515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H3: 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73063" y="321468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H1: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895850" y="313848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H2: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217613" y="5640388"/>
            <a:ext cx="2730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Đúng tư thế 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470525" y="5684838"/>
            <a:ext cx="300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Không đúng tư thế 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29263" y="3146425"/>
            <a:ext cx="294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Không đúng tư thế 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984250" y="3200400"/>
            <a:ext cx="294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Không đúng tư thế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7141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I6-HOC-GO-PHIM-BANG-MUOI-NGON\Ergonomics-2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6500858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643175" y="0"/>
            <a:ext cx="27860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96875" y="704850"/>
            <a:ext cx="52593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098" name="Picture 2" descr="C:\Users\Admin\Desktop\BAI6-HOC-GO-PHIM-BANG-MUOI-NGON\gop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17650"/>
            <a:ext cx="8507710" cy="47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509713" y="6199188"/>
            <a:ext cx="5557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đặt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tay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bàn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phím</a:t>
            </a:r>
            <a:r>
              <a:rPr lang="en-US" altLang="en-US" sz="3600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26" name="Picture 2" descr="C:\Users\Admin\Desktop\BAI6-HOC-GO-PHIM-BANG-MUOI-NGON\gop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17310" cy="47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pic>
        <p:nvPicPr>
          <p:cNvPr id="5122" name="Picture 2" descr="C:\Users\Admin\Desktop\BAI6-HOC-GO-PHIM-BANG-MUOI-NGON\banphi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017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gõ phím cần lưu ý: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08" y="1600201"/>
            <a:ext cx="8229600" cy="676672"/>
          </a:xfrm>
        </p:spPr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 đặt các ngón tay lên hàng phím cơ sở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567" y="245943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 nhìn thẳng vào màn hình, không nhìn </a:t>
            </a:r>
          </a:p>
          <a:p>
            <a:pPr marL="0" indent="0">
              <a:buNone/>
            </a:pPr>
            <a:r>
              <a:rPr lang="en-US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 bàn phím</a:t>
            </a: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567" y="383957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 phím nhẹ nhưng dứt khoát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9567" y="472514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ngón tay chỉ gõ một số phím theo quy định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259632" y="669925"/>
            <a:ext cx="59563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Ích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lợi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gõ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mười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ngón</a:t>
            </a:r>
            <a:endParaRPr lang="vi-VN" altLang="en-US" sz="3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6682" y="2172218"/>
            <a:ext cx="5956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smtClean="0">
                <a:cs typeface="Times New Roman" panose="02020603050405020304" pitchFamily="18" charset="0"/>
              </a:rPr>
              <a:t>- Tốc độ gõ nhanh hơn</a:t>
            </a:r>
            <a:endParaRPr lang="vi-VN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6682" y="3107991"/>
            <a:ext cx="5956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smtClean="0">
                <a:cs typeface="Times New Roman" panose="02020603050405020304" pitchFamily="18" charset="0"/>
              </a:rPr>
              <a:t>- Gõ chính xác hơn</a:t>
            </a:r>
            <a:endParaRPr lang="vi-VN" altLang="en-US" sz="32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3"/>
          <p:cNvSpPr>
            <a:spLocks noChangeArrowheads="1"/>
          </p:cNvSpPr>
          <p:nvPr/>
        </p:nvSpPr>
        <p:spPr bwMode="ltGray">
          <a:xfrm rot="5400000" flipH="1">
            <a:off x="-1985963" y="186695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>
              <a:cs typeface="+mn-cs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114674" y="3851978"/>
            <a:ext cx="5029200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66CC"/>
              </a:buClr>
            </a:pP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ngồi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kumimoji="1" lang="en-US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1" lang="en-US" altLang="en-US" b="1" dirty="0">
              <a:solidFill>
                <a:srgbClr val="99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3458368" y="2003356"/>
            <a:ext cx="4341813" cy="116853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66CC"/>
              </a:buClr>
            </a:pP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àn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kumimoji="1"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phím</a:t>
            </a:r>
            <a:endParaRPr kumimoji="1" lang="en-US" altLang="en-US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70"/>
          <p:cNvGrpSpPr/>
          <p:nvPr/>
        </p:nvGrpSpPr>
        <p:grpSpPr bwMode="auto">
          <a:xfrm>
            <a:off x="2648747" y="2443162"/>
            <a:ext cx="557212" cy="604838"/>
            <a:chOff x="2078" y="1680"/>
            <a:chExt cx="1615" cy="1615"/>
          </a:xfrm>
        </p:grpSpPr>
        <p:sp>
          <p:nvSpPr>
            <p:cNvPr id="29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30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3" y="1858"/>
              <a:ext cx="1265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40" y="1939"/>
              <a:ext cx="1090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77"/>
          <p:cNvGrpSpPr/>
          <p:nvPr/>
        </p:nvGrpSpPr>
        <p:grpSpPr bwMode="auto">
          <a:xfrm>
            <a:off x="2567678" y="4419600"/>
            <a:ext cx="561975" cy="604838"/>
            <a:chOff x="2078" y="1680"/>
            <a:chExt cx="1615" cy="1615"/>
          </a:xfrm>
        </p:grpSpPr>
        <p:sp>
          <p:nvSpPr>
            <p:cNvPr id="36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37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256" y="1858"/>
              <a:ext cx="1259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8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338" y="1939"/>
              <a:ext cx="1095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8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66CC"/>
                </a:buClr>
              </a:pPr>
              <a:endParaRPr kumimoji="1" lang="en-US" altLang="en-US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20"/>
          <p:cNvSpPr txBox="1">
            <a:spLocks noChangeArrowheads="1"/>
          </p:cNvSpPr>
          <p:nvPr/>
        </p:nvSpPr>
        <p:spPr bwMode="auto">
          <a:xfrm>
            <a:off x="-152400" y="2587625"/>
            <a:ext cx="18730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</a:pPr>
            <a:r>
              <a:rPr kumimoji="1" lang="en-US" altLang="en-US" sz="3200" b="1" dirty="0">
                <a:solidFill>
                  <a:srgbClr val="6600CC"/>
                </a:solidFill>
                <a:latin typeface="Calibri Light" panose="020F0302020204030204" pitchFamily="34" charset="0"/>
              </a:rPr>
              <a:t>NỘI DUNG </a:t>
            </a:r>
            <a:r>
              <a:rPr kumimoji="1" lang="en-US" altLang="en-US" sz="3200" b="1" dirty="0" smtClean="0">
                <a:solidFill>
                  <a:srgbClr val="6600CC"/>
                </a:solidFill>
                <a:latin typeface="Calibri Light" panose="020F0302020204030204" pitchFamily="34" charset="0"/>
              </a:rPr>
              <a:t>CẦN NẮM ĐƯỢC</a:t>
            </a:r>
            <a:endParaRPr kumimoji="1" lang="en-US" altLang="en-US" sz="3200" b="1" dirty="0">
              <a:solidFill>
                <a:srgbClr val="6600CC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20401361">
            <a:off x="2605830" y="2388416"/>
            <a:ext cx="637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 rot="20401361">
            <a:off x="2529630" y="4432853"/>
            <a:ext cx="637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Notched Right Arrow 3"/>
          <p:cNvSpPr/>
          <p:nvPr/>
        </p:nvSpPr>
        <p:spPr bwMode="auto">
          <a:xfrm>
            <a:off x="1769702" y="2823861"/>
            <a:ext cx="879045" cy="37787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3" name="Notched Right Arrow 52"/>
          <p:cNvSpPr/>
          <p:nvPr/>
        </p:nvSpPr>
        <p:spPr bwMode="auto">
          <a:xfrm>
            <a:off x="1720646" y="4390026"/>
            <a:ext cx="850662" cy="365992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6C86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5"/>
          <p:cNvSpPr/>
          <p:nvPr/>
        </p:nvSpPr>
        <p:spPr bwMode="white">
          <a:xfrm>
            <a:off x="0" y="71438"/>
            <a:ext cx="9140825" cy="461962"/>
          </a:xfrm>
          <a:custGeom>
            <a:avLst/>
            <a:gdLst>
              <a:gd name="T0" fmla="*/ 0 w 5764"/>
              <a:gd name="T1" fmla="*/ 460375 h 291"/>
              <a:gd name="T2" fmla="*/ 1586 w 5764"/>
              <a:gd name="T3" fmla="*/ 306387 h 291"/>
              <a:gd name="T4" fmla="*/ 2906858 w 5764"/>
              <a:gd name="T5" fmla="*/ 39687 h 291"/>
              <a:gd name="T6" fmla="*/ 6289471 w 5764"/>
              <a:gd name="T7" fmla="*/ 65087 h 291"/>
              <a:gd name="T8" fmla="*/ 9134482 w 5764"/>
              <a:gd name="T9" fmla="*/ 292100 h 291"/>
              <a:gd name="T10" fmla="*/ 9140825 w 5764"/>
              <a:gd name="T11" fmla="*/ 461962 h 291"/>
              <a:gd name="T12" fmla="*/ 0 w 5764"/>
              <a:gd name="T13" fmla="*/ 460375 h 2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4"/>
              <a:gd name="T22" fmla="*/ 0 h 291"/>
              <a:gd name="T23" fmla="*/ 5764 w 5764"/>
              <a:gd name="T24" fmla="*/ 291 h 2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9162" y="34426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3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1295400"/>
            <a:ext cx="7467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40, 41 SGK.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hỏi 1. Vì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ngón 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0395" y="1676400"/>
            <a:ext cx="8226405" cy="1600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6C86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5"/>
          <p:cNvSpPr/>
          <p:nvPr/>
        </p:nvSpPr>
        <p:spPr bwMode="white">
          <a:xfrm>
            <a:off x="0" y="71438"/>
            <a:ext cx="9140825" cy="461962"/>
          </a:xfrm>
          <a:custGeom>
            <a:avLst/>
            <a:gdLst>
              <a:gd name="T0" fmla="*/ 0 w 5764"/>
              <a:gd name="T1" fmla="*/ 460375 h 291"/>
              <a:gd name="T2" fmla="*/ 1586 w 5764"/>
              <a:gd name="T3" fmla="*/ 306387 h 291"/>
              <a:gd name="T4" fmla="*/ 2906858 w 5764"/>
              <a:gd name="T5" fmla="*/ 39687 h 291"/>
              <a:gd name="T6" fmla="*/ 6289471 w 5764"/>
              <a:gd name="T7" fmla="*/ 65087 h 291"/>
              <a:gd name="T8" fmla="*/ 9134482 w 5764"/>
              <a:gd name="T9" fmla="*/ 292100 h 291"/>
              <a:gd name="T10" fmla="*/ 9140825 w 5764"/>
              <a:gd name="T11" fmla="*/ 461962 h 291"/>
              <a:gd name="T12" fmla="*/ 0 w 5764"/>
              <a:gd name="T13" fmla="*/ 460375 h 2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4"/>
              <a:gd name="T22" fmla="*/ 0 h 291"/>
              <a:gd name="T23" fmla="*/ 5764 w 5764"/>
              <a:gd name="T24" fmla="*/ 291 h 2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7266" y="3581400"/>
            <a:ext cx="8226405" cy="1600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719" y="476672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2.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6C86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5"/>
          <p:cNvSpPr/>
          <p:nvPr/>
        </p:nvSpPr>
        <p:spPr bwMode="white">
          <a:xfrm>
            <a:off x="0" y="71438"/>
            <a:ext cx="9140825" cy="461962"/>
          </a:xfrm>
          <a:custGeom>
            <a:avLst/>
            <a:gdLst>
              <a:gd name="T0" fmla="*/ 0 w 5764"/>
              <a:gd name="T1" fmla="*/ 460375 h 291"/>
              <a:gd name="T2" fmla="*/ 1586 w 5764"/>
              <a:gd name="T3" fmla="*/ 306387 h 291"/>
              <a:gd name="T4" fmla="*/ 2906858 w 5764"/>
              <a:gd name="T5" fmla="*/ 39687 h 291"/>
              <a:gd name="T6" fmla="*/ 6289471 w 5764"/>
              <a:gd name="T7" fmla="*/ 65087 h 291"/>
              <a:gd name="T8" fmla="*/ 9134482 w 5764"/>
              <a:gd name="T9" fmla="*/ 292100 h 291"/>
              <a:gd name="T10" fmla="*/ 9140825 w 5764"/>
              <a:gd name="T11" fmla="*/ 461962 h 291"/>
              <a:gd name="T12" fmla="*/ 0 w 5764"/>
              <a:gd name="T13" fmla="*/ 460375 h 2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4"/>
              <a:gd name="T22" fmla="*/ 0 h 291"/>
              <a:gd name="T23" fmla="*/ 5764 w 5764"/>
              <a:gd name="T24" fmla="*/ 291 h 2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" y="2057400"/>
            <a:ext cx="890016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048000"/>
            <a:ext cx="5638800" cy="2438400"/>
          </a:xfrm>
          <a:prstGeom prst="rect">
            <a:avLst/>
          </a:prstGeom>
          <a:solidFill>
            <a:srgbClr val="5BE8E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057400"/>
            <a:ext cx="5638800" cy="609600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3048000"/>
            <a:ext cx="1447800" cy="2438400"/>
          </a:xfrm>
          <a:prstGeom prst="rect">
            <a:avLst/>
          </a:prstGeom>
          <a:solidFill>
            <a:srgbClr val="9900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8793" y="5791200"/>
            <a:ext cx="1377253" cy="838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6352" y="5791200"/>
            <a:ext cx="1377253" cy="838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43400" y="5791200"/>
            <a:ext cx="1377253" cy="838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5791200"/>
            <a:ext cx="1377253" cy="838200"/>
          </a:xfrm>
          <a:prstGeom prst="roundRect">
            <a:avLst/>
          </a:prstGeom>
          <a:ln>
            <a:solidFill>
              <a:srgbClr val="17B5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37419" y="6019800"/>
            <a:ext cx="491381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66219" y="5981700"/>
            <a:ext cx="491381" cy="457200"/>
          </a:xfrm>
          <a:prstGeom prst="roundRect">
            <a:avLst/>
          </a:prstGeom>
          <a:solidFill>
            <a:srgbClr val="5BE8E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2026" y="6019800"/>
            <a:ext cx="491381" cy="4572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58000" y="6019800"/>
            <a:ext cx="491381" cy="457200"/>
          </a:xfrm>
          <a:prstGeom prst="roundRect">
            <a:avLst/>
          </a:prstGeom>
          <a:solidFill>
            <a:srgbClr val="99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52400" y="228600"/>
            <a:ext cx="4989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phím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endParaRPr lang="vi-V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371600"/>
            <a:ext cx="6657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66833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pic>
        <p:nvPicPr>
          <p:cNvPr id="25" name="Picture 2" descr="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276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ban phim cao su_1352008_114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19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20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95400" y="5867400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Bàn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phím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cao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su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638800" y="2895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Bàn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phím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dây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133975" y="5867400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Bàn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phím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máy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tính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xách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tay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31" name="Picture 8" descr="H4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6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Bàn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phím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thường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4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719263"/>
            <a:ext cx="82264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1463" y="3573463"/>
            <a:ext cx="5175250" cy="2800350"/>
          </a:xfrm>
          <a:prstGeom prst="rect">
            <a:avLst/>
          </a:prstGeom>
          <a:noFill/>
          <a:ln w="63500">
            <a:solidFill>
              <a:srgbClr val="7030A0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5800" y="3619500"/>
            <a:ext cx="4033838" cy="527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36613" y="4146550"/>
            <a:ext cx="4030662" cy="544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47738" y="4711700"/>
            <a:ext cx="3663950" cy="536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74738" y="5268913"/>
            <a:ext cx="3308350" cy="546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693863" y="5815013"/>
            <a:ext cx="2273300" cy="55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1" hangingPunct="1"/>
            <a:endParaRPr lang="vi-VN" altLang="en-US" sz="1800">
              <a:latin typeface="Calibri" pitchFamily="34" charset="0"/>
            </a:endParaRPr>
          </a:p>
        </p:txBody>
      </p:sp>
      <p:sp>
        <p:nvSpPr>
          <p:cNvPr id="1059" name="AutoShape 35"/>
          <p:cNvSpPr>
            <a:spLocks/>
          </p:cNvSpPr>
          <p:nvPr/>
        </p:nvSpPr>
        <p:spPr bwMode="auto">
          <a:xfrm>
            <a:off x="5588000" y="3648075"/>
            <a:ext cx="2686050" cy="523875"/>
          </a:xfrm>
          <a:prstGeom prst="borderCallout2">
            <a:avLst>
              <a:gd name="adj1" fmla="val 28458"/>
              <a:gd name="adj2" fmla="val -2838"/>
              <a:gd name="adj3" fmla="val 28458"/>
              <a:gd name="adj4" fmla="val -6085"/>
              <a:gd name="adj5" fmla="val 33798"/>
              <a:gd name="adj6" fmla="val -37722"/>
            </a:avLst>
          </a:prstGeom>
          <a:solidFill>
            <a:srgbClr val="92D050"/>
          </a:solidFill>
          <a:ln w="381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anchor="ctr" anchorCtr="1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n-US" sz="2800" b="1" dirty="0" err="1" smtClean="0">
                <a:latin typeface="+mn-lt"/>
                <a:cs typeface="+mn-cs"/>
              </a:rPr>
              <a:t>Hàng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phím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số</a:t>
            </a:r>
            <a:endParaRPr lang="en-US" sz="2800" b="1" dirty="0" smtClean="0">
              <a:latin typeface="+mn-lt"/>
              <a:cs typeface="+mn-cs"/>
            </a:endParaRPr>
          </a:p>
        </p:txBody>
      </p:sp>
      <p:sp>
        <p:nvSpPr>
          <p:cNvPr id="38" name="AutoShape 35"/>
          <p:cNvSpPr>
            <a:spLocks/>
          </p:cNvSpPr>
          <p:nvPr/>
        </p:nvSpPr>
        <p:spPr bwMode="auto">
          <a:xfrm>
            <a:off x="5002213" y="4167188"/>
            <a:ext cx="3275012" cy="522287"/>
          </a:xfrm>
          <a:prstGeom prst="borderCallout2">
            <a:avLst>
              <a:gd name="adj1" fmla="val 30639"/>
              <a:gd name="adj2" fmla="val -2815"/>
              <a:gd name="adj3" fmla="val 33209"/>
              <a:gd name="adj4" fmla="val -3007"/>
              <a:gd name="adj5" fmla="val 43503"/>
              <a:gd name="adj6" fmla="val -14225"/>
            </a:avLst>
          </a:prstGeom>
          <a:solidFill>
            <a:srgbClr val="92D050"/>
          </a:solidFill>
          <a:ln w="381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anchor="ctr" anchorCtr="1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2800" b="1" dirty="0" err="1" smtClean="0">
                <a:latin typeface="+mn-lt"/>
                <a:cs typeface="+mn-cs"/>
              </a:rPr>
              <a:t>Hàng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phím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trên</a:t>
            </a:r>
            <a:endParaRPr lang="en-US" sz="2800" b="1" dirty="0" smtClean="0">
              <a:latin typeface="+mn-lt"/>
              <a:cs typeface="+mn-cs"/>
            </a:endParaRPr>
          </a:p>
        </p:txBody>
      </p:sp>
      <p:sp>
        <p:nvSpPr>
          <p:cNvPr id="39" name="AutoShape 35"/>
          <p:cNvSpPr>
            <a:spLocks/>
          </p:cNvSpPr>
          <p:nvPr/>
        </p:nvSpPr>
        <p:spPr bwMode="auto">
          <a:xfrm>
            <a:off x="4992688" y="4724400"/>
            <a:ext cx="3281362" cy="522288"/>
          </a:xfrm>
          <a:prstGeom prst="borderCallout2">
            <a:avLst>
              <a:gd name="adj1" fmla="val 27801"/>
              <a:gd name="adj2" fmla="val -2829"/>
              <a:gd name="adj3" fmla="val 27801"/>
              <a:gd name="adj4" fmla="val -3453"/>
              <a:gd name="adj5" fmla="val 30116"/>
              <a:gd name="adj6" fmla="val -11849"/>
            </a:avLst>
          </a:prstGeom>
          <a:solidFill>
            <a:srgbClr val="92D050"/>
          </a:solidFill>
          <a:ln w="381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anchor="ctr" anchorCtr="1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vi-VN" sz="2800" b="1" dirty="0" smtClean="0">
                <a:latin typeface="+mn-lt"/>
                <a:cs typeface="+mn-cs"/>
              </a:rPr>
              <a:t>Hàng phím cơ sở</a:t>
            </a:r>
          </a:p>
        </p:txBody>
      </p:sp>
      <p:sp>
        <p:nvSpPr>
          <p:cNvPr id="40" name="AutoShape 35"/>
          <p:cNvSpPr>
            <a:spLocks/>
          </p:cNvSpPr>
          <p:nvPr/>
        </p:nvSpPr>
        <p:spPr bwMode="auto">
          <a:xfrm>
            <a:off x="5002213" y="5287963"/>
            <a:ext cx="3240087" cy="522287"/>
          </a:xfrm>
          <a:prstGeom prst="borderCallout2">
            <a:avLst>
              <a:gd name="adj1" fmla="val 30639"/>
              <a:gd name="adj2" fmla="val -2815"/>
              <a:gd name="adj3" fmla="val 33209"/>
              <a:gd name="adj4" fmla="val -9316"/>
              <a:gd name="adj5" fmla="val 40952"/>
              <a:gd name="adj6" fmla="val -21352"/>
            </a:avLst>
          </a:prstGeom>
          <a:solidFill>
            <a:srgbClr val="92D050"/>
          </a:solidFill>
          <a:ln w="381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anchor="ctr" anchorCtr="1"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vi-VN" sz="2800" b="1" dirty="0" smtClean="0">
                <a:latin typeface="+mn-lt"/>
                <a:cs typeface="+mn-cs"/>
              </a:rPr>
              <a:t>Hàng phím dưới</a:t>
            </a:r>
          </a:p>
        </p:txBody>
      </p:sp>
      <p:sp>
        <p:nvSpPr>
          <p:cNvPr id="1060" name="AutoShape 36"/>
          <p:cNvSpPr>
            <a:spLocks/>
          </p:cNvSpPr>
          <p:nvPr/>
        </p:nvSpPr>
        <p:spPr bwMode="auto">
          <a:xfrm>
            <a:off x="4286250" y="5838825"/>
            <a:ext cx="3956050" cy="954088"/>
          </a:xfrm>
          <a:prstGeom prst="borderCallout2">
            <a:avLst>
              <a:gd name="adj1" fmla="val 17435"/>
              <a:gd name="adj2" fmla="val -2315"/>
              <a:gd name="adj3" fmla="val 16026"/>
              <a:gd name="adj4" fmla="val -9019"/>
              <a:gd name="adj5" fmla="val 17061"/>
              <a:gd name="adj6" fmla="val -19491"/>
            </a:avLst>
          </a:prstGeom>
          <a:solidFill>
            <a:srgbClr val="92D050"/>
          </a:solidFill>
          <a:ln w="381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2800" b="1" dirty="0" err="1" smtClean="0">
                <a:latin typeface="+mn-lt"/>
                <a:cs typeface="+mn-cs"/>
              </a:rPr>
              <a:t>Hàng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phím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chứa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phím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cách</a:t>
            </a:r>
            <a:r>
              <a:rPr lang="en-US" sz="2800" b="1" dirty="0" smtClean="0">
                <a:latin typeface="+mn-lt"/>
                <a:cs typeface="+mn-cs"/>
              </a:rPr>
              <a:t> (Spacebar)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45" grpId="0" animBg="1"/>
      <p:bldP spid="1059" grpId="0" animBg="1"/>
      <p:bldP spid="38" grpId="0" animBg="1"/>
      <p:bldP spid="39" grpId="0" animBg="1"/>
      <p:bldP spid="40" grpId="0" animBg="1"/>
      <p:bldP spid="10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371090"/>
            <a:ext cx="8229600" cy="8229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73697" y="3462119"/>
            <a:ext cx="39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52600" y="4413250"/>
            <a:ext cx="914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133600" y="5022849"/>
            <a:ext cx="304800" cy="2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705600" y="4413250"/>
            <a:ext cx="914400" cy="68580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086600" y="5025307"/>
            <a:ext cx="304800" cy="2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438400" y="2782570"/>
            <a:ext cx="732317" cy="1478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28071" y="2782570"/>
            <a:ext cx="1029929" cy="1630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29325" y="5203985"/>
            <a:ext cx="641392" cy="580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77000" y="5171252"/>
            <a:ext cx="684652" cy="613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70717" y="5223408"/>
            <a:ext cx="315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1381536" y="1060450"/>
            <a:ext cx="609600" cy="1828800"/>
          </a:xfrm>
          <a:prstGeom prst="leftBrace">
            <a:avLst/>
          </a:prstGeom>
          <a:ln w="381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7154219" y="1060450"/>
            <a:ext cx="609600" cy="1828800"/>
          </a:xfrm>
          <a:prstGeom prst="leftBrace">
            <a:avLst/>
          </a:prstGeom>
          <a:ln w="381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5400000">
            <a:off x="4153665" y="1404115"/>
            <a:ext cx="609600" cy="1141470"/>
          </a:xfrm>
          <a:prstGeom prst="leftBrace">
            <a:avLst/>
          </a:prstGeom>
          <a:ln w="3810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957825" y="984250"/>
            <a:ext cx="1143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343400" y="1212850"/>
            <a:ext cx="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191261" y="984250"/>
            <a:ext cx="1039158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4200" y="751185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 animBg="1"/>
      <p:bldP spid="35" grpId="0"/>
      <p:bldP spid="36" grpId="0" animBg="1"/>
      <p:bldP spid="37" grpId="0" animBg="1"/>
      <p:bldP spid="3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91833"/>
            <a:ext cx="8193984" cy="3984965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838200" y="4991326"/>
            <a:ext cx="0" cy="396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9243" y="54057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819400" y="4555142"/>
            <a:ext cx="2895600" cy="5228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013559" y="4991326"/>
            <a:ext cx="0" cy="396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74602" y="540573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Spacebar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391557" y="4991326"/>
            <a:ext cx="0" cy="396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50117" y="540573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906206" y="4239834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91557" y="401123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564766" y="3701969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50117" y="3473369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7128527" y="3680748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72200" y="347113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222380" y="2544446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10200" y="233483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00173" y="482025"/>
            <a:ext cx="425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887345" y="4242066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19800" y="401123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206454" y="4991326"/>
            <a:ext cx="0" cy="396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567497" y="54057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065407" y="4973116"/>
            <a:ext cx="0" cy="396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23967" y="538752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1419173" y="3116657"/>
            <a:ext cx="44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37392" y="2891135"/>
            <a:ext cx="70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9" grpId="0"/>
      <p:bldP spid="61" grpId="0"/>
      <p:bldP spid="63" grpId="0"/>
      <p:bldP spid="65" grpId="0"/>
      <p:bldP spid="67" grpId="0"/>
      <p:bldP spid="68" grpId="0"/>
      <p:bldP spid="70" grpId="0"/>
      <p:bldP spid="72" grpId="0"/>
      <p:bldP spid="74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321675" y="158750"/>
            <a:ext cx="654050" cy="511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3683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Tiết  11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54025" y="203537"/>
            <a:ext cx="8004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2.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Tư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thế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ngồi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đặt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gõ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phím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ích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lợi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việc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gõ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mười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+mn-cs"/>
              </a:rPr>
              <a:t>ngón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91037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81400"/>
            <a:ext cx="3597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24000"/>
            <a:ext cx="48815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ên bài"/>
  <p:tag name="ISPRING_SLIDE_INDENT_LEVEL" val="0"/>
  <p:tag name="ISPRING_PRESENTER_ID" val="{72411497-91A7-43D5-9438-DDBCA3195652}"/>
  <p:tag name="ISPRING_SLIDE_ID_2" val="{AD6C220D-C568-403F-8E9A-8707FBFF917C}"/>
  <p:tag name="GENSWF_ADVANCE_TIME" val="23.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1. Một số khả năng của máy tính"/>
  <p:tag name="ISPRING_SLIDE_INDENT_LEVEL" val="0"/>
  <p:tag name="GENSWF_ADVANCE_TIME" val="0.501"/>
  <p:tag name="TIMING" val="|0.001"/>
  <p:tag name="ISPRING_CUSTOM_TIMING_USED" val="1"/>
  <p:tag name="ISPRING_SLIDE_ID_2" val="{CB1BD754-C577-4B80-82F3-431F88D2516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423</Words>
  <Application>Microsoft Office PowerPoint</Application>
  <PresentationFormat>On-screen Show (4:3)</PresentationFormat>
  <Paragraphs>86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gõ phím cần lưu ý: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Cop.</cp:lastModifiedBy>
  <cp:revision>53</cp:revision>
  <cp:lastPrinted>2020-10-13T00:23:54Z</cp:lastPrinted>
  <dcterms:created xsi:type="dcterms:W3CDTF">2018-09-21T12:45:00Z</dcterms:created>
  <dcterms:modified xsi:type="dcterms:W3CDTF">2020-10-22T00:56:49Z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