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16"/>
  </p:handoutMasterIdLst>
  <p:sldIdLst>
    <p:sldId id="256" r:id="rId2"/>
    <p:sldId id="260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96" r:id="rId11"/>
    <p:sldId id="297" r:id="rId12"/>
    <p:sldId id="299" r:id="rId13"/>
    <p:sldId id="286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94BE2-C6E1-4CE7-9ED9-6BA77E9D609A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6E6A8-A1B8-4DA0-A19A-86B42B9A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1279389"/>
            <a:ext cx="740537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66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rgbClr val="FFFF00"/>
                </a:solidFill>
              </a:rPr>
              <a:t>Các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thời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điểm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tay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1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19355"/>
            <a:ext cx="7696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sz="4800" spc="-5" dirty="0"/>
              <a:t>Sát </a:t>
            </a:r>
            <a:r>
              <a:rPr sz="4800" spc="-5" dirty="0" err="1"/>
              <a:t>khuẩn</a:t>
            </a:r>
            <a:r>
              <a:rPr sz="4800" spc="30" dirty="0"/>
              <a:t> </a:t>
            </a:r>
            <a:r>
              <a:rPr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sz="4800" spc="-5" dirty="0" err="1" smtClean="0"/>
              <a:t>bằng</a:t>
            </a:r>
            <a:r>
              <a:rPr sz="4800" spc="-95" dirty="0" smtClean="0"/>
              <a:t> </a:t>
            </a:r>
            <a:r>
              <a:rPr sz="4800" spc="-5" dirty="0" smtClean="0"/>
              <a:t>dung </a:t>
            </a:r>
            <a:r>
              <a:rPr sz="4800" spc="-5" dirty="0" err="1" smtClean="0"/>
              <a:t>dịch</a:t>
            </a:r>
            <a:r>
              <a:rPr sz="4800" spc="-5" dirty="0" smtClean="0"/>
              <a:t> </a:t>
            </a:r>
            <a:r>
              <a:rPr lang="en-US" sz="4800" spc="-5" dirty="0" err="1" smtClean="0"/>
              <a:t>sát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khuẩn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nhanh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6810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84836"/>
            <a:ext cx="7508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QT sát khuẩn tay </a:t>
            </a:r>
            <a:r>
              <a:rPr sz="4000" spc="-10" dirty="0"/>
              <a:t>bằng dung </a:t>
            </a:r>
            <a:r>
              <a:rPr sz="4000" spc="-5" dirty="0"/>
              <a:t>dịch  chứa cồn </a:t>
            </a:r>
            <a:r>
              <a:rPr sz="2800" b="0" spc="-5" dirty="0">
                <a:latin typeface="Times New Roman"/>
                <a:cs typeface="Times New Roman"/>
              </a:rPr>
              <a:t>(</a:t>
            </a:r>
            <a:r>
              <a:rPr sz="2400" b="0" i="1" spc="-5" dirty="0">
                <a:latin typeface="Times New Roman"/>
                <a:cs typeface="Times New Roman"/>
              </a:rPr>
              <a:t>m</a:t>
            </a:r>
            <a:r>
              <a:rPr sz="2800" b="0" i="1" spc="-5" dirty="0">
                <a:latin typeface="Times New Roman"/>
                <a:cs typeface="Times New Roman"/>
              </a:rPr>
              <a:t>ỗi bước chà 5 lần </a:t>
            </a:r>
            <a:r>
              <a:rPr sz="2800" b="0" i="1" dirty="0">
                <a:latin typeface="Times New Roman"/>
                <a:cs typeface="Times New Roman"/>
              </a:rPr>
              <a:t>trong </a:t>
            </a:r>
            <a:r>
              <a:rPr sz="2400" b="0" i="1" dirty="0">
                <a:latin typeface="Times New Roman"/>
                <a:cs typeface="Times New Roman"/>
              </a:rPr>
              <a:t>20 – 30</a:t>
            </a:r>
            <a:r>
              <a:rPr sz="2400" b="0" i="1" spc="-15" dirty="0">
                <a:latin typeface="Times New Roman"/>
                <a:cs typeface="Times New Roman"/>
              </a:rPr>
              <a:t> </a:t>
            </a:r>
            <a:r>
              <a:rPr sz="2400" b="0" i="1" dirty="0">
                <a:latin typeface="Times New Roman"/>
                <a:cs typeface="Times New Roman"/>
              </a:rPr>
              <a:t>giây)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152400" y="1600200"/>
            <a:ext cx="4499228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785" indent="-342900">
              <a:lnSpc>
                <a:spcPct val="120000"/>
              </a:lnSpc>
              <a:spcBef>
                <a:spcPts val="100"/>
              </a:spcBef>
            </a:pPr>
            <a:r>
              <a:rPr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1: Lấy 3ml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cồn. </a:t>
            </a:r>
            <a:r>
              <a:rPr sz="25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</a:t>
            </a:r>
          </a:p>
          <a:p>
            <a:pPr marL="355600" marR="5080" indent="-342900">
              <a:lnSpc>
                <a:spcPct val="120000"/>
              </a:lnSpc>
              <a:spcBef>
                <a:spcPts val="575"/>
              </a:spcBef>
            </a:pPr>
            <a:r>
              <a:rPr sz="25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này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và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 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kia </a:t>
            </a:r>
            <a:r>
              <a:rPr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5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355600" marR="12065" indent="-342900">
              <a:lnSpc>
                <a:spcPct val="120000"/>
              </a:lnSpc>
              <a:spcBef>
                <a:spcPts val="575"/>
              </a:spcBef>
            </a:pPr>
            <a:r>
              <a:rPr sz="25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spc="-515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nhau,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miết mạnh các 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sz="25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27909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6002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0" y="4876800"/>
                </a:moveTo>
                <a:lnTo>
                  <a:pt x="4495800" y="4876800"/>
                </a:lnTo>
                <a:lnTo>
                  <a:pt x="4495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1585087"/>
            <a:ext cx="4311015" cy="411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" indent="-342900">
              <a:lnSpc>
                <a:spcPct val="120000"/>
              </a:lnSpc>
              <a:spcBef>
                <a:spcPts val="100"/>
              </a:spcBef>
            </a:pPr>
            <a:r>
              <a:rPr sz="24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mặt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ngoài các 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của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vào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</a:t>
            </a:r>
          </a:p>
          <a:p>
            <a:pPr marL="355600" marR="34290" indent="-342900">
              <a:lnSpc>
                <a:spcPct val="120000"/>
              </a:lnSpc>
              <a:spcBef>
                <a:spcPts val="575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xoay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ngón cái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 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580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Xoay đầu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vào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kia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lại.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sát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khi tay  khô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585"/>
            <a:ext cx="3213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555" dirty="0">
                <a:latin typeface="Times New Roman"/>
                <a:cs typeface="Times New Roman"/>
              </a:rPr>
              <a:t>Thank</a:t>
            </a:r>
            <a:r>
              <a:rPr sz="6000" i="1" spc="-275" dirty="0">
                <a:latin typeface="Times New Roman"/>
                <a:cs typeface="Times New Roman"/>
              </a:rPr>
              <a:t> </a:t>
            </a:r>
            <a:r>
              <a:rPr sz="6000" i="1" spc="-535" dirty="0">
                <a:latin typeface="Times New Roman"/>
                <a:cs typeface="Times New Roman"/>
              </a:rPr>
              <a:t>You!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10469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676655"/>
            <a:ext cx="87782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24" y="676655"/>
            <a:ext cx="17815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111" y="676655"/>
            <a:ext cx="153314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5011" y="676655"/>
            <a:ext cx="990600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4336"/>
            <a:ext cx="157429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164336"/>
            <a:ext cx="123901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1164336"/>
            <a:ext cx="1510283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651" y="1679634"/>
            <a:ext cx="6322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185542"/>
            <a:ext cx="4923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Theo Price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(1938):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 </a:t>
            </a:r>
            <a:r>
              <a:rPr sz="3600" b="1" dirty="0">
                <a:latin typeface="Arial"/>
                <a:cs typeface="Arial"/>
              </a:rPr>
              <a:t>loại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thường trú và </a:t>
            </a:r>
            <a:r>
              <a:rPr sz="3600" b="1" dirty="0">
                <a:latin typeface="Arial"/>
                <a:cs typeface="Arial"/>
              </a:rPr>
              <a:t>Vãng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850" y="1466850"/>
            <a:ext cx="3409950" cy="3486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52425"/>
            <a:ext cx="606806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Tại sao phải vệ sinh bàn</a:t>
            </a:r>
            <a:r>
              <a:rPr sz="4000" dirty="0"/>
              <a:t> </a:t>
            </a:r>
            <a:r>
              <a:rPr sz="4000" spc="-5" dirty="0"/>
              <a:t>tay</a:t>
            </a:r>
            <a:endParaRPr sz="4000" dirty="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b="0" dirty="0">
                <a:latin typeface="Times New Roman"/>
                <a:cs typeface="Times New Roman"/>
              </a:rPr>
              <a:t>Sự </a:t>
            </a:r>
            <a:r>
              <a:rPr sz="2800" b="0" spc="-5" dirty="0">
                <a:latin typeface="Times New Roman"/>
                <a:cs typeface="Times New Roman"/>
              </a:rPr>
              <a:t>ô nhiễm </a:t>
            </a:r>
            <a:r>
              <a:rPr sz="2800" b="0" spc="-10" dirty="0">
                <a:latin typeface="Times New Roman"/>
                <a:cs typeface="Times New Roman"/>
              </a:rPr>
              <a:t>môi </a:t>
            </a:r>
            <a:r>
              <a:rPr sz="2800" b="0" spc="-5" dirty="0">
                <a:latin typeface="Times New Roman"/>
                <a:cs typeface="Times New Roman"/>
              </a:rPr>
              <a:t>trường từ bàn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00200"/>
            <a:ext cx="792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5969000"/>
            <a:ext cx="8019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loại </a:t>
            </a:r>
            <a:r>
              <a:rPr sz="2000" spc="5" dirty="0">
                <a:latin typeface="Times New Roman"/>
                <a:cs typeface="Times New Roman"/>
              </a:rPr>
              <a:t>VK </a:t>
            </a:r>
            <a:r>
              <a:rPr sz="2000" dirty="0">
                <a:latin typeface="Times New Roman"/>
                <a:cs typeface="Times New Roman"/>
              </a:rPr>
              <a:t>và VR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sống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5" dirty="0">
                <a:latin typeface="Times New Roman"/>
                <a:cs typeface="Times New Roman"/>
              </a:rPr>
              <a:t>phút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≥ 2h trên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bề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MT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BV:  </a:t>
            </a:r>
            <a:r>
              <a:rPr sz="2000" spc="-5" dirty="0">
                <a:latin typeface="Times New Roman"/>
                <a:cs typeface="Times New Roman"/>
              </a:rPr>
              <a:t>Bàn đêm, </a:t>
            </a:r>
            <a:r>
              <a:rPr sz="2000" spc="5" dirty="0">
                <a:latin typeface="Times New Roman"/>
                <a:cs typeface="Times New Roman"/>
              </a:rPr>
              <a:t>núm </a:t>
            </a:r>
            <a:r>
              <a:rPr sz="2000" dirty="0">
                <a:latin typeface="Times New Roman"/>
                <a:cs typeface="Times New Roman"/>
              </a:rPr>
              <a:t>cửa, </a:t>
            </a:r>
            <a:r>
              <a:rPr sz="2000" spc="5" dirty="0">
                <a:latin typeface="Times New Roman"/>
                <a:cs typeface="Times New Roman"/>
              </a:rPr>
              <a:t>nút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-5" dirty="0">
                <a:latin typeface="Times New Roman"/>
                <a:cs typeface="Times New Roman"/>
              </a:rPr>
              <a:t>cầu </a:t>
            </a:r>
            <a:r>
              <a:rPr sz="2000" dirty="0">
                <a:latin typeface="Times New Roman"/>
                <a:cs typeface="Times New Roman"/>
              </a:rPr>
              <a:t>thang </a:t>
            </a:r>
            <a:r>
              <a:rPr sz="2000" spc="-40" dirty="0">
                <a:latin typeface="Times New Roman"/>
                <a:cs typeface="Times New Roman"/>
              </a:rPr>
              <a:t>máy, </a:t>
            </a:r>
            <a:r>
              <a:rPr sz="2000" dirty="0">
                <a:latin typeface="Times New Roman"/>
                <a:cs typeface="Times New Roman"/>
              </a:rPr>
              <a:t>bàn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62" y="457073"/>
            <a:ext cx="4402074" cy="29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62" y="3429000"/>
            <a:ext cx="440207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63423"/>
            <a:ext cx="4402074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429000"/>
            <a:ext cx="4402074" cy="320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2872"/>
            <a:ext cx="5011801" cy="24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3581400"/>
            <a:ext cx="5080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583" y="1632584"/>
            <a:ext cx="3157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 bàn</a:t>
            </a:r>
            <a:r>
              <a:rPr sz="2400" spc="-15" dirty="0"/>
              <a:t> </a:t>
            </a:r>
            <a:r>
              <a:rPr sz="2400" spc="-35" dirty="0"/>
              <a:t>tay,</a:t>
            </a:r>
            <a:endParaRPr sz="2400" dirty="0"/>
          </a:p>
          <a:p>
            <a:pPr marL="12700" marR="5080" indent="104775">
              <a:lnSpc>
                <a:spcPct val="100000"/>
              </a:lnSpc>
            </a:pPr>
            <a:r>
              <a:rPr sz="2400" spc="-5" dirty="0"/>
              <a:t>Bàn phím máy </a:t>
            </a:r>
            <a:r>
              <a:rPr sz="2400" dirty="0"/>
              <a:t>tính </a:t>
            </a:r>
            <a:r>
              <a:rPr sz="2400" spc="-5" dirty="0"/>
              <a:t>bị  </a:t>
            </a:r>
            <a:r>
              <a:rPr sz="2400" dirty="0"/>
              <a:t>ô </a:t>
            </a:r>
            <a:r>
              <a:rPr sz="2400" spc="-5" dirty="0"/>
              <a:t>nhiễm </a:t>
            </a:r>
            <a:r>
              <a:rPr sz="2400" dirty="0"/>
              <a:t>các </a:t>
            </a:r>
            <a:r>
              <a:rPr sz="2400" spc="-5" dirty="0"/>
              <a:t>VK </a:t>
            </a:r>
            <a:r>
              <a:rPr sz="2400" dirty="0"/>
              <a:t>gây</a:t>
            </a:r>
            <a:r>
              <a:rPr sz="2400" spc="-130" dirty="0"/>
              <a:t> </a:t>
            </a:r>
            <a:r>
              <a:rPr sz="2400" spc="-10" dirty="0"/>
              <a:t>NK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375275" y="2729941"/>
            <a:ext cx="351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Quan trọng </a:t>
            </a:r>
            <a:r>
              <a:rPr sz="2400" b="1" spc="-5" dirty="0">
                <a:latin typeface="Times New Roman"/>
                <a:cs typeface="Times New Roman"/>
              </a:rPr>
              <a:t>(đa kháng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6237732"/>
            <a:ext cx="332384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6237732"/>
            <a:ext cx="2115312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20" y="6443471"/>
            <a:ext cx="197815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2576" y="6237732"/>
            <a:ext cx="1787652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7790" y="6275323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Reinberg,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April 2005. </a:t>
            </a:r>
            <a:r>
              <a:rPr sz="1200" dirty="0">
                <a:latin typeface="Arial"/>
                <a:cs typeface="Arial"/>
              </a:rPr>
              <a:t>HealthDay </a:t>
            </a:r>
            <a:r>
              <a:rPr sz="1200" spc="-10" dirty="0">
                <a:latin typeface="Arial"/>
                <a:cs typeface="Arial"/>
              </a:rPr>
              <a:t>Reporter. </a:t>
            </a:r>
            <a:r>
              <a:rPr sz="12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8"/>
              </a:rPr>
              <a:t>http://www.medicinenet.com</a:t>
            </a:r>
            <a:r>
              <a:rPr sz="1200" spc="-5" dirty="0">
                <a:solidFill>
                  <a:srgbClr val="CCCCFF"/>
                </a:solidFill>
                <a:latin typeface="Arial"/>
                <a:cs typeface="Arial"/>
                <a:hlinkClick r:id="rId8"/>
              </a:rPr>
              <a:t> </a:t>
            </a:r>
            <a:r>
              <a:rPr sz="1200" spc="-5" dirty="0">
                <a:latin typeface="Arial"/>
                <a:cs typeface="Arial"/>
              </a:rPr>
              <a:t>accessed April 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0167" y="4661915"/>
            <a:ext cx="867156" cy="43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5195315"/>
            <a:ext cx="1078991" cy="433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77234" y="4725365"/>
            <a:ext cx="22974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VRE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4496" y="4280915"/>
            <a:ext cx="1021079" cy="433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070" y="4344415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PSAE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618490"/>
            <a:ext cx="697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MỤC ĐÍCH </a:t>
            </a:r>
            <a:r>
              <a:rPr sz="3600" b="1" spc="-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spc="-5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sz="4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SINH BÀN</a:t>
            </a:r>
            <a:r>
              <a:rPr sz="4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TAY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878385"/>
            <a:ext cx="7954314" cy="22307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35"/>
              </a:spcBef>
            </a:pPr>
            <a:r>
              <a:rPr sz="4000" b="1" spc="-5" dirty="0">
                <a:latin typeface="Times New Roman"/>
                <a:cs typeface="Times New Roman"/>
              </a:rPr>
              <a:t>Giữ cho bàn tay </a:t>
            </a:r>
            <a:r>
              <a:rPr sz="4000" b="1" dirty="0">
                <a:latin typeface="Times New Roman"/>
                <a:cs typeface="Times New Roman"/>
              </a:rPr>
              <a:t>luôn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sạch</a:t>
            </a:r>
            <a:endParaRPr sz="40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045"/>
              </a:spcBef>
            </a:pPr>
            <a:r>
              <a:rPr sz="4000" spc="-5" dirty="0">
                <a:latin typeface="Times New Roman"/>
                <a:cs typeface="Times New Roman"/>
              </a:rPr>
              <a:t>Lo</a:t>
            </a:r>
            <a:r>
              <a:rPr sz="4400" spc="-5" dirty="0">
                <a:latin typeface="Times New Roman"/>
                <a:cs typeface="Times New Roman"/>
              </a:rPr>
              <a:t>ại </a:t>
            </a:r>
            <a:r>
              <a:rPr sz="4400" dirty="0">
                <a:latin typeface="Times New Roman"/>
                <a:cs typeface="Times New Roman"/>
              </a:rPr>
              <a:t>bỏ vi </a:t>
            </a:r>
            <a:r>
              <a:rPr sz="4400" spc="-5" dirty="0">
                <a:latin typeface="Times New Roman"/>
                <a:cs typeface="Times New Roman"/>
              </a:rPr>
              <a:t>sinh </a:t>
            </a:r>
            <a:r>
              <a:rPr sz="4400" dirty="0" err="1">
                <a:latin typeface="Times New Roman"/>
                <a:cs typeface="Times New Roman"/>
              </a:rPr>
              <a:t>vật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g</a:t>
            </a:r>
            <a:r>
              <a:rPr lang="en-US" sz="4400" spc="5" dirty="0" err="1" smtClean="0">
                <a:latin typeface="Times New Roman"/>
                <a:cs typeface="Times New Roman"/>
              </a:rPr>
              <a:t>â</a:t>
            </a:r>
            <a:r>
              <a:rPr sz="4400" spc="5" dirty="0" err="1" smtClean="0">
                <a:latin typeface="Times New Roman"/>
                <a:cs typeface="Times New Roman"/>
              </a:rPr>
              <a:t>y</a:t>
            </a:r>
            <a:r>
              <a:rPr sz="4400" spc="-75" dirty="0" smtClean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bệnh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tr</a:t>
            </a:r>
            <a:r>
              <a:rPr lang="en-US" sz="4400" dirty="0" err="1">
                <a:latin typeface="Times New Roman"/>
                <a:cs typeface="Times New Roman"/>
              </a:rPr>
              <a:t>ê</a:t>
            </a:r>
            <a:r>
              <a:rPr sz="4400" dirty="0" err="1" smtClean="0">
                <a:latin typeface="Times New Roman"/>
                <a:cs typeface="Times New Roman"/>
              </a:rPr>
              <a:t>n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tay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093" y="911097"/>
            <a:ext cx="79749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5" dirty="0" err="1" smtClean="0">
                <a:latin typeface="Times New Roman"/>
                <a:cs typeface="Times New Roman"/>
              </a:rPr>
              <a:t>Ph</a:t>
            </a:r>
            <a:r>
              <a:rPr lang="en-US" sz="3200" b="1" spc="-105" dirty="0" err="1" smtClean="0">
                <a:latin typeface="Times New Roman"/>
                <a:cs typeface="Times New Roman"/>
              </a:rPr>
              <a:t>ương</a:t>
            </a:r>
            <a:r>
              <a:rPr sz="3200" b="1" spc="-105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tiện </a:t>
            </a:r>
            <a:r>
              <a:rPr sz="3200" b="1" dirty="0">
                <a:latin typeface="Times New Roman"/>
                <a:cs typeface="Times New Roman"/>
              </a:rPr>
              <a:t>cho </a:t>
            </a:r>
            <a:r>
              <a:rPr sz="3200" b="1" spc="-5" dirty="0">
                <a:latin typeface="Times New Roman"/>
                <a:cs typeface="Times New Roman"/>
              </a:rPr>
              <a:t>mỗi </a:t>
            </a:r>
            <a:r>
              <a:rPr sz="3200" b="1" dirty="0">
                <a:latin typeface="Times New Roman"/>
                <a:cs typeface="Times New Roman"/>
              </a:rPr>
              <a:t>vị </a:t>
            </a:r>
            <a:r>
              <a:rPr sz="3200" b="1" spc="-5" dirty="0">
                <a:latin typeface="Times New Roman"/>
                <a:cs typeface="Times New Roman"/>
              </a:rPr>
              <a:t>trí </a:t>
            </a:r>
            <a:r>
              <a:rPr sz="3200" b="1" dirty="0">
                <a:latin typeface="Times New Roman"/>
                <a:cs typeface="Times New Roman"/>
              </a:rPr>
              <a:t>rửa tay (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ằng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nước</a:t>
            </a:r>
            <a:r>
              <a:rPr sz="3200" spc="-114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618310"/>
            <a:ext cx="476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b="0" dirty="0">
                <a:latin typeface="Times New Roman"/>
                <a:cs typeface="Times New Roman"/>
              </a:rPr>
              <a:t>-	</a:t>
            </a:r>
            <a:r>
              <a:rPr sz="3600" b="0" spc="-5" dirty="0">
                <a:latin typeface="Times New Roman"/>
                <a:cs typeface="Times New Roman"/>
              </a:rPr>
              <a:t>Lavabo, </a:t>
            </a:r>
            <a:r>
              <a:rPr sz="3600" b="0" dirty="0">
                <a:latin typeface="Times New Roman"/>
                <a:cs typeface="Times New Roman"/>
              </a:rPr>
              <a:t>cao 60 – 70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67379"/>
            <a:ext cx="8465820" cy="40500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Vòi </a:t>
            </a:r>
            <a:r>
              <a:rPr sz="3600" dirty="0">
                <a:latin typeface="Times New Roman"/>
                <a:cs typeface="Times New Roman"/>
              </a:rPr>
              <a:t>nước: cao 25 – 30 cm, vòi khoá </a:t>
            </a:r>
            <a:r>
              <a:rPr sz="3600" b="1" dirty="0">
                <a:latin typeface="Times New Roman"/>
                <a:cs typeface="Times New Roman"/>
              </a:rPr>
              <a:t>cần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gạt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Nước: </a:t>
            </a:r>
            <a:r>
              <a:rPr lang="en-US" sz="3600" b="1" spc="-180" dirty="0" err="1" smtClean="0">
                <a:latin typeface="Times New Roman"/>
                <a:cs typeface="Times New Roman"/>
              </a:rPr>
              <a:t>Nước</a:t>
            </a:r>
            <a:r>
              <a:rPr sz="3600" b="1" spc="-25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sạch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đựng xà phòng, </a:t>
            </a:r>
            <a:r>
              <a:rPr sz="3600" b="1" dirty="0">
                <a:latin typeface="Times New Roman"/>
                <a:cs typeface="Times New Roman"/>
              </a:rPr>
              <a:t>xà </a:t>
            </a:r>
            <a:r>
              <a:rPr sz="3600" b="1" spc="-5" dirty="0">
                <a:latin typeface="Times New Roman"/>
                <a:cs typeface="Times New Roman"/>
              </a:rPr>
              <a:t>phòng/DD </a:t>
            </a:r>
            <a:r>
              <a:rPr sz="3600" b="1" dirty="0">
                <a:latin typeface="Times New Roman"/>
                <a:cs typeface="Times New Roman"/>
              </a:rPr>
              <a:t>rửa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và hộp đựng </a:t>
            </a:r>
            <a:r>
              <a:rPr sz="3600" spc="-5" dirty="0">
                <a:latin typeface="Times New Roman"/>
                <a:cs typeface="Times New Roman"/>
              </a:rPr>
              <a:t>khăn </a:t>
            </a:r>
            <a:r>
              <a:rPr sz="3600" dirty="0">
                <a:latin typeface="Times New Roman"/>
                <a:cs typeface="Times New Roman"/>
              </a:rPr>
              <a:t>lau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4000" b="1" i="1" spc="-5" dirty="0">
                <a:latin typeface="Times New Roman"/>
                <a:cs typeface="Times New Roman"/>
              </a:rPr>
              <a:t>Khăn lau </a:t>
            </a:r>
            <a:r>
              <a:rPr sz="4000" b="1" i="1" dirty="0">
                <a:latin typeface="Times New Roman"/>
                <a:cs typeface="Times New Roman"/>
              </a:rPr>
              <a:t>tay </a:t>
            </a:r>
            <a:r>
              <a:rPr sz="4000" b="1" i="1" spc="-5" dirty="0">
                <a:latin typeface="Times New Roman"/>
                <a:cs typeface="Times New Roman"/>
              </a:rPr>
              <a:t>1</a:t>
            </a:r>
            <a:r>
              <a:rPr sz="4000" b="1" i="1" spc="-2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lần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Chậu đựng </a:t>
            </a:r>
            <a:r>
              <a:rPr sz="3600" spc="-5" dirty="0">
                <a:latin typeface="Times New Roman"/>
                <a:cs typeface="Times New Roman"/>
              </a:rPr>
              <a:t>khăn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bẩn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29" y="345389"/>
            <a:ext cx="777687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PHUƠNG 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VSBT 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28" y="1372616"/>
            <a:ext cx="8303133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991995"/>
            <a:ext cx="7089775" cy="2404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90"/>
              </a:spcBef>
              <a:tabLst>
                <a:tab pos="1557655" algn="l"/>
                <a:tab pos="2373630" algn="l"/>
              </a:tabLst>
            </a:pP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Khi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nào	phải vệ </a:t>
            </a: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sinh </a:t>
            </a:r>
            <a:r>
              <a:rPr b="0" spc="5" dirty="0">
                <a:solidFill>
                  <a:srgbClr val="FFFF00"/>
                </a:solidFill>
                <a:latin typeface="Times New Roman"/>
                <a:cs typeface="Times New Roman"/>
              </a:rPr>
              <a:t>bàn 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tay/ </a:t>
            </a:r>
            <a:r>
              <a:rPr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ỉ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định 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VSBT/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Thực  hiện	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372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VỆ SINH BÀN TAY   </vt:lpstr>
      <vt:lpstr>PowerPoint Presentation</vt:lpstr>
      <vt:lpstr>Tại sao phải vệ sinh bàn tay Sự ô nhiễm môi trường từ bàn tay</vt:lpstr>
      <vt:lpstr>PowerPoint Presentation</vt:lpstr>
      <vt:lpstr>Qua bàn tay, Bàn phím máy tính bị  ô nhiễm các VK gây NK</vt:lpstr>
      <vt:lpstr>MỤC ĐÍCH VỆ SINH BÀN TAY</vt:lpstr>
      <vt:lpstr>- Lavabo, cao 60 – 70 cm</vt:lpstr>
      <vt:lpstr>PHUƠNG TIỆN VSBT BẰNG NƯỚC</vt:lpstr>
      <vt:lpstr>Khi nào phải vệ sinh bàn  tay/ Chỉ định VSBT/ Thực  hiện VSBT ?</vt:lpstr>
      <vt:lpstr>Các thời điểm rửa tay: 1. Trước khi vào lớp học 2. Trước và sau khi ăn 3. Sau mỗi giờ ra chơi 4. Sau khi đi vệ sinh 5. Khi thấy tay bẩn </vt:lpstr>
      <vt:lpstr>PowerPoint Presentation</vt:lpstr>
      <vt:lpstr>Sát khuẩn tay bằng dung dịch sát khuẩn tay nhanh</vt:lpstr>
      <vt:lpstr>QT sát khuẩn tay bằng dung dịch  chứa cồn (mỗi bước chà 5 lần trong 20 – 30 giây)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VÖ sinh bµn tay</dc:title>
  <dc:creator>BS Hung</dc:creator>
  <cp:lastModifiedBy>Microsoft Cop.</cp:lastModifiedBy>
  <cp:revision>13</cp:revision>
  <cp:lastPrinted>2019-11-28T05:46:03Z</cp:lastPrinted>
  <dcterms:created xsi:type="dcterms:W3CDTF">2018-05-14T10:32:07Z</dcterms:created>
  <dcterms:modified xsi:type="dcterms:W3CDTF">2020-03-18T03:41:50Z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2018-05-14T00:00:00Z</vt:filetime>
  </property>
</Properties>
</file>