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0" r:id="rId3"/>
    <p:sldId id="259" r:id="rId4"/>
    <p:sldId id="260" r:id="rId5"/>
    <p:sldId id="272" r:id="rId6"/>
    <p:sldId id="263" r:id="rId7"/>
    <p:sldId id="264" r:id="rId8"/>
    <p:sldId id="265" r:id="rId9"/>
    <p:sldId id="288" r:id="rId10"/>
    <p:sldId id="267" r:id="rId11"/>
    <p:sldId id="268" r:id="rId12"/>
    <p:sldId id="270" r:id="rId13"/>
    <p:sldId id="271" r:id="rId14"/>
    <p:sldId id="289" r:id="rId15"/>
    <p:sldId id="273" r:id="rId16"/>
    <p:sldId id="274" r:id="rId17"/>
    <p:sldId id="278"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941376BA-9B29-4F4A-BD0A-9D928A49574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D5DA-3E78-404E-BEFF-028928D64FA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941376BA-9B29-4F4A-BD0A-9D928A49574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5D5DA-3E78-404E-BEFF-028928D64FA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41376BA-9B29-4F4A-BD0A-9D928A49574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5D5DA-3E78-404E-BEFF-028928D64FA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376BA-9B29-4F4A-BD0A-9D928A49574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5D5DA-3E78-404E-BEFF-028928D64FA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941376BA-9B29-4F4A-BD0A-9D928A49574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D5DA-3E78-404E-BEFF-028928D64FA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941376BA-9B29-4F4A-BD0A-9D928A49574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D5DA-3E78-404E-BEFF-028928D64FA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376BA-9B29-4F4A-BD0A-9D928A49574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5D5DA-3E78-404E-BEFF-028928D64FA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audio" Target="../media/audio1.wav"/><Relationship Id="rId6" Type="http://schemas.openxmlformats.org/officeDocument/2006/relationships/image" Target="../media/image8.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jpeg"/><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Content Placeholder 100"/>
          <p:cNvPicPr/>
          <p:nvPr>
            <p:ph sz="half" idx="2"/>
          </p:nvPr>
        </p:nvPicPr>
        <p:blipFill>
          <a:blip r:embed="rId1"/>
          <a:stretch>
            <a:fillRect/>
          </a:stretch>
        </p:blipFill>
        <p:spPr>
          <a:xfrm>
            <a:off x="6134100" y="1000760"/>
            <a:ext cx="5949315" cy="5760720"/>
          </a:xfrm>
          <a:prstGeom prst="rect">
            <a:avLst/>
          </a:prstGeom>
          <a:noFill/>
          <a:ln w="9525">
            <a:noFill/>
          </a:ln>
        </p:spPr>
      </p:pic>
      <p:pic>
        <p:nvPicPr>
          <p:cNvPr id="100" name="Content Placeholder 99"/>
          <p:cNvPicPr>
            <a:picLocks noChangeAspect="1"/>
          </p:cNvPicPr>
          <p:nvPr>
            <p:ph idx="1"/>
          </p:nvPr>
        </p:nvPicPr>
        <p:blipFill>
          <a:blip r:embed="rId2"/>
          <a:stretch>
            <a:fillRect/>
          </a:stretch>
        </p:blipFill>
        <p:spPr>
          <a:xfrm>
            <a:off x="0" y="1001395"/>
            <a:ext cx="6134100" cy="5760085"/>
          </a:xfrm>
          <a:prstGeom prst="rect">
            <a:avLst/>
          </a:prstGeom>
          <a:noFill/>
          <a:ln w="9525">
            <a:noFill/>
          </a:ln>
        </p:spPr>
      </p:pic>
      <p:sp>
        <p:nvSpPr>
          <p:cNvPr id="4" name="Title 3"/>
          <p:cNvSpPr>
            <a:spLocks noGrp="1"/>
          </p:cNvSpPr>
          <p:nvPr>
            <p:ph type="ctrTitle"/>
          </p:nvPr>
        </p:nvSpPr>
        <p:spPr>
          <a:xfrm>
            <a:off x="118745" y="95885"/>
            <a:ext cx="11779885" cy="1389380"/>
          </a:xfr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p>
            <a:pPr algn="ctr"/>
            <a:r>
              <a:rPr lang="en-US" sz="4400" b="1" dirty="0">
                <a:solidFill>
                  <a:srgbClr val="FF0000"/>
                </a:solidFill>
                <a:latin typeface="Times New Roman" panose="02020603050405020304" pitchFamily="18" charset="0"/>
                <a:cs typeface="Times New Roman" panose="02020603050405020304" pitchFamily="18" charset="0"/>
              </a:rPr>
              <a:t>BÀI MỞ ĐẦU</a:t>
            </a:r>
            <a:br>
              <a:rPr lang="en-US" sz="4400" dirty="0">
                <a:solidFill>
                  <a:srgbClr val="FF0000"/>
                </a:solidFill>
                <a:latin typeface="Times New Roman" panose="02020603050405020304" pitchFamily="18" charset="0"/>
                <a:cs typeface="Times New Roman" panose="02020603050405020304" pitchFamily="18" charset="0"/>
              </a:rPr>
            </a:br>
            <a:r>
              <a:rPr lang="pt-BR" sz="4000" b="1" dirty="0">
                <a:latin typeface="Times New Roman" panose="02020603050405020304" pitchFamily="18" charset="0"/>
                <a:cs typeface="Times New Roman" panose="02020603050405020304" pitchFamily="18" charset="0"/>
              </a:rPr>
              <a:t>(NỘI DUNG VÀ CẤU TRÚC SÁCH </a:t>
            </a:r>
            <a:r>
              <a:rPr lang="pt-BR" sz="4000" b="1" i="1" dirty="0">
                <a:latin typeface="Times New Roman" panose="02020603050405020304" pitchFamily="18" charset="0"/>
                <a:cs typeface="Times New Roman" panose="02020603050405020304" pitchFamily="18" charset="0"/>
              </a:rPr>
              <a:t>NGỮ VĂN </a:t>
            </a:r>
            <a:r>
              <a:rPr lang="vi-VN" altLang="pt-BR" sz="4000" b="1" i="1" dirty="0">
                <a:latin typeface="Times New Roman" panose="02020603050405020304" pitchFamily="18" charset="0"/>
                <a:cs typeface="Times New Roman" panose="02020603050405020304" pitchFamily="18" charset="0"/>
              </a:rPr>
              <a:t>7</a:t>
            </a:r>
            <a:r>
              <a:rPr lang="pt-BR" sz="4000" b="1" i="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288155" y="1840865"/>
          <a:ext cx="7623810" cy="4144645"/>
        </p:xfrm>
        <a:graphic>
          <a:graphicData uri="http://schemas.openxmlformats.org/drawingml/2006/table">
            <a:tbl>
              <a:tblPr firstRow="1" firstCol="1" bandRow="1">
                <a:tableStyleId>{5C22544A-7EE6-4342-B048-85BDC9FD1C3A}</a:tableStyleId>
              </a:tblPr>
              <a:tblGrid>
                <a:gridCol w="1453515"/>
                <a:gridCol w="6170295"/>
              </a:tblGrid>
              <a:tr h="633730">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Kĩ</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năng</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Yêu</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cầu</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400810">
                <a:tc>
                  <a:txBody>
                    <a:bodyPr/>
                    <a:lstStyle/>
                    <a:p>
                      <a:pPr marL="0" marR="0">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Nói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400" b="0">
                          <a:solidFill>
                            <a:srgbClr val="0D0D0D"/>
                          </a:solidFill>
                          <a:latin typeface="Times New Roman" panose="02020603050405020304" pitchFamily="18" charset="0"/>
                          <a:cs typeface="Times New Roman" panose="02020603050405020304" pitchFamily="18" charset="0"/>
                        </a:rPr>
                        <a:t>- Trình bày ý kiến về một vấn đề về đời sống.- Kể lại một truyện ngụ ngôn.- Giải thích quy tắc, luật lệ của một hoạt động hay trò chơi.</a:t>
                      </a:r>
                      <a:endParaRPr lang="en-US" sz="24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9930">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Nghe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400" b="0">
                          <a:solidFill>
                            <a:srgbClr val="0D0D0D"/>
                          </a:solidFill>
                          <a:latin typeface="Times New Roman" panose="02020603050405020304" pitchFamily="18" charset="0"/>
                          <a:cs typeface="Times New Roman" panose="02020603050405020304" pitchFamily="18" charset="0"/>
                        </a:rPr>
                        <a:t>Tóm tắt nội dung trình bày của người khác.</a:t>
                      </a:r>
                      <a:endParaRPr lang="en-US" sz="24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00175">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Nói nghe tương tác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400" b="0">
                          <a:solidFill>
                            <a:srgbClr val="0D0D0D"/>
                          </a:solidFill>
                          <a:latin typeface="Times New Roman" panose="02020603050405020304" pitchFamily="18" charset="0"/>
                          <a:cs typeface="Times New Roman" panose="02020603050405020304" pitchFamily="18" charset="0"/>
                        </a:rPr>
                        <a:t>- Trao đổi một cách xây dựng, tôn trọng các ý kiến khác biệt.- Thảo luận nhóm về một vấn đề gây tranh cãi.</a:t>
                      </a:r>
                      <a:endParaRPr lang="en-US" sz="24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ounded Rectangle 3"/>
          <p:cNvSpPr/>
          <p:nvPr/>
        </p:nvSpPr>
        <p:spPr>
          <a:xfrm>
            <a:off x="259080" y="630555"/>
            <a:ext cx="6581775" cy="8248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sz="2800" b="1" dirty="0">
                <a:latin typeface="Times New Roman" panose="02020603050405020304" pitchFamily="18" charset="0"/>
                <a:cs typeface="Times New Roman" panose="02020603050405020304" pitchFamily="18" charset="0"/>
              </a:rPr>
              <a:t>NỘI DUNG </a:t>
            </a:r>
            <a:r>
              <a:rPr lang="en-US" sz="2800" b="1" dirty="0">
                <a:latin typeface="Times New Roman" panose="02020603050405020304" pitchFamily="18" charset="0"/>
                <a:cs typeface="Times New Roman" panose="02020603050405020304" pitchFamily="18" charset="0"/>
              </a:rPr>
              <a:t>III. HỌC NÓI VÀ NGHE</a:t>
            </a:r>
            <a:endParaRPr lang="en-US" sz="2800" dirty="0">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7" name="Picture 6"/>
          <p:cNvPicPr/>
          <p:nvPr/>
        </p:nvPicPr>
        <p:blipFill>
          <a:blip r:embed="rId1">
            <a:extLst>
              <a:ext uri="{28A0092B-C50C-407E-A947-70E740481C1C}">
                <a14:useLocalDpi xmlns:a14="http://schemas.microsoft.com/office/drawing/2010/main" val="0"/>
              </a:ext>
            </a:extLst>
          </a:blip>
          <a:stretch>
            <a:fillRect/>
          </a:stretch>
        </p:blipFill>
        <p:spPr>
          <a:xfrm>
            <a:off x="471627" y="1745931"/>
            <a:ext cx="3435375" cy="279309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ounded Rectangle 1"/>
          <p:cNvSpPr/>
          <p:nvPr/>
        </p:nvSpPr>
        <p:spPr>
          <a:xfrm>
            <a:off x="259080" y="4829175"/>
            <a:ext cx="3648075" cy="993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a:solidFill>
                  <a:srgbClr val="FF0000"/>
                </a:solidFill>
                <a:latin typeface="Times New Roman" panose="02020603050405020304" pitchFamily="18" charset="0"/>
                <a:cs typeface="Times New Roman" panose="02020603050405020304" pitchFamily="18" charset="0"/>
              </a:rPr>
              <a:t>Theo em, kĩ năng nói và nghe </a:t>
            </a:r>
            <a:r>
              <a:rPr lang="vi-VN" altLang="en-US" sz="2400">
                <a:solidFill>
                  <a:srgbClr val="FF0000"/>
                </a:solidFill>
                <a:latin typeface="Times New Roman" panose="02020603050405020304" pitchFamily="18" charset="0"/>
                <a:cs typeface="Times New Roman" panose="02020603050405020304" pitchFamily="18" charset="0"/>
              </a:rPr>
              <a:t>cần có những yêu cầu như thế nào?</a:t>
            </a:r>
            <a:endParaRPr lang="vi-VN" alt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60448" y="2657476"/>
            <a:ext cx="3390792" cy="2691105"/>
          </a:xfrm>
        </p:spPr>
      </p:pic>
      <p:sp>
        <p:nvSpPr>
          <p:cNvPr id="4" name="Oval 3"/>
          <p:cNvSpPr/>
          <p:nvPr/>
        </p:nvSpPr>
        <p:spPr>
          <a:xfrm>
            <a:off x="936674" y="228600"/>
            <a:ext cx="3978226" cy="914119"/>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NỘI DUNG </a:t>
            </a:r>
            <a:r>
              <a:rPr lang="vi-VN" altLang="en-US" sz="2800" b="1" dirty="0">
                <a:latin typeface="Times New Roman" panose="02020603050405020304" pitchFamily="18" charset="0"/>
                <a:cs typeface="Times New Roman" panose="02020603050405020304" pitchFamily="18" charset="0"/>
              </a:rPr>
              <a:t>4</a:t>
            </a:r>
            <a:endParaRPr lang="vi-VN" altLang="en-US" sz="2800" b="1" dirty="0">
              <a:latin typeface="Times New Roman" panose="02020603050405020304" pitchFamily="18" charset="0"/>
              <a:cs typeface="Times New Roman" panose="02020603050405020304" pitchFamily="18" charset="0"/>
            </a:endParaRPr>
          </a:p>
        </p:txBody>
      </p:sp>
      <p:sp>
        <p:nvSpPr>
          <p:cNvPr id="6" name="Round Diagonal Corner Rectangle 5"/>
          <p:cNvSpPr/>
          <p:nvPr/>
        </p:nvSpPr>
        <p:spPr>
          <a:xfrm>
            <a:off x="1601372" y="1285948"/>
            <a:ext cx="8989255" cy="506437"/>
          </a:xfrm>
          <a:prstGeom prst="round2DiagRect">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TÌM HIỂU </a:t>
            </a:r>
            <a:r>
              <a:rPr lang="en-US" sz="2800" b="1" dirty="0">
                <a:solidFill>
                  <a:srgbClr val="0070C0"/>
                </a:solidFill>
                <a:latin typeface="Times New Roman" panose="02020603050405020304" pitchFamily="18" charset="0"/>
                <a:cs typeface="Times New Roman" panose="02020603050405020304" pitchFamily="18" charset="0"/>
              </a:rPr>
              <a:t>CẤU TRÚC CỦA SÁCH NGỮ VĂN </a:t>
            </a:r>
            <a:r>
              <a:rPr lang="vi-VN" altLang="en-US" sz="2800" b="1" dirty="0">
                <a:solidFill>
                  <a:srgbClr val="0070C0"/>
                </a:solidFill>
                <a:latin typeface="Times New Roman" panose="02020603050405020304" pitchFamily="18" charset="0"/>
                <a:cs typeface="Times New Roman" panose="02020603050405020304" pitchFamily="18" charset="0"/>
              </a:rPr>
              <a:t>7</a:t>
            </a:r>
            <a:endParaRPr lang="vi-VN" alt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840760" y="2145544"/>
            <a:ext cx="5005388" cy="4000718"/>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THẢO LUẬN NHÓM: 05 PHÚT:</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Sách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6 (2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tổng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sô</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i="1">
                <a:solidFill>
                  <a:schemeClr val="tx1">
                    <a:lumMod val="95000"/>
                    <a:lumOff val="5000"/>
                  </a:schemeClr>
                </a:solidFill>
                <a:latin typeface="Times New Roman" panose="02020603050405020304" pitchFamily="18" charset="0"/>
                <a:cs typeface="Times New Roman" panose="02020603050405020304" pitchFamily="18" charset="0"/>
              </a:rPr>
              <a:t>Mỗi bài học trong sách Ngữ văn 7 có những phần chính nào? Những nhiệm vụ mà HS làm ở lớp và ở nhà là gì?</a:t>
            </a:r>
            <a:endParaRPr lang="en-US" sz="2400" i="1">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Theo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sách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146300"/>
          </a:xfrm>
          <a:blipFill>
            <a:blip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 Ngoài bài mở đầu, chương trình Ngữ văn 7 gồm có 10 bài học chính.</a:t>
            </a:r>
            <a:endParaRPr lang="vi-VN" alt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1688305" y="536576"/>
            <a:ext cx="8815389" cy="858764"/>
          </a:xfrm>
          <a:prstGeom prst="round2Diag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TÌM HIỂU </a:t>
            </a:r>
            <a:r>
              <a:rPr lang="en-US" sz="2800" b="1" dirty="0">
                <a:solidFill>
                  <a:srgbClr val="0070C0"/>
                </a:solidFill>
                <a:latin typeface="Times New Roman" panose="02020603050405020304" pitchFamily="18" charset="0"/>
                <a:cs typeface="Times New Roman" panose="02020603050405020304" pitchFamily="18" charset="0"/>
              </a:rPr>
              <a:t>CẤU TRÚC CỦA SÁCH NGỮ VĂN 6</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40055" y="187325"/>
            <a:ext cx="7021195" cy="521970"/>
          </a:xfrm>
          <a:prstGeom prst="rect">
            <a:avLst/>
          </a:prstGeom>
        </p:spPr>
        <p:style>
          <a:lnRef idx="1">
            <a:schemeClr val="accent2"/>
          </a:lnRef>
          <a:fillRef idx="2">
            <a:schemeClr val="accent2"/>
          </a:fillRef>
          <a:effectRef idx="1">
            <a:schemeClr val="accent2"/>
          </a:effectRef>
          <a:fontRef idx="minor">
            <a:schemeClr val="dk1"/>
          </a:fontRef>
        </p:style>
        <p:txBody>
          <a:bodyPr wrap="none" rtlCol="0" anchor="t">
            <a:spAutoFit/>
          </a:bodyPr>
          <a:p>
            <a:r>
              <a:rPr lang="en-US" sz="2800" i="1">
                <a:solidFill>
                  <a:schemeClr val="tx1">
                    <a:lumMod val="95000"/>
                    <a:lumOff val="5000"/>
                  </a:schemeClr>
                </a:solidFill>
                <a:latin typeface="Times New Roman" panose="02020603050405020304" pitchFamily="18" charset="0"/>
                <a:cs typeface="Times New Roman" panose="02020603050405020304" pitchFamily="18" charset="0"/>
                <a:sym typeface="+mn-ea"/>
              </a:rPr>
              <a:t>Những nhiệm vụ mà HS làm ở lớp và ở nhà là </a:t>
            </a:r>
            <a:r>
              <a:rPr lang="vi-VN" altLang="en-US" sz="2800" i="1">
                <a:solidFill>
                  <a:schemeClr val="tx1">
                    <a:lumMod val="95000"/>
                    <a:lumOff val="5000"/>
                  </a:schemeClr>
                </a:solidFill>
                <a:latin typeface="Times New Roman" panose="02020603050405020304" pitchFamily="18" charset="0"/>
                <a:cs typeface="Times New Roman" panose="02020603050405020304" pitchFamily="18" charset="0"/>
                <a:sym typeface="+mn-ea"/>
              </a:rPr>
              <a:t>: </a:t>
            </a:r>
            <a:endParaRPr lang="vi-VN" altLang="en-US" sz="2800" i="1">
              <a:solidFill>
                <a:schemeClr val="tx1">
                  <a:lumMod val="95000"/>
                  <a:lumOff val="5000"/>
                </a:schemeClr>
              </a:solidFill>
              <a:latin typeface="Times New Roman" panose="02020603050405020304" pitchFamily="18" charset="0"/>
              <a:cs typeface="Times New Roman" panose="02020603050405020304" pitchFamily="18" charset="0"/>
              <a:sym typeface="+mn-ea"/>
            </a:endParaRPr>
          </a:p>
        </p:txBody>
      </p:sp>
      <p:graphicFrame>
        <p:nvGraphicFramePr>
          <p:cNvPr id="5" name="Table 4"/>
          <p:cNvGraphicFramePr/>
          <p:nvPr/>
        </p:nvGraphicFramePr>
        <p:xfrm>
          <a:off x="440055" y="743585"/>
          <a:ext cx="11311890" cy="6449060"/>
        </p:xfrm>
        <a:graphic>
          <a:graphicData uri="http://schemas.openxmlformats.org/drawingml/2006/table">
            <a:tbl>
              <a:tblPr firstRow="1" bandRow="1">
                <a:tableStyleId>{5C22544A-7EE6-4342-B048-85BDC9FD1C3A}</a:tableStyleId>
              </a:tblPr>
              <a:tblGrid>
                <a:gridCol w="2818765"/>
                <a:gridCol w="8493125"/>
              </a:tblGrid>
              <a:tr h="430530">
                <a:tc>
                  <a:txBody>
                    <a:bodyPr/>
                    <a:p>
                      <a:pPr indent="0" algn="ctr">
                        <a:buNone/>
                      </a:pPr>
                      <a:r>
                        <a:rPr lang="en-US" sz="2000" b="0">
                          <a:solidFill>
                            <a:srgbClr val="0D0D0D"/>
                          </a:solidFill>
                          <a:latin typeface="Times New Roman" panose="02020603050405020304" pitchFamily="18" charset="0"/>
                          <a:cs typeface="Times New Roman" panose="02020603050405020304" pitchFamily="18" charset="0"/>
                        </a:rPr>
                        <a:t>Các phần của bài học</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lgn="ctr">
                        <a:buNone/>
                      </a:pPr>
                      <a:r>
                        <a:rPr lang="en-US" sz="2000" b="0">
                          <a:solidFill>
                            <a:srgbClr val="0D0D0D"/>
                          </a:solidFill>
                          <a:latin typeface="Times New Roman" panose="02020603050405020304" pitchFamily="18" charset="0"/>
                          <a:cs typeface="Times New Roman" panose="02020603050405020304" pitchFamily="18" charset="0"/>
                        </a:rPr>
                        <a:t>Nhiệm vụ của học sinh</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404495">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Yêu cầu cần đạt</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 Đọc trước khi học để có định hướng đúng.</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Đọc sau khi học để tự đánh giá.</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609600">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Kiến thức ngữ văn</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 Đọc trước khi học để có kiến thức làm căn cứ thực hành</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Vận dụng trong quá trình thực hành.</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2133600">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Đọc </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Đọc hiểu văn bản</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+Tên văn bản.</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+Chuẩn bị</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Đọc hiểu.</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Thực hành tiếng Việt.</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Thực hành đọc hiểu.</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Đọc hiểu thông tin về thể loại, bối cảnh, tác giả, tác phẩm…</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Đọc trực tiếp tác phẩm, các câu gợi ý ở bên phải, chú thích ở chân trang.</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Trả lời câu hỏi đọc hiểu.</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Làm bài tập thực hành tiếng Việt.</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652145">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Viết - Định hướng.</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Thực hành.</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 - Đọc định hướng viết.</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Làm các bài tập thực hành viết.</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914400">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Nói và nghe.</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Định hướng</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Thực hành.</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 - Đọc định hướng nói và nghe.</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Làm các bài tập thực hành nói và nghe.</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652145">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Tự đánh giá</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Tự đánh giá kết quả đọc hiểu và viết thông qua phần đọc và trả lời các câu hỏi trắc nghiệm, tự luận về 1 văn học tương tự văn bản đã học.</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652145">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Hướng dẫn tự học</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2000" b="0">
                          <a:solidFill>
                            <a:srgbClr val="0D0D0D"/>
                          </a:solidFill>
                          <a:latin typeface="Times New Roman" panose="02020603050405020304" pitchFamily="18" charset="0"/>
                          <a:cs typeface="Times New Roman" panose="02020603050405020304" pitchFamily="18" charset="0"/>
                        </a:rPr>
                        <a:t>- Đọc mở rộng theo gợi ý.</a:t>
                      </a:r>
                      <a:endParaRPr lang="en-US" sz="2000" b="0">
                        <a:solidFill>
                          <a:srgbClr val="0D0D0D"/>
                        </a:solidFill>
                        <a:latin typeface="Times New Roman" panose="02020603050405020304" pitchFamily="18" charset="0"/>
                        <a:cs typeface="Times New Roman" panose="02020603050405020304" pitchFamily="18" charset="0"/>
                      </a:endParaRPr>
                    </a:p>
                    <a:p>
                      <a:pPr indent="0">
                        <a:buNone/>
                      </a:pPr>
                      <a:r>
                        <a:rPr lang="en-US" sz="2000" b="0">
                          <a:solidFill>
                            <a:srgbClr val="0D0D0D"/>
                          </a:solidFill>
                          <a:latin typeface="Times New Roman" panose="02020603050405020304" pitchFamily="18" charset="0"/>
                          <a:cs typeface="Times New Roman" panose="02020603050405020304" pitchFamily="18" charset="0"/>
                        </a:rPr>
                        <a:t>- Thu thập tư liệu liên quan đến bài học.</a:t>
                      </a:r>
                      <a:endParaRPr lang="en-US" sz="20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endParaRPr lang="en-US" dirty="0"/>
          </a:p>
          <a:p>
            <a:endParaRPr lang="en-US" dirty="0"/>
          </a:p>
        </p:txBody>
      </p:sp>
      <p:sp>
        <p:nvSpPr>
          <p:cNvPr id="4" name="Title 3"/>
          <p:cNvSpPr txBox="1"/>
          <p:nvPr/>
        </p:nvSpPr>
        <p:spPr>
          <a:xfrm>
            <a:off x="2119313" y="379413"/>
            <a:ext cx="7953375" cy="957238"/>
          </a:xfrm>
          <a:prstGeom prst="round2SameRect">
            <a:avLst/>
          </a:prstGeom>
          <a:blipFill>
            <a:blip r:embed="rId1"/>
            <a:tile tx="0" ty="0" sx="100000" sy="100000" flip="none" algn="tl"/>
          </a:blipFill>
          <a:ln w="28575" cap="flat" cmpd="sng" algn="ctr">
            <a:solidFill>
              <a:srgbClr val="7030A0"/>
            </a:soli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15000"/>
              </a:lnSpc>
              <a:spcAft>
                <a:spcPts val="800"/>
              </a:spcAft>
              <a:tabLst>
                <a:tab pos="0" algn="l"/>
                <a:tab pos="57150" algn="l"/>
              </a:tabLst>
            </a:pPr>
            <a:r>
              <a:rPr lang="fr-FR" sz="3600" b="1" dirty="0">
                <a:solidFill>
                  <a:srgbClr val="0D0D0D"/>
                </a:solidFill>
                <a:latin typeface="Times New Roman" panose="02020603050405020304" pitchFamily="18" charset="0"/>
                <a:ea typeface="Calibri" panose="020F0502020204030204" pitchFamily="34" charset="0"/>
              </a:rPr>
              <a:t>HOẠT ĐỘNG LUYỆN TẬP</a:t>
            </a:r>
            <a:endParaRPr lang="en-US" sz="3600" dirty="0">
              <a:latin typeface="Times New Roman" panose="02020603050405020304" pitchFamily="18" charset="0"/>
              <a:ea typeface="Times New Roman" panose="02020603050405020304" pitchFamily="18" charset="0"/>
            </a:endParaRPr>
          </a:p>
        </p:txBody>
      </p:sp>
      <p:sp>
        <p:nvSpPr>
          <p:cNvPr id="5" name="Pentagon 4"/>
          <p:cNvSpPr/>
          <p:nvPr/>
        </p:nvSpPr>
        <p:spPr>
          <a:xfrm>
            <a:off x="1509932" y="1825625"/>
            <a:ext cx="9172136" cy="1041009"/>
          </a:xfrm>
          <a:prstGeom prst="homePlate">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phiếu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KWL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Phiếu</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1: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Bảng</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KWL</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Pentagon 5"/>
          <p:cNvSpPr/>
          <p:nvPr/>
        </p:nvSpPr>
        <p:spPr>
          <a:xfrm>
            <a:off x="1509931" y="3174683"/>
            <a:ext cx="9298745" cy="1082993"/>
          </a:xfrm>
          <a:prstGeom prst="homePlate">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sơ</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đồ</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duy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3976913" cy="6858000"/>
          </a:xfrm>
          <a:solidFill>
            <a:schemeClr val="accent4">
              <a:lumMod val="60000"/>
              <a:lumOff val="40000"/>
            </a:schemeClr>
          </a:solidFill>
        </p:spPr>
        <p:txBody>
          <a:bodyPr/>
          <a:lstStyle/>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Title 3"/>
          <p:cNvSpPr txBox="1">
            <a:spLocks noGrp="1"/>
          </p:cNvSpPr>
          <p:nvPr>
            <p:ph type="title"/>
          </p:nvPr>
        </p:nvSpPr>
        <p:spPr>
          <a:xfrm>
            <a:off x="4076926" y="214313"/>
            <a:ext cx="7396162" cy="897618"/>
          </a:xfrm>
          <a:prstGeom prst="round2SameRect">
            <a:avLst/>
          </a:prstGeom>
          <a:blipFill>
            <a:blip r:embed="rId1"/>
            <a:tile tx="0" ty="0" sx="100000" sy="100000" flip="none" algn="tl"/>
          </a:blipFill>
          <a:ln w="28575" cap="flat" cmpd="sng" algn="ctr">
            <a:solidFill>
              <a:srgbClr val="7030A0"/>
            </a:solidFill>
            <a:prstDash val="solid"/>
            <a:miter lim="800000"/>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15000"/>
              </a:lnSpc>
              <a:spcAft>
                <a:spcPts val="800"/>
              </a:spcAft>
              <a:tabLst>
                <a:tab pos="0" algn="l"/>
                <a:tab pos="57150" algn="l"/>
              </a:tabLst>
            </a:pPr>
            <a:r>
              <a:rPr lang="fr-FR" sz="3600" b="1" dirty="0">
                <a:solidFill>
                  <a:srgbClr val="0D0D0D"/>
                </a:solidFill>
                <a:latin typeface="Times New Roman" panose="02020603050405020304" pitchFamily="18" charset="0"/>
                <a:ea typeface="Calibri" panose="020F0502020204030204" pitchFamily="34" charset="0"/>
              </a:rPr>
              <a:t>HOẠT ĐỘNG VẬN DỤNG</a:t>
            </a:r>
            <a:endParaRPr lang="en-US" sz="3600" dirty="0">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625599"/>
            <a:ext cx="6858000" cy="4673599"/>
          </a:xfrm>
          <a:prstGeom prst="rect">
            <a:avLst/>
          </a:prstGeom>
        </p:spPr>
      </p:pic>
      <p:sp>
        <p:nvSpPr>
          <p:cNvPr id="2" name="Oval 1"/>
          <p:cNvSpPr/>
          <p:nvPr/>
        </p:nvSpPr>
        <p:spPr>
          <a:xfrm>
            <a:off x="54881" y="1900576"/>
            <a:ext cx="3867150" cy="3343275"/>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luận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gian</a:t>
            </a:r>
            <a:r>
              <a:rPr lang="en-US" sz="2400" dirty="0">
                <a:solidFill>
                  <a:prstClr val="black"/>
                </a:solidFill>
                <a:latin typeface="Times New Roman" panose="02020603050405020304" pitchFamily="18" charset="0"/>
                <a:cs typeface="Times New Roman" panose="02020603050405020304" pitchFamily="18" charset="0"/>
              </a:rPr>
              <a:t> 05 </a:t>
            </a:r>
            <a:r>
              <a:rPr lang="en-US" sz="2400" dirty="0" err="1">
                <a:solidFill>
                  <a:prstClr val="black"/>
                </a:solidFill>
                <a:latin typeface="Times New Roman" panose="02020603050405020304" pitchFamily="18" charset="0"/>
                <a:cs typeface="Times New Roman" panose="02020603050405020304" pitchFamily="18" charset="0"/>
              </a:rPr>
              <a:t>phút</a:t>
            </a:r>
            <a:r>
              <a:rPr lang="en-US" sz="2400" dirty="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Nhiệm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vụ</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luận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tốt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Ngữ</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7</a:t>
            </a:r>
            <a:r>
              <a:rPr lang="en-US" sz="240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738471" y="2316075"/>
            <a:ext cx="2728911" cy="1922001"/>
          </a:xfrm>
          <a:custGeom>
            <a:avLst/>
            <a:gdLst>
              <a:gd name="connsiteX0" fmla="*/ 0 w 2221862"/>
              <a:gd name="connsiteY0" fmla="*/ 961001 h 1922001"/>
              <a:gd name="connsiteX1" fmla="*/ 549116 w 2221862"/>
              <a:gd name="connsiteY1" fmla="*/ 0 h 1922001"/>
              <a:gd name="connsiteX2" fmla="*/ 1672746 w 2221862"/>
              <a:gd name="connsiteY2" fmla="*/ 0 h 1922001"/>
              <a:gd name="connsiteX3" fmla="*/ 2221862 w 2221862"/>
              <a:gd name="connsiteY3" fmla="*/ 961001 h 1922001"/>
              <a:gd name="connsiteX4" fmla="*/ 1672746 w 2221862"/>
              <a:gd name="connsiteY4" fmla="*/ 1922001 h 1922001"/>
              <a:gd name="connsiteX5" fmla="*/ 549116 w 2221862"/>
              <a:gd name="connsiteY5" fmla="*/ 1922001 h 1922001"/>
              <a:gd name="connsiteX6" fmla="*/ 0 w 2221862"/>
              <a:gd name="connsiteY6" fmla="*/ 961001 h 1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862" h="1922001">
                <a:moveTo>
                  <a:pt x="0" y="961001"/>
                </a:moveTo>
                <a:lnTo>
                  <a:pt x="549116" y="0"/>
                </a:lnTo>
                <a:lnTo>
                  <a:pt x="1672746" y="0"/>
                </a:lnTo>
                <a:lnTo>
                  <a:pt x="2221862" y="961001"/>
                </a:lnTo>
                <a:lnTo>
                  <a:pt x="1672746" y="1922001"/>
                </a:lnTo>
                <a:lnTo>
                  <a:pt x="549116" y="1922001"/>
                </a:lnTo>
                <a:lnTo>
                  <a:pt x="0" y="961001"/>
                </a:lnTo>
                <a:close/>
              </a:path>
            </a:pathLst>
          </a:custGeom>
          <a:blipFill>
            <a:blip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7884" tIns="378193" rIns="427884" bIns="378193" numCol="1" spcCol="1270" anchor="ctr" anchorCtr="0">
            <a:noAutofit/>
          </a:bodyPr>
          <a:lstStyle/>
          <a:p>
            <a:pPr lvl="0" algn="ctr" defTabSz="208915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Học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tốt</a:t>
            </a:r>
            <a:r>
              <a:rPr lang="en-US" sz="3200" kern="1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t>
            </a:r>
            <a:r>
              <a:rPr lang="en-US" sz="3200" kern="1200" dirty="0" err="1">
                <a:latin typeface="Times New Roman" panose="02020603050405020304" pitchFamily="18" charset="0"/>
                <a:cs typeface="Times New Roman" panose="02020603050405020304" pitchFamily="18" charset="0"/>
              </a:rPr>
              <a:t>gữ</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vi-VN" altLang="en-US" sz="3200" kern="1200" dirty="0">
                <a:latin typeface="Times New Roman" panose="02020603050405020304" pitchFamily="18" charset="0"/>
                <a:cs typeface="Times New Roman" panose="02020603050405020304" pitchFamily="18" charset="0"/>
              </a:rPr>
              <a:t>7</a:t>
            </a:r>
            <a:endParaRPr lang="vi-VN" altLang="en-US" sz="32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7071430" y="365399"/>
            <a:ext cx="2313214" cy="1920704"/>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2"/>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a:solidFill>
                  <a:schemeClr val="tx1"/>
                </a:solidFill>
                <a:latin typeface="Times New Roman" panose="02020603050405020304" pitchFamily="18" charset="0"/>
                <a:cs typeface="Times New Roman" panose="02020603050405020304" pitchFamily="18" charset="0"/>
              </a:rPr>
              <a:t>Sự</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chuẩn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bị</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bài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trước</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tiết</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3" name="Freeform 12"/>
          <p:cNvSpPr/>
          <p:nvPr/>
        </p:nvSpPr>
        <p:spPr>
          <a:xfrm>
            <a:off x="7706434" y="3684354"/>
            <a:ext cx="2298927" cy="1921790"/>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3"/>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a:solidFill>
                  <a:schemeClr val="tx1"/>
                </a:solidFill>
                <a:latin typeface="Times New Roman" panose="02020603050405020304" pitchFamily="18" charset="0"/>
                <a:cs typeface="Times New Roman" panose="02020603050405020304" pitchFamily="18" charset="0"/>
              </a:rPr>
              <a:t>Hoạt</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động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ngoài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giờ</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lên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lớp</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5" name="Freeform 14"/>
          <p:cNvSpPr/>
          <p:nvPr/>
        </p:nvSpPr>
        <p:spPr>
          <a:xfrm>
            <a:off x="4997202" y="4891738"/>
            <a:ext cx="2211450" cy="1851962"/>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4"/>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a:solidFill>
                  <a:schemeClr val="tx1"/>
                </a:solidFill>
                <a:latin typeface="Times New Roman" panose="02020603050405020304" pitchFamily="18" charset="0"/>
                <a:cs typeface="Times New Roman" panose="02020603050405020304" pitchFamily="18" charset="0"/>
              </a:rPr>
              <a:t>Hoạt</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động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trong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lớp</a:t>
            </a:r>
            <a:r>
              <a:rPr lang="en-US" sz="2800" kern="1200" dirty="0">
                <a:solidFill>
                  <a:schemeClr val="tx1"/>
                </a:solidFill>
                <a:latin typeface="Times New Roman" panose="02020603050405020304" pitchFamily="18" charset="0"/>
                <a:cs typeface="Times New Roman" panose="02020603050405020304" pitchFamily="18" charset="0"/>
              </a:rPr>
              <a:t> </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7" name="Freeform 16"/>
          <p:cNvSpPr/>
          <p:nvPr/>
        </p:nvSpPr>
        <p:spPr>
          <a:xfrm>
            <a:off x="2186639" y="3684354"/>
            <a:ext cx="2195502" cy="1757544"/>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5"/>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a:solidFill>
                  <a:schemeClr val="tx1"/>
                </a:solidFill>
                <a:latin typeface="Times New Roman" panose="02020603050405020304" pitchFamily="18" charset="0"/>
                <a:cs typeface="Times New Roman" panose="02020603050405020304" pitchFamily="18" charset="0"/>
              </a:rPr>
              <a:t>Hoạt</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động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ngoại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khoá</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8" name="Freeform 17"/>
          <p:cNvSpPr/>
          <p:nvPr/>
        </p:nvSpPr>
        <p:spPr>
          <a:xfrm>
            <a:off x="2750665" y="439004"/>
            <a:ext cx="2246537" cy="1847099"/>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6"/>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400" kern="1200" dirty="0" err="1">
                <a:solidFill>
                  <a:schemeClr val="tx1"/>
                </a:solidFill>
                <a:latin typeface="Times New Roman" panose="02020603050405020304" pitchFamily="18" charset="0"/>
                <a:cs typeface="Times New Roman" panose="02020603050405020304" pitchFamily="18" charset="0"/>
              </a:rPr>
              <a:t>Chuẩn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bị</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đầy</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đủ</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phương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tiện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học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tập</a:t>
            </a:r>
            <a:endParaRPr lang="en-US" sz="2400" kern="1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par>
                                <p:cTn id="7" presetID="2" presetClass="entr" presetSubtype="9" decel="10000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500" fill="hold"/>
                                        <p:tgtEl>
                                          <p:spTgt spid="18"/>
                                        </p:tgtEl>
                                        <p:attrNameLst>
                                          <p:attrName>ppt_x</p:attrName>
                                        </p:attrNameLst>
                                      </p:cBhvr>
                                      <p:tavLst>
                                        <p:tav tm="0">
                                          <p:val>
                                            <p:strVal val="0-#ppt_w/2"/>
                                          </p:val>
                                        </p:tav>
                                        <p:tav tm="100000">
                                          <p:val>
                                            <p:strVal val="#ppt_x"/>
                                          </p:val>
                                        </p:tav>
                                      </p:tavLst>
                                    </p:anim>
                                    <p:anim calcmode="lin" valueType="num">
                                      <p:cBhvr additive="base">
                                        <p:cTn id="10" dur="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7" name="bomb.wav"/>
                                        </p:tgtEl>
                                      </p:cMediaNode>
                                    </p:audio>
                                  </p:subTnLst>
                                </p:cTn>
                              </p:par>
                              <p:par>
                                <p:cTn id="11" presetID="2" presetClass="entr" presetSubtype="3" decel="10000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bomb.wav"/>
                                        </p:tgtEl>
                                      </p:cMediaNode>
                                    </p:audio>
                                  </p:subTnLst>
                                </p:cTn>
                              </p:par>
                              <p:par>
                                <p:cTn id="15" presetID="2" presetClass="entr" presetSubtype="6"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7" name="bomb.wav"/>
                                        </p:tgtEl>
                                      </p:cMediaNode>
                                    </p:audio>
                                  </p:subTnLst>
                                </p:cTn>
                              </p:par>
                              <p:par>
                                <p:cTn id="19" presetID="2" presetClass="entr" presetSubtype="12" decel="10000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7" name="bomb.wav"/>
                                        </p:tgtEl>
                                      </p:cMediaNode>
                                    </p:audio>
                                  </p:subTnLst>
                                </p:cTn>
                              </p:par>
                              <p:par>
                                <p:cTn id="23" presetID="2" presetClass="entr" presetSubtype="4" decel="10000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7"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5"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46744" y="365125"/>
            <a:ext cx="3251200" cy="290603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7142" y="331616"/>
            <a:ext cx="2982686" cy="2455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857" y="769257"/>
            <a:ext cx="3846286" cy="264704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TBC\Desktop\tải xuống (1).jpg"/>
          <p:cNvPicPr/>
          <p:nvPr/>
        </p:nvPicPr>
        <p:blipFill>
          <a:blip r:embed="rId4">
            <a:extLst>
              <a:ext uri="{28A0092B-C50C-407E-A947-70E740481C1C}">
                <a14:useLocalDpi xmlns:a14="http://schemas.microsoft.com/office/drawing/2010/main" val="0"/>
              </a:ext>
            </a:extLst>
          </a:blip>
          <a:srcRect/>
          <a:stretch>
            <a:fillRect/>
          </a:stretch>
        </p:blipFill>
        <p:spPr bwMode="auto">
          <a:xfrm>
            <a:off x="4598693" y="3708398"/>
            <a:ext cx="2994614" cy="28738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8244116" y="3882571"/>
            <a:ext cx="3109684" cy="298994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744" y="3817256"/>
            <a:ext cx="3448956" cy="265611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1">
            <a:extLst>
              <a:ext uri="{28A0092B-C50C-407E-A947-70E740481C1C}">
                <a14:useLocalDpi xmlns:a14="http://schemas.microsoft.com/office/drawing/2010/main" val="0"/>
              </a:ext>
            </a:extLst>
          </a:blip>
          <a:stretch>
            <a:fillRect/>
          </a:stretch>
        </p:blipFill>
        <p:spPr>
          <a:xfrm>
            <a:off x="391795" y="1212850"/>
            <a:ext cx="3731895" cy="1713865"/>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508500" y="1212850"/>
            <a:ext cx="7463790" cy="2281555"/>
          </a:xfrm>
        </p:spPr>
        <p:txBody>
          <a:bodyPr>
            <a:noAutofit/>
          </a:bodyPr>
          <a:lstStyle/>
          <a:p>
            <a:pPr marL="0" indent="0">
              <a:buNone/>
            </a:pPr>
            <a:r>
              <a:rPr lang="en-US" sz="3100" b="1" i="1" dirty="0">
                <a:solidFill>
                  <a:schemeClr val="accent1">
                    <a:lumMod val="50000"/>
                  </a:schemeClr>
                </a:solidFill>
                <a:latin typeface="Times New Roman" panose="02020603050405020304" pitchFamily="18" charset="0"/>
                <a:cs typeface="Times New Roman" panose="02020603050405020304" pitchFamily="18" charset="0"/>
              </a:rPr>
              <a:t>    </a:t>
            </a:r>
            <a:r>
              <a:rPr sz="3100" b="1" i="1">
                <a:solidFill>
                  <a:schemeClr val="accent1">
                    <a:lumMod val="50000"/>
                  </a:schemeClr>
                </a:solidFill>
                <a:latin typeface="Times New Roman" panose="02020603050405020304" pitchFamily="18" charset="0"/>
                <a:cs typeface="Times New Roman" panose="02020603050405020304" pitchFamily="18" charset="0"/>
              </a:rPr>
              <a:t>? Sau khi đã làm quen với chương trình ngữ văn 6 trong năm học trước, em cảm nhận được gì về môn Ngữ văn? Qua đó em đã biết gì, chưa biết gì và cần biết những gì trong chương trình Ngữ văn 7?</a:t>
            </a:r>
            <a:endParaRPr sz="3100" b="1" i="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itle 3"/>
          <p:cNvSpPr>
            <a:spLocks noGrp="1"/>
          </p:cNvSpPr>
          <p:nvPr>
            <p:ph type="title"/>
          </p:nvPr>
        </p:nvSpPr>
        <p:spPr>
          <a:xfrm>
            <a:off x="2595563" y="365126"/>
            <a:ext cx="7000875" cy="760290"/>
          </a:xfrm>
          <a:prstGeom prst="round2SameRect">
            <a:avLst/>
          </a:prstGeom>
          <a:solidFill>
            <a:schemeClr val="accent2">
              <a:lumMod val="60000"/>
              <a:lumOff val="40000"/>
            </a:schemeClr>
          </a:solidFill>
          <a:ln w="28575">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0" algn="l"/>
                <a:tab pos="57150" algn="l"/>
              </a:tabLst>
            </a:pPr>
            <a:r>
              <a:rPr lang="fr-FR" sz="3600" b="1" dirty="0">
                <a:solidFill>
                  <a:srgbClr val="0D0D0D"/>
                </a:solidFill>
                <a:effectLst/>
                <a:latin typeface="Times New Roman" panose="02020603050405020304" pitchFamily="18" charset="0"/>
                <a:ea typeface="Calibri" panose="020F0502020204030204" pitchFamily="34" charset="0"/>
              </a:rPr>
              <a:t>HOẠT ĐỘNG KHỞI ĐỘNG</a:t>
            </a:r>
            <a:endParaRPr lang="en-US" sz="36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p:nvPr/>
        </p:nvGraphicFramePr>
        <p:xfrm>
          <a:off x="587375" y="4352925"/>
          <a:ext cx="11016615" cy="2210435"/>
        </p:xfrm>
        <a:graphic>
          <a:graphicData uri="http://schemas.openxmlformats.org/drawingml/2006/table">
            <a:tbl>
              <a:tblPr firstRow="1" bandRow="1">
                <a:tableStyleId>{5C22544A-7EE6-4342-B048-85BDC9FD1C3A}</a:tableStyleId>
              </a:tblPr>
              <a:tblGrid>
                <a:gridCol w="3672205"/>
                <a:gridCol w="3672205"/>
                <a:gridCol w="3672205"/>
              </a:tblGrid>
              <a:tr h="1280160">
                <a:tc>
                  <a:txBody>
                    <a:bodyPr/>
                    <a:p>
                      <a:pPr indent="0" algn="ctr">
                        <a:buNone/>
                      </a:pPr>
                      <a:r>
                        <a:rPr lang="en-US" sz="2800" b="1">
                          <a:solidFill>
                            <a:srgbClr val="FF0000"/>
                          </a:solidFill>
                          <a:latin typeface="Times New Roman" panose="02020603050405020304" pitchFamily="18" charset="0"/>
                          <a:cs typeface="Times New Roman" panose="02020603050405020304" pitchFamily="18" charset="0"/>
                        </a:rPr>
                        <a:t>Những điều em đã biếtvề SGK Ngữ văn 7(K) </a:t>
                      </a:r>
                      <a:endPar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2800" b="1">
                          <a:solidFill>
                            <a:srgbClr val="FF0000"/>
                          </a:solidFill>
                          <a:latin typeface="Times New Roman" panose="02020603050405020304" pitchFamily="18" charset="0"/>
                          <a:cs typeface="Times New Roman" panose="02020603050405020304" pitchFamily="18" charset="0"/>
                        </a:rPr>
                        <a:t>Những điều em mong đợi học được ở SGK Ngữ văn 7(W)</a:t>
                      </a:r>
                      <a:endPar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2800" b="1">
                          <a:solidFill>
                            <a:srgbClr val="FF0000"/>
                          </a:solidFill>
                          <a:latin typeface="Times New Roman" panose="02020603050405020304" pitchFamily="18" charset="0"/>
                          <a:cs typeface="Times New Roman" panose="02020603050405020304" pitchFamily="18" charset="0"/>
                        </a:rPr>
                        <a:t>Những điều học được (Cuối tiết học sẽ điền cột này) (L)</a:t>
                      </a:r>
                      <a:endPar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930275">
                <a:tc>
                  <a:txBody>
                    <a:bodyPr/>
                    <a:p>
                      <a:pPr algn="ctr">
                        <a:buNone/>
                      </a:pPr>
                      <a:r>
                        <a:rPr lang="vi-VN" altLang="en-US"/>
                        <a:t>.........................</a:t>
                      </a:r>
                      <a:endParaRPr lang="vi-VN" altLang="en-US"/>
                    </a:p>
                  </a:txBody>
                  <a:tcPr anchor="ctr" anchorCtr="0"/>
                </a:tc>
                <a:tc>
                  <a:txBody>
                    <a:bodyPr/>
                    <a:p>
                      <a:pPr algn="ctr">
                        <a:buNone/>
                      </a:pPr>
                      <a:r>
                        <a:rPr lang="vi-VN" altLang="en-US"/>
                        <a:t>...................................</a:t>
                      </a:r>
                      <a:endParaRPr lang="vi-VN" altLang="en-US"/>
                    </a:p>
                  </a:txBody>
                  <a:tcPr anchor="ctr" anchorCtr="0"/>
                </a:tc>
                <a:tc>
                  <a:txBody>
                    <a:bodyPr/>
                    <a:p>
                      <a:pPr algn="ctr">
                        <a:buNone/>
                      </a:pPr>
                      <a:r>
                        <a:rPr lang="vi-VN" altLang="en-US"/>
                        <a:t>.................................</a:t>
                      </a:r>
                      <a:endParaRPr lang="vi-VN" altLang="en-US"/>
                    </a:p>
                  </a:txBody>
                  <a:tcPr anchor="ctr" anchorCtr="0"/>
                </a:tc>
              </a:tr>
            </a:tbl>
          </a:graphicData>
        </a:graphic>
      </p:graphicFrame>
      <p:sp>
        <p:nvSpPr>
          <p:cNvPr id="9" name="Right Arrow 8"/>
          <p:cNvSpPr/>
          <p:nvPr/>
        </p:nvSpPr>
        <p:spPr>
          <a:xfrm>
            <a:off x="909955" y="3121025"/>
            <a:ext cx="8384540" cy="1231900"/>
          </a:xfrm>
          <a:prstGeom prst="rightArrow">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2400" b="1" dirty="0">
                <a:latin typeface="Times New Roman" panose="02020603050405020304" pitchFamily="18" charset="0"/>
                <a:cs typeface="Times New Roman" panose="02020603050405020304" pitchFamily="18" charset="0"/>
              </a:rPr>
              <a:t>HS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1: </a:t>
            </a:r>
            <a:r>
              <a:rPr lang="vi-VN" sz="2400" b="1" dirty="0">
                <a:solidFill>
                  <a:schemeClr val="bg1"/>
                </a:solidFill>
                <a:latin typeface="Times New Roman" panose="02020603050405020304" pitchFamily="18" charset="0"/>
                <a:cs typeface="Times New Roman" panose="02020603050405020304" pitchFamily="18" charset="0"/>
              </a:rPr>
              <a:t>Bảng</a:t>
            </a:r>
            <a:r>
              <a:rPr lang="en-US" sz="2400" b="1" dirty="0">
                <a:solidFill>
                  <a:schemeClr val="bg1"/>
                </a:solidFill>
                <a:latin typeface="Times New Roman" panose="02020603050405020304" pitchFamily="18" charset="0"/>
                <a:cs typeface="Times New Roman" panose="02020603050405020304" pitchFamily="18" charset="0"/>
              </a:rPr>
              <a:t> KWL</a:t>
            </a:r>
            <a:endParaRPr lang="en-U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789989" y="438443"/>
            <a:ext cx="10158046" cy="1195754"/>
          </a:xfrm>
          <a:prstGeom prst="round2DiagRect">
            <a:avLst/>
          </a:prstGeom>
          <a:blipFill>
            <a:blip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Times New Roman" panose="02020603050405020304" pitchFamily="18" charset="0"/>
                <a:cs typeface="Times New Roman" panose="02020603050405020304" pitchFamily="18" charset="0"/>
              </a:rPr>
              <a:t>BÀI MỞ ĐẦU</a:t>
            </a:r>
            <a:br>
              <a:rPr lang="en-US" sz="4400" dirty="0">
                <a:solidFill>
                  <a:schemeClr val="tx1"/>
                </a:solidFill>
                <a:latin typeface="Times New Roman" panose="02020603050405020304" pitchFamily="18" charset="0"/>
                <a:cs typeface="Times New Roman" panose="02020603050405020304" pitchFamily="18" charset="0"/>
              </a:rPr>
            </a:br>
            <a:r>
              <a:rPr lang="pt-BR" sz="3200" b="1" dirty="0">
                <a:solidFill>
                  <a:schemeClr val="tx1"/>
                </a:solidFill>
                <a:latin typeface="Times New Roman" panose="02020603050405020304" pitchFamily="18" charset="0"/>
                <a:cs typeface="Times New Roman" panose="02020603050405020304" pitchFamily="18" charset="0"/>
              </a:rPr>
              <a:t>(NỘI DUNG VÀ CẤU TRÚC SÁCH </a:t>
            </a:r>
            <a:r>
              <a:rPr lang="pt-BR" sz="3200" b="1" i="1" dirty="0">
                <a:solidFill>
                  <a:schemeClr val="tx1"/>
                </a:solidFill>
                <a:latin typeface="Times New Roman" panose="02020603050405020304" pitchFamily="18" charset="0"/>
                <a:cs typeface="Times New Roman" panose="02020603050405020304" pitchFamily="18" charset="0"/>
              </a:rPr>
              <a:t>NGỮ VĂN 6)</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95" y="1824990"/>
            <a:ext cx="3069590" cy="4352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0" name="Content Placeholder 99"/>
          <p:cNvPicPr>
            <a:picLocks noChangeAspect="1"/>
          </p:cNvPicPr>
          <p:nvPr>
            <p:ph sz="half" idx="1"/>
          </p:nvPr>
        </p:nvPicPr>
        <p:blipFill>
          <a:blip r:embed="rId3"/>
          <a:stretch>
            <a:fillRect/>
          </a:stretch>
        </p:blipFill>
        <p:spPr>
          <a:xfrm>
            <a:off x="3792220" y="1937385"/>
            <a:ext cx="3750310" cy="4351655"/>
          </a:xfrm>
          <a:prstGeom prst="rect">
            <a:avLst/>
          </a:prstGeom>
          <a:noFill/>
          <a:ln w="9525">
            <a:noFill/>
          </a:ln>
        </p:spPr>
      </p:pic>
      <p:pic>
        <p:nvPicPr>
          <p:cNvPr id="101" name="Content Placeholder 100"/>
          <p:cNvPicPr/>
          <p:nvPr>
            <p:ph sz="half" idx="2"/>
          </p:nvPr>
        </p:nvPicPr>
        <p:blipFill>
          <a:blip r:embed="rId4"/>
          <a:stretch>
            <a:fillRect/>
          </a:stretch>
        </p:blipFill>
        <p:spPr>
          <a:xfrm>
            <a:off x="7774305" y="2025015"/>
            <a:ext cx="3599815" cy="43516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nodeType="clickEffect">
                                  <p:stCondLst>
                                    <p:cond delay="0"/>
                                  </p:stCondLst>
                                  <p:childTnLst>
                                    <p:set>
                                      <p:cBhvr>
                                        <p:cTn id="16" dur="1000">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57238"/>
          </a:xfrm>
          <a:prstGeom prst="round2SameRect">
            <a:avLst/>
          </a:prstGeom>
          <a:blipFill>
            <a:blip r:embed="rId1"/>
            <a:tile tx="0" ty="0" sx="100000" sy="100000" flip="none" algn="tl"/>
          </a:bli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0" algn="l"/>
                <a:tab pos="57150" algn="l"/>
              </a:tabLst>
            </a:pPr>
            <a:r>
              <a:rPr lang="fr-FR" sz="3600" b="1" dirty="0">
                <a:solidFill>
                  <a:srgbClr val="0D0D0D"/>
                </a:solidFill>
                <a:effectLst/>
                <a:latin typeface="Times New Roman" panose="02020603050405020304" pitchFamily="18" charset="0"/>
                <a:ea typeface="Calibri" panose="020F0502020204030204" pitchFamily="34" charset="0"/>
              </a:rPr>
              <a:t>HOẠT ĐỘNG </a:t>
            </a:r>
            <a:r>
              <a:rPr lang="fr-FR" sz="3600" b="1" dirty="0">
                <a:solidFill>
                  <a:srgbClr val="0D0D0D"/>
                </a:solidFill>
                <a:latin typeface="Times New Roman" panose="02020603050405020304" pitchFamily="18" charset="0"/>
                <a:ea typeface="Calibri" panose="020F0502020204030204" pitchFamily="34" charset="0"/>
              </a:rPr>
              <a:t>KHÁM PHÁ KIẾN THỨC</a:t>
            </a:r>
            <a:endParaRPr lang="en-US" sz="3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954405" y="1825625"/>
            <a:ext cx="7839075" cy="4318635"/>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HS</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hiểu được: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1. Những nội dung chính của sách ngữ văn 7.</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Cấu trúc của sách và những bài học trong sách Ngữ văn 7.</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3. Cách sử dụng cách Ngữ văn 7.</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8792845" y="1941830"/>
            <a:ext cx="2560955" cy="3700780"/>
          </a:xfrm>
          <a:prstGeom prst="cloudCallout">
            <a:avLst>
              <a:gd name="adj1" fmla="val -82386"/>
              <a:gd name="adj2" fmla="val 4397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a:t>
            </a:r>
            <a:endParaRPr lang="en-US" sz="2800" dirty="0">
              <a:latin typeface="Times New Roman" panose="02020603050405020304" pitchFamily="18" charset="0"/>
              <a:cs typeface="Times New Roman" panose="02020603050405020304" pitchFamily="18" charset="0"/>
            </a:endParaRPr>
          </a:p>
        </p:txBody>
      </p:sp>
      <p:sp>
        <p:nvSpPr>
          <p:cNvPr id="7" name="Pentagon 6"/>
          <p:cNvSpPr/>
          <p:nvPr/>
        </p:nvSpPr>
        <p:spPr>
          <a:xfrm>
            <a:off x="954258" y="1545248"/>
            <a:ext cx="5584873" cy="787791"/>
          </a:xfrm>
          <a:prstGeom prst="homePlat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YÊU CẦU CẦN ĐẠT</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159134" y="2634884"/>
          <a:ext cx="9873615" cy="3576320"/>
        </p:xfrm>
        <a:graphic>
          <a:graphicData uri="http://schemas.openxmlformats.org/drawingml/2006/table">
            <a:tbl>
              <a:tblPr firstRow="1" firstCol="1" bandRow="1">
                <a:tableStyleId>{5C22544A-7EE6-4342-B048-85BDC9FD1C3A}</a:tableStyleId>
              </a:tblPr>
              <a:tblGrid>
                <a:gridCol w="1503624"/>
                <a:gridCol w="1757045"/>
                <a:gridCol w="1582420"/>
                <a:gridCol w="1647825"/>
                <a:gridCol w="1782445"/>
                <a:gridCol w="1600374"/>
              </a:tblGrid>
              <a:tr h="755015">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1</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2</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3</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p>
                      <a:pPr algn="ctr">
                        <a:lnSpc>
                          <a:spcPct val="115000"/>
                        </a:lnSpc>
                        <a:buNone/>
                      </a:pP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02460">
                <a:tc>
                  <a:txBody>
                    <a:bodyPr/>
                    <a:lstStyle/>
                    <a:p>
                      <a:pPr>
                        <a:lnSpc>
                          <a:spcPct val="115000"/>
                        </a:lnSpc>
                      </a:pPr>
                      <a:r>
                        <a:rPr lang="vi-VN" sz="2400" dirty="0">
                          <a:solidFill>
                            <a:srgbClr val="FF0000"/>
                          </a:solidFill>
                          <a:effectLst/>
                          <a:latin typeface="Times New Roman" panose="02020603050405020304" pitchFamily="18" charset="0"/>
                          <a:cs typeface="Times New Roman" panose="02020603050405020304" pitchFamily="18" charset="0"/>
                        </a:rPr>
                        <a:t>Nội dung tìm hiểu</a:t>
                      </a:r>
                      <a:endParaRPr lang="en-US" sz="2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0">
                        <a:buNone/>
                      </a:pPr>
                      <a:r>
                        <a:rPr lang="vi-VN" altLang="en-US" sz="2400" b="0">
                          <a:latin typeface="Times New Roman" panose="02020603050405020304" pitchFamily="18" charset="0"/>
                          <a:cs typeface="Times New Roman" panose="02020603050405020304" pitchFamily="18" charset="0"/>
                        </a:rPr>
                        <a:t>1. </a:t>
                      </a:r>
                      <a:r>
                        <a:rPr lang="en-US" sz="2400" b="0">
                          <a:latin typeface="Times New Roman" panose="02020603050405020304" pitchFamily="18" charset="0"/>
                          <a:cs typeface="Times New Roman" panose="02020603050405020304" pitchFamily="18" charset="0"/>
                        </a:rPr>
                        <a:t>Đọc hiểu văn bản truyện, tiểu thuyết</a:t>
                      </a:r>
                      <a:r>
                        <a:rPr lang="vi-VN" altLang="en-US" sz="2400" b="0">
                          <a:latin typeface="Times New Roman" panose="02020603050405020304" pitchFamily="18" charset="0"/>
                          <a:cs typeface="Times New Roman" panose="02020603050405020304" pitchFamily="18" charset="0"/>
                        </a:rPr>
                        <a:t>.</a:t>
                      </a:r>
                      <a:endParaRPr lang="vi-VN"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0">
                        <a:buNone/>
                      </a:pPr>
                      <a:r>
                        <a:rPr lang="vi-VN" altLang="en-US" sz="2400" b="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Đọc hiểu văn bản thơ</a:t>
                      </a:r>
                      <a:r>
                        <a:rPr lang="vi-VN" altLang="en-US" sz="2400" b="0">
                          <a:latin typeface="Times New Roman" panose="02020603050405020304" pitchFamily="18" charset="0"/>
                          <a:cs typeface="Times New Roman" panose="02020603050405020304" pitchFamily="18" charset="0"/>
                        </a:rPr>
                        <a:t>.</a:t>
                      </a:r>
                      <a:endParaRPr lang="vi-VN"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0">
                        <a:buNone/>
                      </a:pPr>
                      <a:r>
                        <a:rPr lang="vi-VN" altLang="en-US" sz="2400" b="0">
                          <a:latin typeface="Times New Roman" panose="02020603050405020304" pitchFamily="18" charset="0"/>
                          <a:cs typeface="Times New Roman" panose="02020603050405020304" pitchFamily="18" charset="0"/>
                        </a:rPr>
                        <a:t>3. </a:t>
                      </a:r>
                      <a:r>
                        <a:rPr lang="en-US" sz="2400" b="0">
                          <a:latin typeface="Times New Roman" panose="02020603050405020304" pitchFamily="18" charset="0"/>
                          <a:cs typeface="Times New Roman" panose="02020603050405020304" pitchFamily="18" charset="0"/>
                        </a:rPr>
                        <a:t>Đọc hiểu văn bản kí</a:t>
                      </a:r>
                      <a:r>
                        <a:rPr lang="vi-VN" altLang="en-US" sz="2400" b="0">
                          <a:latin typeface="Times New Roman" panose="02020603050405020304" pitchFamily="18" charset="0"/>
                          <a:cs typeface="Times New Roman" panose="02020603050405020304" pitchFamily="18" charset="0"/>
                        </a:rPr>
                        <a:t>.</a:t>
                      </a:r>
                      <a:endParaRPr lang="vi-VN"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0">
                        <a:buNone/>
                      </a:pPr>
                      <a:r>
                        <a:rPr lang="vi-VN" altLang="en-US" sz="2400" b="0">
                          <a:latin typeface="Times New Roman" panose="02020603050405020304" pitchFamily="18" charset="0"/>
                          <a:cs typeface="Times New Roman" panose="02020603050405020304" pitchFamily="18" charset="0"/>
                        </a:rPr>
                        <a:t>4. </a:t>
                      </a:r>
                      <a:r>
                        <a:rPr lang="en-US" sz="2400" b="0">
                          <a:latin typeface="Times New Roman" panose="02020603050405020304" pitchFamily="18" charset="0"/>
                          <a:cs typeface="Times New Roman" panose="02020603050405020304" pitchFamily="18" charset="0"/>
                        </a:rPr>
                        <a:t>Đọc hiểu văn bản nghị luận</a:t>
                      </a:r>
                      <a:r>
                        <a:rPr lang="vi-VN" altLang="en-US" sz="2400" b="0">
                          <a:latin typeface="Times New Roman" panose="02020603050405020304" pitchFamily="18" charset="0"/>
                          <a:cs typeface="Times New Roman" panose="02020603050405020304" pitchFamily="18" charset="0"/>
                        </a:rPr>
                        <a:t>.</a:t>
                      </a:r>
                      <a:endParaRPr lang="vi-VN"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p>
                      <a:pPr indent="0">
                        <a:buNone/>
                      </a:pPr>
                      <a:r>
                        <a:rPr lang="vi-VN" altLang="en-US" sz="2400" b="0">
                          <a:latin typeface="Times New Roman" panose="02020603050405020304" pitchFamily="18" charset="0"/>
                          <a:cs typeface="Times New Roman" panose="02020603050405020304" pitchFamily="18" charset="0"/>
                        </a:rPr>
                        <a:t>5. </a:t>
                      </a:r>
                      <a:r>
                        <a:rPr lang="en-US" sz="2400" b="0">
                          <a:latin typeface="Times New Roman" panose="02020603050405020304" pitchFamily="18" charset="0"/>
                          <a:cs typeface="Times New Roman" panose="02020603050405020304" pitchFamily="18" charset="0"/>
                        </a:rPr>
                        <a:t>Đọc hiểu văn bản thông tin</a:t>
                      </a:r>
                      <a:r>
                        <a:rPr lang="vi-VN" altLang="en-US" sz="2400" b="0">
                          <a:latin typeface="Times New Roman" panose="02020603050405020304" pitchFamily="18" charset="0"/>
                          <a:cs typeface="Times New Roman" panose="02020603050405020304" pitchFamily="18" charset="0"/>
                        </a:rPr>
                        <a:t>.</a:t>
                      </a:r>
                      <a:endParaRPr lang="vi-VN"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918845">
                <a:tc>
                  <a:txBody>
                    <a:bodyPr/>
                    <a:lstStyle/>
                    <a:p>
                      <a:pPr>
                        <a:lnSpc>
                          <a:spcPct val="115000"/>
                        </a:lnSpc>
                      </a:pPr>
                      <a:r>
                        <a:rPr lang="vi-VN" sz="2400" dirty="0">
                          <a:solidFill>
                            <a:srgbClr val="FF0000"/>
                          </a:solidFill>
                          <a:effectLst/>
                          <a:latin typeface="Times New Roman" panose="02020603050405020304" pitchFamily="18" charset="0"/>
                          <a:cs typeface="Times New Roman" panose="02020603050405020304" pitchFamily="18" charset="0"/>
                        </a:rPr>
                        <a:t>Câu hỏi tìm hiểu</a:t>
                      </a:r>
                      <a:endParaRPr lang="en-US" sz="2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5">
                  <a:txBody>
                    <a:bodyPr/>
                    <a:lstStyle/>
                    <a:p>
                      <a:pPr>
                        <a:lnSpc>
                          <a:spcPct val="115000"/>
                        </a:lnSpc>
                      </a:pPr>
                      <a:r>
                        <a:rPr lang="vi-VN" sz="2400" dirty="0">
                          <a:effectLst/>
                          <a:latin typeface="Times New Roman" panose="02020603050405020304" pitchFamily="18" charset="0"/>
                          <a:cs typeface="Times New Roman" panose="02020603050405020304" pitchFamily="18" charset="0"/>
                        </a:rPr>
                        <a:t>Thống kê các văn bản và nội dung của các văn bản trong từng thể loại.</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cPr/>
                </a:tc>
                <a:tc hMerge="1">
                  <a:tcPr/>
                </a:tc>
                <a:tc hMerge="1">
                  <a:tcPr/>
                </a:tc>
                <a:tc hMerge="1">
                  <a:tcPr/>
                </a:tc>
              </a:tr>
            </a:tbl>
          </a:graphicData>
        </a:graphic>
      </p:graphicFrame>
      <p:sp>
        <p:nvSpPr>
          <p:cNvPr id="4" name="Rounded Rectangle 3"/>
          <p:cNvSpPr/>
          <p:nvPr/>
        </p:nvSpPr>
        <p:spPr>
          <a:xfrm>
            <a:off x="127676" y="80360"/>
            <a:ext cx="3305908" cy="1041009"/>
          </a:xfrm>
          <a:prstGeom prst="roundRect">
            <a:avLst/>
          </a:prstGeom>
          <a:blipFill>
            <a:blip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I. HỌC ĐỌC</a:t>
            </a:r>
            <a:endParaRPr lang="en-US" sz="3200" dirty="0">
              <a:latin typeface="Times New Roman" panose="02020603050405020304" pitchFamily="18" charset="0"/>
              <a:cs typeface="Times New Roman" panose="02020603050405020304" pitchFamily="18" charset="0"/>
            </a:endParaRPr>
          </a:p>
        </p:txBody>
      </p:sp>
      <p:sp>
        <p:nvSpPr>
          <p:cNvPr id="7" name="Right Arrow 6"/>
          <p:cNvSpPr/>
          <p:nvPr/>
        </p:nvSpPr>
        <p:spPr>
          <a:xfrm>
            <a:off x="1955686" y="1121711"/>
            <a:ext cx="8280627" cy="1513173"/>
          </a:xfrm>
          <a:prstGeom prst="rightArrow">
            <a:avLst/>
          </a:prstGeom>
          <a:blipFill>
            <a:blip r:embed="rId2"/>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Times New Roman" panose="02020603050405020304" pitchFamily="18" charset="0"/>
                <a:cs typeface="Times New Roman" panose="02020603050405020304" pitchFamily="18" charset="0"/>
              </a:rPr>
              <a:t>Hoàn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thành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phiếu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tập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2</a:t>
            </a:r>
            <a:r>
              <a:rPr lang="vi-VN" sz="2400" dirty="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Times New Roman" panose="02020603050405020304" pitchFamily="18" charset="0"/>
                <a:cs typeface="Times New Roman" panose="02020603050405020304" pitchFamily="18" charset="0"/>
              </a:rPr>
              <a:t>Tìm hiểu nội </a:t>
            </a:r>
            <a:r>
              <a:rPr lang="vi-VN" sz="2400" b="1" dirty="0">
                <a:latin typeface="Times New Roman" panose="02020603050405020304" pitchFamily="18" charset="0"/>
                <a:cs typeface="Times New Roman" panose="02020603050405020304" pitchFamily="18" charset="0"/>
              </a:rPr>
              <a:t>dung I. Đọc của sách Ngữ văn 7</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23557" y="887230"/>
          <a:ext cx="11704320" cy="6233160"/>
        </p:xfrm>
        <a:graphic>
          <a:graphicData uri="http://schemas.openxmlformats.org/drawingml/2006/table">
            <a:tbl>
              <a:tblPr firstRow="1" firstCol="1" bandRow="1">
                <a:tableStyleId>{5C22544A-7EE6-4342-B048-85BDC9FD1C3A}</a:tableStyleId>
              </a:tblPr>
              <a:tblGrid>
                <a:gridCol w="2349305"/>
                <a:gridCol w="9355014"/>
              </a:tblGrid>
              <a:tr h="427612">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Thể loại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Các văn bản tìm hiểu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39925">
                <a:tc>
                  <a:txBody>
                    <a:bodyPr/>
                    <a:lstStyle/>
                    <a:p>
                      <a:pPr indent="0">
                        <a:buNone/>
                      </a:pPr>
                      <a:r>
                        <a:rPr lang="en-US" sz="2000" b="0" i="1">
                          <a:latin typeface="Times New Roman" panose="02020603050405020304" pitchFamily="18" charset="0"/>
                          <a:cs typeface="Times New Roman" panose="02020603050405020304" pitchFamily="18" charset="0"/>
                        </a:rPr>
                        <a:t>Các văn bản truyện</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000" b="0" i="1">
                          <a:latin typeface="Times New Roman" panose="02020603050405020304" pitchFamily="18" charset="0"/>
                          <a:cs typeface="Times New Roman" panose="02020603050405020304" pitchFamily="18" charset="0"/>
                        </a:rPr>
                        <a:t>- Các</a:t>
                      </a:r>
                      <a:r>
                        <a:rPr lang="vi-VN" altLang="en-US" sz="2000" b="0" i="1">
                          <a:latin typeface="Times New Roman" panose="02020603050405020304" pitchFamily="18" charset="0"/>
                          <a:cs typeface="Times New Roman" panose="02020603050405020304" pitchFamily="18" charset="0"/>
                        </a:rPr>
                        <a:t> </a:t>
                      </a:r>
                      <a:r>
                        <a:rPr lang="en-US" sz="2000" b="0" i="1">
                          <a:latin typeface="Times New Roman" panose="02020603050405020304" pitchFamily="18" charset="0"/>
                          <a:cs typeface="Times New Roman" panose="02020603050405020304" pitchFamily="18" charset="0"/>
                        </a:rPr>
                        <a:t>văn bản truyện, tiêu thuyết: Người đàn ông cô độc giữa rừng (Trích: Đất rừng Phương Nam - Đoàn Giỏi), Dọc đường xứ Nghệ (Trich Búp sen xanh -Sơn Tùng), Buổi học cuối cùng (An-phông- xơ Đô đê), Bố của Xi-mông,- Các văn bản thể loại khoa học viễn tưởng: Bạch tuộc, Chất làm gì? Nhật trình Sol 6, Một trăm dặm dưới mặt đất.- Các văn bản truyện ngụ ngôn: Ếch ngồi đáy giếng, Đẽo cày giữa đường, Bụng và Răng, Miệng, Tay, Chân; Thầy bói xem voi...</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043">
                <a:tc>
                  <a:txBody>
                    <a:bodyPr/>
                    <a:lstStyle/>
                    <a:p>
                      <a:pPr indent="0">
                        <a:buNone/>
                      </a:pPr>
                      <a:r>
                        <a:rPr lang="en-US" sz="2000" b="0">
                          <a:latin typeface="Times New Roman" panose="02020603050405020304" pitchFamily="18" charset="0"/>
                          <a:cs typeface="Times New Roman" panose="02020603050405020304" pitchFamily="18" charset="0"/>
                        </a:rPr>
                        <a:t>Các văn bản thơ</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000" b="0" i="1">
                          <a:latin typeface="Times New Roman" panose="02020603050405020304" pitchFamily="18" charset="0"/>
                          <a:cs typeface="Times New Roman" panose="02020603050405020304" pitchFamily="18" charset="0"/>
                        </a:rPr>
                        <a:t>Mẹ, Ông đồ, Tiếng gà trưa, Một mình trong mưa, Những canh buồm, Mẹ và quả, Rồi ngày mai con đi.</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043">
                <a:tc>
                  <a:txBody>
                    <a:bodyPr/>
                    <a:lstStyle/>
                    <a:p>
                      <a:pPr indent="0">
                        <a:buNone/>
                      </a:pPr>
                      <a:r>
                        <a:rPr lang="en-US" sz="2000" b="0">
                          <a:latin typeface="Times New Roman" panose="02020603050405020304" pitchFamily="18" charset="0"/>
                          <a:cs typeface="Times New Roman" panose="02020603050405020304" pitchFamily="18" charset="0"/>
                        </a:rPr>
                        <a:t>Các văn bản kí</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000" b="0" i="1">
                          <a:latin typeface="Times New Roman" panose="02020603050405020304" pitchFamily="18" charset="0"/>
                          <a:cs typeface="Times New Roman" panose="02020603050405020304" pitchFamily="18" charset="0"/>
                        </a:rPr>
                        <a:t>Cây tre Việt Nam, Trưa tha hương, Người ngồi đợi trươc hiên nhà, Tiếng chim trong thành phố.</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0610">
                <a:tc>
                  <a:txBody>
                    <a:bodyPr/>
                    <a:lstStyle/>
                    <a:p>
                      <a:pPr indent="0">
                        <a:buNone/>
                      </a:pPr>
                      <a:r>
                        <a:rPr lang="en-US" sz="2000" b="0">
                          <a:latin typeface="Times New Roman" panose="02020603050405020304" pitchFamily="18" charset="0"/>
                          <a:cs typeface="Times New Roman" panose="02020603050405020304" pitchFamily="18" charset="0"/>
                        </a:rPr>
                        <a:t>Các văn bản nghị luận</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000" b="0" i="1">
                          <a:latin typeface="Times New Roman" panose="02020603050405020304" pitchFamily="18" charset="0"/>
                          <a:cs typeface="Times New Roman" panose="02020603050405020304" pitchFamily="18" charset="0"/>
                        </a:rPr>
                        <a:t>- Đất rừng phương Nam, Tiếng gà trưa, Sức hấp dẫn của “Hai vạn dặm dưới đáy biển”, Ông đồ.- Tinh thần yêu nước của nhân dân ta, Đức tính giản dị của Bác Hồ, Tượng đài vĩ đại nhất, Sự giàu đẹp của Tiếng Việt.</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4801">
                <a:tc>
                  <a:txBody>
                    <a:bodyPr/>
                    <a:lstStyle/>
                    <a:p>
                      <a:pPr indent="0">
                        <a:buNone/>
                      </a:pPr>
                      <a:r>
                        <a:rPr lang="en-US" sz="2000" b="0">
                          <a:latin typeface="Times New Roman" panose="02020603050405020304" pitchFamily="18" charset="0"/>
                          <a:cs typeface="Times New Roman" panose="02020603050405020304" pitchFamily="18" charset="0"/>
                        </a:rPr>
                        <a:t>Các văn bản thông tin</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000" b="0" i="1">
                          <a:latin typeface="Times New Roman" panose="02020603050405020304" pitchFamily="18" charset="0"/>
                          <a:cs typeface="Times New Roman" panose="02020603050405020304" pitchFamily="18" charset="0"/>
                        </a:rPr>
                        <a:t>- Ca Huế, Hội thi thổi cơm, Những net đặc sắc trên “đất vật” Bắc Giang, Trò chơi dân gian của người Khme Nam Bộ.- Ghe xuồng Nam Bộ, Phương tiện vận chuyên của các dân tộc thiểu số ngày xưa, Tổng kiểm soát phương tiện giao thông, </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ound Diagonal Corner Rectangle 3"/>
          <p:cNvSpPr/>
          <p:nvPr/>
        </p:nvSpPr>
        <p:spPr>
          <a:xfrm>
            <a:off x="1242646" y="171450"/>
            <a:ext cx="5636456" cy="659179"/>
          </a:xfrm>
          <a:prstGeom prst="round2DiagRect">
            <a:avLst/>
          </a:prstGeom>
          <a:blipFill>
            <a:blip r:embed="rId1"/>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1. Các thể loại văn bản đọc hiểu:</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916940" y="365125"/>
            <a:ext cx="9892030" cy="788670"/>
          </a:xfrm>
          <a:prstGeom prst="round2DiagRect">
            <a:avLst/>
          </a:prstGeom>
          <a:blipFill>
            <a:blip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latin typeface="Times New Roman" panose="02020603050405020304" pitchFamily="18" charset="0"/>
                <a:cs typeface="Times New Roman" panose="02020603050405020304" pitchFamily="18" charset="0"/>
              </a:rPr>
              <a:t>2. Bốn nội dung lớn về sách tiếng Việt Ngữ văn 7 gồm: </a:t>
            </a:r>
            <a:endParaRPr lang="vi-VN"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4"/>
          <p:cNvGraphicFramePr/>
          <p:nvPr/>
        </p:nvGraphicFramePr>
        <p:xfrm>
          <a:off x="702945" y="1567180"/>
          <a:ext cx="11048365" cy="4991100"/>
        </p:xfrm>
        <a:graphic>
          <a:graphicData uri="http://schemas.openxmlformats.org/drawingml/2006/table">
            <a:tbl>
              <a:tblPr firstRow="1" bandRow="1">
                <a:tableStyleId>{5C22544A-7EE6-4342-B048-85BDC9FD1C3A}</a:tableStyleId>
              </a:tblPr>
              <a:tblGrid>
                <a:gridCol w="2679065"/>
                <a:gridCol w="8369300"/>
              </a:tblGrid>
              <a:tr h="831850">
                <a:tc>
                  <a:txBody>
                    <a:bodyPr/>
                    <a:p>
                      <a:pPr indent="0" algn="l">
                        <a:buNone/>
                      </a:pPr>
                      <a:r>
                        <a:rPr lang="en-US" sz="2400" b="0">
                          <a:latin typeface="Times New Roman" panose="02020603050405020304" pitchFamily="18" charset="0"/>
                          <a:cs typeface="Times New Roman" panose="02020603050405020304" pitchFamily="18" charset="0"/>
                        </a:rPr>
                        <a:t>Từ vựng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l">
                        <a:buNone/>
                      </a:pPr>
                      <a:r>
                        <a:rPr lang="en-US" sz="2400" b="0">
                          <a:latin typeface="Times New Roman" panose="02020603050405020304" pitchFamily="18" charset="0"/>
                          <a:cs typeface="Times New Roman" panose="02020603050405020304" pitchFamily="18" charset="0"/>
                        </a:rPr>
                        <a:t>Thành ngữ và tục ngữ, Thuật ngữ; Nghĩa của một số yếu tố Hán Việt; Ngữ cảnh và nghĩa của từ trong ngữ cảnh.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831850">
                <a:tc>
                  <a:txBody>
                    <a:bodyPr/>
                    <a:p>
                      <a:pPr indent="0" algn="l">
                        <a:buNone/>
                      </a:pPr>
                      <a:r>
                        <a:rPr lang="en-US" sz="2400" b="0">
                          <a:latin typeface="Times New Roman" panose="02020603050405020304" pitchFamily="18" charset="0"/>
                          <a:cs typeface="Times New Roman" panose="02020603050405020304" pitchFamily="18" charset="0"/>
                        </a:rPr>
                        <a:t>Ngữ pháp</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l">
                        <a:buNone/>
                      </a:pPr>
                      <a:r>
                        <a:rPr lang="en-US" sz="2400" b="0">
                          <a:latin typeface="Times New Roman" panose="02020603050405020304" pitchFamily="18" charset="0"/>
                          <a:cs typeface="Times New Roman" panose="02020603050405020304" pitchFamily="18" charset="0"/>
                        </a:rPr>
                        <a:t>Số từ, phó từ; Các thành phần chính và thành phần trạng ngữ trong câu; Công dụng của dấu chấm lửng.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831850">
                <a:tc>
                  <a:txBody>
                    <a:bodyPr/>
                    <a:p>
                      <a:pPr indent="0" algn="l">
                        <a:buNone/>
                      </a:pPr>
                      <a:r>
                        <a:rPr lang="en-US" sz="2400" b="0">
                          <a:latin typeface="Times New Roman" panose="02020603050405020304" pitchFamily="18" charset="0"/>
                          <a:cs typeface="Times New Roman" panose="02020603050405020304" pitchFamily="18" charset="0"/>
                        </a:rPr>
                        <a:t>Hoạt động giao tiếp</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l">
                        <a:buNone/>
                      </a:pPr>
                      <a:r>
                        <a:rPr lang="en-US" sz="2400" b="0">
                          <a:latin typeface="Times New Roman" panose="02020603050405020304" pitchFamily="18" charset="0"/>
                          <a:cs typeface="Times New Roman" panose="02020603050405020304" pitchFamily="18" charset="0"/>
                        </a:rPr>
                        <a:t>Biện pháp tu từ nói quá, nói giảm-nói tránh; Liên kết và mạch lạc của văn bản; Kiểu văn bản và thể loại.</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831850">
                <a:tc>
                  <a:txBody>
                    <a:bodyPr/>
                    <a:p>
                      <a:pPr indent="0" algn="l">
                        <a:buNone/>
                      </a:pPr>
                      <a:r>
                        <a:rPr lang="en-US" sz="2400" b="0">
                          <a:latin typeface="Times New Roman" panose="02020603050405020304" pitchFamily="18" charset="0"/>
                          <a:cs typeface="Times New Roman" panose="02020603050405020304" pitchFamily="18" charset="0"/>
                        </a:rPr>
                        <a:t>Sự phát triển của ngôn ngữ</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l">
                        <a:buNone/>
                      </a:pPr>
                      <a:r>
                        <a:rPr lang="en-US" sz="2400" b="0">
                          <a:latin typeface="Times New Roman" panose="02020603050405020304" pitchFamily="18" charset="0"/>
                          <a:cs typeface="Times New Roman" panose="02020603050405020304" pitchFamily="18" charset="0"/>
                        </a:rPr>
                        <a:t>Ngôn ngữ các vùng miền; Phương tiện giao tiếp phi ngôn ngữ.</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831850">
                <a:tc>
                  <a:txBody>
                    <a:bodyPr/>
                    <a:p>
                      <a:pPr indent="0" algn="l">
                        <a:buNone/>
                      </a:pPr>
                      <a:r>
                        <a:rPr lang="en-US" sz="2400" b="0">
                          <a:latin typeface="Times New Roman" panose="02020603050405020304" pitchFamily="18" charset="0"/>
                          <a:cs typeface="Times New Roman" panose="02020603050405020304" pitchFamily="18" charset="0"/>
                        </a:rPr>
                        <a:t>Từ vựng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l">
                        <a:buNone/>
                      </a:pPr>
                      <a:r>
                        <a:rPr lang="en-US" sz="2400" b="0">
                          <a:latin typeface="Times New Roman" panose="02020603050405020304" pitchFamily="18" charset="0"/>
                          <a:cs typeface="Times New Roman" panose="02020603050405020304" pitchFamily="18" charset="0"/>
                        </a:rPr>
                        <a:t>Thành ngữ và tục ngữ, Thuật ngữ; Nghĩa của một số yếu tố Hán Việt; Ngữ cảnh và nghĩa của từ trong ngữ cảnh.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831850">
                <a:tc>
                  <a:txBody>
                    <a:bodyPr/>
                    <a:p>
                      <a:pPr indent="0" algn="l">
                        <a:buNone/>
                      </a:pPr>
                      <a:r>
                        <a:rPr lang="en-US" sz="2400" b="0">
                          <a:latin typeface="Times New Roman" panose="02020603050405020304" pitchFamily="18" charset="0"/>
                          <a:cs typeface="Times New Roman" panose="02020603050405020304" pitchFamily="18" charset="0"/>
                        </a:rPr>
                        <a:t>Ngữ pháp</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l">
                        <a:buNone/>
                      </a:pPr>
                      <a:r>
                        <a:rPr lang="en-US" sz="2400" b="0">
                          <a:latin typeface="Times New Roman" panose="02020603050405020304" pitchFamily="18" charset="0"/>
                          <a:cs typeface="Times New Roman" panose="02020603050405020304" pitchFamily="18" charset="0"/>
                        </a:rPr>
                        <a:t>Số từ, phó từ; Các thành phần chính và thành phần trạng ngữ trong câu; Công dụng của dấu chấm lửng.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430020"/>
            <a:ext cx="10515600" cy="4747260"/>
          </a:xfrm>
        </p:spPr>
        <p:style>
          <a:lnRef idx="1">
            <a:schemeClr val="accent2"/>
          </a:lnRef>
          <a:fillRef idx="2">
            <a:schemeClr val="accent2"/>
          </a:fillRef>
          <a:effectRef idx="1">
            <a:schemeClr val="accent2"/>
          </a:effectRef>
          <a:fontRef idx="minor">
            <a:schemeClr val="dk1"/>
          </a:fontRef>
        </p:style>
        <p:txBody>
          <a:bodyPr/>
          <a:p>
            <a:pPr marL="0" indent="0">
              <a:buNone/>
            </a:pPr>
            <a:r>
              <a:rPr lang="en-US">
                <a:latin typeface="Times New Roman" panose="02020603050405020304" pitchFamily="18" charset="0"/>
                <a:cs typeface="Times New Roman" panose="02020603050405020304" pitchFamily="18" charset="0"/>
              </a:rPr>
              <a:t>- Bài tập nhận biết các hiện tượng và đơn vị tiếng Việt.</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VD: Bài tập nhận biết các biện pháp tu từ nói quá, nói giảm-nói tránh.</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 Bài tập phân tích tác dụng của các hiện tượng và đơn vị tiếng Việt.</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VD: Bài tập phân tích tác dụng của các biện pháp nghệ thuật nói quá, nói giảm-nói tránh trong tác phẩm văn học và đời sống…</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 Bài tập tạo lập đơn vị tiếng Việt.</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VD: Bài tập viết đoạn văn có chứa các biện pháp nghệ thuật nói quá, nói giảm - nói tránh…</a:t>
            </a:r>
            <a:endParaRPr lang="en-US">
              <a:latin typeface="Times New Roman" panose="02020603050405020304" pitchFamily="18" charset="0"/>
              <a:cs typeface="Times New Roman" panose="02020603050405020304" pitchFamily="18" charset="0"/>
            </a:endParaRPr>
          </a:p>
        </p:txBody>
      </p:sp>
      <p:sp>
        <p:nvSpPr>
          <p:cNvPr id="4" name="Round Diagonal Corner Rectangle 3"/>
          <p:cNvSpPr/>
          <p:nvPr/>
        </p:nvSpPr>
        <p:spPr>
          <a:xfrm>
            <a:off x="916940" y="365125"/>
            <a:ext cx="9892030" cy="788670"/>
          </a:xfrm>
          <a:prstGeom prst="round2DiagRect">
            <a:avLst/>
          </a:prstGeom>
          <a:blipFill>
            <a:blip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r>
              <a:rPr lang="vi-VN" sz="2800" b="1" dirty="0">
                <a:solidFill>
                  <a:schemeClr val="tx1"/>
                </a:solidFill>
                <a:latin typeface="Times New Roman" panose="02020603050405020304" pitchFamily="18" charset="0"/>
                <a:cs typeface="Times New Roman" panose="02020603050405020304" pitchFamily="18" charset="0"/>
              </a:rPr>
              <a:t>3. Hệ thống bài tập trong sách Ngữ văn 7 có những loại cơ bản:</a:t>
            </a:r>
            <a:endParaRPr lang="vi-VN"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ox(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ox(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ox(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ox(in)">
                                      <p:cBhvr>
                                        <p:cTn id="4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14325" y="1109345"/>
          <a:ext cx="11502390" cy="5227955"/>
        </p:xfrm>
        <a:graphic>
          <a:graphicData uri="http://schemas.openxmlformats.org/drawingml/2006/table">
            <a:tbl>
              <a:tblPr firstRow="1" firstCol="1" bandRow="1">
                <a:tableStyleId>{5C22544A-7EE6-4342-B048-85BDC9FD1C3A}</a:tableStyleId>
              </a:tblPr>
              <a:tblGrid>
                <a:gridCol w="2085340"/>
                <a:gridCol w="9417050"/>
              </a:tblGrid>
              <a:tr h="767080">
                <a:tc>
                  <a:txBody>
                    <a:bodyPr/>
                    <a:lstStyle/>
                    <a:p>
                      <a:pPr marL="0" marR="0" algn="ctr">
                        <a:lnSpc>
                          <a:spcPct val="115000"/>
                        </a:lnSpc>
                        <a:spcBef>
                          <a:spcPts val="0"/>
                        </a:spcBef>
                        <a:spcAft>
                          <a:spcPts val="0"/>
                        </a:spcAft>
                      </a:pP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800" baseline="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aseline="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aseline="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cầu</a:t>
                      </a:r>
                      <a:endParaRPr lang="en-US" sz="28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04595">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Tự sự</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Kể lại sự việc có thật liên quan đến nhân vật hoặc sự kiện lịch sử, có sử dụng các yếu tố miêu tả.</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4860">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Biểu cảm</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 Bước đầu biết làm bài thơ 4 chữ, 5 chữ; viết đoạn văn ghi lại cảm xúc sau khi đọc 1 bài thơ.</a:t>
                      </a:r>
                      <a:endParaRPr lang="en-US" sz="2800" b="0">
                        <a:solidFill>
                          <a:srgbClr val="0D0D0D"/>
                        </a:solidFill>
                        <a:latin typeface="Times New Roman" panose="02020603050405020304" pitchFamily="18" charset="0"/>
                        <a:cs typeface="Times New Roman" panose="02020603050405020304" pitchFamily="18" charset="0"/>
                      </a:endParaRPr>
                    </a:p>
                    <a:p>
                      <a:pPr indent="0">
                        <a:buNone/>
                      </a:pPr>
                      <a:r>
                        <a:rPr lang="en-US" sz="2800" b="0">
                          <a:solidFill>
                            <a:srgbClr val="0D0D0D"/>
                          </a:solidFill>
                          <a:latin typeface="Times New Roman" panose="02020603050405020304" pitchFamily="18" charset="0"/>
                          <a:cs typeface="Times New Roman" panose="02020603050405020304" pitchFamily="18" charset="0"/>
                        </a:rPr>
                        <a:t>- Biểu cảm về con người hoặc sự việc.</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3930">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Nghị luận</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Nghị luận về một vấn đề trong đời sống (nghị luận xã hội), phân tích đặc điểm nhân vật (nghị luận văn học).</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3590">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Thuyết minh</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Thuyết minh về quy tắc, luật lệ trong một hoạt động hay trò chơi.</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900">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Nhật dụng</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800" b="0">
                          <a:solidFill>
                            <a:srgbClr val="0D0D0D"/>
                          </a:solidFill>
                          <a:latin typeface="Times New Roman" panose="02020603050405020304" pitchFamily="18" charset="0"/>
                          <a:cs typeface="Times New Roman" panose="02020603050405020304" pitchFamily="18" charset="0"/>
                        </a:rPr>
                        <a:t>Viết bản tường trình.</a:t>
                      </a:r>
                      <a:endParaRPr lang="en-US" sz="2800" b="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ounded Rectangle 3"/>
          <p:cNvSpPr/>
          <p:nvPr/>
        </p:nvSpPr>
        <p:spPr>
          <a:xfrm>
            <a:off x="522605" y="0"/>
            <a:ext cx="6271895" cy="937895"/>
          </a:xfrm>
          <a:prstGeom prst="roundRect">
            <a:avLst/>
          </a:prstGeom>
          <a:blipFill>
            <a:blip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NỘI DUNG II. HỌC VIẾT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6803</Words>
  <Application>WPS Presentation</Application>
  <PresentationFormat>Màn hình rộng</PresentationFormat>
  <Paragraphs>278</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SimSun</vt:lpstr>
      <vt:lpstr>Wingdings</vt:lpstr>
      <vt:lpstr>Times New Roman</vt:lpstr>
      <vt:lpstr>Calibri</vt:lpstr>
      <vt:lpstr>Microsoft YaHei</vt:lpstr>
      <vt:lpstr>Arial Unicode MS</vt:lpstr>
      <vt:lpstr>Calibri Light</vt:lpstr>
      <vt:lpstr>Office Theme</vt:lpstr>
      <vt:lpstr>BÀI MỞ ĐẦU (NỘI DUNG VÀ CẤU TRÚC SÁCH NGỮ VĂN 7)</vt:lpstr>
      <vt:lpstr>HOẠT ĐỘNG KHỞI ĐỘNG</vt:lpstr>
      <vt:lpstr>PowerPoint 演示文稿</vt:lpstr>
      <vt:lpstr>HOẠT ĐỘNG KHÁM PHÁ KIẾN THỨC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TÌM HIỂU CẤU TRÚC CỦA SÁCH NGỮ VĂN 6</vt:lpstr>
      <vt:lpstr>PowerPoint 演示文稿</vt:lpstr>
      <vt:lpstr>PowerPoint 演示文稿</vt:lpstr>
      <vt:lpstr>HOẠT ĐỘNG VẬN DỤNG</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MỞ ĐẦU (NỘI DUNG VÀ CẤU TRÚC SÁCH NGỮ VĂN 6)</dc:title>
  <dc:creator>Admin</dc:creator>
  <cp:lastModifiedBy>TOAN CHU</cp:lastModifiedBy>
  <cp:revision>20</cp:revision>
  <dcterms:created xsi:type="dcterms:W3CDTF">2021-06-28T13:51:00Z</dcterms:created>
  <dcterms:modified xsi:type="dcterms:W3CDTF">2022-06-17T09:16:57Z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047733CF53C144C7A24EB44CC6D902FD</vt:lpwstr>
  </property>
  <property fmtid="{D5CDD505-2E9C-101B-9397-08002B2CF9AE}" pid="3" name="KSOProductBuildVer">
    <vt:lpwstr>1033-11.2.0.11156</vt:lpwstr>
  </property>
</Properties>
</file>