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7"/>
  </p:notesMasterIdLst>
  <p:sldIdLst>
    <p:sldId id="291" r:id="rId4"/>
    <p:sldId id="292" r:id="rId5"/>
    <p:sldId id="320" r:id="rId6"/>
    <p:sldId id="331" r:id="rId7"/>
    <p:sldId id="321" r:id="rId8"/>
    <p:sldId id="330" r:id="rId9"/>
    <p:sldId id="295" r:id="rId10"/>
    <p:sldId id="322" r:id="rId11"/>
    <p:sldId id="324" r:id="rId12"/>
    <p:sldId id="303" r:id="rId13"/>
    <p:sldId id="305" r:id="rId14"/>
    <p:sldId id="325" r:id="rId15"/>
    <p:sldId id="308" r:id="rId16"/>
    <p:sldId id="309" r:id="rId17"/>
    <p:sldId id="311" r:id="rId18"/>
    <p:sldId id="326" r:id="rId19"/>
    <p:sldId id="314" r:id="rId20"/>
    <p:sldId id="315" r:id="rId21"/>
    <p:sldId id="327" r:id="rId22"/>
    <p:sldId id="328" r:id="rId23"/>
    <p:sldId id="329" r:id="rId24"/>
    <p:sldId id="332" r:id="rId25"/>
    <p:sldId id="318" r:id="rId2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FFFF"/>
    <a:srgbClr val="66FFFF"/>
    <a:srgbClr val="808000"/>
    <a:srgbClr val="00FF00"/>
    <a:srgbClr val="FF0000"/>
    <a:srgbClr val="FFFF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68" autoAdjust="0"/>
    <p:restoredTop sz="94660"/>
  </p:normalViewPr>
  <p:slideViewPr>
    <p:cSldViewPr>
      <p:cViewPr>
        <p:scale>
          <a:sx n="60" d="100"/>
          <a:sy n="60" d="100"/>
        </p:scale>
        <p:origin x="-1560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82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82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82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82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8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3755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3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794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4879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fld id="{3064B2C6-9B61-4925-994F-8ACF328A1398}" type="datetimeFigureOut">
              <a:rPr lang="en-US"/>
              <a:t>6/27/2022</a:t>
            </a:fld>
            <a:endParaRPr lang="en-US"/>
          </a:p>
        </p:txBody>
      </p:sp>
      <p:sp>
        <p:nvSpPr>
          <p:cNvPr id="104879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79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46C2A7F8-B5A2-41D0-B0FB-753FADA552D8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810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811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fld id="{496D0CDA-D47A-4630-B520-C6F3A38551BE}" type="datetimeFigureOut">
              <a:rPr lang="en-US"/>
              <a:t>6/27/2022</a:t>
            </a:fld>
            <a:endParaRPr lang="en-US"/>
          </a:p>
        </p:txBody>
      </p:sp>
      <p:sp>
        <p:nvSpPr>
          <p:cNvPr id="1048812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813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0826D9A9-ECC9-45F0-954A-8FFA368A38D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8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789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790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fld id="{E34FF13B-C14C-4C46-85B4-D7F2A5D0F016}" type="datetimeFigureOut">
              <a:rPr lang="en-US"/>
              <a:t>6/27/2022</a:t>
            </a:fld>
            <a:endParaRPr lang="en-US"/>
          </a:p>
        </p:txBody>
      </p:sp>
      <p:sp>
        <p:nvSpPr>
          <p:cNvPr id="1048791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792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A52CD1E0-9312-41D2-89E1-D87E09EF3A2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C29E54-23A1-4066-8A4A-B6411328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1692-9F8D-411A-9C16-425555511F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12AF1F-8223-4C33-B1BD-86845575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FAE154-636E-4FAF-BD1C-3E182D466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51A6-B550-4BE8-B3BA-DA9D45F97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422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90F6A5-6B71-4069-8526-03003AC40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1692-9F8D-411A-9C16-425555511F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55F6D3-5025-4906-ACBE-23FA4E0F6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DC2DEA1-0785-4CEA-B6F1-F45BC0D3C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51A6-B550-4BE8-B3BA-DA9D45F97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067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82F88B-C46F-4693-A058-B990FD370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6F837C8-F726-40D4-AF85-FCF4F9D5C6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14E5EA-62A0-4409-A9F6-2AE617825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1692-9F8D-411A-9C16-425555511F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8C50A6-1057-477F-A7D9-032931586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AC533B-F312-449B-9249-2A6736BC7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51A6-B550-4BE8-B3BA-DA9D45F97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403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6B4945-920E-4FAE-A7C5-60FB5043D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0013838-FA0C-44D2-A7F9-88BAC3B58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CA7557F-8320-40FB-8F6D-355CFE2491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E2A8C85-57A6-48D1-B6E9-E26B70628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1692-9F8D-411A-9C16-425555511F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DC64122-7BA5-4D55-A7F9-FBBCC61BB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1224003-7925-4D44-AE3C-68490A059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51A6-B550-4BE8-B3BA-DA9D45F97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182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76261B-94D9-4047-96C3-803CF5DFE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D2376C9-2DC8-4E60-BD0F-0B4E72CD1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8EF8428-4686-4ED1-B35D-82C1177EBD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95C6E8D-DA32-4678-8B11-751E8ECC25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F268B37-A591-4B33-BA5E-391D406FA3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8305596-1EDA-40D9-A39C-C0021E9A2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1692-9F8D-411A-9C16-425555511F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1316889-E045-4E98-8FD9-42C5F7554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E3BFE02-376D-4B6E-82B8-DB731B0C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51A6-B550-4BE8-B3BA-DA9D45F97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191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DBFEDF-A59D-452B-B9B9-754D99894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A5BBE30-76CD-44A2-B558-AF6D3AFAE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1692-9F8D-411A-9C16-425555511F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8E4F902-14EE-4F36-ADE5-7727206E5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7CD33E7-0EF7-46DD-852F-0692BD73A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51A6-B550-4BE8-B3BA-DA9D45F97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25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D29A391-EF3B-403C-98DA-F99AEE074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1692-9F8D-411A-9C16-425555511F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A4A3B7B-0254-46B3-BAA9-FA7B56E4B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6C43648-59D8-4DBE-B0ED-807179BC8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51A6-B550-4BE8-B3BA-DA9D45F97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2296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F04986-0698-4AA0-B388-6411B9501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28EC8A-EADD-4B17-B436-1F90412B5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FFC98A0-BF37-486A-886E-BE28A27CB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293373E-140D-45AC-A90F-174740989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1692-9F8D-411A-9C16-425555511F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9F3FDD5-F27E-4E0A-926A-E7A9F4F67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AF6D273-BCCC-41AB-A5BE-5CDC0EEAB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51A6-B550-4BE8-B3BA-DA9D45F97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246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5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58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fld id="{E5CBEB74-023E-4616-ADA3-8C9CECD26C5D}" type="datetimeFigureOut">
              <a:rPr lang="en-US"/>
              <a:t>6/27/2022</a:t>
            </a:fld>
            <a:endParaRPr lang="en-US"/>
          </a:p>
        </p:txBody>
      </p:sp>
      <p:sp>
        <p:nvSpPr>
          <p:cNvPr id="104858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58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E69EE6FA-42E7-4305-9E1B-C89A67640CF9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409C6-5A3F-4862-8280-A797A0137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102E21C-B24D-4DFC-8773-3780125EE3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A87EFB3-20D4-4D98-A607-308DE3721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1E2EE6F-9AAB-4E79-8622-27E18A6FD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1692-9F8D-411A-9C16-425555511F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1284BD-6CCB-4CAD-B3D3-9FA3B01D0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25C7652-FAAD-4379-BD84-DB4662A1D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51A6-B550-4BE8-B3BA-DA9D45F97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7171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477B75-8362-48F4-820D-260BECAC9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44E4F40-D4B1-4B44-8BC3-B527EF48B9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761FAD-C74A-40A7-839C-858C6CBEB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1692-9F8D-411A-9C16-425555511F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42D47D-F4B4-4A73-8D1E-11C3AE683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70A524-F2AE-479B-BA44-0EB1BBB28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51A6-B550-4BE8-B3BA-DA9D45F97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2401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25ABDF9-A0F0-471B-8EA6-3BD2ADD369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CA493F0-C4F9-4651-B6BD-47E1CF70A4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775F62-E237-4CBD-8D98-9D88D2B60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1692-9F8D-411A-9C16-425555511F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81D538-CA7B-4084-9B47-5147AF13E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18B1E5-B393-4EA0-95F0-C1E6A1618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51A6-B550-4BE8-B3BA-DA9D45F97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1285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3C29E54-23A1-4066-8A4A-B6411328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1692-9F8D-411A-9C16-425555511F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B12AF1F-8223-4C33-B1BD-86845575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8FAE154-636E-4FAF-BD1C-3E182D466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51A6-B550-4BE8-B3BA-DA9D45F97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0297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B90F6A5-6B71-4069-8526-03003AC40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1692-9F8D-411A-9C16-425555511F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855F6D3-5025-4906-ACBE-23FA4E0F6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DC2DEA1-0785-4CEA-B6F1-F45BC0D3C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51A6-B550-4BE8-B3BA-DA9D45F97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9482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82F88B-C46F-4693-A058-B990FD370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6F837C8-F726-40D4-AF85-FCF4F9D5C6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E14E5EA-62A0-4409-A9F6-2AE617825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1692-9F8D-411A-9C16-425555511F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E8C50A6-1057-477F-A7D9-032931586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FAC533B-F312-449B-9249-2A6736BC7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51A6-B550-4BE8-B3BA-DA9D45F97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8360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6B4945-920E-4FAE-A7C5-60FB5043D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0013838-FA0C-44D2-A7F9-88BAC3B58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CA7557F-8320-40FB-8F6D-355CFE2491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E2A8C85-57A6-48D1-B6E9-E26B70628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1692-9F8D-411A-9C16-425555511F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DC64122-7BA5-4D55-A7F9-FBBCC61BB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1224003-7925-4D44-AE3C-68490A059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51A6-B550-4BE8-B3BA-DA9D45F97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9325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76261B-94D9-4047-96C3-803CF5DFE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D2376C9-2DC8-4E60-BD0F-0B4E72CD1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8EF8428-4686-4ED1-B35D-82C1177EBD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95C6E8D-DA32-4678-8B11-751E8ECC25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F268B37-A591-4B33-BA5E-391D406FA3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8305596-1EDA-40D9-A39C-C0021E9A2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1692-9F8D-411A-9C16-425555511F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1316889-E045-4E98-8FD9-42C5F7554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E3BFE02-376D-4B6E-82B8-DB731B0C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51A6-B550-4BE8-B3BA-DA9D45F97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2920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DBFEDF-A59D-452B-B9B9-754D99894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A5BBE30-76CD-44A2-B558-AF6D3AFAE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1692-9F8D-411A-9C16-425555511F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8E4F902-14EE-4F36-ADE5-7727206E5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7CD33E7-0EF7-46DD-852F-0692BD73A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51A6-B550-4BE8-B3BA-DA9D45F97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1691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D29A391-EF3B-403C-98DA-F99AEE074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1692-9F8D-411A-9C16-425555511F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A4A3B7B-0254-46B3-BAA9-FA7B56E4B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6C43648-59D8-4DBE-B0ED-807179BC8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51A6-B550-4BE8-B3BA-DA9D45F97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568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4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805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80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fld id="{66C75395-2A7D-46C1-A962-CB2BD45EC59A}" type="datetimeFigureOut">
              <a:rPr lang="en-US"/>
              <a:t>6/27/2022</a:t>
            </a:fld>
            <a:endParaRPr lang="en-US"/>
          </a:p>
        </p:txBody>
      </p:sp>
      <p:sp>
        <p:nvSpPr>
          <p:cNvPr id="104880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80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CDC46796-B862-4FB8-8E99-EA3A3E93EFC9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F04986-0698-4AA0-B388-6411B9501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F28EC8A-EADD-4B17-B436-1F90412B5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FFC98A0-BF37-486A-886E-BE28A27CB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293373E-140D-45AC-A90F-174740989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1692-9F8D-411A-9C16-425555511F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9F3FDD5-F27E-4E0A-926A-E7A9F4F67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AF6D273-BCCC-41AB-A5BE-5CDC0EEAB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51A6-B550-4BE8-B3BA-DA9D45F97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5116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9409C6-5A3F-4862-8280-A797A0137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102E21C-B24D-4DFC-8773-3780125EE3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A87EFB3-20D4-4D98-A607-308DE3721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1E2EE6F-9AAB-4E79-8622-27E18A6FD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1692-9F8D-411A-9C16-425555511F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71284BD-6CCB-4CAD-B3D3-9FA3B01D0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25C7652-FAAD-4379-BD84-DB4662A1D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51A6-B550-4BE8-B3BA-DA9D45F97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4410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477B75-8362-48F4-820D-260BECAC9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44E4F40-D4B1-4B44-8BC3-B527EF48B9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2761FAD-C74A-40A7-839C-858C6CBEB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1692-9F8D-411A-9C16-425555511F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42D47D-F4B4-4A73-8D1E-11C3AE683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870A524-F2AE-479B-BA44-0EB1BBB28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51A6-B550-4BE8-B3BA-DA9D45F97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0920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25ABDF9-A0F0-471B-8EA6-3BD2ADD369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CA493F0-C4F9-4651-B6BD-47E1CF70A4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3775F62-E237-4CBD-8D98-9D88D2B60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1692-9F8D-411A-9C16-425555511F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C81D538-CA7B-4084-9B47-5147AF13E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18B1E5-B393-4EA0-95F0-C1E6A1618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51A6-B550-4BE8-B3BA-DA9D45F97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139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77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772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77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fld id="{202F63C0-8AB1-47C4-85B0-C55CE529FB77}" type="datetimeFigureOut">
              <a:rPr lang="en-US"/>
              <a:t>6/27/2022</a:t>
            </a:fld>
            <a:endParaRPr lang="en-US"/>
          </a:p>
        </p:txBody>
      </p:sp>
      <p:sp>
        <p:nvSpPr>
          <p:cNvPr id="104877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77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84052EEB-1468-49CA-91C5-731C1721617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77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78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77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80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781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fld id="{208273A0-F341-469B-8FE2-65EBA1B0DBC8}" type="datetimeFigureOut">
              <a:rPr lang="en-US"/>
              <a:t>6/27/2022</a:t>
            </a:fld>
            <a:endParaRPr lang="en-US"/>
          </a:p>
        </p:txBody>
      </p:sp>
      <p:sp>
        <p:nvSpPr>
          <p:cNvPr id="1048782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783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41AC1FE2-BF1A-4520-9199-ACCB9518158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78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fld id="{2C73D6F6-37A8-44D6-BF1E-55BF5A45C897}" type="datetimeFigureOut">
              <a:rPr lang="en-US"/>
              <a:t>6/27/2022</a:t>
            </a:fld>
            <a:endParaRPr lang="en-US"/>
          </a:p>
        </p:txBody>
      </p:sp>
      <p:sp>
        <p:nvSpPr>
          <p:cNvPr id="104878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78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2193D091-638B-4B12-855A-0D78EB080DA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fld id="{8FAEF3D1-607D-4358-A904-E29269EA6135}" type="datetimeFigureOut">
              <a:rPr lang="en-US"/>
              <a:t>6/27/2022</a:t>
            </a:fld>
            <a:endParaRPr lang="en-US"/>
          </a:p>
        </p:txBody>
      </p:sp>
      <p:sp>
        <p:nvSpPr>
          <p:cNvPr id="104861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1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9C8BCD80-17B4-475B-8547-BAFA28EFEA4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4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815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816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81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fld id="{6078B024-8CEC-4A1A-86F0-1C1A92103568}" type="datetimeFigureOut">
              <a:rPr lang="en-US"/>
              <a:t>6/27/2022</a:t>
            </a:fld>
            <a:endParaRPr lang="en-US"/>
          </a:p>
        </p:txBody>
      </p:sp>
      <p:sp>
        <p:nvSpPr>
          <p:cNvPr id="104881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81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480B0C86-C98F-4B04-9A6F-984DFCA2CB8E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8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799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1048800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801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fld id="{A67CDC55-4D42-48D8-ABF4-959492C9D132}" type="datetimeFigureOut">
              <a:rPr lang="en-US"/>
              <a:t>6/27/2022</a:t>
            </a:fld>
            <a:endParaRPr lang="en-US"/>
          </a:p>
        </p:txBody>
      </p:sp>
      <p:sp>
        <p:nvSpPr>
          <p:cNvPr id="1048802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803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ADB300AD-E71A-4179-A425-2196A9360CA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485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4857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fld id="{56F52276-16BD-4612-A4DB-530C673F3FA0}" type="datetimeFigureOut">
              <a:rPr lang="en-US"/>
              <a:t>6/27/2022</a:t>
            </a:fld>
            <a:endParaRPr lang="en-US"/>
          </a:p>
        </p:txBody>
      </p:sp>
      <p:sp>
        <p:nvSpPr>
          <p:cNvPr id="104857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04858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F642CBBE-97E2-4CD7-9792-445193E36DA5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2B293A-E929-45EC-B172-A52F9F0FD8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A8F1692-9F8D-411A-9C16-425555511F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6/27/2022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75E5DC-538A-47F7-A859-B3EC7F3C56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307D87-B1F1-48B7-87DE-C6DFF3739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5C251A6-B550-4BE8-B3BA-DA9D45F97AB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A9F950BE-4E64-4452-AC0B-9810ED614D97}"/>
              </a:ext>
            </a:extLst>
          </p:cNvPr>
          <p:cNvCxnSpPr/>
          <p:nvPr userDrawn="1"/>
        </p:nvCxnSpPr>
        <p:spPr>
          <a:xfrm>
            <a:off x="0" y="0"/>
            <a:ext cx="9144000" cy="0"/>
          </a:xfrm>
          <a:prstGeom prst="line">
            <a:avLst/>
          </a:prstGeom>
          <a:ln w="66675" cmpd="thickThin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27A5E837-23AE-46BA-9089-2A740991D032}"/>
              </a:ext>
            </a:extLst>
          </p:cNvPr>
          <p:cNvCxnSpPr/>
          <p:nvPr userDrawn="1"/>
        </p:nvCxnSpPr>
        <p:spPr>
          <a:xfrm>
            <a:off x="0" y="6858000"/>
            <a:ext cx="9144000" cy="0"/>
          </a:xfrm>
          <a:prstGeom prst="line">
            <a:avLst/>
          </a:prstGeom>
          <a:ln w="66675" cmpd="thinThick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16860469-0E52-49D0-B73F-73ABCDA2F281}"/>
              </a:ext>
            </a:extLst>
          </p:cNvPr>
          <p:cNvCxnSpPr/>
          <p:nvPr userDrawn="1"/>
        </p:nvCxnSpPr>
        <p:spPr>
          <a:xfrm>
            <a:off x="0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7DC1A378-A5AC-42CE-B712-1B04FCAB40FB}"/>
              </a:ext>
            </a:extLst>
          </p:cNvPr>
          <p:cNvCxnSpPr/>
          <p:nvPr userDrawn="1"/>
        </p:nvCxnSpPr>
        <p:spPr>
          <a:xfrm>
            <a:off x="0" y="0"/>
            <a:ext cx="0" cy="6858000"/>
          </a:xfrm>
          <a:prstGeom prst="line">
            <a:avLst/>
          </a:prstGeom>
          <a:ln w="66675" cmpd="thinThick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3AC6CBE7-8EBE-47A5-B0FA-121905B3B785}"/>
              </a:ext>
            </a:extLst>
          </p:cNvPr>
          <p:cNvCxnSpPr/>
          <p:nvPr userDrawn="1"/>
        </p:nvCxnSpPr>
        <p:spPr>
          <a:xfrm>
            <a:off x="9144000" y="0"/>
            <a:ext cx="0" cy="6858000"/>
          </a:xfrm>
          <a:prstGeom prst="line">
            <a:avLst/>
          </a:prstGeom>
          <a:ln w="66675" cmpd="thickThin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708A249-6147-47F3-A5FF-D07FE2DE0A9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2" y="3"/>
            <a:ext cx="9092377" cy="679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68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82B293A-E929-45EC-B172-A52F9F0FD8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A8F1692-9F8D-411A-9C16-425555511F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6/27/2022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575E5DC-538A-47F7-A859-B3EC7F3C56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5307D87-B1F1-48B7-87DE-C6DFF3739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5C251A6-B550-4BE8-B3BA-DA9D45F97AB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A9F950BE-4E64-4452-AC0B-9810ED614D97}"/>
              </a:ext>
            </a:extLst>
          </p:cNvPr>
          <p:cNvCxnSpPr/>
          <p:nvPr userDrawn="1"/>
        </p:nvCxnSpPr>
        <p:spPr>
          <a:xfrm>
            <a:off x="0" y="0"/>
            <a:ext cx="9144000" cy="0"/>
          </a:xfrm>
          <a:prstGeom prst="line">
            <a:avLst/>
          </a:prstGeom>
          <a:ln w="66675" cmpd="thickThin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27A5E837-23AE-46BA-9089-2A740991D032}"/>
              </a:ext>
            </a:extLst>
          </p:cNvPr>
          <p:cNvCxnSpPr/>
          <p:nvPr userDrawn="1"/>
        </p:nvCxnSpPr>
        <p:spPr>
          <a:xfrm>
            <a:off x="0" y="6858000"/>
            <a:ext cx="9144000" cy="0"/>
          </a:xfrm>
          <a:prstGeom prst="line">
            <a:avLst/>
          </a:prstGeom>
          <a:ln w="66675" cmpd="thinThick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16860469-0E52-49D0-B73F-73ABCDA2F281}"/>
              </a:ext>
            </a:extLst>
          </p:cNvPr>
          <p:cNvCxnSpPr/>
          <p:nvPr userDrawn="1"/>
        </p:nvCxnSpPr>
        <p:spPr>
          <a:xfrm>
            <a:off x="0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7DC1A378-A5AC-42CE-B712-1B04FCAB40FB}"/>
              </a:ext>
            </a:extLst>
          </p:cNvPr>
          <p:cNvCxnSpPr/>
          <p:nvPr userDrawn="1"/>
        </p:nvCxnSpPr>
        <p:spPr>
          <a:xfrm>
            <a:off x="0" y="0"/>
            <a:ext cx="0" cy="6858000"/>
          </a:xfrm>
          <a:prstGeom prst="line">
            <a:avLst/>
          </a:prstGeom>
          <a:ln w="66675" cmpd="thinThick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3AC6CBE7-8EBE-47A5-B0FA-121905B3B785}"/>
              </a:ext>
            </a:extLst>
          </p:cNvPr>
          <p:cNvCxnSpPr/>
          <p:nvPr userDrawn="1"/>
        </p:nvCxnSpPr>
        <p:spPr>
          <a:xfrm>
            <a:off x="9144000" y="0"/>
            <a:ext cx="0" cy="6858000"/>
          </a:xfrm>
          <a:prstGeom prst="line">
            <a:avLst/>
          </a:prstGeom>
          <a:ln w="66675" cmpd="thickThin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708A249-6147-47F3-A5FF-D07FE2DE0A9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1" y="1"/>
            <a:ext cx="9092377" cy="679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47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gọc Sơn - TÌNH CHA (online-video-cutter.com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533402"/>
            <a:ext cx="8229600" cy="5592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5" name="Rectangle 5"/>
          <p:cNvSpPr>
            <a:spLocks noChangeArrowheads="1"/>
          </p:cNvSpPr>
          <p:nvPr/>
        </p:nvSpPr>
        <p:spPr bwMode="auto">
          <a:xfrm>
            <a:off x="803127" y="1600202"/>
            <a:ext cx="7746031" cy="461665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?  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Theo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ai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lỗi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nỗi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đau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Xi-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mông</a:t>
            </a:r>
            <a:r>
              <a:rPr lang="en-US" alt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r>
              <a:rPr lang="en-US" altLang="en-US" sz="2400" dirty="0" smtClean="0">
                <a:latin typeface="Times New Roman" panose="02020603050405020304" pitchFamily="18" charset="0"/>
              </a:rPr>
              <a:t>  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048726" name="Rectangle 6"/>
          <p:cNvSpPr>
            <a:spLocks noChangeArrowheads="1"/>
          </p:cNvSpPr>
          <p:nvPr/>
        </p:nvSpPr>
        <p:spPr bwMode="auto">
          <a:xfrm>
            <a:off x="762000" y="2819402"/>
            <a:ext cx="261610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latin typeface="Times New Roman" panose="02020603050405020304" pitchFamily="18" charset="0"/>
              </a:rPr>
              <a:t> 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048728" name="Text Box 10"/>
          <p:cNvSpPr txBox="1">
            <a:spLocks noChangeArrowheads="1"/>
          </p:cNvSpPr>
          <p:nvPr/>
        </p:nvSpPr>
        <p:spPr bwMode="auto">
          <a:xfrm>
            <a:off x="914400" y="3352802"/>
            <a:ext cx="7239000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Giả</a:t>
            </a:r>
            <a:r>
              <a:rPr lang="en-US" alt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gặp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hoàn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cảnh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Xi-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mông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sẽ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đối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xử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?     </a:t>
            </a:r>
            <a:endParaRPr lang="en-US" altLang="en-US" sz="24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29201" y="668457"/>
            <a:ext cx="32396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Think-Write-Pair-Share</a:t>
            </a:r>
            <a:endParaRPr lang="en-US" dirty="0"/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877446" y="277884"/>
            <a:ext cx="3798694" cy="914400"/>
          </a:xfrm>
          <a:prstGeom prst="cloudCallout">
            <a:avLst>
              <a:gd name="adj1" fmla="val -28037"/>
              <a:gd name="adj2" fmla="val 69968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36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Thảo luận</a:t>
            </a:r>
            <a:endParaRPr lang="en-US" altLang="en-US" sz="3600" b="1" i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 rot="10800000" flipV="1">
            <a:off x="762000" y="2209802"/>
            <a:ext cx="762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Đám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học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/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xa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lánh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em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/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đàn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lừa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dối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em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/ Chính mẹ em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8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8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48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8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25" grpId="0"/>
      <p:bldP spid="1048728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Rectangle 8"/>
          <p:cNvSpPr>
            <a:spLocks noChangeArrowheads="1"/>
          </p:cNvSpPr>
          <p:nvPr/>
        </p:nvSpPr>
        <p:spPr bwMode="auto">
          <a:xfrm>
            <a:off x="304800" y="2404170"/>
            <a:ext cx="86106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?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Tìm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những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 chi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tiết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miêu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tả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thái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độ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,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tâm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trạng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của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chị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Blăng-sốt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khi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 </a:t>
            </a:r>
            <a:endParaRPr lang="en-US" sz="24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+ 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C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on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oà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khóc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kể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về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việc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định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chết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đuối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vì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nỗi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đau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không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có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bố</a:t>
            </a:r>
            <a:endParaRPr lang="en-US" sz="24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+ 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C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on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hỏi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bác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 Phi-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líp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:“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Bác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có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muốn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làm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bố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cháu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không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 ? ?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Em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hãy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nêu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nhận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xét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về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thái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độ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,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tâm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trạng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của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chị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Blăng-sốt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khi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đó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? </a:t>
            </a:r>
            <a:endParaRPr lang="en-US" sz="24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?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Vậy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chị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Blăng-sốt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là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người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như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thế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nào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Arial"/>
              </a:rPr>
              <a:t>? </a:t>
            </a:r>
            <a:endParaRPr lang="en-US" sz="24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048619" name="AutoShape 9"/>
          <p:cNvSpPr>
            <a:spLocks noChangeArrowheads="1"/>
          </p:cNvSpPr>
          <p:nvPr/>
        </p:nvSpPr>
        <p:spPr bwMode="auto">
          <a:xfrm>
            <a:off x="3581400" y="381000"/>
            <a:ext cx="4648200" cy="1524000"/>
          </a:xfrm>
          <a:prstGeom prst="cloudCallout">
            <a:avLst>
              <a:gd name="adj1" fmla="val -23870"/>
              <a:gd name="adj2" fmla="val -38366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" sz="36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PHIẾU HỌC TẬP SỐ 3</a:t>
            </a:r>
            <a:endParaRPr lang="zh-CN" altLang="en-US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1" y="76200"/>
            <a:ext cx="3390792" cy="2057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95400" y="1219200"/>
            <a:ext cx="1066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5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phút</a:t>
            </a:r>
            <a:endParaRPr lang="en-US" sz="2000" b="1" dirty="0">
              <a:solidFill>
                <a:srgbClr val="FF0000"/>
              </a:solidFill>
              <a:latin typeface="Times New Roman"/>
              <a:ea typeface="Times New Roman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8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8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48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48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18" grpId="0"/>
      <p:bldP spid="1048619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6289345"/>
              </p:ext>
            </p:extLst>
          </p:nvPr>
        </p:nvGraphicFramePr>
        <p:xfrm>
          <a:off x="92075" y="701040"/>
          <a:ext cx="8899524" cy="58521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5725"/>
                <a:gridCol w="3962400"/>
                <a:gridCol w="3581399"/>
              </a:tblGrid>
              <a:tr h="6254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Chi </a:t>
                      </a:r>
                      <a:r>
                        <a:rPr lang="en-US" sz="22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endParaRPr lang="en-US" sz="22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Nhận</a:t>
                      </a:r>
                      <a:r>
                        <a:rPr lang="en-US" sz="22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xét</a:t>
                      </a:r>
                      <a:endParaRPr lang="en-US" sz="22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278322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Xi-</a:t>
                      </a:r>
                      <a:r>
                        <a:rPr lang="en-US" sz="2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mông</a:t>
                      </a:r>
                      <a:r>
                        <a:rPr lang="en-US" sz="2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khóc</a:t>
                      </a:r>
                      <a:r>
                        <a:rPr lang="en-US" sz="2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vì</a:t>
                      </a:r>
                      <a:r>
                        <a:rPr lang="en-US" sz="2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bố</a:t>
                      </a: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dirty="0"/>
                    </a:p>
                  </a:txBody>
                  <a:tcPr/>
                </a:tc>
              </a:tr>
              <a:tr h="2278322"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200" dirty="0" smtClean="0">
                          <a:latin typeface="Times New Roman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lang="en-US" sz="2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hỏi</a:t>
                      </a:r>
                      <a:r>
                        <a:rPr lang="en-US" sz="2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bác</a:t>
                      </a:r>
                      <a:r>
                        <a:rPr lang="en-US" sz="2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Phi-lip</a:t>
                      </a: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uLnTx/>
                        <a:uFillTx/>
                        <a:latin typeface="Times New Roman" pitchFamily="18" charset="0"/>
                        <a:ea typeface="+mn-ea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  <a:defRPr/>
                      </a:pPr>
                      <a:endParaRPr kumimoji="0" lang="en-US" sz="2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Arial" charset="0"/>
                      </a:endParaRPr>
                    </a:p>
                  </a:txBody>
                  <a:tcPr/>
                </a:tc>
              </a:tr>
              <a:tr h="670095"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/>
                        <a:defRPr/>
                      </a:pPr>
                      <a:endParaRPr kumimoji="0" lang="en-US" altLang="en-US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-381000" y="2"/>
            <a:ext cx="4587875" cy="461665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2.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Nhân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chị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Blăng-Sốt</a:t>
            </a:r>
            <a:r>
              <a:rPr lang="fr-FR" altLang="en-US" sz="2400" dirty="0" smtClean="0"/>
              <a:t> </a:t>
            </a:r>
            <a:endParaRPr lang="fr-FR" alt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1447800" y="1475365"/>
            <a:ext cx="38862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- 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Đôi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má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đỏ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bừng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  <a:p>
            <a:pPr lvl="0">
              <a:defRPr/>
            </a:pPr>
            <a:r>
              <a:rPr lang="nl-NL" sz="2400" dirty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- Tê tái đến tận xương tuỷ 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  <a:p>
            <a:pPr lvl="0">
              <a:defRPr/>
            </a:pPr>
            <a:r>
              <a:rPr lang="nl-NL" sz="2400" dirty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- 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Ôm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con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hôn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lấy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hôn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để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, </a:t>
            </a:r>
            <a:r>
              <a:rPr lang="nl-NL" sz="2400" dirty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nước mắt lã chã tuôn rơi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  <a:p>
            <a:pPr marL="0" indent="0">
              <a:buFontTx/>
              <a:buNone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86400" y="1680629"/>
            <a:ext cx="32766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4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Ngượng</a:t>
            </a:r>
            <a:r>
              <a:rPr lang="en-US" sz="24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ngùng</a:t>
            </a:r>
            <a:r>
              <a:rPr lang="en-US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,  </a:t>
            </a:r>
            <a:r>
              <a:rPr lang="en-US" sz="24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đau</a:t>
            </a:r>
            <a:r>
              <a:rPr lang="en-US" sz="24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đớn</a:t>
            </a:r>
            <a:r>
              <a:rPr lang="en-US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, </a:t>
            </a:r>
            <a:r>
              <a:rPr lang="en-US" sz="24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thương</a:t>
            </a:r>
            <a:r>
              <a:rPr lang="en-US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con</a:t>
            </a:r>
          </a:p>
          <a:p>
            <a:pPr marL="0" indent="0">
              <a:buFontTx/>
              <a:buNone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86402" y="3810002"/>
            <a:ext cx="3276599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4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Không</a:t>
            </a:r>
            <a:r>
              <a:rPr lang="en-US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thể</a:t>
            </a:r>
            <a:r>
              <a:rPr lang="en-US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trả</a:t>
            </a:r>
            <a:r>
              <a:rPr lang="en-US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lời</a:t>
            </a:r>
            <a:r>
              <a:rPr lang="en-US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, </a:t>
            </a:r>
            <a:r>
              <a:rPr lang="en-US" sz="24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đau</a:t>
            </a:r>
            <a:r>
              <a:rPr lang="en-US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đớn</a:t>
            </a:r>
            <a:r>
              <a:rPr lang="en-US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tột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cùng</a:t>
            </a:r>
            <a:r>
              <a:rPr lang="en-US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, </a:t>
            </a:r>
            <a:r>
              <a:rPr lang="en-US" sz="24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nhục</a:t>
            </a:r>
            <a:r>
              <a:rPr lang="en-US" sz="24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nhã</a:t>
            </a:r>
            <a:r>
              <a:rPr lang="en-US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vì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thương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yêu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con,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vì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con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bị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xúc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phạm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.</a:t>
            </a:r>
          </a:p>
          <a:p>
            <a:pPr marL="0" indent="0">
              <a:buFontTx/>
              <a:buNone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0" y="3685165"/>
            <a:ext cx="39624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Im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lặng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  <a:p>
            <a:pPr lvl="0">
              <a:buFontTx/>
              <a:buChar char="-"/>
              <a:defRPr/>
            </a:pP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Hổ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thẹn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,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lặng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ngắt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, 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quằn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quại</a:t>
            </a:r>
            <a:endParaRPr lang="en-US" sz="2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  <a:p>
            <a:pPr lvl="0">
              <a:buFontTx/>
              <a:buChar char="-"/>
              <a:defRPr/>
            </a:pP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Dựa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vào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tường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tay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ôm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ngực</a:t>
            </a:r>
            <a:endParaRPr lang="en-US" sz="2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  <a:p>
            <a:pPr marL="0" indent="0">
              <a:buFontTx/>
              <a:buNone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2" y="5943602"/>
            <a:ext cx="87629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Đau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khổ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tột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mực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marL="0" indent="0">
              <a:buFontTx/>
              <a:buNone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38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AutoShape 4"/>
          <p:cNvSpPr>
            <a:spLocks noChangeArrowheads="1"/>
          </p:cNvSpPr>
          <p:nvPr/>
        </p:nvSpPr>
        <p:spPr bwMode="auto">
          <a:xfrm>
            <a:off x="3124200" y="457200"/>
            <a:ext cx="5486400" cy="914400"/>
          </a:xfrm>
          <a:prstGeom prst="cloudCallout">
            <a:avLst>
              <a:gd name="adj1" fmla="val -32204"/>
              <a:gd name="adj2" fmla="val 69968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3600" b="1" i="1" dirty="0">
                <a:solidFill>
                  <a:srgbClr val="FF3300"/>
                </a:solidFill>
                <a:latin typeface=".VnTime" pitchFamily="34" charset="0"/>
              </a:rPr>
              <a:t>Thảo luận</a:t>
            </a:r>
            <a:endParaRPr lang="en-US" altLang="en-US" sz="3600" b="1" i="1" dirty="0">
              <a:solidFill>
                <a:srgbClr val="FF3300"/>
              </a:solidFill>
              <a:latin typeface=".VnTime" pitchFamily="34" charset="0"/>
            </a:endParaRPr>
          </a:p>
        </p:txBody>
      </p:sp>
      <p:sp>
        <p:nvSpPr>
          <p:cNvPr id="1048587" name="Rectangle 5"/>
          <p:cNvSpPr>
            <a:spLocks noChangeArrowheads="1"/>
          </p:cNvSpPr>
          <p:nvPr/>
        </p:nvSpPr>
        <p:spPr bwMode="auto">
          <a:xfrm>
            <a:off x="3200400" y="1626274"/>
            <a:ext cx="5590680" cy="181588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nl-NL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? </a:t>
            </a:r>
            <a:r>
              <a:rPr lang="nl-NL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Có ý kiến cho </a:t>
            </a:r>
            <a:r>
              <a:rPr lang="nl-NL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rằng: </a:t>
            </a:r>
            <a:r>
              <a:rPr lang="nl-NL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Chị là người hư </a:t>
            </a:r>
            <a:r>
              <a:rPr lang="nl-NL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hỏng. </a:t>
            </a:r>
            <a:r>
              <a:rPr lang="nl-NL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Nhưng </a:t>
            </a:r>
            <a:r>
              <a:rPr lang="nl-NL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cũng </a:t>
            </a:r>
            <a:r>
              <a:rPr lang="nl-NL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có người cho chị là người tốt nhưng trót lầm lỡ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nl-NL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mà thôi ? Ý</a:t>
            </a:r>
            <a:r>
              <a:rPr lang="nl-NL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nl-NL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kiến em thế nào ?</a:t>
            </a:r>
            <a:r>
              <a:rPr lang="nl-NL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048588" name="Rectangle 6"/>
          <p:cNvSpPr>
            <a:spLocks noChangeArrowheads="1"/>
          </p:cNvSpPr>
          <p:nvPr/>
        </p:nvSpPr>
        <p:spPr bwMode="auto">
          <a:xfrm>
            <a:off x="457200" y="3875544"/>
            <a:ext cx="79248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24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  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Qua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ngôi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nhà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thái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độ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chị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khách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nỗi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lòng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chị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khi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nghe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nói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chứng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minh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chị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phải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phụ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nữ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hư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hỏng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thiếu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đứng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đắn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mà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đàn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bà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thời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nhẹ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dạ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lỡ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lầm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mà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ra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Xi-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mông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khiến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Xi-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mông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trở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đứa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bố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chứ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căn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chị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tốt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chị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từng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“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cô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gái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đẹp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nhất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vùng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”.</a:t>
            </a: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047999" cy="37338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48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48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48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48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48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48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86" grpId="0" animBg="1"/>
      <p:bldP spid="1048587" grpId="0"/>
      <p:bldP spid="104858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9" name="Rectangle 4"/>
          <p:cNvSpPr>
            <a:spLocks noChangeArrowheads="1"/>
          </p:cNvSpPr>
          <p:nvPr/>
        </p:nvSpPr>
        <p:spPr bwMode="auto">
          <a:xfrm>
            <a:off x="136526" y="399871"/>
            <a:ext cx="5883274" cy="1200329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2.</a:t>
            </a:r>
            <a:r>
              <a:rPr lang="en-US" alt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Nhân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chị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Blăng-Sốt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3600" dirty="0"/>
              <a:t> </a:t>
            </a:r>
          </a:p>
        </p:txBody>
      </p:sp>
      <p:sp>
        <p:nvSpPr>
          <p:cNvPr id="1048590" name="Rectangle 6"/>
          <p:cNvSpPr>
            <a:spLocks noChangeArrowheads="1"/>
          </p:cNvSpPr>
          <p:nvPr/>
        </p:nvSpPr>
        <p:spPr bwMode="auto">
          <a:xfrm>
            <a:off x="685800" y="1331893"/>
            <a:ext cx="7848600" cy="1077218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gái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đẹp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lầm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lỡ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khiến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Xi-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mông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trở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đứa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bố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048591" name="Rectangle 7"/>
          <p:cNvSpPr>
            <a:spLocks noChangeArrowheads="1"/>
          </p:cNvSpPr>
          <p:nvPr/>
        </p:nvSpPr>
        <p:spPr bwMode="auto">
          <a:xfrm>
            <a:off x="609600" y="2438400"/>
            <a:ext cx="7761035" cy="1077218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S</a:t>
            </a:r>
            <a:r>
              <a:rPr lang="vi-VN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ống trong sạch, đứng đắn và nghiêm túc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048592" name="Rectangle 8"/>
          <p:cNvSpPr>
            <a:spLocks noChangeArrowheads="1"/>
          </p:cNvSpPr>
          <p:nvPr/>
        </p:nvSpPr>
        <p:spPr bwMode="auto">
          <a:xfrm>
            <a:off x="-76200" y="3072825"/>
            <a:ext cx="8229600" cy="584775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Đau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khổ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tột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mực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48593" name="Rectangle 9"/>
          <p:cNvSpPr>
            <a:spLocks noChangeArrowheads="1"/>
          </p:cNvSpPr>
          <p:nvPr/>
        </p:nvSpPr>
        <p:spPr bwMode="auto">
          <a:xfrm>
            <a:off x="381000" y="3967632"/>
            <a:ext cx="798963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>
              <a:buFont typeface="Symbol" pitchFamily="18" charset="2"/>
              <a:buChar char="Þ"/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Là một người phụ nữ đức hạnh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,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đ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áng thương,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đáng </a:t>
            </a:r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trân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trọng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, 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đáng </a:t>
            </a:r>
            <a:r>
              <a:rPr lang="vi-V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được cảm 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thông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chia sẻ.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Arial" charset="0"/>
            </a:endParaRPr>
          </a:p>
          <a:p>
            <a:pPr algn="ctr"/>
            <a:endParaRPr lang="vi-VN" sz="2400" b="1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8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8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8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48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8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8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48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48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48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48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89" grpId="0"/>
      <p:bldP spid="1048590" grpId="0"/>
      <p:bldP spid="1048591" grpId="0"/>
      <p:bldP spid="1048592" grpId="0"/>
      <p:bldP spid="104859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AutoShape 4"/>
          <p:cNvSpPr>
            <a:spLocks noChangeArrowheads="1"/>
          </p:cNvSpPr>
          <p:nvPr/>
        </p:nvSpPr>
        <p:spPr bwMode="auto">
          <a:xfrm>
            <a:off x="1066800" y="457199"/>
            <a:ext cx="6172200" cy="1451543"/>
          </a:xfrm>
          <a:prstGeom prst="cloudCallout">
            <a:avLst>
              <a:gd name="adj1" fmla="val -32204"/>
              <a:gd name="adj2" fmla="val 69968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36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Thảo </a:t>
            </a:r>
            <a:r>
              <a:rPr lang="vi-VN" altLang="en-US" sz="36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altLang="en-US" sz="36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altLang="en-US" sz="36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endParaRPr lang="en-US" altLang="en-US" sz="3600" b="1" i="1" dirty="0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sz="20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altLang="en-US" sz="20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 5 </a:t>
            </a:r>
            <a:r>
              <a:rPr lang="en-US" altLang="en-US" sz="2000" b="1" i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altLang="en-US" sz="2000" b="1" i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8613" name="Rectangle 5"/>
          <p:cNvSpPr>
            <a:spLocks noChangeArrowheads="1"/>
          </p:cNvSpPr>
          <p:nvPr/>
        </p:nvSpPr>
        <p:spPr bwMode="auto">
          <a:xfrm>
            <a:off x="457200" y="2133600"/>
            <a:ext cx="83058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2800" i="1" dirty="0">
                <a:latin typeface="Times New Roman"/>
                <a:ea typeface="Calibri"/>
              </a:rPr>
              <a:t>?</a:t>
            </a:r>
            <a:r>
              <a:rPr lang="fr-FR" sz="2800" i="1" dirty="0" err="1">
                <a:latin typeface="Times New Roman"/>
                <a:ea typeface="Calibri"/>
              </a:rPr>
              <a:t>Tìm</a:t>
            </a:r>
            <a:r>
              <a:rPr lang="fr-FR" sz="2800" i="1" dirty="0">
                <a:latin typeface="Times New Roman"/>
                <a:ea typeface="Calibri"/>
              </a:rPr>
              <a:t> chi </a:t>
            </a:r>
            <a:r>
              <a:rPr lang="fr-FR" sz="2800" i="1" dirty="0" err="1">
                <a:latin typeface="Times New Roman"/>
                <a:ea typeface="Calibri"/>
              </a:rPr>
              <a:t>tiết</a:t>
            </a:r>
            <a:r>
              <a:rPr lang="fr-FR" sz="2800" i="1" dirty="0">
                <a:latin typeface="Times New Roman"/>
                <a:ea typeface="Calibri"/>
              </a:rPr>
              <a:t> </a:t>
            </a:r>
            <a:r>
              <a:rPr lang="fr-FR" sz="2800" i="1" dirty="0" err="1">
                <a:latin typeface="Times New Roman"/>
                <a:ea typeface="Calibri"/>
              </a:rPr>
              <a:t>miêu</a:t>
            </a:r>
            <a:r>
              <a:rPr lang="fr-FR" sz="2800" i="1" dirty="0">
                <a:latin typeface="Times New Roman"/>
                <a:ea typeface="Calibri"/>
              </a:rPr>
              <a:t> </a:t>
            </a:r>
            <a:r>
              <a:rPr lang="fr-FR" sz="2800" i="1" dirty="0" err="1">
                <a:latin typeface="Times New Roman"/>
                <a:ea typeface="Calibri"/>
              </a:rPr>
              <a:t>tả</a:t>
            </a:r>
            <a:r>
              <a:rPr lang="fr-FR" sz="2800" i="1" dirty="0">
                <a:latin typeface="Times New Roman"/>
                <a:ea typeface="Calibri"/>
              </a:rPr>
              <a:t> </a:t>
            </a:r>
            <a:r>
              <a:rPr lang="fr-FR" sz="2800" i="1" dirty="0" err="1">
                <a:latin typeface="Times New Roman"/>
                <a:ea typeface="Calibri"/>
              </a:rPr>
              <a:t>chân</a:t>
            </a:r>
            <a:r>
              <a:rPr lang="fr-FR" sz="2800" i="1" dirty="0">
                <a:latin typeface="Times New Roman"/>
                <a:ea typeface="Calibri"/>
              </a:rPr>
              <a:t> </a:t>
            </a:r>
            <a:r>
              <a:rPr lang="fr-FR" sz="2800" i="1" dirty="0" err="1">
                <a:latin typeface="Times New Roman"/>
                <a:ea typeface="Calibri"/>
              </a:rPr>
              <a:t>dung</a:t>
            </a:r>
            <a:r>
              <a:rPr lang="fr-FR" sz="2800" i="1" dirty="0">
                <a:latin typeface="Times New Roman"/>
                <a:ea typeface="Calibri"/>
              </a:rPr>
              <a:t> </a:t>
            </a:r>
            <a:r>
              <a:rPr lang="fr-FR" sz="2800" i="1" dirty="0" err="1">
                <a:latin typeface="Times New Roman"/>
                <a:ea typeface="Calibri"/>
              </a:rPr>
              <a:t>bác</a:t>
            </a:r>
            <a:r>
              <a:rPr lang="fr-FR" sz="2800" i="1" dirty="0">
                <a:latin typeface="Times New Roman"/>
                <a:ea typeface="Calibri"/>
              </a:rPr>
              <a:t> Philip ? Qua </a:t>
            </a:r>
            <a:r>
              <a:rPr lang="fr-FR" sz="2800" i="1" dirty="0" err="1">
                <a:latin typeface="Times New Roman"/>
                <a:ea typeface="Calibri"/>
              </a:rPr>
              <a:t>đó</a:t>
            </a:r>
            <a:r>
              <a:rPr lang="fr-FR" sz="2800" i="1" dirty="0">
                <a:latin typeface="Times New Roman"/>
                <a:ea typeface="Calibri"/>
              </a:rPr>
              <a:t> ta </a:t>
            </a:r>
            <a:r>
              <a:rPr lang="fr-FR" sz="2800" i="1" dirty="0" err="1">
                <a:latin typeface="Times New Roman"/>
                <a:ea typeface="Calibri"/>
              </a:rPr>
              <a:t>thấy</a:t>
            </a:r>
            <a:r>
              <a:rPr lang="fr-FR" sz="2800" i="1" dirty="0">
                <a:latin typeface="Times New Roman"/>
                <a:ea typeface="Calibri"/>
              </a:rPr>
              <a:t> </a:t>
            </a:r>
            <a:r>
              <a:rPr lang="fr-FR" sz="2800" i="1" dirty="0" err="1">
                <a:latin typeface="Times New Roman"/>
                <a:ea typeface="Calibri"/>
              </a:rPr>
              <a:t>bác</a:t>
            </a:r>
            <a:r>
              <a:rPr lang="fr-FR" sz="2800" i="1" dirty="0">
                <a:latin typeface="Times New Roman"/>
                <a:ea typeface="Calibri"/>
              </a:rPr>
              <a:t> là </a:t>
            </a:r>
            <a:r>
              <a:rPr lang="fr-FR" sz="2800" i="1" dirty="0" err="1">
                <a:latin typeface="Times New Roman"/>
                <a:ea typeface="Calibri"/>
              </a:rPr>
              <a:t>người</a:t>
            </a:r>
            <a:r>
              <a:rPr lang="fr-FR" sz="2800" i="1" dirty="0">
                <a:latin typeface="Times New Roman"/>
                <a:ea typeface="Calibri"/>
              </a:rPr>
              <a:t> </a:t>
            </a:r>
            <a:r>
              <a:rPr lang="fr-FR" sz="2800" i="1" dirty="0" err="1">
                <a:latin typeface="Times New Roman"/>
                <a:ea typeface="Calibri"/>
              </a:rPr>
              <a:t>như</a:t>
            </a:r>
            <a:r>
              <a:rPr lang="fr-FR" sz="2800" i="1" dirty="0">
                <a:latin typeface="Times New Roman"/>
                <a:ea typeface="Calibri"/>
              </a:rPr>
              <a:t> </a:t>
            </a:r>
            <a:r>
              <a:rPr lang="fr-FR" sz="2800" i="1" dirty="0" err="1">
                <a:latin typeface="Times New Roman"/>
                <a:ea typeface="Calibri"/>
              </a:rPr>
              <a:t>thế</a:t>
            </a:r>
            <a:r>
              <a:rPr lang="fr-FR" sz="2800" i="1" dirty="0">
                <a:latin typeface="Times New Roman"/>
                <a:ea typeface="Calibri"/>
              </a:rPr>
              <a:t> </a:t>
            </a:r>
            <a:r>
              <a:rPr lang="fr-FR" sz="2800" i="1" dirty="0" err="1">
                <a:latin typeface="Times New Roman"/>
                <a:ea typeface="Calibri"/>
              </a:rPr>
              <a:t>nào</a:t>
            </a:r>
            <a:r>
              <a:rPr lang="fr-FR" sz="2800" i="1" dirty="0">
                <a:latin typeface="Times New Roman"/>
                <a:ea typeface="Calibri"/>
              </a:rPr>
              <a:t>?</a:t>
            </a:r>
            <a:endParaRPr lang="en-US" sz="24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fr-FR" sz="2800" i="1" dirty="0">
                <a:latin typeface="Times New Roman"/>
                <a:ea typeface="Calibri"/>
              </a:rPr>
              <a:t>?</a:t>
            </a:r>
            <a:r>
              <a:rPr lang="fr-FR" sz="2800" i="1" dirty="0" err="1">
                <a:latin typeface="Times New Roman"/>
                <a:ea typeface="Calibri"/>
              </a:rPr>
              <a:t>Đứng</a:t>
            </a:r>
            <a:r>
              <a:rPr lang="fr-FR" sz="2800" i="1" dirty="0">
                <a:latin typeface="Times New Roman"/>
                <a:ea typeface="Calibri"/>
              </a:rPr>
              <a:t> </a:t>
            </a:r>
            <a:r>
              <a:rPr lang="fr-FR" sz="2800" i="1" dirty="0" err="1">
                <a:latin typeface="Times New Roman"/>
                <a:ea typeface="Calibri"/>
              </a:rPr>
              <a:t>trước</a:t>
            </a:r>
            <a:r>
              <a:rPr lang="fr-FR" sz="2800" i="1" dirty="0">
                <a:latin typeface="Times New Roman"/>
                <a:ea typeface="Calibri"/>
              </a:rPr>
              <a:t> </a:t>
            </a:r>
            <a:r>
              <a:rPr lang="fr-FR" sz="2800" i="1" dirty="0" err="1">
                <a:latin typeface="Times New Roman"/>
                <a:ea typeface="Calibri"/>
              </a:rPr>
              <a:t>chị</a:t>
            </a:r>
            <a:r>
              <a:rPr lang="fr-FR" sz="2800" i="1" dirty="0">
                <a:latin typeface="Times New Roman"/>
                <a:ea typeface="Calibri"/>
              </a:rPr>
              <a:t> </a:t>
            </a:r>
            <a:r>
              <a:rPr lang="fr-FR" sz="2800" i="1" dirty="0" err="1">
                <a:latin typeface="Times New Roman"/>
                <a:ea typeface="Calibri"/>
              </a:rPr>
              <a:t>Blăng</a:t>
            </a:r>
            <a:r>
              <a:rPr lang="fr-FR" sz="2800" i="1" dirty="0">
                <a:latin typeface="Times New Roman"/>
                <a:ea typeface="Calibri"/>
              </a:rPr>
              <a:t> </a:t>
            </a:r>
            <a:r>
              <a:rPr lang="fr-FR" sz="2800" i="1" dirty="0" err="1">
                <a:latin typeface="Times New Roman"/>
                <a:ea typeface="Calibri"/>
              </a:rPr>
              <a:t>sôt</a:t>
            </a:r>
            <a:r>
              <a:rPr lang="fr-FR" sz="2800" i="1" dirty="0">
                <a:latin typeface="Times New Roman"/>
                <a:ea typeface="Calibri"/>
              </a:rPr>
              <a:t>, </a:t>
            </a:r>
            <a:r>
              <a:rPr lang="fr-FR" sz="2800" i="1" dirty="0" err="1">
                <a:latin typeface="Times New Roman"/>
                <a:ea typeface="Calibri"/>
              </a:rPr>
              <a:t>thái</a:t>
            </a:r>
            <a:r>
              <a:rPr lang="fr-FR" sz="2800" i="1" dirty="0">
                <a:latin typeface="Times New Roman"/>
                <a:ea typeface="Calibri"/>
              </a:rPr>
              <a:t> </a:t>
            </a:r>
            <a:r>
              <a:rPr lang="fr-FR" sz="2800" i="1" dirty="0" err="1">
                <a:latin typeface="Times New Roman"/>
                <a:ea typeface="Calibri"/>
              </a:rPr>
              <a:t>độ</a:t>
            </a:r>
            <a:r>
              <a:rPr lang="fr-FR" sz="2800" i="1" dirty="0">
                <a:latin typeface="Times New Roman"/>
                <a:ea typeface="Calibri"/>
              </a:rPr>
              <a:t> </a:t>
            </a:r>
            <a:r>
              <a:rPr lang="fr-FR" sz="2800" i="1" dirty="0" err="1">
                <a:latin typeface="Times New Roman"/>
                <a:ea typeface="Calibri"/>
              </a:rPr>
              <a:t>của</a:t>
            </a:r>
            <a:r>
              <a:rPr lang="fr-FR" sz="2800" i="1" dirty="0">
                <a:latin typeface="Times New Roman"/>
                <a:ea typeface="Calibri"/>
              </a:rPr>
              <a:t> </a:t>
            </a:r>
            <a:r>
              <a:rPr lang="fr-FR" sz="2800" i="1" dirty="0" err="1">
                <a:latin typeface="Times New Roman"/>
                <a:ea typeface="Calibri"/>
              </a:rPr>
              <a:t>bác</a:t>
            </a:r>
            <a:r>
              <a:rPr lang="fr-FR" sz="2800" i="1" dirty="0">
                <a:latin typeface="Times New Roman"/>
                <a:ea typeface="Calibri"/>
              </a:rPr>
              <a:t> ra </a:t>
            </a:r>
            <a:r>
              <a:rPr lang="fr-FR" sz="2800" i="1" dirty="0" err="1">
                <a:latin typeface="Times New Roman"/>
                <a:ea typeface="Calibri"/>
              </a:rPr>
              <a:t>sao</a:t>
            </a:r>
            <a:r>
              <a:rPr lang="fr-FR" sz="2800" i="1" dirty="0">
                <a:latin typeface="Times New Roman"/>
                <a:ea typeface="Calibri"/>
              </a:rPr>
              <a:t>?</a:t>
            </a:r>
            <a:endParaRPr lang="en-US" sz="24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fr-FR" sz="2800" i="1" dirty="0">
                <a:latin typeface="Times New Roman"/>
                <a:ea typeface="Calibri"/>
              </a:rPr>
              <a:t>?</a:t>
            </a:r>
            <a:r>
              <a:rPr lang="fr-FR" sz="2800" i="1" dirty="0" err="1">
                <a:latin typeface="Times New Roman"/>
                <a:ea typeface="Calibri"/>
              </a:rPr>
              <a:t>Tìm</a:t>
            </a:r>
            <a:r>
              <a:rPr lang="fr-FR" sz="2800" i="1" dirty="0">
                <a:latin typeface="Times New Roman"/>
                <a:ea typeface="Calibri"/>
              </a:rPr>
              <a:t> chi </a:t>
            </a:r>
            <a:r>
              <a:rPr lang="fr-FR" sz="2800" i="1" dirty="0" err="1">
                <a:latin typeface="Times New Roman"/>
                <a:ea typeface="Calibri"/>
              </a:rPr>
              <a:t>tiết</a:t>
            </a:r>
            <a:r>
              <a:rPr lang="fr-FR" sz="2800" i="1" dirty="0">
                <a:latin typeface="Times New Roman"/>
                <a:ea typeface="Calibri"/>
              </a:rPr>
              <a:t> </a:t>
            </a:r>
            <a:r>
              <a:rPr lang="fr-FR" sz="2800" i="1" dirty="0" err="1">
                <a:latin typeface="Times New Roman"/>
                <a:ea typeface="Calibri"/>
              </a:rPr>
              <a:t>thể</a:t>
            </a:r>
            <a:r>
              <a:rPr lang="fr-FR" sz="2800" i="1" dirty="0">
                <a:latin typeface="Times New Roman"/>
                <a:ea typeface="Calibri"/>
              </a:rPr>
              <a:t> </a:t>
            </a:r>
            <a:r>
              <a:rPr lang="fr-FR" sz="2800" i="1" dirty="0" err="1">
                <a:latin typeface="Times New Roman"/>
                <a:ea typeface="Calibri"/>
              </a:rPr>
              <a:t>hiện</a:t>
            </a:r>
            <a:r>
              <a:rPr lang="fr-FR" sz="2800" i="1" dirty="0">
                <a:latin typeface="Times New Roman"/>
                <a:ea typeface="Calibri"/>
              </a:rPr>
              <a:t> </a:t>
            </a:r>
            <a:r>
              <a:rPr lang="fr-FR" sz="2800" i="1" dirty="0" err="1">
                <a:latin typeface="Times New Roman"/>
                <a:ea typeface="Calibri"/>
              </a:rPr>
              <a:t>thái</a:t>
            </a:r>
            <a:r>
              <a:rPr lang="fr-FR" sz="2800" i="1" dirty="0">
                <a:latin typeface="Times New Roman"/>
                <a:ea typeface="Calibri"/>
              </a:rPr>
              <a:t> </a:t>
            </a:r>
            <a:r>
              <a:rPr lang="fr-FR" sz="2800" i="1" dirty="0" err="1">
                <a:latin typeface="Times New Roman"/>
                <a:ea typeface="Calibri"/>
              </a:rPr>
              <a:t>độ</a:t>
            </a:r>
            <a:r>
              <a:rPr lang="fr-FR" sz="2800" i="1" dirty="0">
                <a:latin typeface="Times New Roman"/>
                <a:ea typeface="Calibri"/>
              </a:rPr>
              <a:t> </a:t>
            </a:r>
            <a:r>
              <a:rPr lang="fr-FR" sz="2800" i="1" dirty="0" err="1">
                <a:latin typeface="Times New Roman"/>
                <a:ea typeface="Calibri"/>
              </a:rPr>
              <a:t>của</a:t>
            </a:r>
            <a:r>
              <a:rPr lang="fr-FR" sz="2800" i="1" dirty="0">
                <a:latin typeface="Times New Roman"/>
                <a:ea typeface="Calibri"/>
              </a:rPr>
              <a:t> </a:t>
            </a:r>
            <a:r>
              <a:rPr lang="fr-FR" sz="2800" i="1" dirty="0" err="1">
                <a:latin typeface="Times New Roman"/>
                <a:ea typeface="Calibri"/>
              </a:rPr>
              <a:t>bác</a:t>
            </a:r>
            <a:r>
              <a:rPr lang="fr-FR" sz="2800" i="1" dirty="0">
                <a:latin typeface="Times New Roman"/>
                <a:ea typeface="Calibri"/>
              </a:rPr>
              <a:t> Phi </a:t>
            </a:r>
            <a:r>
              <a:rPr lang="fr-FR" sz="2800" i="1" dirty="0" err="1">
                <a:latin typeface="Times New Roman"/>
                <a:ea typeface="Calibri"/>
              </a:rPr>
              <a:t>lip</a:t>
            </a:r>
            <a:r>
              <a:rPr lang="fr-FR" sz="2800" i="1" dirty="0">
                <a:latin typeface="Times New Roman"/>
                <a:ea typeface="Calibri"/>
              </a:rPr>
              <a:t> khi </a:t>
            </a:r>
            <a:r>
              <a:rPr lang="fr-FR" sz="2800" i="1" dirty="0" err="1">
                <a:latin typeface="Times New Roman"/>
                <a:ea typeface="Calibri"/>
              </a:rPr>
              <a:t>nhận</a:t>
            </a:r>
            <a:r>
              <a:rPr lang="fr-FR" sz="2800" i="1" dirty="0">
                <a:latin typeface="Times New Roman"/>
                <a:ea typeface="Calibri"/>
              </a:rPr>
              <a:t> </a:t>
            </a:r>
            <a:r>
              <a:rPr lang="fr-FR" sz="2800" i="1" dirty="0" err="1">
                <a:latin typeface="Times New Roman"/>
                <a:ea typeface="Calibri"/>
              </a:rPr>
              <a:t>làm</a:t>
            </a:r>
            <a:r>
              <a:rPr lang="fr-FR" sz="2800" i="1" dirty="0">
                <a:latin typeface="Times New Roman"/>
                <a:ea typeface="Calibri"/>
              </a:rPr>
              <a:t> </a:t>
            </a:r>
            <a:r>
              <a:rPr lang="fr-FR" sz="2800" i="1" dirty="0" err="1">
                <a:latin typeface="Times New Roman"/>
                <a:ea typeface="Calibri"/>
              </a:rPr>
              <a:t>bố</a:t>
            </a:r>
            <a:r>
              <a:rPr lang="fr-FR" sz="2800" i="1" dirty="0">
                <a:latin typeface="Times New Roman"/>
                <a:ea typeface="Calibri"/>
              </a:rPr>
              <a:t> Xi </a:t>
            </a:r>
            <a:r>
              <a:rPr lang="fr-FR" sz="2800" i="1" dirty="0" err="1">
                <a:latin typeface="Times New Roman"/>
                <a:ea typeface="Calibri"/>
              </a:rPr>
              <a:t>mông</a:t>
            </a:r>
            <a:r>
              <a:rPr lang="fr-FR" sz="2800" i="1" dirty="0">
                <a:latin typeface="Times New Roman"/>
                <a:ea typeface="Calibri"/>
              </a:rPr>
              <a:t>? </a:t>
            </a:r>
            <a:r>
              <a:rPr lang="fr-FR" sz="2800" i="1" dirty="0" err="1">
                <a:latin typeface="Times New Roman"/>
                <a:ea typeface="Calibri"/>
              </a:rPr>
              <a:t>Đó</a:t>
            </a:r>
            <a:r>
              <a:rPr lang="fr-FR" sz="2800" i="1" dirty="0">
                <a:latin typeface="Times New Roman"/>
                <a:ea typeface="Calibri"/>
              </a:rPr>
              <a:t> là </a:t>
            </a:r>
            <a:r>
              <a:rPr lang="fr-FR" sz="2800" i="1" dirty="0" err="1">
                <a:latin typeface="Times New Roman"/>
                <a:ea typeface="Calibri"/>
              </a:rPr>
              <a:t>thái</a:t>
            </a:r>
            <a:r>
              <a:rPr lang="fr-FR" sz="2800" i="1" dirty="0">
                <a:latin typeface="Times New Roman"/>
                <a:ea typeface="Calibri"/>
              </a:rPr>
              <a:t> </a:t>
            </a:r>
            <a:r>
              <a:rPr lang="fr-FR" sz="2800" i="1" dirty="0" err="1">
                <a:latin typeface="Times New Roman"/>
                <a:ea typeface="Calibri"/>
              </a:rPr>
              <a:t>độ</a:t>
            </a:r>
            <a:r>
              <a:rPr lang="fr-FR" sz="2800" i="1" dirty="0">
                <a:latin typeface="Times New Roman"/>
                <a:ea typeface="Calibri"/>
              </a:rPr>
              <a:t> </a:t>
            </a:r>
            <a:r>
              <a:rPr lang="fr-FR" sz="2800" i="1" dirty="0" err="1">
                <a:latin typeface="Times New Roman"/>
                <a:ea typeface="Calibri"/>
              </a:rPr>
              <a:t>ntn</a:t>
            </a:r>
            <a:r>
              <a:rPr lang="fr-FR" sz="2800" i="1" dirty="0">
                <a:latin typeface="Times New Roman"/>
                <a:ea typeface="Calibri"/>
              </a:rPr>
              <a:t> ?</a:t>
            </a:r>
            <a:endParaRPr lang="en-US" sz="2400" dirty="0">
              <a:effectLst/>
              <a:latin typeface="Times New Roman"/>
              <a:ea typeface="Times New Roman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2871636"/>
              </p:ext>
            </p:extLst>
          </p:nvPr>
        </p:nvGraphicFramePr>
        <p:xfrm>
          <a:off x="609600" y="4572000"/>
          <a:ext cx="7924800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2400"/>
                <a:gridCol w="3962400"/>
              </a:tblGrid>
              <a:tr h="1981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724400"/>
            <a:ext cx="3581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724400"/>
            <a:ext cx="3581400" cy="1651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04800" y="838200"/>
            <a:ext cx="9296400" cy="6019800"/>
          </a:xfrm>
        </p:spPr>
        <p:txBody>
          <a:bodyPr/>
          <a:lstStyle/>
          <a:p>
            <a:pPr marL="457200" lvl="1" indent="0">
              <a:spcAft>
                <a:spcPts val="0"/>
              </a:spcAft>
              <a:buNone/>
            </a:pPr>
            <a:endParaRPr lang="vi-VN" sz="2300" i="1" dirty="0" smtClean="0">
              <a:solidFill>
                <a:srgbClr val="FF0000"/>
              </a:solidFill>
              <a:latin typeface="Times New Roman"/>
              <a:ea typeface="Times New Roman"/>
              <a:sym typeface="Symbol"/>
            </a:endParaRPr>
          </a:p>
          <a:p>
            <a:pPr marL="457200" lvl="1" indent="0">
              <a:spcAft>
                <a:spcPts val="0"/>
              </a:spcAft>
              <a:buNone/>
            </a:pPr>
            <a:endParaRPr lang="vi-VN" sz="2300" i="1" dirty="0">
              <a:solidFill>
                <a:srgbClr val="FF0000"/>
              </a:solidFill>
              <a:latin typeface="Times New Roman"/>
              <a:ea typeface="Times New Roman"/>
              <a:sym typeface="Symbol"/>
            </a:endParaRPr>
          </a:p>
          <a:p>
            <a:pPr marL="457200" lvl="1" indent="0">
              <a:spcAft>
                <a:spcPts val="0"/>
              </a:spcAft>
              <a:buNone/>
            </a:pPr>
            <a:endParaRPr lang="vi-VN" sz="2300" i="1" dirty="0" smtClean="0">
              <a:solidFill>
                <a:srgbClr val="FF0000"/>
              </a:solidFill>
              <a:latin typeface="Times New Roman"/>
              <a:ea typeface="Times New Roman"/>
              <a:sym typeface="Symbol"/>
            </a:endParaRPr>
          </a:p>
          <a:p>
            <a:pPr marL="457200" lvl="1" indent="0">
              <a:spcAft>
                <a:spcPts val="0"/>
              </a:spcAft>
              <a:buNone/>
            </a:pPr>
            <a:endParaRPr lang="vi-VN" sz="2300" i="1" dirty="0" smtClean="0">
              <a:solidFill>
                <a:srgbClr val="FF0000"/>
              </a:solidFill>
              <a:latin typeface="Times New Roman"/>
              <a:ea typeface="Times New Roman"/>
              <a:sym typeface="Symbol"/>
            </a:endParaRPr>
          </a:p>
          <a:p>
            <a:pPr marL="457200" lvl="1" indent="0">
              <a:spcAft>
                <a:spcPts val="0"/>
              </a:spcAft>
              <a:buNone/>
            </a:pPr>
            <a:endParaRPr lang="vi-VN" sz="2300" i="1" dirty="0">
              <a:solidFill>
                <a:srgbClr val="FF0000"/>
              </a:solidFill>
              <a:latin typeface="Times New Roman"/>
              <a:ea typeface="Times New Roman"/>
              <a:sym typeface="Symbol"/>
            </a:endParaRPr>
          </a:p>
          <a:p>
            <a:pPr marL="457200" lvl="1" indent="0">
              <a:spcAft>
                <a:spcPts val="0"/>
              </a:spcAft>
              <a:buNone/>
            </a:pPr>
            <a:endParaRPr lang="vi-VN" sz="2300" i="1" dirty="0" smtClean="0">
              <a:solidFill>
                <a:srgbClr val="FF0000"/>
              </a:solidFill>
              <a:latin typeface="Times New Roman"/>
              <a:ea typeface="Times New Roman"/>
              <a:sym typeface="Symbol"/>
            </a:endParaRPr>
          </a:p>
          <a:p>
            <a:pPr marL="457200" lvl="1" indent="0">
              <a:spcAft>
                <a:spcPts val="0"/>
              </a:spcAft>
              <a:buNone/>
            </a:pPr>
            <a:endParaRPr lang="en-US" sz="2300" dirty="0">
              <a:latin typeface="Times New Roman"/>
              <a:ea typeface="Times New Roman"/>
            </a:endParaRPr>
          </a:p>
          <a:p>
            <a:pPr marL="457200" lvl="1" indent="0">
              <a:spcAft>
                <a:spcPts val="0"/>
              </a:spcAft>
              <a:buNone/>
            </a:pPr>
            <a:endParaRPr lang="vi-VN" sz="2300" dirty="0" smtClean="0">
              <a:latin typeface="Times New Roman"/>
              <a:ea typeface="Calibri"/>
            </a:endParaRPr>
          </a:p>
          <a:p>
            <a:pPr marL="457200" lvl="1" indent="0">
              <a:spcAft>
                <a:spcPts val="0"/>
              </a:spcAft>
              <a:buNone/>
            </a:pPr>
            <a:endParaRPr lang="vi-VN" sz="2300" dirty="0">
              <a:latin typeface="Times New Roman"/>
              <a:ea typeface="Calibri"/>
            </a:endParaRPr>
          </a:p>
          <a:p>
            <a:pPr marL="457200" lvl="1" indent="0">
              <a:spcAft>
                <a:spcPts val="0"/>
              </a:spcAft>
              <a:buNone/>
            </a:pPr>
            <a:endParaRPr lang="vi-VN" sz="2300" i="1" dirty="0" smtClean="0">
              <a:solidFill>
                <a:srgbClr val="FF0000"/>
              </a:solidFill>
              <a:latin typeface="Times New Roman"/>
              <a:ea typeface="Times New Roman"/>
              <a:sym typeface="Symbol"/>
            </a:endParaRPr>
          </a:p>
          <a:p>
            <a:pPr marL="457200" lvl="1" indent="0">
              <a:spcAft>
                <a:spcPts val="0"/>
              </a:spcAft>
              <a:buNone/>
            </a:pPr>
            <a:endParaRPr lang="vi-VN" sz="2300" i="1" dirty="0">
              <a:solidFill>
                <a:srgbClr val="FF0000"/>
              </a:solidFill>
              <a:latin typeface="Times New Roman"/>
              <a:ea typeface="Times New Roman"/>
              <a:sym typeface="Symbol"/>
            </a:endParaRPr>
          </a:p>
          <a:p>
            <a:pPr marL="457200" lvl="1" indent="0">
              <a:spcAft>
                <a:spcPts val="0"/>
              </a:spcAft>
              <a:buNone/>
            </a:pPr>
            <a:endParaRPr lang="vi-VN" sz="2300" i="1" dirty="0" smtClean="0">
              <a:solidFill>
                <a:srgbClr val="FF0000"/>
              </a:solidFill>
              <a:latin typeface="Times New Roman"/>
              <a:ea typeface="Times New Roman"/>
              <a:sym typeface="Symbol"/>
            </a:endParaRPr>
          </a:p>
          <a:p>
            <a:pPr marL="457200" lvl="1" indent="0">
              <a:spcAft>
                <a:spcPts val="0"/>
              </a:spcAft>
              <a:buNone/>
            </a:pPr>
            <a:r>
              <a:rPr lang="pt-BR" sz="2300" i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.</a:t>
            </a:r>
            <a:endParaRPr lang="en-US" sz="2300" i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marL="400050" lvl="1" indent="0">
              <a:buNone/>
            </a:pP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/>
          <a:lstStyle/>
          <a:p>
            <a:r>
              <a:rPr lang="pt-BR" sz="3000" b="1" dirty="0">
                <a:latin typeface="Times New Roman"/>
                <a:ea typeface="Times New Roman"/>
              </a:rPr>
              <a:t>3-Nhân </a:t>
            </a:r>
            <a:r>
              <a:rPr lang="pt-BR" sz="3000" b="1" dirty="0" smtClean="0">
                <a:latin typeface="Times New Roman"/>
                <a:ea typeface="Times New Roman"/>
              </a:rPr>
              <a:t>vật bác Phi - </a:t>
            </a:r>
            <a:r>
              <a:rPr lang="pt-BR" sz="3000" b="1" dirty="0">
                <a:latin typeface="Times New Roman"/>
                <a:ea typeface="Times New Roman"/>
              </a:rPr>
              <a:t>lip</a:t>
            </a:r>
            <a:endParaRPr lang="en-US" sz="3000" dirty="0"/>
          </a:p>
        </p:txBody>
      </p:sp>
      <p:sp>
        <p:nvSpPr>
          <p:cNvPr id="4" name="Rectangle 3"/>
          <p:cNvSpPr/>
          <p:nvPr/>
        </p:nvSpPr>
        <p:spPr>
          <a:xfrm>
            <a:off x="152400" y="533402"/>
            <a:ext cx="8839200" cy="1720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1">
              <a:spcBef>
                <a:spcPct val="20000"/>
              </a:spcBef>
              <a:spcAft>
                <a:spcPts val="0"/>
              </a:spcAft>
            </a:pPr>
            <a:r>
              <a:rPr lang="pt-BR" sz="2300" kern="0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- Chân dung:</a:t>
            </a:r>
            <a:endParaRPr lang="en-US" sz="2300" kern="0" dirty="0">
              <a:solidFill>
                <a:srgbClr val="000000"/>
              </a:solidFill>
              <a:latin typeface="Times New Roman"/>
              <a:ea typeface="Times New Roman"/>
              <a:cs typeface="Arial"/>
            </a:endParaRPr>
          </a:p>
          <a:p>
            <a:pPr lvl="1">
              <a:spcBef>
                <a:spcPct val="20000"/>
              </a:spcBef>
              <a:spcAft>
                <a:spcPts val="0"/>
              </a:spcAft>
            </a:pPr>
            <a:r>
              <a:rPr lang="pt-BR" sz="2300" kern="0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+ “Bác công nhân cao lớn”</a:t>
            </a:r>
            <a:endParaRPr lang="en-US" sz="2300" kern="0" dirty="0">
              <a:solidFill>
                <a:srgbClr val="000000"/>
              </a:solidFill>
              <a:latin typeface="Times New Roman"/>
              <a:ea typeface="Times New Roman"/>
              <a:cs typeface="Arial"/>
            </a:endParaRPr>
          </a:p>
          <a:p>
            <a:pPr lvl="1">
              <a:spcBef>
                <a:spcPct val="20000"/>
              </a:spcBef>
              <a:spcAft>
                <a:spcPts val="0"/>
              </a:spcAft>
            </a:pPr>
            <a:r>
              <a:rPr lang="pt-BR" sz="2300" kern="0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+ “râu tóc đen, quăn”</a:t>
            </a:r>
            <a:endParaRPr lang="en-US" sz="2300" kern="0" dirty="0">
              <a:solidFill>
                <a:srgbClr val="000000"/>
              </a:solidFill>
              <a:latin typeface="Times New Roman"/>
              <a:ea typeface="Times New Roman"/>
              <a:cs typeface="Arial"/>
            </a:endParaRPr>
          </a:p>
          <a:p>
            <a:pPr lvl="1">
              <a:spcBef>
                <a:spcPct val="20000"/>
              </a:spcBef>
              <a:spcAft>
                <a:spcPts val="0"/>
              </a:spcAft>
            </a:pPr>
            <a:r>
              <a:rPr lang="pt-BR" sz="2300" kern="0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+ “vẻ nhân hậu”</a:t>
            </a:r>
            <a:endParaRPr lang="en-US" sz="2300" kern="0" dirty="0">
              <a:solidFill>
                <a:srgbClr val="000000"/>
              </a:solidFill>
              <a:latin typeface="Times New Roman"/>
              <a:ea typeface="Times New Roman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2068324"/>
            <a:ext cx="7367837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ct val="20000"/>
              </a:spcBef>
              <a:spcAft>
                <a:spcPts val="0"/>
              </a:spcAft>
            </a:pPr>
            <a:r>
              <a:rPr lang="en-US" sz="2300" i="1" kern="0" dirty="0">
                <a:solidFill>
                  <a:srgbClr val="FF0000"/>
                </a:solidFill>
                <a:latin typeface="Times New Roman"/>
                <a:ea typeface="Times New Roman"/>
                <a:cs typeface="Arial"/>
                <a:sym typeface="Symbol"/>
              </a:rPr>
              <a:t></a:t>
            </a:r>
            <a:r>
              <a:rPr lang="pt-BR" sz="2300" i="1" kern="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Cách giới thiệu tạo ấn tượng, cảm tình với nhân vật.</a:t>
            </a:r>
            <a:endParaRPr lang="en-US" sz="2300" i="1" kern="0" dirty="0">
              <a:solidFill>
                <a:srgbClr val="FF0000"/>
              </a:solidFill>
              <a:latin typeface="Times New Roman"/>
              <a:ea typeface="Times New Roman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443143"/>
            <a:ext cx="89916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ct val="20000"/>
              </a:spcBef>
              <a:spcAft>
                <a:spcPts val="0"/>
              </a:spcAft>
            </a:pPr>
            <a:r>
              <a:rPr lang="en-US" sz="2300" i="1" kern="0" dirty="0">
                <a:solidFill>
                  <a:srgbClr val="FF0000"/>
                </a:solidFill>
                <a:latin typeface="Times New Roman"/>
                <a:ea typeface="Times New Roman"/>
                <a:cs typeface="Arial"/>
                <a:sym typeface="Symbol"/>
              </a:rPr>
              <a:t></a:t>
            </a:r>
            <a:r>
              <a:rPr lang="en-US" sz="2300" i="1" kern="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i="1" kern="0" dirty="0" err="1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Một</a:t>
            </a:r>
            <a:r>
              <a:rPr lang="fr-FR" sz="2300" i="1" kern="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i="1" kern="0" dirty="0" err="1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người</a:t>
            </a:r>
            <a:r>
              <a:rPr lang="fr-FR" sz="2300" i="1" kern="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 lao </a:t>
            </a:r>
            <a:r>
              <a:rPr lang="fr-FR" sz="2300" i="1" kern="0" dirty="0" err="1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động</a:t>
            </a:r>
            <a:r>
              <a:rPr lang="fr-FR" sz="2300" i="1" kern="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i="1" kern="0" dirty="0" err="1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lương</a:t>
            </a:r>
            <a:r>
              <a:rPr lang="fr-FR" sz="2300" i="1" kern="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i="1" kern="0" dirty="0" err="1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thiện</a:t>
            </a:r>
            <a:r>
              <a:rPr lang="fr-FR" sz="2300" i="1" kern="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, </a:t>
            </a:r>
            <a:r>
              <a:rPr lang="fr-FR" sz="2300" i="1" kern="0" dirty="0" err="1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yêu</a:t>
            </a:r>
            <a:r>
              <a:rPr lang="fr-FR" sz="2300" i="1" kern="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i="1" kern="0" dirty="0" err="1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nghề</a:t>
            </a:r>
            <a:r>
              <a:rPr lang="fr-FR" sz="2300" i="1" kern="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, </a:t>
            </a:r>
            <a:r>
              <a:rPr lang="fr-FR" sz="2300" i="1" kern="0" dirty="0" err="1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một</a:t>
            </a:r>
            <a:r>
              <a:rPr lang="fr-FR" sz="2300" i="1" kern="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i="1" kern="0" dirty="0" err="1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người</a:t>
            </a:r>
            <a:r>
              <a:rPr lang="fr-FR" sz="2300" i="1" kern="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i="1" kern="0" dirty="0" err="1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đàn</a:t>
            </a:r>
            <a:r>
              <a:rPr lang="fr-FR" sz="2300" i="1" kern="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i="1" kern="0" dirty="0" err="1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ông</a:t>
            </a:r>
            <a:r>
              <a:rPr lang="fr-FR" sz="2300" i="1" kern="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i="1" kern="0" dirty="0" err="1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nhân</a:t>
            </a:r>
            <a:r>
              <a:rPr lang="fr-FR" sz="2300" i="1" kern="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i="1" kern="0" dirty="0" err="1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hậu</a:t>
            </a:r>
            <a:r>
              <a:rPr lang="fr-FR" sz="2300" i="1" kern="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, </a:t>
            </a:r>
            <a:r>
              <a:rPr lang="fr-FR" sz="2300" i="1" kern="0" dirty="0" err="1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giản</a:t>
            </a:r>
            <a:r>
              <a:rPr lang="fr-FR" sz="2300" i="1" kern="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i="1" kern="0" dirty="0" err="1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dị</a:t>
            </a:r>
            <a:r>
              <a:rPr lang="fr-FR" sz="2300" i="1" kern="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, </a:t>
            </a:r>
            <a:r>
              <a:rPr lang="fr-FR" sz="2300" i="1" kern="0" dirty="0" err="1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yêu</a:t>
            </a:r>
            <a:r>
              <a:rPr lang="fr-FR" sz="2300" i="1" kern="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i="1" kern="0" dirty="0" err="1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mến</a:t>
            </a:r>
            <a:r>
              <a:rPr lang="fr-FR" sz="2300" i="1" kern="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i="1" kern="0" dirty="0" err="1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trẻ</a:t>
            </a:r>
            <a:r>
              <a:rPr lang="fr-FR" sz="2300" i="1" kern="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i="1" kern="0" dirty="0" err="1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thơ</a:t>
            </a:r>
            <a:r>
              <a:rPr lang="fr-FR" sz="2300" i="1" kern="0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.</a:t>
            </a:r>
            <a:endParaRPr lang="en-US" sz="2300" i="1" kern="0" dirty="0">
              <a:solidFill>
                <a:srgbClr val="FF0000"/>
              </a:solidFill>
              <a:latin typeface="Times New Roman"/>
              <a:ea typeface="Times New Roman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76200" y="3886201"/>
            <a:ext cx="89154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ct val="20000"/>
              </a:spcBef>
              <a:spcAft>
                <a:spcPts val="0"/>
              </a:spcAft>
            </a:pP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-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Nhận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lời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làm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bố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Ximông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lúc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đầu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chỉ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coi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như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một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chuyện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đùa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để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làm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vui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lòng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đứa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trẻ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đáng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thương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nhưng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sau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thì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phần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vì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thương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Xi-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mông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,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phần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thì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cảm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mến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chị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Blăng-sôt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từ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đáy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lòng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bác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đã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thật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sự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muốn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làm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bố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của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Xi-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mông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.</a:t>
            </a:r>
            <a:endParaRPr lang="en-US" sz="2300" kern="0" dirty="0">
              <a:solidFill>
                <a:srgbClr val="000000"/>
              </a:solidFill>
              <a:latin typeface="Times New Roman"/>
              <a:ea typeface="Times New Roman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8924" y="5401233"/>
            <a:ext cx="833407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300" i="1" kern="0" dirty="0">
                <a:solidFill>
                  <a:srgbClr val="FF0000"/>
                </a:solidFill>
                <a:latin typeface="Times New Roman"/>
                <a:ea typeface="Times New Roman"/>
                <a:cs typeface="Arial"/>
                <a:sym typeface="Symbol"/>
              </a:rPr>
              <a:t></a:t>
            </a:r>
            <a:r>
              <a:rPr lang="pt-BR" sz="2300" i="1" kern="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Cảm thương, đồng cảm với nỗi đau của chị Blăng- sốt và khát vọng của Xi- mông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3168135"/>
            <a:ext cx="86868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-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Đứng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trước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chị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Blăng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sốt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,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bác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dập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tắt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vi-VN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nụ cười, 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ý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định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đùa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cợt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,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rụt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rè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,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ấp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úng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,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nể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trọng</a:t>
            </a:r>
            <a:r>
              <a:rPr lang="fr-FR" sz="2300" kern="0" dirty="0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fr-FR" sz="2300" kern="0" dirty="0" err="1">
                <a:solidFill>
                  <a:srgbClr val="000000"/>
                </a:solidFill>
                <a:latin typeface="Times New Roman"/>
                <a:ea typeface="Calibri"/>
                <a:cs typeface="Arial"/>
              </a:rPr>
              <a:t>chị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53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6" name="Rectangle 8"/>
          <p:cNvSpPr>
            <a:spLocks noChangeArrowheads="1"/>
          </p:cNvSpPr>
          <p:nvPr/>
        </p:nvSpPr>
        <p:spPr bwMode="auto">
          <a:xfrm>
            <a:off x="5996696" y="762000"/>
            <a:ext cx="1699504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dung</a:t>
            </a:r>
          </a:p>
        </p:txBody>
      </p:sp>
      <p:sp>
        <p:nvSpPr>
          <p:cNvPr id="1048758" name="Rectangle 10"/>
          <p:cNvSpPr>
            <a:spLocks noChangeArrowheads="1"/>
          </p:cNvSpPr>
          <p:nvPr/>
        </p:nvSpPr>
        <p:spPr bwMode="auto">
          <a:xfrm>
            <a:off x="609601" y="762000"/>
            <a:ext cx="1955985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Nghệ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thuật</a:t>
            </a:r>
            <a:endParaRPr lang="en-US" altLang="en-US" sz="2400" b="1" u="sng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48759" name="Rectangle 11"/>
          <p:cNvSpPr>
            <a:spLocks noChangeArrowheads="1"/>
          </p:cNvSpPr>
          <p:nvPr/>
        </p:nvSpPr>
        <p:spPr bwMode="auto">
          <a:xfrm>
            <a:off x="685800" y="1905000"/>
            <a:ext cx="2514600" cy="3490186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Aft>
                <a:spcPts val="0"/>
              </a:spcAft>
              <a:buNone/>
            </a:pPr>
            <a:r>
              <a:rPr lang="fr-FR" sz="2400" dirty="0" smtClean="0">
                <a:latin typeface="Times New Roman"/>
                <a:ea typeface="Calibri"/>
              </a:rPr>
              <a:t>- </a:t>
            </a:r>
            <a:r>
              <a:rPr lang="fr-FR" sz="2400" dirty="0" err="1" smtClean="0">
                <a:latin typeface="Times New Roman"/>
                <a:ea typeface="Calibri"/>
              </a:rPr>
              <a:t>Miêu</a:t>
            </a:r>
            <a:r>
              <a:rPr lang="fr-FR" sz="2400" dirty="0" smtClean="0">
                <a:latin typeface="Times New Roman"/>
                <a:ea typeface="Calibri"/>
              </a:rPr>
              <a:t> </a:t>
            </a:r>
            <a:r>
              <a:rPr lang="fr-FR" sz="2400" dirty="0" err="1" smtClean="0">
                <a:latin typeface="Times New Roman"/>
                <a:ea typeface="Calibri"/>
              </a:rPr>
              <a:t>tả</a:t>
            </a:r>
            <a:r>
              <a:rPr lang="fr-FR" sz="2400" dirty="0" smtClean="0">
                <a:latin typeface="Times New Roman"/>
                <a:ea typeface="Calibri"/>
              </a:rPr>
              <a:t> </a:t>
            </a:r>
            <a:r>
              <a:rPr lang="fr-FR" sz="2400" dirty="0" err="1" smtClean="0">
                <a:latin typeface="Times New Roman"/>
                <a:ea typeface="Calibri"/>
              </a:rPr>
              <a:t>ngoại</a:t>
            </a:r>
            <a:r>
              <a:rPr lang="fr-FR" sz="2400" dirty="0" smtClean="0">
                <a:latin typeface="Times New Roman"/>
                <a:ea typeface="Calibri"/>
              </a:rPr>
              <a:t> </a:t>
            </a:r>
            <a:r>
              <a:rPr lang="fr-FR" sz="2400" dirty="0" err="1" smtClean="0">
                <a:latin typeface="Times New Roman"/>
                <a:ea typeface="Calibri"/>
              </a:rPr>
              <a:t>hình</a:t>
            </a:r>
            <a:r>
              <a:rPr lang="fr-FR" sz="2400" dirty="0" smtClean="0">
                <a:latin typeface="Times New Roman"/>
                <a:ea typeface="Calibri"/>
              </a:rPr>
              <a:t>, </a:t>
            </a:r>
            <a:r>
              <a:rPr lang="fr-FR" sz="2400" dirty="0" err="1" smtClean="0">
                <a:latin typeface="Times New Roman"/>
                <a:ea typeface="Calibri"/>
              </a:rPr>
              <a:t>cử</a:t>
            </a:r>
            <a:r>
              <a:rPr lang="fr-FR" sz="2400" dirty="0" smtClean="0">
                <a:latin typeface="Times New Roman"/>
                <a:ea typeface="Calibri"/>
              </a:rPr>
              <a:t> </a:t>
            </a:r>
            <a:r>
              <a:rPr lang="fr-FR" sz="2400" dirty="0" err="1" smtClean="0">
                <a:latin typeface="Times New Roman"/>
                <a:ea typeface="Calibri"/>
              </a:rPr>
              <a:t>chỉ</a:t>
            </a:r>
            <a:r>
              <a:rPr lang="fr-FR" sz="2400" dirty="0" smtClean="0">
                <a:latin typeface="Times New Roman"/>
                <a:ea typeface="Calibri"/>
              </a:rPr>
              <a:t>, </a:t>
            </a:r>
            <a:r>
              <a:rPr lang="fr-FR" sz="2400" dirty="0" err="1" smtClean="0">
                <a:latin typeface="Times New Roman"/>
                <a:ea typeface="Calibri"/>
              </a:rPr>
              <a:t>lời</a:t>
            </a:r>
            <a:r>
              <a:rPr lang="fr-FR" sz="2400" dirty="0" smtClean="0">
                <a:latin typeface="Times New Roman"/>
                <a:ea typeface="Calibri"/>
              </a:rPr>
              <a:t> </a:t>
            </a:r>
            <a:r>
              <a:rPr lang="fr-FR" sz="2400" dirty="0" err="1" smtClean="0">
                <a:latin typeface="Times New Roman"/>
                <a:ea typeface="Calibri"/>
              </a:rPr>
              <a:t>nói</a:t>
            </a:r>
            <a:r>
              <a:rPr lang="fr-FR" sz="2400" dirty="0" smtClean="0">
                <a:latin typeface="Times New Roman"/>
                <a:ea typeface="Calibri"/>
              </a:rPr>
              <a:t> </a:t>
            </a:r>
            <a:r>
              <a:rPr lang="fr-FR" sz="2400" dirty="0" err="1" smtClean="0">
                <a:latin typeface="Times New Roman"/>
                <a:ea typeface="Calibri"/>
              </a:rPr>
              <a:t>rất</a:t>
            </a:r>
            <a:r>
              <a:rPr lang="fr-FR" sz="2400" dirty="0" smtClean="0">
                <a:latin typeface="Times New Roman"/>
                <a:ea typeface="Calibri"/>
              </a:rPr>
              <a:t> </a:t>
            </a:r>
            <a:r>
              <a:rPr lang="fr-FR" sz="2400" dirty="0" err="1" smtClean="0">
                <a:latin typeface="Times New Roman"/>
                <a:ea typeface="Calibri"/>
              </a:rPr>
              <a:t>chân</a:t>
            </a:r>
            <a:r>
              <a:rPr lang="fr-FR" sz="2400" dirty="0" smtClean="0">
                <a:latin typeface="Times New Roman"/>
                <a:ea typeface="Calibri"/>
              </a:rPr>
              <a:t> </a:t>
            </a:r>
            <a:r>
              <a:rPr lang="fr-FR" sz="2400" dirty="0" err="1" smtClean="0">
                <a:latin typeface="Times New Roman"/>
                <a:ea typeface="Calibri"/>
              </a:rPr>
              <a:t>thực</a:t>
            </a:r>
            <a:r>
              <a:rPr lang="fr-FR" sz="2400" dirty="0" smtClean="0">
                <a:latin typeface="Times New Roman"/>
                <a:ea typeface="Calibri"/>
              </a:rPr>
              <a:t>, </a:t>
            </a:r>
            <a:r>
              <a:rPr lang="fr-FR" sz="2400" dirty="0" err="1" smtClean="0">
                <a:latin typeface="Times New Roman"/>
                <a:ea typeface="Calibri"/>
              </a:rPr>
              <a:t>phù</a:t>
            </a:r>
            <a:r>
              <a:rPr lang="fr-FR" sz="2400" dirty="0" smtClean="0">
                <a:latin typeface="Times New Roman"/>
                <a:ea typeface="Calibri"/>
              </a:rPr>
              <a:t> </a:t>
            </a:r>
            <a:r>
              <a:rPr lang="fr-FR" sz="2400" dirty="0" err="1" smtClean="0">
                <a:latin typeface="Times New Roman"/>
                <a:ea typeface="Calibri"/>
              </a:rPr>
              <a:t>hợp</a:t>
            </a:r>
            <a:r>
              <a:rPr lang="fr-FR" sz="2400" dirty="0" smtClean="0">
                <a:latin typeface="Times New Roman"/>
                <a:ea typeface="Calibri"/>
              </a:rPr>
              <a:t> </a:t>
            </a:r>
            <a:r>
              <a:rPr lang="fr-FR" sz="2400" dirty="0" err="1" smtClean="0">
                <a:latin typeface="Times New Roman"/>
                <a:ea typeface="Calibri"/>
              </a:rPr>
              <a:t>với</a:t>
            </a:r>
            <a:r>
              <a:rPr lang="fr-FR" sz="2400" dirty="0" smtClean="0">
                <a:latin typeface="Times New Roman"/>
                <a:ea typeface="Calibri"/>
              </a:rPr>
              <a:t> </a:t>
            </a:r>
            <a:r>
              <a:rPr lang="fr-FR" sz="2400" dirty="0" err="1" smtClean="0">
                <a:latin typeface="Times New Roman"/>
                <a:ea typeface="Calibri"/>
              </a:rPr>
              <a:t>lứa</a:t>
            </a:r>
            <a:r>
              <a:rPr lang="fr-FR" sz="2400" dirty="0" smtClean="0">
                <a:latin typeface="Times New Roman"/>
                <a:ea typeface="Calibri"/>
              </a:rPr>
              <a:t> </a:t>
            </a:r>
            <a:r>
              <a:rPr lang="fr-FR" sz="2400" dirty="0" err="1" smtClean="0">
                <a:latin typeface="Times New Roman"/>
                <a:ea typeface="Calibri"/>
              </a:rPr>
              <a:t>tuổi</a:t>
            </a:r>
            <a:r>
              <a:rPr lang="fr-FR" sz="2400" dirty="0" smtClean="0">
                <a:latin typeface="Times New Roman"/>
                <a:ea typeface="Calibri"/>
              </a:rPr>
              <a:t> </a:t>
            </a:r>
            <a:r>
              <a:rPr lang="fr-FR" sz="2400" dirty="0" err="1" smtClean="0">
                <a:latin typeface="Times New Roman"/>
                <a:ea typeface="Calibri"/>
              </a:rPr>
              <a:t>và</a:t>
            </a:r>
            <a:r>
              <a:rPr lang="fr-FR" sz="2400" dirty="0" smtClean="0">
                <a:latin typeface="Times New Roman"/>
                <a:ea typeface="Calibri"/>
              </a:rPr>
              <a:t> </a:t>
            </a:r>
            <a:r>
              <a:rPr lang="fr-FR" sz="2400" dirty="0" err="1" smtClean="0">
                <a:latin typeface="Times New Roman"/>
                <a:ea typeface="Calibri"/>
              </a:rPr>
              <a:t>hoàn</a:t>
            </a:r>
            <a:r>
              <a:rPr lang="fr-FR" sz="2400" dirty="0" smtClean="0">
                <a:latin typeface="Times New Roman"/>
                <a:ea typeface="Calibri"/>
              </a:rPr>
              <a:t> </a:t>
            </a:r>
            <a:r>
              <a:rPr lang="fr-FR" sz="2400" dirty="0" err="1" smtClean="0">
                <a:latin typeface="Times New Roman"/>
                <a:ea typeface="Calibri"/>
              </a:rPr>
              <a:t>cảnh</a:t>
            </a:r>
            <a:r>
              <a:rPr lang="fr-FR" sz="2400" dirty="0" smtClean="0">
                <a:latin typeface="Times New Roman"/>
                <a:ea typeface="Calibri"/>
              </a:rPr>
              <a:t> </a:t>
            </a:r>
            <a:r>
              <a:rPr lang="fr-FR" sz="2400" dirty="0" err="1" smtClean="0">
                <a:latin typeface="Times New Roman"/>
                <a:ea typeface="Calibri"/>
              </a:rPr>
              <a:t>từng</a:t>
            </a:r>
            <a:r>
              <a:rPr lang="fr-FR" sz="2400" dirty="0" smtClean="0">
                <a:latin typeface="Times New Roman"/>
                <a:ea typeface="Calibri"/>
              </a:rPr>
              <a:t> </a:t>
            </a:r>
            <a:r>
              <a:rPr lang="fr-FR" sz="2400" dirty="0" err="1" smtClean="0">
                <a:latin typeface="Times New Roman"/>
                <a:ea typeface="Calibri"/>
              </a:rPr>
              <a:t>người</a:t>
            </a:r>
            <a:r>
              <a:rPr lang="fr-FR" sz="2400" dirty="0" smtClean="0">
                <a:latin typeface="Times New Roman"/>
                <a:ea typeface="Calibri"/>
              </a:rPr>
              <a:t>.</a:t>
            </a:r>
            <a:endParaRPr lang="en-US" sz="2000" dirty="0" smtClean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  <a:buNone/>
            </a:pPr>
            <a:r>
              <a:rPr lang="fr-FR" sz="2400" dirty="0" smtClean="0">
                <a:latin typeface="Times New Roman"/>
                <a:ea typeface="Calibri"/>
              </a:rPr>
              <a:t>- </a:t>
            </a:r>
            <a:r>
              <a:rPr lang="fr-FR" sz="2400" dirty="0" err="1" smtClean="0">
                <a:latin typeface="Times New Roman"/>
                <a:ea typeface="Calibri"/>
              </a:rPr>
              <a:t>Tình</a:t>
            </a:r>
            <a:r>
              <a:rPr lang="fr-FR" sz="2400" dirty="0" smtClean="0">
                <a:latin typeface="Times New Roman"/>
                <a:ea typeface="Calibri"/>
              </a:rPr>
              <a:t> </a:t>
            </a:r>
            <a:r>
              <a:rPr lang="fr-FR" sz="2400" dirty="0" err="1" smtClean="0">
                <a:latin typeface="Times New Roman"/>
                <a:ea typeface="Calibri"/>
              </a:rPr>
              <a:t>huống</a:t>
            </a:r>
            <a:r>
              <a:rPr lang="fr-FR" sz="2400" dirty="0" smtClean="0">
                <a:latin typeface="Times New Roman"/>
                <a:ea typeface="Calibri"/>
              </a:rPr>
              <a:t> </a:t>
            </a:r>
            <a:r>
              <a:rPr lang="fr-FR" sz="2400" dirty="0" err="1" smtClean="0">
                <a:latin typeface="Times New Roman"/>
                <a:ea typeface="Calibri"/>
              </a:rPr>
              <a:t>truyện</a:t>
            </a:r>
            <a:r>
              <a:rPr lang="fr-FR" sz="2400" dirty="0" smtClean="0">
                <a:latin typeface="Times New Roman"/>
                <a:ea typeface="Calibri"/>
              </a:rPr>
              <a:t> </a:t>
            </a:r>
            <a:r>
              <a:rPr lang="fr-FR" sz="2400" dirty="0" err="1" smtClean="0">
                <a:latin typeface="Times New Roman"/>
                <a:ea typeface="Calibri"/>
              </a:rPr>
              <a:t>bất</a:t>
            </a:r>
            <a:r>
              <a:rPr lang="fr-FR" sz="2400" dirty="0" smtClean="0">
                <a:latin typeface="Times New Roman"/>
                <a:ea typeface="Calibri"/>
              </a:rPr>
              <a:t> </a:t>
            </a:r>
            <a:r>
              <a:rPr lang="fr-FR" sz="2400" dirty="0" err="1" smtClean="0">
                <a:latin typeface="Times New Roman"/>
                <a:ea typeface="Calibri"/>
              </a:rPr>
              <a:t>ngờ</a:t>
            </a:r>
            <a:r>
              <a:rPr lang="fr-FR" sz="2400" dirty="0" smtClean="0">
                <a:latin typeface="Times New Roman"/>
                <a:ea typeface="Calibri"/>
              </a:rPr>
              <a:t>, </a:t>
            </a:r>
            <a:r>
              <a:rPr lang="fr-FR" sz="2400" dirty="0" err="1" smtClean="0">
                <a:latin typeface="Times New Roman"/>
                <a:ea typeface="Calibri"/>
              </a:rPr>
              <a:t>thú</a:t>
            </a:r>
            <a:r>
              <a:rPr lang="fr-FR" sz="2400" dirty="0" smtClean="0">
                <a:latin typeface="Times New Roman"/>
                <a:ea typeface="Calibri"/>
              </a:rPr>
              <a:t> </a:t>
            </a:r>
            <a:r>
              <a:rPr lang="fr-FR" sz="2400" dirty="0" err="1" smtClean="0">
                <a:latin typeface="Times New Roman"/>
                <a:ea typeface="Calibri"/>
              </a:rPr>
              <a:t>vị</a:t>
            </a:r>
            <a:r>
              <a:rPr lang="fr-FR" sz="2400" dirty="0" smtClean="0">
                <a:latin typeface="Times New Roman"/>
                <a:ea typeface="Calibri"/>
              </a:rPr>
              <a:t>.</a:t>
            </a:r>
            <a:endParaRPr lang="en-US" sz="20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048760" name="Rectangle 12"/>
          <p:cNvSpPr>
            <a:spLocks noChangeArrowheads="1"/>
          </p:cNvSpPr>
          <p:nvPr/>
        </p:nvSpPr>
        <p:spPr bwMode="auto">
          <a:xfrm>
            <a:off x="5791200" y="1295400"/>
            <a:ext cx="2895600" cy="526297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Aft>
                <a:spcPts val="0"/>
              </a:spcAft>
              <a:buNone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/>
              </a:rPr>
              <a:t>d</a:t>
            </a:r>
            <a:r>
              <a:rPr lang="fr-FR" sz="2400" dirty="0" err="1" smtClean="0">
                <a:latin typeface="Times New Roman"/>
                <a:ea typeface="Calibri"/>
              </a:rPr>
              <a:t>iễn</a:t>
            </a:r>
            <a:r>
              <a:rPr lang="fr-FR" sz="2400" dirty="0" smtClean="0">
                <a:latin typeface="Times New Roman"/>
                <a:ea typeface="Calibri"/>
              </a:rPr>
              <a:t> </a:t>
            </a:r>
            <a:r>
              <a:rPr lang="fr-FR" sz="2400" dirty="0" err="1">
                <a:latin typeface="Times New Roman"/>
                <a:ea typeface="Calibri"/>
              </a:rPr>
              <a:t>biến</a:t>
            </a:r>
            <a:r>
              <a:rPr lang="fr-FR" sz="2400" dirty="0">
                <a:latin typeface="Times New Roman"/>
                <a:ea typeface="Calibri"/>
              </a:rPr>
              <a:t> </a:t>
            </a:r>
            <a:r>
              <a:rPr lang="fr-FR" sz="2400" dirty="0" err="1">
                <a:latin typeface="Times New Roman"/>
                <a:ea typeface="Calibri"/>
              </a:rPr>
              <a:t>tâm</a:t>
            </a:r>
            <a:r>
              <a:rPr lang="fr-FR" sz="2400" dirty="0">
                <a:latin typeface="Times New Roman"/>
                <a:ea typeface="Calibri"/>
              </a:rPr>
              <a:t> </a:t>
            </a:r>
            <a:r>
              <a:rPr lang="fr-FR" sz="2400" dirty="0" err="1">
                <a:latin typeface="Times New Roman"/>
                <a:ea typeface="Calibri"/>
              </a:rPr>
              <a:t>trạng</a:t>
            </a:r>
            <a:r>
              <a:rPr lang="fr-FR" sz="2400" dirty="0">
                <a:latin typeface="Times New Roman"/>
                <a:ea typeface="Calibri"/>
              </a:rPr>
              <a:t> </a:t>
            </a:r>
            <a:r>
              <a:rPr lang="fr-FR" sz="2400" dirty="0" err="1">
                <a:latin typeface="Times New Roman"/>
                <a:ea typeface="Calibri"/>
              </a:rPr>
              <a:t>của</a:t>
            </a:r>
            <a:r>
              <a:rPr lang="fr-FR" sz="2400" dirty="0">
                <a:latin typeface="Times New Roman"/>
                <a:ea typeface="Calibri"/>
              </a:rPr>
              <a:t> 3 </a:t>
            </a:r>
            <a:r>
              <a:rPr lang="fr-FR" sz="2400" dirty="0" err="1">
                <a:latin typeface="Times New Roman"/>
                <a:ea typeface="Calibri"/>
              </a:rPr>
              <a:t>nhân</a:t>
            </a:r>
            <a:r>
              <a:rPr lang="fr-FR" sz="2400" dirty="0">
                <a:latin typeface="Times New Roman"/>
                <a:ea typeface="Calibri"/>
              </a:rPr>
              <a:t> </a:t>
            </a:r>
            <a:r>
              <a:rPr lang="fr-FR" sz="2400" dirty="0" err="1" smtClean="0">
                <a:latin typeface="Times New Roman"/>
                <a:ea typeface="Calibri"/>
              </a:rPr>
              <a:t>vật</a:t>
            </a:r>
            <a:r>
              <a:rPr lang="fr-FR" sz="2400" dirty="0" smtClean="0">
                <a:latin typeface="Times New Roman"/>
                <a:ea typeface="Calibri"/>
              </a:rPr>
              <a:t>. Qua </a:t>
            </a:r>
            <a:r>
              <a:rPr lang="fr-FR" sz="2400" dirty="0" err="1" smtClean="0">
                <a:latin typeface="Times New Roman"/>
                <a:ea typeface="Calibri"/>
              </a:rPr>
              <a:t>đó</a:t>
            </a:r>
            <a:r>
              <a:rPr lang="fr-FR" sz="2400" dirty="0" smtClean="0">
                <a:latin typeface="Times New Roman"/>
                <a:ea typeface="Calibri"/>
              </a:rPr>
              <a:t>, </a:t>
            </a:r>
            <a:r>
              <a:rPr lang="fr-FR" sz="2400" dirty="0" err="1" smtClean="0">
                <a:latin typeface="Times New Roman"/>
                <a:ea typeface="Calibri"/>
              </a:rPr>
              <a:t>tác</a:t>
            </a:r>
            <a:r>
              <a:rPr lang="fr-FR" sz="2400" dirty="0" smtClean="0">
                <a:latin typeface="Times New Roman"/>
                <a:ea typeface="Calibri"/>
              </a:rPr>
              <a:t> </a:t>
            </a:r>
            <a:r>
              <a:rPr lang="fr-FR" sz="2400" dirty="0" err="1" smtClean="0">
                <a:latin typeface="Times New Roman"/>
                <a:ea typeface="Calibri"/>
              </a:rPr>
              <a:t>giả</a:t>
            </a:r>
            <a:r>
              <a:rPr lang="fr-FR" sz="2400" dirty="0" smtClean="0">
                <a:latin typeface="Times New Roman"/>
                <a:ea typeface="Calibri"/>
              </a:rPr>
              <a:t> ca </a:t>
            </a:r>
            <a:r>
              <a:rPr lang="fr-FR" sz="2400" dirty="0" err="1" smtClean="0">
                <a:latin typeface="Times New Roman"/>
                <a:ea typeface="Calibri"/>
              </a:rPr>
              <a:t>ngợi</a:t>
            </a:r>
            <a:r>
              <a:rPr lang="fr-FR" sz="2400" dirty="0" smtClean="0">
                <a:latin typeface="Times New Roman"/>
                <a:ea typeface="Calibri"/>
              </a:rPr>
              <a:t> </a:t>
            </a:r>
            <a:r>
              <a:rPr lang="fr-FR" sz="2400" dirty="0" err="1" smtClean="0">
                <a:latin typeface="Times New Roman"/>
                <a:ea typeface="Calibri"/>
              </a:rPr>
              <a:t>tình</a:t>
            </a:r>
            <a:r>
              <a:rPr lang="fr-FR" sz="2400" dirty="0" smtClean="0">
                <a:latin typeface="Times New Roman"/>
                <a:ea typeface="Calibri"/>
              </a:rPr>
              <a:t> </a:t>
            </a:r>
            <a:r>
              <a:rPr lang="fr-FR" sz="2400" dirty="0" err="1" smtClean="0">
                <a:latin typeface="Times New Roman"/>
                <a:ea typeface="Calibri"/>
              </a:rPr>
              <a:t>yêu</a:t>
            </a:r>
            <a:r>
              <a:rPr lang="fr-FR" sz="2400" dirty="0" smtClean="0">
                <a:latin typeface="Times New Roman"/>
                <a:ea typeface="Calibri"/>
              </a:rPr>
              <a:t> </a:t>
            </a:r>
            <a:r>
              <a:rPr lang="fr-FR" sz="2400" dirty="0" err="1" smtClean="0">
                <a:latin typeface="Times New Roman"/>
                <a:ea typeface="Calibri"/>
              </a:rPr>
              <a:t>thương</a:t>
            </a:r>
            <a:r>
              <a:rPr lang="fr-FR" sz="2400" dirty="0" smtClean="0">
                <a:latin typeface="Times New Roman"/>
                <a:ea typeface="Calibri"/>
              </a:rPr>
              <a:t>,</a:t>
            </a:r>
            <a:r>
              <a:rPr lang="vi-VN" sz="2400" dirty="0" smtClean="0">
                <a:latin typeface="Times New Roman"/>
                <a:ea typeface="Calibri"/>
              </a:rPr>
              <a:t> </a:t>
            </a:r>
            <a:r>
              <a:rPr lang="fr-FR" sz="2400" dirty="0" err="1" smtClean="0">
                <a:latin typeface="Times New Roman"/>
                <a:ea typeface="Calibri"/>
              </a:rPr>
              <a:t>lòng</a:t>
            </a:r>
            <a:r>
              <a:rPr lang="fr-FR" sz="2400" dirty="0" smtClean="0">
                <a:latin typeface="Times New Roman"/>
                <a:ea typeface="Calibri"/>
              </a:rPr>
              <a:t> </a:t>
            </a:r>
            <a:r>
              <a:rPr lang="fr-FR" sz="2400" dirty="0" err="1" smtClean="0">
                <a:latin typeface="Times New Roman"/>
                <a:ea typeface="Calibri"/>
              </a:rPr>
              <a:t>nhân</a:t>
            </a:r>
            <a:r>
              <a:rPr lang="fr-FR" sz="2400" dirty="0" smtClean="0">
                <a:latin typeface="Times New Roman"/>
                <a:ea typeface="Calibri"/>
              </a:rPr>
              <a:t> </a:t>
            </a:r>
            <a:r>
              <a:rPr lang="fr-FR" sz="2400" dirty="0" err="1" smtClean="0">
                <a:latin typeface="Times New Roman"/>
                <a:ea typeface="Calibri"/>
              </a:rPr>
              <a:t>hậu</a:t>
            </a:r>
            <a:r>
              <a:rPr lang="fr-FR" sz="2400" dirty="0" smtClean="0">
                <a:latin typeface="Times New Roman"/>
                <a:ea typeface="Calibri"/>
              </a:rPr>
              <a:t> </a:t>
            </a:r>
            <a:r>
              <a:rPr lang="fr-FR" sz="2400" dirty="0" err="1" smtClean="0">
                <a:latin typeface="Times New Roman"/>
                <a:ea typeface="Calibri"/>
              </a:rPr>
              <a:t>của</a:t>
            </a:r>
            <a:r>
              <a:rPr lang="fr-FR" sz="2400" dirty="0" smtClean="0">
                <a:latin typeface="Times New Roman"/>
                <a:ea typeface="Calibri"/>
              </a:rPr>
              <a:t> con </a:t>
            </a:r>
            <a:r>
              <a:rPr lang="fr-FR" sz="2400" dirty="0" err="1" smtClean="0">
                <a:latin typeface="Times New Roman"/>
                <a:ea typeface="Calibri"/>
              </a:rPr>
              <a:t>người</a:t>
            </a:r>
            <a:r>
              <a:rPr lang="fr-FR" sz="2400" dirty="0" smtClean="0">
                <a:latin typeface="Times New Roman"/>
                <a:ea typeface="Calibri"/>
              </a:rPr>
              <a:t>, </a:t>
            </a:r>
            <a:r>
              <a:rPr lang="fr-FR" sz="2400" dirty="0" err="1" smtClean="0">
                <a:latin typeface="Times New Roman"/>
                <a:ea typeface="Calibri"/>
              </a:rPr>
              <a:t>đồng</a:t>
            </a:r>
            <a:r>
              <a:rPr lang="fr-FR" sz="2400" dirty="0" smtClean="0">
                <a:latin typeface="Times New Roman"/>
                <a:ea typeface="Calibri"/>
              </a:rPr>
              <a:t> </a:t>
            </a:r>
            <a:r>
              <a:rPr lang="fr-FR" sz="2400" dirty="0" err="1" smtClean="0">
                <a:latin typeface="Times New Roman"/>
                <a:ea typeface="Calibri"/>
              </a:rPr>
              <a:t>thời</a:t>
            </a:r>
            <a:r>
              <a:rPr lang="fr-FR" sz="2400" dirty="0" smtClean="0">
                <a:latin typeface="Times New Roman"/>
                <a:ea typeface="Calibri"/>
              </a:rPr>
              <a:t> </a:t>
            </a:r>
            <a:r>
              <a:rPr lang="fr-FR" sz="2400" dirty="0" err="1" smtClean="0">
                <a:latin typeface="Times New Roman"/>
                <a:ea typeface="Calibri"/>
              </a:rPr>
              <a:t>nhắc</a:t>
            </a:r>
            <a:r>
              <a:rPr lang="fr-FR" sz="2400" dirty="0" smtClean="0">
                <a:latin typeface="Times New Roman"/>
                <a:ea typeface="Calibri"/>
              </a:rPr>
              <a:t> </a:t>
            </a:r>
            <a:r>
              <a:rPr lang="fr-FR" sz="2400" dirty="0" err="1">
                <a:latin typeface="Times New Roman"/>
                <a:ea typeface="Calibri"/>
              </a:rPr>
              <a:t>nhở</a:t>
            </a:r>
            <a:r>
              <a:rPr lang="fr-FR" sz="2400" dirty="0">
                <a:latin typeface="Times New Roman"/>
                <a:ea typeface="Calibri"/>
              </a:rPr>
              <a:t> </a:t>
            </a:r>
            <a:r>
              <a:rPr lang="fr-FR" sz="2400" dirty="0" err="1">
                <a:latin typeface="Times New Roman"/>
                <a:ea typeface="Calibri"/>
              </a:rPr>
              <a:t>chúng</a:t>
            </a:r>
            <a:r>
              <a:rPr lang="fr-FR" sz="2400" dirty="0">
                <a:latin typeface="Times New Roman"/>
                <a:ea typeface="Calibri"/>
              </a:rPr>
              <a:t> ta </a:t>
            </a:r>
            <a:r>
              <a:rPr lang="fr-FR" sz="2400" dirty="0" err="1">
                <a:latin typeface="Times New Roman"/>
                <a:ea typeface="Calibri"/>
              </a:rPr>
              <a:t>về</a:t>
            </a:r>
            <a:r>
              <a:rPr lang="fr-FR" sz="2400" dirty="0">
                <a:latin typeface="Times New Roman"/>
                <a:ea typeface="Calibri"/>
              </a:rPr>
              <a:t> </a:t>
            </a:r>
            <a:r>
              <a:rPr lang="fr-FR" sz="2400" dirty="0" err="1" smtClean="0">
                <a:latin typeface="Times New Roman"/>
                <a:ea typeface="Calibri"/>
              </a:rPr>
              <a:t>khát</a:t>
            </a:r>
            <a:r>
              <a:rPr lang="fr-FR" sz="2400" dirty="0" smtClean="0">
                <a:latin typeface="Times New Roman"/>
                <a:ea typeface="Calibri"/>
              </a:rPr>
              <a:t> </a:t>
            </a:r>
            <a:r>
              <a:rPr lang="fr-FR" sz="2400" dirty="0" err="1">
                <a:latin typeface="Times New Roman"/>
                <a:ea typeface="Calibri"/>
              </a:rPr>
              <a:t>khao</a:t>
            </a:r>
            <a:r>
              <a:rPr lang="fr-FR" sz="2400" dirty="0">
                <a:latin typeface="Times New Roman"/>
                <a:ea typeface="Calibri"/>
              </a:rPr>
              <a:t> </a:t>
            </a:r>
            <a:r>
              <a:rPr lang="fr-FR" sz="2400" dirty="0" err="1">
                <a:latin typeface="Times New Roman"/>
                <a:ea typeface="Calibri"/>
              </a:rPr>
              <a:t>được</a:t>
            </a:r>
            <a:r>
              <a:rPr lang="fr-FR" sz="2400" dirty="0">
                <a:latin typeface="Times New Roman"/>
                <a:ea typeface="Calibri"/>
              </a:rPr>
              <a:t> </a:t>
            </a:r>
            <a:r>
              <a:rPr lang="fr-FR" sz="2400" dirty="0" err="1">
                <a:latin typeface="Times New Roman"/>
                <a:ea typeface="Calibri"/>
              </a:rPr>
              <a:t>che</a:t>
            </a:r>
            <a:r>
              <a:rPr lang="fr-FR" sz="2400" dirty="0">
                <a:latin typeface="Times New Roman"/>
                <a:ea typeface="Calibri"/>
              </a:rPr>
              <a:t> </a:t>
            </a:r>
            <a:r>
              <a:rPr lang="fr-FR" sz="2400" dirty="0" err="1">
                <a:latin typeface="Times New Roman"/>
                <a:ea typeface="Calibri"/>
              </a:rPr>
              <a:t>chở</a:t>
            </a:r>
            <a:r>
              <a:rPr lang="fr-FR" sz="2400" dirty="0">
                <a:latin typeface="Times New Roman"/>
                <a:ea typeface="Calibri"/>
              </a:rPr>
              <a:t>, </a:t>
            </a:r>
            <a:r>
              <a:rPr lang="fr-FR" sz="2400" dirty="0" err="1">
                <a:latin typeface="Times New Roman"/>
                <a:ea typeface="Calibri"/>
              </a:rPr>
              <a:t>yêu</a:t>
            </a:r>
            <a:r>
              <a:rPr lang="fr-FR" sz="2400" dirty="0">
                <a:latin typeface="Times New Roman"/>
                <a:ea typeface="Calibri"/>
              </a:rPr>
              <a:t> </a:t>
            </a:r>
            <a:r>
              <a:rPr lang="fr-FR" sz="2400" dirty="0" err="1">
                <a:latin typeface="Times New Roman"/>
                <a:ea typeface="Calibri"/>
              </a:rPr>
              <a:t>thương</a:t>
            </a:r>
            <a:r>
              <a:rPr lang="fr-FR" sz="2400" dirty="0">
                <a:latin typeface="Times New Roman"/>
                <a:ea typeface="Calibri"/>
              </a:rPr>
              <a:t>, </a:t>
            </a:r>
            <a:r>
              <a:rPr lang="fr-FR" sz="2400" dirty="0" err="1">
                <a:latin typeface="Times New Roman"/>
                <a:ea typeface="Calibri"/>
              </a:rPr>
              <a:t>về</a:t>
            </a:r>
            <a:r>
              <a:rPr lang="fr-FR" sz="2400" dirty="0">
                <a:latin typeface="Times New Roman"/>
                <a:ea typeface="Calibri"/>
              </a:rPr>
              <a:t> </a:t>
            </a:r>
            <a:r>
              <a:rPr lang="fr-FR" sz="2400" dirty="0" err="1">
                <a:latin typeface="Times New Roman"/>
                <a:ea typeface="Calibri"/>
              </a:rPr>
              <a:t>lòng</a:t>
            </a:r>
            <a:r>
              <a:rPr lang="fr-FR" sz="2400" dirty="0">
                <a:latin typeface="Times New Roman"/>
                <a:ea typeface="Calibri"/>
              </a:rPr>
              <a:t> </a:t>
            </a:r>
            <a:r>
              <a:rPr lang="fr-FR" sz="2400" dirty="0" err="1">
                <a:latin typeface="Times New Roman"/>
                <a:ea typeface="Calibri"/>
              </a:rPr>
              <a:t>yêu</a:t>
            </a:r>
            <a:r>
              <a:rPr lang="fr-FR" sz="2400" dirty="0">
                <a:latin typeface="Times New Roman"/>
                <a:ea typeface="Calibri"/>
              </a:rPr>
              <a:t> </a:t>
            </a:r>
            <a:r>
              <a:rPr lang="fr-FR" sz="2400" dirty="0" err="1">
                <a:latin typeface="Times New Roman"/>
                <a:ea typeface="Calibri"/>
              </a:rPr>
              <a:t>thương</a:t>
            </a:r>
            <a:r>
              <a:rPr lang="fr-FR" sz="2400" dirty="0">
                <a:latin typeface="Times New Roman"/>
                <a:ea typeface="Calibri"/>
              </a:rPr>
              <a:t> </a:t>
            </a:r>
            <a:r>
              <a:rPr lang="fr-FR" sz="2400" dirty="0" err="1">
                <a:latin typeface="Times New Roman"/>
                <a:ea typeface="Calibri"/>
              </a:rPr>
              <a:t>bạn</a:t>
            </a:r>
            <a:r>
              <a:rPr lang="fr-FR" sz="2400" dirty="0">
                <a:latin typeface="Times New Roman"/>
                <a:ea typeface="Calibri"/>
              </a:rPr>
              <a:t> </a:t>
            </a:r>
            <a:r>
              <a:rPr lang="fr-FR" sz="2400" dirty="0" err="1">
                <a:latin typeface="Times New Roman"/>
                <a:ea typeface="Calibri"/>
              </a:rPr>
              <a:t>bè</a:t>
            </a:r>
            <a:r>
              <a:rPr lang="fr-FR" sz="2400" dirty="0">
                <a:latin typeface="Times New Roman"/>
                <a:ea typeface="Calibri"/>
              </a:rPr>
              <a:t> </a:t>
            </a:r>
            <a:r>
              <a:rPr lang="fr-FR" sz="2400" dirty="0" err="1">
                <a:latin typeface="Times New Roman"/>
                <a:ea typeface="Calibri"/>
              </a:rPr>
              <a:t>và</a:t>
            </a:r>
            <a:r>
              <a:rPr lang="fr-FR" sz="2400" dirty="0">
                <a:latin typeface="Times New Roman"/>
                <a:ea typeface="Calibri"/>
              </a:rPr>
              <a:t> </a:t>
            </a:r>
            <a:r>
              <a:rPr lang="fr-FR" sz="2400" dirty="0" err="1">
                <a:latin typeface="Times New Roman"/>
                <a:ea typeface="Calibri"/>
              </a:rPr>
              <a:t>lòng</a:t>
            </a:r>
            <a:r>
              <a:rPr lang="fr-FR" sz="2400" dirty="0">
                <a:latin typeface="Times New Roman"/>
                <a:ea typeface="Calibri"/>
              </a:rPr>
              <a:t> </a:t>
            </a:r>
            <a:r>
              <a:rPr lang="fr-FR" sz="2400" dirty="0" err="1">
                <a:latin typeface="Times New Roman"/>
                <a:ea typeface="Calibri"/>
              </a:rPr>
              <a:t>cảm</a:t>
            </a:r>
            <a:r>
              <a:rPr lang="fr-FR" sz="2400" dirty="0">
                <a:latin typeface="Times New Roman"/>
                <a:ea typeface="Calibri"/>
              </a:rPr>
              <a:t> </a:t>
            </a:r>
            <a:r>
              <a:rPr lang="fr-FR" sz="2400" dirty="0" err="1">
                <a:latin typeface="Times New Roman"/>
                <a:ea typeface="Calibri"/>
              </a:rPr>
              <a:t>thông</a:t>
            </a:r>
            <a:r>
              <a:rPr lang="fr-FR" sz="2400" dirty="0">
                <a:latin typeface="Times New Roman"/>
                <a:ea typeface="Calibri"/>
              </a:rPr>
              <a:t> </a:t>
            </a:r>
            <a:r>
              <a:rPr lang="fr-FR" sz="2400" dirty="0" err="1">
                <a:latin typeface="Times New Roman"/>
                <a:ea typeface="Calibri"/>
              </a:rPr>
              <a:t>với</a:t>
            </a:r>
            <a:r>
              <a:rPr lang="fr-FR" sz="2400" dirty="0">
                <a:latin typeface="Times New Roman"/>
                <a:ea typeface="Calibri"/>
              </a:rPr>
              <a:t> </a:t>
            </a:r>
            <a:r>
              <a:rPr lang="fr-FR" sz="2400" dirty="0" err="1">
                <a:latin typeface="Times New Roman"/>
                <a:ea typeface="Calibri"/>
              </a:rPr>
              <a:t>nỗi</a:t>
            </a:r>
            <a:r>
              <a:rPr lang="fr-FR" sz="2400" dirty="0">
                <a:latin typeface="Times New Roman"/>
                <a:ea typeface="Calibri"/>
              </a:rPr>
              <a:t> </a:t>
            </a:r>
            <a:r>
              <a:rPr lang="fr-FR" sz="2400" dirty="0" err="1">
                <a:latin typeface="Times New Roman"/>
                <a:ea typeface="Calibri"/>
              </a:rPr>
              <a:t>đau</a:t>
            </a:r>
            <a:r>
              <a:rPr lang="fr-FR" sz="2400" dirty="0">
                <a:latin typeface="Times New Roman"/>
                <a:ea typeface="Calibri"/>
              </a:rPr>
              <a:t> </a:t>
            </a:r>
            <a:r>
              <a:rPr lang="fr-FR" sz="2400" dirty="0" err="1">
                <a:latin typeface="Times New Roman"/>
                <a:ea typeface="Calibri"/>
              </a:rPr>
              <a:t>hoặc</a:t>
            </a:r>
            <a:r>
              <a:rPr lang="fr-FR" sz="2400" dirty="0">
                <a:latin typeface="Times New Roman"/>
                <a:ea typeface="Calibri"/>
              </a:rPr>
              <a:t> </a:t>
            </a:r>
            <a:r>
              <a:rPr lang="fr-FR" sz="2400" dirty="0" err="1">
                <a:latin typeface="Times New Roman"/>
                <a:ea typeface="Calibri"/>
              </a:rPr>
              <a:t>lỗi</a:t>
            </a:r>
            <a:r>
              <a:rPr lang="fr-FR" sz="2400" dirty="0">
                <a:latin typeface="Times New Roman"/>
                <a:ea typeface="Calibri"/>
              </a:rPr>
              <a:t> </a:t>
            </a:r>
            <a:r>
              <a:rPr lang="fr-FR" sz="2400" dirty="0" err="1">
                <a:latin typeface="Times New Roman"/>
                <a:ea typeface="Calibri"/>
              </a:rPr>
              <a:t>lầm</a:t>
            </a:r>
            <a:r>
              <a:rPr lang="fr-FR" sz="2400" dirty="0">
                <a:latin typeface="Times New Roman"/>
                <a:ea typeface="Calibri"/>
              </a:rPr>
              <a:t> </a:t>
            </a:r>
            <a:r>
              <a:rPr lang="fr-FR" sz="2400" dirty="0" err="1">
                <a:latin typeface="Times New Roman"/>
                <a:ea typeface="Calibri"/>
              </a:rPr>
              <a:t>của</a:t>
            </a:r>
            <a:r>
              <a:rPr lang="fr-FR" sz="2400" dirty="0">
                <a:latin typeface="Times New Roman"/>
                <a:ea typeface="Calibri"/>
              </a:rPr>
              <a:t> </a:t>
            </a:r>
            <a:r>
              <a:rPr lang="fr-FR" sz="2400" dirty="0" err="1">
                <a:latin typeface="Times New Roman"/>
                <a:ea typeface="Calibri"/>
              </a:rPr>
              <a:t>người</a:t>
            </a:r>
            <a:r>
              <a:rPr lang="fr-FR" sz="2400" dirty="0">
                <a:latin typeface="Times New Roman"/>
                <a:ea typeface="Calibri"/>
              </a:rPr>
              <a:t> </a:t>
            </a:r>
            <a:r>
              <a:rPr lang="fr-FR" sz="2400" dirty="0" err="1">
                <a:latin typeface="Times New Roman"/>
                <a:ea typeface="Calibri"/>
              </a:rPr>
              <a:t>khác</a:t>
            </a:r>
            <a:r>
              <a:rPr lang="fr-FR" sz="2400" dirty="0" smtClean="0">
                <a:latin typeface="Times New Roman"/>
                <a:ea typeface="Calibri"/>
              </a:rPr>
              <a:t>.</a:t>
            </a:r>
            <a:endParaRPr lang="en-US" sz="2000" dirty="0">
              <a:latin typeface="Times New Roman"/>
              <a:ea typeface="Times New Roman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="" xmlns:a16="http://schemas.microsoft.com/office/drawing/2014/main" id="{79507BFA-98AC-4AFA-AF02-FA69E97E7B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057399"/>
            <a:ext cx="2362200" cy="2438401"/>
          </a:xfrm>
          <a:prstGeom prst="rect">
            <a:avLst/>
          </a:prstGeom>
        </p:spPr>
      </p:pic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3454215" y="4495800"/>
            <a:ext cx="1816523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TỔNG KẾT</a:t>
            </a:r>
            <a:endParaRPr lang="en-US" altLang="en-US" sz="2400" b="1" u="sng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87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87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7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7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7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7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7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7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48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48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87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87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7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7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7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7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7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7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48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48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56" grpId="0"/>
      <p:bldP spid="1048758" grpId="0"/>
      <p:bldP spid="1048759" grpId="0"/>
      <p:bldP spid="1048760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609600"/>
            <a:ext cx="8229600" cy="60960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1.Truyện “ 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Bố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của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Xi-m</a:t>
            </a:r>
            <a:r>
              <a:rPr lang="vi-VN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ô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ng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” 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có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kết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hợp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PT 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tự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sự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và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PT 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nào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?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A.Biểu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                                 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B.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Nghị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luận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C.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Thuyết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minh                                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D.Miêu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tả</a:t>
            </a:r>
            <a:endParaRPr lang="en-US" sz="2400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2. 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Người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kể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trong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văn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bản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“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Bố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của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Xi-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mông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” 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là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ai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?</a:t>
            </a:r>
            <a:endParaRPr lang="en-US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Bác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Phi-lip                                  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B.Chị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Blăng-sốt</a:t>
            </a:r>
            <a:endParaRPr lang="en-US" sz="24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 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Xi-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mông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                                 D.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Người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kể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vắng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mặt</a:t>
            </a:r>
            <a:endParaRPr lang="en-US" sz="2400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3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 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Xi-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mông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ở 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trạng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thái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nào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khi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đuổi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bắt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con 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nhái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?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Đau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khổ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đến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muốn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chết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 B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Rất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buồn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ngủ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và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mệt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mỏi</a:t>
            </a:r>
            <a:endParaRPr lang="en-US" sz="24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4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</a:t>
            </a:r>
            <a:r>
              <a:rPr lang="en-US" sz="24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Vừa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đau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buồn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lại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chợt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vui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D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Rất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vui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thích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đuổi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bắt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con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nhái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4.Phương 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án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nào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dưới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đây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thể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hiện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đầy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đủ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nhất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tâm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trạng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của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Xi-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mông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khi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em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thổ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lộ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với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bác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công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nhân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Phi-lip 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mong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muốn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có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một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ông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bố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?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A.Vừa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đau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khổ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lại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vừa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khát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khao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hi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vọng</a:t>
            </a:r>
            <a:endParaRPr lang="en-US" sz="2400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B.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Tuyệt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vọng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vì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không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có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bố</a:t>
            </a:r>
            <a:endParaRPr lang="en-US" sz="2400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C.Đau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khổ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vì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bị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chế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giễu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bắt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nạt</a:t>
            </a:r>
            <a:endParaRPr lang="en-US" sz="2400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D. Hi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vọng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bác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Phi-lip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nhận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lời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24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048765" name="Text Box 5"/>
          <p:cNvSpPr txBox="1">
            <a:spLocks noChangeArrowheads="1"/>
          </p:cNvSpPr>
          <p:nvPr/>
        </p:nvSpPr>
        <p:spPr bwMode="auto">
          <a:xfrm>
            <a:off x="228600" y="76200"/>
            <a:ext cx="30480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u="sng" dirty="0" err="1" smtClean="0">
                <a:solidFill>
                  <a:srgbClr val="FF0000"/>
                </a:solidFill>
              </a:rPr>
              <a:t>Bài</a:t>
            </a:r>
            <a:r>
              <a:rPr lang="en-US" altLang="en-US" sz="2400" u="sng" dirty="0" smtClean="0">
                <a:solidFill>
                  <a:srgbClr val="FF0000"/>
                </a:solidFill>
              </a:rPr>
              <a:t> 1/41 SGK</a:t>
            </a:r>
            <a:endParaRPr lang="en-US" altLang="en-US" sz="2400" u="sng" dirty="0">
              <a:solidFill>
                <a:srgbClr val="FF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1295400"/>
            <a:ext cx="12954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800600" y="2743200"/>
            <a:ext cx="2667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4191000" y="3886200"/>
            <a:ext cx="4191000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129087"/>
            <a:ext cx="5029200" cy="128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87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87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487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87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487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487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487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487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487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487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487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487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487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487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487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487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487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487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0487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0487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04876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04876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04876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152402"/>
            <a:ext cx="8839200" cy="6130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24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5</a:t>
            </a:r>
            <a:r>
              <a:rPr lang="en-US" sz="2400" b="1" i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.Phương </a:t>
            </a:r>
            <a:r>
              <a:rPr lang="en-US" sz="2400" b="1" i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án</a:t>
            </a:r>
            <a:r>
              <a:rPr lang="en-US" sz="24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 </a:t>
            </a:r>
            <a:r>
              <a:rPr lang="en-US" sz="2400" b="1" i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nào</a:t>
            </a:r>
            <a:r>
              <a:rPr lang="en-US" sz="24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 </a:t>
            </a:r>
            <a:r>
              <a:rPr lang="en-US" sz="2400" b="1" i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nêu</a:t>
            </a:r>
            <a:r>
              <a:rPr lang="en-US" sz="24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 </a:t>
            </a:r>
            <a:r>
              <a:rPr lang="en-US" sz="2400" b="1" i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nhận</a:t>
            </a:r>
            <a:r>
              <a:rPr lang="en-US" sz="24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 </a:t>
            </a:r>
            <a:r>
              <a:rPr lang="en-US" sz="2400" b="1" i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xét</a:t>
            </a:r>
            <a:r>
              <a:rPr lang="en-US" sz="24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 </a:t>
            </a:r>
            <a:r>
              <a:rPr lang="en-US" sz="2400" b="1" i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đúng</a:t>
            </a:r>
            <a:r>
              <a:rPr lang="en-US" sz="24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 </a:t>
            </a:r>
            <a:r>
              <a:rPr lang="en-US" sz="2400" b="1" i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về</a:t>
            </a:r>
            <a:r>
              <a:rPr lang="en-US" sz="24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 </a:t>
            </a:r>
            <a:r>
              <a:rPr lang="en-US" sz="2400" b="1" i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sự</a:t>
            </a:r>
            <a:r>
              <a:rPr lang="en-US" sz="24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 </a:t>
            </a:r>
            <a:r>
              <a:rPr lang="en-US" sz="2400" b="1" i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xuất</a:t>
            </a:r>
            <a:r>
              <a:rPr lang="en-US" sz="24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 </a:t>
            </a:r>
            <a:r>
              <a:rPr lang="en-US" sz="2400" b="1" i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hiện</a:t>
            </a:r>
            <a:r>
              <a:rPr lang="en-US" sz="24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 </a:t>
            </a:r>
            <a:r>
              <a:rPr lang="en-US" sz="2400" b="1" i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của</a:t>
            </a:r>
            <a:r>
              <a:rPr lang="en-US" sz="24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 “</a:t>
            </a:r>
            <a:r>
              <a:rPr lang="en-US" sz="2400" b="1" i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ông</a:t>
            </a:r>
            <a:r>
              <a:rPr lang="en-US" sz="24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 </a:t>
            </a:r>
            <a:r>
              <a:rPr lang="en-US" sz="2400" b="1" i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bố</a:t>
            </a:r>
            <a:r>
              <a:rPr lang="en-US" sz="24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” Phi-lip </a:t>
            </a:r>
            <a:r>
              <a:rPr lang="en-US" sz="2400" b="1" i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trong</a:t>
            </a:r>
            <a:r>
              <a:rPr lang="en-US" sz="24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 </a:t>
            </a:r>
            <a:r>
              <a:rPr lang="en-US" sz="2400" b="1" i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cuộc</a:t>
            </a:r>
            <a:r>
              <a:rPr lang="en-US" sz="24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 </a:t>
            </a:r>
            <a:r>
              <a:rPr lang="en-US" sz="2400" b="1" i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đời</a:t>
            </a:r>
            <a:r>
              <a:rPr lang="en-US" sz="24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 Xi-</a:t>
            </a:r>
            <a:r>
              <a:rPr lang="en-US" sz="2400" b="1" i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mông</a:t>
            </a:r>
            <a:r>
              <a:rPr 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?</a:t>
            </a:r>
          </a:p>
          <a:p>
            <a:pPr lvl="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2400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A.Là</a:t>
            </a:r>
            <a:r>
              <a:rPr 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kết</a:t>
            </a:r>
            <a:r>
              <a:rPr 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quả</a:t>
            </a:r>
            <a:r>
              <a:rPr 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của</a:t>
            </a:r>
            <a:r>
              <a:rPr 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phép</a:t>
            </a:r>
            <a:r>
              <a:rPr 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mầu</a:t>
            </a:r>
            <a:r>
              <a:rPr 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nhiệm</a:t>
            </a:r>
            <a:endParaRPr lang="en-US" sz="24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/>
            </a:endParaRPr>
          </a:p>
          <a:p>
            <a:pPr lvl="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2400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B.Bất</a:t>
            </a:r>
            <a:r>
              <a:rPr 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ngờ</a:t>
            </a:r>
            <a:r>
              <a:rPr 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nhưng</a:t>
            </a:r>
            <a:r>
              <a:rPr 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hợp</a:t>
            </a:r>
            <a:r>
              <a:rPr 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lí</a:t>
            </a:r>
            <a:r>
              <a:rPr 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và</a:t>
            </a:r>
            <a:r>
              <a:rPr 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cảm</a:t>
            </a:r>
            <a:r>
              <a:rPr 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động</a:t>
            </a:r>
            <a:endParaRPr lang="en-US" sz="24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/>
            </a:endParaRPr>
          </a:p>
          <a:p>
            <a:pPr lvl="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2400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C.Đã</a:t>
            </a:r>
            <a:r>
              <a:rPr 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được</a:t>
            </a:r>
            <a:r>
              <a:rPr 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dự</a:t>
            </a:r>
            <a:r>
              <a:rPr 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báo</a:t>
            </a:r>
            <a:r>
              <a:rPr 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từ</a:t>
            </a:r>
            <a:r>
              <a:rPr 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trước</a:t>
            </a:r>
            <a:endParaRPr lang="en-US" sz="24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/>
            </a:endParaRPr>
          </a:p>
          <a:p>
            <a:pPr lvl="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D. </a:t>
            </a:r>
            <a:r>
              <a:rPr lang="en-US" sz="2400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Là</a:t>
            </a:r>
            <a:r>
              <a:rPr 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tự</a:t>
            </a:r>
            <a:r>
              <a:rPr 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nhiên</a:t>
            </a:r>
            <a:r>
              <a:rPr 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, do </a:t>
            </a:r>
            <a:r>
              <a:rPr lang="en-US" sz="2400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bác</a:t>
            </a:r>
            <a:r>
              <a:rPr 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 Phi-lip </a:t>
            </a:r>
            <a:r>
              <a:rPr lang="en-US" sz="2400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 ý </a:t>
            </a:r>
            <a:r>
              <a:rPr lang="en-US" sz="2400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từ</a:t>
            </a:r>
            <a:r>
              <a:rPr 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lâu</a:t>
            </a:r>
            <a:endParaRPr lang="en-US" sz="24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/>
            </a:endParaRPr>
          </a:p>
          <a:p>
            <a:pPr lvl="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2400" b="1" i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6.Vì </a:t>
            </a:r>
            <a:r>
              <a:rPr lang="en-US" sz="2400" b="1" i="1" kern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sao</a:t>
            </a:r>
            <a:r>
              <a:rPr lang="en-US" sz="2400" b="1" i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 </a:t>
            </a:r>
            <a:r>
              <a:rPr lang="en-US" sz="2400" b="1" i="1" kern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bác</a:t>
            </a:r>
            <a:r>
              <a:rPr lang="en-US" sz="2400" b="1" i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 Phi-lip </a:t>
            </a:r>
            <a:r>
              <a:rPr lang="en-US" sz="2400" b="1" i="1" kern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nhận</a:t>
            </a:r>
            <a:r>
              <a:rPr lang="en-US" sz="2400" b="1" i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 </a:t>
            </a:r>
            <a:r>
              <a:rPr lang="en-US" sz="2400" b="1" i="1" kern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lời</a:t>
            </a:r>
            <a:r>
              <a:rPr lang="en-US" sz="2400" b="1" i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 </a:t>
            </a:r>
            <a:r>
              <a:rPr lang="en-US" sz="2400" b="1" i="1" kern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làm</a:t>
            </a:r>
            <a:r>
              <a:rPr lang="en-US" sz="2400" b="1" i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 </a:t>
            </a:r>
            <a:r>
              <a:rPr lang="en-US" sz="2400" b="1" i="1" kern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bố</a:t>
            </a:r>
            <a:r>
              <a:rPr lang="en-US" sz="2400" b="1" i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 </a:t>
            </a:r>
            <a:r>
              <a:rPr lang="en-US" sz="2400" b="1" i="1" kern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của</a:t>
            </a:r>
            <a:r>
              <a:rPr lang="en-US" sz="2400" b="1" i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 Xi-</a:t>
            </a:r>
            <a:r>
              <a:rPr lang="en-US" sz="2400" b="1" i="1" kern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mông</a:t>
            </a:r>
            <a:r>
              <a:rPr lang="en-US" sz="2400" b="1" i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?</a:t>
            </a:r>
          </a:p>
          <a:p>
            <a:pPr lvl="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2400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A.Vì</a:t>
            </a:r>
            <a:r>
              <a:rPr lang="en-US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lời</a:t>
            </a:r>
            <a:r>
              <a:rPr lang="en-US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đề</a:t>
            </a:r>
            <a:r>
              <a:rPr lang="en-US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nghị</a:t>
            </a:r>
            <a:r>
              <a:rPr lang="en-US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 c</a:t>
            </a:r>
            <a:r>
              <a:rPr lang="vi-VN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ủa</a:t>
            </a:r>
            <a:r>
              <a:rPr lang="en-US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 Xi-</a:t>
            </a:r>
            <a:r>
              <a:rPr lang="en-US" sz="2400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mông</a:t>
            </a:r>
            <a:r>
              <a:rPr lang="en-US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quá</a:t>
            </a:r>
            <a:r>
              <a:rPr lang="en-US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bất</a:t>
            </a:r>
            <a:r>
              <a:rPr lang="en-US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ngờ</a:t>
            </a:r>
            <a:r>
              <a:rPr lang="en-US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.</a:t>
            </a:r>
            <a:endParaRPr lang="vi-VN" sz="24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/>
            </a:endParaRPr>
          </a:p>
          <a:p>
            <a:pPr lvl="0" eaLnBrk="1" hangingPunct="1">
              <a:lnSpc>
                <a:spcPct val="80000"/>
              </a:lnSpc>
              <a:spcBef>
                <a:spcPct val="20000"/>
              </a:spcBef>
            </a:pPr>
            <a:r>
              <a:rPr lang="vi-VN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B.Vì hoàn cảnh gia đình của thiếu phụ Blăng- sốt</a:t>
            </a:r>
          </a:p>
          <a:p>
            <a:pPr lvl="0" eaLnBrk="1" hangingPunct="1">
              <a:lnSpc>
                <a:spcPct val="80000"/>
              </a:lnSpc>
              <a:spcBef>
                <a:spcPct val="20000"/>
              </a:spcBef>
            </a:pPr>
            <a:r>
              <a:rPr lang="vi-VN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C.Vì cảm thông và muốn giúp đỡ mẹ con Xi-mông</a:t>
            </a:r>
          </a:p>
          <a:p>
            <a:pPr lvl="0" eaLnBrk="1" hangingPunct="1">
              <a:lnSpc>
                <a:spcPct val="80000"/>
              </a:lnSpc>
              <a:spcBef>
                <a:spcPct val="20000"/>
              </a:spcBef>
            </a:pPr>
            <a:r>
              <a:rPr lang="vi-VN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D. Vì Bác khỏe mạnh và thường hay giúp đỡ người khác.</a:t>
            </a:r>
          </a:p>
          <a:p>
            <a:pPr lvl="0" eaLnBrk="1" hangingPunct="1">
              <a:lnSpc>
                <a:spcPct val="80000"/>
              </a:lnSpc>
              <a:spcBef>
                <a:spcPct val="20000"/>
              </a:spcBef>
            </a:pPr>
            <a:r>
              <a:rPr lang="vi-VN" sz="24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7</a:t>
            </a:r>
            <a:r>
              <a:rPr lang="vi-VN" sz="2400" b="1" i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.Lời nhắn nhủ chung nhất của câu chuyện này là gì?</a:t>
            </a:r>
          </a:p>
          <a:p>
            <a:pPr lvl="0" eaLnBrk="1" hangingPunct="1">
              <a:lnSpc>
                <a:spcPct val="80000"/>
              </a:lnSpc>
              <a:spcBef>
                <a:spcPct val="20000"/>
              </a:spcBef>
            </a:pPr>
            <a:r>
              <a:rPr lang="vi-VN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A.Không nên trêu chọc, giễu cợt Xi-mông</a:t>
            </a:r>
          </a:p>
          <a:p>
            <a:pPr lvl="0" eaLnBrk="1" hangingPunct="1">
              <a:lnSpc>
                <a:spcPct val="80000"/>
              </a:lnSpc>
              <a:spcBef>
                <a:spcPct val="20000"/>
              </a:spcBef>
            </a:pPr>
            <a:r>
              <a:rPr lang="vi-VN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B. Hãy cảm thông, chia sẻ với mẹ con Xi-mông</a:t>
            </a:r>
          </a:p>
          <a:p>
            <a:pPr lvl="0" eaLnBrk="1" hangingPunct="1">
              <a:lnSpc>
                <a:spcPct val="80000"/>
              </a:lnSpc>
              <a:spcBef>
                <a:spcPct val="20000"/>
              </a:spcBef>
            </a:pPr>
            <a:r>
              <a:rPr lang="vi-VN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C. Hãy đối xử nhân hậu với những người thiệt thòi, đau khổ</a:t>
            </a:r>
          </a:p>
          <a:p>
            <a:pPr lvl="0" eaLnBrk="1" hangingPunct="1">
              <a:lnSpc>
                <a:spcPct val="80000"/>
              </a:lnSpc>
              <a:spcBef>
                <a:spcPct val="20000"/>
              </a:spcBef>
            </a:pPr>
            <a:r>
              <a:rPr lang="vi-VN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</a:rPr>
              <a:t>D. Mong Xi-mông hạnh phúc và có một ông bố</a:t>
            </a:r>
            <a:endParaRPr lang="en-US" sz="24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/>
            </a:endParaRPr>
          </a:p>
          <a:p>
            <a:pPr lvl="0" eaLnBrk="1" hangingPunct="1">
              <a:lnSpc>
                <a:spcPct val="80000"/>
              </a:lnSpc>
              <a:spcBef>
                <a:spcPct val="20000"/>
              </a:spcBef>
            </a:pP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1143000"/>
            <a:ext cx="40386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15" y="3601220"/>
            <a:ext cx="6251986" cy="165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76" y="5445162"/>
            <a:ext cx="7296524" cy="19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164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8" name="Text Box 5"/>
          <p:cNvSpPr txBox="1">
            <a:spLocks noChangeArrowheads="1"/>
          </p:cNvSpPr>
          <p:nvPr/>
        </p:nvSpPr>
        <p:spPr bwMode="auto">
          <a:xfrm>
            <a:off x="6034157" y="2055318"/>
            <a:ext cx="2843142" cy="461665"/>
          </a:xfrm>
          <a:prstGeom prst="rect">
            <a:avLst/>
          </a:prstGeom>
          <a:noFill/>
          <a:ln>
            <a:noFill/>
          </a:ln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en-US" altLang="en-US" sz="2400" b="1" i="1" dirty="0">
                <a:latin typeface="Times New Roman" pitchFamily="18" charset="0"/>
                <a:cs typeface="Times New Roman" pitchFamily="18" charset="0"/>
              </a:rPr>
              <a:t>G.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itchFamily="18" charset="0"/>
              </a:rPr>
              <a:t>Đơ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vi-VN" altLang="en-US" sz="2400" b="1" i="1" dirty="0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altLang="en-US" sz="2400" b="1" i="1" dirty="0">
                <a:latin typeface="Times New Roman" pitchFamily="18" charset="0"/>
                <a:cs typeface="Times New Roman" pitchFamily="18" charset="0"/>
              </a:rPr>
              <a:t>- Pa- </a:t>
            </a:r>
            <a:r>
              <a:rPr lang="en-US" altLang="en-US" sz="2400" b="1" i="1" dirty="0" err="1">
                <a:latin typeface="Times New Roman" pitchFamily="18" charset="0"/>
                <a:cs typeface="Times New Roman" pitchFamily="18" charset="0"/>
              </a:rPr>
              <a:t>Xăng</a:t>
            </a:r>
            <a:endParaRPr lang="en-US" alt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97169" name="Picture 12" descr="Mopasa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343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29" name="WordArt 4"/>
          <p:cNvSpPr>
            <a:spLocks noChangeArrowheads="1" noChangeShapeType="1" noTextEdit="1"/>
          </p:cNvSpPr>
          <p:nvPr/>
        </p:nvSpPr>
        <p:spPr bwMode="auto">
          <a:xfrm>
            <a:off x="3314700" y="304800"/>
            <a:ext cx="55626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66"/>
              </a:contourClr>
            </a:sp3d>
          </a:bodyPr>
          <a:lstStyle/>
          <a:p>
            <a:pPr algn="ctr"/>
            <a:r>
              <a:rPr lang="vi-VN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 CỦA XI – </a:t>
            </a:r>
            <a:r>
              <a:rPr lang="vi-VN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vi-VN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vi-VN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TimeH"/>
              </a:rPr>
              <a:t>.</a:t>
            </a:r>
            <a:endParaRPr lang="en-US" sz="36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.VnTimeH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48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48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48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3" name="Oval 4"/>
          <p:cNvSpPr>
            <a:spLocks noChangeArrowheads="1"/>
          </p:cNvSpPr>
          <p:nvPr/>
        </p:nvSpPr>
        <p:spPr bwMode="auto">
          <a:xfrm>
            <a:off x="35832" y="2171702"/>
            <a:ext cx="2057400" cy="232856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048684" name="Text Box 5"/>
          <p:cNvSpPr txBox="1">
            <a:spLocks noChangeArrowheads="1"/>
          </p:cNvSpPr>
          <p:nvPr/>
        </p:nvSpPr>
        <p:spPr bwMode="auto">
          <a:xfrm>
            <a:off x="228601" y="2653607"/>
            <a:ext cx="1697264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vi-VN" altLang="en-US" sz="2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Tâm trạng của Xi-mông</a:t>
            </a:r>
            <a:endParaRPr lang="en-US" altLang="en-US" sz="28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8685" name="Oval 7"/>
          <p:cNvSpPr>
            <a:spLocks noChangeArrowheads="1"/>
          </p:cNvSpPr>
          <p:nvPr/>
        </p:nvSpPr>
        <p:spPr bwMode="auto">
          <a:xfrm>
            <a:off x="5562600" y="3581400"/>
            <a:ext cx="2667000" cy="12954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048686" name="Oval 8"/>
          <p:cNvSpPr>
            <a:spLocks noChangeArrowheads="1"/>
          </p:cNvSpPr>
          <p:nvPr/>
        </p:nvSpPr>
        <p:spPr bwMode="auto">
          <a:xfrm>
            <a:off x="5486400" y="2171700"/>
            <a:ext cx="2743200" cy="1066800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048687" name="Oval 9"/>
          <p:cNvSpPr>
            <a:spLocks noChangeArrowheads="1"/>
          </p:cNvSpPr>
          <p:nvPr/>
        </p:nvSpPr>
        <p:spPr bwMode="auto">
          <a:xfrm>
            <a:off x="5410200" y="762000"/>
            <a:ext cx="2819400" cy="1219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048688" name="Oval 10"/>
          <p:cNvSpPr>
            <a:spLocks noChangeArrowheads="1"/>
          </p:cNvSpPr>
          <p:nvPr/>
        </p:nvSpPr>
        <p:spPr bwMode="auto">
          <a:xfrm>
            <a:off x="2743200" y="5257800"/>
            <a:ext cx="2133600" cy="914400"/>
          </a:xfrm>
          <a:prstGeom prst="ellipse">
            <a:avLst/>
          </a:prstGeom>
          <a:solidFill>
            <a:srgbClr val="AB219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048689" name="Oval 11"/>
          <p:cNvSpPr>
            <a:spLocks noChangeArrowheads="1"/>
          </p:cNvSpPr>
          <p:nvPr/>
        </p:nvSpPr>
        <p:spPr bwMode="auto">
          <a:xfrm>
            <a:off x="2743200" y="3810000"/>
            <a:ext cx="2133600" cy="914400"/>
          </a:xfrm>
          <a:prstGeom prst="ellipse">
            <a:avLst/>
          </a:prstGeom>
          <a:solidFill>
            <a:srgbClr val="AB219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048690" name="Oval 12"/>
          <p:cNvSpPr>
            <a:spLocks noChangeArrowheads="1"/>
          </p:cNvSpPr>
          <p:nvPr/>
        </p:nvSpPr>
        <p:spPr bwMode="auto">
          <a:xfrm>
            <a:off x="2667000" y="2286000"/>
            <a:ext cx="2209800" cy="990600"/>
          </a:xfrm>
          <a:prstGeom prst="ellipse">
            <a:avLst/>
          </a:prstGeom>
          <a:solidFill>
            <a:srgbClr val="AB219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048691" name="Oval 13"/>
          <p:cNvSpPr>
            <a:spLocks noChangeArrowheads="1"/>
          </p:cNvSpPr>
          <p:nvPr/>
        </p:nvSpPr>
        <p:spPr bwMode="auto">
          <a:xfrm rot="10800000">
            <a:off x="2590800" y="914400"/>
            <a:ext cx="2286000" cy="838200"/>
          </a:xfrm>
          <a:prstGeom prst="ellipse">
            <a:avLst/>
          </a:prstGeom>
          <a:solidFill>
            <a:srgbClr val="AB219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048696" name="Oval 18"/>
          <p:cNvSpPr>
            <a:spLocks noChangeArrowheads="1"/>
          </p:cNvSpPr>
          <p:nvPr/>
        </p:nvSpPr>
        <p:spPr bwMode="auto">
          <a:xfrm>
            <a:off x="5638800" y="5029200"/>
            <a:ext cx="2590800" cy="12192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048698" name="Text Box 20"/>
          <p:cNvSpPr txBox="1">
            <a:spLocks noChangeArrowheads="1"/>
          </p:cNvSpPr>
          <p:nvPr/>
        </p:nvSpPr>
        <p:spPr bwMode="auto">
          <a:xfrm>
            <a:off x="609600" y="4876801"/>
            <a:ext cx="1524000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vi-VN" altLang="en-US" sz="2400" b="1" dirty="0">
                <a:solidFill>
                  <a:srgbClr val="FFFFFF"/>
                </a:solidFill>
                <a:latin typeface=".VnTime" pitchFamily="34" charset="0"/>
              </a:rPr>
              <a:t>Tâm trạng</a:t>
            </a:r>
            <a:endParaRPr lang="en-US" altLang="en-US" sz="2400" b="1" dirty="0">
              <a:solidFill>
                <a:srgbClr val="FFFFFF"/>
              </a:solidFill>
              <a:latin typeface=".VnTime" pitchFamily="34" charset="0"/>
            </a:endParaRPr>
          </a:p>
        </p:txBody>
      </p:sp>
      <p:sp>
        <p:nvSpPr>
          <p:cNvPr id="1048700" name="Text Box 22"/>
          <p:cNvSpPr txBox="1">
            <a:spLocks noChangeArrowheads="1"/>
          </p:cNvSpPr>
          <p:nvPr/>
        </p:nvSpPr>
        <p:spPr bwMode="auto">
          <a:xfrm>
            <a:off x="6376988" y="2209801"/>
            <a:ext cx="1624013" cy="10156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Buồn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tủi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xấu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hổ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48701" name="Text Box 23"/>
          <p:cNvSpPr txBox="1">
            <a:spLocks noChangeArrowheads="1"/>
          </p:cNvSpPr>
          <p:nvPr/>
        </p:nvSpPr>
        <p:spPr bwMode="auto">
          <a:xfrm>
            <a:off x="6010276" y="990602"/>
            <a:ext cx="1762125" cy="8309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Đau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khổ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tuyệt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vọng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48702" name="Text Box 24"/>
          <p:cNvSpPr txBox="1">
            <a:spLocks noChangeArrowheads="1"/>
          </p:cNvSpPr>
          <p:nvPr/>
        </p:nvSpPr>
        <p:spPr bwMode="auto">
          <a:xfrm>
            <a:off x="2895601" y="5445762"/>
            <a:ext cx="220678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vi-VN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altLang="en-US" sz="2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altLang="en-US" sz="2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8703" name="Text Box 25"/>
          <p:cNvSpPr txBox="1">
            <a:spLocks noChangeArrowheads="1"/>
          </p:cNvSpPr>
          <p:nvPr/>
        </p:nvSpPr>
        <p:spPr bwMode="auto">
          <a:xfrm>
            <a:off x="2971800" y="4038602"/>
            <a:ext cx="21336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vi-VN" altLang="en-US" sz="2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Khi về nhà</a:t>
            </a:r>
            <a:endParaRPr lang="en-US" altLang="en-US" sz="2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8704" name="Text Box 26"/>
          <p:cNvSpPr txBox="1">
            <a:spLocks noChangeArrowheads="1"/>
          </p:cNvSpPr>
          <p:nvPr/>
        </p:nvSpPr>
        <p:spPr bwMode="auto">
          <a:xfrm>
            <a:off x="2833689" y="2362202"/>
            <a:ext cx="211931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vi-VN" altLang="en-US" sz="2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Khi gặp bác Phi - líp</a:t>
            </a:r>
            <a:endParaRPr lang="en-US" altLang="en-US" sz="2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8705" name="Text Box 27"/>
          <p:cNvSpPr txBox="1">
            <a:spLocks noChangeArrowheads="1"/>
          </p:cNvSpPr>
          <p:nvPr/>
        </p:nvSpPr>
        <p:spPr bwMode="auto">
          <a:xfrm rot="10662564" flipV="1">
            <a:off x="2601991" y="1114491"/>
            <a:ext cx="249216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vi-VN" alt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Khi ở bờ sông </a:t>
            </a:r>
            <a:endParaRPr lang="en-US" altLang="en-US" sz="2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8707" name="Text Box 29"/>
          <p:cNvSpPr txBox="1">
            <a:spLocks noChangeArrowheads="1"/>
          </p:cNvSpPr>
          <p:nvPr/>
        </p:nvSpPr>
        <p:spPr bwMode="auto">
          <a:xfrm>
            <a:off x="6172200" y="5293362"/>
            <a:ext cx="1752600" cy="8309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vi-VN" alt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Kiêu hãnh, tự tin</a:t>
            </a:r>
            <a:endParaRPr lang="en-US" alt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8708" name="Text Box 30"/>
          <p:cNvSpPr txBox="1">
            <a:spLocks noChangeArrowheads="1"/>
          </p:cNvSpPr>
          <p:nvPr/>
        </p:nvSpPr>
        <p:spPr bwMode="auto">
          <a:xfrm>
            <a:off x="6048376" y="3733801"/>
            <a:ext cx="1952625" cy="10156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 khao có bố - vui sướng, hạnh phúc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714" name="Line 36"/>
          <p:cNvSpPr>
            <a:spLocks noChangeShapeType="1"/>
          </p:cNvSpPr>
          <p:nvPr/>
        </p:nvSpPr>
        <p:spPr bwMode="auto">
          <a:xfrm flipV="1">
            <a:off x="1925865" y="1524001"/>
            <a:ext cx="907822" cy="1129605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48715" name="Line 37"/>
          <p:cNvSpPr>
            <a:spLocks noChangeShapeType="1"/>
          </p:cNvSpPr>
          <p:nvPr/>
        </p:nvSpPr>
        <p:spPr bwMode="auto">
          <a:xfrm flipV="1">
            <a:off x="2057400" y="2764020"/>
            <a:ext cx="662214" cy="51258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48716" name="Line 38"/>
          <p:cNvSpPr>
            <a:spLocks noChangeShapeType="1"/>
          </p:cNvSpPr>
          <p:nvPr/>
        </p:nvSpPr>
        <p:spPr bwMode="auto">
          <a:xfrm>
            <a:off x="1881414" y="4145756"/>
            <a:ext cx="1090386" cy="1300004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48717" name="Line 39"/>
          <p:cNvSpPr>
            <a:spLocks noChangeShapeType="1"/>
          </p:cNvSpPr>
          <p:nvPr/>
        </p:nvSpPr>
        <p:spPr bwMode="auto">
          <a:xfrm flipV="1">
            <a:off x="4953000" y="13716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48718" name="Line 40"/>
          <p:cNvSpPr>
            <a:spLocks noChangeShapeType="1"/>
          </p:cNvSpPr>
          <p:nvPr/>
        </p:nvSpPr>
        <p:spPr bwMode="auto">
          <a:xfrm flipV="1">
            <a:off x="4953000" y="57150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48719" name="Line 41"/>
          <p:cNvSpPr>
            <a:spLocks noChangeShapeType="1"/>
          </p:cNvSpPr>
          <p:nvPr/>
        </p:nvSpPr>
        <p:spPr bwMode="auto">
          <a:xfrm>
            <a:off x="2057400" y="3733800"/>
            <a:ext cx="685800" cy="411956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48720" name="Line 42"/>
          <p:cNvSpPr>
            <a:spLocks noChangeShapeType="1"/>
          </p:cNvSpPr>
          <p:nvPr/>
        </p:nvSpPr>
        <p:spPr bwMode="auto">
          <a:xfrm flipV="1">
            <a:off x="4876800" y="42672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48723" name="Line 46"/>
          <p:cNvSpPr>
            <a:spLocks noChangeShapeType="1"/>
          </p:cNvSpPr>
          <p:nvPr/>
        </p:nvSpPr>
        <p:spPr bwMode="auto">
          <a:xfrm flipV="1">
            <a:off x="4876800" y="2743200"/>
            <a:ext cx="609600" cy="381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07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4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4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48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48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048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048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048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048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1048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048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048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048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048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048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048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048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1048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1048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1048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1048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1048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1048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1048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1048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1048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500"/>
                                        <p:tgtEl>
                                          <p:spTgt spid="1048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1048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83" grpId="0" animBg="1"/>
      <p:bldP spid="1048684" grpId="0"/>
      <p:bldP spid="1048685" grpId="0" animBg="1"/>
      <p:bldP spid="1048686" grpId="0" animBg="1"/>
      <p:bldP spid="1048687" grpId="0" animBg="1"/>
      <p:bldP spid="1048688" grpId="0" animBg="1"/>
      <p:bldP spid="1048689" grpId="0" animBg="1"/>
      <p:bldP spid="1048690" grpId="0" animBg="1"/>
      <p:bldP spid="1048691" grpId="0" animBg="1"/>
      <p:bldP spid="1048696" grpId="0" animBg="1"/>
      <p:bldP spid="1048698" grpId="0"/>
      <p:bldP spid="1048700" grpId="0"/>
      <p:bldP spid="1048701" grpId="0"/>
      <p:bldP spid="1048702" grpId="0"/>
      <p:bldP spid="1048703" grpId="0"/>
      <p:bldP spid="1048704" grpId="0"/>
      <p:bldP spid="1048705" grpId="0"/>
      <p:bldP spid="1048707" grpId="0"/>
      <p:bldP spid="104870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2000" y="1295400"/>
            <a:ext cx="3886200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82880" lvl="0" algn="just">
              <a:lnSpc>
                <a:spcPct val="115000"/>
              </a:lnSpc>
              <a:tabLst>
                <a:tab pos="90170" algn="l"/>
              </a:tabLst>
            </a:pPr>
            <a:r>
              <a:rPr lang="pt-BR" sz="1500" b="1" i="1" dirty="0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Xi-mông là em bé có hoàn cảnh éo le. Em không có bố, em lớn lên trong sự dạy dỗ của </a:t>
            </a:r>
            <a:r>
              <a:rPr lang="pt-BR" sz="1500" b="1" i="1" dirty="0" smtClean="0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mẹ. </a:t>
            </a:r>
            <a:r>
              <a:rPr lang="pt-BR" sz="1500" b="1" i="1" dirty="0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Em khao khát tình thương và  hạnh phúc khi nhận được tình thương ấy. Vậy em có cảm nghĩ như thế nào về Xi - mông trong câu truyện “Bố của Xi – mông”?</a:t>
            </a:r>
            <a:endParaRPr lang="en-US" sz="1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1" y="381000"/>
            <a:ext cx="594359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THINK-WRITE-PAIR-SHARE</a:t>
            </a:r>
            <a:endParaRPr lang="en-US" sz="2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6408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D482055-10BD-4283-9AB0-690C30598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2895600" y="731838"/>
            <a:ext cx="3352800" cy="7921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Bài</a:t>
            </a:r>
            <a:r>
              <a:rPr kumimoji="0" lang="vi-VN" sz="3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 tập về nhà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295400" y="1524000"/>
            <a:ext cx="6477000" cy="3276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pt-BR" sz="3200" dirty="0">
                <a:latin typeface="Times New Roman"/>
                <a:ea typeface="Times New Roman"/>
              </a:rPr>
              <a:t>- </a:t>
            </a:r>
            <a:r>
              <a:rPr lang="pt-BR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Sử dụng kĩ thuật 5 ngón tay để  tóm tắt truyện. </a:t>
            </a:r>
            <a:endParaRPr lang="en-US" sz="2400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pt-BR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- Vẽ tranh hình ảnh ấn tượng về bài học.</a:t>
            </a:r>
            <a:endParaRPr lang="en-US" sz="2400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pt-BR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- Tìm đọc các tác phẩm khác </a:t>
            </a:r>
            <a:r>
              <a:rPr lang="vi-VN" sz="24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nói về sự thiếu thốn,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nỗi</a:t>
            </a:r>
            <a:r>
              <a:rPr lang="en-US" sz="24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bất </a:t>
            </a:r>
            <a:r>
              <a:rPr lang="vi-VN" sz="24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hạnh và </a:t>
            </a:r>
            <a:r>
              <a:rPr lang="vi-VN" sz="24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n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iềm</a:t>
            </a:r>
            <a:r>
              <a:rPr lang="en-US" sz="24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pt-BR" sz="24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khao </a:t>
            </a:r>
            <a:r>
              <a:rPr lang="pt-BR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khát hạnh phúc của trẻ thơ.</a:t>
            </a:r>
            <a:endParaRPr lang="en-US" sz="2400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pt-BR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- Chuẩn bị: .................................</a:t>
            </a:r>
            <a:endParaRPr lang="en-US" sz="2400" b="1" dirty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7764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9" name="WordArt 2"/>
          <p:cNvSpPr>
            <a:spLocks noChangeArrowheads="1" noChangeShapeType="1" noTextEdit="1"/>
          </p:cNvSpPr>
          <p:nvPr/>
        </p:nvSpPr>
        <p:spPr bwMode="auto">
          <a:xfrm>
            <a:off x="685800" y="228600"/>
            <a:ext cx="7998791" cy="28194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</a:bodyPr>
          <a:lstStyle/>
          <a:p>
            <a:pPr algn="ctr"/>
            <a:r>
              <a:rPr lang="vi-VN" sz="3600" b="1" kern="10" dirty="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Cảm ơn các </a:t>
            </a:r>
            <a:r>
              <a:rPr lang="en-US" sz="3600" b="1" kern="10" dirty="0" err="1" smtClean="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em</a:t>
            </a:r>
            <a:r>
              <a:rPr lang="vi-VN" sz="3600" b="1" kern="10" dirty="0" smtClean="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 </a:t>
            </a:r>
            <a:r>
              <a:rPr lang="vi-VN" sz="3600" b="1" kern="10" dirty="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đã theo dõi!</a:t>
            </a:r>
            <a:endParaRPr lang="en-US" sz="3600" b="1" kern="10" dirty="0"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</a:endParaRPr>
          </a:p>
        </p:txBody>
      </p:sp>
      <p:pic>
        <p:nvPicPr>
          <p:cNvPr id="2097173" name="Picture 3" descr="blumen-pflanzen108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828800"/>
            <a:ext cx="4800600" cy="4217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74" name="Picture 4" descr="Picture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6800042">
            <a:off x="-1036637" y="3394075"/>
            <a:ext cx="4953000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75" name="Picture 5" descr="Picture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950669">
            <a:off x="4495800" y="3429000"/>
            <a:ext cx="4953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76" name="Picture 6" descr="Picture3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3201" y="5410202"/>
            <a:ext cx="866775" cy="124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77" name="Picture 7" descr="Picture3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1" y="5410202"/>
            <a:ext cx="866775" cy="124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78" name="Picture 8" descr="Picture3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1" y="4724402"/>
            <a:ext cx="866775" cy="124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79" name="Picture 9" descr="Picture3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7226" y="3810002"/>
            <a:ext cx="866775" cy="124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80" name="Picture 10" descr="Picture3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1" y="4724402"/>
            <a:ext cx="866775" cy="124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81" name="Picture 11" descr="Picture3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3810002"/>
            <a:ext cx="866775" cy="124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9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0971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0971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48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48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048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EBA9E59-FB1F-444B-AC36-7A41B8E6B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47611" y="2971800"/>
            <a:ext cx="6477000" cy="914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87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1497999"/>
              </p:ext>
            </p:extLst>
          </p:nvPr>
        </p:nvGraphicFramePr>
        <p:xfrm>
          <a:off x="0" y="76202"/>
          <a:ext cx="9144000" cy="6781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0"/>
                <a:gridCol w="5486400"/>
              </a:tblGrid>
              <a:tr h="979895">
                <a:tc gridSpan="2"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sz="36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PHIẾU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HỌC TẬP SỐ 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971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GIẢ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PHẨM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0474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spcAft>
                          <a:spcPts val="0"/>
                        </a:spcAft>
                        <a:buFontTx/>
                        <a:buChar char="-"/>
                      </a:pPr>
                      <a:endParaRPr lang="vi-VN" sz="2300" b="1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342900" indent="-342900">
                        <a:spcAft>
                          <a:spcPts val="0"/>
                        </a:spcAft>
                        <a:buFontTx/>
                        <a:buChar char="-"/>
                      </a:pPr>
                      <a:endParaRPr lang="vi-VN" sz="2300" b="1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342900" indent="-342900">
                        <a:spcAft>
                          <a:spcPts val="0"/>
                        </a:spcAft>
                        <a:buFontTx/>
                        <a:buChar char="-"/>
                      </a:pPr>
                      <a:endParaRPr lang="vi-VN" sz="2300" b="1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342900" indent="-342900">
                        <a:spcAft>
                          <a:spcPts val="0"/>
                        </a:spcAft>
                        <a:buFontTx/>
                        <a:buChar char="-"/>
                      </a:pPr>
                      <a:endParaRPr lang="vi-VN" sz="2300" b="1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342900" indent="-342900">
                        <a:spcAft>
                          <a:spcPts val="0"/>
                        </a:spcAft>
                        <a:buFontTx/>
                        <a:buChar char="-"/>
                      </a:pPr>
                      <a:endParaRPr lang="vi-VN" sz="2300" b="1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342900" indent="-342900">
                        <a:spcAft>
                          <a:spcPts val="0"/>
                        </a:spcAft>
                        <a:buFontTx/>
                        <a:buChar char="-"/>
                      </a:pPr>
                      <a:endParaRPr lang="vi-VN" sz="2300" b="1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342900" indent="-342900">
                        <a:spcAft>
                          <a:spcPts val="0"/>
                        </a:spcAft>
                        <a:buFontTx/>
                        <a:buChar char="-"/>
                      </a:pPr>
                      <a:endParaRPr lang="vi-VN" sz="2300" b="1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indent="0">
                        <a:spcAft>
                          <a:spcPts val="0"/>
                        </a:spcAft>
                        <a:buFontTx/>
                        <a:buNone/>
                      </a:pPr>
                      <a:endParaRPr lang="vi-VN" sz="2300" b="1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inden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vi-VN" sz="23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r>
                        <a:rPr lang="vi-VN" sz="23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300" b="1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Đề</a:t>
                      </a:r>
                      <a:r>
                        <a:rPr lang="en-US" sz="23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300" b="1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tài</a:t>
                      </a:r>
                      <a:r>
                        <a:rPr lang="en-US" sz="2300" dirty="0" smtClean="0">
                          <a:effectLst/>
                          <a:latin typeface="Times New Roman"/>
                          <a:ea typeface="Times New Roman"/>
                        </a:rPr>
                        <a:t>: </a:t>
                      </a:r>
                      <a:endParaRPr lang="vi-VN" sz="23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inden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3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- </a:t>
                      </a:r>
                      <a:r>
                        <a:rPr lang="en-US" sz="23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Xuất</a:t>
                      </a:r>
                      <a:r>
                        <a:rPr lang="en-US" sz="23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lang="en-US" sz="23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xứ</a:t>
                      </a:r>
                      <a:r>
                        <a:rPr lang="en-US" sz="2300" dirty="0" smtClean="0">
                          <a:effectLst/>
                          <a:latin typeface="Times New Roman"/>
                          <a:ea typeface="Times New Roman"/>
                        </a:rPr>
                        <a:t>: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dirty="0" smtClean="0">
                          <a:effectLst/>
                          <a:latin typeface="Times New Roman"/>
                          <a:ea typeface="Times New Roman"/>
                        </a:rPr>
                        <a:t>- </a:t>
                      </a:r>
                      <a:r>
                        <a:rPr lang="vi-VN" sz="23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Thể loại:</a:t>
                      </a:r>
                      <a:r>
                        <a:rPr lang="vi-VN" sz="23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endParaRPr lang="en-US" sz="23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300" dirty="0" smtClean="0">
                          <a:effectLst/>
                          <a:latin typeface="Times New Roman"/>
                          <a:ea typeface="Times New Roman"/>
                        </a:rPr>
                        <a:t>- </a:t>
                      </a:r>
                      <a:r>
                        <a:rPr lang="vi-VN" sz="23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Nhân vật chính</a:t>
                      </a:r>
                      <a:r>
                        <a:rPr lang="vi-VN" sz="2300" dirty="0" smtClean="0">
                          <a:effectLst/>
                          <a:latin typeface="Times New Roman"/>
                          <a:ea typeface="Times New Roman"/>
                        </a:rPr>
                        <a:t>:</a:t>
                      </a:r>
                      <a:endParaRPr lang="en-US" sz="23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3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- </a:t>
                      </a:r>
                      <a:r>
                        <a:rPr lang="vi-VN" sz="23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Ngôi kể</a:t>
                      </a:r>
                      <a:r>
                        <a:rPr lang="vi-VN" sz="2300" dirty="0" smtClean="0">
                          <a:effectLst/>
                          <a:latin typeface="Times New Roman"/>
                          <a:ea typeface="Times New Roman"/>
                        </a:rPr>
                        <a:t>: </a:t>
                      </a:r>
                      <a:endParaRPr lang="en-US" sz="23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3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- Bố cục</a:t>
                      </a:r>
                      <a:r>
                        <a:rPr lang="vi-VN" sz="2300" dirty="0" smtClean="0">
                          <a:effectLst/>
                          <a:latin typeface="Times New Roman"/>
                          <a:ea typeface="Times New Roman"/>
                        </a:rPr>
                        <a:t>: </a:t>
                      </a:r>
                      <a:endParaRPr lang="en-US" sz="2300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928418"/>
              </p:ext>
            </p:extLst>
          </p:nvPr>
        </p:nvGraphicFramePr>
        <p:xfrm>
          <a:off x="23612" y="1676402"/>
          <a:ext cx="3633989" cy="5181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3989"/>
              </a:tblGrid>
              <a:tr h="518159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kumimoji="0" lang="en-US" altLang="en-US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kumimoji="0" lang="en-US" altLang="en-US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kumimoji="0" lang="en-US" altLang="en-US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kumimoji="0" lang="en-US" altLang="en-US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kumimoji="0" lang="vi-VN" alt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Tên tuổi</a:t>
                      </a:r>
                      <a:endParaRPr kumimoji="0" lang="en-US" altLang="en-US" sz="2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en-US" alt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vi-VN" alt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Quê hương</a:t>
                      </a:r>
                      <a:r>
                        <a:rPr kumimoji="0" lang="en-US" alt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vi-VN" alt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 Đặc điểm truyện/phong cách nhà văn</a:t>
                      </a:r>
                      <a:r>
                        <a:rPr kumimoji="0" lang="en-US" alt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2" y="1676400"/>
            <a:ext cx="3557789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600200"/>
            <a:ext cx="54864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0965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0988880"/>
              </p:ext>
            </p:extLst>
          </p:nvPr>
        </p:nvGraphicFramePr>
        <p:xfrm>
          <a:off x="0" y="76202"/>
          <a:ext cx="9144000" cy="6781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0"/>
                <a:gridCol w="5486400"/>
              </a:tblGrid>
              <a:tr h="979895">
                <a:tc gridSpan="2"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vi-VN" sz="36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BỐ</a:t>
                      </a:r>
                      <a:r>
                        <a:rPr lang="vi-VN" sz="36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CỦA XI-MÔNG</a:t>
                      </a:r>
                      <a:endParaRPr lang="en-US" sz="3600" baseline="0" dirty="0" smtClean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971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GIẢ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PHẨM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0474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1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- </a:t>
                      </a:r>
                      <a:r>
                        <a:rPr lang="en-US" sz="2300" b="1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Đề</a:t>
                      </a:r>
                      <a:r>
                        <a:rPr lang="en-US" sz="23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300" b="1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tài</a:t>
                      </a:r>
                      <a:r>
                        <a:rPr lang="en-US" sz="2300" dirty="0" smtClean="0">
                          <a:effectLst/>
                          <a:latin typeface="Times New Roman"/>
                          <a:ea typeface="Times New Roman"/>
                        </a:rPr>
                        <a:t>: </a:t>
                      </a:r>
                      <a:r>
                        <a:rPr lang="en-US" sz="2300" dirty="0" err="1" smtClean="0">
                          <a:effectLst/>
                          <a:latin typeface="Times New Roman"/>
                          <a:ea typeface="Times New Roman"/>
                        </a:rPr>
                        <a:t>viết</a:t>
                      </a:r>
                      <a:r>
                        <a:rPr lang="en-US" sz="23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300" dirty="0" err="1" smtClean="0">
                          <a:effectLst/>
                          <a:latin typeface="Times New Roman"/>
                          <a:ea typeface="Times New Roman"/>
                        </a:rPr>
                        <a:t>về</a:t>
                      </a:r>
                      <a:r>
                        <a:rPr lang="en-US" sz="23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300" dirty="0" err="1" smtClean="0">
                          <a:effectLst/>
                          <a:latin typeface="Times New Roman"/>
                          <a:ea typeface="Times New Roman"/>
                        </a:rPr>
                        <a:t>trẻ</a:t>
                      </a:r>
                      <a:r>
                        <a:rPr lang="en-US" sz="23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300" dirty="0" err="1" smtClean="0">
                          <a:effectLst/>
                          <a:latin typeface="Times New Roman"/>
                          <a:ea typeface="Times New Roman"/>
                        </a:rPr>
                        <a:t>em</a:t>
                      </a:r>
                      <a:endParaRPr lang="en-US" sz="23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- </a:t>
                      </a:r>
                      <a:r>
                        <a:rPr lang="en-US" sz="23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Xuất</a:t>
                      </a:r>
                      <a:r>
                        <a:rPr lang="en-US" sz="23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lang="en-US" sz="23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xứ</a:t>
                      </a:r>
                      <a:r>
                        <a:rPr lang="en-US" sz="2300" dirty="0" smtClean="0">
                          <a:effectLst/>
                          <a:latin typeface="Times New Roman"/>
                          <a:ea typeface="Times New Roman"/>
                        </a:rPr>
                        <a:t>:</a:t>
                      </a:r>
                      <a:r>
                        <a:rPr lang="en-US" sz="2300" dirty="0" smtClean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300" dirty="0" err="1" smtClean="0">
                          <a:effectLst/>
                          <a:latin typeface="Times New Roman"/>
                          <a:ea typeface="Calibri"/>
                        </a:rPr>
                        <a:t>nằm</a:t>
                      </a:r>
                      <a:r>
                        <a:rPr lang="en-US" sz="2300" baseline="0" dirty="0" smtClean="0">
                          <a:effectLst/>
                          <a:latin typeface="Times New Roman"/>
                          <a:ea typeface="Calibri"/>
                        </a:rPr>
                        <a:t> ở </a:t>
                      </a:r>
                      <a:r>
                        <a:rPr lang="en-US" sz="2300" dirty="0" err="1" smtClean="0">
                          <a:effectLst/>
                          <a:latin typeface="Times New Roman"/>
                          <a:ea typeface="Calibri"/>
                        </a:rPr>
                        <a:t>phần</a:t>
                      </a:r>
                      <a:r>
                        <a:rPr lang="en-US" sz="2300" dirty="0" smtClean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300" dirty="0" err="1" smtClean="0">
                          <a:effectLst/>
                          <a:latin typeface="Times New Roman"/>
                          <a:ea typeface="Calibri"/>
                        </a:rPr>
                        <a:t>đầu</a:t>
                      </a:r>
                      <a:r>
                        <a:rPr lang="en-US" sz="2300" dirty="0" smtClean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300" dirty="0" err="1" smtClean="0">
                          <a:effectLst/>
                          <a:latin typeface="Times New Roman"/>
                          <a:ea typeface="Calibri"/>
                        </a:rPr>
                        <a:t>của</a:t>
                      </a:r>
                      <a:r>
                        <a:rPr lang="en-US" sz="2300" dirty="0" smtClean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300" dirty="0" err="1" smtClean="0">
                          <a:effectLst/>
                          <a:latin typeface="Times New Roman"/>
                          <a:ea typeface="Calibri"/>
                        </a:rPr>
                        <a:t>tác</a:t>
                      </a:r>
                      <a:r>
                        <a:rPr lang="en-US" sz="2300" dirty="0" smtClean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2300" dirty="0" err="1" smtClean="0">
                          <a:effectLst/>
                          <a:latin typeface="Times New Roman"/>
                          <a:ea typeface="Calibri"/>
                        </a:rPr>
                        <a:t>phẩm</a:t>
                      </a:r>
                      <a:r>
                        <a:rPr lang="en-US" sz="2300" dirty="0" smtClean="0">
                          <a:effectLst/>
                          <a:latin typeface="Times New Roman"/>
                          <a:ea typeface="Calibri"/>
                        </a:rPr>
                        <a:t>.</a:t>
                      </a:r>
                      <a:r>
                        <a:rPr lang="en-US" sz="23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dirty="0" smtClean="0">
                          <a:effectLst/>
                          <a:latin typeface="Times New Roman"/>
                          <a:ea typeface="Times New Roman"/>
                        </a:rPr>
                        <a:t>- </a:t>
                      </a:r>
                      <a:r>
                        <a:rPr lang="vi-VN" sz="23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Thể loại:</a:t>
                      </a:r>
                      <a:r>
                        <a:rPr lang="vi-VN" sz="2300" dirty="0" smtClean="0">
                          <a:effectLst/>
                          <a:latin typeface="Times New Roman"/>
                          <a:ea typeface="Times New Roman"/>
                        </a:rPr>
                        <a:t> truyện ngắn</a:t>
                      </a:r>
                      <a:endParaRPr lang="en-US" sz="23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300" dirty="0" smtClean="0">
                          <a:effectLst/>
                          <a:latin typeface="Times New Roman"/>
                          <a:ea typeface="Times New Roman"/>
                        </a:rPr>
                        <a:t>- </a:t>
                      </a:r>
                      <a:r>
                        <a:rPr lang="vi-VN" sz="23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Nhân vật chính</a:t>
                      </a:r>
                      <a:r>
                        <a:rPr lang="vi-VN" sz="2300" dirty="0" smtClean="0">
                          <a:effectLst/>
                          <a:latin typeface="Times New Roman"/>
                          <a:ea typeface="Times New Roman"/>
                        </a:rPr>
                        <a:t>: Xi-mông</a:t>
                      </a:r>
                      <a:r>
                        <a:rPr lang="en-US" sz="2300" dirty="0" smtClean="0">
                          <a:effectLst/>
                          <a:latin typeface="Times New Roman"/>
                          <a:ea typeface="Times New Roman"/>
                        </a:rPr>
                        <a:t>.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3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- </a:t>
                      </a:r>
                      <a:r>
                        <a:rPr lang="vi-VN" sz="23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Ngôi kể</a:t>
                      </a:r>
                      <a:r>
                        <a:rPr lang="vi-VN" sz="2300" dirty="0" smtClean="0">
                          <a:effectLst/>
                          <a:latin typeface="Times New Roman"/>
                          <a:ea typeface="Times New Roman"/>
                        </a:rPr>
                        <a:t>: ngôi thứ </a:t>
                      </a:r>
                      <a:r>
                        <a:rPr lang="en-US" sz="2300" dirty="0" err="1" smtClean="0">
                          <a:effectLst/>
                          <a:latin typeface="Times New Roman"/>
                          <a:ea typeface="Times New Roman"/>
                        </a:rPr>
                        <a:t>ba</a:t>
                      </a:r>
                      <a:endParaRPr lang="en-US" sz="23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3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- Bố cục</a:t>
                      </a:r>
                      <a:r>
                        <a:rPr lang="vi-VN" sz="2300" dirty="0" smtClean="0">
                          <a:effectLst/>
                          <a:latin typeface="Times New Roman"/>
                          <a:ea typeface="Times New Roman"/>
                        </a:rPr>
                        <a:t>: </a:t>
                      </a:r>
                      <a:r>
                        <a:rPr lang="en-US" sz="2300" dirty="0" smtClean="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r>
                        <a:rPr lang="vi-VN" sz="2300" dirty="0" smtClean="0">
                          <a:effectLst/>
                          <a:latin typeface="Times New Roman"/>
                          <a:ea typeface="Times New Roman"/>
                        </a:rPr>
                        <a:t> phần</a:t>
                      </a:r>
                      <a:endParaRPr lang="en-US" sz="23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300" i="1" dirty="0" smtClean="0">
                          <a:effectLst/>
                          <a:latin typeface="Times New Roman"/>
                          <a:ea typeface="Times New Roman"/>
                        </a:rPr>
                        <a:t>+ Từ đầu đến "khóc hoài": Tâm trạng tuyệt vọng của Xi-mông</a:t>
                      </a:r>
                      <a:endParaRPr lang="en-US" sz="23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300" i="1" dirty="0" smtClean="0">
                          <a:effectLst/>
                          <a:latin typeface="Times New Roman"/>
                          <a:ea typeface="Times New Roman"/>
                        </a:rPr>
                        <a:t>+ Tiếp theo đến "một ông bố": Xi-mông gặp bác Phi-líp.</a:t>
                      </a:r>
                      <a:endParaRPr lang="en-US" sz="23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300" i="1" dirty="0" smtClean="0">
                          <a:effectLst/>
                          <a:latin typeface="Times New Roman"/>
                          <a:ea typeface="Times New Roman"/>
                        </a:rPr>
                        <a:t>+ Tiếp đến "bỏ đi rất nhanh": Phi-líp đưa Xi-mông về nhà, bác gặp chị Blăng-sốt.</a:t>
                      </a:r>
                      <a:endParaRPr lang="en-US" sz="23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r>
                        <a:rPr lang="vi-VN" sz="2300" i="1" dirty="0" smtClean="0">
                          <a:effectLst/>
                          <a:latin typeface="Times New Roman"/>
                          <a:ea typeface="Times New Roman"/>
                        </a:rPr>
                        <a:t>+ Còn  lại: Câu chuyện ở trường sáng hôm sau</a:t>
                      </a:r>
                      <a:r>
                        <a:rPr lang="vi-VN" sz="2100" i="1" dirty="0" smtClean="0">
                          <a:effectLst/>
                          <a:latin typeface="Times New Roman"/>
                          <a:ea typeface="Times New Roman"/>
                        </a:rPr>
                        <a:t>.</a:t>
                      </a:r>
                      <a:endParaRPr lang="en-US" sz="21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040040"/>
              </p:ext>
            </p:extLst>
          </p:nvPr>
        </p:nvGraphicFramePr>
        <p:xfrm>
          <a:off x="23612" y="1676401"/>
          <a:ext cx="3633989" cy="524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3989"/>
              </a:tblGrid>
              <a:tr h="212325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kumimoji="0" lang="en-US" altLang="en-US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kumimoji="0" lang="en-US" altLang="en-US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kumimoji="0" lang="en-US" altLang="en-US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kumimoji="0" lang="en-US" altLang="en-US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kumimoji="0" lang="en-US" alt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Guy </a:t>
                      </a:r>
                      <a:r>
                        <a:rPr kumimoji="0" lang="en-US" alt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đơ</a:t>
                      </a:r>
                      <a:r>
                        <a:rPr kumimoji="0" lang="en-US" alt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Mô</a:t>
                      </a:r>
                      <a:r>
                        <a:rPr kumimoji="0" lang="en-US" alt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-pa-</a:t>
                      </a:r>
                      <a:r>
                        <a:rPr kumimoji="0" lang="en-US" alt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xăng</a:t>
                      </a:r>
                      <a:r>
                        <a:rPr kumimoji="0" lang="en-US" alt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 (1850-1893)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en-US" alt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Nhà</a:t>
                      </a:r>
                      <a:r>
                        <a:rPr kumimoji="0" lang="en-US" alt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văn</a:t>
                      </a:r>
                      <a:r>
                        <a:rPr kumimoji="0" lang="en-US" alt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kumimoji="0" lang="en-US" alt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thực</a:t>
                      </a:r>
                      <a:r>
                        <a:rPr kumimoji="0" lang="en-US" alt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nổi</a:t>
                      </a:r>
                      <a:r>
                        <a:rPr kumimoji="0" lang="en-US" alt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tiếng</a:t>
                      </a:r>
                      <a:r>
                        <a:rPr kumimoji="0" lang="en-US" alt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kumimoji="0" lang="en-US" alt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nước</a:t>
                      </a:r>
                      <a:r>
                        <a:rPr kumimoji="0" lang="en-US" alt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Pháp</a:t>
                      </a:r>
                      <a:r>
                        <a:rPr kumimoji="0" lang="en-US" alt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en-US" alt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Truyện</a:t>
                      </a:r>
                      <a:r>
                        <a:rPr kumimoji="0" lang="en-US" alt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ngắn</a:t>
                      </a:r>
                      <a:r>
                        <a:rPr kumimoji="0" lang="en-US" alt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kumimoji="0" lang="en-US" alt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nội</a:t>
                      </a:r>
                      <a:r>
                        <a:rPr kumimoji="0" lang="en-US" alt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 dung </a:t>
                      </a:r>
                      <a:r>
                        <a:rPr kumimoji="0" lang="en-US" alt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cô</a:t>
                      </a:r>
                      <a:r>
                        <a:rPr kumimoji="0" lang="en-US" alt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đọng</a:t>
                      </a:r>
                      <a:r>
                        <a:rPr kumimoji="0" lang="en-US" alt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US" alt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sâu</a:t>
                      </a:r>
                      <a:r>
                        <a:rPr kumimoji="0" lang="en-US" alt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sắc</a:t>
                      </a:r>
                      <a:r>
                        <a:rPr kumimoji="0" lang="en-US" alt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US" alt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giản</a:t>
                      </a:r>
                      <a:r>
                        <a:rPr kumimoji="0" lang="en-US" alt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dị</a:t>
                      </a:r>
                      <a:r>
                        <a:rPr kumimoji="0" lang="en-US" alt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US" alt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kumimoji="0" lang="en-US" alt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sáng</a:t>
                      </a:r>
                      <a:r>
                        <a:rPr kumimoji="0" lang="en-US" alt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Arial" panose="020B0604020202020204" pitchFamily="34" charset="0"/>
                        </a:rPr>
                        <a:t> .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2" y="1676400"/>
            <a:ext cx="3557789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316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101614-FFAC-48B4-B0D3-740A72655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72B92EF-857A-4606-B5B9-D46D3D7258CA}"/>
              </a:ext>
            </a:extLst>
          </p:cNvPr>
          <p:cNvSpPr txBox="1"/>
          <p:nvPr/>
        </p:nvSpPr>
        <p:spPr>
          <a:xfrm>
            <a:off x="2514601" y="3844413"/>
            <a:ext cx="37848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HIỂU VĂN BẢN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48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6" name="Text Box 23"/>
          <p:cNvSpPr txBox="1">
            <a:spLocks noChangeArrowheads="1"/>
          </p:cNvSpPr>
          <p:nvPr/>
        </p:nvSpPr>
        <p:spPr bwMode="auto">
          <a:xfrm>
            <a:off x="0" y="59831"/>
            <a:ext cx="9144000" cy="1692771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800" b="1" dirty="0">
                <a:latin typeface="Times New Roman" pitchFamily="18" charset="0"/>
                <a:cs typeface="Times New Roman" pitchFamily="18" charset="0"/>
              </a:rPr>
              <a:t>BỐ CỦA XI – </a:t>
            </a:r>
            <a:r>
              <a:rPr lang="vi-VN" altLang="en-US" sz="2800" b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vi-VN" altLang="en-US" sz="2800" b="1" dirty="0" smtClean="0">
                <a:latin typeface="Times New Roman" pitchFamily="18" charset="0"/>
                <a:cs typeface="Times New Roman" pitchFamily="18" charset="0"/>
              </a:rPr>
              <a:t>NG.</a:t>
            </a:r>
            <a:endParaRPr lang="en-US" alt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(</a:t>
            </a:r>
            <a:r>
              <a:rPr lang="en-US" alt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G.Đơ</a:t>
            </a:r>
            <a:r>
              <a:rPr lang="en-US" alt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Mô</a:t>
            </a:r>
            <a:r>
              <a:rPr lang="en-US" alt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-pa-</a:t>
            </a:r>
            <a:r>
              <a:rPr lang="en-US" alt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xăng</a:t>
            </a:r>
            <a:r>
              <a:rPr lang="en-US" alt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)</a:t>
            </a:r>
            <a:endParaRPr lang="en-US" alt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2400" b="1" i="1" dirty="0">
                <a:latin typeface=".VnTime" pitchFamily="34" charset="0"/>
              </a:rPr>
              <a:t>.</a:t>
            </a:r>
          </a:p>
        </p:txBody>
      </p:sp>
      <p:sp>
        <p:nvSpPr>
          <p:cNvPr id="1048647" name="Rectangle 6"/>
          <p:cNvSpPr>
            <a:spLocks noChangeArrowheads="1"/>
          </p:cNvSpPr>
          <p:nvPr/>
        </p:nvSpPr>
        <p:spPr bwMode="auto">
          <a:xfrm>
            <a:off x="228601" y="915990"/>
            <a:ext cx="626618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514350" indent="-514350">
              <a:spcBef>
                <a:spcPct val="0"/>
              </a:spcBef>
              <a:buFontTx/>
              <a:buAutoNum type="romanUcPeriod"/>
            </a:pP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chung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giả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phẩm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pPr marL="514350" indent="-514350">
              <a:spcBef>
                <a:spcPct val="0"/>
              </a:spcBef>
              <a:buFontTx/>
              <a:buAutoNum type="romanUcPeriod"/>
            </a:pP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bản</a:t>
            </a:r>
            <a:endParaRPr lang="en-US" altLang="en-US" sz="2400" b="1" u="sng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7653" y="1752600"/>
            <a:ext cx="24641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1.Nhân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Xi -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mông</a:t>
            </a:r>
            <a:endParaRPr lang="en-US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4716395"/>
              </p:ext>
            </p:extLst>
          </p:nvPr>
        </p:nvGraphicFramePr>
        <p:xfrm>
          <a:off x="246971" y="2165590"/>
          <a:ext cx="8668429" cy="43114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68429"/>
              </a:tblGrid>
              <a:tr h="43114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PHIẾU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HỌC TẬP SỐ 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  <a:p>
                      <a:pPr algn="ctr"/>
                      <a:r>
                        <a:rPr lang="en-US" sz="1600" b="0" i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16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i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16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i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16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– KT </a:t>
                      </a:r>
                      <a:r>
                        <a:rPr lang="en-US" sz="1600" b="0" i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mảnh</a:t>
                      </a:r>
                      <a:r>
                        <a:rPr lang="en-US" sz="16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i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ghép</a:t>
                      </a:r>
                      <a:r>
                        <a:rPr lang="en-US" sz="16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TG: 18 </a:t>
                      </a:r>
                      <a:r>
                        <a:rPr lang="en-US" sz="1600" b="0" i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phút</a:t>
                      </a:r>
                      <a:endParaRPr lang="en-US" sz="1600" b="0" i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18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Tìm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chi 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diễn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tả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tâm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trạng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Xi – 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mông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: </a:t>
                      </a:r>
                    </a:p>
                    <a:p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bờ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sông</a:t>
                      </a:r>
                      <a:endParaRPr lang="en-US" sz="18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gặp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bác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Phi – lip, 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đến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ngày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hôm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sau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tới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Nhận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xét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tâm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trạng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Xi – </a:t>
                      </a:r>
                      <a:r>
                        <a:rPr lang="vi-VN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ông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en-US" sz="18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128942"/>
              </p:ext>
            </p:extLst>
          </p:nvPr>
        </p:nvGraphicFramePr>
        <p:xfrm>
          <a:off x="398781" y="4038600"/>
          <a:ext cx="8288020" cy="240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2619"/>
                <a:gridCol w="2286000"/>
                <a:gridCol w="2819401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Chi </a:t>
                      </a:r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Nhận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xét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Tâm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trạng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Xi –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mông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r>
                        <a:rPr lang="en-US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hi</a:t>
                      </a:r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ở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bờ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sông</a:t>
                      </a:r>
                      <a:endParaRPr lang="en-US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Tâm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trạng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Xi –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mông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r>
                        <a:rPr lang="en-US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hi</a:t>
                      </a:r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gặp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bác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Phi –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lip,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đến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ngày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hôm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sau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tới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48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486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48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48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46" grpId="0" animBg="1"/>
      <p:bldP spid="1048647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350340"/>
              </p:ext>
            </p:extLst>
          </p:nvPr>
        </p:nvGraphicFramePr>
        <p:xfrm>
          <a:off x="228600" y="76200"/>
          <a:ext cx="8686800" cy="6493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/>
                <a:gridCol w="4953000"/>
                <a:gridCol w="2667000"/>
              </a:tblGrid>
              <a:tr h="378386"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TÂM</a:t>
                      </a:r>
                      <a:r>
                        <a:rPr lang="en-US" sz="2000" b="1" i="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TRẠNG NHÂN VẬT XI –MÔNG</a:t>
                      </a:r>
                      <a:endParaRPr lang="en-US" sz="2000" b="1" i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49279">
                <a:tc>
                  <a:txBody>
                    <a:bodyPr/>
                    <a:lstStyle/>
                    <a:p>
                      <a:endParaRPr lang="en-US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smtClean="0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Chi</a:t>
                      </a:r>
                      <a:r>
                        <a:rPr lang="en-US" b="1" i="0" baseline="0" dirty="0" smtClean="0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i="0" baseline="0" dirty="0" err="1" smtClean="0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endParaRPr lang="en-US" b="1" i="0" dirty="0">
                        <a:solidFill>
                          <a:schemeClr val="accent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err="1" smtClean="0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Nhận</a:t>
                      </a:r>
                      <a:r>
                        <a:rPr lang="en-US" b="1" i="0" baseline="0" dirty="0" smtClean="0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i="0" baseline="0" dirty="0" err="1" smtClean="0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xét</a:t>
                      </a:r>
                      <a:endParaRPr lang="en-US" b="1" i="0" dirty="0">
                        <a:solidFill>
                          <a:schemeClr val="accent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78669">
                <a:tc>
                  <a:txBody>
                    <a:bodyPr/>
                    <a:lstStyle/>
                    <a:p>
                      <a:r>
                        <a:rPr lang="en-US" b="1" i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b="1" i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ở</a:t>
                      </a:r>
                      <a:r>
                        <a:rPr lang="en-US" b="1" i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i="1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bờ</a:t>
                      </a:r>
                      <a:r>
                        <a:rPr lang="en-US" b="1" i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i="1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sông</a:t>
                      </a:r>
                      <a:endParaRPr lang="en-US" b="1" i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24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24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vi-VN" sz="24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vi-VN" sz="24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vi-VN" sz="24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vi-VN" sz="24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vi-VN" sz="24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vi-VN" sz="24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vi-VN" sz="24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kumimoji="0" lang="en-US" alt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en-US" sz="2400" b="0" i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2400" b="0" i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2400" b="0" i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2400" b="0" i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453253">
                <a:tc gridSpan="3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ight Brace 4"/>
          <p:cNvSpPr/>
          <p:nvPr/>
        </p:nvSpPr>
        <p:spPr>
          <a:xfrm>
            <a:off x="6096000" y="1066800"/>
            <a:ext cx="114300" cy="243840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/>
          <p:cNvSpPr/>
          <p:nvPr/>
        </p:nvSpPr>
        <p:spPr>
          <a:xfrm>
            <a:off x="6096001" y="3733800"/>
            <a:ext cx="228600" cy="137160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95400" y="1066801"/>
            <a:ext cx="4495800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sưởi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lấp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lánh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. -&gt;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Khoan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khoái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thèm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23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Tx/>
              <a:buNone/>
            </a:pP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nhái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-&gt;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4602" y="1569928"/>
            <a:ext cx="2438399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FontTx/>
              <a:buNone/>
            </a:pP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Xi-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mông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buồn</a:t>
            </a:r>
            <a:endParaRPr lang="en-US" sz="25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Tx/>
              <a:buNone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6400800" y="3581402"/>
            <a:ext cx="21336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đớn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tuyệt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vọng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FontTx/>
              <a:buNone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95401" y="3608965"/>
            <a:ext cx="5105399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-&gt;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vi-V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khóc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Người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em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 rung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lên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, …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những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cơn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nức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nở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lại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kéo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đến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dồn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dập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xốn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xang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choán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lấy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em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…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em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chỉ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khóc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hoài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0" indent="0">
              <a:buFontTx/>
              <a:buNone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" y="5211395"/>
            <a:ext cx="84582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=&gt; </a:t>
            </a:r>
            <a:r>
              <a:rPr lang="en-US" sz="3200" i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T</a:t>
            </a:r>
            <a:r>
              <a:rPr lang="en-US" sz="2600" i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âm</a:t>
            </a:r>
            <a:r>
              <a:rPr lang="en-US" sz="2600" i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trạng</a:t>
            </a:r>
            <a:r>
              <a:rPr lang="en-US" sz="2600" i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dễ</a:t>
            </a:r>
            <a:r>
              <a:rPr lang="en-US" sz="2600" i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vui</a:t>
            </a:r>
            <a:r>
              <a:rPr lang="en-US" sz="2600" i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, </a:t>
            </a:r>
            <a:r>
              <a:rPr lang="en-US" sz="2600" i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dễ</a:t>
            </a:r>
            <a:r>
              <a:rPr lang="en-US" sz="2600" i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buồn</a:t>
            </a:r>
            <a:r>
              <a:rPr lang="en-US" sz="2600" i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, </a:t>
            </a:r>
            <a:r>
              <a:rPr lang="en-US" sz="2600" i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hờn</a:t>
            </a:r>
            <a:r>
              <a:rPr lang="en-US" sz="2600" i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tủi</a:t>
            </a:r>
            <a:r>
              <a:rPr lang="en-US" sz="2600" i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, </a:t>
            </a:r>
            <a:r>
              <a:rPr lang="en-US" sz="2600" i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đau</a:t>
            </a:r>
            <a:r>
              <a:rPr lang="en-US" sz="2600" i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khổ</a:t>
            </a:r>
            <a:r>
              <a:rPr lang="en-US" sz="2600" i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, </a:t>
            </a:r>
            <a:r>
              <a:rPr lang="en-US" sz="2600" i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tuyệt</a:t>
            </a:r>
            <a:r>
              <a:rPr lang="en-US" sz="2600" i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vọng</a:t>
            </a:r>
            <a:r>
              <a:rPr lang="en-US" sz="2600" i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của</a:t>
            </a:r>
            <a:r>
              <a:rPr lang="en-US" sz="2600" i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đứa</a:t>
            </a:r>
            <a:r>
              <a:rPr lang="en-US" sz="2600" i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trẻ</a:t>
            </a:r>
            <a:r>
              <a:rPr lang="en-US" sz="2600" i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trong</a:t>
            </a:r>
            <a:r>
              <a:rPr lang="en-US" sz="2600" i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một</a:t>
            </a:r>
            <a:r>
              <a:rPr lang="en-US" sz="2600" i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hoàn</a:t>
            </a:r>
            <a:r>
              <a:rPr lang="en-US" sz="2600" i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cảnh</a:t>
            </a:r>
            <a:r>
              <a:rPr lang="en-US" sz="2600" i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đáng</a:t>
            </a:r>
            <a:r>
              <a:rPr lang="en-US" sz="2600" i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thương</a:t>
            </a:r>
            <a:r>
              <a:rPr lang="en-US" sz="2600" i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.</a:t>
            </a:r>
          </a:p>
          <a:p>
            <a:pPr marL="0" indent="0">
              <a:buFontTx/>
              <a:buNone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34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2142501"/>
              </p:ext>
            </p:extLst>
          </p:nvPr>
        </p:nvGraphicFramePr>
        <p:xfrm>
          <a:off x="0" y="76200"/>
          <a:ext cx="9144000" cy="678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2948"/>
                <a:gridCol w="5213684"/>
                <a:gridCol w="2807368"/>
              </a:tblGrid>
              <a:tr h="418473"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TÂM</a:t>
                      </a:r>
                      <a:r>
                        <a:rPr lang="en-US" sz="2000" b="1" i="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TRẠNG NHÂN VẬT XI –MÔNG</a:t>
                      </a:r>
                      <a:endParaRPr lang="en-US" sz="2000" b="1" i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86283">
                <a:tc>
                  <a:txBody>
                    <a:bodyPr/>
                    <a:lstStyle/>
                    <a:p>
                      <a:endParaRPr lang="en-US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smtClean="0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Chi</a:t>
                      </a:r>
                      <a:r>
                        <a:rPr lang="en-US" b="1" i="0" baseline="0" dirty="0" smtClean="0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i="0" baseline="0" dirty="0" err="1" smtClean="0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endParaRPr lang="en-US" b="1" i="0" dirty="0">
                        <a:solidFill>
                          <a:schemeClr val="accent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err="1" smtClean="0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Nhận</a:t>
                      </a:r>
                      <a:r>
                        <a:rPr lang="en-US" b="1" i="0" baseline="0" dirty="0" smtClean="0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i="0" baseline="0" dirty="0" err="1" smtClean="0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xét</a:t>
                      </a:r>
                      <a:endParaRPr lang="en-US" b="1" i="0" dirty="0">
                        <a:solidFill>
                          <a:schemeClr val="accent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442250">
                <a:tc>
                  <a:txBody>
                    <a:bodyPr/>
                    <a:lstStyle/>
                    <a:p>
                      <a:r>
                        <a:rPr lang="en-US" b="1" i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b="1" i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i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gặp</a:t>
                      </a:r>
                      <a:r>
                        <a:rPr lang="en-US" b="1" i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i="1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bác</a:t>
                      </a:r>
                      <a:r>
                        <a:rPr lang="en-US" b="1" i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Philip, </a:t>
                      </a:r>
                      <a:r>
                        <a:rPr lang="en-US" b="1" i="1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b="1" i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i="1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b="1" i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i="1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b="1" i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i="1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b="1" i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i="1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ngày</a:t>
                      </a:r>
                      <a:r>
                        <a:rPr lang="en-US" b="1" i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i="1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hôm</a:t>
                      </a:r>
                      <a:r>
                        <a:rPr lang="en-US" b="1" i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i="1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sau</a:t>
                      </a:r>
                      <a:r>
                        <a:rPr lang="en-US" b="1" i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i="1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tới</a:t>
                      </a:r>
                      <a:r>
                        <a:rPr lang="en-US" b="1" i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i="1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endParaRPr lang="en-US" b="1" i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kumimoji="0" lang="vi-VN" alt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kumimoji="0" lang="vi-VN" alt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kumimoji="0" lang="vi-VN" alt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kumimoji="0" lang="vi-VN" alt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kumimoji="0" lang="vi-VN" alt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kumimoji="0" lang="vi-VN" alt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kumimoji="0" lang="en-US" alt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sz="18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vi-VN" sz="18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vi-VN" sz="18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vi-VN" sz="18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vi-VN" sz="18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vi-VN" sz="1800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Times New Roman"/>
                        <a:cs typeface="+mn-cs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/>
                </a:tc>
              </a:tr>
              <a:tr h="1534794">
                <a:tc gridSpan="3">
                  <a:txBody>
                    <a:bodyPr/>
                    <a:lstStyle/>
                    <a:p>
                      <a:pPr marL="457200" marR="0" lvl="0" indent="-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Char char="Þ"/>
                        <a:tabLst/>
                        <a:defRPr/>
                      </a:pPr>
                      <a:endPara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ight Brace 4"/>
          <p:cNvSpPr/>
          <p:nvPr/>
        </p:nvSpPr>
        <p:spPr>
          <a:xfrm>
            <a:off x="6096000" y="914400"/>
            <a:ext cx="304800" cy="137160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2590800"/>
            <a:ext cx="31115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4108450"/>
            <a:ext cx="311150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71601" y="958097"/>
            <a:ext cx="502919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đẫm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nghẹn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ngào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“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nấc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tủi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“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.”</a:t>
            </a:r>
          </a:p>
          <a:p>
            <a:pPr marL="0" indent="0">
              <a:buFontTx/>
              <a:buNone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87839" y="2565233"/>
            <a:ext cx="455576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-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Muốn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bác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 Phi-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líp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làm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bố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. </a:t>
            </a:r>
          </a:p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+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Bác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có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muốn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làm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bố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cháu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không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?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Nếu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bác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không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muốn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cháu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sẽ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 quay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trở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ra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bờ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sông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và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lại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nhảy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xuống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..</a:t>
            </a:r>
          </a:p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+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Thế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nhé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!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Bác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là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bố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cháu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.</a:t>
            </a:r>
          </a:p>
          <a:p>
            <a:pPr marL="0" indent="0">
              <a:buFontTx/>
              <a:buNone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72069" y="2544287"/>
            <a:ext cx="24383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Câu</a:t>
            </a:r>
            <a:r>
              <a:rPr lang="en-US" dirty="0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nói</a:t>
            </a:r>
            <a:r>
              <a:rPr lang="en-US" dirty="0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xuất</a:t>
            </a:r>
            <a:r>
              <a:rPr lang="en-US" dirty="0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phát</a:t>
            </a:r>
            <a:r>
              <a:rPr lang="en-US" dirty="0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từ</a:t>
            </a:r>
            <a:r>
              <a:rPr lang="en-US" dirty="0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khao</a:t>
            </a:r>
            <a:r>
              <a:rPr lang="en-US" dirty="0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khát</a:t>
            </a:r>
            <a:r>
              <a:rPr lang="en-US" dirty="0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bằng</a:t>
            </a:r>
            <a:r>
              <a:rPr lang="en-US" dirty="0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giá</a:t>
            </a:r>
            <a:r>
              <a:rPr lang="en-US" dirty="0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nào</a:t>
            </a:r>
            <a:r>
              <a:rPr lang="en-US" dirty="0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cũng</a:t>
            </a:r>
            <a:r>
              <a:rPr lang="en-US" dirty="0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phải</a:t>
            </a:r>
            <a:r>
              <a:rPr lang="en-US" dirty="0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có</a:t>
            </a:r>
            <a:r>
              <a:rPr lang="en-US" dirty="0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một</a:t>
            </a:r>
            <a:r>
              <a:rPr lang="en-US" dirty="0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người</a:t>
            </a:r>
            <a:r>
              <a:rPr lang="en-US" dirty="0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bố</a:t>
            </a:r>
            <a:r>
              <a:rPr lang="en-US" dirty="0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để</a:t>
            </a:r>
            <a:r>
              <a:rPr lang="en-US" dirty="0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rửa</a:t>
            </a:r>
            <a:r>
              <a:rPr lang="en-US" dirty="0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nỗi</a:t>
            </a:r>
            <a:r>
              <a:rPr lang="en-US" dirty="0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nhục</a:t>
            </a:r>
            <a:r>
              <a:rPr lang="en-US" dirty="0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trước</a:t>
            </a:r>
            <a:r>
              <a:rPr lang="en-US" dirty="0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bạn</a:t>
            </a:r>
            <a:r>
              <a:rPr lang="en-US" dirty="0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 smtClean="0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bè</a:t>
            </a:r>
            <a:endParaRPr lang="en-US" dirty="0">
              <a:solidFill>
                <a:srgbClr val="0066FF"/>
              </a:solidFill>
              <a:latin typeface="Times New Roman"/>
              <a:ea typeface="Times New Roman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0014" y="4108451"/>
            <a:ext cx="47259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-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Quát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vào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mặt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chúng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: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Bố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tao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ấy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 à?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Bố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tao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tên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là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 Phi-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líp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.</a:t>
            </a:r>
            <a:endParaRPr lang="en-US" sz="1600" dirty="0">
              <a:solidFill>
                <a:srgbClr val="000000"/>
              </a:solidFill>
              <a:latin typeface="Times New Roman"/>
              <a:ea typeface="Times New Roman"/>
              <a:cs typeface="Arial"/>
            </a:endParaRPr>
          </a:p>
          <a:p>
            <a:pPr marL="0" indent="0">
              <a:buFontTx/>
              <a:buNone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00801" y="4123492"/>
            <a:ext cx="243839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Hãnh</a:t>
            </a:r>
            <a:r>
              <a:rPr lang="en-US" dirty="0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  </a:t>
            </a:r>
            <a:r>
              <a:rPr lang="en-US" dirty="0" err="1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diện</a:t>
            </a:r>
            <a:r>
              <a:rPr lang="en-US" dirty="0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, </a:t>
            </a:r>
            <a:r>
              <a:rPr lang="en-US" dirty="0" err="1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tự</a:t>
            </a:r>
            <a:r>
              <a:rPr lang="en-US" dirty="0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 tin, </a:t>
            </a:r>
            <a:r>
              <a:rPr lang="en-US" dirty="0" err="1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tự</a:t>
            </a:r>
            <a:r>
              <a:rPr lang="en-US" dirty="0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hào</a:t>
            </a:r>
            <a:r>
              <a:rPr lang="en-US" dirty="0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, </a:t>
            </a:r>
            <a:r>
              <a:rPr lang="en-US" dirty="0" err="1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không</a:t>
            </a:r>
            <a:r>
              <a:rPr lang="en-US" dirty="0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giấu</a:t>
            </a:r>
            <a:r>
              <a:rPr lang="en-US" dirty="0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dirty="0" err="1">
                <a:solidFill>
                  <a:srgbClr val="0066FF"/>
                </a:solidFill>
                <a:latin typeface="Times New Roman"/>
                <a:ea typeface="Times New Roman"/>
                <a:cs typeface="Arial"/>
              </a:rPr>
              <a:t>diếm</a:t>
            </a:r>
            <a:endParaRPr lang="en-US" sz="2000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72200" y="903157"/>
            <a:ext cx="30480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trút</a:t>
            </a:r>
            <a:r>
              <a:rPr lang="en-US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US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Phi-lip.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khóc</a:t>
            </a:r>
            <a:r>
              <a:rPr lang="en-US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tuyệt</a:t>
            </a:r>
            <a:r>
              <a:rPr lang="en-US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vọng</a:t>
            </a:r>
            <a:r>
              <a:rPr lang="en-US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FontTx/>
              <a:buNone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5715002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i="1" dirty="0" smtClean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=&gt;</a:t>
            </a:r>
            <a:r>
              <a:rPr lang="en-US" sz="2800" i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Xi-</a:t>
            </a:r>
            <a:r>
              <a:rPr lang="en-US" sz="2800" i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mông</a:t>
            </a:r>
            <a:r>
              <a:rPr lang="en-US" sz="2800" i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là</a:t>
            </a:r>
            <a:r>
              <a:rPr lang="en-US" sz="2800" i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một</a:t>
            </a:r>
            <a:r>
              <a:rPr lang="en-US" sz="2800" i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em</a:t>
            </a:r>
            <a:r>
              <a:rPr lang="en-US" sz="2800" i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bé</a:t>
            </a:r>
            <a:r>
              <a:rPr lang="en-US" sz="2800" i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đáng</a:t>
            </a:r>
            <a:r>
              <a:rPr lang="en-US" sz="2800" i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thương</a:t>
            </a:r>
            <a:r>
              <a:rPr lang="en-US" sz="2800" i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đáng</a:t>
            </a:r>
            <a:r>
              <a:rPr lang="en-US" sz="2800" i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yêu</a:t>
            </a:r>
            <a:r>
              <a:rPr lang="en-US" sz="2800" i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đáng</a:t>
            </a:r>
            <a:r>
              <a:rPr lang="en-US" sz="2800" i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sống</a:t>
            </a:r>
            <a:r>
              <a:rPr lang="en-US" sz="2800" i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giàu</a:t>
            </a:r>
            <a:r>
              <a:rPr lang="en-US" sz="2800" i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nghị</a:t>
            </a:r>
            <a:r>
              <a:rPr lang="en-US" sz="2800" i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lực</a:t>
            </a:r>
            <a:r>
              <a:rPr lang="en-US" sz="2800" i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tự</a:t>
            </a:r>
            <a:r>
              <a:rPr lang="en-US" sz="2800" i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tin </a:t>
            </a:r>
            <a:r>
              <a:rPr lang="en-US" sz="2800" i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và</a:t>
            </a:r>
            <a:r>
              <a:rPr lang="en-US" sz="2800" i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ý </a:t>
            </a:r>
            <a:r>
              <a:rPr lang="en-US" sz="2800" i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chí</a:t>
            </a:r>
            <a:r>
              <a:rPr lang="en-US" sz="2800" i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vững</a:t>
            </a:r>
            <a:r>
              <a:rPr lang="en-US" sz="2800" i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vàng</a:t>
            </a:r>
            <a:r>
              <a:rPr lang="en-US" sz="2800" i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4876801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dirty="0" smtClean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=&gt;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Tâm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đau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khổ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buồn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tủi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ngạc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nhiên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mừng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vui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tin,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hạnh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phúc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/>
              <a:ea typeface="Times New Roman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126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2051</Words>
  <Application>Microsoft Office PowerPoint</Application>
  <PresentationFormat>On-screen Show (4:3)</PresentationFormat>
  <Paragraphs>263</Paragraphs>
  <Slides>23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Default Design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3-Nhân vật bác Phi - 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itfriend.org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Smart</dc:creator>
  <cp:lastModifiedBy>Admin</cp:lastModifiedBy>
  <cp:revision>83</cp:revision>
  <dcterms:created xsi:type="dcterms:W3CDTF">2010-03-21T10:00:09Z</dcterms:created>
  <dcterms:modified xsi:type="dcterms:W3CDTF">2022-06-27T04:32:11Z</dcterms:modified>
</cp:coreProperties>
</file>