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  <p:sldId id="260" r:id="rId5"/>
    <p:sldId id="259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  <p:sldId id="298" r:id="rId44"/>
    <p:sldId id="299" r:id="rId45"/>
    <p:sldId id="300" r:id="rId46"/>
    <p:sldId id="304" r:id="rId47"/>
  </p:sldIdLst>
  <p:sldSz cx="18288000" cy="10287000"/>
  <p:notesSz cx="6858000" cy="9144000"/>
  <p:embeddedFontLst>
    <p:embeddedFont>
      <p:font typeface="Calibri" panose="020F0502020204030204" pitchFamily="34" charset="0"/>
      <p:regular r:id="rId48"/>
      <p:bold r:id="rId49"/>
      <p:italic r:id="rId50"/>
      <p:boldItalic r:id="rId51"/>
    </p:embeddedFont>
    <p:embeddedFont>
      <p:font typeface="Cambria Math" panose="02040503050406030204" pitchFamily="18" charset="0"/>
      <p:regular r:id="rId52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EFDB5"/>
    <a:srgbClr val="E7AF6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Kiểu Trung bình 2 - Màu chủ đề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Không có Kiểu, Lưới Bảng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53" d="100"/>
          <a:sy n="53" d="100"/>
        </p:scale>
        <p:origin x="461" y="8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font" Target="fonts/font3.fntdata"/><Relationship Id="rId55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font" Target="fonts/font5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font" Target="fonts/font1.fntdata"/><Relationship Id="rId56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font" Target="fonts/font4.fntdata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font" Target="fonts/font2.fntdata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10/4/2022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10/4/2022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10/4/2022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10/4/2022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svg"/><Relationship Id="rId4" Type="http://schemas.openxmlformats.org/officeDocument/2006/relationships/image" Target="../media/image3.png"/><Relationship Id="rId9" Type="http://schemas.openxmlformats.org/officeDocument/2006/relationships/image" Target="../media/image8.sv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55.svg"/><Relationship Id="rId7" Type="http://schemas.openxmlformats.org/officeDocument/2006/relationships/image" Target="../media/image8.sv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6.svg"/><Relationship Id="rId10" Type="http://schemas.openxmlformats.org/officeDocument/2006/relationships/image" Target="../media/image56.png"/><Relationship Id="rId4" Type="http://schemas.openxmlformats.org/officeDocument/2006/relationships/image" Target="../media/image5.png"/><Relationship Id="rId9" Type="http://schemas.openxmlformats.org/officeDocument/2006/relationships/image" Target="../media/image29.sv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58.png"/><Relationship Id="rId5" Type="http://schemas.openxmlformats.org/officeDocument/2006/relationships/image" Target="../media/image4.svg"/><Relationship Id="rId10" Type="http://schemas.openxmlformats.org/officeDocument/2006/relationships/image" Target="../media/image57.png"/><Relationship Id="rId4" Type="http://schemas.openxmlformats.org/officeDocument/2006/relationships/image" Target="../media/image3.png"/><Relationship Id="rId9" Type="http://schemas.openxmlformats.org/officeDocument/2006/relationships/image" Target="../media/image8.sv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6.svg"/><Relationship Id="rId7" Type="http://schemas.openxmlformats.org/officeDocument/2006/relationships/image" Target="../media/image12.sv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image" Target="../media/image10.svg"/><Relationship Id="rId10" Type="http://schemas.openxmlformats.org/officeDocument/2006/relationships/image" Target="../media/image59.png"/><Relationship Id="rId4" Type="http://schemas.openxmlformats.org/officeDocument/2006/relationships/image" Target="../media/image9.png"/><Relationship Id="rId9" Type="http://schemas.openxmlformats.org/officeDocument/2006/relationships/image" Target="../media/image14.sv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19.svg"/><Relationship Id="rId7" Type="http://schemas.openxmlformats.org/officeDocument/2006/relationships/image" Target="../media/image23.sv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png"/><Relationship Id="rId5" Type="http://schemas.openxmlformats.org/officeDocument/2006/relationships/image" Target="../media/image21.svg"/><Relationship Id="rId10" Type="http://schemas.openxmlformats.org/officeDocument/2006/relationships/image" Target="../media/image60.png"/><Relationship Id="rId4" Type="http://schemas.openxmlformats.org/officeDocument/2006/relationships/image" Target="../media/image20.png"/><Relationship Id="rId9" Type="http://schemas.openxmlformats.org/officeDocument/2006/relationships/image" Target="../media/image25.sv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31.svg"/><Relationship Id="rId7" Type="http://schemas.openxmlformats.org/officeDocument/2006/relationships/image" Target="../media/image33.svg"/><Relationship Id="rId12" Type="http://schemas.openxmlformats.org/officeDocument/2006/relationships/image" Target="../media/image63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2.png"/><Relationship Id="rId11" Type="http://schemas.openxmlformats.org/officeDocument/2006/relationships/image" Target="../media/image62.png"/><Relationship Id="rId5" Type="http://schemas.openxmlformats.org/officeDocument/2006/relationships/image" Target="../media/image6.svg"/><Relationship Id="rId10" Type="http://schemas.openxmlformats.org/officeDocument/2006/relationships/image" Target="../media/image61.png"/><Relationship Id="rId4" Type="http://schemas.openxmlformats.org/officeDocument/2006/relationships/image" Target="../media/image5.png"/><Relationship Id="rId9" Type="http://schemas.openxmlformats.org/officeDocument/2006/relationships/image" Target="../media/image27.sv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sv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4.png"/><Relationship Id="rId5" Type="http://schemas.openxmlformats.org/officeDocument/2006/relationships/image" Target="../media/image29.svg"/><Relationship Id="rId4" Type="http://schemas.openxmlformats.org/officeDocument/2006/relationships/image" Target="../media/image28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5.png"/><Relationship Id="rId3" Type="http://schemas.openxmlformats.org/officeDocument/2006/relationships/image" Target="../media/image21.svg"/><Relationship Id="rId7" Type="http://schemas.openxmlformats.org/officeDocument/2006/relationships/image" Target="../media/image37.sv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6.png"/><Relationship Id="rId5" Type="http://schemas.openxmlformats.org/officeDocument/2006/relationships/image" Target="../media/image23.svg"/><Relationship Id="rId4" Type="http://schemas.openxmlformats.org/officeDocument/2006/relationships/image" Target="../media/image2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svg"/><Relationship Id="rId7" Type="http://schemas.openxmlformats.org/officeDocument/2006/relationships/image" Target="../media/image8.sv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sv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6.png"/><Relationship Id="rId5" Type="http://schemas.openxmlformats.org/officeDocument/2006/relationships/image" Target="../media/image46.svg"/><Relationship Id="rId4" Type="http://schemas.openxmlformats.org/officeDocument/2006/relationships/image" Target="../media/image45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67.png"/><Relationship Id="rId3" Type="http://schemas.openxmlformats.org/officeDocument/2006/relationships/image" Target="../media/image49.svg"/><Relationship Id="rId7" Type="http://schemas.openxmlformats.org/officeDocument/2006/relationships/image" Target="../media/image51.sv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0.png"/><Relationship Id="rId5" Type="http://schemas.openxmlformats.org/officeDocument/2006/relationships/image" Target="../media/image25.svg"/><Relationship Id="rId4" Type="http://schemas.openxmlformats.org/officeDocument/2006/relationships/image" Target="../media/image24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6.svg"/><Relationship Id="rId7" Type="http://schemas.openxmlformats.org/officeDocument/2006/relationships/image" Target="../media/image12.svg"/><Relationship Id="rId12" Type="http://schemas.openxmlformats.org/officeDocument/2006/relationships/image" Target="../media/image17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11" Type="http://schemas.openxmlformats.org/officeDocument/2006/relationships/image" Target="../media/image16.png"/><Relationship Id="rId5" Type="http://schemas.openxmlformats.org/officeDocument/2006/relationships/image" Target="../media/image10.svg"/><Relationship Id="rId10" Type="http://schemas.openxmlformats.org/officeDocument/2006/relationships/image" Target="../media/image15.png"/><Relationship Id="rId4" Type="http://schemas.openxmlformats.org/officeDocument/2006/relationships/image" Target="../media/image9.png"/><Relationship Id="rId9" Type="http://schemas.openxmlformats.org/officeDocument/2006/relationships/image" Target="../media/image14.sv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55.svg"/><Relationship Id="rId7" Type="http://schemas.openxmlformats.org/officeDocument/2006/relationships/image" Target="../media/image8.sv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6.svg"/><Relationship Id="rId10" Type="http://schemas.openxmlformats.org/officeDocument/2006/relationships/image" Target="../media/image68.png"/><Relationship Id="rId4" Type="http://schemas.openxmlformats.org/officeDocument/2006/relationships/image" Target="../media/image5.png"/><Relationship Id="rId9" Type="http://schemas.openxmlformats.org/officeDocument/2006/relationships/image" Target="../media/image29.sv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9.png"/><Relationship Id="rId3" Type="http://schemas.openxmlformats.org/officeDocument/2006/relationships/image" Target="../media/image2.svg"/><Relationship Id="rId7" Type="http://schemas.openxmlformats.org/officeDocument/2006/relationships/image" Target="../media/image8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11" Type="http://schemas.openxmlformats.org/officeDocument/2006/relationships/image" Target="../media/image4.svg"/><Relationship Id="rId5" Type="http://schemas.openxmlformats.org/officeDocument/2006/relationships/image" Target="../media/image6.svg"/><Relationship Id="rId10" Type="http://schemas.openxmlformats.org/officeDocument/2006/relationships/image" Target="../media/image3.png"/><Relationship Id="rId4" Type="http://schemas.openxmlformats.org/officeDocument/2006/relationships/image" Target="../media/image5.png"/><Relationship Id="rId9" Type="http://schemas.openxmlformats.org/officeDocument/2006/relationships/image" Target="../media/image70.jpe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6.svg"/><Relationship Id="rId7" Type="http://schemas.openxmlformats.org/officeDocument/2006/relationships/image" Target="../media/image12.sv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11" Type="http://schemas.openxmlformats.org/officeDocument/2006/relationships/image" Target="../media/image72.png"/><Relationship Id="rId5" Type="http://schemas.openxmlformats.org/officeDocument/2006/relationships/image" Target="../media/image10.svg"/><Relationship Id="rId10" Type="http://schemas.openxmlformats.org/officeDocument/2006/relationships/image" Target="../media/image71.png"/><Relationship Id="rId4" Type="http://schemas.openxmlformats.org/officeDocument/2006/relationships/image" Target="../media/image9.png"/><Relationship Id="rId9" Type="http://schemas.openxmlformats.org/officeDocument/2006/relationships/image" Target="../media/image14.sv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19.svg"/><Relationship Id="rId7" Type="http://schemas.openxmlformats.org/officeDocument/2006/relationships/image" Target="../media/image23.sv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png"/><Relationship Id="rId5" Type="http://schemas.openxmlformats.org/officeDocument/2006/relationships/image" Target="../media/image21.svg"/><Relationship Id="rId10" Type="http://schemas.openxmlformats.org/officeDocument/2006/relationships/image" Target="../media/image73.png"/><Relationship Id="rId4" Type="http://schemas.openxmlformats.org/officeDocument/2006/relationships/image" Target="../media/image20.png"/><Relationship Id="rId9" Type="http://schemas.openxmlformats.org/officeDocument/2006/relationships/image" Target="../media/image25.sv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31.svg"/><Relationship Id="rId7" Type="http://schemas.openxmlformats.org/officeDocument/2006/relationships/image" Target="../media/image33.sv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2.png"/><Relationship Id="rId5" Type="http://schemas.openxmlformats.org/officeDocument/2006/relationships/image" Target="../media/image6.svg"/><Relationship Id="rId10" Type="http://schemas.openxmlformats.org/officeDocument/2006/relationships/image" Target="../media/image74.png"/><Relationship Id="rId4" Type="http://schemas.openxmlformats.org/officeDocument/2006/relationships/image" Target="../media/image5.png"/><Relationship Id="rId9" Type="http://schemas.openxmlformats.org/officeDocument/2006/relationships/image" Target="../media/image27.sv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sv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5.png"/><Relationship Id="rId5" Type="http://schemas.openxmlformats.org/officeDocument/2006/relationships/image" Target="../media/image29.svg"/><Relationship Id="rId4" Type="http://schemas.openxmlformats.org/officeDocument/2006/relationships/image" Target="../media/image28.pn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6.png"/><Relationship Id="rId3" Type="http://schemas.openxmlformats.org/officeDocument/2006/relationships/image" Target="../media/image21.svg"/><Relationship Id="rId7" Type="http://schemas.openxmlformats.org/officeDocument/2006/relationships/image" Target="../media/image37.sv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6.png"/><Relationship Id="rId5" Type="http://schemas.openxmlformats.org/officeDocument/2006/relationships/image" Target="../media/image23.svg"/><Relationship Id="rId4" Type="http://schemas.openxmlformats.org/officeDocument/2006/relationships/image" Target="../media/image22.png"/><Relationship Id="rId9" Type="http://schemas.openxmlformats.org/officeDocument/2006/relationships/image" Target="../media/image77.pn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8.png"/><Relationship Id="rId3" Type="http://schemas.openxmlformats.org/officeDocument/2006/relationships/image" Target="../media/image40.svg"/><Relationship Id="rId7" Type="http://schemas.openxmlformats.org/officeDocument/2006/relationships/image" Target="../media/image8.sv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sv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9.png"/><Relationship Id="rId5" Type="http://schemas.openxmlformats.org/officeDocument/2006/relationships/image" Target="../media/image46.svg"/><Relationship Id="rId4" Type="http://schemas.openxmlformats.org/officeDocument/2006/relationships/image" Target="../media/image45.png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80.png"/><Relationship Id="rId3" Type="http://schemas.openxmlformats.org/officeDocument/2006/relationships/image" Target="../media/image49.svg"/><Relationship Id="rId7" Type="http://schemas.openxmlformats.org/officeDocument/2006/relationships/image" Target="../media/image51.sv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0.png"/><Relationship Id="rId5" Type="http://schemas.openxmlformats.org/officeDocument/2006/relationships/image" Target="../media/image25.svg"/><Relationship Id="rId4" Type="http://schemas.openxmlformats.org/officeDocument/2006/relationships/image" Target="../media/image24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19.svg"/><Relationship Id="rId7" Type="http://schemas.openxmlformats.org/officeDocument/2006/relationships/image" Target="../media/image23.sv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png"/><Relationship Id="rId5" Type="http://schemas.openxmlformats.org/officeDocument/2006/relationships/image" Target="../media/image21.svg"/><Relationship Id="rId4" Type="http://schemas.openxmlformats.org/officeDocument/2006/relationships/image" Target="../media/image20.png"/><Relationship Id="rId9" Type="http://schemas.openxmlformats.org/officeDocument/2006/relationships/image" Target="../media/image25.svg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55.svg"/><Relationship Id="rId7" Type="http://schemas.openxmlformats.org/officeDocument/2006/relationships/image" Target="../media/image8.sv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6.svg"/><Relationship Id="rId10" Type="http://schemas.openxmlformats.org/officeDocument/2006/relationships/image" Target="../media/image81.png"/><Relationship Id="rId4" Type="http://schemas.openxmlformats.org/officeDocument/2006/relationships/image" Target="../media/image5.png"/><Relationship Id="rId9" Type="http://schemas.openxmlformats.org/officeDocument/2006/relationships/image" Target="../media/image29.svg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svg"/><Relationship Id="rId10" Type="http://schemas.openxmlformats.org/officeDocument/2006/relationships/image" Target="../media/image82.png"/><Relationship Id="rId4" Type="http://schemas.openxmlformats.org/officeDocument/2006/relationships/image" Target="../media/image3.png"/><Relationship Id="rId9" Type="http://schemas.openxmlformats.org/officeDocument/2006/relationships/image" Target="../media/image8.svg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6.svg"/><Relationship Id="rId7" Type="http://schemas.openxmlformats.org/officeDocument/2006/relationships/image" Target="../media/image12.sv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11" Type="http://schemas.openxmlformats.org/officeDocument/2006/relationships/image" Target="../media/image84.png"/><Relationship Id="rId5" Type="http://schemas.openxmlformats.org/officeDocument/2006/relationships/image" Target="../media/image10.svg"/><Relationship Id="rId10" Type="http://schemas.openxmlformats.org/officeDocument/2006/relationships/image" Target="../media/image83.png"/><Relationship Id="rId4" Type="http://schemas.openxmlformats.org/officeDocument/2006/relationships/image" Target="../media/image9.png"/><Relationship Id="rId9" Type="http://schemas.openxmlformats.org/officeDocument/2006/relationships/image" Target="../media/image14.svg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19.svg"/><Relationship Id="rId7" Type="http://schemas.openxmlformats.org/officeDocument/2006/relationships/image" Target="../media/image23.sv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png"/><Relationship Id="rId11" Type="http://schemas.openxmlformats.org/officeDocument/2006/relationships/image" Target="../media/image86.png"/><Relationship Id="rId5" Type="http://schemas.openxmlformats.org/officeDocument/2006/relationships/image" Target="../media/image21.svg"/><Relationship Id="rId10" Type="http://schemas.openxmlformats.org/officeDocument/2006/relationships/image" Target="../media/image85.png"/><Relationship Id="rId4" Type="http://schemas.openxmlformats.org/officeDocument/2006/relationships/image" Target="../media/image20.png"/><Relationship Id="rId9" Type="http://schemas.openxmlformats.org/officeDocument/2006/relationships/image" Target="../media/image25.svg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31.svg"/><Relationship Id="rId7" Type="http://schemas.openxmlformats.org/officeDocument/2006/relationships/image" Target="../media/image33.svg"/><Relationship Id="rId12" Type="http://schemas.openxmlformats.org/officeDocument/2006/relationships/image" Target="../media/image89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2.png"/><Relationship Id="rId11" Type="http://schemas.openxmlformats.org/officeDocument/2006/relationships/image" Target="../media/image88.png"/><Relationship Id="rId5" Type="http://schemas.openxmlformats.org/officeDocument/2006/relationships/image" Target="../media/image6.svg"/><Relationship Id="rId10" Type="http://schemas.openxmlformats.org/officeDocument/2006/relationships/image" Target="../media/image87.png"/><Relationship Id="rId4" Type="http://schemas.openxmlformats.org/officeDocument/2006/relationships/image" Target="../media/image5.png"/><Relationship Id="rId9" Type="http://schemas.openxmlformats.org/officeDocument/2006/relationships/image" Target="../media/image27.sv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svg"/><Relationship Id="rId7" Type="http://schemas.openxmlformats.org/officeDocument/2006/relationships/image" Target="../media/image91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0.png"/><Relationship Id="rId5" Type="http://schemas.openxmlformats.org/officeDocument/2006/relationships/image" Target="../media/image29.svg"/><Relationship Id="rId4" Type="http://schemas.openxmlformats.org/officeDocument/2006/relationships/image" Target="../media/image28.png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image" Target="../media/image92.png"/><Relationship Id="rId3" Type="http://schemas.openxmlformats.org/officeDocument/2006/relationships/image" Target="../media/image21.svg"/><Relationship Id="rId7" Type="http://schemas.openxmlformats.org/officeDocument/2006/relationships/image" Target="../media/image37.sv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6.png"/><Relationship Id="rId5" Type="http://schemas.openxmlformats.org/officeDocument/2006/relationships/image" Target="../media/image23.svg"/><Relationship Id="rId4" Type="http://schemas.openxmlformats.org/officeDocument/2006/relationships/image" Target="../media/image22.png"/><Relationship Id="rId9" Type="http://schemas.openxmlformats.org/officeDocument/2006/relationships/image" Target="../media/image93.jpeg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image" Target="../media/image94.png"/><Relationship Id="rId3" Type="http://schemas.openxmlformats.org/officeDocument/2006/relationships/image" Target="../media/image40.svg"/><Relationship Id="rId7" Type="http://schemas.openxmlformats.org/officeDocument/2006/relationships/image" Target="../media/image8.sv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sv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5.jpeg"/><Relationship Id="rId5" Type="http://schemas.openxmlformats.org/officeDocument/2006/relationships/image" Target="../media/image46.svg"/><Relationship Id="rId4" Type="http://schemas.openxmlformats.org/officeDocument/2006/relationships/image" Target="../media/image45.png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image" Target="../media/image96.png"/><Relationship Id="rId3" Type="http://schemas.openxmlformats.org/officeDocument/2006/relationships/image" Target="../media/image49.svg"/><Relationship Id="rId7" Type="http://schemas.openxmlformats.org/officeDocument/2006/relationships/image" Target="../media/image51.sv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0.png"/><Relationship Id="rId5" Type="http://schemas.openxmlformats.org/officeDocument/2006/relationships/image" Target="../media/image25.svg"/><Relationship Id="rId4" Type="http://schemas.openxmlformats.org/officeDocument/2006/relationships/image" Target="../media/image2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sv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9.svg"/><Relationship Id="rId4" Type="http://schemas.openxmlformats.org/officeDocument/2006/relationships/image" Target="../media/image28.png"/></Relationships>
</file>

<file path=ppt/slides/_rels/slide4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55.svg"/><Relationship Id="rId7" Type="http://schemas.openxmlformats.org/officeDocument/2006/relationships/image" Target="../media/image98.pn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7.png"/><Relationship Id="rId11" Type="http://schemas.openxmlformats.org/officeDocument/2006/relationships/image" Target="../media/image29.svg"/><Relationship Id="rId5" Type="http://schemas.openxmlformats.org/officeDocument/2006/relationships/image" Target="../media/image8.svg"/><Relationship Id="rId10" Type="http://schemas.openxmlformats.org/officeDocument/2006/relationships/image" Target="../media/image28.png"/><Relationship Id="rId4" Type="http://schemas.openxmlformats.org/officeDocument/2006/relationships/image" Target="../media/image7.png"/><Relationship Id="rId9" Type="http://schemas.openxmlformats.org/officeDocument/2006/relationships/image" Target="../media/image6.svg"/></Relationships>
</file>

<file path=ppt/slides/_rels/slide4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svg"/><Relationship Id="rId10" Type="http://schemas.openxmlformats.org/officeDocument/2006/relationships/image" Target="../media/image99.png"/><Relationship Id="rId4" Type="http://schemas.openxmlformats.org/officeDocument/2006/relationships/image" Target="../media/image3.png"/><Relationship Id="rId9" Type="http://schemas.openxmlformats.org/officeDocument/2006/relationships/image" Target="../media/image8.svg"/></Relationships>
</file>

<file path=ppt/slides/_rels/slide4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0.png"/><Relationship Id="rId3" Type="http://schemas.openxmlformats.org/officeDocument/2006/relationships/image" Target="../media/image6.svg"/><Relationship Id="rId7" Type="http://schemas.openxmlformats.org/officeDocument/2006/relationships/image" Target="../media/image14.sv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5" Type="http://schemas.openxmlformats.org/officeDocument/2006/relationships/image" Target="../media/image10.svg"/><Relationship Id="rId4" Type="http://schemas.openxmlformats.org/officeDocument/2006/relationships/image" Target="../media/image9.png"/><Relationship Id="rId9" Type="http://schemas.openxmlformats.org/officeDocument/2006/relationships/image" Target="../media/image101.png"/></Relationships>
</file>

<file path=ppt/slides/_rels/slide4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19.svg"/><Relationship Id="rId7" Type="http://schemas.openxmlformats.org/officeDocument/2006/relationships/image" Target="../media/image23.sv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png"/><Relationship Id="rId5" Type="http://schemas.openxmlformats.org/officeDocument/2006/relationships/image" Target="../media/image21.svg"/><Relationship Id="rId4" Type="http://schemas.openxmlformats.org/officeDocument/2006/relationships/image" Target="../media/image20.png"/><Relationship Id="rId9" Type="http://schemas.openxmlformats.org/officeDocument/2006/relationships/image" Target="../media/image25.svg"/></Relationships>
</file>

<file path=ppt/slides/_rels/slide4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31.svg"/><Relationship Id="rId7" Type="http://schemas.openxmlformats.org/officeDocument/2006/relationships/image" Target="../media/image33.sv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2.png"/><Relationship Id="rId5" Type="http://schemas.openxmlformats.org/officeDocument/2006/relationships/image" Target="../media/image6.svg"/><Relationship Id="rId10" Type="http://schemas.openxmlformats.org/officeDocument/2006/relationships/image" Target="../media/image102.png"/><Relationship Id="rId4" Type="http://schemas.openxmlformats.org/officeDocument/2006/relationships/image" Target="../media/image5.png"/><Relationship Id="rId9" Type="http://schemas.openxmlformats.org/officeDocument/2006/relationships/image" Target="../media/image27.sv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svg"/><Relationship Id="rId7" Type="http://schemas.openxmlformats.org/officeDocument/2006/relationships/image" Target="../media/image104.sv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3.png"/><Relationship Id="rId5" Type="http://schemas.openxmlformats.org/officeDocument/2006/relationships/image" Target="../media/image29.svg"/><Relationship Id="rId4" Type="http://schemas.openxmlformats.org/officeDocument/2006/relationships/image" Target="../media/image28.pn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svg"/><Relationship Id="rId7" Type="http://schemas.openxmlformats.org/officeDocument/2006/relationships/image" Target="../media/image51.sv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0.png"/><Relationship Id="rId5" Type="http://schemas.openxmlformats.org/officeDocument/2006/relationships/image" Target="../media/image25.svg"/><Relationship Id="rId4" Type="http://schemas.openxmlformats.org/officeDocument/2006/relationships/image" Target="../media/image24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31.svg"/><Relationship Id="rId7" Type="http://schemas.openxmlformats.org/officeDocument/2006/relationships/image" Target="../media/image33.sv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2.png"/><Relationship Id="rId11" Type="http://schemas.openxmlformats.org/officeDocument/2006/relationships/image" Target="../media/image35.png"/><Relationship Id="rId5" Type="http://schemas.openxmlformats.org/officeDocument/2006/relationships/image" Target="../media/image6.svg"/><Relationship Id="rId10" Type="http://schemas.openxmlformats.org/officeDocument/2006/relationships/image" Target="../media/image34.png"/><Relationship Id="rId4" Type="http://schemas.openxmlformats.org/officeDocument/2006/relationships/image" Target="../media/image5.png"/><Relationship Id="rId9" Type="http://schemas.openxmlformats.org/officeDocument/2006/relationships/image" Target="../media/image27.sv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3" Type="http://schemas.openxmlformats.org/officeDocument/2006/relationships/image" Target="../media/image21.svg"/><Relationship Id="rId7" Type="http://schemas.openxmlformats.org/officeDocument/2006/relationships/image" Target="../media/image37.sv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6.png"/><Relationship Id="rId5" Type="http://schemas.openxmlformats.org/officeDocument/2006/relationships/image" Target="../media/image23.svg"/><Relationship Id="rId4" Type="http://schemas.openxmlformats.org/officeDocument/2006/relationships/image" Target="../media/image22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png"/><Relationship Id="rId3" Type="http://schemas.openxmlformats.org/officeDocument/2006/relationships/image" Target="../media/image40.svg"/><Relationship Id="rId7" Type="http://schemas.openxmlformats.org/officeDocument/2006/relationships/image" Target="../media/image8.sv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6.svg"/><Relationship Id="rId4" Type="http://schemas.openxmlformats.org/officeDocument/2006/relationships/image" Target="../media/image5.png"/><Relationship Id="rId9" Type="http://schemas.openxmlformats.org/officeDocument/2006/relationships/image" Target="../media/image4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sv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7.png"/><Relationship Id="rId5" Type="http://schemas.openxmlformats.org/officeDocument/2006/relationships/image" Target="../media/image46.svg"/><Relationship Id="rId4" Type="http://schemas.openxmlformats.org/officeDocument/2006/relationships/image" Target="../media/image45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.png"/><Relationship Id="rId3" Type="http://schemas.openxmlformats.org/officeDocument/2006/relationships/image" Target="../media/image49.svg"/><Relationship Id="rId7" Type="http://schemas.openxmlformats.org/officeDocument/2006/relationships/image" Target="../media/image51.sv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0.png"/><Relationship Id="rId5" Type="http://schemas.openxmlformats.org/officeDocument/2006/relationships/image" Target="../media/image25.svg"/><Relationship Id="rId4" Type="http://schemas.openxmlformats.org/officeDocument/2006/relationships/image" Target="../media/image24.png"/><Relationship Id="rId9" Type="http://schemas.openxmlformats.org/officeDocument/2006/relationships/image" Target="../media/image5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F2E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028700" y="1028700"/>
            <a:ext cx="16230600" cy="8229600"/>
            <a:chOff x="0" y="0"/>
            <a:chExt cx="17532556" cy="8889747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7532556" cy="8889747"/>
            </a:xfrm>
            <a:custGeom>
              <a:avLst/>
              <a:gdLst/>
              <a:ahLst/>
              <a:cxnLst/>
              <a:rect l="l" t="t" r="r" b="b"/>
              <a:pathLst>
                <a:path w="17532556" h="8889747">
                  <a:moveTo>
                    <a:pt x="17227756" y="0"/>
                  </a:moveTo>
                  <a:lnTo>
                    <a:pt x="304800" y="0"/>
                  </a:lnTo>
                  <a:cubicBezTo>
                    <a:pt x="135890" y="0"/>
                    <a:pt x="0" y="135890"/>
                    <a:pt x="0" y="304800"/>
                  </a:cubicBezTo>
                  <a:lnTo>
                    <a:pt x="0" y="8584947"/>
                  </a:lnTo>
                  <a:cubicBezTo>
                    <a:pt x="0" y="8753857"/>
                    <a:pt x="135890" y="8889747"/>
                    <a:pt x="304800" y="8889747"/>
                  </a:cubicBezTo>
                  <a:lnTo>
                    <a:pt x="17227756" y="8889747"/>
                  </a:lnTo>
                  <a:cubicBezTo>
                    <a:pt x="17396667" y="8889747"/>
                    <a:pt x="17532556" y="8753857"/>
                    <a:pt x="17532556" y="8584947"/>
                  </a:cubicBezTo>
                  <a:lnTo>
                    <a:pt x="17532556" y="304800"/>
                  </a:lnTo>
                  <a:cubicBezTo>
                    <a:pt x="17532556" y="135890"/>
                    <a:pt x="17396667" y="0"/>
                    <a:pt x="17227756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pic>
        <p:nvPicPr>
          <p:cNvPr id="4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5096233" y="-206777"/>
            <a:ext cx="2163067" cy="3752955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3810109" y="6641098"/>
            <a:ext cx="5730130" cy="4777205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4239687">
            <a:off x="-1595429" y="-1178094"/>
            <a:ext cx="5248259" cy="5695590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-993729" y="7391295"/>
            <a:ext cx="4044858" cy="2419560"/>
          </a:xfrm>
          <a:prstGeom prst="rect">
            <a:avLst/>
          </a:prstGeom>
        </p:spPr>
      </p:pic>
      <p:sp>
        <p:nvSpPr>
          <p:cNvPr id="11" name="Hộp Văn bản 10">
            <a:extLst>
              <a:ext uri="{FF2B5EF4-FFF2-40B4-BE49-F238E27FC236}">
                <a16:creationId xmlns:a16="http://schemas.microsoft.com/office/drawing/2014/main" id="{D41847E0-51F9-587F-2DA8-89112D9B32E4}"/>
              </a:ext>
            </a:extLst>
          </p:cNvPr>
          <p:cNvSpPr txBox="1"/>
          <p:nvPr/>
        </p:nvSpPr>
        <p:spPr>
          <a:xfrm>
            <a:off x="3086100" y="3209009"/>
            <a:ext cx="12115800" cy="35575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8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CHÀO MỪNG CÁC EM ĐẾN VỚI BUỔI HỌC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F2E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028700" y="1028700"/>
            <a:ext cx="16230600" cy="8229600"/>
            <a:chOff x="0" y="0"/>
            <a:chExt cx="17532556" cy="8889747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7532556" cy="8889747"/>
            </a:xfrm>
            <a:custGeom>
              <a:avLst/>
              <a:gdLst/>
              <a:ahLst/>
              <a:cxnLst/>
              <a:rect l="l" t="t" r="r" b="b"/>
              <a:pathLst>
                <a:path w="17532556" h="8889747">
                  <a:moveTo>
                    <a:pt x="17227756" y="0"/>
                  </a:moveTo>
                  <a:lnTo>
                    <a:pt x="304800" y="0"/>
                  </a:lnTo>
                  <a:cubicBezTo>
                    <a:pt x="135890" y="0"/>
                    <a:pt x="0" y="135890"/>
                    <a:pt x="0" y="304800"/>
                  </a:cubicBezTo>
                  <a:lnTo>
                    <a:pt x="0" y="8584947"/>
                  </a:lnTo>
                  <a:cubicBezTo>
                    <a:pt x="0" y="8753857"/>
                    <a:pt x="135890" y="8889747"/>
                    <a:pt x="304800" y="8889747"/>
                  </a:cubicBezTo>
                  <a:lnTo>
                    <a:pt x="17227756" y="8889747"/>
                  </a:lnTo>
                  <a:cubicBezTo>
                    <a:pt x="17396667" y="8889747"/>
                    <a:pt x="17532556" y="8753857"/>
                    <a:pt x="17532556" y="8584947"/>
                  </a:cubicBezTo>
                  <a:lnTo>
                    <a:pt x="17532556" y="304800"/>
                  </a:lnTo>
                  <a:cubicBezTo>
                    <a:pt x="17532556" y="135890"/>
                    <a:pt x="17396667" y="0"/>
                    <a:pt x="17227756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pic>
        <p:nvPicPr>
          <p:cNvPr id="6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2152226">
            <a:off x="15012073" y="-859490"/>
            <a:ext cx="5730130" cy="4777205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-621784">
            <a:off x="-1000117" y="7224893"/>
            <a:ext cx="5248259" cy="5695590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-917278" y="461838"/>
            <a:ext cx="3472856" cy="2077399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13997910" y="6092710"/>
            <a:ext cx="2930614" cy="4498925"/>
          </a:xfrm>
          <a:prstGeom prst="rect">
            <a:avLst/>
          </a:prstGeom>
        </p:spPr>
      </p:pic>
      <p:sp>
        <p:nvSpPr>
          <p:cNvPr id="4" name="Hộp Văn bản 3">
            <a:extLst>
              <a:ext uri="{FF2B5EF4-FFF2-40B4-BE49-F238E27FC236}">
                <a16:creationId xmlns:a16="http://schemas.microsoft.com/office/drawing/2014/main" id="{9A5F9B7B-F02A-408D-CF6B-09CC88FB69CC}"/>
              </a:ext>
            </a:extLst>
          </p:cNvPr>
          <p:cNvSpPr txBox="1"/>
          <p:nvPr/>
        </p:nvSpPr>
        <p:spPr>
          <a:xfrm>
            <a:off x="7467600" y="1885615"/>
            <a:ext cx="3352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Giải</a:t>
            </a:r>
            <a:endParaRPr lang="en-US" sz="40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" name="Hộp Văn bản 4">
                <a:extLst>
                  <a:ext uri="{FF2B5EF4-FFF2-40B4-BE49-F238E27FC236}">
                    <a16:creationId xmlns:a16="http://schemas.microsoft.com/office/drawing/2014/main" id="{0DC6A7B2-313B-11B4-75C3-3F9D84263C57}"/>
                  </a:ext>
                </a:extLst>
              </p:cNvPr>
              <p:cNvSpPr txBox="1"/>
              <p:nvPr/>
            </p:nvSpPr>
            <p:spPr>
              <a:xfrm>
                <a:off x="3250131" y="3450416"/>
                <a:ext cx="11787738" cy="451989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a)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Gọi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𝑘</m:t>
                    </m:r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là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hệ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số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tỉ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lệ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của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𝑦</m:t>
                    </m:r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đối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với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𝑥</m:t>
                    </m:r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. Ta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có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𝑦</m:t>
                    </m:r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a:rPr lang="en-US" sz="4000" i="1" dirty="0" err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𝑘𝑥</m:t>
                    </m:r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</a:p>
              <a:p>
                <a:pPr algn="just">
                  <a:lnSpc>
                    <a:spcPct val="150000"/>
                  </a:lnSpc>
                </a:pP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Vì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khi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=1,2 </m:t>
                    </m:r>
                  </m:oMath>
                </a14:m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thì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𝑦</m:t>
                    </m:r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=0,4 </m:t>
                    </m:r>
                  </m:oMath>
                </a14:m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nên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0,4=</m:t>
                    </m:r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𝑘</m:t>
                    </m:r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.1,2</m:t>
                    </m:r>
                  </m:oMath>
                </a14:m>
                <a:endParaRPr lang="en-US" sz="4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just">
                  <a:lnSpc>
                    <a:spcPct val="150000"/>
                  </a:lnSpc>
                </a:pP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hay </a:t>
                </a:r>
                <a14:m>
                  <m:oMath xmlns:m="http://schemas.openxmlformats.org/officeDocument/2006/math">
                    <m:r>
                      <a:rPr lang="en-US" sz="4000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sz="4000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40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000" b="0" i="1" smtClean="0">
                            <a:latin typeface="Cambria Math" panose="02040503050406030204" pitchFamily="18" charset="0"/>
                          </a:rPr>
                          <m:t>0,4</m:t>
                        </m:r>
                      </m:num>
                      <m:den>
                        <m:r>
                          <a:rPr lang="en-US" sz="4000" b="0" i="1" smtClean="0">
                            <a:latin typeface="Cambria Math" panose="02040503050406030204" pitchFamily="18" charset="0"/>
                          </a:rPr>
                          <m:t>1,2</m:t>
                        </m:r>
                      </m:den>
                    </m:f>
                    <m:r>
                      <a:rPr lang="en-US" sz="4000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40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000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num>
                      <m:den>
                        <m:r>
                          <a:rPr lang="en-US" sz="4000" b="0" i="1" smtClean="0">
                            <a:latin typeface="Cambria Math" panose="02040503050406030204" pitchFamily="18" charset="0"/>
                          </a:rPr>
                          <m:t>12</m:t>
                        </m:r>
                      </m:den>
                    </m:f>
                    <m:r>
                      <a:rPr lang="en-US" sz="4000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40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0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40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</a:p>
              <a:p>
                <a:pPr algn="just">
                  <a:lnSpc>
                    <a:spcPct val="150000"/>
                  </a:lnSpc>
                </a:pP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b) Ta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có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công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thức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</m:t>
                    </m:r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𝑦</m:t>
                    </m:r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</m:t>
                    </m:r>
                  </m:oMath>
                </a14:m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theo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𝑥</m:t>
                    </m:r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là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: </a:t>
                </a:r>
                <a14:m>
                  <m:oMath xmlns:m="http://schemas.openxmlformats.org/officeDocument/2006/math">
                    <m:r>
                      <a:rPr lang="en-US" sz="40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4000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40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0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40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  <m:r>
                      <a:rPr lang="en-US" sz="4000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</a:p>
            </p:txBody>
          </p:sp>
        </mc:Choice>
        <mc:Fallback>
          <p:sp>
            <p:nvSpPr>
              <p:cNvPr id="5" name="Hộp Văn bản 4">
                <a:extLst>
                  <a:ext uri="{FF2B5EF4-FFF2-40B4-BE49-F238E27FC236}">
                    <a16:creationId xmlns:a16="http://schemas.microsoft.com/office/drawing/2014/main" id="{0DC6A7B2-313B-11B4-75C3-3F9D84263C5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50131" y="3450416"/>
                <a:ext cx="11787738" cy="4519892"/>
              </a:xfrm>
              <a:prstGeom prst="rect">
                <a:avLst/>
              </a:prstGeom>
              <a:blipFill>
                <a:blip r:embed="rId10"/>
                <a:stretch>
                  <a:fillRect l="-1810" r="-517" b="-175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F2E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028700" y="1028700"/>
            <a:ext cx="16230600" cy="8229600"/>
            <a:chOff x="0" y="0"/>
            <a:chExt cx="17532556" cy="8889747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7532556" cy="8889747"/>
            </a:xfrm>
            <a:custGeom>
              <a:avLst/>
              <a:gdLst/>
              <a:ahLst/>
              <a:cxnLst/>
              <a:rect l="l" t="t" r="r" b="b"/>
              <a:pathLst>
                <a:path w="17532556" h="8889747">
                  <a:moveTo>
                    <a:pt x="17227756" y="0"/>
                  </a:moveTo>
                  <a:lnTo>
                    <a:pt x="304800" y="0"/>
                  </a:lnTo>
                  <a:cubicBezTo>
                    <a:pt x="135890" y="0"/>
                    <a:pt x="0" y="135890"/>
                    <a:pt x="0" y="304800"/>
                  </a:cubicBezTo>
                  <a:lnTo>
                    <a:pt x="0" y="8584947"/>
                  </a:lnTo>
                  <a:cubicBezTo>
                    <a:pt x="0" y="8753857"/>
                    <a:pt x="135890" y="8889747"/>
                    <a:pt x="304800" y="8889747"/>
                  </a:cubicBezTo>
                  <a:lnTo>
                    <a:pt x="17227756" y="8889747"/>
                  </a:lnTo>
                  <a:cubicBezTo>
                    <a:pt x="17396667" y="8889747"/>
                    <a:pt x="17532556" y="8753857"/>
                    <a:pt x="17532556" y="8584947"/>
                  </a:cubicBezTo>
                  <a:lnTo>
                    <a:pt x="17532556" y="304800"/>
                  </a:lnTo>
                  <a:cubicBezTo>
                    <a:pt x="17532556" y="135890"/>
                    <a:pt x="17396667" y="0"/>
                    <a:pt x="17227756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pic>
        <p:nvPicPr>
          <p:cNvPr id="4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5096233" y="-206777"/>
            <a:ext cx="2163067" cy="3752955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4478000" y="4757372"/>
            <a:ext cx="5730130" cy="4777205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4239687">
            <a:off x="-1595429" y="-1178094"/>
            <a:ext cx="5248259" cy="5695590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-993729" y="7391295"/>
            <a:ext cx="4044858" cy="2419560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8" name="Hộp Văn bản 7">
                <a:extLst>
                  <a:ext uri="{FF2B5EF4-FFF2-40B4-BE49-F238E27FC236}">
                    <a16:creationId xmlns:a16="http://schemas.microsoft.com/office/drawing/2014/main" id="{B1205D07-9173-EECD-A7BB-010455B17732}"/>
                  </a:ext>
                </a:extLst>
              </p:cNvPr>
              <p:cNvSpPr txBox="1"/>
              <p:nvPr/>
            </p:nvSpPr>
            <p:spPr>
              <a:xfrm>
                <a:off x="4874244" y="1109391"/>
                <a:ext cx="8539511" cy="553170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c) Khi </a:t>
                </a:r>
                <a14:m>
                  <m:oMath xmlns:m="http://schemas.openxmlformats.org/officeDocument/2006/math">
                    <m:r>
                      <a:rPr lang="en-US" sz="3600" i="1" dirty="0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3600" i="1" dirty="0" smtClean="0">
                        <a:latin typeface="Cambria Math" panose="02040503050406030204" pitchFamily="18" charset="0"/>
                      </a:rPr>
                      <m:t>=−5,1 </m:t>
                    </m:r>
                  </m:oMath>
                </a14:m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thì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6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3600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36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  <m:r>
                      <a:rPr lang="en-US" sz="3600" b="0" i="1" smtClean="0">
                        <a:latin typeface="Cambria Math" panose="02040503050406030204" pitchFamily="18" charset="0"/>
                      </a:rPr>
                      <m:t>.</m:t>
                    </m:r>
                    <m:d>
                      <m:dPr>
                        <m:ctrlPr>
                          <a:rPr lang="en-US" sz="36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−5,1</m:t>
                        </m:r>
                      </m:e>
                    </m:d>
                    <m:r>
                      <a:rPr lang="en-US" sz="3600" b="0" i="1" smtClean="0">
                        <a:latin typeface="Cambria Math" panose="02040503050406030204" pitchFamily="18" charset="0"/>
                      </a:rPr>
                      <m:t>=−1,7</m:t>
                    </m:r>
                  </m:oMath>
                </a14:m>
                <a:endParaRPr lang="en-US" sz="36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just">
                  <a:lnSpc>
                    <a:spcPct val="150000"/>
                  </a:lnSpc>
                </a:pP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Khi </a:t>
                </a:r>
                <a14:m>
                  <m:oMath xmlns:m="http://schemas.openxmlformats.org/officeDocument/2006/math">
                    <m:r>
                      <a:rPr lang="en-US" sz="3600" i="1" dirty="0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3600" i="1" dirty="0" smtClean="0">
                        <a:latin typeface="Cambria Math" panose="02040503050406030204" pitchFamily="18" charset="0"/>
                      </a:rPr>
                      <m:t>=−3,9 </m:t>
                    </m:r>
                  </m:oMath>
                </a14:m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thì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6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3600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36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  <m:r>
                      <a:rPr lang="en-US" sz="3600" b="0" i="1" smtClean="0">
                        <a:latin typeface="Cambria Math" panose="02040503050406030204" pitchFamily="18" charset="0"/>
                      </a:rPr>
                      <m:t>.</m:t>
                    </m:r>
                    <m:d>
                      <m:dPr>
                        <m:ctrlPr>
                          <a:rPr lang="en-US" sz="36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−3,9</m:t>
                        </m:r>
                      </m:e>
                    </m:d>
                    <m:r>
                      <a:rPr lang="en-US" sz="3600" b="0" i="1" smtClean="0">
                        <a:latin typeface="Cambria Math" panose="02040503050406030204" pitchFamily="18" charset="0"/>
                      </a:rPr>
                      <m:t>=−1,3</m:t>
                    </m:r>
                  </m:oMath>
                </a14:m>
                <a:endParaRPr lang="en-US" sz="36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just">
                  <a:lnSpc>
                    <a:spcPct val="150000"/>
                  </a:lnSpc>
                </a:pP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Khi </a:t>
                </a:r>
                <a14:m>
                  <m:oMath xmlns:m="http://schemas.openxmlformats.org/officeDocument/2006/math">
                    <m:r>
                      <a:rPr lang="en-US" sz="3600" i="1" dirty="0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3600" i="1" dirty="0" smtClean="0">
                        <a:latin typeface="Cambria Math" panose="02040503050406030204" pitchFamily="18" charset="0"/>
                      </a:rPr>
                      <m:t>=2,4 </m:t>
                    </m:r>
                  </m:oMath>
                </a14:m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thì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6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3600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36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  <m:r>
                      <a:rPr lang="en-US" sz="3600" b="0" i="1" smtClean="0">
                        <a:latin typeface="Cambria Math" panose="02040503050406030204" pitchFamily="18" charset="0"/>
                      </a:rPr>
                      <m:t>.2,4 =0,8</m:t>
                    </m:r>
                  </m:oMath>
                </a14:m>
                <a:endParaRPr lang="en-US" sz="36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just">
                  <a:lnSpc>
                    <a:spcPct val="150000"/>
                  </a:lnSpc>
                </a:pP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Khi </a:t>
                </a:r>
                <a14:m>
                  <m:oMath xmlns:m="http://schemas.openxmlformats.org/officeDocument/2006/math">
                    <m:r>
                      <a:rPr lang="en-US" sz="3600" i="1" dirty="0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3600" i="1" dirty="0" smtClean="0">
                        <a:latin typeface="Cambria Math" panose="02040503050406030204" pitchFamily="18" charset="0"/>
                      </a:rPr>
                      <m:t>=12 </m:t>
                    </m:r>
                  </m:oMath>
                </a14:m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thì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6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3600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36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  <m:r>
                      <a:rPr lang="en-US" sz="3600" b="0" i="1" smtClean="0">
                        <a:latin typeface="Cambria Math" panose="02040503050406030204" pitchFamily="18" charset="0"/>
                      </a:rPr>
                      <m:t>.12 =4</m:t>
                    </m:r>
                  </m:oMath>
                </a14:m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</a:p>
              <a:p>
                <a:pPr algn="just">
                  <a:lnSpc>
                    <a:spcPct val="150000"/>
                  </a:lnSpc>
                </a:pP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Vậy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ta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có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bảng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:</a:t>
                </a:r>
              </a:p>
            </p:txBody>
          </p:sp>
        </mc:Choice>
        <mc:Fallback>
          <p:sp>
            <p:nvSpPr>
              <p:cNvPr id="8" name="Hộp Văn bản 7">
                <a:extLst>
                  <a:ext uri="{FF2B5EF4-FFF2-40B4-BE49-F238E27FC236}">
                    <a16:creationId xmlns:a16="http://schemas.microsoft.com/office/drawing/2014/main" id="{B1205D07-9173-EECD-A7BB-010455B1773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74244" y="1109391"/>
                <a:ext cx="8539511" cy="5531707"/>
              </a:xfrm>
              <a:prstGeom prst="rect">
                <a:avLst/>
              </a:prstGeom>
              <a:blipFill>
                <a:blip r:embed="rId10"/>
                <a:stretch>
                  <a:fillRect l="-2214" b="-33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9" name="Bảng 4">
                <a:extLst>
                  <a:ext uri="{FF2B5EF4-FFF2-40B4-BE49-F238E27FC236}">
                    <a16:creationId xmlns:a16="http://schemas.microsoft.com/office/drawing/2014/main" id="{9F30FAA4-D41F-737E-8E39-CC2C4D53AC3E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488273514"/>
                  </p:ext>
                </p:extLst>
              </p:nvPr>
            </p:nvGraphicFramePr>
            <p:xfrm>
              <a:off x="3047999" y="7183621"/>
              <a:ext cx="12192000" cy="2103120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2438400">
                      <a:extLst>
                        <a:ext uri="{9D8B030D-6E8A-4147-A177-3AD203B41FA5}">
                          <a16:colId xmlns:a16="http://schemas.microsoft.com/office/drawing/2014/main" val="2466874335"/>
                        </a:ext>
                      </a:extLst>
                    </a:gridCol>
                    <a:gridCol w="2438400">
                      <a:extLst>
                        <a:ext uri="{9D8B030D-6E8A-4147-A177-3AD203B41FA5}">
                          <a16:colId xmlns:a16="http://schemas.microsoft.com/office/drawing/2014/main" val="3252158290"/>
                        </a:ext>
                      </a:extLst>
                    </a:gridCol>
                    <a:gridCol w="2438400">
                      <a:extLst>
                        <a:ext uri="{9D8B030D-6E8A-4147-A177-3AD203B41FA5}">
                          <a16:colId xmlns:a16="http://schemas.microsoft.com/office/drawing/2014/main" val="2142251463"/>
                        </a:ext>
                      </a:extLst>
                    </a:gridCol>
                    <a:gridCol w="2438400">
                      <a:extLst>
                        <a:ext uri="{9D8B030D-6E8A-4147-A177-3AD203B41FA5}">
                          <a16:colId xmlns:a16="http://schemas.microsoft.com/office/drawing/2014/main" val="419262935"/>
                        </a:ext>
                      </a:extLst>
                    </a:gridCol>
                    <a:gridCol w="2438400">
                      <a:extLst>
                        <a:ext uri="{9D8B030D-6E8A-4147-A177-3AD203B41FA5}">
                          <a16:colId xmlns:a16="http://schemas.microsoft.com/office/drawing/2014/main" val="983090435"/>
                        </a:ext>
                      </a:extLst>
                    </a:gridCol>
                  </a:tblGrid>
                  <a:tr h="105156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4000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oMath>
                            </m:oMathPara>
                          </a14:m>
                          <a:endParaRPr lang="en-US" sz="40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solidFill>
                          <a:srgbClr val="DEFDB5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4000" b="0" i="1" smtClean="0">
                                    <a:latin typeface="Cambria Math" panose="02040503050406030204" pitchFamily="18" charset="0"/>
                                  </a:rPr>
                                  <m:t>−5,1</m:t>
                                </m:r>
                              </m:oMath>
                            </m:oMathPara>
                          </a14:m>
                          <a:endParaRPr lang="en-US" sz="40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4000" b="0" i="1" smtClean="0">
                                    <a:latin typeface="Cambria Math" panose="02040503050406030204" pitchFamily="18" charset="0"/>
                                  </a:rPr>
                                  <m:t>−3,9</m:t>
                                </m:r>
                              </m:oMath>
                            </m:oMathPara>
                          </a14:m>
                          <a:endParaRPr lang="en-US" sz="40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4000" b="0" i="1" smtClean="0">
                                    <a:latin typeface="Cambria Math" panose="02040503050406030204" pitchFamily="18" charset="0"/>
                                  </a:rPr>
                                  <m:t>2,4</m:t>
                                </m:r>
                              </m:oMath>
                            </m:oMathPara>
                          </a14:m>
                          <a:endParaRPr lang="en-US" sz="40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4000" b="0" i="1" smtClean="0">
                                    <a:latin typeface="Cambria Math" panose="02040503050406030204" pitchFamily="18" charset="0"/>
                                  </a:rPr>
                                  <m:t>12</m:t>
                                </m:r>
                              </m:oMath>
                            </m:oMathPara>
                          </a14:m>
                          <a:endParaRPr lang="en-US" sz="40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741580656"/>
                      </a:ext>
                    </a:extLst>
                  </a:tr>
                  <a:tr h="105156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4000" b="0" i="1" smtClean="0"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</m:oMath>
                            </m:oMathPara>
                          </a14:m>
                          <a:endParaRPr lang="en-US" sz="40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solidFill>
                          <a:srgbClr val="DEFDB5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4000" b="0" i="1" smtClean="0">
                                    <a:latin typeface="Cambria Math" panose="02040503050406030204" pitchFamily="18" charset="0"/>
                                  </a:rPr>
                                  <m:t>−1,7</m:t>
                                </m:r>
                              </m:oMath>
                            </m:oMathPara>
                          </a14:m>
                          <a:endParaRPr lang="en-US" sz="40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4000" b="0" i="1" smtClean="0">
                                    <a:latin typeface="Cambria Math" panose="02040503050406030204" pitchFamily="18" charset="0"/>
                                  </a:rPr>
                                  <m:t>−1,3</m:t>
                                </m:r>
                              </m:oMath>
                            </m:oMathPara>
                          </a14:m>
                          <a:endParaRPr lang="en-US" sz="40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4000" b="0" i="1" smtClean="0">
                                    <a:latin typeface="Cambria Math" panose="02040503050406030204" pitchFamily="18" charset="0"/>
                                  </a:rPr>
                                  <m:t>0,8</m:t>
                                </m:r>
                              </m:oMath>
                            </m:oMathPara>
                          </a14:m>
                          <a:endParaRPr lang="en-US" sz="40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4000" b="0" i="1" smtClean="0">
                                    <a:latin typeface="Cambria Math" panose="02040503050406030204" pitchFamily="18" charset="0"/>
                                  </a:rPr>
                                  <m:t>4</m:t>
                                </m:r>
                              </m:oMath>
                            </m:oMathPara>
                          </a14:m>
                          <a:endParaRPr lang="en-US" sz="40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884069591"/>
                      </a:ext>
                    </a:extLst>
                  </a:tr>
                </a:tbl>
              </a:graphicData>
            </a:graphic>
          </p:graphicFrame>
        </mc:Choice>
        <mc:Fallback>
          <p:graphicFrame>
            <p:nvGraphicFramePr>
              <p:cNvPr id="9" name="Bảng 4">
                <a:extLst>
                  <a:ext uri="{FF2B5EF4-FFF2-40B4-BE49-F238E27FC236}">
                    <a16:creationId xmlns:a16="http://schemas.microsoft.com/office/drawing/2014/main" id="{9F30FAA4-D41F-737E-8E39-CC2C4D53AC3E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488273514"/>
                  </p:ext>
                </p:extLst>
              </p:nvPr>
            </p:nvGraphicFramePr>
            <p:xfrm>
              <a:off x="3047999" y="7183621"/>
              <a:ext cx="12192000" cy="2103120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2438400">
                      <a:extLst>
                        <a:ext uri="{9D8B030D-6E8A-4147-A177-3AD203B41FA5}">
                          <a16:colId xmlns:a16="http://schemas.microsoft.com/office/drawing/2014/main" val="2466874335"/>
                        </a:ext>
                      </a:extLst>
                    </a:gridCol>
                    <a:gridCol w="2438400">
                      <a:extLst>
                        <a:ext uri="{9D8B030D-6E8A-4147-A177-3AD203B41FA5}">
                          <a16:colId xmlns:a16="http://schemas.microsoft.com/office/drawing/2014/main" val="3252158290"/>
                        </a:ext>
                      </a:extLst>
                    </a:gridCol>
                    <a:gridCol w="2438400">
                      <a:extLst>
                        <a:ext uri="{9D8B030D-6E8A-4147-A177-3AD203B41FA5}">
                          <a16:colId xmlns:a16="http://schemas.microsoft.com/office/drawing/2014/main" val="2142251463"/>
                        </a:ext>
                      </a:extLst>
                    </a:gridCol>
                    <a:gridCol w="2438400">
                      <a:extLst>
                        <a:ext uri="{9D8B030D-6E8A-4147-A177-3AD203B41FA5}">
                          <a16:colId xmlns:a16="http://schemas.microsoft.com/office/drawing/2014/main" val="419262935"/>
                        </a:ext>
                      </a:extLst>
                    </a:gridCol>
                    <a:gridCol w="2438400">
                      <a:extLst>
                        <a:ext uri="{9D8B030D-6E8A-4147-A177-3AD203B41FA5}">
                          <a16:colId xmlns:a16="http://schemas.microsoft.com/office/drawing/2014/main" val="983090435"/>
                        </a:ext>
                      </a:extLst>
                    </a:gridCol>
                  </a:tblGrid>
                  <a:tr h="105156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11"/>
                          <a:stretch>
                            <a:fillRect l="-250" t="-578" r="-401000" b="-10115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11"/>
                          <a:stretch>
                            <a:fillRect l="-100250" t="-578" r="-301000" b="-10115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11"/>
                          <a:stretch>
                            <a:fillRect l="-199751" t="-578" r="-200249" b="-10115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11"/>
                          <a:stretch>
                            <a:fillRect l="-300500" t="-578" r="-100750" b="-10115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11"/>
                          <a:stretch>
                            <a:fillRect l="-400500" t="-578" r="-750" b="-101156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741580656"/>
                      </a:ext>
                    </a:extLst>
                  </a:tr>
                  <a:tr h="105156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11"/>
                          <a:stretch>
                            <a:fillRect l="-250" t="-100578" r="-401000" b="-115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11"/>
                          <a:stretch>
                            <a:fillRect l="-100250" t="-100578" r="-301000" b="-115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11"/>
                          <a:stretch>
                            <a:fillRect l="-199751" t="-100578" r="-200249" b="-115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11"/>
                          <a:stretch>
                            <a:fillRect l="-300500" t="-100578" r="-100750" b="-115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11"/>
                          <a:stretch>
                            <a:fillRect l="-400500" t="-100578" r="-750" b="-1156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884069591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151909721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F2E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028700" y="1028700"/>
            <a:ext cx="16230600" cy="8229600"/>
            <a:chOff x="0" y="0"/>
            <a:chExt cx="17532556" cy="8889747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7532556" cy="8889747"/>
            </a:xfrm>
            <a:custGeom>
              <a:avLst/>
              <a:gdLst/>
              <a:ahLst/>
              <a:cxnLst/>
              <a:rect l="l" t="t" r="r" b="b"/>
              <a:pathLst>
                <a:path w="17532556" h="8889747">
                  <a:moveTo>
                    <a:pt x="17227756" y="0"/>
                  </a:moveTo>
                  <a:lnTo>
                    <a:pt x="304800" y="0"/>
                  </a:lnTo>
                  <a:cubicBezTo>
                    <a:pt x="135890" y="0"/>
                    <a:pt x="0" y="135890"/>
                    <a:pt x="0" y="304800"/>
                  </a:cubicBezTo>
                  <a:lnTo>
                    <a:pt x="0" y="8584947"/>
                  </a:lnTo>
                  <a:cubicBezTo>
                    <a:pt x="0" y="8753857"/>
                    <a:pt x="135890" y="8889747"/>
                    <a:pt x="304800" y="8889747"/>
                  </a:cubicBezTo>
                  <a:lnTo>
                    <a:pt x="17227756" y="8889747"/>
                  </a:lnTo>
                  <a:cubicBezTo>
                    <a:pt x="17396667" y="8889747"/>
                    <a:pt x="17532556" y="8753857"/>
                    <a:pt x="17532556" y="8584947"/>
                  </a:cubicBezTo>
                  <a:lnTo>
                    <a:pt x="17532556" y="304800"/>
                  </a:lnTo>
                  <a:cubicBezTo>
                    <a:pt x="17532556" y="135890"/>
                    <a:pt x="17396667" y="0"/>
                    <a:pt x="17227756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pic>
        <p:nvPicPr>
          <p:cNvPr id="4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-4082745">
            <a:off x="-1472006" y="7439205"/>
            <a:ext cx="5248259" cy="5695590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-8499379">
            <a:off x="14533923" y="-1139321"/>
            <a:ext cx="5091243" cy="4336042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15242255" y="6287061"/>
            <a:ext cx="2904387" cy="4458662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-1921503" y="-393211"/>
            <a:ext cx="6147254" cy="2078889"/>
          </a:xfrm>
          <a:prstGeom prst="rect">
            <a:avLst/>
          </a:prstGeom>
        </p:spPr>
      </p:pic>
      <p:sp>
        <p:nvSpPr>
          <p:cNvPr id="9" name="Hình chữ nhật: Góc Tròn 8">
            <a:extLst>
              <a:ext uri="{FF2B5EF4-FFF2-40B4-BE49-F238E27FC236}">
                <a16:creationId xmlns:a16="http://schemas.microsoft.com/office/drawing/2014/main" id="{917E2855-6057-7328-8BAA-7FAEF176C233}"/>
              </a:ext>
            </a:extLst>
          </p:cNvPr>
          <p:cNvSpPr/>
          <p:nvPr/>
        </p:nvSpPr>
        <p:spPr>
          <a:xfrm>
            <a:off x="7492639" y="1619335"/>
            <a:ext cx="3302722" cy="1171822"/>
          </a:xfrm>
          <a:prstGeom prst="roundRect">
            <a:avLst/>
          </a:prstGeom>
          <a:solidFill>
            <a:srgbClr val="DEFDB5"/>
          </a:solidFill>
          <a:ln>
            <a:solidFill>
              <a:srgbClr val="DEFDB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err="1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Luyện</a:t>
            </a:r>
            <a:r>
              <a:rPr lang="en-US" sz="4000" b="1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tập</a:t>
            </a:r>
            <a:r>
              <a:rPr lang="en-US" sz="4000" b="1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0" name="Hộp Văn bản 9">
                <a:extLst>
                  <a:ext uri="{FF2B5EF4-FFF2-40B4-BE49-F238E27FC236}">
                    <a16:creationId xmlns:a16="http://schemas.microsoft.com/office/drawing/2014/main" id="{36A17AAC-6284-B7D7-0F67-730457650F04}"/>
                  </a:ext>
                </a:extLst>
              </p:cNvPr>
              <p:cNvSpPr txBox="1"/>
              <p:nvPr/>
            </p:nvSpPr>
            <p:spPr>
              <a:xfrm>
                <a:off x="2781300" y="3104944"/>
                <a:ext cx="12725400" cy="590591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Một ô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tô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chuyển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động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với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vận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tốc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65 </m:t>
                    </m:r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𝑘𝑚</m:t>
                    </m:r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/</m:t>
                    </m:r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h</m:t>
                    </m:r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</a:p>
              <a:p>
                <a:pPr algn="just">
                  <a:lnSpc>
                    <a:spcPct val="150000"/>
                  </a:lnSpc>
                </a:pP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a)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Viết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công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thức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tính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quãng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đường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đi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được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𝑠</m:t>
                    </m:r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(</m:t>
                    </m:r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𝑘𝑚</m:t>
                    </m:r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)</m:t>
                    </m:r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theo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thời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gian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𝑡</m:t>
                    </m:r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(</m:t>
                    </m:r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h</m:t>
                    </m:r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)</m:t>
                    </m:r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của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chuyển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động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</a:p>
              <a:p>
                <a:pPr algn="just">
                  <a:lnSpc>
                    <a:spcPct val="150000"/>
                  </a:lnSpc>
                </a:pP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b)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𝑠</m:t>
                    </m:r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và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𝑡</m:t>
                    </m:r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có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phải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là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hai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đại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lượng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tỉ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lệ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thuận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hay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không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?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Nếu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có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hãy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xác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định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hệ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số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tỉ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lệ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của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𝑠</m:t>
                    </m:r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đối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với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𝑡</m:t>
                    </m:r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</a:p>
              <a:p>
                <a:pPr algn="just">
                  <a:lnSpc>
                    <a:spcPct val="150000"/>
                  </a:lnSpc>
                </a:pP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c)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Tính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giá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trị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của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𝑠</m:t>
                    </m:r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khi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b="0" i="1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sz="4000" b="0" i="1" smtClean="0">
                        <a:latin typeface="Cambria Math" panose="02040503050406030204" pitchFamily="18" charset="0"/>
                      </a:rPr>
                      <m:t>=0,5;</m:t>
                    </m:r>
                    <m:r>
                      <a:rPr lang="en-US" sz="4000" b="0" i="1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sz="4000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40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0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en-US" sz="40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US" sz="4000" b="0" i="1" smtClean="0">
                        <a:latin typeface="Cambria Math" panose="02040503050406030204" pitchFamily="18" charset="0"/>
                      </a:rPr>
                      <m:t>;</m:t>
                    </m:r>
                    <m:r>
                      <a:rPr lang="en-US" sz="4000" b="0" i="1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sz="4000" b="0" i="1" smtClean="0">
                        <a:latin typeface="Cambria Math" panose="02040503050406030204" pitchFamily="18" charset="0"/>
                      </a:rPr>
                      <m:t>=2</m:t>
                    </m:r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</a:p>
            </p:txBody>
          </p:sp>
        </mc:Choice>
        <mc:Fallback>
          <p:sp>
            <p:nvSpPr>
              <p:cNvPr id="10" name="Hộp Văn bản 9">
                <a:extLst>
                  <a:ext uri="{FF2B5EF4-FFF2-40B4-BE49-F238E27FC236}">
                    <a16:creationId xmlns:a16="http://schemas.microsoft.com/office/drawing/2014/main" id="{36A17AAC-6284-B7D7-0F67-730457650F0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81300" y="3104944"/>
                <a:ext cx="12725400" cy="5905912"/>
              </a:xfrm>
              <a:prstGeom prst="rect">
                <a:avLst/>
              </a:prstGeom>
              <a:blipFill>
                <a:blip r:embed="rId10"/>
                <a:stretch>
                  <a:fillRect l="-1676" r="-1676" b="-113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813198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F2E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028700" y="1028700"/>
            <a:ext cx="16230600" cy="8229600"/>
            <a:chOff x="0" y="0"/>
            <a:chExt cx="17532556" cy="8889747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7532556" cy="8889747"/>
            </a:xfrm>
            <a:custGeom>
              <a:avLst/>
              <a:gdLst/>
              <a:ahLst/>
              <a:cxnLst/>
              <a:rect l="l" t="t" r="r" b="b"/>
              <a:pathLst>
                <a:path w="17532556" h="8889747">
                  <a:moveTo>
                    <a:pt x="17227756" y="0"/>
                  </a:moveTo>
                  <a:lnTo>
                    <a:pt x="304800" y="0"/>
                  </a:lnTo>
                  <a:cubicBezTo>
                    <a:pt x="135890" y="0"/>
                    <a:pt x="0" y="135890"/>
                    <a:pt x="0" y="304800"/>
                  </a:cubicBezTo>
                  <a:lnTo>
                    <a:pt x="0" y="8584947"/>
                  </a:lnTo>
                  <a:cubicBezTo>
                    <a:pt x="0" y="8753857"/>
                    <a:pt x="135890" y="8889747"/>
                    <a:pt x="304800" y="8889747"/>
                  </a:cubicBezTo>
                  <a:lnTo>
                    <a:pt x="17227756" y="8889747"/>
                  </a:lnTo>
                  <a:cubicBezTo>
                    <a:pt x="17396667" y="8889747"/>
                    <a:pt x="17532556" y="8753857"/>
                    <a:pt x="17532556" y="8584947"/>
                  </a:cubicBezTo>
                  <a:lnTo>
                    <a:pt x="17532556" y="304800"/>
                  </a:lnTo>
                  <a:cubicBezTo>
                    <a:pt x="17532556" y="135890"/>
                    <a:pt x="17396667" y="0"/>
                    <a:pt x="17227756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pic>
        <p:nvPicPr>
          <p:cNvPr id="6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-447555" y="5965371"/>
            <a:ext cx="2952509" cy="4548684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6897869">
            <a:off x="-2249484" y="-1802926"/>
            <a:ext cx="5730130" cy="4777205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-7281959">
            <a:off x="13594629" y="-745811"/>
            <a:ext cx="6798772" cy="4450105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14815144" y="7989477"/>
            <a:ext cx="3472856" cy="2077399"/>
          </a:xfrm>
          <a:prstGeom prst="rect">
            <a:avLst/>
          </a:prstGeom>
        </p:spPr>
      </p:pic>
      <p:sp>
        <p:nvSpPr>
          <p:cNvPr id="9" name="Hộp Văn bản 8">
            <a:extLst>
              <a:ext uri="{FF2B5EF4-FFF2-40B4-BE49-F238E27FC236}">
                <a16:creationId xmlns:a16="http://schemas.microsoft.com/office/drawing/2014/main" id="{625643B9-03ED-98B1-EEC8-9CB776FE8D72}"/>
              </a:ext>
            </a:extLst>
          </p:cNvPr>
          <p:cNvSpPr txBox="1"/>
          <p:nvPr/>
        </p:nvSpPr>
        <p:spPr>
          <a:xfrm>
            <a:off x="7467600" y="1325916"/>
            <a:ext cx="3352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Giải</a:t>
            </a:r>
            <a:endParaRPr lang="en-US" sz="40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3" name="Hộp Văn bản 12">
                <a:extLst>
                  <a:ext uri="{FF2B5EF4-FFF2-40B4-BE49-F238E27FC236}">
                    <a16:creationId xmlns:a16="http://schemas.microsoft.com/office/drawing/2014/main" id="{9AA1990F-2C93-5AEA-745F-A5785D774682}"/>
                  </a:ext>
                </a:extLst>
              </p:cNvPr>
              <p:cNvSpPr txBox="1"/>
              <p:nvPr/>
            </p:nvSpPr>
            <p:spPr>
              <a:xfrm>
                <a:off x="2058307" y="2328615"/>
                <a:ext cx="14171386" cy="744344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600"/>
                  </a:spcAft>
                </a:pPr>
                <a:r>
                  <a:rPr lang="nl-NL" sz="36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a) Công thức tính quãng đường đi được </a:t>
                </a:r>
                <a14:m>
                  <m:oMath xmlns:m="http://schemas.openxmlformats.org/officeDocument/2006/math">
                    <m:r>
                      <a:rPr lang="nl-NL" sz="36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𝑠</m:t>
                    </m:r>
                    <m:r>
                      <a:rPr lang="nl-NL" sz="36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 (</m:t>
                    </m:r>
                    <m:r>
                      <a:rPr lang="nl-NL" sz="36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𝑘𝑚</m:t>
                    </m:r>
                    <m:r>
                      <a:rPr lang="nl-NL" sz="36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)</m:t>
                    </m:r>
                  </m:oMath>
                </a14:m>
                <a:r>
                  <a:rPr lang="nl-NL" sz="36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theo thời gian </a:t>
                </a:r>
                <a14:m>
                  <m:oMath xmlns:m="http://schemas.openxmlformats.org/officeDocument/2006/math">
                    <m:r>
                      <a:rPr lang="nl-NL" sz="36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𝑡</m:t>
                    </m:r>
                    <m:r>
                      <a:rPr lang="nl-NL" sz="36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(</m:t>
                    </m:r>
                    <m:r>
                      <a:rPr lang="nl-NL" sz="36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h</m:t>
                    </m:r>
                    <m:r>
                      <a:rPr lang="nl-NL" sz="36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)</m:t>
                    </m:r>
                  </m:oMath>
                </a14:m>
                <a:r>
                  <a:rPr lang="nl-NL" sz="36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của chuyển động là: </a:t>
                </a:r>
                <a14:m>
                  <m:oMath xmlns:m="http://schemas.openxmlformats.org/officeDocument/2006/math">
                    <m:r>
                      <a:rPr lang="nl-NL" sz="36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𝑠</m:t>
                    </m:r>
                    <m:r>
                      <a:rPr lang="nl-NL" sz="36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=65.</m:t>
                    </m:r>
                    <m:r>
                      <a:rPr lang="nl-NL" sz="36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𝑡</m:t>
                    </m:r>
                  </m:oMath>
                </a14:m>
                <a:endParaRPr lang="en-US" sz="36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600"/>
                  </a:spcAft>
                </a:pPr>
                <a:r>
                  <a:rPr lang="nl-NL" sz="36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b) Vì </a:t>
                </a:r>
                <a14:m>
                  <m:oMath xmlns:m="http://schemas.openxmlformats.org/officeDocument/2006/math">
                    <m:r>
                      <a:rPr lang="nl-NL" sz="36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𝑠</m:t>
                    </m:r>
                    <m:r>
                      <a:rPr lang="nl-NL" sz="36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 = 65.</m:t>
                    </m:r>
                    <m:r>
                      <a:rPr lang="nl-NL" sz="36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𝑡</m:t>
                    </m:r>
                  </m:oMath>
                </a14:m>
                <a:endParaRPr lang="en-US" sz="36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600"/>
                  </a:spcAft>
                </a:pPr>
                <a14:m>
                  <m:oMath xmlns:m="http://schemas.openxmlformats.org/officeDocument/2006/math">
                    <m:r>
                      <a:rPr lang="nl-NL" sz="3600" i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⇒</m:t>
                    </m:r>
                  </m:oMath>
                </a14:m>
                <a:r>
                  <a:rPr lang="nl-NL" sz="36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nl-NL" sz="36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𝑠</m:t>
                    </m:r>
                  </m:oMath>
                </a14:m>
                <a:r>
                  <a:rPr lang="nl-NL" sz="36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và </a:t>
                </a:r>
                <a14:m>
                  <m:oMath xmlns:m="http://schemas.openxmlformats.org/officeDocument/2006/math">
                    <m:r>
                      <a:rPr lang="nl-NL" sz="36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𝑡</m:t>
                    </m:r>
                  </m:oMath>
                </a14:m>
                <a:r>
                  <a:rPr lang="nl-NL" sz="36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là hai đại lượng tỉ lệ thuận. Hệ số tỉ lệ của </a:t>
                </a:r>
                <a14:m>
                  <m:oMath xmlns:m="http://schemas.openxmlformats.org/officeDocument/2006/math">
                    <m:r>
                      <a:rPr lang="nl-NL" sz="36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𝑠</m:t>
                    </m:r>
                  </m:oMath>
                </a14:m>
                <a:r>
                  <a:rPr lang="nl-NL" sz="36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đối với </a:t>
                </a:r>
                <a14:m>
                  <m:oMath xmlns:m="http://schemas.openxmlformats.org/officeDocument/2006/math">
                    <m:r>
                      <a:rPr lang="nl-NL" sz="36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𝑡</m:t>
                    </m:r>
                  </m:oMath>
                </a14:m>
                <a:r>
                  <a:rPr lang="nl-NL" sz="36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là: </a:t>
                </a:r>
                <a14:m>
                  <m:oMath xmlns:m="http://schemas.openxmlformats.org/officeDocument/2006/math">
                    <m:r>
                      <a:rPr lang="nl-NL" sz="36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65</m:t>
                    </m:r>
                  </m:oMath>
                </a14:m>
                <a:r>
                  <a:rPr lang="nl-NL" sz="36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.</a:t>
                </a:r>
                <a:endParaRPr lang="en-US" sz="36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600"/>
                  </a:spcAft>
                </a:pPr>
                <a:r>
                  <a:rPr lang="en-US" sz="36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c) </a:t>
                </a:r>
                <a14:m>
                  <m:oMath xmlns:m="http://schemas.openxmlformats.org/officeDocument/2006/math">
                    <m:r>
                      <a:rPr lang="en-US" sz="36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𝑠</m:t>
                    </m:r>
                    <m:r>
                      <a:rPr lang="en-US" sz="36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 = 65.</m:t>
                    </m:r>
                    <m:r>
                      <a:rPr lang="en-US" sz="36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𝑡</m:t>
                    </m:r>
                  </m:oMath>
                </a14:m>
                <a:endParaRPr lang="en-US" sz="36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600"/>
                  </a:spcAft>
                </a:pPr>
                <a:r>
                  <a:rPr lang="en-US" sz="36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+ </a:t>
                </a:r>
                <a:r>
                  <a:rPr lang="en-US" sz="36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Với</a:t>
                </a:r>
                <a:r>
                  <a:rPr lang="en-US" sz="36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6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𝑡</m:t>
                    </m:r>
                    <m:r>
                      <a:rPr lang="en-US" sz="36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=0,5</m:t>
                    </m:r>
                    <m:r>
                      <a:rPr lang="en-US" sz="3600" i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⇒</m:t>
                    </m:r>
                    <m:r>
                      <a:rPr lang="en-US" sz="36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𝑠</m:t>
                    </m:r>
                    <m:r>
                      <a:rPr lang="en-US" sz="36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=65.0,5= 32,5 (</m:t>
                    </m:r>
                    <m:r>
                      <a:rPr lang="en-US" sz="36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𝑘𝑚</m:t>
                    </m:r>
                    <m:r>
                      <a:rPr lang="en-US" sz="36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)</m:t>
                    </m:r>
                  </m:oMath>
                </a14:m>
                <a:endParaRPr lang="en-US" sz="36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600"/>
                  </a:spcAft>
                </a:pPr>
                <a:r>
                  <a:rPr lang="en-US" sz="36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+ </a:t>
                </a:r>
                <a:r>
                  <a:rPr lang="en-US" sz="36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Với</a:t>
                </a:r>
                <a:r>
                  <a:rPr lang="en-US" sz="36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6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𝑡</m:t>
                    </m:r>
                    <m:r>
                      <a:rPr lang="en-US" sz="36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</m:t>
                    </m:r>
                    <m:f>
                      <m:fPr>
                        <m:ctrlPr>
                          <a:rPr lang="en-US" sz="36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3600" i="0" smtClean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3</m:t>
                        </m:r>
                      </m:num>
                      <m:den>
                        <m:r>
                          <a:rPr lang="en-US" sz="3600" i="0" smtClean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den>
                    </m:f>
                    <m:r>
                      <a:rPr lang="en-US" sz="3600" i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⇒</m:t>
                    </m:r>
                    <m:r>
                      <a:rPr lang="en-US" sz="36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𝑠</m:t>
                    </m:r>
                    <m:r>
                      <a:rPr lang="en-US" sz="36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 65.</m:t>
                    </m:r>
                    <m:r>
                      <a:rPr lang="en-US" sz="3600" i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</m:t>
                    </m:r>
                    <m:f>
                      <m:fPr>
                        <m:ctrlPr>
                          <a:rPr lang="en-US" sz="36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3600" i="0" smtClean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3</m:t>
                        </m:r>
                      </m:num>
                      <m:den>
                        <m:r>
                          <a:rPr lang="en-US" sz="3600" i="0" smtClean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den>
                    </m:f>
                    <m:r>
                      <a:rPr lang="en-US" sz="36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=97,5 (</m:t>
                    </m:r>
                    <m:r>
                      <a:rPr lang="en-US" sz="36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𝑘𝑚</m:t>
                    </m:r>
                    <m:r>
                      <a:rPr lang="en-US" sz="36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)</m:t>
                    </m:r>
                  </m:oMath>
                </a14:m>
                <a:endParaRPr lang="en-US" sz="36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600"/>
                  </a:spcAft>
                </a:pPr>
                <a:r>
                  <a:rPr lang="en-US" sz="36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+ </a:t>
                </a:r>
                <a:r>
                  <a:rPr lang="en-US" sz="36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Với</a:t>
                </a:r>
                <a:r>
                  <a:rPr lang="en-US" sz="36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6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𝑡</m:t>
                    </m:r>
                    <m:r>
                      <a:rPr lang="en-US" sz="36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=2</m:t>
                    </m:r>
                    <m:r>
                      <a:rPr lang="en-US" sz="3600" i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⇒</m:t>
                    </m:r>
                    <m:r>
                      <a:rPr lang="en-US" sz="36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𝑠</m:t>
                    </m:r>
                    <m:r>
                      <a:rPr lang="en-US" sz="36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=65.2=130 (</m:t>
                    </m:r>
                    <m:r>
                      <a:rPr lang="en-US" sz="36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𝑘𝑚</m:t>
                    </m:r>
                    <m:r>
                      <a:rPr lang="en-US" sz="36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)</m:t>
                    </m:r>
                  </m:oMath>
                </a14:m>
                <a:endParaRPr lang="en-US" sz="36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13" name="Hộp Văn bản 12">
                <a:extLst>
                  <a:ext uri="{FF2B5EF4-FFF2-40B4-BE49-F238E27FC236}">
                    <a16:creationId xmlns:a16="http://schemas.microsoft.com/office/drawing/2014/main" id="{9AA1990F-2C93-5AEA-745F-A5785D77468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58307" y="2328615"/>
                <a:ext cx="14171386" cy="7443448"/>
              </a:xfrm>
              <a:prstGeom prst="rect">
                <a:avLst/>
              </a:prstGeom>
              <a:blipFill>
                <a:blip r:embed="rId10"/>
                <a:stretch>
                  <a:fillRect l="-1334" b="-21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0423318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2" dur="500"/>
                                        <p:tgtEl>
                                          <p:spTgt spid="1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F2E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028700" y="1028700"/>
            <a:ext cx="16230600" cy="8229600"/>
            <a:chOff x="0" y="0"/>
            <a:chExt cx="17532556" cy="8889747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7532556" cy="8889747"/>
            </a:xfrm>
            <a:custGeom>
              <a:avLst/>
              <a:gdLst/>
              <a:ahLst/>
              <a:cxnLst/>
              <a:rect l="l" t="t" r="r" b="b"/>
              <a:pathLst>
                <a:path w="17532556" h="8889747">
                  <a:moveTo>
                    <a:pt x="17227756" y="0"/>
                  </a:moveTo>
                  <a:lnTo>
                    <a:pt x="304800" y="0"/>
                  </a:lnTo>
                  <a:cubicBezTo>
                    <a:pt x="135890" y="0"/>
                    <a:pt x="0" y="135890"/>
                    <a:pt x="0" y="304800"/>
                  </a:cubicBezTo>
                  <a:lnTo>
                    <a:pt x="0" y="8584947"/>
                  </a:lnTo>
                  <a:cubicBezTo>
                    <a:pt x="0" y="8753857"/>
                    <a:pt x="135890" y="8889747"/>
                    <a:pt x="304800" y="8889747"/>
                  </a:cubicBezTo>
                  <a:lnTo>
                    <a:pt x="17227756" y="8889747"/>
                  </a:lnTo>
                  <a:cubicBezTo>
                    <a:pt x="17396667" y="8889747"/>
                    <a:pt x="17532556" y="8753857"/>
                    <a:pt x="17532556" y="8584947"/>
                  </a:cubicBezTo>
                  <a:lnTo>
                    <a:pt x="17532556" y="304800"/>
                  </a:lnTo>
                  <a:cubicBezTo>
                    <a:pt x="17532556" y="135890"/>
                    <a:pt x="17396667" y="0"/>
                    <a:pt x="17227756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pic>
        <p:nvPicPr>
          <p:cNvPr id="4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4549130">
            <a:off x="-1577160" y="7170126"/>
            <a:ext cx="6380533" cy="4176349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7368775">
            <a:off x="-1716542" y="-2344069"/>
            <a:ext cx="5248259" cy="5695590"/>
          </a:xfrm>
          <a:prstGeom prst="rect">
            <a:avLst/>
          </a:prstGeom>
        </p:spPr>
      </p:pic>
      <p:pic>
        <p:nvPicPr>
          <p:cNvPr id="15" name="Picture 1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15849600" y="39914"/>
            <a:ext cx="2281153" cy="3544950"/>
          </a:xfrm>
          <a:prstGeom prst="rect">
            <a:avLst/>
          </a:prstGeom>
        </p:spPr>
      </p:pic>
      <p:pic>
        <p:nvPicPr>
          <p:cNvPr id="16" name="Picture 16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rot="-2097886">
            <a:off x="14678243" y="8253015"/>
            <a:ext cx="5162115" cy="4303651"/>
          </a:xfrm>
          <a:prstGeom prst="rect">
            <a:avLst/>
          </a:prstGeom>
        </p:spPr>
      </p:pic>
      <p:sp>
        <p:nvSpPr>
          <p:cNvPr id="5" name="Hộp Văn bản 4">
            <a:extLst>
              <a:ext uri="{FF2B5EF4-FFF2-40B4-BE49-F238E27FC236}">
                <a16:creationId xmlns:a16="http://schemas.microsoft.com/office/drawing/2014/main" id="{72310B20-53BE-815D-DBC0-106C1925849A}"/>
              </a:ext>
            </a:extLst>
          </p:cNvPr>
          <p:cNvSpPr txBox="1"/>
          <p:nvPr/>
        </p:nvSpPr>
        <p:spPr>
          <a:xfrm>
            <a:off x="2895600" y="1610835"/>
            <a:ext cx="606791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latin typeface="Arial" panose="020B0604020202020204" pitchFamily="34" charset="0"/>
                <a:cs typeface="Arial" panose="020B0604020202020204" pitchFamily="34" charset="0"/>
              </a:rPr>
              <a:t>II. TÍNH CHẤT</a:t>
            </a:r>
          </a:p>
        </p:txBody>
      </p:sp>
      <p:sp>
        <p:nvSpPr>
          <p:cNvPr id="17" name="Hình chữ nhật: Góc Tròn 16">
            <a:extLst>
              <a:ext uri="{FF2B5EF4-FFF2-40B4-BE49-F238E27FC236}">
                <a16:creationId xmlns:a16="http://schemas.microsoft.com/office/drawing/2014/main" id="{8D834CDC-1A14-90E8-BCC5-CB429E346BC3}"/>
              </a:ext>
            </a:extLst>
          </p:cNvPr>
          <p:cNvSpPr/>
          <p:nvPr/>
        </p:nvSpPr>
        <p:spPr>
          <a:xfrm>
            <a:off x="2557547" y="2746664"/>
            <a:ext cx="1524000" cy="838200"/>
          </a:xfrm>
          <a:prstGeom prst="roundRect">
            <a:avLst/>
          </a:prstGeom>
          <a:solidFill>
            <a:srgbClr val="E7AF60"/>
          </a:solidFill>
          <a:ln>
            <a:solidFill>
              <a:srgbClr val="E7AF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HĐ2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8" name="Hộp Văn bản 17">
                <a:extLst>
                  <a:ext uri="{FF2B5EF4-FFF2-40B4-BE49-F238E27FC236}">
                    <a16:creationId xmlns:a16="http://schemas.microsoft.com/office/drawing/2014/main" id="{F0A79EF1-4961-AD5C-5814-4715FE70E3EF}"/>
                  </a:ext>
                </a:extLst>
              </p:cNvPr>
              <p:cNvSpPr txBox="1"/>
              <p:nvPr/>
            </p:nvSpPr>
            <p:spPr>
              <a:xfrm>
                <a:off x="4191000" y="2831728"/>
                <a:ext cx="11277600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Cho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biết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, </m:t>
                    </m:r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𝑦</m:t>
                    </m:r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</m:t>
                    </m:r>
                  </m:oMath>
                </a14:m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là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hai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đại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lượng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tỉ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lệ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thuận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với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nhau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:</a:t>
                </a:r>
              </a:p>
            </p:txBody>
          </p:sp>
        </mc:Choice>
        <mc:Fallback>
          <p:sp>
            <p:nvSpPr>
              <p:cNvPr id="18" name="Hộp Văn bản 17">
                <a:extLst>
                  <a:ext uri="{FF2B5EF4-FFF2-40B4-BE49-F238E27FC236}">
                    <a16:creationId xmlns:a16="http://schemas.microsoft.com/office/drawing/2014/main" id="{F0A79EF1-4961-AD5C-5814-4715FE70E3E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91000" y="2831728"/>
                <a:ext cx="11277600" cy="707886"/>
              </a:xfrm>
              <a:prstGeom prst="rect">
                <a:avLst/>
              </a:prstGeom>
              <a:blipFill>
                <a:blip r:embed="rId10"/>
                <a:stretch>
                  <a:fillRect l="-1946" t="-15517" r="-1297" b="-3620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Hộp Văn bản 18">
            <a:extLst>
              <a:ext uri="{FF2B5EF4-FFF2-40B4-BE49-F238E27FC236}">
                <a16:creationId xmlns:a16="http://schemas.microsoft.com/office/drawing/2014/main" id="{22788039-673A-61E7-3747-DFDF3B88B4D1}"/>
              </a:ext>
            </a:extLst>
          </p:cNvPr>
          <p:cNvSpPr txBox="1"/>
          <p:nvPr/>
        </p:nvSpPr>
        <p:spPr>
          <a:xfrm>
            <a:off x="8389257" y="4746171"/>
            <a:ext cx="65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20" name="Bảng 20">
                <a:extLst>
                  <a:ext uri="{FF2B5EF4-FFF2-40B4-BE49-F238E27FC236}">
                    <a16:creationId xmlns:a16="http://schemas.microsoft.com/office/drawing/2014/main" id="{F00D0F13-8261-382A-E05C-E64F209374DE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877065356"/>
                  </p:ext>
                </p:extLst>
              </p:nvPr>
            </p:nvGraphicFramePr>
            <p:xfrm>
              <a:off x="2866571" y="4083364"/>
              <a:ext cx="12192000" cy="1737360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3048000">
                      <a:extLst>
                        <a:ext uri="{9D8B030D-6E8A-4147-A177-3AD203B41FA5}">
                          <a16:colId xmlns:a16="http://schemas.microsoft.com/office/drawing/2014/main" val="3789109717"/>
                        </a:ext>
                      </a:extLst>
                    </a:gridCol>
                    <a:gridCol w="3048000">
                      <a:extLst>
                        <a:ext uri="{9D8B030D-6E8A-4147-A177-3AD203B41FA5}">
                          <a16:colId xmlns:a16="http://schemas.microsoft.com/office/drawing/2014/main" val="4071922982"/>
                        </a:ext>
                      </a:extLst>
                    </a:gridCol>
                    <a:gridCol w="3048000">
                      <a:extLst>
                        <a:ext uri="{9D8B030D-6E8A-4147-A177-3AD203B41FA5}">
                          <a16:colId xmlns:a16="http://schemas.microsoft.com/office/drawing/2014/main" val="3862203905"/>
                        </a:ext>
                      </a:extLst>
                    </a:gridCol>
                    <a:gridCol w="3048000">
                      <a:extLst>
                        <a:ext uri="{9D8B030D-6E8A-4147-A177-3AD203B41FA5}">
                          <a16:colId xmlns:a16="http://schemas.microsoft.com/office/drawing/2014/main" val="2805744550"/>
                        </a:ext>
                      </a:extLst>
                    </a:gridCol>
                  </a:tblGrid>
                  <a:tr h="86868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4000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oMath>
                            </m:oMathPara>
                          </a14:m>
                          <a:endParaRPr lang="en-US" sz="40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solidFill>
                          <a:srgbClr val="DEFDB5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40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4000" b="0" i="1" smtClean="0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US" sz="4000" b="0" i="1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  <m:r>
                                  <a:rPr lang="en-US" sz="4000" b="0" i="1" smtClean="0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r>
                                  <a:rPr lang="en-US" sz="4000" b="0" i="1" smtClean="0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oMath>
                            </m:oMathPara>
                          </a14:m>
                          <a:endParaRPr lang="en-US" sz="40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40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4000" b="0" i="1" smtClean="0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US" sz="4000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  <m:r>
                                  <a:rPr lang="en-US" sz="4000" b="0" i="1" smtClean="0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r>
                                  <a:rPr lang="en-US" sz="4000" b="0" i="1" smtClean="0">
                                    <a:latin typeface="Cambria Math" panose="02040503050406030204" pitchFamily="18" charset="0"/>
                                  </a:rPr>
                                  <m:t>5</m:t>
                                </m:r>
                              </m:oMath>
                            </m:oMathPara>
                          </a14:m>
                          <a:endParaRPr lang="en-US" sz="40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40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4000" b="0" i="1" smtClean="0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US" sz="4000" b="0" i="1" smtClean="0"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sub>
                                </m:sSub>
                                <m:r>
                                  <a:rPr lang="en-US" sz="4000" b="0" i="1" smtClean="0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r>
                                  <a:rPr lang="en-US" sz="4000" b="0" i="1" smtClean="0">
                                    <a:latin typeface="Cambria Math" panose="02040503050406030204" pitchFamily="18" charset="0"/>
                                  </a:rPr>
                                  <m:t>7</m:t>
                                </m:r>
                              </m:oMath>
                            </m:oMathPara>
                          </a14:m>
                          <a:endParaRPr lang="en-US" sz="40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931693281"/>
                      </a:ext>
                    </a:extLst>
                  </a:tr>
                  <a:tr h="86868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4000" b="0" i="1" smtClean="0"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</m:oMath>
                            </m:oMathPara>
                          </a14:m>
                          <a:endParaRPr lang="en-US" sz="40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solidFill>
                          <a:srgbClr val="DEFDB5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40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4000" b="0" i="1" smtClean="0">
                                        <a:latin typeface="Cambria Math" panose="02040503050406030204" pitchFamily="18" charset="0"/>
                                      </a:rPr>
                                      <m:t>𝑦</m:t>
                                    </m:r>
                                  </m:e>
                                  <m:sub>
                                    <m:r>
                                      <a:rPr lang="en-US" sz="4000" b="0" i="1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  <m:r>
                                  <a:rPr lang="en-US" sz="4000" b="0" i="1" smtClean="0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r>
                                  <a:rPr lang="en-US" sz="4000" b="0" i="1" smtClean="0">
                                    <a:latin typeface="Cambria Math" panose="02040503050406030204" pitchFamily="18" charset="0"/>
                                  </a:rPr>
                                  <m:t>9</m:t>
                                </m:r>
                              </m:oMath>
                            </m:oMathPara>
                          </a14:m>
                          <a:endParaRPr lang="en-US" sz="40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40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4000" b="0" i="1" smtClean="0">
                                        <a:latin typeface="Cambria Math" panose="02040503050406030204" pitchFamily="18" charset="0"/>
                                      </a:rPr>
                                      <m:t>𝑦</m:t>
                                    </m:r>
                                  </m:e>
                                  <m:sub>
                                    <m:r>
                                      <a:rPr lang="en-US" sz="4000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  <m:r>
                                  <a:rPr lang="en-US" sz="4000" b="0" i="1" smtClean="0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r>
                                  <a:rPr lang="en-US" sz="4000" b="0" i="1" smtClean="0">
                                    <a:latin typeface="Cambria Math" panose="02040503050406030204" pitchFamily="18" charset="0"/>
                                  </a:rPr>
                                  <m:t>15</m:t>
                                </m:r>
                              </m:oMath>
                            </m:oMathPara>
                          </a14:m>
                          <a:endParaRPr lang="en-US" sz="40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40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4000" b="0" i="1" smtClean="0">
                                        <a:latin typeface="Cambria Math" panose="02040503050406030204" pitchFamily="18" charset="0"/>
                                      </a:rPr>
                                      <m:t>𝑦</m:t>
                                    </m:r>
                                  </m:e>
                                  <m:sub>
                                    <m:r>
                                      <a:rPr lang="en-US" sz="4000" b="0" i="1" smtClean="0"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sub>
                                </m:sSub>
                                <m:r>
                                  <a:rPr lang="en-US" sz="4000" b="0" i="1" smtClean="0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r>
                                  <a:rPr lang="en-US" sz="4000" b="0" i="1" smtClean="0">
                                    <a:latin typeface="Cambria Math" panose="02040503050406030204" pitchFamily="18" charset="0"/>
                                  </a:rPr>
                                  <m:t>21</m:t>
                                </m:r>
                              </m:oMath>
                            </m:oMathPara>
                          </a14:m>
                          <a:endParaRPr lang="en-US" sz="40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70606182"/>
                      </a:ext>
                    </a:extLst>
                  </a:tr>
                </a:tbl>
              </a:graphicData>
            </a:graphic>
          </p:graphicFrame>
        </mc:Choice>
        <mc:Fallback>
          <p:graphicFrame>
            <p:nvGraphicFramePr>
              <p:cNvPr id="20" name="Bảng 20">
                <a:extLst>
                  <a:ext uri="{FF2B5EF4-FFF2-40B4-BE49-F238E27FC236}">
                    <a16:creationId xmlns:a16="http://schemas.microsoft.com/office/drawing/2014/main" id="{F00D0F13-8261-382A-E05C-E64F209374DE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877065356"/>
                  </p:ext>
                </p:extLst>
              </p:nvPr>
            </p:nvGraphicFramePr>
            <p:xfrm>
              <a:off x="2866571" y="4083364"/>
              <a:ext cx="12192000" cy="1737360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3048000">
                      <a:extLst>
                        <a:ext uri="{9D8B030D-6E8A-4147-A177-3AD203B41FA5}">
                          <a16:colId xmlns:a16="http://schemas.microsoft.com/office/drawing/2014/main" val="3789109717"/>
                        </a:ext>
                      </a:extLst>
                    </a:gridCol>
                    <a:gridCol w="3048000">
                      <a:extLst>
                        <a:ext uri="{9D8B030D-6E8A-4147-A177-3AD203B41FA5}">
                          <a16:colId xmlns:a16="http://schemas.microsoft.com/office/drawing/2014/main" val="4071922982"/>
                        </a:ext>
                      </a:extLst>
                    </a:gridCol>
                    <a:gridCol w="3048000">
                      <a:extLst>
                        <a:ext uri="{9D8B030D-6E8A-4147-A177-3AD203B41FA5}">
                          <a16:colId xmlns:a16="http://schemas.microsoft.com/office/drawing/2014/main" val="3862203905"/>
                        </a:ext>
                      </a:extLst>
                    </a:gridCol>
                    <a:gridCol w="3048000">
                      <a:extLst>
                        <a:ext uri="{9D8B030D-6E8A-4147-A177-3AD203B41FA5}">
                          <a16:colId xmlns:a16="http://schemas.microsoft.com/office/drawing/2014/main" val="2805744550"/>
                        </a:ext>
                      </a:extLst>
                    </a:gridCol>
                  </a:tblGrid>
                  <a:tr h="86868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11"/>
                          <a:stretch>
                            <a:fillRect l="-200" t="-699" r="-300600" b="-10139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11"/>
                          <a:stretch>
                            <a:fillRect l="-100000" t="-699" r="-200000" b="-10139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11"/>
                          <a:stretch>
                            <a:fillRect l="-200400" t="-699" r="-100400" b="-10139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11"/>
                          <a:stretch>
                            <a:fillRect l="-300400" t="-699" r="-400" b="-101399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931693281"/>
                      </a:ext>
                    </a:extLst>
                  </a:tr>
                  <a:tr h="86868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11"/>
                          <a:stretch>
                            <a:fillRect l="-200" t="-100699" r="-300600" b="-139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11"/>
                          <a:stretch>
                            <a:fillRect l="-100000" t="-100699" r="-200000" b="-139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11"/>
                          <a:stretch>
                            <a:fillRect l="-200400" t="-100699" r="-100400" b="-139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11"/>
                          <a:stretch>
                            <a:fillRect l="-300400" t="-100699" r="-400" b="-1399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70606182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1" name="Hộp Văn bản 20">
                <a:extLst>
                  <a:ext uri="{FF2B5EF4-FFF2-40B4-BE49-F238E27FC236}">
                    <a16:creationId xmlns:a16="http://schemas.microsoft.com/office/drawing/2014/main" id="{8E2F6B3D-295A-9626-CDC1-5F1F4BF9A45F}"/>
                  </a:ext>
                </a:extLst>
              </p:cNvPr>
              <p:cNvSpPr txBox="1"/>
              <p:nvPr/>
            </p:nvSpPr>
            <p:spPr>
              <a:xfrm>
                <a:off x="2712533" y="6273975"/>
                <a:ext cx="12501972" cy="360207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a)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Hãy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xác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định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hệ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số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tỉ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lệ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của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𝑦</m:t>
                    </m:r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đối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với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𝑥</m:t>
                    </m:r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</a:p>
              <a:p>
                <a:pPr algn="just">
                  <a:lnSpc>
                    <a:spcPct val="150000"/>
                  </a:lnSpc>
                </a:pP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b) So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sánh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các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tỉ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số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0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sz="40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4000" b="0" i="1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sz="40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n-US" sz="40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40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40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sz="4000" b="0" i="1" smtClean="0">
                            <a:latin typeface="Cambria Math" panose="02040503050406030204" pitchFamily="18" charset="0"/>
                          </a:rPr>
                          <m:t>;</m:t>
                        </m:r>
                      </m:den>
                    </m:f>
                    <m:r>
                      <a:rPr lang="en-US" sz="4000" b="0" i="1" smtClean="0">
                        <a:latin typeface="Cambria Math" panose="02040503050406030204" pitchFamily="18" charset="0"/>
                      </a:rPr>
                      <m:t>;</m:t>
                    </m:r>
                    <m:f>
                      <m:fPr>
                        <m:ctrlPr>
                          <a:rPr lang="en-US" sz="4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sz="40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4000" i="1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sz="40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n-US" sz="40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40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40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US" sz="4000" i="1">
                            <a:latin typeface="Cambria Math" panose="02040503050406030204" pitchFamily="18" charset="0"/>
                          </a:rPr>
                          <m:t>;</m:t>
                        </m:r>
                      </m:den>
                    </m:f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;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sz="40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4000" i="1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sz="4000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n-US" sz="40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40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4000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  <m:r>
                          <a:rPr lang="en-US" sz="4000" i="1">
                            <a:latin typeface="Cambria Math" panose="02040503050406030204" pitchFamily="18" charset="0"/>
                          </a:rPr>
                          <m:t>;</m:t>
                        </m:r>
                      </m:den>
                    </m:f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</a:p>
              <a:p>
                <a:pPr algn="just">
                  <a:lnSpc>
                    <a:spcPct val="150000"/>
                  </a:lnSpc>
                </a:pP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c) So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sánh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các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tỉ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số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0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sz="40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40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40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n-US" sz="40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40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40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den>
                    </m:f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và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0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sz="40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4000" b="0" i="1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sz="40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n-US" sz="40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4000" b="0" i="1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sz="40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den>
                    </m:f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;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sz="40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40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4000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n-US" sz="40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40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4000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</m:den>
                    </m:f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và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sz="40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4000" i="1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sz="4000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n-US" sz="40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4000" i="1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sz="4000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</m:den>
                    </m:f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</a:p>
            </p:txBody>
          </p:sp>
        </mc:Choice>
        <mc:Fallback>
          <p:sp>
            <p:nvSpPr>
              <p:cNvPr id="21" name="Hộp Văn bản 20">
                <a:extLst>
                  <a:ext uri="{FF2B5EF4-FFF2-40B4-BE49-F238E27FC236}">
                    <a16:creationId xmlns:a16="http://schemas.microsoft.com/office/drawing/2014/main" id="{8E2F6B3D-295A-9626-CDC1-5F1F4BF9A45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12533" y="6273975"/>
                <a:ext cx="12501972" cy="3602076"/>
              </a:xfrm>
              <a:prstGeom prst="rect">
                <a:avLst/>
              </a:prstGeom>
              <a:blipFill>
                <a:blip r:embed="rId12"/>
                <a:stretch>
                  <a:fillRect l="-1755" b="-16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8056201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4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9" dur="500"/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4" dur="500"/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F2E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028700" y="1028700"/>
            <a:ext cx="16230600" cy="8229600"/>
            <a:chOff x="0" y="0"/>
            <a:chExt cx="17532556" cy="8889747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7532556" cy="8889747"/>
            </a:xfrm>
            <a:custGeom>
              <a:avLst/>
              <a:gdLst/>
              <a:ahLst/>
              <a:cxnLst/>
              <a:rect l="l" t="t" r="r" b="b"/>
              <a:pathLst>
                <a:path w="17532556" h="8889747">
                  <a:moveTo>
                    <a:pt x="17227756" y="0"/>
                  </a:moveTo>
                  <a:lnTo>
                    <a:pt x="304800" y="0"/>
                  </a:lnTo>
                  <a:cubicBezTo>
                    <a:pt x="135890" y="0"/>
                    <a:pt x="0" y="135890"/>
                    <a:pt x="0" y="304800"/>
                  </a:cubicBezTo>
                  <a:lnTo>
                    <a:pt x="0" y="8584947"/>
                  </a:lnTo>
                  <a:cubicBezTo>
                    <a:pt x="0" y="8753857"/>
                    <a:pt x="135890" y="8889747"/>
                    <a:pt x="304800" y="8889747"/>
                  </a:cubicBezTo>
                  <a:lnTo>
                    <a:pt x="17227756" y="8889747"/>
                  </a:lnTo>
                  <a:cubicBezTo>
                    <a:pt x="17396667" y="8889747"/>
                    <a:pt x="17532556" y="8753857"/>
                    <a:pt x="17532556" y="8584947"/>
                  </a:cubicBezTo>
                  <a:lnTo>
                    <a:pt x="17532556" y="304800"/>
                  </a:lnTo>
                  <a:cubicBezTo>
                    <a:pt x="17532556" y="135890"/>
                    <a:pt x="17396667" y="0"/>
                    <a:pt x="17227756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id="9" name="Group 9"/>
          <p:cNvGrpSpPr/>
          <p:nvPr/>
        </p:nvGrpSpPr>
        <p:grpSpPr>
          <a:xfrm>
            <a:off x="1676401" y="2628900"/>
            <a:ext cx="15317614" cy="6346228"/>
            <a:chOff x="0" y="0"/>
            <a:chExt cx="14423829" cy="4243521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14423828" cy="4243521"/>
            </a:xfrm>
            <a:custGeom>
              <a:avLst/>
              <a:gdLst/>
              <a:ahLst/>
              <a:cxnLst/>
              <a:rect l="l" t="t" r="r" b="b"/>
              <a:pathLst>
                <a:path w="14423828" h="4243521">
                  <a:moveTo>
                    <a:pt x="14119028" y="0"/>
                  </a:moveTo>
                  <a:lnTo>
                    <a:pt x="304800" y="0"/>
                  </a:lnTo>
                  <a:cubicBezTo>
                    <a:pt x="135890" y="0"/>
                    <a:pt x="0" y="135890"/>
                    <a:pt x="0" y="304800"/>
                  </a:cubicBezTo>
                  <a:lnTo>
                    <a:pt x="0" y="3938721"/>
                  </a:lnTo>
                  <a:cubicBezTo>
                    <a:pt x="0" y="4107631"/>
                    <a:pt x="135890" y="4243521"/>
                    <a:pt x="304800" y="4243521"/>
                  </a:cubicBezTo>
                  <a:lnTo>
                    <a:pt x="14119028" y="4243521"/>
                  </a:lnTo>
                  <a:cubicBezTo>
                    <a:pt x="14287939" y="4243521"/>
                    <a:pt x="14423828" y="4107631"/>
                    <a:pt x="14423828" y="3938721"/>
                  </a:cubicBezTo>
                  <a:lnTo>
                    <a:pt x="14423828" y="304800"/>
                  </a:lnTo>
                  <a:cubicBezTo>
                    <a:pt x="14423828" y="135890"/>
                    <a:pt x="14287939" y="0"/>
                    <a:pt x="14119028" y="0"/>
                  </a:cubicBezTo>
                  <a:close/>
                </a:path>
              </a:pathLst>
            </a:custGeom>
            <a:solidFill>
              <a:srgbClr val="F1D1C7"/>
            </a:solidFill>
          </p:spPr>
        </p:sp>
      </p:grpSp>
      <p:pic>
        <p:nvPicPr>
          <p:cNvPr id="11" name="Picture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8984001">
            <a:off x="-1388837" y="-1123126"/>
            <a:ext cx="5162115" cy="4303651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flipH="1">
            <a:off x="145130" y="6457950"/>
            <a:ext cx="2904387" cy="4458662"/>
          </a:xfrm>
          <a:prstGeom prst="rect">
            <a:avLst/>
          </a:prstGeom>
        </p:spPr>
      </p:pic>
      <p:sp>
        <p:nvSpPr>
          <p:cNvPr id="4" name="Hộp Văn bản 3">
            <a:extLst>
              <a:ext uri="{FF2B5EF4-FFF2-40B4-BE49-F238E27FC236}">
                <a16:creationId xmlns:a16="http://schemas.microsoft.com/office/drawing/2014/main" id="{AAE74A5F-4E02-7CAC-8E59-B0F87419970B}"/>
              </a:ext>
            </a:extLst>
          </p:cNvPr>
          <p:cNvSpPr txBox="1"/>
          <p:nvPr/>
        </p:nvSpPr>
        <p:spPr>
          <a:xfrm>
            <a:off x="7467600" y="1325916"/>
            <a:ext cx="3352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Giải</a:t>
            </a:r>
            <a:endParaRPr lang="en-US" sz="40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5" name="Hộp Văn bản 14">
                <a:extLst>
                  <a:ext uri="{FF2B5EF4-FFF2-40B4-BE49-F238E27FC236}">
                    <a16:creationId xmlns:a16="http://schemas.microsoft.com/office/drawing/2014/main" id="{40F982AF-CCDD-4CD6-96DA-298BF0602376}"/>
                  </a:ext>
                </a:extLst>
              </p:cNvPr>
              <p:cNvSpPr txBox="1"/>
              <p:nvPr/>
            </p:nvSpPr>
            <p:spPr>
              <a:xfrm>
                <a:off x="3545793" y="2847775"/>
                <a:ext cx="11578828" cy="590847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1200"/>
                  </a:spcAft>
                </a:pP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a) 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Vì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hai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đại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lượng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en-US" sz="40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,</m:t>
                    </m:r>
                    <m:r>
                      <a:rPr lang="en-US" sz="40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𝑦</m:t>
                    </m:r>
                  </m:oMath>
                </a14:m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tỉ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lệ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thuận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,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liên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hệ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với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nhau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bởi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công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thức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𝑦</m:t>
                    </m:r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=3.</m:t>
                    </m:r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𝑥</m:t>
                    </m:r>
                  </m:oMath>
                </a14:m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nên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hệ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số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tỉ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lệ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𝑘</m:t>
                    </m:r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=3</m:t>
                    </m:r>
                  </m:oMath>
                </a14:m>
                <a:endParaRPr lang="en-US" sz="40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1200"/>
                  </a:spcAft>
                </a:pP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b) Ta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có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:</a:t>
                </a:r>
              </a:p>
              <a:p>
                <a:pPr marL="0" marR="0" algn="just">
                  <a:spcBef>
                    <a:spcPts val="1200"/>
                  </a:spcBef>
                  <a:spcAft>
                    <a:spcPts val="120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4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40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40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US" sz="40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1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sz="40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40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40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1</m:t>
                              </m:r>
                            </m:sub>
                          </m:sSub>
                        </m:den>
                      </m:f>
                      <m:r>
                        <a:rPr lang="en-US" sz="40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4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4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9</m:t>
                          </m:r>
                        </m:num>
                        <m:den>
                          <m:r>
                            <a:rPr lang="en-US" sz="4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3</m:t>
                          </m:r>
                        </m:den>
                      </m:f>
                      <m:r>
                        <a:rPr lang="en-US" sz="40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en-US" sz="4000" b="0" i="1" smtClean="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3</m:t>
                      </m:r>
                      <m:r>
                        <a:rPr lang="en-US" sz="4000" b="0" i="0" smtClean="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; </m:t>
                      </m:r>
                      <m:f>
                        <m:fPr>
                          <m:ctrlPr>
                            <a:rPr lang="en-US" sz="4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40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40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US" sz="40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sz="40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40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40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sub>
                          </m:sSub>
                        </m:den>
                      </m:f>
                      <m:r>
                        <a:rPr lang="en-US" sz="40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4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4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15</m:t>
                          </m:r>
                        </m:num>
                        <m:den>
                          <m:r>
                            <a:rPr lang="en-US" sz="4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5</m:t>
                          </m:r>
                        </m:den>
                      </m:f>
                      <m:r>
                        <a:rPr lang="en-US" sz="40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=3</m:t>
                      </m:r>
                      <m:r>
                        <a:rPr lang="en-US" sz="4000" b="0" i="0" smtClean="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; </m:t>
                      </m:r>
                      <m:f>
                        <m:fPr>
                          <m:ctrlPr>
                            <a:rPr lang="en-US" sz="4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40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40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US" sz="40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3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sz="40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40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40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3</m:t>
                              </m:r>
                            </m:sub>
                          </m:sSub>
                        </m:den>
                      </m:f>
                      <m:r>
                        <a:rPr lang="en-US" sz="40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4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4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21</m:t>
                          </m:r>
                        </m:num>
                        <m:den>
                          <m:r>
                            <a:rPr lang="en-US" sz="4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7</m:t>
                          </m:r>
                        </m:den>
                      </m:f>
                      <m:r>
                        <a:rPr lang="en-US" sz="40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=3</m:t>
                      </m:r>
                    </m:oMath>
                  </m:oMathPara>
                </a14:m>
                <a:endParaRPr lang="en-US" sz="40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0" marR="0" algn="just">
                  <a:spcBef>
                    <a:spcPts val="1200"/>
                  </a:spcBef>
                  <a:spcAft>
                    <a:spcPts val="120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40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⇒</m:t>
                      </m:r>
                      <m:f>
                        <m:fPr>
                          <m:ctrlPr>
                            <a:rPr lang="en-US" sz="4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40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40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US" sz="40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1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sz="40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40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40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1</m:t>
                              </m:r>
                            </m:sub>
                          </m:sSub>
                        </m:den>
                      </m:f>
                      <m:r>
                        <a:rPr lang="en-US" sz="40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4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40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40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US" sz="40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sz="40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40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40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sub>
                          </m:sSub>
                        </m:den>
                      </m:f>
                      <m:r>
                        <a:rPr lang="en-US" sz="40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4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40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40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US" sz="40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3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sz="40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40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40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3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n-US" sz="40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15" name="Hộp Văn bản 14">
                <a:extLst>
                  <a:ext uri="{FF2B5EF4-FFF2-40B4-BE49-F238E27FC236}">
                    <a16:creationId xmlns:a16="http://schemas.microsoft.com/office/drawing/2014/main" id="{40F982AF-CCDD-4CD6-96DA-298BF060237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45793" y="2847775"/>
                <a:ext cx="11578828" cy="5908477"/>
              </a:xfrm>
              <a:prstGeom prst="rect">
                <a:avLst/>
              </a:prstGeom>
              <a:blipFill>
                <a:blip r:embed="rId6"/>
                <a:stretch>
                  <a:fillRect l="-1896" r="-310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9299932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F2E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028700" y="1028700"/>
            <a:ext cx="16230600" cy="8229600"/>
            <a:chOff x="0" y="0"/>
            <a:chExt cx="17532556" cy="8889747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7532556" cy="8889747"/>
            </a:xfrm>
            <a:custGeom>
              <a:avLst/>
              <a:gdLst/>
              <a:ahLst/>
              <a:cxnLst/>
              <a:rect l="l" t="t" r="r" b="b"/>
              <a:pathLst>
                <a:path w="17532556" h="8889747">
                  <a:moveTo>
                    <a:pt x="17227756" y="0"/>
                  </a:moveTo>
                  <a:lnTo>
                    <a:pt x="304800" y="0"/>
                  </a:lnTo>
                  <a:cubicBezTo>
                    <a:pt x="135890" y="0"/>
                    <a:pt x="0" y="135890"/>
                    <a:pt x="0" y="304800"/>
                  </a:cubicBezTo>
                  <a:lnTo>
                    <a:pt x="0" y="8584947"/>
                  </a:lnTo>
                  <a:cubicBezTo>
                    <a:pt x="0" y="8753857"/>
                    <a:pt x="135890" y="8889747"/>
                    <a:pt x="304800" y="8889747"/>
                  </a:cubicBezTo>
                  <a:lnTo>
                    <a:pt x="17227756" y="8889747"/>
                  </a:lnTo>
                  <a:cubicBezTo>
                    <a:pt x="17396667" y="8889747"/>
                    <a:pt x="17532556" y="8753857"/>
                    <a:pt x="17532556" y="8584947"/>
                  </a:cubicBezTo>
                  <a:lnTo>
                    <a:pt x="17532556" y="304800"/>
                  </a:lnTo>
                  <a:cubicBezTo>
                    <a:pt x="17532556" y="135890"/>
                    <a:pt x="17396667" y="0"/>
                    <a:pt x="17227756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id="4" name="Group 4"/>
          <p:cNvGrpSpPr/>
          <p:nvPr/>
        </p:nvGrpSpPr>
        <p:grpSpPr>
          <a:xfrm>
            <a:off x="1293985" y="1658833"/>
            <a:ext cx="15700029" cy="6969333"/>
            <a:chOff x="0" y="0"/>
            <a:chExt cx="28026449" cy="9481378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28026451" cy="9481379"/>
            </a:xfrm>
            <a:custGeom>
              <a:avLst/>
              <a:gdLst/>
              <a:ahLst/>
              <a:cxnLst/>
              <a:rect l="l" t="t" r="r" b="b"/>
              <a:pathLst>
                <a:path w="28026451" h="9481379">
                  <a:moveTo>
                    <a:pt x="27721651" y="0"/>
                  </a:moveTo>
                  <a:lnTo>
                    <a:pt x="304800" y="0"/>
                  </a:lnTo>
                  <a:cubicBezTo>
                    <a:pt x="135890" y="0"/>
                    <a:pt x="0" y="135890"/>
                    <a:pt x="0" y="304800"/>
                  </a:cubicBezTo>
                  <a:lnTo>
                    <a:pt x="0" y="9176579"/>
                  </a:lnTo>
                  <a:cubicBezTo>
                    <a:pt x="0" y="9345488"/>
                    <a:pt x="135890" y="9481379"/>
                    <a:pt x="304800" y="9481379"/>
                  </a:cubicBezTo>
                  <a:lnTo>
                    <a:pt x="27721651" y="9481379"/>
                  </a:lnTo>
                  <a:cubicBezTo>
                    <a:pt x="27890558" y="9481379"/>
                    <a:pt x="28026451" y="9345488"/>
                    <a:pt x="28026451" y="9176579"/>
                  </a:cubicBezTo>
                  <a:lnTo>
                    <a:pt x="28026451" y="304800"/>
                  </a:lnTo>
                  <a:cubicBezTo>
                    <a:pt x="28026451" y="135890"/>
                    <a:pt x="27890558" y="0"/>
                    <a:pt x="27721651" y="0"/>
                  </a:cubicBezTo>
                  <a:close/>
                </a:path>
              </a:pathLst>
            </a:custGeom>
            <a:solidFill>
              <a:srgbClr val="F1D1C7"/>
            </a:solidFill>
          </p:spPr>
        </p:sp>
      </p:grpSp>
      <p:pic>
        <p:nvPicPr>
          <p:cNvPr id="7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-2097886">
            <a:off x="15249743" y="-867172"/>
            <a:ext cx="5162115" cy="4303651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4549130">
            <a:off x="-1577160" y="7170126"/>
            <a:ext cx="6380533" cy="4176349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15862963" y="7044708"/>
            <a:ext cx="2281153" cy="3544950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11" name="Hộp Văn bản 10">
                <a:extLst>
                  <a:ext uri="{FF2B5EF4-FFF2-40B4-BE49-F238E27FC236}">
                    <a16:creationId xmlns:a16="http://schemas.microsoft.com/office/drawing/2014/main" id="{2EE115C3-8064-08C8-59F3-374473FC7137}"/>
                  </a:ext>
                </a:extLst>
              </p:cNvPr>
              <p:cNvSpPr txBox="1"/>
              <p:nvPr/>
            </p:nvSpPr>
            <p:spPr>
              <a:xfrm>
                <a:off x="4762500" y="2512267"/>
                <a:ext cx="8763000" cy="526246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1200"/>
                  </a:spcAft>
                </a:pP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c) So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sánh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các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tỉ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số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:</a:t>
                </a:r>
              </a:p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12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4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40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40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40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1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sz="40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40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40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sub>
                          </m:sSub>
                        </m:den>
                      </m:f>
                      <m:r>
                        <a:rPr lang="en-US" sz="40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 </m:t>
                      </m:r>
                      <m:f>
                        <m:fPr>
                          <m:ctrlPr>
                            <a:rPr lang="en-US" sz="4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4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3</m:t>
                          </m:r>
                        </m:num>
                        <m:den>
                          <m:r>
                            <a:rPr lang="en-US" sz="4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5</m:t>
                          </m:r>
                        </m:den>
                      </m:f>
                      <m:r>
                        <a:rPr lang="en-US" sz="40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; </m:t>
                      </m:r>
                      <m:f>
                        <m:fPr>
                          <m:ctrlPr>
                            <a:rPr lang="en-US" sz="4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40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40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US" sz="40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1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sz="40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40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US" sz="40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sub>
                          </m:sSub>
                        </m:den>
                      </m:f>
                      <m:r>
                        <a:rPr lang="en-US" sz="40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4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4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9</m:t>
                          </m:r>
                        </m:num>
                        <m:den>
                          <m:r>
                            <a:rPr lang="en-US" sz="4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15</m:t>
                          </m:r>
                        </m:den>
                      </m:f>
                      <m:r>
                        <a:rPr lang="en-US" sz="40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4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4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3</m:t>
                          </m:r>
                        </m:num>
                        <m:den>
                          <m:r>
                            <a:rPr lang="en-US" sz="4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5</m:t>
                          </m:r>
                        </m:den>
                      </m:f>
                      <m:r>
                        <a:rPr lang="en-US" sz="40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⇒</m:t>
                      </m:r>
                      <m:f>
                        <m:fPr>
                          <m:ctrlPr>
                            <a:rPr lang="en-US" sz="4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40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40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40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1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sz="40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40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40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sub>
                          </m:sSub>
                        </m:den>
                      </m:f>
                      <m:r>
                        <a:rPr lang="en-US" sz="4000" b="0" i="0" smtClean="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4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40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40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US" sz="40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1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sz="40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40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US" sz="40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n-US" sz="40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12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4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40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40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40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1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sz="40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40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40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3</m:t>
                              </m:r>
                            </m:sub>
                          </m:sSub>
                        </m:den>
                      </m:f>
                      <m:r>
                        <a:rPr lang="en-US" sz="40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 </m:t>
                      </m:r>
                      <m:f>
                        <m:fPr>
                          <m:ctrlPr>
                            <a:rPr lang="en-US" sz="4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4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3</m:t>
                          </m:r>
                        </m:num>
                        <m:den>
                          <m:r>
                            <a:rPr lang="en-US" sz="4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7</m:t>
                          </m:r>
                        </m:den>
                      </m:f>
                      <m:r>
                        <a:rPr lang="en-US" sz="40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; </m:t>
                      </m:r>
                      <m:f>
                        <m:fPr>
                          <m:ctrlPr>
                            <a:rPr lang="en-US" sz="4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40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40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US" sz="40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1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sz="40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40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US" sz="40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3</m:t>
                              </m:r>
                            </m:sub>
                          </m:sSub>
                        </m:den>
                      </m:f>
                      <m:r>
                        <a:rPr lang="en-US" sz="40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4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4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9</m:t>
                          </m:r>
                        </m:num>
                        <m:den>
                          <m:r>
                            <a:rPr lang="en-US" sz="4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21</m:t>
                          </m:r>
                        </m:den>
                      </m:f>
                      <m:r>
                        <a:rPr lang="en-US" sz="40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4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4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3</m:t>
                          </m:r>
                        </m:num>
                        <m:den>
                          <m:r>
                            <a:rPr lang="en-US" sz="4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7</m:t>
                          </m:r>
                        </m:den>
                      </m:f>
                      <m:r>
                        <a:rPr lang="en-US" sz="40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⇒</m:t>
                      </m:r>
                      <m:f>
                        <m:fPr>
                          <m:ctrlPr>
                            <a:rPr lang="en-US" sz="4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40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40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40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1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sz="40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40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40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3</m:t>
                              </m:r>
                            </m:sub>
                          </m:sSub>
                        </m:den>
                      </m:f>
                      <m:r>
                        <a:rPr lang="en-US" sz="4000" b="0" i="0" smtClean="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4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40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40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US" sz="40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1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sz="40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40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US" sz="40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3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n-US" sz="40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11" name="Hộp Văn bản 10">
                <a:extLst>
                  <a:ext uri="{FF2B5EF4-FFF2-40B4-BE49-F238E27FC236}">
                    <a16:creationId xmlns:a16="http://schemas.microsoft.com/office/drawing/2014/main" id="{2EE115C3-8064-08C8-59F3-374473FC713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62500" y="2512267"/>
                <a:ext cx="8763000" cy="5262466"/>
              </a:xfrm>
              <a:prstGeom prst="rect">
                <a:avLst/>
              </a:prstGeom>
              <a:blipFill>
                <a:blip r:embed="rId8"/>
                <a:stretch>
                  <a:fillRect l="-243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2802533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F2E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028700" y="1028700"/>
            <a:ext cx="16230600" cy="8229600"/>
            <a:chOff x="0" y="0"/>
            <a:chExt cx="17532556" cy="8889747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7532556" cy="8889747"/>
            </a:xfrm>
            <a:custGeom>
              <a:avLst/>
              <a:gdLst/>
              <a:ahLst/>
              <a:cxnLst/>
              <a:rect l="l" t="t" r="r" b="b"/>
              <a:pathLst>
                <a:path w="17532556" h="8889747">
                  <a:moveTo>
                    <a:pt x="17227756" y="0"/>
                  </a:moveTo>
                  <a:lnTo>
                    <a:pt x="304800" y="0"/>
                  </a:lnTo>
                  <a:cubicBezTo>
                    <a:pt x="135890" y="0"/>
                    <a:pt x="0" y="135890"/>
                    <a:pt x="0" y="304800"/>
                  </a:cubicBezTo>
                  <a:lnTo>
                    <a:pt x="0" y="8584947"/>
                  </a:lnTo>
                  <a:cubicBezTo>
                    <a:pt x="0" y="8753857"/>
                    <a:pt x="135890" y="8889747"/>
                    <a:pt x="304800" y="8889747"/>
                  </a:cubicBezTo>
                  <a:lnTo>
                    <a:pt x="17227756" y="8889747"/>
                  </a:lnTo>
                  <a:cubicBezTo>
                    <a:pt x="17396667" y="8889747"/>
                    <a:pt x="17532556" y="8753857"/>
                    <a:pt x="17532556" y="8584947"/>
                  </a:cubicBezTo>
                  <a:lnTo>
                    <a:pt x="17532556" y="304800"/>
                  </a:lnTo>
                  <a:cubicBezTo>
                    <a:pt x="17532556" y="135890"/>
                    <a:pt x="17396667" y="0"/>
                    <a:pt x="17227756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id="5" name="Group 5"/>
          <p:cNvGrpSpPr/>
          <p:nvPr/>
        </p:nvGrpSpPr>
        <p:grpSpPr>
          <a:xfrm>
            <a:off x="1294693" y="1676399"/>
            <a:ext cx="15698614" cy="6934201"/>
            <a:chOff x="0" y="0"/>
            <a:chExt cx="14423829" cy="13732850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14423828" cy="13732850"/>
            </a:xfrm>
            <a:custGeom>
              <a:avLst/>
              <a:gdLst/>
              <a:ahLst/>
              <a:cxnLst/>
              <a:rect l="l" t="t" r="r" b="b"/>
              <a:pathLst>
                <a:path w="14423828" h="13732850">
                  <a:moveTo>
                    <a:pt x="14119028" y="0"/>
                  </a:moveTo>
                  <a:lnTo>
                    <a:pt x="304800" y="0"/>
                  </a:lnTo>
                  <a:cubicBezTo>
                    <a:pt x="135890" y="0"/>
                    <a:pt x="0" y="135890"/>
                    <a:pt x="0" y="304800"/>
                  </a:cubicBezTo>
                  <a:lnTo>
                    <a:pt x="0" y="13428050"/>
                  </a:lnTo>
                  <a:cubicBezTo>
                    <a:pt x="0" y="13596959"/>
                    <a:pt x="135890" y="13732850"/>
                    <a:pt x="304800" y="13732850"/>
                  </a:cubicBezTo>
                  <a:lnTo>
                    <a:pt x="14119028" y="13732850"/>
                  </a:lnTo>
                  <a:cubicBezTo>
                    <a:pt x="14287939" y="13732850"/>
                    <a:pt x="14423828" y="13596959"/>
                    <a:pt x="14423828" y="13428050"/>
                  </a:cubicBezTo>
                  <a:lnTo>
                    <a:pt x="14423828" y="304800"/>
                  </a:lnTo>
                  <a:cubicBezTo>
                    <a:pt x="14423828" y="135890"/>
                    <a:pt x="14287939" y="0"/>
                    <a:pt x="14119028" y="0"/>
                  </a:cubicBezTo>
                  <a:close/>
                </a:path>
              </a:pathLst>
            </a:custGeom>
            <a:solidFill>
              <a:srgbClr val="F1D1C7"/>
            </a:solidFill>
          </p:spPr>
        </p:sp>
      </p:grpSp>
      <p:pic>
        <p:nvPicPr>
          <p:cNvPr id="7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6163288" y="32452"/>
            <a:ext cx="2192023" cy="3803194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6483644">
            <a:off x="-1472006" y="7686855"/>
            <a:ext cx="5248259" cy="5695590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-896261" y="895350"/>
            <a:ext cx="3472856" cy="2077399"/>
          </a:xfrm>
          <a:prstGeom prst="rect">
            <a:avLst/>
          </a:prstGeom>
        </p:spPr>
      </p:pic>
      <p:sp>
        <p:nvSpPr>
          <p:cNvPr id="11" name="Hộp Văn bản 10">
            <a:extLst>
              <a:ext uri="{FF2B5EF4-FFF2-40B4-BE49-F238E27FC236}">
                <a16:creationId xmlns:a16="http://schemas.microsoft.com/office/drawing/2014/main" id="{30A4995D-A692-E157-6621-EFFF69D17EAE}"/>
              </a:ext>
            </a:extLst>
          </p:cNvPr>
          <p:cNvSpPr txBox="1"/>
          <p:nvPr/>
        </p:nvSpPr>
        <p:spPr>
          <a:xfrm>
            <a:off x="2855574" y="2730626"/>
            <a:ext cx="12576850" cy="48257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ctr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</a:pPr>
            <a:r>
              <a:rPr lang="nl-NL" sz="4000" b="1" u="sng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Kết luận:</a:t>
            </a:r>
            <a:endParaRPr lang="en-US" sz="40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algn="just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4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Nếu</a:t>
            </a:r>
            <a:r>
              <a:rPr lang="en-US" sz="4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hai</a:t>
            </a:r>
            <a:r>
              <a:rPr lang="en-US" sz="4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đại</a:t>
            </a:r>
            <a:r>
              <a:rPr lang="en-US" sz="4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lượng</a:t>
            </a:r>
            <a:r>
              <a:rPr lang="en-US" sz="4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tỉ</a:t>
            </a:r>
            <a:r>
              <a:rPr lang="en-US" sz="4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lệ</a:t>
            </a:r>
            <a:r>
              <a:rPr lang="en-US" sz="4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thuận</a:t>
            </a:r>
            <a:r>
              <a:rPr lang="en-US" sz="4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với</a:t>
            </a:r>
            <a:r>
              <a:rPr lang="en-US" sz="4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nhau</a:t>
            </a:r>
            <a:r>
              <a:rPr lang="en-US" sz="4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thì</a:t>
            </a:r>
            <a:r>
              <a:rPr lang="en-US" sz="4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:</a:t>
            </a:r>
          </a:p>
          <a:p>
            <a:pPr marL="342900" marR="0" lvl="0" indent="-342900" algn="just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buFont typeface="Symbol" panose="05050102010706020507" pitchFamily="18" charset="2"/>
              <a:buChar char=""/>
            </a:pPr>
            <a:r>
              <a:rPr lang="en-US" sz="4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Tỉ</a:t>
            </a:r>
            <a:r>
              <a:rPr lang="en-US" sz="4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số</a:t>
            </a:r>
            <a:r>
              <a:rPr lang="en-US" sz="4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hai</a:t>
            </a:r>
            <a:r>
              <a:rPr lang="en-US" sz="4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giá</a:t>
            </a:r>
            <a:r>
              <a:rPr lang="en-US" sz="4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trị</a:t>
            </a:r>
            <a:r>
              <a:rPr lang="en-US" sz="4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tương</a:t>
            </a:r>
            <a:r>
              <a:rPr lang="en-US" sz="4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ứng</a:t>
            </a:r>
            <a:r>
              <a:rPr lang="en-US" sz="4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của</a:t>
            </a:r>
            <a:r>
              <a:rPr lang="en-US" sz="4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chúng</a:t>
            </a:r>
            <a:r>
              <a:rPr lang="en-US" sz="4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luôn</a:t>
            </a:r>
            <a:r>
              <a:rPr lang="en-US" sz="4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không</a:t>
            </a:r>
            <a:r>
              <a:rPr lang="en-US" sz="4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đổi</a:t>
            </a:r>
            <a:r>
              <a:rPr lang="en-US" sz="4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</a:p>
          <a:p>
            <a:pPr marL="342900" marR="0" lvl="0" indent="-342900" algn="just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buFont typeface="Symbol" panose="05050102010706020507" pitchFamily="18" charset="2"/>
              <a:buChar char=""/>
            </a:pPr>
            <a:r>
              <a:rPr lang="en-US" sz="4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Tỉ</a:t>
            </a:r>
            <a:r>
              <a:rPr lang="en-US" sz="4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số</a:t>
            </a:r>
            <a:r>
              <a:rPr lang="en-US" sz="4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hai</a:t>
            </a:r>
            <a:r>
              <a:rPr lang="en-US" sz="4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giá</a:t>
            </a:r>
            <a:r>
              <a:rPr lang="en-US" sz="4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trị</a:t>
            </a:r>
            <a:r>
              <a:rPr lang="en-US" sz="4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bất</a:t>
            </a:r>
            <a:r>
              <a:rPr lang="en-US" sz="4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kì</a:t>
            </a:r>
            <a:r>
              <a:rPr lang="en-US" sz="4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của</a:t>
            </a:r>
            <a:r>
              <a:rPr lang="en-US" sz="4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đại</a:t>
            </a:r>
            <a:r>
              <a:rPr lang="en-US" sz="4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lượng</a:t>
            </a:r>
            <a:r>
              <a:rPr lang="en-US" sz="4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này</a:t>
            </a:r>
            <a:r>
              <a:rPr lang="en-US" sz="4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bằng</a:t>
            </a:r>
            <a:r>
              <a:rPr lang="en-US" sz="4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tỉ</a:t>
            </a:r>
            <a:r>
              <a:rPr lang="en-US" sz="4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số</a:t>
            </a:r>
            <a:r>
              <a:rPr lang="en-US" sz="4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hai</a:t>
            </a:r>
            <a:r>
              <a:rPr lang="en-US" sz="4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giá</a:t>
            </a:r>
            <a:r>
              <a:rPr lang="en-US" sz="4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trị</a:t>
            </a:r>
            <a:r>
              <a:rPr lang="en-US" sz="4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tương</a:t>
            </a:r>
            <a:r>
              <a:rPr lang="en-US" sz="4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ứng</a:t>
            </a:r>
            <a:r>
              <a:rPr lang="en-US" sz="4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của</a:t>
            </a:r>
            <a:r>
              <a:rPr lang="en-US" sz="4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đại</a:t>
            </a:r>
            <a:r>
              <a:rPr lang="en-US" sz="4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lượng</a:t>
            </a:r>
            <a:r>
              <a:rPr lang="en-US" sz="4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kia.</a:t>
            </a:r>
          </a:p>
        </p:txBody>
      </p:sp>
    </p:spTree>
    <p:extLst>
      <p:ext uri="{BB962C8B-B14F-4D97-AF65-F5344CB8AC3E}">
        <p14:creationId xmlns:p14="http://schemas.microsoft.com/office/powerpoint/2010/main" val="296601176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F2E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028700" y="1028700"/>
            <a:ext cx="16230600" cy="8229600"/>
            <a:chOff x="0" y="0"/>
            <a:chExt cx="17532556" cy="8889747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7532556" cy="8889747"/>
            </a:xfrm>
            <a:custGeom>
              <a:avLst/>
              <a:gdLst/>
              <a:ahLst/>
              <a:cxnLst/>
              <a:rect l="l" t="t" r="r" b="b"/>
              <a:pathLst>
                <a:path w="17532556" h="8889747">
                  <a:moveTo>
                    <a:pt x="17227756" y="0"/>
                  </a:moveTo>
                  <a:lnTo>
                    <a:pt x="304800" y="0"/>
                  </a:lnTo>
                  <a:cubicBezTo>
                    <a:pt x="135890" y="0"/>
                    <a:pt x="0" y="135890"/>
                    <a:pt x="0" y="304800"/>
                  </a:cubicBezTo>
                  <a:lnTo>
                    <a:pt x="0" y="8584947"/>
                  </a:lnTo>
                  <a:cubicBezTo>
                    <a:pt x="0" y="8753857"/>
                    <a:pt x="135890" y="8889747"/>
                    <a:pt x="304800" y="8889747"/>
                  </a:cubicBezTo>
                  <a:lnTo>
                    <a:pt x="17227756" y="8889747"/>
                  </a:lnTo>
                  <a:cubicBezTo>
                    <a:pt x="17396667" y="8889747"/>
                    <a:pt x="17532556" y="8753857"/>
                    <a:pt x="17532556" y="8584947"/>
                  </a:cubicBezTo>
                  <a:lnTo>
                    <a:pt x="17532556" y="304800"/>
                  </a:lnTo>
                  <a:cubicBezTo>
                    <a:pt x="17532556" y="135890"/>
                    <a:pt x="17396667" y="0"/>
                    <a:pt x="17227756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pic>
        <p:nvPicPr>
          <p:cNvPr id="13" name="Picture 1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-1921503" y="-393211"/>
            <a:ext cx="6147254" cy="2078889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-8499379">
            <a:off x="15160484" y="-716091"/>
            <a:ext cx="4554351" cy="3878789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15" name="Hộp Văn bản 14">
                <a:extLst>
                  <a:ext uri="{FF2B5EF4-FFF2-40B4-BE49-F238E27FC236}">
                    <a16:creationId xmlns:a16="http://schemas.microsoft.com/office/drawing/2014/main" id="{A597F5AE-1250-CDD0-C786-50E07F29252C}"/>
                  </a:ext>
                </a:extLst>
              </p:cNvPr>
              <p:cNvSpPr txBox="1"/>
              <p:nvPr/>
            </p:nvSpPr>
            <p:spPr>
              <a:xfrm>
                <a:off x="3302794" y="1864813"/>
                <a:ext cx="11682412" cy="664611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600"/>
                  </a:spcAft>
                </a:pPr>
                <a:r>
                  <a:rPr lang="en-US" sz="4000" b="1" u="sng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Cụ </a:t>
                </a:r>
                <a:r>
                  <a:rPr lang="en-US" sz="4000" b="1" u="sng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thể</a:t>
                </a:r>
                <a:r>
                  <a:rPr lang="en-US" sz="4000" b="1" u="sng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:</a:t>
                </a:r>
                <a:r>
                  <a:rPr lang="en-US" sz="4000" b="1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Giả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sử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𝑦</m:t>
                    </m:r>
                  </m:oMath>
                </a14:m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tỉ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lệ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thuận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với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𝑥</m:t>
                    </m:r>
                  </m:oMath>
                </a14:m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theo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hệ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số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tỉ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lệ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𝑘</m:t>
                    </m:r>
                  </m:oMath>
                </a14:m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.</a:t>
                </a:r>
              </a:p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600"/>
                  </a:spcAft>
                </a:pP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Với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mỗi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giá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trị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en-US" sz="4000" i="1" baseline="-25000" dirty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1</m:t>
                    </m:r>
                    <m:r>
                      <a:rPr lang="en-US" sz="4000" i="1" dirty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, </m:t>
                    </m:r>
                    <m:r>
                      <a:rPr lang="en-US" sz="4000" i="1" dirty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en-US" sz="4000" i="1" baseline="-25000" dirty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2</m:t>
                    </m:r>
                    <m:r>
                      <a:rPr lang="en-US" sz="4000" i="1" dirty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, </m:t>
                    </m:r>
                    <m:r>
                      <a:rPr lang="en-US" sz="4000" i="1" dirty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en-US" sz="4000" i="1" baseline="-25000" dirty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3</m:t>
                    </m:r>
                    <m:r>
                      <a:rPr lang="en-US" sz="4000" i="1" dirty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,…</m:t>
                    </m:r>
                  </m:oMath>
                </a14:m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khác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0</m:t>
                    </m:r>
                  </m:oMath>
                </a14:m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của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𝑥</m:t>
                    </m:r>
                  </m:oMath>
                </a14:m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, ta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có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một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giá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trị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tương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ứng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𝑦</m:t>
                    </m:r>
                    <m:r>
                      <a:rPr lang="en-US" sz="4000" i="1" baseline="-25000" dirty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1</m:t>
                    </m:r>
                    <m:r>
                      <a:rPr lang="en-US" sz="4000" i="1" dirty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, </m:t>
                    </m:r>
                    <m:r>
                      <a:rPr lang="en-US" sz="4000" i="1" dirty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𝑦</m:t>
                    </m:r>
                    <m:r>
                      <a:rPr lang="en-US" sz="4000" i="1" baseline="-25000" dirty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2</m:t>
                    </m:r>
                    <m:r>
                      <a:rPr lang="en-US" sz="4000" i="1" dirty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, </m:t>
                    </m:r>
                    <m:r>
                      <a:rPr lang="en-US" sz="4000" i="1" dirty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𝑦</m:t>
                    </m:r>
                    <m:r>
                      <a:rPr lang="en-US" sz="4000" i="1" baseline="-25000" dirty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3</m:t>
                    </m:r>
                    <m:r>
                      <a:rPr lang="en-US" sz="4000" i="1" dirty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,…</m:t>
                    </m:r>
                  </m:oMath>
                </a14:m>
                <a:endParaRPr lang="en-US" sz="40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R="0" lvl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60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4000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+</m:t>
                      </m:r>
                      <m:r>
                        <a:rPr lang="en-US" sz="4000" b="0" i="1" smtClean="0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) </m:t>
                      </m:r>
                      <m:f>
                        <m:fPr>
                          <m:ctrlPr>
                            <a:rPr lang="en-US" sz="4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40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4000" i="1" smtClean="0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US" sz="4000" i="1" smtClean="0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1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sz="40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4000" i="1" smtClean="0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4000" i="1" smtClean="0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1</m:t>
                              </m:r>
                            </m:sub>
                          </m:sSub>
                        </m:den>
                      </m:f>
                      <m:r>
                        <a:rPr lang="en-US" sz="4000" i="1" smtClean="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4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40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4000" i="1" smtClean="0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US" sz="4000" i="1" smtClean="0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sz="40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4000" i="1" smtClean="0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4000" i="1" smtClean="0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sub>
                          </m:sSub>
                        </m:den>
                      </m:f>
                      <m:r>
                        <a:rPr lang="en-US" sz="4000" i="1" smtClean="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4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40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4000" i="1" smtClean="0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US" sz="4000" i="1" smtClean="0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3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sz="40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4000" i="1" smtClean="0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4000" i="1" smtClean="0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3</m:t>
                              </m:r>
                            </m:sub>
                          </m:sSub>
                        </m:den>
                      </m:f>
                      <m:r>
                        <a:rPr lang="en-US" sz="4000" i="1" smtClean="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=…=</m:t>
                      </m:r>
                      <m:r>
                        <a:rPr lang="en-US" sz="4000" i="1" smtClean="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𝑘</m:t>
                      </m:r>
                    </m:oMath>
                  </m:oMathPara>
                </a14:m>
                <a:endParaRPr lang="en-US" sz="4000" i="1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R="0" lvl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60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4000" b="0" i="1" smtClean="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+) </m:t>
                      </m:r>
                      <m:f>
                        <m:fPr>
                          <m:ctrlPr>
                            <a:rPr lang="en-US" sz="4000" i="1" smtClean="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40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4000" i="1" smtClean="0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4000" i="1" smtClean="0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1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sz="40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4000" i="1" smtClean="0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4000" i="1" smtClean="0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sub>
                          </m:sSub>
                        </m:den>
                      </m:f>
                      <m:r>
                        <a:rPr lang="en-US" sz="4000" i="1" smtClean="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4000" i="1" smtClean="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40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4000" i="1" smtClean="0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US" sz="4000" i="1" smtClean="0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1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sz="40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4000" i="1" smtClean="0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US" sz="4000" i="1" smtClean="0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sub>
                          </m:sSub>
                        </m:den>
                      </m:f>
                      <m:r>
                        <a:rPr lang="en-US" sz="4000" i="1" smtClean="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; </m:t>
                      </m:r>
                      <m:f>
                        <m:fPr>
                          <m:ctrlPr>
                            <a:rPr lang="en-US" sz="4000" i="1" smtClean="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40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4000" i="1" smtClean="0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4000" i="1" smtClean="0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1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sz="40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4000" i="1" smtClean="0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4000" i="1" smtClean="0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3</m:t>
                              </m:r>
                            </m:sub>
                          </m:sSub>
                        </m:den>
                      </m:f>
                      <m:r>
                        <a:rPr lang="en-US" sz="4000" i="1" smtClean="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4000" i="1" smtClean="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40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4000" i="1" smtClean="0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US" sz="4000" i="1" smtClean="0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1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sz="40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4000" i="1" smtClean="0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US" sz="4000" i="1" smtClean="0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3</m:t>
                              </m:r>
                            </m:sub>
                          </m:sSub>
                        </m:den>
                      </m:f>
                      <m:r>
                        <a:rPr lang="en-US" sz="4000" i="1" dirty="0" smtClean="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; …</m:t>
                      </m:r>
                    </m:oMath>
                  </m:oMathPara>
                </a14:m>
                <a:endParaRPr lang="en-US" sz="4000" i="1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15" name="Hộp Văn bản 14">
                <a:extLst>
                  <a:ext uri="{FF2B5EF4-FFF2-40B4-BE49-F238E27FC236}">
                    <a16:creationId xmlns:a16="http://schemas.microsoft.com/office/drawing/2014/main" id="{A597F5AE-1250-CDD0-C786-50E07F29252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02794" y="1864813"/>
                <a:ext cx="11682412" cy="6646115"/>
              </a:xfrm>
              <a:prstGeom prst="rect">
                <a:avLst/>
              </a:prstGeom>
              <a:blipFill>
                <a:blip r:embed="rId6"/>
                <a:stretch>
                  <a:fillRect l="-1879" r="-18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3150952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F2E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028700" y="1028700"/>
            <a:ext cx="16230600" cy="8229600"/>
            <a:chOff x="0" y="0"/>
            <a:chExt cx="17532556" cy="8889747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7532556" cy="8889747"/>
            </a:xfrm>
            <a:custGeom>
              <a:avLst/>
              <a:gdLst/>
              <a:ahLst/>
              <a:cxnLst/>
              <a:rect l="l" t="t" r="r" b="b"/>
              <a:pathLst>
                <a:path w="17532556" h="8889747">
                  <a:moveTo>
                    <a:pt x="17227756" y="0"/>
                  </a:moveTo>
                  <a:lnTo>
                    <a:pt x="304800" y="0"/>
                  </a:lnTo>
                  <a:cubicBezTo>
                    <a:pt x="135890" y="0"/>
                    <a:pt x="0" y="135890"/>
                    <a:pt x="0" y="304800"/>
                  </a:cubicBezTo>
                  <a:lnTo>
                    <a:pt x="0" y="8584947"/>
                  </a:lnTo>
                  <a:cubicBezTo>
                    <a:pt x="0" y="8753857"/>
                    <a:pt x="135890" y="8889747"/>
                    <a:pt x="304800" y="8889747"/>
                  </a:cubicBezTo>
                  <a:lnTo>
                    <a:pt x="17227756" y="8889747"/>
                  </a:lnTo>
                  <a:cubicBezTo>
                    <a:pt x="17396667" y="8889747"/>
                    <a:pt x="17532556" y="8753857"/>
                    <a:pt x="17532556" y="8584947"/>
                  </a:cubicBezTo>
                  <a:lnTo>
                    <a:pt x="17532556" y="304800"/>
                  </a:lnTo>
                  <a:cubicBezTo>
                    <a:pt x="17532556" y="135890"/>
                    <a:pt x="17396667" y="0"/>
                    <a:pt x="17227756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pic>
        <p:nvPicPr>
          <p:cNvPr id="9" name="Picture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6483644">
            <a:off x="-805256" y="-3064151"/>
            <a:ext cx="5248259" cy="5695590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-967698" y="7936428"/>
            <a:ext cx="3472856" cy="2077399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15720575" y="6438900"/>
            <a:ext cx="2567425" cy="3955417"/>
          </a:xfrm>
          <a:prstGeom prst="rect">
            <a:avLst/>
          </a:prstGeom>
        </p:spPr>
      </p:pic>
      <p:sp>
        <p:nvSpPr>
          <p:cNvPr id="4" name="Hình Bầu dục 3">
            <a:extLst>
              <a:ext uri="{FF2B5EF4-FFF2-40B4-BE49-F238E27FC236}">
                <a16:creationId xmlns:a16="http://schemas.microsoft.com/office/drawing/2014/main" id="{2E563D17-CBA9-D049-1BCB-C2EDBD5727D1}"/>
              </a:ext>
            </a:extLst>
          </p:cNvPr>
          <p:cNvSpPr/>
          <p:nvPr/>
        </p:nvSpPr>
        <p:spPr>
          <a:xfrm>
            <a:off x="7674106" y="2162216"/>
            <a:ext cx="2939788" cy="1313091"/>
          </a:xfrm>
          <a:prstGeom prst="ellipse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err="1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Ví</a:t>
            </a:r>
            <a:r>
              <a:rPr lang="en-US" sz="4000" b="1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dụ</a:t>
            </a:r>
            <a:r>
              <a:rPr lang="en-US" sz="4000" b="1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3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2" name="Hộp Văn bản 11">
                <a:extLst>
                  <a:ext uri="{FF2B5EF4-FFF2-40B4-BE49-F238E27FC236}">
                    <a16:creationId xmlns:a16="http://schemas.microsoft.com/office/drawing/2014/main" id="{1051C0E8-B83B-0B82-0A22-A80223F38323}"/>
                  </a:ext>
                </a:extLst>
              </p:cNvPr>
              <p:cNvSpPr txBox="1"/>
              <p:nvPr/>
            </p:nvSpPr>
            <p:spPr>
              <a:xfrm>
                <a:off x="2128879" y="3789248"/>
                <a:ext cx="14030242" cy="367158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Khối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lượng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và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thể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tích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của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các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thanh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kim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loại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đồng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chất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là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hai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đại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lượng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tỉ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lệ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thuận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.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Biết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hai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thanh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kim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loại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đồng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chất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có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thể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tích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lần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lượt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là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b="0" i="1" smtClean="0">
                        <a:latin typeface="Cambria Math" panose="02040503050406030204" pitchFamily="18" charset="0"/>
                      </a:rPr>
                      <m:t>10 </m:t>
                    </m:r>
                    <m:sSup>
                      <m:sSupPr>
                        <m:ctrlPr>
                          <a:rPr lang="en-US" sz="40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000" b="0" i="1" smtClean="0">
                            <a:latin typeface="Cambria Math" panose="02040503050406030204" pitchFamily="18" charset="0"/>
                          </a:rPr>
                          <m:t>𝑐𝑚</m:t>
                        </m:r>
                      </m:e>
                      <m:sup>
                        <m:r>
                          <a:rPr lang="en-US" sz="40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và </a:t>
                </a:r>
                <a14:m>
                  <m:oMath xmlns:m="http://schemas.openxmlformats.org/officeDocument/2006/math">
                    <m:r>
                      <a:rPr lang="en-US" sz="4000" i="1">
                        <a:latin typeface="Cambria Math" panose="02040503050406030204" pitchFamily="18" charset="0"/>
                      </a:rPr>
                      <m:t>1</m:t>
                    </m:r>
                    <m:r>
                      <a:rPr lang="en-US" sz="4000" b="0" i="1" smtClean="0">
                        <a:latin typeface="Cambria Math" panose="02040503050406030204" pitchFamily="18" charset="0"/>
                      </a:rPr>
                      <m:t>5</m:t>
                    </m:r>
                    <m:r>
                      <a:rPr lang="en-US" sz="4000" i="1">
                        <a:latin typeface="Cambria Math" panose="02040503050406030204" pitchFamily="18" charset="0"/>
                      </a:rPr>
                      <m:t> </m:t>
                    </m:r>
                    <m:sSup>
                      <m:sSupPr>
                        <m:ctrlPr>
                          <a:rPr lang="en-US" sz="40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000" i="1">
                            <a:latin typeface="Cambria Math" panose="02040503050406030204" pitchFamily="18" charset="0"/>
                          </a:rPr>
                          <m:t>𝑐𝑚</m:t>
                        </m:r>
                      </m:e>
                      <m:sup>
                        <m:r>
                          <a:rPr lang="en-US" sz="4000" i="1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.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Tính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tỉ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số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khối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lượng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của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hai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thanh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kim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loại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đó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</a:p>
            </p:txBody>
          </p:sp>
        </mc:Choice>
        <mc:Fallback>
          <p:sp>
            <p:nvSpPr>
              <p:cNvPr id="12" name="Hộp Văn bản 11">
                <a:extLst>
                  <a:ext uri="{FF2B5EF4-FFF2-40B4-BE49-F238E27FC236}">
                    <a16:creationId xmlns:a16="http://schemas.microsoft.com/office/drawing/2014/main" id="{1051C0E8-B83B-0B82-0A22-A80223F3832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28879" y="3789248"/>
                <a:ext cx="14030242" cy="3671583"/>
              </a:xfrm>
              <a:prstGeom prst="rect">
                <a:avLst/>
              </a:prstGeom>
              <a:blipFill>
                <a:blip r:embed="rId8"/>
                <a:stretch>
                  <a:fillRect l="-1520" r="-1520" b="-631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9474063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F2E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028700" y="1028700"/>
            <a:ext cx="16230600" cy="8229600"/>
            <a:chOff x="0" y="0"/>
            <a:chExt cx="17532556" cy="8889747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7532556" cy="8889747"/>
            </a:xfrm>
            <a:custGeom>
              <a:avLst/>
              <a:gdLst/>
              <a:ahLst/>
              <a:cxnLst/>
              <a:rect l="l" t="t" r="r" b="b"/>
              <a:pathLst>
                <a:path w="17532556" h="8889747">
                  <a:moveTo>
                    <a:pt x="17227756" y="0"/>
                  </a:moveTo>
                  <a:lnTo>
                    <a:pt x="304800" y="0"/>
                  </a:lnTo>
                  <a:cubicBezTo>
                    <a:pt x="135890" y="0"/>
                    <a:pt x="0" y="135890"/>
                    <a:pt x="0" y="304800"/>
                  </a:cubicBezTo>
                  <a:lnTo>
                    <a:pt x="0" y="8584947"/>
                  </a:lnTo>
                  <a:cubicBezTo>
                    <a:pt x="0" y="8753857"/>
                    <a:pt x="135890" y="8889747"/>
                    <a:pt x="304800" y="8889747"/>
                  </a:cubicBezTo>
                  <a:lnTo>
                    <a:pt x="17227756" y="8889747"/>
                  </a:lnTo>
                  <a:cubicBezTo>
                    <a:pt x="17396667" y="8889747"/>
                    <a:pt x="17532556" y="8753857"/>
                    <a:pt x="17532556" y="8584947"/>
                  </a:cubicBezTo>
                  <a:lnTo>
                    <a:pt x="17532556" y="304800"/>
                  </a:lnTo>
                  <a:cubicBezTo>
                    <a:pt x="17532556" y="135890"/>
                    <a:pt x="17396667" y="0"/>
                    <a:pt x="17227756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pic>
        <p:nvPicPr>
          <p:cNvPr id="4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-4082745">
            <a:off x="-1472006" y="7439205"/>
            <a:ext cx="5248259" cy="5695590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-8499379">
            <a:off x="14533923" y="-1139321"/>
            <a:ext cx="5091243" cy="4336042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15242255" y="6287061"/>
            <a:ext cx="2904387" cy="4458662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-1921503" y="-393211"/>
            <a:ext cx="6147254" cy="2078889"/>
          </a:xfrm>
          <a:prstGeom prst="rect">
            <a:avLst/>
          </a:prstGeom>
        </p:spPr>
      </p:pic>
      <p:sp>
        <p:nvSpPr>
          <p:cNvPr id="9" name="Hộp Văn bản 8">
            <a:extLst>
              <a:ext uri="{FF2B5EF4-FFF2-40B4-BE49-F238E27FC236}">
                <a16:creationId xmlns:a16="http://schemas.microsoft.com/office/drawing/2014/main" id="{C1DC5400-402C-681B-9A5E-6B888EAB77E3}"/>
              </a:ext>
            </a:extLst>
          </p:cNvPr>
          <p:cNvSpPr txBox="1"/>
          <p:nvPr/>
        </p:nvSpPr>
        <p:spPr>
          <a:xfrm>
            <a:off x="6591300" y="1409700"/>
            <a:ext cx="51054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>
                <a:latin typeface="Arial" panose="020B0604020202020204" pitchFamily="34" charset="0"/>
                <a:cs typeface="Arial" panose="020B0604020202020204" pitchFamily="34" charset="0"/>
              </a:rPr>
              <a:t>KHỞI ĐỘNG</a:t>
            </a:r>
          </a:p>
        </p:txBody>
      </p:sp>
      <p:pic>
        <p:nvPicPr>
          <p:cNvPr id="11" name="Hình ảnh 10">
            <a:extLst>
              <a:ext uri="{FF2B5EF4-FFF2-40B4-BE49-F238E27FC236}">
                <a16:creationId xmlns:a16="http://schemas.microsoft.com/office/drawing/2014/main" id="{076CA2D9-E7CC-7D10-0F4A-BD7E4E41B0AD}"/>
              </a:ext>
            </a:extLst>
          </p:cNvPr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51" r="50000" b="41376"/>
          <a:stretch/>
        </p:blipFill>
        <p:spPr>
          <a:xfrm>
            <a:off x="1322134" y="4308333"/>
            <a:ext cx="7142359" cy="3875208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4" name="Hộp Văn bản 13">
                <a:extLst>
                  <a:ext uri="{FF2B5EF4-FFF2-40B4-BE49-F238E27FC236}">
                    <a16:creationId xmlns:a16="http://schemas.microsoft.com/office/drawing/2014/main" id="{21F0C0BA-A886-33F5-992C-451165816563}"/>
                  </a:ext>
                </a:extLst>
              </p:cNvPr>
              <p:cNvSpPr txBox="1"/>
              <p:nvPr/>
            </p:nvSpPr>
            <p:spPr>
              <a:xfrm>
                <a:off x="2300513" y="2865025"/>
                <a:ext cx="13503728" cy="90159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nl-NL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Một chiếc máy bay bay với vận tốc không đổi là </a:t>
                </a:r>
                <a14:m>
                  <m:oMath xmlns:m="http://schemas.openxmlformats.org/officeDocument/2006/math">
                    <m:r>
                      <a:rPr lang="nl-NL" sz="40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900 </m:t>
                    </m:r>
                    <m:r>
                      <a:rPr lang="nl-NL" sz="40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𝑘𝑚</m:t>
                    </m:r>
                    <m:r>
                      <a:rPr lang="nl-NL" sz="40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/</m:t>
                    </m:r>
                    <m:r>
                      <a:rPr lang="nl-NL" sz="40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h</m:t>
                    </m:r>
                  </m:oMath>
                </a14:m>
                <a:r>
                  <a:rPr lang="nl-NL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.</a:t>
                </a:r>
                <a:endParaRPr lang="en-US" sz="4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4" name="Hộp Văn bản 13">
                <a:extLst>
                  <a:ext uri="{FF2B5EF4-FFF2-40B4-BE49-F238E27FC236}">
                    <a16:creationId xmlns:a16="http://schemas.microsoft.com/office/drawing/2014/main" id="{21F0C0BA-A886-33F5-992C-45116581656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00513" y="2865025"/>
                <a:ext cx="13503728" cy="901593"/>
              </a:xfrm>
              <a:prstGeom prst="rect">
                <a:avLst/>
              </a:prstGeom>
              <a:blipFill>
                <a:blip r:embed="rId11"/>
                <a:stretch>
                  <a:fillRect l="-1579" r="-587" b="-283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Hộp Văn bản 16">
                <a:extLst>
                  <a:ext uri="{FF2B5EF4-FFF2-40B4-BE49-F238E27FC236}">
                    <a16:creationId xmlns:a16="http://schemas.microsoft.com/office/drawing/2014/main" id="{D9A83533-3E0C-B343-0923-2E6C5D3D7A34}"/>
                  </a:ext>
                </a:extLst>
              </p:cNvPr>
              <p:cNvSpPr txBox="1"/>
              <p:nvPr/>
            </p:nvSpPr>
            <p:spPr>
              <a:xfrm>
                <a:off x="8518065" y="4308333"/>
                <a:ext cx="8398583" cy="367158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nl-NL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Quãng đường </a:t>
                </a:r>
                <a14:m>
                  <m:oMath xmlns:m="http://schemas.openxmlformats.org/officeDocument/2006/math">
                    <m:r>
                      <a:rPr lang="nl-NL" sz="40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𝑠</m:t>
                    </m:r>
                    <m:r>
                      <a:rPr lang="en-US" sz="4000" b="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 </m:t>
                    </m:r>
                    <m:r>
                      <a:rPr lang="nl-NL" sz="40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(</m:t>
                    </m:r>
                    <m:r>
                      <a:rPr lang="nl-NL" sz="40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𝑘𝑚</m:t>
                    </m:r>
                    <m:r>
                      <a:rPr lang="nl-NL" sz="40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) </m:t>
                    </m:r>
                  </m:oMath>
                </a14:m>
                <a:r>
                  <a:rPr lang="nl-NL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mà máy bay đó bay được với thời gian di chuyển </a:t>
                </a:r>
                <a14:m>
                  <m:oMath xmlns:m="http://schemas.openxmlformats.org/officeDocument/2006/math">
                    <m:r>
                      <a:rPr lang="nl-NL" sz="40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𝑡</m:t>
                    </m:r>
                    <m:r>
                      <a:rPr lang="en-US" sz="4000" b="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 </m:t>
                    </m:r>
                    <m:r>
                      <a:rPr lang="nl-NL" sz="40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(</m:t>
                    </m:r>
                    <m:r>
                      <a:rPr lang="nl-NL" sz="4000" i="1" dirty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h</m:t>
                    </m:r>
                    <m:r>
                      <a:rPr lang="nl-NL" sz="4000" i="1" dirty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) </m:t>
                    </m:r>
                  </m:oMath>
                </a14:m>
                <a:r>
                  <a:rPr lang="nl-NL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là hai đại lượng liên hệ với nhau như thế nào?</a:t>
                </a:r>
                <a:endParaRPr lang="en-US" sz="4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7" name="Hộp Văn bản 16">
                <a:extLst>
                  <a:ext uri="{FF2B5EF4-FFF2-40B4-BE49-F238E27FC236}">
                    <a16:creationId xmlns:a16="http://schemas.microsoft.com/office/drawing/2014/main" id="{D9A83533-3E0C-B343-0923-2E6C5D3D7A3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18065" y="4308333"/>
                <a:ext cx="8398583" cy="3671583"/>
              </a:xfrm>
              <a:prstGeom prst="rect">
                <a:avLst/>
              </a:prstGeom>
              <a:blipFill>
                <a:blip r:embed="rId12"/>
                <a:stretch>
                  <a:fillRect l="-2540" r="-4354" b="-631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F2E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028700" y="1028700"/>
            <a:ext cx="16230600" cy="8229600"/>
            <a:chOff x="0" y="0"/>
            <a:chExt cx="17532556" cy="8889747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7532556" cy="8889747"/>
            </a:xfrm>
            <a:custGeom>
              <a:avLst/>
              <a:gdLst/>
              <a:ahLst/>
              <a:cxnLst/>
              <a:rect l="l" t="t" r="r" b="b"/>
              <a:pathLst>
                <a:path w="17532556" h="8889747">
                  <a:moveTo>
                    <a:pt x="17227756" y="0"/>
                  </a:moveTo>
                  <a:lnTo>
                    <a:pt x="304800" y="0"/>
                  </a:lnTo>
                  <a:cubicBezTo>
                    <a:pt x="135890" y="0"/>
                    <a:pt x="0" y="135890"/>
                    <a:pt x="0" y="304800"/>
                  </a:cubicBezTo>
                  <a:lnTo>
                    <a:pt x="0" y="8584947"/>
                  </a:lnTo>
                  <a:cubicBezTo>
                    <a:pt x="0" y="8753857"/>
                    <a:pt x="135890" y="8889747"/>
                    <a:pt x="304800" y="8889747"/>
                  </a:cubicBezTo>
                  <a:lnTo>
                    <a:pt x="17227756" y="8889747"/>
                  </a:lnTo>
                  <a:cubicBezTo>
                    <a:pt x="17396667" y="8889747"/>
                    <a:pt x="17532556" y="8753857"/>
                    <a:pt x="17532556" y="8584947"/>
                  </a:cubicBezTo>
                  <a:lnTo>
                    <a:pt x="17532556" y="304800"/>
                  </a:lnTo>
                  <a:cubicBezTo>
                    <a:pt x="17532556" y="135890"/>
                    <a:pt x="17396667" y="0"/>
                    <a:pt x="17227756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pic>
        <p:nvPicPr>
          <p:cNvPr id="6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2152226">
            <a:off x="15012073" y="-859490"/>
            <a:ext cx="5730130" cy="4777205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-621784">
            <a:off x="-1000117" y="7224893"/>
            <a:ext cx="5248259" cy="5695590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-917278" y="461838"/>
            <a:ext cx="3472856" cy="2077399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13997910" y="6092710"/>
            <a:ext cx="2930614" cy="4498925"/>
          </a:xfrm>
          <a:prstGeom prst="rect">
            <a:avLst/>
          </a:prstGeom>
        </p:spPr>
      </p:pic>
      <p:sp>
        <p:nvSpPr>
          <p:cNvPr id="4" name="Hộp Văn bản 3">
            <a:extLst>
              <a:ext uri="{FF2B5EF4-FFF2-40B4-BE49-F238E27FC236}">
                <a16:creationId xmlns:a16="http://schemas.microsoft.com/office/drawing/2014/main" id="{A64CCBF6-5C4A-D7C8-1696-E647F25863AE}"/>
              </a:ext>
            </a:extLst>
          </p:cNvPr>
          <p:cNvSpPr txBox="1"/>
          <p:nvPr/>
        </p:nvSpPr>
        <p:spPr>
          <a:xfrm>
            <a:off x="7467600" y="1721376"/>
            <a:ext cx="3352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Giải</a:t>
            </a:r>
            <a:endParaRPr lang="en-US" sz="40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0" name="Hộp Văn bản 9">
                <a:extLst>
                  <a:ext uri="{FF2B5EF4-FFF2-40B4-BE49-F238E27FC236}">
                    <a16:creationId xmlns:a16="http://schemas.microsoft.com/office/drawing/2014/main" id="{5D9C56DD-2760-668A-50CD-4C11DA99E0D4}"/>
                  </a:ext>
                </a:extLst>
              </p:cNvPr>
              <p:cNvSpPr txBox="1"/>
              <p:nvPr/>
            </p:nvSpPr>
            <p:spPr>
              <a:xfrm>
                <a:off x="2971800" y="3066636"/>
                <a:ext cx="12344400" cy="474815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Gọi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0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000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b>
                        <m:r>
                          <a:rPr lang="en-US" sz="40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4000" b="0" i="1" smtClean="0">
                        <a:latin typeface="Cambria Math" panose="02040503050406030204" pitchFamily="18" charset="0"/>
                      </a:rPr>
                      <m:t> (</m:t>
                    </m:r>
                    <m:r>
                      <a:rPr lang="en-US" sz="4000" b="0" i="1" smtClean="0">
                        <a:latin typeface="Cambria Math" panose="02040503050406030204" pitchFamily="18" charset="0"/>
                      </a:rPr>
                      <m:t>𝑔</m:t>
                    </m:r>
                    <m:r>
                      <a:rPr lang="en-US" sz="40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và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000" i="1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b>
                        <m:r>
                          <a:rPr lang="en-US" sz="40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sz="4000" i="1">
                        <a:latin typeface="Cambria Math" panose="02040503050406030204" pitchFamily="18" charset="0"/>
                      </a:rPr>
                      <m:t> (</m:t>
                    </m:r>
                    <m:r>
                      <a:rPr lang="en-US" sz="4000" i="1">
                        <a:latin typeface="Cambria Math" panose="02040503050406030204" pitchFamily="18" charset="0"/>
                      </a:rPr>
                      <m:t>𝑔</m:t>
                    </m:r>
                    <m:r>
                      <a:rPr lang="en-US" sz="4000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lần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lượt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là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khối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lượng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của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hai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thanh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kim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loại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có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thể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tích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là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>
                        <a:latin typeface="Cambria Math" panose="02040503050406030204" pitchFamily="18" charset="0"/>
                      </a:rPr>
                      <m:t>10 </m:t>
                    </m:r>
                    <m:sSup>
                      <m:sSupPr>
                        <m:ctrlPr>
                          <a:rPr lang="en-US" sz="40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000" i="1">
                            <a:latin typeface="Cambria Math" panose="02040503050406030204" pitchFamily="18" charset="0"/>
                          </a:rPr>
                          <m:t>𝑐𝑚</m:t>
                        </m:r>
                      </m:e>
                      <m:sup>
                        <m:r>
                          <a:rPr lang="en-US" sz="4000" i="1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và </a:t>
                </a:r>
                <a14:m>
                  <m:oMath xmlns:m="http://schemas.openxmlformats.org/officeDocument/2006/math">
                    <m:r>
                      <a:rPr lang="en-US" sz="4000" i="1">
                        <a:latin typeface="Cambria Math" panose="02040503050406030204" pitchFamily="18" charset="0"/>
                      </a:rPr>
                      <m:t>1</m:t>
                    </m:r>
                    <m:r>
                      <a:rPr lang="en-US" sz="4000" i="1">
                        <a:latin typeface="Cambria Math" panose="02040503050406030204" pitchFamily="18" charset="0"/>
                      </a:rPr>
                      <m:t>5</m:t>
                    </m:r>
                    <m:r>
                      <a:rPr lang="en-US" sz="4000" i="1">
                        <a:latin typeface="Cambria Math" panose="02040503050406030204" pitchFamily="18" charset="0"/>
                      </a:rPr>
                      <m:t> </m:t>
                    </m:r>
                    <m:sSup>
                      <m:sSupPr>
                        <m:ctrlPr>
                          <a:rPr lang="en-US" sz="40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000" i="1">
                            <a:latin typeface="Cambria Math" panose="02040503050406030204" pitchFamily="18" charset="0"/>
                          </a:rPr>
                          <m:t>𝑐𝑚</m:t>
                        </m:r>
                      </m:e>
                      <m:sup>
                        <m:r>
                          <a:rPr lang="en-US" sz="4000" i="1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</a:p>
              <a:p>
                <a:pPr algn="just">
                  <a:lnSpc>
                    <a:spcPct val="150000"/>
                  </a:lnSpc>
                </a:pP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Áp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dụng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tính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chất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của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hai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đại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lượng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tỉ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lệ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thuận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, ta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có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:</a:t>
                </a:r>
              </a:p>
              <a:p>
                <a:pPr algn="just"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40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400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4000" b="0" i="1" smtClean="0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en-US" sz="40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sz="400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4000" b="0" i="1" smtClean="0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en-US" sz="40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den>
                      </m:f>
                      <m:r>
                        <a:rPr lang="en-US" sz="40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40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000" b="0" i="1" smtClean="0">
                              <a:latin typeface="Cambria Math" panose="02040503050406030204" pitchFamily="18" charset="0"/>
                            </a:rPr>
                            <m:t>10</m:t>
                          </m:r>
                        </m:num>
                        <m:den>
                          <m:r>
                            <a:rPr lang="en-US" sz="4000" b="0" i="1" smtClean="0">
                              <a:latin typeface="Cambria Math" panose="02040503050406030204" pitchFamily="18" charset="0"/>
                            </a:rPr>
                            <m:t>15</m:t>
                          </m:r>
                        </m:den>
                      </m:f>
                      <m:r>
                        <a:rPr lang="en-US" sz="40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40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0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num>
                        <m:den>
                          <m:r>
                            <a:rPr lang="en-US" sz="40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</m:oMath>
                  </m:oMathPara>
                </a14:m>
                <a:endParaRPr lang="en-US" sz="4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10" name="Hộp Văn bản 9">
                <a:extLst>
                  <a:ext uri="{FF2B5EF4-FFF2-40B4-BE49-F238E27FC236}">
                    <a16:creationId xmlns:a16="http://schemas.microsoft.com/office/drawing/2014/main" id="{5D9C56DD-2760-668A-50CD-4C11DA99E0D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71800" y="3066636"/>
                <a:ext cx="12344400" cy="4748159"/>
              </a:xfrm>
              <a:prstGeom prst="rect">
                <a:avLst/>
              </a:prstGeom>
              <a:blipFill>
                <a:blip r:embed="rId10"/>
                <a:stretch>
                  <a:fillRect l="-1778" r="-172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7439162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F2E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028700" y="1028700"/>
            <a:ext cx="16230600" cy="8229600"/>
            <a:chOff x="0" y="0"/>
            <a:chExt cx="17532556" cy="8889747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7532556" cy="8889747"/>
            </a:xfrm>
            <a:custGeom>
              <a:avLst/>
              <a:gdLst/>
              <a:ahLst/>
              <a:cxnLst/>
              <a:rect l="l" t="t" r="r" b="b"/>
              <a:pathLst>
                <a:path w="17532556" h="8889747">
                  <a:moveTo>
                    <a:pt x="17227756" y="0"/>
                  </a:moveTo>
                  <a:lnTo>
                    <a:pt x="304800" y="0"/>
                  </a:lnTo>
                  <a:cubicBezTo>
                    <a:pt x="135890" y="0"/>
                    <a:pt x="0" y="135890"/>
                    <a:pt x="0" y="304800"/>
                  </a:cubicBezTo>
                  <a:lnTo>
                    <a:pt x="0" y="8584947"/>
                  </a:lnTo>
                  <a:cubicBezTo>
                    <a:pt x="0" y="8753857"/>
                    <a:pt x="135890" y="8889747"/>
                    <a:pt x="304800" y="8889747"/>
                  </a:cubicBezTo>
                  <a:lnTo>
                    <a:pt x="17227756" y="8889747"/>
                  </a:lnTo>
                  <a:cubicBezTo>
                    <a:pt x="17396667" y="8889747"/>
                    <a:pt x="17532556" y="8753857"/>
                    <a:pt x="17532556" y="8584947"/>
                  </a:cubicBezTo>
                  <a:lnTo>
                    <a:pt x="17532556" y="304800"/>
                  </a:lnTo>
                  <a:cubicBezTo>
                    <a:pt x="17532556" y="135890"/>
                    <a:pt x="17396667" y="0"/>
                    <a:pt x="17227756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pic>
        <p:nvPicPr>
          <p:cNvPr id="4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5096233" y="-206777"/>
            <a:ext cx="2163067" cy="3752955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4239687">
            <a:off x="-2268433" y="-1524177"/>
            <a:ext cx="5248259" cy="5695590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-993729" y="7391295"/>
            <a:ext cx="4044858" cy="2419560"/>
          </a:xfrm>
          <a:prstGeom prst="rect">
            <a:avLst/>
          </a:prstGeom>
        </p:spPr>
      </p:pic>
      <p:sp>
        <p:nvSpPr>
          <p:cNvPr id="7" name="Hộp Văn bản 6">
            <a:extLst>
              <a:ext uri="{FF2B5EF4-FFF2-40B4-BE49-F238E27FC236}">
                <a16:creationId xmlns:a16="http://schemas.microsoft.com/office/drawing/2014/main" id="{2C77B16E-34DF-4730-3BD9-7E3B129C4B2B}"/>
              </a:ext>
            </a:extLst>
          </p:cNvPr>
          <p:cNvSpPr txBox="1"/>
          <p:nvPr/>
        </p:nvSpPr>
        <p:spPr>
          <a:xfrm>
            <a:off x="2546625" y="1865381"/>
            <a:ext cx="606791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latin typeface="Arial" panose="020B0604020202020204" pitchFamily="34" charset="0"/>
                <a:cs typeface="Arial" panose="020B0604020202020204" pitchFamily="34" charset="0"/>
              </a:rPr>
              <a:t>III. MỘT SỐ BÀI TOÁN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8" name="Hộp Văn bản 7">
                <a:extLst>
                  <a:ext uri="{FF2B5EF4-FFF2-40B4-BE49-F238E27FC236}">
                    <a16:creationId xmlns:a16="http://schemas.microsoft.com/office/drawing/2014/main" id="{4F730E6E-BCEA-E54D-C6C1-DEEAC68D63B2}"/>
                  </a:ext>
                </a:extLst>
              </p:cNvPr>
              <p:cNvSpPr txBox="1"/>
              <p:nvPr/>
            </p:nvSpPr>
            <p:spPr>
              <a:xfrm>
                <a:off x="2546625" y="3187440"/>
                <a:ext cx="6067920" cy="551824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en-US" sz="4000" b="1" i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Bài</a:t>
                </a:r>
                <a:r>
                  <a:rPr lang="en-US" sz="4000" b="1" i="1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b="1" i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toán</a:t>
                </a:r>
                <a:r>
                  <a:rPr lang="en-US" sz="4000" b="1" i="1" dirty="0">
                    <a:latin typeface="Arial" panose="020B0604020202020204" pitchFamily="34" charset="0"/>
                    <a:cs typeface="Arial" panose="020B0604020202020204" pitchFamily="34" charset="0"/>
                  </a:rPr>
                  <a:t> 1: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Cô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Minh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mua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6</m:t>
                    </m:r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quyển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vở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như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nhau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hết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33 000</m:t>
                    </m:r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đồng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.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Tính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số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tiền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cô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Minh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phải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trả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khi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mua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: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20</m:t>
                    </m:r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quyển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vở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đó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;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25</m:t>
                    </m:r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quyển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vở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đó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</a:p>
            </p:txBody>
          </p:sp>
        </mc:Choice>
        <mc:Fallback>
          <p:sp>
            <p:nvSpPr>
              <p:cNvPr id="8" name="Hộp Văn bản 7">
                <a:extLst>
                  <a:ext uri="{FF2B5EF4-FFF2-40B4-BE49-F238E27FC236}">
                    <a16:creationId xmlns:a16="http://schemas.microsoft.com/office/drawing/2014/main" id="{4F730E6E-BCEA-E54D-C6C1-DEEAC68D63B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46625" y="3187440"/>
                <a:ext cx="6067920" cy="5518242"/>
              </a:xfrm>
              <a:prstGeom prst="rect">
                <a:avLst/>
              </a:prstGeom>
              <a:blipFill>
                <a:blip r:embed="rId8"/>
                <a:stretch>
                  <a:fillRect l="-3618" r="-3518" b="-38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26" name="Picture 2" descr="Trang có (45 ) quyển vở. Hoa có nhiều hơn Trang (6 ) quyển vở.">
            <a:extLst>
              <a:ext uri="{FF2B5EF4-FFF2-40B4-BE49-F238E27FC236}">
                <a16:creationId xmlns:a16="http://schemas.microsoft.com/office/drawing/2014/main" id="{CEC69046-68AC-C13B-D85F-BFA6072ABBE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02774" y="3187440"/>
            <a:ext cx="7772400" cy="518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>
            <a:off x="13810109" y="6641098"/>
            <a:ext cx="5730130" cy="47772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725145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F2E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028700" y="1028700"/>
            <a:ext cx="16230600" cy="8229600"/>
            <a:chOff x="0" y="0"/>
            <a:chExt cx="17532556" cy="8889747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7532556" cy="8889747"/>
            </a:xfrm>
            <a:custGeom>
              <a:avLst/>
              <a:gdLst/>
              <a:ahLst/>
              <a:cxnLst/>
              <a:rect l="l" t="t" r="r" b="b"/>
              <a:pathLst>
                <a:path w="17532556" h="8889747">
                  <a:moveTo>
                    <a:pt x="17227756" y="0"/>
                  </a:moveTo>
                  <a:lnTo>
                    <a:pt x="304800" y="0"/>
                  </a:lnTo>
                  <a:cubicBezTo>
                    <a:pt x="135890" y="0"/>
                    <a:pt x="0" y="135890"/>
                    <a:pt x="0" y="304800"/>
                  </a:cubicBezTo>
                  <a:lnTo>
                    <a:pt x="0" y="8584947"/>
                  </a:lnTo>
                  <a:cubicBezTo>
                    <a:pt x="0" y="8753857"/>
                    <a:pt x="135890" y="8889747"/>
                    <a:pt x="304800" y="8889747"/>
                  </a:cubicBezTo>
                  <a:lnTo>
                    <a:pt x="17227756" y="8889747"/>
                  </a:lnTo>
                  <a:cubicBezTo>
                    <a:pt x="17396667" y="8889747"/>
                    <a:pt x="17532556" y="8753857"/>
                    <a:pt x="17532556" y="8584947"/>
                  </a:cubicBezTo>
                  <a:lnTo>
                    <a:pt x="17532556" y="304800"/>
                  </a:lnTo>
                  <a:cubicBezTo>
                    <a:pt x="17532556" y="135890"/>
                    <a:pt x="17396667" y="0"/>
                    <a:pt x="17227756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pic>
        <p:nvPicPr>
          <p:cNvPr id="4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-4082745">
            <a:off x="-1472006" y="7439205"/>
            <a:ext cx="5248259" cy="5695590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-8499379">
            <a:off x="14533923" y="-1139321"/>
            <a:ext cx="5091243" cy="4336042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15242255" y="6287061"/>
            <a:ext cx="2904387" cy="4458662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-1921503" y="-393211"/>
            <a:ext cx="6147254" cy="2078889"/>
          </a:xfrm>
          <a:prstGeom prst="rect">
            <a:avLst/>
          </a:prstGeom>
        </p:spPr>
      </p:pic>
      <p:sp>
        <p:nvSpPr>
          <p:cNvPr id="5" name="Hộp Văn bản 4">
            <a:extLst>
              <a:ext uri="{FF2B5EF4-FFF2-40B4-BE49-F238E27FC236}">
                <a16:creationId xmlns:a16="http://schemas.microsoft.com/office/drawing/2014/main" id="{D7BBC147-9E40-AD33-A170-928FF55689F8}"/>
              </a:ext>
            </a:extLst>
          </p:cNvPr>
          <p:cNvSpPr txBox="1"/>
          <p:nvPr/>
        </p:nvSpPr>
        <p:spPr>
          <a:xfrm>
            <a:off x="7467600" y="1583280"/>
            <a:ext cx="3352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Giải</a:t>
            </a:r>
            <a:endParaRPr lang="en-US" sz="40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9" name="Hộp Văn bản 8">
                <a:extLst>
                  <a:ext uri="{FF2B5EF4-FFF2-40B4-BE49-F238E27FC236}">
                    <a16:creationId xmlns:a16="http://schemas.microsoft.com/office/drawing/2014/main" id="{A3D08173-280C-92BD-484A-3C0B84134C53}"/>
                  </a:ext>
                </a:extLst>
              </p:cNvPr>
              <p:cNvSpPr txBox="1"/>
              <p:nvPr/>
            </p:nvSpPr>
            <p:spPr>
              <a:xfrm>
                <a:off x="2513472" y="2676258"/>
                <a:ext cx="13487400" cy="274825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Gọi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𝑥</m:t>
                    </m:r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(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quyển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vở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),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𝑦</m:t>
                    </m:r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(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đồng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)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lần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lượt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là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số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quyển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vở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cô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Minh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đã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mua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và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số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tiền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đã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trả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. Khi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đó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,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mối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quan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hệ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giữa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số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quyển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vở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(</m:t>
                    </m:r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) </m:t>
                    </m:r>
                  </m:oMath>
                </a14:m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và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số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tiền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(</m:t>
                    </m:r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𝑦</m:t>
                    </m:r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) </m:t>
                    </m:r>
                  </m:oMath>
                </a14:m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được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cho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trong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bảng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sau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:</a:t>
                </a:r>
              </a:p>
            </p:txBody>
          </p:sp>
        </mc:Choice>
        <mc:Fallback>
          <p:sp>
            <p:nvSpPr>
              <p:cNvPr id="9" name="Hộp Văn bản 8">
                <a:extLst>
                  <a:ext uri="{FF2B5EF4-FFF2-40B4-BE49-F238E27FC236}">
                    <a16:creationId xmlns:a16="http://schemas.microsoft.com/office/drawing/2014/main" id="{A3D08173-280C-92BD-484A-3C0B84134C5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3472" y="2676258"/>
                <a:ext cx="13487400" cy="2748253"/>
              </a:xfrm>
              <a:prstGeom prst="rect">
                <a:avLst/>
              </a:prstGeom>
              <a:blipFill>
                <a:blip r:embed="rId10"/>
                <a:stretch>
                  <a:fillRect l="-1582" r="-1582" b="-86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10" name="Bảng 20">
                <a:extLst>
                  <a:ext uri="{FF2B5EF4-FFF2-40B4-BE49-F238E27FC236}">
                    <a16:creationId xmlns:a16="http://schemas.microsoft.com/office/drawing/2014/main" id="{4CCF38FA-3AAE-0634-6E84-EEE319DAF7EC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043492756"/>
                  </p:ext>
                </p:extLst>
              </p:nvPr>
            </p:nvGraphicFramePr>
            <p:xfrm>
              <a:off x="2513472" y="6415091"/>
              <a:ext cx="13261056" cy="1737360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4343400">
                      <a:extLst>
                        <a:ext uri="{9D8B030D-6E8A-4147-A177-3AD203B41FA5}">
                          <a16:colId xmlns:a16="http://schemas.microsoft.com/office/drawing/2014/main" val="3789109717"/>
                        </a:ext>
                      </a:extLst>
                    </a:gridCol>
                    <a:gridCol w="3505200">
                      <a:extLst>
                        <a:ext uri="{9D8B030D-6E8A-4147-A177-3AD203B41FA5}">
                          <a16:colId xmlns:a16="http://schemas.microsoft.com/office/drawing/2014/main" val="4071922982"/>
                        </a:ext>
                      </a:extLst>
                    </a:gridCol>
                    <a:gridCol w="2895600">
                      <a:extLst>
                        <a:ext uri="{9D8B030D-6E8A-4147-A177-3AD203B41FA5}">
                          <a16:colId xmlns:a16="http://schemas.microsoft.com/office/drawing/2014/main" val="3862203905"/>
                        </a:ext>
                      </a:extLst>
                    </a:gridCol>
                    <a:gridCol w="2516856">
                      <a:extLst>
                        <a:ext uri="{9D8B030D-6E8A-4147-A177-3AD203B41FA5}">
                          <a16:colId xmlns:a16="http://schemas.microsoft.com/office/drawing/2014/main" val="2805744550"/>
                        </a:ext>
                      </a:extLst>
                    </a:gridCol>
                  </a:tblGrid>
                  <a:tr h="86868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4000" b="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Số</a:t>
                          </a:r>
                          <a:r>
                            <a:rPr lang="en-US" sz="4000" b="0" baseline="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 </a:t>
                          </a:r>
                          <a:r>
                            <a:rPr lang="en-US" sz="4000" b="0" baseline="0" dirty="0" err="1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quyển</a:t>
                          </a:r>
                          <a:r>
                            <a:rPr lang="en-US" sz="4000" b="0" baseline="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 </a:t>
                          </a:r>
                          <a:r>
                            <a:rPr lang="en-US" sz="4000" b="0" baseline="0" dirty="0" err="1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vở</a:t>
                          </a:r>
                          <a:r>
                            <a:rPr lang="en-US" sz="4000" b="0" baseline="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lang="en-US" sz="4000" b="0" i="0" smtClean="0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sz="40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sz="4000" b="0" i="1" smtClean="0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oMath>
                          </a14:m>
                          <a:endParaRPr lang="en-US" sz="40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solidFill>
                          <a:srgbClr val="DEFDB5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40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4000" b="0" i="1" smtClean="0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US" sz="4000" b="0" i="1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  <m:r>
                                  <a:rPr lang="en-US" sz="4000" b="0" i="1" smtClean="0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r>
                                  <a:rPr lang="en-US" sz="4000" b="0" i="1" smtClean="0">
                                    <a:latin typeface="Cambria Math" panose="02040503050406030204" pitchFamily="18" charset="0"/>
                                  </a:rPr>
                                  <m:t>6</m:t>
                                </m:r>
                              </m:oMath>
                            </m:oMathPara>
                          </a14:m>
                          <a:endParaRPr lang="en-US" sz="40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40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4000" b="0" i="1" smtClean="0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US" sz="4000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  <m:r>
                                  <a:rPr lang="en-US" sz="4000" b="0" i="1" smtClean="0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r>
                                  <a:rPr lang="en-US" sz="4000" b="0" i="1" smtClean="0">
                                    <a:latin typeface="Cambria Math" panose="02040503050406030204" pitchFamily="18" charset="0"/>
                                  </a:rPr>
                                  <m:t>20</m:t>
                                </m:r>
                              </m:oMath>
                            </m:oMathPara>
                          </a14:m>
                          <a:endParaRPr lang="en-US" sz="40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40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4000" b="0" i="1" smtClean="0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US" sz="4000" b="0" i="1" smtClean="0"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sub>
                                </m:sSub>
                                <m:r>
                                  <a:rPr lang="en-US" sz="4000" b="0" i="1" smtClean="0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r>
                                  <a:rPr lang="en-US" sz="4000" b="0" i="1" smtClean="0">
                                    <a:latin typeface="Cambria Math" panose="02040503050406030204" pitchFamily="18" charset="0"/>
                                  </a:rPr>
                                  <m:t>25</m:t>
                                </m:r>
                              </m:oMath>
                            </m:oMathPara>
                          </a14:m>
                          <a:endParaRPr lang="en-US" sz="40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931693281"/>
                      </a:ext>
                    </a:extLst>
                  </a:tr>
                  <a:tr h="86868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4000" b="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Số</a:t>
                          </a:r>
                          <a:r>
                            <a:rPr lang="en-US" sz="4000" b="0" baseline="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 </a:t>
                          </a:r>
                          <a:r>
                            <a:rPr lang="en-US" sz="4000" b="0" baseline="0" dirty="0" err="1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tiền</a:t>
                          </a:r>
                          <a:r>
                            <a:rPr lang="en-US" sz="4000" b="0" baseline="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lang="en-US" sz="4000" b="0" i="0" smtClean="0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sz="4000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  <m:r>
                                <a:rPr lang="en-US" sz="4000" b="0" i="1" smtClean="0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oMath>
                          </a14:m>
                          <a:endParaRPr lang="en-US" sz="40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solidFill>
                          <a:srgbClr val="DEFDB5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40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4000" b="0" i="1" smtClean="0">
                                        <a:latin typeface="Cambria Math" panose="02040503050406030204" pitchFamily="18" charset="0"/>
                                      </a:rPr>
                                      <m:t>𝑦</m:t>
                                    </m:r>
                                  </m:e>
                                  <m:sub>
                                    <m:r>
                                      <a:rPr lang="en-US" sz="4000" b="0" i="1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  <m:r>
                                  <a:rPr lang="en-US" sz="4000" b="0" i="1" smtClean="0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r>
                                  <a:rPr lang="en-US" sz="4000" b="0" i="1" smtClean="0">
                                    <a:latin typeface="Cambria Math" panose="02040503050406030204" pitchFamily="18" charset="0"/>
                                  </a:rPr>
                                  <m:t>33</m:t>
                                </m:r>
                                <m:r>
                                  <a:rPr lang="en-US" sz="4000" b="0" i="1" smtClean="0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a:rPr lang="en-US" sz="4000" b="0" i="1" smtClean="0">
                                    <a:latin typeface="Cambria Math" panose="02040503050406030204" pitchFamily="18" charset="0"/>
                                  </a:rPr>
                                  <m:t>000</m:t>
                                </m:r>
                              </m:oMath>
                            </m:oMathPara>
                          </a14:m>
                          <a:endParaRPr lang="en-US" sz="40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40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4000" b="0" i="1" smtClean="0">
                                        <a:latin typeface="Cambria Math" panose="02040503050406030204" pitchFamily="18" charset="0"/>
                                      </a:rPr>
                                      <m:t>𝑦</m:t>
                                    </m:r>
                                  </m:e>
                                  <m:sub>
                                    <m:r>
                                      <a:rPr lang="en-US" sz="4000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  <m:r>
                                  <a:rPr lang="en-US" sz="4000" b="0" i="1" smtClean="0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r>
                                  <a:rPr lang="en-US" sz="4000" b="0" i="1" smtClean="0">
                                    <a:latin typeface="Cambria Math" panose="02040503050406030204" pitchFamily="18" charset="0"/>
                                  </a:rPr>
                                  <m:t>?</m:t>
                                </m:r>
                              </m:oMath>
                            </m:oMathPara>
                          </a14:m>
                          <a:endParaRPr lang="en-US" sz="40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40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4000" b="0" i="1" smtClean="0">
                                        <a:latin typeface="Cambria Math" panose="02040503050406030204" pitchFamily="18" charset="0"/>
                                      </a:rPr>
                                      <m:t>𝑦</m:t>
                                    </m:r>
                                  </m:e>
                                  <m:sub>
                                    <m:r>
                                      <a:rPr lang="en-US" sz="4000" b="0" i="1" smtClean="0"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sub>
                                </m:sSub>
                                <m:r>
                                  <a:rPr lang="en-US" sz="4000" b="0" i="1" smtClean="0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r>
                                  <a:rPr lang="en-US" sz="4000" b="0" i="1" smtClean="0">
                                    <a:latin typeface="Cambria Math" panose="02040503050406030204" pitchFamily="18" charset="0"/>
                                  </a:rPr>
                                  <m:t>?</m:t>
                                </m:r>
                              </m:oMath>
                            </m:oMathPara>
                          </a14:m>
                          <a:endParaRPr lang="en-US" sz="40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70606182"/>
                      </a:ext>
                    </a:extLst>
                  </a:tr>
                </a:tbl>
              </a:graphicData>
            </a:graphic>
          </p:graphicFrame>
        </mc:Choice>
        <mc:Fallback>
          <p:graphicFrame>
            <p:nvGraphicFramePr>
              <p:cNvPr id="10" name="Bảng 20">
                <a:extLst>
                  <a:ext uri="{FF2B5EF4-FFF2-40B4-BE49-F238E27FC236}">
                    <a16:creationId xmlns:a16="http://schemas.microsoft.com/office/drawing/2014/main" id="{4CCF38FA-3AAE-0634-6E84-EEE319DAF7EC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043492756"/>
                  </p:ext>
                </p:extLst>
              </p:nvPr>
            </p:nvGraphicFramePr>
            <p:xfrm>
              <a:off x="2513472" y="6415091"/>
              <a:ext cx="13261056" cy="1737360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4343400">
                      <a:extLst>
                        <a:ext uri="{9D8B030D-6E8A-4147-A177-3AD203B41FA5}">
                          <a16:colId xmlns:a16="http://schemas.microsoft.com/office/drawing/2014/main" val="3789109717"/>
                        </a:ext>
                      </a:extLst>
                    </a:gridCol>
                    <a:gridCol w="3505200">
                      <a:extLst>
                        <a:ext uri="{9D8B030D-6E8A-4147-A177-3AD203B41FA5}">
                          <a16:colId xmlns:a16="http://schemas.microsoft.com/office/drawing/2014/main" val="4071922982"/>
                        </a:ext>
                      </a:extLst>
                    </a:gridCol>
                    <a:gridCol w="2895600">
                      <a:extLst>
                        <a:ext uri="{9D8B030D-6E8A-4147-A177-3AD203B41FA5}">
                          <a16:colId xmlns:a16="http://schemas.microsoft.com/office/drawing/2014/main" val="3862203905"/>
                        </a:ext>
                      </a:extLst>
                    </a:gridCol>
                    <a:gridCol w="2516856">
                      <a:extLst>
                        <a:ext uri="{9D8B030D-6E8A-4147-A177-3AD203B41FA5}">
                          <a16:colId xmlns:a16="http://schemas.microsoft.com/office/drawing/2014/main" val="2805744550"/>
                        </a:ext>
                      </a:extLst>
                    </a:gridCol>
                  </a:tblGrid>
                  <a:tr h="86868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11"/>
                          <a:stretch>
                            <a:fillRect l="-140" t="-2797" r="-205470" b="-12028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11"/>
                          <a:stretch>
                            <a:fillRect l="-124174" t="-2797" r="-154783" b="-12028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11"/>
                          <a:stretch>
                            <a:fillRect l="-271368" t="-2797" r="-87368" b="-12028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11"/>
                          <a:stretch>
                            <a:fillRect l="-427119" t="-2797" r="-484" b="-12028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931693281"/>
                      </a:ext>
                    </a:extLst>
                  </a:tr>
                  <a:tr h="86868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11"/>
                          <a:stretch>
                            <a:fillRect l="-140" t="-102797" r="-205470" b="-2028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11"/>
                          <a:stretch>
                            <a:fillRect l="-124174" t="-102797" r="-154783" b="-2028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11"/>
                          <a:stretch>
                            <a:fillRect l="-271368" t="-102797" r="-87368" b="-2028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11"/>
                          <a:stretch>
                            <a:fillRect l="-427119" t="-102797" r="-484" b="-2028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70606182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159611239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F2E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028700" y="1028700"/>
            <a:ext cx="16230600" cy="8229600"/>
            <a:chOff x="0" y="0"/>
            <a:chExt cx="17532556" cy="8889747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7532556" cy="8889747"/>
            </a:xfrm>
            <a:custGeom>
              <a:avLst/>
              <a:gdLst/>
              <a:ahLst/>
              <a:cxnLst/>
              <a:rect l="l" t="t" r="r" b="b"/>
              <a:pathLst>
                <a:path w="17532556" h="8889747">
                  <a:moveTo>
                    <a:pt x="17227756" y="0"/>
                  </a:moveTo>
                  <a:lnTo>
                    <a:pt x="304800" y="0"/>
                  </a:lnTo>
                  <a:cubicBezTo>
                    <a:pt x="135890" y="0"/>
                    <a:pt x="0" y="135890"/>
                    <a:pt x="0" y="304800"/>
                  </a:cubicBezTo>
                  <a:lnTo>
                    <a:pt x="0" y="8584947"/>
                  </a:lnTo>
                  <a:cubicBezTo>
                    <a:pt x="0" y="8753857"/>
                    <a:pt x="135890" y="8889747"/>
                    <a:pt x="304800" y="8889747"/>
                  </a:cubicBezTo>
                  <a:lnTo>
                    <a:pt x="17227756" y="8889747"/>
                  </a:lnTo>
                  <a:cubicBezTo>
                    <a:pt x="17396667" y="8889747"/>
                    <a:pt x="17532556" y="8753857"/>
                    <a:pt x="17532556" y="8584947"/>
                  </a:cubicBezTo>
                  <a:lnTo>
                    <a:pt x="17532556" y="304800"/>
                  </a:lnTo>
                  <a:cubicBezTo>
                    <a:pt x="17532556" y="135890"/>
                    <a:pt x="17396667" y="0"/>
                    <a:pt x="17227756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id="4" name="Group 4"/>
          <p:cNvGrpSpPr/>
          <p:nvPr/>
        </p:nvGrpSpPr>
        <p:grpSpPr>
          <a:xfrm>
            <a:off x="1293986" y="1468333"/>
            <a:ext cx="15700029" cy="7350333"/>
            <a:chOff x="0" y="0"/>
            <a:chExt cx="28026449" cy="9481378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28026451" cy="9481379"/>
            </a:xfrm>
            <a:custGeom>
              <a:avLst/>
              <a:gdLst/>
              <a:ahLst/>
              <a:cxnLst/>
              <a:rect l="l" t="t" r="r" b="b"/>
              <a:pathLst>
                <a:path w="28026451" h="9481379">
                  <a:moveTo>
                    <a:pt x="27721651" y="0"/>
                  </a:moveTo>
                  <a:lnTo>
                    <a:pt x="304800" y="0"/>
                  </a:lnTo>
                  <a:cubicBezTo>
                    <a:pt x="135890" y="0"/>
                    <a:pt x="0" y="135890"/>
                    <a:pt x="0" y="304800"/>
                  </a:cubicBezTo>
                  <a:lnTo>
                    <a:pt x="0" y="9176579"/>
                  </a:lnTo>
                  <a:cubicBezTo>
                    <a:pt x="0" y="9345488"/>
                    <a:pt x="135890" y="9481379"/>
                    <a:pt x="304800" y="9481379"/>
                  </a:cubicBezTo>
                  <a:lnTo>
                    <a:pt x="27721651" y="9481379"/>
                  </a:lnTo>
                  <a:cubicBezTo>
                    <a:pt x="27890558" y="9481379"/>
                    <a:pt x="28026451" y="9345488"/>
                    <a:pt x="28026451" y="9176579"/>
                  </a:cubicBezTo>
                  <a:lnTo>
                    <a:pt x="28026451" y="304800"/>
                  </a:lnTo>
                  <a:cubicBezTo>
                    <a:pt x="28026451" y="135890"/>
                    <a:pt x="27890558" y="0"/>
                    <a:pt x="27721651" y="0"/>
                  </a:cubicBezTo>
                  <a:close/>
                </a:path>
              </a:pathLst>
            </a:custGeom>
            <a:solidFill>
              <a:srgbClr val="F1D1C7"/>
            </a:solidFill>
          </p:spPr>
        </p:sp>
      </p:grpSp>
      <p:pic>
        <p:nvPicPr>
          <p:cNvPr id="6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93340" y="6332965"/>
            <a:ext cx="2952509" cy="4548684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6897869">
            <a:off x="-2249484" y="-1802926"/>
            <a:ext cx="5730130" cy="4777205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-7281959">
            <a:off x="13594629" y="-745811"/>
            <a:ext cx="6798772" cy="4450105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15913648" y="8111859"/>
            <a:ext cx="3472856" cy="2077399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9" name="Hộp Văn bản 8">
                <a:extLst>
                  <a:ext uri="{FF2B5EF4-FFF2-40B4-BE49-F238E27FC236}">
                    <a16:creationId xmlns:a16="http://schemas.microsoft.com/office/drawing/2014/main" id="{A2BDC5AF-477D-BDAC-A22A-1D607CCF1106}"/>
                  </a:ext>
                </a:extLst>
              </p:cNvPr>
              <p:cNvSpPr txBox="1"/>
              <p:nvPr/>
            </p:nvSpPr>
            <p:spPr>
              <a:xfrm>
                <a:off x="2019300" y="2008860"/>
                <a:ext cx="14249400" cy="626928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Số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tiền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phải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trả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tỉ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lệ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thuận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với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số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quyển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vở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cần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mua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theo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hệ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số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tỉ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lệ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</a:p>
              <a:p>
                <a:pPr algn="just"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0" i="1" smtClean="0">
                          <a:latin typeface="Cambria Math" panose="02040503050406030204" pitchFamily="18" charset="0"/>
                        </a:rPr>
                        <m:t>𝑘</m:t>
                      </m:r>
                      <m:r>
                        <a:rPr lang="en-US" sz="36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36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600" b="0" i="1" smtClean="0">
                              <a:latin typeface="Cambria Math" panose="02040503050406030204" pitchFamily="18" charset="0"/>
                            </a:rPr>
                            <m:t>33 000</m:t>
                          </m:r>
                        </m:num>
                        <m:den>
                          <m:r>
                            <a:rPr lang="en-US" sz="3600" b="0" i="1" smtClean="0">
                              <a:latin typeface="Cambria Math" panose="02040503050406030204" pitchFamily="18" charset="0"/>
                            </a:rPr>
                            <m:t>6</m:t>
                          </m:r>
                        </m:den>
                      </m:f>
                      <m:r>
                        <a:rPr lang="en-US" sz="3600" b="0" i="1" smtClean="0">
                          <a:latin typeface="Cambria Math" panose="02040503050406030204" pitchFamily="18" charset="0"/>
                        </a:rPr>
                        <m:t>=5 500</m:t>
                      </m:r>
                    </m:oMath>
                  </m:oMathPara>
                </a14:m>
                <a:endParaRPr lang="en-US" sz="36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just">
                  <a:lnSpc>
                    <a:spcPct val="150000"/>
                  </a:lnSpc>
                </a:pPr>
                <a14:m>
                  <m:oMath xmlns:m="http://schemas.openxmlformats.org/officeDocument/2006/math">
                    <m:r>
                      <a:rPr lang="en-US" sz="36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⇒</m:t>
                    </m:r>
                    <m:f>
                      <m:fPr>
                        <m:ctrlPr>
                          <a:rPr lang="en-US" sz="36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sz="360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6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sz="36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num>
                      <m:den>
                        <m:r>
                          <a:rPr lang="en-US" sz="3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20</m:t>
                        </m:r>
                      </m:den>
                    </m:f>
                    <m:r>
                      <a:rPr lang="en-US" sz="3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=5 500⇔</m:t>
                    </m:r>
                    <m:sSub>
                      <m:sSubPr>
                        <m:ctrlPr>
                          <a:rPr lang="en-US" sz="3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sz="3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sz="3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=5 500.20=110 000</m:t>
                    </m:r>
                  </m:oMath>
                </a14:m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(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đồng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)</a:t>
                </a:r>
              </a:p>
              <a:p>
                <a:pPr algn="just">
                  <a:lnSpc>
                    <a:spcPct val="150000"/>
                  </a:lnSpc>
                </a:pPr>
                <a14:m>
                  <m:oMath xmlns:m="http://schemas.openxmlformats.org/officeDocument/2006/math">
                    <m:r>
                      <a:rPr lang="en-US" sz="36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⇒</m:t>
                    </m:r>
                    <m:f>
                      <m:fPr>
                        <m:ctrlPr>
                          <a:rPr lang="en-US" sz="36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sz="360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6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sz="36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</m:num>
                      <m:den>
                        <m:r>
                          <a:rPr lang="en-US" sz="3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  <m:r>
                          <a:rPr lang="en-US" sz="3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5</m:t>
                        </m:r>
                      </m:den>
                    </m:f>
                    <m:r>
                      <a:rPr lang="en-US" sz="3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=5 500⇔</m:t>
                    </m:r>
                    <m:sSub>
                      <m:sSubPr>
                        <m:ctrlPr>
                          <a:rPr lang="en-US" sz="3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sz="3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sz="3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=5 500.2</m:t>
                    </m:r>
                    <m:r>
                      <a:rPr lang="en-US" sz="3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5</m:t>
                    </m:r>
                    <m:r>
                      <a:rPr lang="en-US" sz="3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sz="3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137 500</m:t>
                    </m:r>
                  </m:oMath>
                </a14:m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(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đồng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)</a:t>
                </a:r>
              </a:p>
              <a:p>
                <a:pPr algn="just">
                  <a:lnSpc>
                    <a:spcPct val="150000"/>
                  </a:lnSpc>
                </a:pP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Vậy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số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tiền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cô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Minh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phải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trả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khi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mua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6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20</m:t>
                    </m:r>
                  </m:oMath>
                </a14:m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quyển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vở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36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25</m:t>
                    </m:r>
                  </m:oMath>
                </a14:m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quyển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vở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lần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lượt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là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6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110 000</m:t>
                    </m:r>
                  </m:oMath>
                </a14:m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đồng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36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137 500</m:t>
                    </m:r>
                  </m:oMath>
                </a14:m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đồng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</a:p>
            </p:txBody>
          </p:sp>
        </mc:Choice>
        <mc:Fallback>
          <p:sp>
            <p:nvSpPr>
              <p:cNvPr id="9" name="Hộp Văn bản 8">
                <a:extLst>
                  <a:ext uri="{FF2B5EF4-FFF2-40B4-BE49-F238E27FC236}">
                    <a16:creationId xmlns:a16="http://schemas.microsoft.com/office/drawing/2014/main" id="{A2BDC5AF-477D-BDAC-A22A-1D607CCF110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19300" y="2008860"/>
                <a:ext cx="14249400" cy="6269280"/>
              </a:xfrm>
              <a:prstGeom prst="rect">
                <a:avLst/>
              </a:prstGeom>
              <a:blipFill>
                <a:blip r:embed="rId10"/>
                <a:stretch>
                  <a:fillRect l="-1283" r="-2139" b="-272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2897324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F2E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028700" y="1028700"/>
            <a:ext cx="16230600" cy="8229600"/>
            <a:chOff x="0" y="0"/>
            <a:chExt cx="17532556" cy="8889747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7532556" cy="8889747"/>
            </a:xfrm>
            <a:custGeom>
              <a:avLst/>
              <a:gdLst/>
              <a:ahLst/>
              <a:cxnLst/>
              <a:rect l="l" t="t" r="r" b="b"/>
              <a:pathLst>
                <a:path w="17532556" h="8889747">
                  <a:moveTo>
                    <a:pt x="17227756" y="0"/>
                  </a:moveTo>
                  <a:lnTo>
                    <a:pt x="304800" y="0"/>
                  </a:lnTo>
                  <a:cubicBezTo>
                    <a:pt x="135890" y="0"/>
                    <a:pt x="0" y="135890"/>
                    <a:pt x="0" y="304800"/>
                  </a:cubicBezTo>
                  <a:lnTo>
                    <a:pt x="0" y="8584947"/>
                  </a:lnTo>
                  <a:cubicBezTo>
                    <a:pt x="0" y="8753857"/>
                    <a:pt x="135890" y="8889747"/>
                    <a:pt x="304800" y="8889747"/>
                  </a:cubicBezTo>
                  <a:lnTo>
                    <a:pt x="17227756" y="8889747"/>
                  </a:lnTo>
                  <a:cubicBezTo>
                    <a:pt x="17396667" y="8889747"/>
                    <a:pt x="17532556" y="8753857"/>
                    <a:pt x="17532556" y="8584947"/>
                  </a:cubicBezTo>
                  <a:lnTo>
                    <a:pt x="17532556" y="304800"/>
                  </a:lnTo>
                  <a:cubicBezTo>
                    <a:pt x="17532556" y="135890"/>
                    <a:pt x="17396667" y="0"/>
                    <a:pt x="17227756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pic>
        <p:nvPicPr>
          <p:cNvPr id="4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4549130">
            <a:off x="-1577160" y="7170126"/>
            <a:ext cx="6380533" cy="4176349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7368775">
            <a:off x="-1595429" y="-2329458"/>
            <a:ext cx="5248259" cy="5695590"/>
          </a:xfrm>
          <a:prstGeom prst="rect">
            <a:avLst/>
          </a:prstGeom>
        </p:spPr>
      </p:pic>
      <p:pic>
        <p:nvPicPr>
          <p:cNvPr id="15" name="Picture 1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15773400" y="5389801"/>
            <a:ext cx="2281153" cy="3544950"/>
          </a:xfrm>
          <a:prstGeom prst="rect">
            <a:avLst/>
          </a:prstGeom>
        </p:spPr>
      </p:pic>
      <p:pic>
        <p:nvPicPr>
          <p:cNvPr id="16" name="Picture 16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rot="-2097886">
            <a:off x="14678243" y="8253015"/>
            <a:ext cx="5162115" cy="4303651"/>
          </a:xfrm>
          <a:prstGeom prst="rect">
            <a:avLst/>
          </a:prstGeom>
        </p:spPr>
      </p:pic>
      <p:sp>
        <p:nvSpPr>
          <p:cNvPr id="5" name="Hình chữ nhật: Góc Tròn 4">
            <a:extLst>
              <a:ext uri="{FF2B5EF4-FFF2-40B4-BE49-F238E27FC236}">
                <a16:creationId xmlns:a16="http://schemas.microsoft.com/office/drawing/2014/main" id="{164AA484-B7CC-9AE0-47DA-2B9CF882AD41}"/>
              </a:ext>
            </a:extLst>
          </p:cNvPr>
          <p:cNvSpPr/>
          <p:nvPr/>
        </p:nvSpPr>
        <p:spPr>
          <a:xfrm>
            <a:off x="7492639" y="1619335"/>
            <a:ext cx="3302722" cy="1171822"/>
          </a:xfrm>
          <a:prstGeom prst="roundRect">
            <a:avLst/>
          </a:prstGeom>
          <a:solidFill>
            <a:srgbClr val="DEFDB5"/>
          </a:solidFill>
          <a:ln>
            <a:solidFill>
              <a:srgbClr val="DEFDB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err="1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Luyện</a:t>
            </a:r>
            <a:r>
              <a:rPr lang="en-US" sz="4000" b="1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tập</a:t>
            </a:r>
            <a:r>
              <a:rPr lang="en-US" sz="4000" b="1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</a:t>
            </a:r>
          </a:p>
        </p:txBody>
      </p:sp>
      <p:sp>
        <p:nvSpPr>
          <p:cNvPr id="17" name="Hộp Văn bản 16">
            <a:extLst>
              <a:ext uri="{FF2B5EF4-FFF2-40B4-BE49-F238E27FC236}">
                <a16:creationId xmlns:a16="http://schemas.microsoft.com/office/drawing/2014/main" id="{B8D54378-142A-4182-D5AF-BDCE0084AE17}"/>
              </a:ext>
            </a:extLst>
          </p:cNvPr>
          <p:cNvSpPr txBox="1"/>
          <p:nvPr/>
        </p:nvSpPr>
        <p:spPr>
          <a:xfrm>
            <a:off x="2971800" y="3354524"/>
            <a:ext cx="12344400" cy="18249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máy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in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5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phút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in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120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trang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Hỏi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3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phút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máy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in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đó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in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bao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nhiêu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trang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pic>
        <p:nvPicPr>
          <p:cNvPr id="2050" name="Picture 2" descr="Top 10 máy in mini giá rẻ | Dịch Vụ Máy In">
            <a:extLst>
              <a:ext uri="{FF2B5EF4-FFF2-40B4-BE49-F238E27FC236}">
                <a16:creationId xmlns:a16="http://schemas.microsoft.com/office/drawing/2014/main" id="{2D6F8C36-1945-D594-0CEA-C979450874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1921" y="5389801"/>
            <a:ext cx="7544158" cy="4503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9798009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F2E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028700" y="1028700"/>
            <a:ext cx="16230600" cy="8229600"/>
            <a:chOff x="0" y="0"/>
            <a:chExt cx="17532556" cy="8889747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7532556" cy="8889747"/>
            </a:xfrm>
            <a:custGeom>
              <a:avLst/>
              <a:gdLst/>
              <a:ahLst/>
              <a:cxnLst/>
              <a:rect l="l" t="t" r="r" b="b"/>
              <a:pathLst>
                <a:path w="17532556" h="8889747">
                  <a:moveTo>
                    <a:pt x="17227756" y="0"/>
                  </a:moveTo>
                  <a:lnTo>
                    <a:pt x="304800" y="0"/>
                  </a:lnTo>
                  <a:cubicBezTo>
                    <a:pt x="135890" y="0"/>
                    <a:pt x="0" y="135890"/>
                    <a:pt x="0" y="304800"/>
                  </a:cubicBezTo>
                  <a:lnTo>
                    <a:pt x="0" y="8584947"/>
                  </a:lnTo>
                  <a:cubicBezTo>
                    <a:pt x="0" y="8753857"/>
                    <a:pt x="135890" y="8889747"/>
                    <a:pt x="304800" y="8889747"/>
                  </a:cubicBezTo>
                  <a:lnTo>
                    <a:pt x="17227756" y="8889747"/>
                  </a:lnTo>
                  <a:cubicBezTo>
                    <a:pt x="17396667" y="8889747"/>
                    <a:pt x="17532556" y="8753857"/>
                    <a:pt x="17532556" y="8584947"/>
                  </a:cubicBezTo>
                  <a:lnTo>
                    <a:pt x="17532556" y="304800"/>
                  </a:lnTo>
                  <a:cubicBezTo>
                    <a:pt x="17532556" y="135890"/>
                    <a:pt x="17396667" y="0"/>
                    <a:pt x="17227756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pic>
        <p:nvPicPr>
          <p:cNvPr id="11" name="Picture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8984001">
            <a:off x="-1388837" y="-1123126"/>
            <a:ext cx="5162115" cy="4303651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flipH="1">
            <a:off x="15289128" y="5815638"/>
            <a:ext cx="2904387" cy="4458662"/>
          </a:xfrm>
          <a:prstGeom prst="rect">
            <a:avLst/>
          </a:prstGeom>
        </p:spPr>
      </p:pic>
      <p:sp>
        <p:nvSpPr>
          <p:cNvPr id="4" name="Hộp Văn bản 3">
            <a:extLst>
              <a:ext uri="{FF2B5EF4-FFF2-40B4-BE49-F238E27FC236}">
                <a16:creationId xmlns:a16="http://schemas.microsoft.com/office/drawing/2014/main" id="{A05F1052-54C7-8A36-10FD-AF2841CDA031}"/>
              </a:ext>
            </a:extLst>
          </p:cNvPr>
          <p:cNvSpPr txBox="1"/>
          <p:nvPr/>
        </p:nvSpPr>
        <p:spPr>
          <a:xfrm>
            <a:off x="7467600" y="1600516"/>
            <a:ext cx="3352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Giải</a:t>
            </a:r>
            <a:endParaRPr lang="en-US" sz="40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5" name="Hộp Văn bản 14">
                <a:extLst>
                  <a:ext uri="{FF2B5EF4-FFF2-40B4-BE49-F238E27FC236}">
                    <a16:creationId xmlns:a16="http://schemas.microsoft.com/office/drawing/2014/main" id="{B4AB681C-4DAB-3F88-8464-7969595D71CC}"/>
                  </a:ext>
                </a:extLst>
              </p:cNvPr>
              <p:cNvSpPr txBox="1"/>
              <p:nvPr/>
            </p:nvSpPr>
            <p:spPr>
              <a:xfrm>
                <a:off x="2057400" y="2847560"/>
                <a:ext cx="14173200" cy="563712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600"/>
                  </a:spcAft>
                </a:pP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Gọi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số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trang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máy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in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đó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in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được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trong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3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phút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là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𝑥</m:t>
                    </m:r>
                  </m:oMath>
                </a14:m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(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trang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en-US" sz="4000" b="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&gt;</m:t>
                    </m:r>
                    <m:r>
                      <a:rPr lang="en-US" sz="40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0</m:t>
                    </m:r>
                  </m:oMath>
                </a14:m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)</a:t>
                </a:r>
              </a:p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600"/>
                  </a:spcAft>
                </a:pP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Vì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thời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gian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in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và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số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trang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in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được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là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hai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đại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lượng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tỉ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lệ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thuận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nên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theo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tính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chất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của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hai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đại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lượng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tỉ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lệ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thuận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, ta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có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:</a:t>
                </a:r>
              </a:p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6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4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4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120</m:t>
                          </m:r>
                        </m:num>
                        <m:den>
                          <m:r>
                            <a:rPr lang="en-US" sz="4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5</m:t>
                          </m:r>
                        </m:den>
                      </m:f>
                      <m:r>
                        <a:rPr lang="en-US" sz="40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4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4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𝑥</m:t>
                          </m:r>
                        </m:num>
                        <m:den>
                          <m:r>
                            <a:rPr lang="en-US" sz="4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3</m:t>
                          </m:r>
                        </m:den>
                      </m:f>
                      <m:r>
                        <a:rPr lang="en-US" sz="40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⇒</m:t>
                      </m:r>
                      <m:r>
                        <a:rPr lang="en-US" sz="40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𝑥</m:t>
                      </m:r>
                      <m:r>
                        <a:rPr lang="en-US" sz="40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4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4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120.3</m:t>
                          </m:r>
                        </m:num>
                        <m:den>
                          <m:r>
                            <a:rPr lang="en-US" sz="4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5</m:t>
                          </m:r>
                        </m:den>
                      </m:f>
                      <m:r>
                        <a:rPr lang="en-US" sz="40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=72</m:t>
                      </m:r>
                    </m:oMath>
                  </m:oMathPara>
                </a14:m>
                <a:endParaRPr lang="en-US" sz="40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algn="just">
                  <a:lnSpc>
                    <a:spcPct val="150000"/>
                  </a:lnSpc>
                </a:pPr>
                <a14:m>
                  <m:oMath xmlns:m="http://schemas.openxmlformats.org/officeDocument/2006/math"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⇒</m:t>
                    </m:r>
                  </m:oMath>
                </a14:m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Trong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3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phút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máy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đó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in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được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72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trang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.</a:t>
                </a:r>
                <a:endParaRPr lang="en-US" sz="4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15" name="Hộp Văn bản 14">
                <a:extLst>
                  <a:ext uri="{FF2B5EF4-FFF2-40B4-BE49-F238E27FC236}">
                    <a16:creationId xmlns:a16="http://schemas.microsoft.com/office/drawing/2014/main" id="{B4AB681C-4DAB-3F88-8464-7969595D71C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57400" y="2847560"/>
                <a:ext cx="14173200" cy="5637121"/>
              </a:xfrm>
              <a:prstGeom prst="rect">
                <a:avLst/>
              </a:prstGeom>
              <a:blipFill>
                <a:blip r:embed="rId6"/>
                <a:stretch>
                  <a:fillRect l="-1548" r="-1505" b="-367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87675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F2E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028700" y="1028700"/>
            <a:ext cx="16230600" cy="8229600"/>
            <a:chOff x="0" y="0"/>
            <a:chExt cx="17532556" cy="8889747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7532556" cy="8889747"/>
            </a:xfrm>
            <a:custGeom>
              <a:avLst/>
              <a:gdLst/>
              <a:ahLst/>
              <a:cxnLst/>
              <a:rect l="l" t="t" r="r" b="b"/>
              <a:pathLst>
                <a:path w="17532556" h="8889747">
                  <a:moveTo>
                    <a:pt x="17227756" y="0"/>
                  </a:moveTo>
                  <a:lnTo>
                    <a:pt x="304800" y="0"/>
                  </a:lnTo>
                  <a:cubicBezTo>
                    <a:pt x="135890" y="0"/>
                    <a:pt x="0" y="135890"/>
                    <a:pt x="0" y="304800"/>
                  </a:cubicBezTo>
                  <a:lnTo>
                    <a:pt x="0" y="8584947"/>
                  </a:lnTo>
                  <a:cubicBezTo>
                    <a:pt x="0" y="8753857"/>
                    <a:pt x="135890" y="8889747"/>
                    <a:pt x="304800" y="8889747"/>
                  </a:cubicBezTo>
                  <a:lnTo>
                    <a:pt x="17227756" y="8889747"/>
                  </a:lnTo>
                  <a:cubicBezTo>
                    <a:pt x="17396667" y="8889747"/>
                    <a:pt x="17532556" y="8753857"/>
                    <a:pt x="17532556" y="8584947"/>
                  </a:cubicBezTo>
                  <a:lnTo>
                    <a:pt x="17532556" y="304800"/>
                  </a:lnTo>
                  <a:cubicBezTo>
                    <a:pt x="17532556" y="135890"/>
                    <a:pt x="17396667" y="0"/>
                    <a:pt x="17227756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pic>
        <p:nvPicPr>
          <p:cNvPr id="7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-2097886">
            <a:off x="15249743" y="-867172"/>
            <a:ext cx="5162115" cy="4303651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4549130">
            <a:off x="-1577160" y="7170126"/>
            <a:ext cx="6380533" cy="4176349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15862963" y="7044708"/>
            <a:ext cx="2281153" cy="3544950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6" name="Hộp Văn bản 5">
                <a:extLst>
                  <a:ext uri="{FF2B5EF4-FFF2-40B4-BE49-F238E27FC236}">
                    <a16:creationId xmlns:a16="http://schemas.microsoft.com/office/drawing/2014/main" id="{40C0B8FA-5FF0-48F7-A94C-567843A9E927}"/>
                  </a:ext>
                </a:extLst>
              </p:cNvPr>
              <p:cNvSpPr txBox="1"/>
              <p:nvPr/>
            </p:nvSpPr>
            <p:spPr>
              <a:xfrm>
                <a:off x="2628900" y="1326119"/>
                <a:ext cx="13030200" cy="459491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en-US" sz="4000" b="1" i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Bài</a:t>
                </a:r>
                <a:r>
                  <a:rPr lang="en-US" sz="4000" b="1" i="1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b="1" i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toán</a:t>
                </a:r>
                <a:r>
                  <a:rPr lang="en-US" sz="4000" b="1" i="1" dirty="0">
                    <a:latin typeface="Arial" panose="020B0604020202020204" pitchFamily="34" charset="0"/>
                    <a:cs typeface="Arial" panose="020B0604020202020204" pitchFamily="34" charset="0"/>
                  </a:rPr>
                  <a:t> 2: 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Hai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thửa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ruộng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trồng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lúa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lần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lượt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thu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hoạch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được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5,8</m:t>
                    </m:r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tấn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thóc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và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8,7</m:t>
                    </m:r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tấn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thóc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.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Năng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suất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lúa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ở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hai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thửa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ruộng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là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như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nhau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.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Hỏi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mỗi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thửa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ruộng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bao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nhiêu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héc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-ta?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Biết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rằng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thửa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ruộng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thứ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hai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rộng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hơn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thửa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ruộng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thứ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nhất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là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0,5</m:t>
                    </m:r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ha.</a:t>
                </a:r>
              </a:p>
            </p:txBody>
          </p:sp>
        </mc:Choice>
        <mc:Fallback>
          <p:sp>
            <p:nvSpPr>
              <p:cNvPr id="6" name="Hộp Văn bản 5">
                <a:extLst>
                  <a:ext uri="{FF2B5EF4-FFF2-40B4-BE49-F238E27FC236}">
                    <a16:creationId xmlns:a16="http://schemas.microsoft.com/office/drawing/2014/main" id="{40C0B8FA-5FF0-48F7-A94C-567843A9E92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28900" y="1326119"/>
                <a:ext cx="13030200" cy="4594912"/>
              </a:xfrm>
              <a:prstGeom prst="rect">
                <a:avLst/>
              </a:prstGeom>
              <a:blipFill>
                <a:blip r:embed="rId8"/>
                <a:stretch>
                  <a:fillRect l="-1637" r="-1637" b="-491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074" name="Picture 2" descr="5 quyển sách hay về cây lúa đáng tham khảo và tìm đọc - Readvii">
            <a:extLst>
              <a:ext uri="{FF2B5EF4-FFF2-40B4-BE49-F238E27FC236}">
                <a16:creationId xmlns:a16="http://schemas.microsoft.com/office/drawing/2014/main" id="{D889F0A9-EF46-F2FB-F015-0A75403CA6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5921031"/>
            <a:ext cx="7429500" cy="4476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0394578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F2E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028700" y="1028700"/>
            <a:ext cx="16230600" cy="8229600"/>
            <a:chOff x="0" y="0"/>
            <a:chExt cx="17532556" cy="8889747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7532556" cy="8889747"/>
            </a:xfrm>
            <a:custGeom>
              <a:avLst/>
              <a:gdLst/>
              <a:ahLst/>
              <a:cxnLst/>
              <a:rect l="l" t="t" r="r" b="b"/>
              <a:pathLst>
                <a:path w="17532556" h="8889747">
                  <a:moveTo>
                    <a:pt x="17227756" y="0"/>
                  </a:moveTo>
                  <a:lnTo>
                    <a:pt x="304800" y="0"/>
                  </a:lnTo>
                  <a:cubicBezTo>
                    <a:pt x="135890" y="0"/>
                    <a:pt x="0" y="135890"/>
                    <a:pt x="0" y="304800"/>
                  </a:cubicBezTo>
                  <a:lnTo>
                    <a:pt x="0" y="8584947"/>
                  </a:lnTo>
                  <a:cubicBezTo>
                    <a:pt x="0" y="8753857"/>
                    <a:pt x="135890" y="8889747"/>
                    <a:pt x="304800" y="8889747"/>
                  </a:cubicBezTo>
                  <a:lnTo>
                    <a:pt x="17227756" y="8889747"/>
                  </a:lnTo>
                  <a:cubicBezTo>
                    <a:pt x="17396667" y="8889747"/>
                    <a:pt x="17532556" y="8753857"/>
                    <a:pt x="17532556" y="8584947"/>
                  </a:cubicBezTo>
                  <a:lnTo>
                    <a:pt x="17532556" y="304800"/>
                  </a:lnTo>
                  <a:cubicBezTo>
                    <a:pt x="17532556" y="135890"/>
                    <a:pt x="17396667" y="0"/>
                    <a:pt x="17227756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id="5" name="Group 5"/>
          <p:cNvGrpSpPr/>
          <p:nvPr/>
        </p:nvGrpSpPr>
        <p:grpSpPr>
          <a:xfrm>
            <a:off x="1520667" y="1698698"/>
            <a:ext cx="15246665" cy="7692952"/>
            <a:chOff x="0" y="0"/>
            <a:chExt cx="14423829" cy="13732850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14423828" cy="13732850"/>
            </a:xfrm>
            <a:custGeom>
              <a:avLst/>
              <a:gdLst/>
              <a:ahLst/>
              <a:cxnLst/>
              <a:rect l="l" t="t" r="r" b="b"/>
              <a:pathLst>
                <a:path w="14423828" h="13732850">
                  <a:moveTo>
                    <a:pt x="14119028" y="0"/>
                  </a:moveTo>
                  <a:lnTo>
                    <a:pt x="304800" y="0"/>
                  </a:lnTo>
                  <a:cubicBezTo>
                    <a:pt x="135890" y="0"/>
                    <a:pt x="0" y="135890"/>
                    <a:pt x="0" y="304800"/>
                  </a:cubicBezTo>
                  <a:lnTo>
                    <a:pt x="0" y="13428050"/>
                  </a:lnTo>
                  <a:cubicBezTo>
                    <a:pt x="0" y="13596959"/>
                    <a:pt x="135890" y="13732850"/>
                    <a:pt x="304800" y="13732850"/>
                  </a:cubicBezTo>
                  <a:lnTo>
                    <a:pt x="14119028" y="13732850"/>
                  </a:lnTo>
                  <a:cubicBezTo>
                    <a:pt x="14287939" y="13732850"/>
                    <a:pt x="14423828" y="13596959"/>
                    <a:pt x="14423828" y="13428050"/>
                  </a:cubicBezTo>
                  <a:lnTo>
                    <a:pt x="14423828" y="304800"/>
                  </a:lnTo>
                  <a:cubicBezTo>
                    <a:pt x="14423828" y="135890"/>
                    <a:pt x="14287939" y="0"/>
                    <a:pt x="14119028" y="0"/>
                  </a:cubicBezTo>
                  <a:close/>
                </a:path>
              </a:pathLst>
            </a:custGeom>
            <a:solidFill>
              <a:srgbClr val="F1D1C7"/>
            </a:solidFill>
          </p:spPr>
        </p:sp>
      </p:grpSp>
      <p:pic>
        <p:nvPicPr>
          <p:cNvPr id="7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6095977" y="44183"/>
            <a:ext cx="2192023" cy="3803194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6483644">
            <a:off x="-1472006" y="7686855"/>
            <a:ext cx="5248259" cy="5695590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-896261" y="895350"/>
            <a:ext cx="3472856" cy="2077399"/>
          </a:xfrm>
          <a:prstGeom prst="rect">
            <a:avLst/>
          </a:prstGeom>
        </p:spPr>
      </p:pic>
      <p:sp>
        <p:nvSpPr>
          <p:cNvPr id="4" name="Hộp Văn bản 3">
            <a:extLst>
              <a:ext uri="{FF2B5EF4-FFF2-40B4-BE49-F238E27FC236}">
                <a16:creationId xmlns:a16="http://schemas.microsoft.com/office/drawing/2014/main" id="{A83B9069-D5AD-3DC1-721C-942142817355}"/>
              </a:ext>
            </a:extLst>
          </p:cNvPr>
          <p:cNvSpPr txBox="1"/>
          <p:nvPr/>
        </p:nvSpPr>
        <p:spPr>
          <a:xfrm>
            <a:off x="7315200" y="1806606"/>
            <a:ext cx="3352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Giải</a:t>
            </a:r>
            <a:endParaRPr lang="en-US" sz="40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0" name="Hộp Văn bản 9">
                <a:extLst>
                  <a:ext uri="{FF2B5EF4-FFF2-40B4-BE49-F238E27FC236}">
                    <a16:creationId xmlns:a16="http://schemas.microsoft.com/office/drawing/2014/main" id="{EDB470A5-4F45-9847-9744-C58466612BC2}"/>
                  </a:ext>
                </a:extLst>
              </p:cNvPr>
              <p:cNvSpPr txBox="1"/>
              <p:nvPr/>
            </p:nvSpPr>
            <p:spPr>
              <a:xfrm>
                <a:off x="2384308" y="2935110"/>
                <a:ext cx="13519382" cy="575805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Gọi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diện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tích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của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thửa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ruộng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thứ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nhất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và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thứ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hai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lần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lượt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là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6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(ha),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600" i="1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(ha).</a:t>
                </a:r>
              </a:p>
              <a:p>
                <a:pPr algn="just">
                  <a:lnSpc>
                    <a:spcPct val="150000"/>
                  </a:lnSpc>
                </a:pP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Khi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đó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6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sz="3600" b="0" i="1" smtClean="0">
                        <a:latin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en-US" sz="36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3600" b="0" i="1" smtClean="0">
                        <a:latin typeface="Cambria Math" panose="02040503050406030204" pitchFamily="18" charset="0"/>
                      </a:rPr>
                      <m:t>=0,5</m:t>
                    </m:r>
                  </m:oMath>
                </a14:m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(ha).</a:t>
                </a:r>
              </a:p>
              <a:p>
                <a:pPr algn="just">
                  <a:lnSpc>
                    <a:spcPct val="150000"/>
                  </a:lnSpc>
                </a:pP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Vì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năng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suất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lúa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ở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hai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thửa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ruộng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là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như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nhau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nên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sản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lượng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lúa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và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diện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tích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thửa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ruộng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là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hai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đại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lượng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tỉ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lệ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thuận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. Do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đó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, ta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có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:</a:t>
                </a:r>
              </a:p>
              <a:p>
                <a:pPr algn="just"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6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360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600" b="0" i="1" smtClean="0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e>
                            <m:sub>
                              <m:r>
                                <a:rPr lang="en-US" sz="36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num>
                        <m:den>
                          <m:r>
                            <a:rPr lang="en-US" sz="3600" b="0" i="1" smtClean="0">
                              <a:latin typeface="Cambria Math" panose="02040503050406030204" pitchFamily="18" charset="0"/>
                            </a:rPr>
                            <m:t>5,8</m:t>
                          </m:r>
                        </m:den>
                      </m:f>
                      <m:r>
                        <a:rPr lang="en-US" sz="36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36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36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600" b="0" i="1" smtClean="0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e>
                            <m:sub>
                              <m:r>
                                <a:rPr lang="en-US" sz="36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num>
                        <m:den>
                          <m:r>
                            <a:rPr lang="en-US" sz="3600" b="0" i="1" smtClean="0">
                              <a:latin typeface="Cambria Math" panose="02040503050406030204" pitchFamily="18" charset="0"/>
                            </a:rPr>
                            <m:t>8,7</m:t>
                          </m:r>
                        </m:den>
                      </m:f>
                    </m:oMath>
                  </m:oMathPara>
                </a14:m>
                <a:endParaRPr lang="en-US" sz="36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10" name="Hộp Văn bản 9">
                <a:extLst>
                  <a:ext uri="{FF2B5EF4-FFF2-40B4-BE49-F238E27FC236}">
                    <a16:creationId xmlns:a16="http://schemas.microsoft.com/office/drawing/2014/main" id="{EDB470A5-4F45-9847-9744-C58466612BC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84308" y="2935110"/>
                <a:ext cx="13519382" cy="5758051"/>
              </a:xfrm>
              <a:prstGeom prst="rect">
                <a:avLst/>
              </a:prstGeom>
              <a:blipFill>
                <a:blip r:embed="rId8"/>
                <a:stretch>
                  <a:fillRect l="-1353" r="-139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5172128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F2E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028700" y="1028700"/>
            <a:ext cx="16230600" cy="8229600"/>
            <a:chOff x="0" y="0"/>
            <a:chExt cx="17532556" cy="8889747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7532556" cy="8889747"/>
            </a:xfrm>
            <a:custGeom>
              <a:avLst/>
              <a:gdLst/>
              <a:ahLst/>
              <a:cxnLst/>
              <a:rect l="l" t="t" r="r" b="b"/>
              <a:pathLst>
                <a:path w="17532556" h="8889747">
                  <a:moveTo>
                    <a:pt x="17227756" y="0"/>
                  </a:moveTo>
                  <a:lnTo>
                    <a:pt x="304800" y="0"/>
                  </a:lnTo>
                  <a:cubicBezTo>
                    <a:pt x="135890" y="0"/>
                    <a:pt x="0" y="135890"/>
                    <a:pt x="0" y="304800"/>
                  </a:cubicBezTo>
                  <a:lnTo>
                    <a:pt x="0" y="8584947"/>
                  </a:lnTo>
                  <a:cubicBezTo>
                    <a:pt x="0" y="8753857"/>
                    <a:pt x="135890" y="8889747"/>
                    <a:pt x="304800" y="8889747"/>
                  </a:cubicBezTo>
                  <a:lnTo>
                    <a:pt x="17227756" y="8889747"/>
                  </a:lnTo>
                  <a:cubicBezTo>
                    <a:pt x="17396667" y="8889747"/>
                    <a:pt x="17532556" y="8753857"/>
                    <a:pt x="17532556" y="8584947"/>
                  </a:cubicBezTo>
                  <a:lnTo>
                    <a:pt x="17532556" y="304800"/>
                  </a:lnTo>
                  <a:cubicBezTo>
                    <a:pt x="17532556" y="135890"/>
                    <a:pt x="17396667" y="0"/>
                    <a:pt x="17227756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id="5" name="Group 5"/>
          <p:cNvGrpSpPr/>
          <p:nvPr/>
        </p:nvGrpSpPr>
        <p:grpSpPr>
          <a:xfrm>
            <a:off x="1279921" y="1676400"/>
            <a:ext cx="15728157" cy="6934200"/>
            <a:chOff x="0" y="0"/>
            <a:chExt cx="8654477" cy="12232393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8654477" cy="12232394"/>
            </a:xfrm>
            <a:custGeom>
              <a:avLst/>
              <a:gdLst/>
              <a:ahLst/>
              <a:cxnLst/>
              <a:rect l="l" t="t" r="r" b="b"/>
              <a:pathLst>
                <a:path w="8654477" h="12232394">
                  <a:moveTo>
                    <a:pt x="8349677" y="0"/>
                  </a:moveTo>
                  <a:lnTo>
                    <a:pt x="304800" y="0"/>
                  </a:lnTo>
                  <a:cubicBezTo>
                    <a:pt x="135890" y="0"/>
                    <a:pt x="0" y="135890"/>
                    <a:pt x="0" y="304800"/>
                  </a:cubicBezTo>
                  <a:lnTo>
                    <a:pt x="0" y="11927594"/>
                  </a:lnTo>
                  <a:cubicBezTo>
                    <a:pt x="0" y="12096504"/>
                    <a:pt x="135890" y="12232394"/>
                    <a:pt x="304800" y="12232394"/>
                  </a:cubicBezTo>
                  <a:lnTo>
                    <a:pt x="8349677" y="12232394"/>
                  </a:lnTo>
                  <a:cubicBezTo>
                    <a:pt x="8518587" y="12232394"/>
                    <a:pt x="8654477" y="12096504"/>
                    <a:pt x="8654477" y="11927594"/>
                  </a:cubicBezTo>
                  <a:lnTo>
                    <a:pt x="8654477" y="304800"/>
                  </a:lnTo>
                  <a:cubicBezTo>
                    <a:pt x="8654477" y="135890"/>
                    <a:pt x="8518587" y="0"/>
                    <a:pt x="8349677" y="0"/>
                  </a:cubicBezTo>
                  <a:close/>
                </a:path>
              </a:pathLst>
            </a:custGeom>
            <a:solidFill>
              <a:srgbClr val="F1D1C7"/>
            </a:solidFill>
          </p:spPr>
        </p:sp>
      </p:grpSp>
      <p:pic>
        <p:nvPicPr>
          <p:cNvPr id="13" name="Picture 1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-1921503" y="-393211"/>
            <a:ext cx="6147254" cy="2078889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-8499379">
            <a:off x="15160484" y="-716091"/>
            <a:ext cx="4554351" cy="3878789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15" name="Hộp Văn bản 14">
                <a:extLst>
                  <a:ext uri="{FF2B5EF4-FFF2-40B4-BE49-F238E27FC236}">
                    <a16:creationId xmlns:a16="http://schemas.microsoft.com/office/drawing/2014/main" id="{08B8A475-28D9-02EA-B07D-92E14EADE75F}"/>
                  </a:ext>
                </a:extLst>
              </p:cNvPr>
              <p:cNvSpPr txBox="1"/>
              <p:nvPr/>
            </p:nvSpPr>
            <p:spPr>
              <a:xfrm>
                <a:off x="3285057" y="2678599"/>
                <a:ext cx="11717883" cy="492955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just" defTabSz="9144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Áp </a:t>
                </a:r>
                <a:r>
                  <a:rPr kumimoji="0" lang="en-US" sz="36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dụng</a:t>
                </a:r>
                <a:r>
                  <a:rPr kumimoji="0" lang="en-US" sz="3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</a:t>
                </a:r>
                <a:r>
                  <a:rPr kumimoji="0" lang="en-US" sz="36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tính</a:t>
                </a:r>
                <a:r>
                  <a:rPr kumimoji="0" lang="en-US" sz="3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</a:t>
                </a:r>
                <a:r>
                  <a:rPr kumimoji="0" lang="en-US" sz="36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chất</a:t>
                </a:r>
                <a:r>
                  <a:rPr kumimoji="0" lang="en-US" sz="3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</a:t>
                </a:r>
                <a:r>
                  <a:rPr kumimoji="0" lang="en-US" sz="36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dãy</a:t>
                </a:r>
                <a:r>
                  <a:rPr kumimoji="0" lang="en-US" sz="3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</a:t>
                </a:r>
                <a:r>
                  <a:rPr kumimoji="0" lang="en-US" sz="36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tỉ</a:t>
                </a:r>
                <a:r>
                  <a:rPr kumimoji="0" lang="en-US" sz="3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</a:t>
                </a:r>
                <a:r>
                  <a:rPr kumimoji="0" lang="en-US" sz="36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số</a:t>
                </a:r>
                <a:r>
                  <a:rPr kumimoji="0" lang="en-US" sz="3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</a:t>
                </a:r>
                <a:r>
                  <a:rPr kumimoji="0" lang="en-US" sz="36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bằng</a:t>
                </a:r>
                <a:r>
                  <a:rPr kumimoji="0" lang="en-US" sz="3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</a:t>
                </a:r>
                <a:r>
                  <a:rPr kumimoji="0" lang="en-US" sz="36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nhau</a:t>
                </a:r>
                <a:r>
                  <a:rPr kumimoji="0" lang="en-US" sz="3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, ta </a:t>
                </a:r>
                <a:r>
                  <a:rPr kumimoji="0" lang="en-US" sz="36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có</a:t>
                </a:r>
                <a:r>
                  <a:rPr kumimoji="0" lang="en-US" sz="3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:</a:t>
                </a:r>
              </a:p>
              <a:p>
                <a:pPr marL="0" marR="0" lvl="0" indent="0" algn="just" defTabSz="9144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0" lang="en-US" sz="36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kumimoji="0" lang="en-US" sz="36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sSubPr>
                          <m:e>
                            <m:r>
                              <a:rPr kumimoji="0" lang="en-US" sz="36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𝑠</m:t>
                            </m:r>
                          </m:e>
                          <m:sub>
                            <m:r>
                              <a:rPr kumimoji="0" lang="en-US" sz="36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1</m:t>
                            </m:r>
                          </m:sub>
                        </m:sSub>
                      </m:num>
                      <m:den>
                        <m:r>
                          <a:rPr kumimoji="0" lang="en-US" sz="36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5,8</m:t>
                        </m:r>
                      </m:den>
                    </m:f>
                    <m:r>
                      <a:rPr kumimoji="0" lang="en-US" sz="36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=</m:t>
                    </m:r>
                    <m:f>
                      <m:fPr>
                        <m:ctrlPr>
                          <a:rPr kumimoji="0" lang="en-US" sz="36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kumimoji="0" lang="en-US" sz="36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sSubPr>
                          <m:e>
                            <m:r>
                              <a:rPr kumimoji="0" lang="en-US" sz="36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𝑠</m:t>
                            </m:r>
                          </m:e>
                          <m:sub>
                            <m:r>
                              <a:rPr kumimoji="0" lang="en-US" sz="36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2</m:t>
                            </m:r>
                          </m:sub>
                        </m:sSub>
                      </m:num>
                      <m:den>
                        <m:r>
                          <a:rPr kumimoji="0" lang="en-US" sz="36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8,7</m:t>
                        </m:r>
                      </m:den>
                    </m:f>
                    <m:r>
                      <a:rPr kumimoji="0" lang="en-US" sz="36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=</m:t>
                    </m:r>
                    <m:f>
                      <m:fPr>
                        <m:ctrlPr>
                          <a:rPr kumimoji="0" lang="en-US" sz="36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kumimoji="0" lang="en-US" sz="36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sSubPr>
                          <m:e>
                            <m:r>
                              <a:rPr kumimoji="0" lang="en-US" sz="36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𝑠</m:t>
                            </m:r>
                          </m:e>
                          <m:sub>
                            <m:r>
                              <a:rPr kumimoji="0" lang="en-US" sz="36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2</m:t>
                            </m:r>
                          </m:sub>
                        </m:sSub>
                        <m:r>
                          <a:rPr kumimoji="0" lang="en-US" sz="36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−</m:t>
                        </m:r>
                        <m:sSub>
                          <m:sSubPr>
                            <m:ctrlPr>
                              <a:rPr kumimoji="0" lang="en-US" sz="36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sSubPr>
                          <m:e>
                            <m:r>
                              <a:rPr kumimoji="0" lang="en-US" sz="36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𝑠</m:t>
                            </m:r>
                          </m:e>
                          <m:sub>
                            <m:r>
                              <a:rPr kumimoji="0" lang="en-US" sz="36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1</m:t>
                            </m:r>
                          </m:sub>
                        </m:sSub>
                      </m:num>
                      <m:den>
                        <m:r>
                          <a:rPr kumimoji="0" lang="en-US" sz="36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8,7−5,8</m:t>
                        </m:r>
                      </m:den>
                    </m:f>
                    <m:r>
                      <a:rPr kumimoji="0" lang="en-US" sz="36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=</m:t>
                    </m:r>
                    <m:f>
                      <m:fPr>
                        <m:ctrlPr>
                          <a:rPr kumimoji="0" lang="en-US" sz="36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fPr>
                      <m:num>
                        <m:r>
                          <a:rPr kumimoji="0" lang="en-US" sz="36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0,5</m:t>
                        </m:r>
                      </m:num>
                      <m:den>
                        <m:r>
                          <a:rPr kumimoji="0" lang="en-US" sz="36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2,9</m:t>
                        </m:r>
                      </m:den>
                    </m:f>
                    <m:r>
                      <a:rPr kumimoji="0" lang="en-US" sz="36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=</m:t>
                    </m:r>
                    <m:f>
                      <m:fPr>
                        <m:ctrlPr>
                          <a:rPr kumimoji="0" lang="en-US" sz="36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fPr>
                      <m:num>
                        <m:r>
                          <a:rPr kumimoji="0" lang="en-US" sz="36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5</m:t>
                        </m:r>
                      </m:num>
                      <m:den>
                        <m:r>
                          <a:rPr kumimoji="0" lang="en-US" sz="36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29</m:t>
                        </m:r>
                      </m:den>
                    </m:f>
                  </m:oMath>
                </a14:m>
                <a:endPara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  <a:p>
                <a:pPr marL="0" marR="0" lvl="0" indent="0" algn="just" defTabSz="9144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6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Suy</a:t>
                </a:r>
                <a:r>
                  <a:rPr kumimoji="0" lang="en-US" sz="3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 </a:t>
                </a:r>
                <a:r>
                  <a:rPr kumimoji="0" lang="en-US" sz="36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ra</a:t>
                </a:r>
                <a:r>
                  <a:rPr kumimoji="0" lang="en-US" sz="3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0" lang="en-US" sz="36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</m:ctrlPr>
                      </m:sSubPr>
                      <m:e>
                        <m:r>
                          <a:rPr kumimoji="0" lang="en-US" sz="36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𝑠</m:t>
                        </m:r>
                      </m:e>
                      <m:sub>
                        <m:r>
                          <a:rPr kumimoji="0" lang="en-US" sz="36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1</m:t>
                        </m:r>
                      </m:sub>
                    </m:sSub>
                    <m:r>
                      <a:rPr kumimoji="0" lang="en-US" sz="36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rPr>
                      <m:t>=</m:t>
                    </m:r>
                    <m:f>
                      <m:fPr>
                        <m:ctrlPr>
                          <a:rPr kumimoji="0" lang="en-US" sz="36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</m:ctrlPr>
                      </m:fPr>
                      <m:num>
                        <m:r>
                          <a:rPr kumimoji="0" lang="en-US" sz="36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5</m:t>
                        </m:r>
                      </m:num>
                      <m:den>
                        <m:r>
                          <a:rPr kumimoji="0" lang="en-US" sz="36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29</m:t>
                        </m:r>
                      </m:den>
                    </m:f>
                    <m:r>
                      <a:rPr kumimoji="0" lang="en-US" sz="36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rPr>
                      <m:t>.5,8=1</m:t>
                    </m:r>
                  </m:oMath>
                </a14:m>
                <a:r>
                  <a:rPr kumimoji="0" lang="en-US" sz="3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(ha) </a:t>
                </a:r>
                <a:r>
                  <a:rPr kumimoji="0" lang="en-US" sz="36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và</a:t>
                </a:r>
                <a:r>
                  <a:rPr kumimoji="0" lang="en-US" sz="3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0" lang="en-US" sz="36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</m:ctrlPr>
                      </m:sSubPr>
                      <m:e>
                        <m:r>
                          <a:rPr kumimoji="0" lang="en-US" sz="36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𝑠</m:t>
                        </m:r>
                      </m:e>
                      <m:sub>
                        <m:r>
                          <a:rPr kumimoji="0" lang="en-US" sz="36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2</m:t>
                        </m:r>
                      </m:sub>
                    </m:sSub>
                    <m:r>
                      <a:rPr kumimoji="0" lang="en-US" sz="36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rPr>
                      <m:t>=</m:t>
                    </m:r>
                    <m:f>
                      <m:fPr>
                        <m:ctrlPr>
                          <a:rPr kumimoji="0" lang="en-US" sz="36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</m:ctrlPr>
                      </m:fPr>
                      <m:num>
                        <m:r>
                          <a:rPr kumimoji="0" lang="en-US" sz="36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5</m:t>
                        </m:r>
                      </m:num>
                      <m:den>
                        <m:r>
                          <a:rPr kumimoji="0" lang="en-US" sz="36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29</m:t>
                        </m:r>
                      </m:den>
                    </m:f>
                    <m:r>
                      <a:rPr kumimoji="0" lang="en-US" sz="36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rPr>
                      <m:t>.</m:t>
                    </m:r>
                    <m:r>
                      <a:rPr kumimoji="0" lang="en-US" sz="36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rPr>
                      <m:t>8,7</m:t>
                    </m:r>
                    <m:r>
                      <a:rPr kumimoji="0" lang="en-US" sz="36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rPr>
                      <m:t>=1</m:t>
                    </m:r>
                    <m:r>
                      <a:rPr kumimoji="0" lang="en-US" sz="36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rPr>
                      <m:t>,5</m:t>
                    </m:r>
                  </m:oMath>
                </a14:m>
                <a:r>
                  <a:rPr kumimoji="0" lang="en-US" sz="3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(ha) </a:t>
                </a:r>
              </a:p>
              <a:p>
                <a:pPr marL="0" marR="0" lvl="0" indent="0" algn="just" defTabSz="9144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6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Vậy</a:t>
                </a:r>
                <a:r>
                  <a:rPr kumimoji="0" lang="en-US" sz="3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</a:t>
                </a:r>
                <a:r>
                  <a:rPr kumimoji="0" lang="en-US" sz="36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diện</a:t>
                </a:r>
                <a:r>
                  <a:rPr kumimoji="0" lang="en-US" sz="3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</a:t>
                </a:r>
                <a:r>
                  <a:rPr kumimoji="0" lang="en-US" sz="36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tích</a:t>
                </a:r>
                <a:r>
                  <a:rPr kumimoji="0" lang="en-US" sz="3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</a:t>
                </a:r>
                <a:r>
                  <a:rPr kumimoji="0" lang="en-US" sz="36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thửa</a:t>
                </a:r>
                <a:r>
                  <a:rPr kumimoji="0" lang="en-US" sz="3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</a:t>
                </a:r>
                <a:r>
                  <a:rPr kumimoji="0" lang="en-US" sz="36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ruộng</a:t>
                </a:r>
                <a:r>
                  <a:rPr kumimoji="0" lang="en-US" sz="3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</a:t>
                </a:r>
                <a:r>
                  <a:rPr kumimoji="0" lang="en-US" sz="36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thứ</a:t>
                </a:r>
                <a:r>
                  <a:rPr kumimoji="0" lang="en-US" sz="3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</a:t>
                </a:r>
                <a:r>
                  <a:rPr kumimoji="0" lang="en-US" sz="36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nhất</a:t>
                </a:r>
                <a:r>
                  <a:rPr kumimoji="0" lang="en-US" sz="3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</a:t>
                </a:r>
                <a:r>
                  <a:rPr kumimoji="0" lang="en-US" sz="36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và</a:t>
                </a:r>
                <a:r>
                  <a:rPr kumimoji="0" lang="en-US" sz="3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</a:t>
                </a:r>
                <a:r>
                  <a:rPr kumimoji="0" lang="en-US" sz="36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thửa</a:t>
                </a:r>
                <a:r>
                  <a:rPr kumimoji="0" lang="en-US" sz="3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</a:t>
                </a:r>
                <a:r>
                  <a:rPr kumimoji="0" lang="en-US" sz="36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ruộng</a:t>
                </a:r>
                <a:r>
                  <a:rPr kumimoji="0" lang="en-US" sz="3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</a:t>
                </a:r>
                <a:r>
                  <a:rPr kumimoji="0" lang="en-US" sz="36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thứ</a:t>
                </a:r>
                <a:r>
                  <a:rPr kumimoji="0" lang="en-US" sz="3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</a:t>
                </a:r>
                <a:r>
                  <a:rPr kumimoji="0" lang="en-US" sz="36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hai</a:t>
                </a:r>
                <a:r>
                  <a:rPr kumimoji="0" lang="en-US" sz="3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</a:t>
                </a:r>
                <a:r>
                  <a:rPr kumimoji="0" lang="en-US" sz="36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lần</a:t>
                </a:r>
                <a:r>
                  <a:rPr kumimoji="0" lang="en-US" sz="3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</a:t>
                </a:r>
                <a:r>
                  <a:rPr kumimoji="0" lang="en-US" sz="36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lượt</a:t>
                </a:r>
                <a:r>
                  <a:rPr kumimoji="0" lang="en-US" sz="3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</a:t>
                </a:r>
                <a:r>
                  <a:rPr kumimoji="0" lang="en-US" sz="36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là</a:t>
                </a:r>
                <a:r>
                  <a:rPr kumimoji="0" lang="en-US" sz="3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1 ha </a:t>
                </a:r>
                <a:r>
                  <a:rPr kumimoji="0" lang="en-US" sz="36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và</a:t>
                </a:r>
                <a:r>
                  <a:rPr kumimoji="0" lang="en-US" sz="3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1,5 ha.</a:t>
                </a:r>
              </a:p>
            </p:txBody>
          </p:sp>
        </mc:Choice>
        <mc:Fallback>
          <p:sp>
            <p:nvSpPr>
              <p:cNvPr id="15" name="Hộp Văn bản 14">
                <a:extLst>
                  <a:ext uri="{FF2B5EF4-FFF2-40B4-BE49-F238E27FC236}">
                    <a16:creationId xmlns:a16="http://schemas.microsoft.com/office/drawing/2014/main" id="{08B8A475-28D9-02EA-B07D-92E14EADE75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85057" y="2678599"/>
                <a:ext cx="11717883" cy="4929555"/>
              </a:xfrm>
              <a:prstGeom prst="rect">
                <a:avLst/>
              </a:prstGeom>
              <a:blipFill>
                <a:blip r:embed="rId6"/>
                <a:stretch>
                  <a:fillRect l="-1613" r="-1561" b="-37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8558378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F2E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028700" y="1028700"/>
            <a:ext cx="16230600" cy="8229600"/>
            <a:chOff x="0" y="0"/>
            <a:chExt cx="17532556" cy="8889747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7532556" cy="8889747"/>
            </a:xfrm>
            <a:custGeom>
              <a:avLst/>
              <a:gdLst/>
              <a:ahLst/>
              <a:cxnLst/>
              <a:rect l="l" t="t" r="r" b="b"/>
              <a:pathLst>
                <a:path w="17532556" h="8889747">
                  <a:moveTo>
                    <a:pt x="17227756" y="0"/>
                  </a:moveTo>
                  <a:lnTo>
                    <a:pt x="304800" y="0"/>
                  </a:lnTo>
                  <a:cubicBezTo>
                    <a:pt x="135890" y="0"/>
                    <a:pt x="0" y="135890"/>
                    <a:pt x="0" y="304800"/>
                  </a:cubicBezTo>
                  <a:lnTo>
                    <a:pt x="0" y="8584947"/>
                  </a:lnTo>
                  <a:cubicBezTo>
                    <a:pt x="0" y="8753857"/>
                    <a:pt x="135890" y="8889747"/>
                    <a:pt x="304800" y="8889747"/>
                  </a:cubicBezTo>
                  <a:lnTo>
                    <a:pt x="17227756" y="8889747"/>
                  </a:lnTo>
                  <a:cubicBezTo>
                    <a:pt x="17396667" y="8889747"/>
                    <a:pt x="17532556" y="8753857"/>
                    <a:pt x="17532556" y="8584947"/>
                  </a:cubicBezTo>
                  <a:lnTo>
                    <a:pt x="17532556" y="304800"/>
                  </a:lnTo>
                  <a:cubicBezTo>
                    <a:pt x="17532556" y="135890"/>
                    <a:pt x="17396667" y="0"/>
                    <a:pt x="17227756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pic>
        <p:nvPicPr>
          <p:cNvPr id="9" name="Picture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6483644">
            <a:off x="-805256" y="-3064151"/>
            <a:ext cx="5248259" cy="5695590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-967698" y="7936428"/>
            <a:ext cx="3472856" cy="2077399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16154400" y="6345870"/>
            <a:ext cx="2567425" cy="3955417"/>
          </a:xfrm>
          <a:prstGeom prst="rect">
            <a:avLst/>
          </a:prstGeom>
        </p:spPr>
      </p:pic>
      <p:sp>
        <p:nvSpPr>
          <p:cNvPr id="4" name="Hình chữ nhật: Góc Tròn 3">
            <a:extLst>
              <a:ext uri="{FF2B5EF4-FFF2-40B4-BE49-F238E27FC236}">
                <a16:creationId xmlns:a16="http://schemas.microsoft.com/office/drawing/2014/main" id="{B7C58E27-0BF6-5216-76F5-1BC911972940}"/>
              </a:ext>
            </a:extLst>
          </p:cNvPr>
          <p:cNvSpPr/>
          <p:nvPr/>
        </p:nvSpPr>
        <p:spPr>
          <a:xfrm>
            <a:off x="7492639" y="1619335"/>
            <a:ext cx="3302722" cy="1171822"/>
          </a:xfrm>
          <a:prstGeom prst="roundRect">
            <a:avLst/>
          </a:prstGeom>
          <a:solidFill>
            <a:srgbClr val="DEFDB5"/>
          </a:solidFill>
          <a:ln>
            <a:solidFill>
              <a:srgbClr val="DEFDB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err="1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Luyện</a:t>
            </a:r>
            <a:r>
              <a:rPr lang="en-US" sz="4000" b="1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tập</a:t>
            </a:r>
            <a:r>
              <a:rPr lang="en-US" sz="4000" b="1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3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2" name="Hộp Văn bản 11">
                <a:extLst>
                  <a:ext uri="{FF2B5EF4-FFF2-40B4-BE49-F238E27FC236}">
                    <a16:creationId xmlns:a16="http://schemas.microsoft.com/office/drawing/2014/main" id="{DAD34F94-0DA2-B4CD-3995-3E11576249EF}"/>
                  </a:ext>
                </a:extLst>
              </p:cNvPr>
              <p:cNvSpPr txBox="1"/>
              <p:nvPr/>
            </p:nvSpPr>
            <p:spPr>
              <a:xfrm>
                <a:off x="1866900" y="3327583"/>
                <a:ext cx="14554200" cy="459491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Nhà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trường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phân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công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ba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lớp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7</m:t>
                    </m:r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𝐴</m:t>
                    </m:r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, 7</m:t>
                    </m:r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𝐵</m:t>
                    </m:r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, 7</m:t>
                    </m:r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𝐶</m:t>
                    </m:r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chăm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sóc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54</m:t>
                    </m:r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cây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xanh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trong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trường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.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Số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cây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mỗi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lớp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cần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chăm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sóc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tỉ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lệ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thuận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với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số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học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sinh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của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lớp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</a:p>
              <a:p>
                <a:pPr algn="just">
                  <a:lnSpc>
                    <a:spcPct val="150000"/>
                  </a:lnSpc>
                </a:pP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Biết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lớp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7</m:t>
                    </m:r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𝐴</m:t>
                    </m:r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có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40</m:t>
                    </m:r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học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sinh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,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lớp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7</m:t>
                    </m:r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𝐵</m:t>
                    </m:r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có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32</m:t>
                    </m:r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học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sinh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,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lớp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7</m:t>
                    </m:r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𝐶</m:t>
                    </m:r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có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36</m:t>
                    </m:r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học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sinh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.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Tính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số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cây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mỗi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lớp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cần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chăm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sóc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</a:p>
            </p:txBody>
          </p:sp>
        </mc:Choice>
        <mc:Fallback>
          <p:sp>
            <p:nvSpPr>
              <p:cNvPr id="12" name="Hộp Văn bản 11">
                <a:extLst>
                  <a:ext uri="{FF2B5EF4-FFF2-40B4-BE49-F238E27FC236}">
                    <a16:creationId xmlns:a16="http://schemas.microsoft.com/office/drawing/2014/main" id="{DAD34F94-0DA2-B4CD-3995-3E11576249E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66900" y="3327583"/>
                <a:ext cx="14554200" cy="4594912"/>
              </a:xfrm>
              <a:prstGeom prst="rect">
                <a:avLst/>
              </a:prstGeom>
              <a:blipFill>
                <a:blip r:embed="rId8"/>
                <a:stretch>
                  <a:fillRect l="-1466" r="-1466" b="-47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4112066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F2E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028700" y="1028700"/>
            <a:ext cx="16230600" cy="8229600"/>
            <a:chOff x="0" y="0"/>
            <a:chExt cx="17532556" cy="8889747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7532556" cy="8889747"/>
            </a:xfrm>
            <a:custGeom>
              <a:avLst/>
              <a:gdLst/>
              <a:ahLst/>
              <a:cxnLst/>
              <a:rect l="l" t="t" r="r" b="b"/>
              <a:pathLst>
                <a:path w="17532556" h="8889747">
                  <a:moveTo>
                    <a:pt x="17227756" y="0"/>
                  </a:moveTo>
                  <a:lnTo>
                    <a:pt x="304800" y="0"/>
                  </a:lnTo>
                  <a:cubicBezTo>
                    <a:pt x="135890" y="0"/>
                    <a:pt x="0" y="135890"/>
                    <a:pt x="0" y="304800"/>
                  </a:cubicBezTo>
                  <a:lnTo>
                    <a:pt x="0" y="8584947"/>
                  </a:lnTo>
                  <a:cubicBezTo>
                    <a:pt x="0" y="8753857"/>
                    <a:pt x="135890" y="8889747"/>
                    <a:pt x="304800" y="8889747"/>
                  </a:cubicBezTo>
                  <a:lnTo>
                    <a:pt x="17227756" y="8889747"/>
                  </a:lnTo>
                  <a:cubicBezTo>
                    <a:pt x="17396667" y="8889747"/>
                    <a:pt x="17532556" y="8753857"/>
                    <a:pt x="17532556" y="8584947"/>
                  </a:cubicBezTo>
                  <a:lnTo>
                    <a:pt x="17532556" y="304800"/>
                  </a:lnTo>
                  <a:cubicBezTo>
                    <a:pt x="17532556" y="135890"/>
                    <a:pt x="17396667" y="0"/>
                    <a:pt x="17227756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id="4" name="Group 4"/>
          <p:cNvGrpSpPr/>
          <p:nvPr/>
        </p:nvGrpSpPr>
        <p:grpSpPr>
          <a:xfrm>
            <a:off x="1275843" y="2487831"/>
            <a:ext cx="15700029" cy="5311337"/>
            <a:chOff x="0" y="0"/>
            <a:chExt cx="28026449" cy="9481378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28026451" cy="9481379"/>
            </a:xfrm>
            <a:custGeom>
              <a:avLst/>
              <a:gdLst/>
              <a:ahLst/>
              <a:cxnLst/>
              <a:rect l="l" t="t" r="r" b="b"/>
              <a:pathLst>
                <a:path w="28026451" h="9481379">
                  <a:moveTo>
                    <a:pt x="27721651" y="0"/>
                  </a:moveTo>
                  <a:lnTo>
                    <a:pt x="304800" y="0"/>
                  </a:lnTo>
                  <a:cubicBezTo>
                    <a:pt x="135890" y="0"/>
                    <a:pt x="0" y="135890"/>
                    <a:pt x="0" y="304800"/>
                  </a:cubicBezTo>
                  <a:lnTo>
                    <a:pt x="0" y="9176579"/>
                  </a:lnTo>
                  <a:cubicBezTo>
                    <a:pt x="0" y="9345488"/>
                    <a:pt x="135890" y="9481379"/>
                    <a:pt x="304800" y="9481379"/>
                  </a:cubicBezTo>
                  <a:lnTo>
                    <a:pt x="27721651" y="9481379"/>
                  </a:lnTo>
                  <a:cubicBezTo>
                    <a:pt x="27890558" y="9481379"/>
                    <a:pt x="28026451" y="9345488"/>
                    <a:pt x="28026451" y="9176579"/>
                  </a:cubicBezTo>
                  <a:lnTo>
                    <a:pt x="28026451" y="304800"/>
                  </a:lnTo>
                  <a:cubicBezTo>
                    <a:pt x="28026451" y="135890"/>
                    <a:pt x="27890558" y="0"/>
                    <a:pt x="27721651" y="0"/>
                  </a:cubicBezTo>
                  <a:close/>
                </a:path>
              </a:pathLst>
            </a:custGeom>
            <a:solidFill>
              <a:srgbClr val="F1D1C7"/>
            </a:solidFill>
          </p:spPr>
        </p:sp>
      </p:grpSp>
      <p:pic>
        <p:nvPicPr>
          <p:cNvPr id="6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93340" y="6332965"/>
            <a:ext cx="2952509" cy="4548684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6897869">
            <a:off x="-1869330" y="-1364602"/>
            <a:ext cx="5730130" cy="4777205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-7281959">
            <a:off x="13594629" y="-745811"/>
            <a:ext cx="6798772" cy="4450105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15913648" y="8111859"/>
            <a:ext cx="3472856" cy="2077399"/>
          </a:xfrm>
          <a:prstGeom prst="rect">
            <a:avLst/>
          </a:prstGeom>
        </p:spPr>
      </p:pic>
      <p:sp>
        <p:nvSpPr>
          <p:cNvPr id="11" name="Hộp Văn bản 10">
            <a:extLst>
              <a:ext uri="{FF2B5EF4-FFF2-40B4-BE49-F238E27FC236}">
                <a16:creationId xmlns:a16="http://schemas.microsoft.com/office/drawing/2014/main" id="{4CF4015C-0DDE-74C2-85DF-A2C46DE2574F}"/>
              </a:ext>
            </a:extLst>
          </p:cNvPr>
          <p:cNvSpPr txBox="1"/>
          <p:nvPr/>
        </p:nvSpPr>
        <p:spPr>
          <a:xfrm>
            <a:off x="3885124" y="3191491"/>
            <a:ext cx="10517751" cy="39040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8800" b="1" dirty="0">
                <a:latin typeface="Arial" panose="020B0604020202020204" pitchFamily="34" charset="0"/>
                <a:cs typeface="Arial" panose="020B0604020202020204" pitchFamily="34" charset="0"/>
              </a:rPr>
              <a:t>BÀ 7: ĐẠI LƯỢNG TỈ LỆ THUẬN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F2E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028700" y="1028700"/>
            <a:ext cx="16230600" cy="8229600"/>
            <a:chOff x="0" y="0"/>
            <a:chExt cx="17532556" cy="8889747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7532556" cy="8889747"/>
            </a:xfrm>
            <a:custGeom>
              <a:avLst/>
              <a:gdLst/>
              <a:ahLst/>
              <a:cxnLst/>
              <a:rect l="l" t="t" r="r" b="b"/>
              <a:pathLst>
                <a:path w="17532556" h="8889747">
                  <a:moveTo>
                    <a:pt x="17227756" y="0"/>
                  </a:moveTo>
                  <a:lnTo>
                    <a:pt x="304800" y="0"/>
                  </a:lnTo>
                  <a:cubicBezTo>
                    <a:pt x="135890" y="0"/>
                    <a:pt x="0" y="135890"/>
                    <a:pt x="0" y="304800"/>
                  </a:cubicBezTo>
                  <a:lnTo>
                    <a:pt x="0" y="8584947"/>
                  </a:lnTo>
                  <a:cubicBezTo>
                    <a:pt x="0" y="8753857"/>
                    <a:pt x="135890" y="8889747"/>
                    <a:pt x="304800" y="8889747"/>
                  </a:cubicBezTo>
                  <a:lnTo>
                    <a:pt x="17227756" y="8889747"/>
                  </a:lnTo>
                  <a:cubicBezTo>
                    <a:pt x="17396667" y="8889747"/>
                    <a:pt x="17532556" y="8753857"/>
                    <a:pt x="17532556" y="8584947"/>
                  </a:cubicBezTo>
                  <a:lnTo>
                    <a:pt x="17532556" y="304800"/>
                  </a:lnTo>
                  <a:cubicBezTo>
                    <a:pt x="17532556" y="135890"/>
                    <a:pt x="17396667" y="0"/>
                    <a:pt x="17227756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pic>
        <p:nvPicPr>
          <p:cNvPr id="6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2152226">
            <a:off x="15012073" y="-859490"/>
            <a:ext cx="5730130" cy="4777205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-621784">
            <a:off x="-1000117" y="7224893"/>
            <a:ext cx="5248259" cy="5695590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-917278" y="461838"/>
            <a:ext cx="3472856" cy="2077399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13997910" y="6092710"/>
            <a:ext cx="2930614" cy="4498925"/>
          </a:xfrm>
          <a:prstGeom prst="rect">
            <a:avLst/>
          </a:prstGeom>
        </p:spPr>
      </p:pic>
      <p:sp>
        <p:nvSpPr>
          <p:cNvPr id="4" name="Hộp Văn bản 3">
            <a:extLst>
              <a:ext uri="{FF2B5EF4-FFF2-40B4-BE49-F238E27FC236}">
                <a16:creationId xmlns:a16="http://schemas.microsoft.com/office/drawing/2014/main" id="{4D20F686-F62F-8435-383C-3EFBBB1A5B4B}"/>
              </a:ext>
            </a:extLst>
          </p:cNvPr>
          <p:cNvSpPr txBox="1"/>
          <p:nvPr/>
        </p:nvSpPr>
        <p:spPr>
          <a:xfrm>
            <a:off x="7467600" y="1146594"/>
            <a:ext cx="3352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Giải</a:t>
            </a:r>
            <a:endParaRPr lang="en-US" sz="40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1" name="Hộp Văn bản 10">
                <a:extLst>
                  <a:ext uri="{FF2B5EF4-FFF2-40B4-BE49-F238E27FC236}">
                    <a16:creationId xmlns:a16="http://schemas.microsoft.com/office/drawing/2014/main" id="{CDB0FFEC-FDD6-B5DD-580B-C3E34C717518}"/>
                  </a:ext>
                </a:extLst>
              </p:cNvPr>
              <p:cNvSpPr txBox="1"/>
              <p:nvPr/>
            </p:nvSpPr>
            <p:spPr>
              <a:xfrm>
                <a:off x="2166164" y="1877412"/>
                <a:ext cx="13955672" cy="752071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600"/>
                  </a:spcAft>
                </a:pP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Gọi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số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cây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mỗi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lớp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cần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chăm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sóc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là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en-US" sz="40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,</m:t>
                    </m:r>
                    <m:r>
                      <a:rPr lang="en-US" sz="40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𝑦</m:t>
                    </m:r>
                    <m:r>
                      <a:rPr lang="en-US" sz="40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,</m:t>
                    </m:r>
                    <m:r>
                      <a:rPr lang="en-US" sz="40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𝑧</m:t>
                    </m:r>
                  </m:oMath>
                </a14:m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(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cây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en-US" sz="40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;</m:t>
                    </m:r>
                    <m:r>
                      <a:rPr lang="en-US" sz="40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𝑦</m:t>
                    </m:r>
                    <m:r>
                      <a:rPr lang="en-US" sz="40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;</m:t>
                    </m:r>
                    <m:r>
                      <a:rPr lang="en-US" sz="40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𝑧</m:t>
                    </m:r>
                    <m:r>
                      <a:rPr lang="en-US" sz="4000" i="1" dirty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 &gt; 0</m:t>
                    </m:r>
                  </m:oMath>
                </a14:m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)</a:t>
                </a:r>
              </a:p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600"/>
                  </a:spcAft>
                </a:pP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Vì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số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cây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mỗi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lớp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cần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chăm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sóc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tỉ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lệ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thuận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với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số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học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sinh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của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lớp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nên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ta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có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: </a:t>
                </a:r>
              </a:p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6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4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4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𝑥</m:t>
                          </m:r>
                        </m:num>
                        <m:den>
                          <m:r>
                            <a:rPr lang="en-US" sz="4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4</m:t>
                          </m:r>
                        </m:den>
                      </m:f>
                      <m:r>
                        <a:rPr lang="en-US" sz="40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4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4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𝑦</m:t>
                          </m:r>
                        </m:num>
                        <m:den>
                          <m:r>
                            <a:rPr lang="en-US" sz="4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32</m:t>
                          </m:r>
                        </m:den>
                      </m:f>
                      <m:r>
                        <a:rPr lang="en-US" sz="40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4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4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𝑧</m:t>
                          </m:r>
                        </m:num>
                        <m:den>
                          <m:r>
                            <a:rPr lang="en-US" sz="4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36</m:t>
                          </m:r>
                        </m:den>
                      </m:f>
                    </m:oMath>
                  </m:oMathPara>
                </a14:m>
                <a:endParaRPr lang="en-US" sz="40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600"/>
                  </a:spcAft>
                </a:pP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Theo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tính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chất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của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dãy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tỉ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số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bằng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nhau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ta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có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:</a:t>
                </a:r>
              </a:p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6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4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4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𝑥</m:t>
                          </m:r>
                        </m:num>
                        <m:den>
                          <m:r>
                            <a:rPr lang="en-US" sz="4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4</m:t>
                          </m:r>
                        </m:den>
                      </m:f>
                      <m:r>
                        <a:rPr lang="en-US" sz="40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4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4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𝑦</m:t>
                          </m:r>
                        </m:num>
                        <m:den>
                          <m:r>
                            <a:rPr lang="en-US" sz="4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32</m:t>
                          </m:r>
                        </m:den>
                      </m:f>
                      <m:r>
                        <a:rPr lang="en-US" sz="40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4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4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𝑧</m:t>
                          </m:r>
                        </m:num>
                        <m:den>
                          <m:r>
                            <a:rPr lang="en-US" sz="4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36</m:t>
                          </m:r>
                        </m:den>
                      </m:f>
                      <m:r>
                        <a:rPr lang="en-US" sz="40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 </m:t>
                      </m:r>
                      <m:f>
                        <m:fPr>
                          <m:ctrlPr>
                            <a:rPr lang="en-US" sz="4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4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𝑥</m:t>
                          </m:r>
                          <m:r>
                            <a:rPr lang="en-US" sz="4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+</m:t>
                          </m:r>
                          <m:r>
                            <a:rPr lang="en-US" sz="4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𝑦</m:t>
                          </m:r>
                          <m:r>
                            <a:rPr lang="en-US" sz="4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+</m:t>
                          </m:r>
                          <m:r>
                            <a:rPr lang="en-US" sz="4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𝑧</m:t>
                          </m:r>
                        </m:num>
                        <m:den>
                          <m:r>
                            <a:rPr lang="en-US" sz="4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40+32+36</m:t>
                          </m:r>
                        </m:den>
                      </m:f>
                      <m:r>
                        <a:rPr lang="en-US" sz="40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4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4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54</m:t>
                          </m:r>
                        </m:num>
                        <m:den>
                          <m:r>
                            <a:rPr lang="en-US" sz="4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108</m:t>
                          </m:r>
                        </m:den>
                      </m:f>
                      <m:r>
                        <a:rPr lang="en-US" sz="40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4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4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4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US" sz="40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11" name="Hộp Văn bản 10">
                <a:extLst>
                  <a:ext uri="{FF2B5EF4-FFF2-40B4-BE49-F238E27FC236}">
                    <a16:creationId xmlns:a16="http://schemas.microsoft.com/office/drawing/2014/main" id="{CDB0FFEC-FDD6-B5DD-580B-C3E34C71751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66164" y="1877412"/>
                <a:ext cx="13955672" cy="7520713"/>
              </a:xfrm>
              <a:prstGeom prst="rect">
                <a:avLst/>
              </a:prstGeom>
              <a:blipFill>
                <a:blip r:embed="rId10"/>
                <a:stretch>
                  <a:fillRect l="-1528" r="-152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5558616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F2E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028700" y="1028700"/>
            <a:ext cx="16230600" cy="8229600"/>
            <a:chOff x="0" y="0"/>
            <a:chExt cx="17532556" cy="8889747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7532556" cy="8889747"/>
            </a:xfrm>
            <a:custGeom>
              <a:avLst/>
              <a:gdLst/>
              <a:ahLst/>
              <a:cxnLst/>
              <a:rect l="l" t="t" r="r" b="b"/>
              <a:pathLst>
                <a:path w="17532556" h="8889747">
                  <a:moveTo>
                    <a:pt x="17227756" y="0"/>
                  </a:moveTo>
                  <a:lnTo>
                    <a:pt x="304800" y="0"/>
                  </a:lnTo>
                  <a:cubicBezTo>
                    <a:pt x="135890" y="0"/>
                    <a:pt x="0" y="135890"/>
                    <a:pt x="0" y="304800"/>
                  </a:cubicBezTo>
                  <a:lnTo>
                    <a:pt x="0" y="8584947"/>
                  </a:lnTo>
                  <a:cubicBezTo>
                    <a:pt x="0" y="8753857"/>
                    <a:pt x="135890" y="8889747"/>
                    <a:pt x="304800" y="8889747"/>
                  </a:cubicBezTo>
                  <a:lnTo>
                    <a:pt x="17227756" y="8889747"/>
                  </a:lnTo>
                  <a:cubicBezTo>
                    <a:pt x="17396667" y="8889747"/>
                    <a:pt x="17532556" y="8753857"/>
                    <a:pt x="17532556" y="8584947"/>
                  </a:cubicBezTo>
                  <a:lnTo>
                    <a:pt x="17532556" y="304800"/>
                  </a:lnTo>
                  <a:cubicBezTo>
                    <a:pt x="17532556" y="135890"/>
                    <a:pt x="17396667" y="0"/>
                    <a:pt x="17227756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pic>
        <p:nvPicPr>
          <p:cNvPr id="4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5096233" y="-206777"/>
            <a:ext cx="2163067" cy="3752955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3810109" y="6641098"/>
            <a:ext cx="5730130" cy="4777205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4239687">
            <a:off x="-1595429" y="-1178094"/>
            <a:ext cx="5248259" cy="5695590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-1261764" y="7505700"/>
            <a:ext cx="4044858" cy="2419560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8" name="Hộp Văn bản 7">
                <a:extLst>
                  <a:ext uri="{FF2B5EF4-FFF2-40B4-BE49-F238E27FC236}">
                    <a16:creationId xmlns:a16="http://schemas.microsoft.com/office/drawing/2014/main" id="{5EA64475-8736-7735-C4AA-6515A1218CB4}"/>
                  </a:ext>
                </a:extLst>
              </p:cNvPr>
              <p:cNvSpPr txBox="1"/>
              <p:nvPr/>
            </p:nvSpPr>
            <p:spPr>
              <a:xfrm>
                <a:off x="3624943" y="2289449"/>
                <a:ext cx="11038114" cy="570810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6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i="1" smtClean="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⇒</m:t>
                      </m:r>
                      <m:r>
                        <a:rPr lang="en-US" sz="40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𝑥</m:t>
                      </m:r>
                      <m:r>
                        <a:rPr lang="en-US" sz="40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en-US" sz="40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40</m:t>
                      </m:r>
                      <m:r>
                        <a:rPr lang="en-US" sz="40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. </m:t>
                      </m:r>
                      <m:f>
                        <m:fPr>
                          <m:ctrlPr>
                            <a:rPr lang="en-US" sz="4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4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4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sz="40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en-US" sz="40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20</m:t>
                      </m:r>
                      <m:r>
                        <a:rPr lang="en-US" sz="4000" b="0" i="0" smtClean="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;</m:t>
                      </m:r>
                      <m:r>
                        <a:rPr lang="en-US" sz="4000" b="0" i="1" smtClean="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𝑦</m:t>
                      </m:r>
                      <m:r>
                        <a:rPr lang="en-US" sz="40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en-US" sz="40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32</m:t>
                      </m:r>
                      <m:r>
                        <a:rPr lang="en-US" sz="40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. </m:t>
                      </m:r>
                      <m:f>
                        <m:fPr>
                          <m:ctrlPr>
                            <a:rPr lang="en-US" sz="4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4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4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sz="40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en-US" sz="40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16</m:t>
                      </m:r>
                      <m:r>
                        <a:rPr lang="en-US" sz="4000" b="0" i="0" smtClean="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; </m:t>
                      </m:r>
                      <m:r>
                        <a:rPr lang="en-US" sz="40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𝑧</m:t>
                      </m:r>
                      <m:r>
                        <a:rPr lang="en-US" sz="40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en-US" sz="40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36</m:t>
                      </m:r>
                      <m:r>
                        <a:rPr lang="en-US" sz="40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. </m:t>
                      </m:r>
                      <m:f>
                        <m:fPr>
                          <m:ctrlPr>
                            <a:rPr lang="en-US" sz="4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4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4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sz="40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en-US" sz="40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18</m:t>
                      </m:r>
                    </m:oMath>
                  </m:oMathPara>
                </a14:m>
                <a:endParaRPr lang="en-US" sz="40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600"/>
                  </a:spcAft>
                </a:pP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Vậy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số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cây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mỗi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lớp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cần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chăm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sóc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là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:</a:t>
                </a:r>
              </a:p>
              <a:p>
                <a:pPr marL="571500" marR="0" indent="-57150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600"/>
                  </a:spcAft>
                  <a:buFont typeface="Wingdings" panose="05000000000000000000" pitchFamily="2" charset="2"/>
                  <a:buChar char="§"/>
                </a:pP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Lớp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7</m:t>
                    </m:r>
                    <m:r>
                      <a:rPr lang="en-US" sz="40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𝐴</m:t>
                    </m:r>
                  </m:oMath>
                </a14:m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: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20</m:t>
                    </m:r>
                  </m:oMath>
                </a14:m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cây</a:t>
                </a:r>
                <a:endParaRPr lang="en-US" sz="4000" dirty="0"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571500" marR="0" indent="-57150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600"/>
                  </a:spcAft>
                  <a:buFont typeface="Wingdings" panose="05000000000000000000" pitchFamily="2" charset="2"/>
                  <a:buChar char="§"/>
                </a:pP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Lớp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7</m:t>
                    </m:r>
                    <m:r>
                      <a:rPr lang="en-US" sz="40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𝐵</m:t>
                    </m:r>
                  </m:oMath>
                </a14:m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: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16</m:t>
                    </m:r>
                  </m:oMath>
                </a14:m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cây</a:t>
                </a:r>
                <a:endParaRPr lang="en-US" sz="4000" dirty="0"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571500" marR="0" indent="-57150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600"/>
                  </a:spcAft>
                  <a:buFont typeface="Wingdings" panose="05000000000000000000" pitchFamily="2" charset="2"/>
                  <a:buChar char="§"/>
                </a:pP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Lớp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7</m:t>
                    </m:r>
                    <m:r>
                      <a:rPr lang="en-US" sz="40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𝐶</m:t>
                    </m:r>
                  </m:oMath>
                </a14:m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: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18</m:t>
                    </m:r>
                  </m:oMath>
                </a14:m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cây</a:t>
                </a:r>
                <a:endParaRPr lang="en-US" sz="40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8" name="Hộp Văn bản 7">
                <a:extLst>
                  <a:ext uri="{FF2B5EF4-FFF2-40B4-BE49-F238E27FC236}">
                    <a16:creationId xmlns:a16="http://schemas.microsoft.com/office/drawing/2014/main" id="{5EA64475-8736-7735-C4AA-6515A1218CB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24943" y="2289449"/>
                <a:ext cx="11038114" cy="5708101"/>
              </a:xfrm>
              <a:prstGeom prst="rect">
                <a:avLst/>
              </a:prstGeom>
              <a:blipFill>
                <a:blip r:embed="rId10"/>
                <a:stretch>
                  <a:fillRect l="-1989" b="-36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8989210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F2E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028700" y="474702"/>
            <a:ext cx="16230600" cy="9553214"/>
            <a:chOff x="0" y="0"/>
            <a:chExt cx="17532556" cy="8889747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7532556" cy="8889747"/>
            </a:xfrm>
            <a:custGeom>
              <a:avLst/>
              <a:gdLst/>
              <a:ahLst/>
              <a:cxnLst/>
              <a:rect l="l" t="t" r="r" b="b"/>
              <a:pathLst>
                <a:path w="17532556" h="8889747">
                  <a:moveTo>
                    <a:pt x="17227756" y="0"/>
                  </a:moveTo>
                  <a:lnTo>
                    <a:pt x="304800" y="0"/>
                  </a:lnTo>
                  <a:cubicBezTo>
                    <a:pt x="135890" y="0"/>
                    <a:pt x="0" y="135890"/>
                    <a:pt x="0" y="304800"/>
                  </a:cubicBezTo>
                  <a:lnTo>
                    <a:pt x="0" y="8584947"/>
                  </a:lnTo>
                  <a:cubicBezTo>
                    <a:pt x="0" y="8753857"/>
                    <a:pt x="135890" y="8889747"/>
                    <a:pt x="304800" y="8889747"/>
                  </a:cubicBezTo>
                  <a:lnTo>
                    <a:pt x="17227756" y="8889747"/>
                  </a:lnTo>
                  <a:cubicBezTo>
                    <a:pt x="17396667" y="8889747"/>
                    <a:pt x="17532556" y="8753857"/>
                    <a:pt x="17532556" y="8584947"/>
                  </a:cubicBezTo>
                  <a:lnTo>
                    <a:pt x="17532556" y="304800"/>
                  </a:lnTo>
                  <a:cubicBezTo>
                    <a:pt x="17532556" y="135890"/>
                    <a:pt x="17396667" y="0"/>
                    <a:pt x="17227756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pic>
        <p:nvPicPr>
          <p:cNvPr id="4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-4082745">
            <a:off x="-3345176" y="3681592"/>
            <a:ext cx="5248259" cy="5695590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-8499379">
            <a:off x="14533923" y="-1139321"/>
            <a:ext cx="5091243" cy="4336042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15242255" y="6287061"/>
            <a:ext cx="2904387" cy="4458662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-1921503" y="-393211"/>
            <a:ext cx="6147254" cy="2078889"/>
          </a:xfrm>
          <a:prstGeom prst="rect">
            <a:avLst/>
          </a:prstGeom>
        </p:spPr>
      </p:pic>
      <p:sp>
        <p:nvSpPr>
          <p:cNvPr id="5" name="Hộp Văn bản 4">
            <a:extLst>
              <a:ext uri="{FF2B5EF4-FFF2-40B4-BE49-F238E27FC236}">
                <a16:creationId xmlns:a16="http://schemas.microsoft.com/office/drawing/2014/main" id="{79BA88F4-03E9-4EB2-D6FC-893B792F98CD}"/>
              </a:ext>
            </a:extLst>
          </p:cNvPr>
          <p:cNvSpPr txBox="1"/>
          <p:nvPr/>
        </p:nvSpPr>
        <p:spPr>
          <a:xfrm>
            <a:off x="4738192" y="474702"/>
            <a:ext cx="85344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>
                <a:latin typeface="Arial" panose="020B0604020202020204" pitchFamily="34" charset="0"/>
                <a:cs typeface="Arial" panose="020B0604020202020204" pitchFamily="34" charset="0"/>
              </a:rPr>
              <a:t>LUYỆN TẬP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9" name="Hộp Văn bản 8">
                <a:extLst>
                  <a:ext uri="{FF2B5EF4-FFF2-40B4-BE49-F238E27FC236}">
                    <a16:creationId xmlns:a16="http://schemas.microsoft.com/office/drawing/2014/main" id="{2A9C8EBC-00B5-C34A-B0C1-9A82C333B149}"/>
                  </a:ext>
                </a:extLst>
              </p:cNvPr>
              <p:cNvSpPr txBox="1"/>
              <p:nvPr/>
            </p:nvSpPr>
            <p:spPr>
              <a:xfrm>
                <a:off x="1484086" y="1775345"/>
                <a:ext cx="14706600" cy="18247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en-US" sz="40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Bài 1 (SGK – tr.62)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Các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giá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trị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tương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ứng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của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khối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lượng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𝑚</m:t>
                    </m:r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(</m:t>
                    </m:r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𝑔</m:t>
                    </m:r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)</m:t>
                    </m:r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và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thể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tích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latin typeface="Cambria Math" panose="02040503050406030204" pitchFamily="18" charset="0"/>
                      </a:rPr>
                      <m:t>𝑉</m:t>
                    </m:r>
                    <m:r>
                      <a:rPr lang="en-US" sz="4000" i="1" dirty="0" smtClean="0">
                        <a:latin typeface="Cambria Math" panose="02040503050406030204" pitchFamily="18" charset="0"/>
                      </a:rPr>
                      <m:t> (</m:t>
                    </m:r>
                    <m:sSup>
                      <m:sSupPr>
                        <m:ctrlPr>
                          <a:rPr lang="en-US" sz="4000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000" b="0" i="1" dirty="0" smtClean="0">
                            <a:latin typeface="Cambria Math" panose="02040503050406030204" pitchFamily="18" charset="0"/>
                          </a:rPr>
                          <m:t>𝑐𝑚</m:t>
                        </m:r>
                      </m:e>
                      <m:sup>
                        <m:r>
                          <a:rPr lang="en-US" sz="4000" b="0" i="1" dirty="0" smtClean="0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  <m:r>
                      <a:rPr lang="en-US" sz="4000" b="0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được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cho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bởi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bảng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sau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:</a:t>
                </a:r>
              </a:p>
            </p:txBody>
          </p:sp>
        </mc:Choice>
        <mc:Fallback>
          <p:sp>
            <p:nvSpPr>
              <p:cNvPr id="9" name="Hộp Văn bản 8">
                <a:extLst>
                  <a:ext uri="{FF2B5EF4-FFF2-40B4-BE49-F238E27FC236}">
                    <a16:creationId xmlns:a16="http://schemas.microsoft.com/office/drawing/2014/main" id="{2A9C8EBC-00B5-C34A-B0C1-9A82C333B14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84086" y="1775345"/>
                <a:ext cx="14706600" cy="1824730"/>
              </a:xfrm>
              <a:prstGeom prst="rect">
                <a:avLst/>
              </a:prstGeom>
              <a:blipFill>
                <a:blip r:embed="rId10"/>
                <a:stretch>
                  <a:fillRect l="-1450" b="-1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10" name="Bảng 10">
                <a:extLst>
                  <a:ext uri="{FF2B5EF4-FFF2-40B4-BE49-F238E27FC236}">
                    <a16:creationId xmlns:a16="http://schemas.microsoft.com/office/drawing/2014/main" id="{5031B104-50C0-C0AC-DFE1-383E7D63C7BF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881626931"/>
                  </p:ext>
                </p:extLst>
              </p:nvPr>
            </p:nvGraphicFramePr>
            <p:xfrm>
              <a:off x="2741386" y="4130044"/>
              <a:ext cx="12192000" cy="3200400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2032000">
                      <a:extLst>
                        <a:ext uri="{9D8B030D-6E8A-4147-A177-3AD203B41FA5}">
                          <a16:colId xmlns:a16="http://schemas.microsoft.com/office/drawing/2014/main" val="1981365076"/>
                        </a:ext>
                      </a:extLst>
                    </a:gridCol>
                    <a:gridCol w="2032000">
                      <a:extLst>
                        <a:ext uri="{9D8B030D-6E8A-4147-A177-3AD203B41FA5}">
                          <a16:colId xmlns:a16="http://schemas.microsoft.com/office/drawing/2014/main" val="4110171035"/>
                        </a:ext>
                      </a:extLst>
                    </a:gridCol>
                    <a:gridCol w="2032000">
                      <a:extLst>
                        <a:ext uri="{9D8B030D-6E8A-4147-A177-3AD203B41FA5}">
                          <a16:colId xmlns:a16="http://schemas.microsoft.com/office/drawing/2014/main" val="4008755208"/>
                        </a:ext>
                      </a:extLst>
                    </a:gridCol>
                    <a:gridCol w="2032000">
                      <a:extLst>
                        <a:ext uri="{9D8B030D-6E8A-4147-A177-3AD203B41FA5}">
                          <a16:colId xmlns:a16="http://schemas.microsoft.com/office/drawing/2014/main" val="2781938811"/>
                        </a:ext>
                      </a:extLst>
                    </a:gridCol>
                    <a:gridCol w="2032000">
                      <a:extLst>
                        <a:ext uri="{9D8B030D-6E8A-4147-A177-3AD203B41FA5}">
                          <a16:colId xmlns:a16="http://schemas.microsoft.com/office/drawing/2014/main" val="2854048674"/>
                        </a:ext>
                      </a:extLst>
                    </a:gridCol>
                    <a:gridCol w="2032000">
                      <a:extLst>
                        <a:ext uri="{9D8B030D-6E8A-4147-A177-3AD203B41FA5}">
                          <a16:colId xmlns:a16="http://schemas.microsoft.com/office/drawing/2014/main" val="1778967966"/>
                        </a:ext>
                      </a:extLst>
                    </a:gridCol>
                  </a:tblGrid>
                  <a:tr h="884129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4000" b="0" i="1" smtClean="0">
                                    <a:latin typeface="Cambria Math" panose="02040503050406030204" pitchFamily="18" charset="0"/>
                                  </a:rPr>
                                  <m:t>𝑚</m:t>
                                </m:r>
                              </m:oMath>
                            </m:oMathPara>
                          </a14:m>
                          <a:endParaRPr lang="en-US" sz="40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solidFill>
                          <a:srgbClr val="DEFDB5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4000" i="1" dirty="0" smtClean="0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113</m:t>
                                </m:r>
                              </m:oMath>
                            </m:oMathPara>
                          </a14:m>
                          <a:endParaRPr lang="en-US" sz="40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4000" i="1" dirty="0" smtClean="0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169,5</m:t>
                                </m:r>
                              </m:oMath>
                            </m:oMathPara>
                          </a14:m>
                          <a:endParaRPr lang="en-US" sz="40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4000" i="1" dirty="0" smtClean="0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226</m:t>
                                </m:r>
                              </m:oMath>
                            </m:oMathPara>
                          </a14:m>
                          <a:endParaRPr lang="en-US" sz="40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4000" i="1" dirty="0" smtClean="0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282,5</m:t>
                                </m:r>
                              </m:oMath>
                            </m:oMathPara>
                          </a14:m>
                          <a:endParaRPr lang="en-US" sz="40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4000" i="1" dirty="0" smtClean="0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339</m:t>
                                </m:r>
                              </m:oMath>
                            </m:oMathPara>
                          </a14:m>
                          <a:endParaRPr lang="en-US" sz="40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2483161427"/>
                      </a:ext>
                    </a:extLst>
                  </a:tr>
                  <a:tr h="884129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4000" b="0" i="1" smtClean="0">
                                    <a:latin typeface="Cambria Math" panose="02040503050406030204" pitchFamily="18" charset="0"/>
                                  </a:rPr>
                                  <m:t>𝑉</m:t>
                                </m:r>
                              </m:oMath>
                            </m:oMathPara>
                          </a14:m>
                          <a:endParaRPr lang="en-US" sz="40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solidFill>
                          <a:srgbClr val="DEFDB5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4000" i="1" dirty="0" smtClean="0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10</m:t>
                                </m:r>
                              </m:oMath>
                            </m:oMathPara>
                          </a14:m>
                          <a:endParaRPr lang="en-US" sz="40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4000" i="1" dirty="0" smtClean="0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15</m:t>
                                </m:r>
                              </m:oMath>
                            </m:oMathPara>
                          </a14:m>
                          <a:endParaRPr lang="en-US" sz="40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4000" i="1" dirty="0" smtClean="0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20</m:t>
                                </m:r>
                              </m:oMath>
                            </m:oMathPara>
                          </a14:m>
                          <a:endParaRPr lang="en-US" sz="40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4000" i="1" dirty="0" smtClean="0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25</m:t>
                                </m:r>
                              </m:oMath>
                            </m:oMathPara>
                          </a14:m>
                          <a:endParaRPr lang="en-US" sz="40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4000" i="1" dirty="0" smtClean="0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30</m:t>
                                </m:r>
                              </m:oMath>
                            </m:oMathPara>
                          </a14:m>
                          <a:endParaRPr lang="en-US" sz="40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202629376"/>
                      </a:ext>
                    </a:extLst>
                  </a:tr>
                  <a:tr h="1432142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en-US" sz="40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4000" b="0" i="1" smtClean="0">
                                        <a:latin typeface="Cambria Math" panose="02040503050406030204" pitchFamily="18" charset="0"/>
                                      </a:rPr>
                                      <m:t>𝑚</m:t>
                                    </m:r>
                                  </m:num>
                                  <m:den>
                                    <m:r>
                                      <a:rPr lang="en-US" sz="4000" b="0" i="1" smtClean="0">
                                        <a:latin typeface="Cambria Math" panose="02040503050406030204" pitchFamily="18" charset="0"/>
                                      </a:rPr>
                                      <m:t>𝑉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en-US" sz="40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solidFill>
                          <a:srgbClr val="DEFDB5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40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?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40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?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40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?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40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?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40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?</a:t>
                          </a: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371349190"/>
                      </a:ext>
                    </a:extLst>
                  </a:tr>
                </a:tbl>
              </a:graphicData>
            </a:graphic>
          </p:graphicFrame>
        </mc:Choice>
        <mc:Fallback>
          <p:graphicFrame>
            <p:nvGraphicFramePr>
              <p:cNvPr id="10" name="Bảng 10">
                <a:extLst>
                  <a:ext uri="{FF2B5EF4-FFF2-40B4-BE49-F238E27FC236}">
                    <a16:creationId xmlns:a16="http://schemas.microsoft.com/office/drawing/2014/main" id="{5031B104-50C0-C0AC-DFE1-383E7D63C7BF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881626931"/>
                  </p:ext>
                </p:extLst>
              </p:nvPr>
            </p:nvGraphicFramePr>
            <p:xfrm>
              <a:off x="2741386" y="4130044"/>
              <a:ext cx="12192000" cy="3200400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2032000">
                      <a:extLst>
                        <a:ext uri="{9D8B030D-6E8A-4147-A177-3AD203B41FA5}">
                          <a16:colId xmlns:a16="http://schemas.microsoft.com/office/drawing/2014/main" val="1981365076"/>
                        </a:ext>
                      </a:extLst>
                    </a:gridCol>
                    <a:gridCol w="2032000">
                      <a:extLst>
                        <a:ext uri="{9D8B030D-6E8A-4147-A177-3AD203B41FA5}">
                          <a16:colId xmlns:a16="http://schemas.microsoft.com/office/drawing/2014/main" val="4110171035"/>
                        </a:ext>
                      </a:extLst>
                    </a:gridCol>
                    <a:gridCol w="2032000">
                      <a:extLst>
                        <a:ext uri="{9D8B030D-6E8A-4147-A177-3AD203B41FA5}">
                          <a16:colId xmlns:a16="http://schemas.microsoft.com/office/drawing/2014/main" val="4008755208"/>
                        </a:ext>
                      </a:extLst>
                    </a:gridCol>
                    <a:gridCol w="2032000">
                      <a:extLst>
                        <a:ext uri="{9D8B030D-6E8A-4147-A177-3AD203B41FA5}">
                          <a16:colId xmlns:a16="http://schemas.microsoft.com/office/drawing/2014/main" val="2781938811"/>
                        </a:ext>
                      </a:extLst>
                    </a:gridCol>
                    <a:gridCol w="2032000">
                      <a:extLst>
                        <a:ext uri="{9D8B030D-6E8A-4147-A177-3AD203B41FA5}">
                          <a16:colId xmlns:a16="http://schemas.microsoft.com/office/drawing/2014/main" val="2854048674"/>
                        </a:ext>
                      </a:extLst>
                    </a:gridCol>
                    <a:gridCol w="2032000">
                      <a:extLst>
                        <a:ext uri="{9D8B030D-6E8A-4147-A177-3AD203B41FA5}">
                          <a16:colId xmlns:a16="http://schemas.microsoft.com/office/drawing/2014/main" val="1778967966"/>
                        </a:ext>
                      </a:extLst>
                    </a:gridCol>
                  </a:tblGrid>
                  <a:tr h="884129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11"/>
                          <a:stretch>
                            <a:fillRect l="-299" t="-690" r="-499701" b="-26413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11"/>
                          <a:stretch>
                            <a:fillRect l="-100601" t="-690" r="-401201" b="-26413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11"/>
                          <a:stretch>
                            <a:fillRect l="-200000" t="-690" r="-300000" b="-26413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11"/>
                          <a:stretch>
                            <a:fillRect l="-300901" t="-690" r="-200901" b="-26413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11"/>
                          <a:stretch>
                            <a:fillRect l="-399701" t="-690" r="-100299" b="-26413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11"/>
                          <a:stretch>
                            <a:fillRect l="-501201" t="-690" r="-601" b="-264138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483161427"/>
                      </a:ext>
                    </a:extLst>
                  </a:tr>
                  <a:tr h="884129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11"/>
                          <a:stretch>
                            <a:fillRect l="-299" t="-100000" r="-499701" b="-16232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11"/>
                          <a:stretch>
                            <a:fillRect l="-100601" t="-100000" r="-401201" b="-16232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11"/>
                          <a:stretch>
                            <a:fillRect l="-200000" t="-100000" r="-300000" b="-16232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11"/>
                          <a:stretch>
                            <a:fillRect l="-300901" t="-100000" r="-200901" b="-16232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11"/>
                          <a:stretch>
                            <a:fillRect l="-399701" t="-100000" r="-100299" b="-16232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11"/>
                          <a:stretch>
                            <a:fillRect l="-501201" t="-100000" r="-601" b="-162329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02629376"/>
                      </a:ext>
                    </a:extLst>
                  </a:tr>
                  <a:tr h="1432142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11"/>
                          <a:stretch>
                            <a:fillRect l="-299" t="-124255" r="-499701" b="-85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40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?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40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?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40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?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40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?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40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?</a:t>
                          </a: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371349190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11" name="Hộp Văn bản 10">
            <a:extLst>
              <a:ext uri="{FF2B5EF4-FFF2-40B4-BE49-F238E27FC236}">
                <a16:creationId xmlns:a16="http://schemas.microsoft.com/office/drawing/2014/main" id="{3C4A7BA1-A7A2-E452-7139-E1954D5A0FD1}"/>
              </a:ext>
            </a:extLst>
          </p:cNvPr>
          <p:cNvSpPr txBox="1"/>
          <p:nvPr/>
        </p:nvSpPr>
        <p:spPr>
          <a:xfrm>
            <a:off x="1560286" y="7860413"/>
            <a:ext cx="14554200" cy="18249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a)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Tìm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thích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hợp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cho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just">
              <a:lnSpc>
                <a:spcPct val="150000"/>
              </a:lnSpc>
            </a:pP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b) Hai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đại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lượng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m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V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tỉ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lệ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thuận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với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nhau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không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?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Vì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sao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12" name="Hình chữ nhật: Góc Tròn 11">
            <a:extLst>
              <a:ext uri="{FF2B5EF4-FFF2-40B4-BE49-F238E27FC236}">
                <a16:creationId xmlns:a16="http://schemas.microsoft.com/office/drawing/2014/main" id="{D9B723A9-288A-31AD-F753-67E98F137033}"/>
              </a:ext>
            </a:extLst>
          </p:cNvPr>
          <p:cNvSpPr/>
          <p:nvPr/>
        </p:nvSpPr>
        <p:spPr>
          <a:xfrm>
            <a:off x="7155763" y="8163274"/>
            <a:ext cx="653143" cy="609600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75645140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5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F2E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028700" y="1028700"/>
            <a:ext cx="16230600" cy="8229600"/>
            <a:chOff x="0" y="0"/>
            <a:chExt cx="17532556" cy="8889747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7532556" cy="8889747"/>
            </a:xfrm>
            <a:custGeom>
              <a:avLst/>
              <a:gdLst/>
              <a:ahLst/>
              <a:cxnLst/>
              <a:rect l="l" t="t" r="r" b="b"/>
              <a:pathLst>
                <a:path w="17532556" h="8889747">
                  <a:moveTo>
                    <a:pt x="17227756" y="0"/>
                  </a:moveTo>
                  <a:lnTo>
                    <a:pt x="304800" y="0"/>
                  </a:lnTo>
                  <a:cubicBezTo>
                    <a:pt x="135890" y="0"/>
                    <a:pt x="0" y="135890"/>
                    <a:pt x="0" y="304800"/>
                  </a:cubicBezTo>
                  <a:lnTo>
                    <a:pt x="0" y="8584947"/>
                  </a:lnTo>
                  <a:cubicBezTo>
                    <a:pt x="0" y="8753857"/>
                    <a:pt x="135890" y="8889747"/>
                    <a:pt x="304800" y="8889747"/>
                  </a:cubicBezTo>
                  <a:lnTo>
                    <a:pt x="17227756" y="8889747"/>
                  </a:lnTo>
                  <a:cubicBezTo>
                    <a:pt x="17396667" y="8889747"/>
                    <a:pt x="17532556" y="8753857"/>
                    <a:pt x="17532556" y="8584947"/>
                  </a:cubicBezTo>
                  <a:lnTo>
                    <a:pt x="17532556" y="304800"/>
                  </a:lnTo>
                  <a:cubicBezTo>
                    <a:pt x="17532556" y="135890"/>
                    <a:pt x="17396667" y="0"/>
                    <a:pt x="17227756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id="4" name="Group 4"/>
          <p:cNvGrpSpPr/>
          <p:nvPr/>
        </p:nvGrpSpPr>
        <p:grpSpPr>
          <a:xfrm>
            <a:off x="1293986" y="2247900"/>
            <a:ext cx="15700029" cy="6740733"/>
            <a:chOff x="0" y="0"/>
            <a:chExt cx="28026449" cy="9481378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28026451" cy="9481379"/>
            </a:xfrm>
            <a:custGeom>
              <a:avLst/>
              <a:gdLst/>
              <a:ahLst/>
              <a:cxnLst/>
              <a:rect l="l" t="t" r="r" b="b"/>
              <a:pathLst>
                <a:path w="28026451" h="9481379">
                  <a:moveTo>
                    <a:pt x="27721651" y="0"/>
                  </a:moveTo>
                  <a:lnTo>
                    <a:pt x="304800" y="0"/>
                  </a:lnTo>
                  <a:cubicBezTo>
                    <a:pt x="135890" y="0"/>
                    <a:pt x="0" y="135890"/>
                    <a:pt x="0" y="304800"/>
                  </a:cubicBezTo>
                  <a:lnTo>
                    <a:pt x="0" y="9176579"/>
                  </a:lnTo>
                  <a:cubicBezTo>
                    <a:pt x="0" y="9345488"/>
                    <a:pt x="135890" y="9481379"/>
                    <a:pt x="304800" y="9481379"/>
                  </a:cubicBezTo>
                  <a:lnTo>
                    <a:pt x="27721651" y="9481379"/>
                  </a:lnTo>
                  <a:cubicBezTo>
                    <a:pt x="27890558" y="9481379"/>
                    <a:pt x="28026451" y="9345488"/>
                    <a:pt x="28026451" y="9176579"/>
                  </a:cubicBezTo>
                  <a:lnTo>
                    <a:pt x="28026451" y="304800"/>
                  </a:lnTo>
                  <a:cubicBezTo>
                    <a:pt x="28026451" y="135890"/>
                    <a:pt x="27890558" y="0"/>
                    <a:pt x="27721651" y="0"/>
                  </a:cubicBezTo>
                  <a:close/>
                </a:path>
              </a:pathLst>
            </a:custGeom>
            <a:solidFill>
              <a:srgbClr val="F1D1C7"/>
            </a:solidFill>
          </p:spPr>
        </p:sp>
      </p:grpSp>
      <p:pic>
        <p:nvPicPr>
          <p:cNvPr id="6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93340" y="6332965"/>
            <a:ext cx="2952509" cy="4548684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6897869">
            <a:off x="-2249484" y="-1802926"/>
            <a:ext cx="5730130" cy="4777205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-7281959">
            <a:off x="13594629" y="-745811"/>
            <a:ext cx="6798772" cy="4450105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15913648" y="8111859"/>
            <a:ext cx="3472856" cy="2077399"/>
          </a:xfrm>
          <a:prstGeom prst="rect">
            <a:avLst/>
          </a:prstGeom>
        </p:spPr>
      </p:pic>
      <p:sp>
        <p:nvSpPr>
          <p:cNvPr id="9" name="Hộp Văn bản 8">
            <a:extLst>
              <a:ext uri="{FF2B5EF4-FFF2-40B4-BE49-F238E27FC236}">
                <a16:creationId xmlns:a16="http://schemas.microsoft.com/office/drawing/2014/main" id="{A2C77B4D-87A0-7036-53AA-DA8B42084238}"/>
              </a:ext>
            </a:extLst>
          </p:cNvPr>
          <p:cNvSpPr txBox="1"/>
          <p:nvPr/>
        </p:nvSpPr>
        <p:spPr>
          <a:xfrm>
            <a:off x="7467600" y="1146594"/>
            <a:ext cx="3352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Giải</a:t>
            </a:r>
            <a:endParaRPr lang="en-US" sz="40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11" name="Bảng 10">
                <a:extLst>
                  <a:ext uri="{FF2B5EF4-FFF2-40B4-BE49-F238E27FC236}">
                    <a16:creationId xmlns:a16="http://schemas.microsoft.com/office/drawing/2014/main" id="{6FFC4705-5E2D-8253-65A5-6A493A3539B0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151389606"/>
                  </p:ext>
                </p:extLst>
              </p:nvPr>
            </p:nvGraphicFramePr>
            <p:xfrm>
              <a:off x="3048000" y="3625524"/>
              <a:ext cx="12192000" cy="3200400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2032000">
                      <a:extLst>
                        <a:ext uri="{9D8B030D-6E8A-4147-A177-3AD203B41FA5}">
                          <a16:colId xmlns:a16="http://schemas.microsoft.com/office/drawing/2014/main" val="1981365076"/>
                        </a:ext>
                      </a:extLst>
                    </a:gridCol>
                    <a:gridCol w="2032000">
                      <a:extLst>
                        <a:ext uri="{9D8B030D-6E8A-4147-A177-3AD203B41FA5}">
                          <a16:colId xmlns:a16="http://schemas.microsoft.com/office/drawing/2014/main" val="4110171035"/>
                        </a:ext>
                      </a:extLst>
                    </a:gridCol>
                    <a:gridCol w="2032000">
                      <a:extLst>
                        <a:ext uri="{9D8B030D-6E8A-4147-A177-3AD203B41FA5}">
                          <a16:colId xmlns:a16="http://schemas.microsoft.com/office/drawing/2014/main" val="4008755208"/>
                        </a:ext>
                      </a:extLst>
                    </a:gridCol>
                    <a:gridCol w="2032000">
                      <a:extLst>
                        <a:ext uri="{9D8B030D-6E8A-4147-A177-3AD203B41FA5}">
                          <a16:colId xmlns:a16="http://schemas.microsoft.com/office/drawing/2014/main" val="2781938811"/>
                        </a:ext>
                      </a:extLst>
                    </a:gridCol>
                    <a:gridCol w="2032000">
                      <a:extLst>
                        <a:ext uri="{9D8B030D-6E8A-4147-A177-3AD203B41FA5}">
                          <a16:colId xmlns:a16="http://schemas.microsoft.com/office/drawing/2014/main" val="2854048674"/>
                        </a:ext>
                      </a:extLst>
                    </a:gridCol>
                    <a:gridCol w="2032000">
                      <a:extLst>
                        <a:ext uri="{9D8B030D-6E8A-4147-A177-3AD203B41FA5}">
                          <a16:colId xmlns:a16="http://schemas.microsoft.com/office/drawing/2014/main" val="1778967966"/>
                        </a:ext>
                      </a:extLst>
                    </a:gridCol>
                  </a:tblGrid>
                  <a:tr h="884129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4000" b="0" i="1" smtClean="0">
                                    <a:latin typeface="Cambria Math" panose="02040503050406030204" pitchFamily="18" charset="0"/>
                                  </a:rPr>
                                  <m:t>𝑚</m:t>
                                </m:r>
                              </m:oMath>
                            </m:oMathPara>
                          </a14:m>
                          <a:endParaRPr lang="en-US" sz="40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solidFill>
                          <a:srgbClr val="DEFDB5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4000" i="1" dirty="0" smtClean="0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113</m:t>
                                </m:r>
                              </m:oMath>
                            </m:oMathPara>
                          </a14:m>
                          <a:endParaRPr lang="en-US" sz="40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4000" i="1" dirty="0" smtClean="0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169,5</m:t>
                                </m:r>
                              </m:oMath>
                            </m:oMathPara>
                          </a14:m>
                          <a:endParaRPr lang="en-US" sz="40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4000" i="1" dirty="0" smtClean="0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226</m:t>
                                </m:r>
                              </m:oMath>
                            </m:oMathPara>
                          </a14:m>
                          <a:endParaRPr lang="en-US" sz="40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4000" i="1" dirty="0" smtClean="0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282,5</m:t>
                                </m:r>
                              </m:oMath>
                            </m:oMathPara>
                          </a14:m>
                          <a:endParaRPr lang="en-US" sz="40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4000" i="1" dirty="0" smtClean="0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339</m:t>
                                </m:r>
                              </m:oMath>
                            </m:oMathPara>
                          </a14:m>
                          <a:endParaRPr lang="en-US" sz="40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2483161427"/>
                      </a:ext>
                    </a:extLst>
                  </a:tr>
                  <a:tr h="884129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4000" b="0" i="1" smtClean="0">
                                    <a:latin typeface="Cambria Math" panose="02040503050406030204" pitchFamily="18" charset="0"/>
                                  </a:rPr>
                                  <m:t>𝑉</m:t>
                                </m:r>
                              </m:oMath>
                            </m:oMathPara>
                          </a14:m>
                          <a:endParaRPr lang="en-US" sz="40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solidFill>
                          <a:srgbClr val="DEFDB5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4000" i="1" dirty="0" smtClean="0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10</m:t>
                                </m:r>
                              </m:oMath>
                            </m:oMathPara>
                          </a14:m>
                          <a:endParaRPr lang="en-US" sz="40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4000" i="1" dirty="0" smtClean="0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15</m:t>
                                </m:r>
                              </m:oMath>
                            </m:oMathPara>
                          </a14:m>
                          <a:endParaRPr lang="en-US" sz="40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4000" i="1" dirty="0" smtClean="0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20</m:t>
                                </m:r>
                              </m:oMath>
                            </m:oMathPara>
                          </a14:m>
                          <a:endParaRPr lang="en-US" sz="40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4000" i="1" dirty="0" smtClean="0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25</m:t>
                                </m:r>
                              </m:oMath>
                            </m:oMathPara>
                          </a14:m>
                          <a:endParaRPr lang="en-US" sz="40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4000" i="1" dirty="0" smtClean="0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30</m:t>
                                </m:r>
                              </m:oMath>
                            </m:oMathPara>
                          </a14:m>
                          <a:endParaRPr lang="en-US" sz="40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202629376"/>
                      </a:ext>
                    </a:extLst>
                  </a:tr>
                  <a:tr h="1432142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en-US" sz="40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4000" b="0" i="1" smtClean="0">
                                        <a:latin typeface="Cambria Math" panose="02040503050406030204" pitchFamily="18" charset="0"/>
                                      </a:rPr>
                                      <m:t>𝑚</m:t>
                                    </m:r>
                                  </m:num>
                                  <m:den>
                                    <m:r>
                                      <a:rPr lang="en-US" sz="4000" b="0" i="1" smtClean="0">
                                        <a:latin typeface="Cambria Math" panose="02040503050406030204" pitchFamily="18" charset="0"/>
                                      </a:rPr>
                                      <m:t>𝑉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en-US" sz="40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solidFill>
                          <a:srgbClr val="DEFDB5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4000" b="0" i="1" smtClean="0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11,3</m:t>
                                </m:r>
                              </m:oMath>
                            </m:oMathPara>
                          </a14:m>
                          <a:endParaRPr lang="en-US" sz="40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4000" b="0" i="1" smtClean="0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11,3</m:t>
                                </m:r>
                              </m:oMath>
                            </m:oMathPara>
                          </a14:m>
                          <a:endParaRPr lang="en-US" sz="40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4000" b="0" i="1" smtClean="0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11,3</m:t>
                                </m:r>
                              </m:oMath>
                            </m:oMathPara>
                          </a14:m>
                          <a:endParaRPr lang="en-US" sz="40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4000" b="0" i="1" smtClean="0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11,3</m:t>
                                </m:r>
                              </m:oMath>
                            </m:oMathPara>
                          </a14:m>
                          <a:endParaRPr lang="en-US" sz="40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4000" b="0" i="1" smtClean="0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11,3</m:t>
                                </m:r>
                              </m:oMath>
                            </m:oMathPara>
                          </a14:m>
                          <a:endParaRPr lang="en-US" sz="40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371349190"/>
                      </a:ext>
                    </a:extLst>
                  </a:tr>
                </a:tbl>
              </a:graphicData>
            </a:graphic>
          </p:graphicFrame>
        </mc:Choice>
        <mc:Fallback>
          <p:graphicFrame>
            <p:nvGraphicFramePr>
              <p:cNvPr id="11" name="Bảng 10">
                <a:extLst>
                  <a:ext uri="{FF2B5EF4-FFF2-40B4-BE49-F238E27FC236}">
                    <a16:creationId xmlns:a16="http://schemas.microsoft.com/office/drawing/2014/main" id="{6FFC4705-5E2D-8253-65A5-6A493A3539B0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151389606"/>
                  </p:ext>
                </p:extLst>
              </p:nvPr>
            </p:nvGraphicFramePr>
            <p:xfrm>
              <a:off x="3048000" y="3625524"/>
              <a:ext cx="12192000" cy="3200400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2032000">
                      <a:extLst>
                        <a:ext uri="{9D8B030D-6E8A-4147-A177-3AD203B41FA5}">
                          <a16:colId xmlns:a16="http://schemas.microsoft.com/office/drawing/2014/main" val="1981365076"/>
                        </a:ext>
                      </a:extLst>
                    </a:gridCol>
                    <a:gridCol w="2032000">
                      <a:extLst>
                        <a:ext uri="{9D8B030D-6E8A-4147-A177-3AD203B41FA5}">
                          <a16:colId xmlns:a16="http://schemas.microsoft.com/office/drawing/2014/main" val="4110171035"/>
                        </a:ext>
                      </a:extLst>
                    </a:gridCol>
                    <a:gridCol w="2032000">
                      <a:extLst>
                        <a:ext uri="{9D8B030D-6E8A-4147-A177-3AD203B41FA5}">
                          <a16:colId xmlns:a16="http://schemas.microsoft.com/office/drawing/2014/main" val="4008755208"/>
                        </a:ext>
                      </a:extLst>
                    </a:gridCol>
                    <a:gridCol w="2032000">
                      <a:extLst>
                        <a:ext uri="{9D8B030D-6E8A-4147-A177-3AD203B41FA5}">
                          <a16:colId xmlns:a16="http://schemas.microsoft.com/office/drawing/2014/main" val="2781938811"/>
                        </a:ext>
                      </a:extLst>
                    </a:gridCol>
                    <a:gridCol w="2032000">
                      <a:extLst>
                        <a:ext uri="{9D8B030D-6E8A-4147-A177-3AD203B41FA5}">
                          <a16:colId xmlns:a16="http://schemas.microsoft.com/office/drawing/2014/main" val="2854048674"/>
                        </a:ext>
                      </a:extLst>
                    </a:gridCol>
                    <a:gridCol w="2032000">
                      <a:extLst>
                        <a:ext uri="{9D8B030D-6E8A-4147-A177-3AD203B41FA5}">
                          <a16:colId xmlns:a16="http://schemas.microsoft.com/office/drawing/2014/main" val="1778967966"/>
                        </a:ext>
                      </a:extLst>
                    </a:gridCol>
                  </a:tblGrid>
                  <a:tr h="884129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10"/>
                          <a:stretch>
                            <a:fillRect l="-601" t="-690" r="-501502" b="-26413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10"/>
                          <a:stretch>
                            <a:fillRect l="-100299" t="-690" r="-400000" b="-26413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10"/>
                          <a:stretch>
                            <a:fillRect l="-200901" t="-690" r="-301201" b="-26413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10"/>
                          <a:stretch>
                            <a:fillRect l="-300901" t="-690" r="-201201" b="-26413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10"/>
                          <a:stretch>
                            <a:fillRect l="-399701" t="-690" r="-100599" b="-26413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10"/>
                          <a:stretch>
                            <a:fillRect l="-501201" t="-690" r="-901" b="-264138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483161427"/>
                      </a:ext>
                    </a:extLst>
                  </a:tr>
                  <a:tr h="884129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10"/>
                          <a:stretch>
                            <a:fillRect l="-601" t="-100000" r="-501502" b="-16232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10"/>
                          <a:stretch>
                            <a:fillRect l="-100299" t="-100000" r="-400000" b="-16232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10"/>
                          <a:stretch>
                            <a:fillRect l="-200901" t="-100000" r="-301201" b="-16232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10"/>
                          <a:stretch>
                            <a:fillRect l="-300901" t="-100000" r="-201201" b="-16232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10"/>
                          <a:stretch>
                            <a:fillRect l="-399701" t="-100000" r="-100599" b="-16232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10"/>
                          <a:stretch>
                            <a:fillRect l="-501201" t="-100000" r="-901" b="-162329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02629376"/>
                      </a:ext>
                    </a:extLst>
                  </a:tr>
                  <a:tr h="1432142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10"/>
                          <a:stretch>
                            <a:fillRect l="-601" t="-124255" r="-501502" b="-85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10"/>
                          <a:stretch>
                            <a:fillRect l="-100299" t="-124255" r="-400000" b="-85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10"/>
                          <a:stretch>
                            <a:fillRect l="-200901" t="-124255" r="-301201" b="-85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10"/>
                          <a:stretch>
                            <a:fillRect l="-300901" t="-124255" r="-201201" b="-85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10"/>
                          <a:stretch>
                            <a:fillRect l="-399701" t="-124255" r="-100599" b="-85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10"/>
                          <a:stretch>
                            <a:fillRect l="-501201" t="-124255" r="-901" b="-851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71349190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12" name="Hộp Văn bản 11">
            <a:extLst>
              <a:ext uri="{FF2B5EF4-FFF2-40B4-BE49-F238E27FC236}">
                <a16:creationId xmlns:a16="http://schemas.microsoft.com/office/drawing/2014/main" id="{A36E0F02-1486-79CE-7BF5-7E186B72672A}"/>
              </a:ext>
            </a:extLst>
          </p:cNvPr>
          <p:cNvSpPr txBox="1"/>
          <p:nvPr/>
        </p:nvSpPr>
        <p:spPr>
          <a:xfrm>
            <a:off x="2904388" y="2581892"/>
            <a:ext cx="11506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a)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Hoàn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thành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bảng</a:t>
            </a: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5" name="Hộp Văn bản 14">
                <a:extLst>
                  <a:ext uri="{FF2B5EF4-FFF2-40B4-BE49-F238E27FC236}">
                    <a16:creationId xmlns:a16="http://schemas.microsoft.com/office/drawing/2014/main" id="{517F8AA6-F516-44F8-F33E-BBCC15657078}"/>
                  </a:ext>
                </a:extLst>
              </p:cNvPr>
              <p:cNvSpPr txBox="1"/>
              <p:nvPr/>
            </p:nvSpPr>
            <p:spPr>
              <a:xfrm>
                <a:off x="2891887" y="6917612"/>
                <a:ext cx="12348113" cy="213744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en-US" sz="40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b) Ta </a:t>
                </a:r>
                <a:r>
                  <a:rPr lang="en-US" sz="40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thấy</a:t>
                </a:r>
                <a:r>
                  <a:rPr lang="en-US" sz="40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tỉ</a:t>
                </a:r>
                <a:r>
                  <a:rPr lang="en-US" sz="40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lệ</a:t>
                </a:r>
                <a:r>
                  <a:rPr lang="en-US" sz="40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 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0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40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𝑚</m:t>
                        </m:r>
                      </m:num>
                      <m:den>
                        <m:r>
                          <a:rPr lang="en-US" sz="40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𝑉</m:t>
                        </m:r>
                      </m:den>
                    </m:f>
                  </m:oMath>
                </a14:m>
                <a:r>
                  <a:rPr lang="en-US" sz="40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không</a:t>
                </a:r>
                <a:r>
                  <a:rPr lang="en-US" sz="40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đổi</a:t>
                </a:r>
                <a:r>
                  <a:rPr lang="en-US" sz="40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nên</a:t>
                </a:r>
                <a:r>
                  <a:rPr lang="en-US" sz="40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hai</a:t>
                </a:r>
                <a:r>
                  <a:rPr lang="en-US" sz="40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đại</a:t>
                </a:r>
                <a:r>
                  <a:rPr lang="en-US" sz="40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lượng</a:t>
                </a:r>
                <a:r>
                  <a:rPr lang="en-US" sz="40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𝑚</m:t>
                    </m:r>
                  </m:oMath>
                </a14:m>
                <a:r>
                  <a:rPr lang="en-US" sz="40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và</a:t>
                </a:r>
                <a:r>
                  <a:rPr lang="en-US" sz="40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𝑉</m:t>
                    </m:r>
                  </m:oMath>
                </a14:m>
                <a:r>
                  <a:rPr lang="en-US" sz="40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tỉ</a:t>
                </a:r>
                <a:r>
                  <a:rPr lang="en-US" sz="40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lệ</a:t>
                </a:r>
                <a:r>
                  <a:rPr lang="en-US" sz="40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thuận</a:t>
                </a:r>
                <a:r>
                  <a:rPr lang="en-US" sz="40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với</a:t>
                </a:r>
                <a:r>
                  <a:rPr lang="en-US" sz="40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nhau</a:t>
                </a:r>
                <a:r>
                  <a:rPr lang="en-US" sz="40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.</a:t>
                </a:r>
                <a:endParaRPr lang="en-US" sz="4000" dirty="0"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15" name="Hộp Văn bản 14">
                <a:extLst>
                  <a:ext uri="{FF2B5EF4-FFF2-40B4-BE49-F238E27FC236}">
                    <a16:creationId xmlns:a16="http://schemas.microsoft.com/office/drawing/2014/main" id="{517F8AA6-F516-44F8-F33E-BBCC1565707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91887" y="6917612"/>
                <a:ext cx="12348113" cy="2137445"/>
              </a:xfrm>
              <a:prstGeom prst="rect">
                <a:avLst/>
              </a:prstGeom>
              <a:blipFill>
                <a:blip r:embed="rId11"/>
                <a:stretch>
                  <a:fillRect l="-1728" b="-114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9506141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F2E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028700" y="497198"/>
            <a:ext cx="16230600" cy="9789802"/>
            <a:chOff x="0" y="0"/>
            <a:chExt cx="17532556" cy="8889747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7532556" cy="8889747"/>
            </a:xfrm>
            <a:custGeom>
              <a:avLst/>
              <a:gdLst/>
              <a:ahLst/>
              <a:cxnLst/>
              <a:rect l="l" t="t" r="r" b="b"/>
              <a:pathLst>
                <a:path w="17532556" h="8889747">
                  <a:moveTo>
                    <a:pt x="17227756" y="0"/>
                  </a:moveTo>
                  <a:lnTo>
                    <a:pt x="304800" y="0"/>
                  </a:lnTo>
                  <a:cubicBezTo>
                    <a:pt x="135890" y="0"/>
                    <a:pt x="0" y="135890"/>
                    <a:pt x="0" y="304800"/>
                  </a:cubicBezTo>
                  <a:lnTo>
                    <a:pt x="0" y="8584947"/>
                  </a:lnTo>
                  <a:cubicBezTo>
                    <a:pt x="0" y="8753857"/>
                    <a:pt x="135890" y="8889747"/>
                    <a:pt x="304800" y="8889747"/>
                  </a:cubicBezTo>
                  <a:lnTo>
                    <a:pt x="17227756" y="8889747"/>
                  </a:lnTo>
                  <a:cubicBezTo>
                    <a:pt x="17396667" y="8889747"/>
                    <a:pt x="17532556" y="8753857"/>
                    <a:pt x="17532556" y="8584947"/>
                  </a:cubicBezTo>
                  <a:lnTo>
                    <a:pt x="17532556" y="304800"/>
                  </a:lnTo>
                  <a:cubicBezTo>
                    <a:pt x="17532556" y="135890"/>
                    <a:pt x="17396667" y="0"/>
                    <a:pt x="17227756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pic>
        <p:nvPicPr>
          <p:cNvPr id="4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4549130">
            <a:off x="-1577160" y="7170126"/>
            <a:ext cx="6380533" cy="4176349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7368775">
            <a:off x="-2237706" y="-2847796"/>
            <a:ext cx="5248259" cy="5695590"/>
          </a:xfrm>
          <a:prstGeom prst="rect">
            <a:avLst/>
          </a:prstGeom>
        </p:spPr>
      </p:pic>
      <p:pic>
        <p:nvPicPr>
          <p:cNvPr id="15" name="Picture 1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16118723" y="6135427"/>
            <a:ext cx="2281153" cy="3544950"/>
          </a:xfrm>
          <a:prstGeom prst="rect">
            <a:avLst/>
          </a:prstGeom>
        </p:spPr>
      </p:pic>
      <p:pic>
        <p:nvPicPr>
          <p:cNvPr id="16" name="Picture 16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rot="-2097886">
            <a:off x="14678243" y="8253015"/>
            <a:ext cx="5162115" cy="4303651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5" name="Hộp Văn bản 4">
                <a:extLst>
                  <a:ext uri="{FF2B5EF4-FFF2-40B4-BE49-F238E27FC236}">
                    <a16:creationId xmlns:a16="http://schemas.microsoft.com/office/drawing/2014/main" id="{CCBDE142-EBC9-2635-561A-E644805E91BB}"/>
                  </a:ext>
                </a:extLst>
              </p:cNvPr>
              <p:cNvSpPr txBox="1"/>
              <p:nvPr/>
            </p:nvSpPr>
            <p:spPr>
              <a:xfrm>
                <a:off x="3486150" y="1065515"/>
                <a:ext cx="11315700" cy="182492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en-US" sz="4000" b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Bài</a:t>
                </a:r>
                <a:r>
                  <a:rPr lang="en-US" sz="40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2 (SGK – tr.63) 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Cho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biết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, </m:t>
                    </m:r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𝑦</m:t>
                    </m:r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</m:t>
                    </m:r>
                  </m:oMath>
                </a14:m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là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hai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đại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lượng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tỉ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lệ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thuận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với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nhau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:</a:t>
                </a:r>
              </a:p>
            </p:txBody>
          </p:sp>
        </mc:Choice>
        <mc:Fallback>
          <p:sp>
            <p:nvSpPr>
              <p:cNvPr id="5" name="Hộp Văn bản 4">
                <a:extLst>
                  <a:ext uri="{FF2B5EF4-FFF2-40B4-BE49-F238E27FC236}">
                    <a16:creationId xmlns:a16="http://schemas.microsoft.com/office/drawing/2014/main" id="{CCBDE142-EBC9-2635-561A-E644805E91B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86150" y="1065515"/>
                <a:ext cx="11315700" cy="1824923"/>
              </a:xfrm>
              <a:prstGeom prst="rect">
                <a:avLst/>
              </a:prstGeom>
              <a:blipFill>
                <a:blip r:embed="rId10"/>
                <a:stretch>
                  <a:fillRect l="-1940" r="-1886" b="-1371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17" name="Bảng 17">
                <a:extLst>
                  <a:ext uri="{FF2B5EF4-FFF2-40B4-BE49-F238E27FC236}">
                    <a16:creationId xmlns:a16="http://schemas.microsoft.com/office/drawing/2014/main" id="{136E1969-ECA8-A262-1635-31023CC3DD14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216489311"/>
                  </p:ext>
                </p:extLst>
              </p:nvPr>
            </p:nvGraphicFramePr>
            <p:xfrm>
              <a:off x="3048000" y="3321163"/>
              <a:ext cx="12192000" cy="1402080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2032000">
                      <a:extLst>
                        <a:ext uri="{9D8B030D-6E8A-4147-A177-3AD203B41FA5}">
                          <a16:colId xmlns:a16="http://schemas.microsoft.com/office/drawing/2014/main" val="1422161340"/>
                        </a:ext>
                      </a:extLst>
                    </a:gridCol>
                    <a:gridCol w="2032000">
                      <a:extLst>
                        <a:ext uri="{9D8B030D-6E8A-4147-A177-3AD203B41FA5}">
                          <a16:colId xmlns:a16="http://schemas.microsoft.com/office/drawing/2014/main" val="3814375092"/>
                        </a:ext>
                      </a:extLst>
                    </a:gridCol>
                    <a:gridCol w="2032000">
                      <a:extLst>
                        <a:ext uri="{9D8B030D-6E8A-4147-A177-3AD203B41FA5}">
                          <a16:colId xmlns:a16="http://schemas.microsoft.com/office/drawing/2014/main" val="3810944388"/>
                        </a:ext>
                      </a:extLst>
                    </a:gridCol>
                    <a:gridCol w="2032000">
                      <a:extLst>
                        <a:ext uri="{9D8B030D-6E8A-4147-A177-3AD203B41FA5}">
                          <a16:colId xmlns:a16="http://schemas.microsoft.com/office/drawing/2014/main" val="1295518862"/>
                        </a:ext>
                      </a:extLst>
                    </a:gridCol>
                    <a:gridCol w="2032000">
                      <a:extLst>
                        <a:ext uri="{9D8B030D-6E8A-4147-A177-3AD203B41FA5}">
                          <a16:colId xmlns:a16="http://schemas.microsoft.com/office/drawing/2014/main" val="2754655340"/>
                        </a:ext>
                      </a:extLst>
                    </a:gridCol>
                    <a:gridCol w="2032000">
                      <a:extLst>
                        <a:ext uri="{9D8B030D-6E8A-4147-A177-3AD203B41FA5}">
                          <a16:colId xmlns:a16="http://schemas.microsoft.com/office/drawing/2014/main" val="4006870941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4000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oMath>
                            </m:oMathPara>
                          </a14:m>
                          <a:endParaRPr lang="en-US" sz="40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solidFill>
                          <a:srgbClr val="DEFDB5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4000" b="0" i="1" smtClean="0">
                                    <a:latin typeface="Cambria Math" panose="02040503050406030204" pitchFamily="18" charset="0"/>
                                  </a:rPr>
                                  <m:t>6</m:t>
                                </m:r>
                              </m:oMath>
                            </m:oMathPara>
                          </a14:m>
                          <a:endParaRPr lang="en-US" sz="40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4000" b="0" i="1" smtClean="0">
                                    <a:latin typeface="Cambria Math" panose="02040503050406030204" pitchFamily="18" charset="0"/>
                                  </a:rPr>
                                  <m:t>15</m:t>
                                </m:r>
                              </m:oMath>
                            </m:oMathPara>
                          </a14:m>
                          <a:endParaRPr lang="en-US" sz="40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4000" b="0" i="1" smtClean="0">
                                    <a:latin typeface="Cambria Math" panose="02040503050406030204" pitchFamily="18" charset="0"/>
                                  </a:rPr>
                                  <m:t>21</m:t>
                                </m:r>
                              </m:oMath>
                            </m:oMathPara>
                          </a14:m>
                          <a:endParaRPr lang="en-US" sz="40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40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?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40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?</a:t>
                          </a: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3643421275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4000" b="0" i="1" smtClean="0"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</m:oMath>
                            </m:oMathPara>
                          </a14:m>
                          <a:endParaRPr lang="en-US" sz="40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solidFill>
                          <a:srgbClr val="DEFDB5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4000" b="0" i="1" smtClean="0">
                                    <a:latin typeface="Cambria Math" panose="02040503050406030204" pitchFamily="18" charset="0"/>
                                  </a:rPr>
                                  <m:t>4</m:t>
                                </m:r>
                              </m:oMath>
                            </m:oMathPara>
                          </a14:m>
                          <a:endParaRPr lang="en-US" sz="40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40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?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40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?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4000" b="0" i="1" smtClean="0">
                                    <a:latin typeface="Cambria Math" panose="02040503050406030204" pitchFamily="18" charset="0"/>
                                  </a:rPr>
                                  <m:t>26</m:t>
                                </m:r>
                              </m:oMath>
                            </m:oMathPara>
                          </a14:m>
                          <a:endParaRPr lang="en-US" sz="40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4000" b="0" i="1" smtClean="0">
                                    <a:latin typeface="Cambria Math" panose="02040503050406030204" pitchFamily="18" charset="0"/>
                                  </a:rPr>
                                  <m:t>28</m:t>
                                </m:r>
                              </m:oMath>
                            </m:oMathPara>
                          </a14:m>
                          <a:endParaRPr lang="en-US" sz="40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2157249815"/>
                      </a:ext>
                    </a:extLst>
                  </a:tr>
                </a:tbl>
              </a:graphicData>
            </a:graphic>
          </p:graphicFrame>
        </mc:Choice>
        <mc:Fallback>
          <p:graphicFrame>
            <p:nvGraphicFramePr>
              <p:cNvPr id="17" name="Bảng 17">
                <a:extLst>
                  <a:ext uri="{FF2B5EF4-FFF2-40B4-BE49-F238E27FC236}">
                    <a16:creationId xmlns:a16="http://schemas.microsoft.com/office/drawing/2014/main" id="{136E1969-ECA8-A262-1635-31023CC3DD14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216489311"/>
                  </p:ext>
                </p:extLst>
              </p:nvPr>
            </p:nvGraphicFramePr>
            <p:xfrm>
              <a:off x="3048000" y="3321163"/>
              <a:ext cx="12192000" cy="1402080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2032000">
                      <a:extLst>
                        <a:ext uri="{9D8B030D-6E8A-4147-A177-3AD203B41FA5}">
                          <a16:colId xmlns:a16="http://schemas.microsoft.com/office/drawing/2014/main" val="1422161340"/>
                        </a:ext>
                      </a:extLst>
                    </a:gridCol>
                    <a:gridCol w="2032000">
                      <a:extLst>
                        <a:ext uri="{9D8B030D-6E8A-4147-A177-3AD203B41FA5}">
                          <a16:colId xmlns:a16="http://schemas.microsoft.com/office/drawing/2014/main" val="3814375092"/>
                        </a:ext>
                      </a:extLst>
                    </a:gridCol>
                    <a:gridCol w="2032000">
                      <a:extLst>
                        <a:ext uri="{9D8B030D-6E8A-4147-A177-3AD203B41FA5}">
                          <a16:colId xmlns:a16="http://schemas.microsoft.com/office/drawing/2014/main" val="3810944388"/>
                        </a:ext>
                      </a:extLst>
                    </a:gridCol>
                    <a:gridCol w="2032000">
                      <a:extLst>
                        <a:ext uri="{9D8B030D-6E8A-4147-A177-3AD203B41FA5}">
                          <a16:colId xmlns:a16="http://schemas.microsoft.com/office/drawing/2014/main" val="1295518862"/>
                        </a:ext>
                      </a:extLst>
                    </a:gridCol>
                    <a:gridCol w="2032000">
                      <a:extLst>
                        <a:ext uri="{9D8B030D-6E8A-4147-A177-3AD203B41FA5}">
                          <a16:colId xmlns:a16="http://schemas.microsoft.com/office/drawing/2014/main" val="2754655340"/>
                        </a:ext>
                      </a:extLst>
                    </a:gridCol>
                    <a:gridCol w="2032000">
                      <a:extLst>
                        <a:ext uri="{9D8B030D-6E8A-4147-A177-3AD203B41FA5}">
                          <a16:colId xmlns:a16="http://schemas.microsoft.com/office/drawing/2014/main" val="4006870941"/>
                        </a:ext>
                      </a:extLst>
                    </a:gridCol>
                  </a:tblGrid>
                  <a:tr h="7010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11"/>
                          <a:stretch>
                            <a:fillRect l="-601" t="-14655" r="-501502" b="-13620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11"/>
                          <a:stretch>
                            <a:fillRect l="-100299" t="-14655" r="-400000" b="-13620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11"/>
                          <a:stretch>
                            <a:fillRect l="-200901" t="-14655" r="-301201" b="-13620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11"/>
                          <a:stretch>
                            <a:fillRect l="-300901" t="-14655" r="-201201" b="-13620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40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?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40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?</a:t>
                          </a: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3643421275"/>
                      </a:ext>
                    </a:extLst>
                  </a:tr>
                  <a:tr h="7010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11"/>
                          <a:stretch>
                            <a:fillRect l="-601" t="-115652" r="-501502" b="-3739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11"/>
                          <a:stretch>
                            <a:fillRect l="-100299" t="-115652" r="-400000" b="-3739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40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?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40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?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11"/>
                          <a:stretch>
                            <a:fillRect l="-399701" t="-115652" r="-100599" b="-3739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11"/>
                          <a:stretch>
                            <a:fillRect l="-501201" t="-115652" r="-901" b="-37391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157249815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8" name="Hộp Văn bản 17">
                <a:extLst>
                  <a:ext uri="{FF2B5EF4-FFF2-40B4-BE49-F238E27FC236}">
                    <a16:creationId xmlns:a16="http://schemas.microsoft.com/office/drawing/2014/main" id="{51304D71-9A73-06AA-6FBD-8B9D8A9221EF}"/>
                  </a:ext>
                </a:extLst>
              </p:cNvPr>
              <p:cNvSpPr txBox="1"/>
              <p:nvPr/>
            </p:nvSpPr>
            <p:spPr>
              <a:xfrm>
                <a:off x="2863953" y="5194890"/>
                <a:ext cx="12102894" cy="459491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a)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Xác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định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hệ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số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tỉ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lệ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của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𝑦</m:t>
                    </m:r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đối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với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𝑥</m:t>
                    </m:r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.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Viết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công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thức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tính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𝑦</m:t>
                    </m:r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theo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𝑥</m:t>
                    </m:r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</a:p>
              <a:p>
                <a:pPr algn="just">
                  <a:lnSpc>
                    <a:spcPct val="150000"/>
                  </a:lnSpc>
                </a:pP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b)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Xác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định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hệ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số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tỉ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lệ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của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𝑥</m:t>
                    </m:r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đối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với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𝑦</m:t>
                    </m:r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.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Viết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công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thức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tính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𝑥</m:t>
                    </m:r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theo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𝑦</m:t>
                    </m:r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</a:p>
              <a:p>
                <a:pPr algn="just">
                  <a:lnSpc>
                    <a:spcPct val="150000"/>
                  </a:lnSpc>
                </a:pP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c)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Tìm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số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thích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hợp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cho</a:t>
                </a:r>
                <a:endParaRPr lang="en-US" sz="4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18" name="Hộp Văn bản 17">
                <a:extLst>
                  <a:ext uri="{FF2B5EF4-FFF2-40B4-BE49-F238E27FC236}">
                    <a16:creationId xmlns:a16="http://schemas.microsoft.com/office/drawing/2014/main" id="{51304D71-9A73-06AA-6FBD-8B9D8A9221E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63953" y="5194890"/>
                <a:ext cx="12102894" cy="4594912"/>
              </a:xfrm>
              <a:prstGeom prst="rect">
                <a:avLst/>
              </a:prstGeom>
              <a:blipFill>
                <a:blip r:embed="rId12"/>
                <a:stretch>
                  <a:fillRect l="-1814" r="-1763" b="-47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Hình chữ nhật: Góc Tròn 18">
            <a:extLst>
              <a:ext uri="{FF2B5EF4-FFF2-40B4-BE49-F238E27FC236}">
                <a16:creationId xmlns:a16="http://schemas.microsoft.com/office/drawing/2014/main" id="{C420F856-68B7-C14D-78E0-BE6230D10359}"/>
              </a:ext>
            </a:extLst>
          </p:cNvPr>
          <p:cNvSpPr/>
          <p:nvPr/>
        </p:nvSpPr>
        <p:spPr>
          <a:xfrm>
            <a:off x="8476343" y="9070777"/>
            <a:ext cx="653143" cy="609600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97404509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9" dur="500"/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F2E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028700" y="686762"/>
            <a:ext cx="16230600" cy="8991600"/>
            <a:chOff x="0" y="0"/>
            <a:chExt cx="17532556" cy="8889747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7532556" cy="8889747"/>
            </a:xfrm>
            <a:custGeom>
              <a:avLst/>
              <a:gdLst/>
              <a:ahLst/>
              <a:cxnLst/>
              <a:rect l="l" t="t" r="r" b="b"/>
              <a:pathLst>
                <a:path w="17532556" h="8889747">
                  <a:moveTo>
                    <a:pt x="17227756" y="0"/>
                  </a:moveTo>
                  <a:lnTo>
                    <a:pt x="304800" y="0"/>
                  </a:lnTo>
                  <a:cubicBezTo>
                    <a:pt x="135890" y="0"/>
                    <a:pt x="0" y="135890"/>
                    <a:pt x="0" y="304800"/>
                  </a:cubicBezTo>
                  <a:lnTo>
                    <a:pt x="0" y="8584947"/>
                  </a:lnTo>
                  <a:cubicBezTo>
                    <a:pt x="0" y="8753857"/>
                    <a:pt x="135890" y="8889747"/>
                    <a:pt x="304800" y="8889747"/>
                  </a:cubicBezTo>
                  <a:lnTo>
                    <a:pt x="17227756" y="8889747"/>
                  </a:lnTo>
                  <a:cubicBezTo>
                    <a:pt x="17396667" y="8889747"/>
                    <a:pt x="17532556" y="8753857"/>
                    <a:pt x="17532556" y="8584947"/>
                  </a:cubicBezTo>
                  <a:lnTo>
                    <a:pt x="17532556" y="304800"/>
                  </a:lnTo>
                  <a:cubicBezTo>
                    <a:pt x="17532556" y="135890"/>
                    <a:pt x="17396667" y="0"/>
                    <a:pt x="17227756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pic>
        <p:nvPicPr>
          <p:cNvPr id="11" name="Picture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8984001">
            <a:off x="-1388837" y="-1123126"/>
            <a:ext cx="5162115" cy="4303651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flipH="1">
            <a:off x="145130" y="6457950"/>
            <a:ext cx="2904387" cy="4458662"/>
          </a:xfrm>
          <a:prstGeom prst="rect">
            <a:avLst/>
          </a:prstGeom>
        </p:spPr>
      </p:pic>
      <p:sp>
        <p:nvSpPr>
          <p:cNvPr id="4" name="Hộp Văn bản 3">
            <a:extLst>
              <a:ext uri="{FF2B5EF4-FFF2-40B4-BE49-F238E27FC236}">
                <a16:creationId xmlns:a16="http://schemas.microsoft.com/office/drawing/2014/main" id="{A7E3C906-CBAF-6534-F972-130E5A41BDE3}"/>
              </a:ext>
            </a:extLst>
          </p:cNvPr>
          <p:cNvSpPr txBox="1"/>
          <p:nvPr/>
        </p:nvSpPr>
        <p:spPr>
          <a:xfrm>
            <a:off x="7467599" y="703188"/>
            <a:ext cx="3352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Giải</a:t>
            </a:r>
            <a:endParaRPr lang="en-US" sz="40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5" name="Hộp Văn bản 14">
                <a:extLst>
                  <a:ext uri="{FF2B5EF4-FFF2-40B4-BE49-F238E27FC236}">
                    <a16:creationId xmlns:a16="http://schemas.microsoft.com/office/drawing/2014/main" id="{DF964CD1-02DB-B061-E484-A5C2E5BCE247}"/>
                  </a:ext>
                </a:extLst>
              </p:cNvPr>
              <p:cNvSpPr txBox="1"/>
              <p:nvPr/>
            </p:nvSpPr>
            <p:spPr>
              <a:xfrm>
                <a:off x="4610694" y="1427500"/>
                <a:ext cx="9066609" cy="594098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>
                  <a:lnSpc>
                    <a:spcPct val="150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en-US" sz="36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a) </a:t>
                </a:r>
                <a:r>
                  <a:rPr lang="en-US" sz="36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Hệ</a:t>
                </a:r>
                <a:r>
                  <a:rPr lang="en-US" sz="36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số</a:t>
                </a:r>
                <a:r>
                  <a:rPr lang="en-US" sz="36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tỉ</a:t>
                </a:r>
                <a:r>
                  <a:rPr lang="en-US" sz="36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lệ</a:t>
                </a:r>
                <a:r>
                  <a:rPr lang="en-US" sz="36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của</a:t>
                </a:r>
                <a:r>
                  <a:rPr lang="en-US" sz="36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6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𝑦</m:t>
                    </m:r>
                  </m:oMath>
                </a14:m>
                <a:r>
                  <a:rPr lang="en-US" sz="36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đối</a:t>
                </a:r>
                <a:r>
                  <a:rPr lang="en-US" sz="36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với</a:t>
                </a:r>
                <a:r>
                  <a:rPr lang="en-US" sz="36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6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𝑥</m:t>
                    </m:r>
                  </m:oMath>
                </a14:m>
                <a:r>
                  <a:rPr lang="en-US" sz="36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: 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6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36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𝑘</m:t>
                        </m:r>
                      </m:e>
                      <m:sub>
                        <m:r>
                          <a:rPr lang="en-US" sz="36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1</m:t>
                        </m:r>
                      </m:sub>
                    </m:sSub>
                    <m:r>
                      <a:rPr lang="en-US" sz="36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36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36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6</m:t>
                        </m:r>
                      </m:num>
                      <m:den>
                        <m:r>
                          <a:rPr lang="en-US" sz="36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4</m:t>
                        </m:r>
                      </m:den>
                    </m:f>
                    <m:r>
                      <a:rPr lang="en-US" sz="36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36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36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3</m:t>
                        </m:r>
                      </m:num>
                      <m:den>
                        <m:r>
                          <a:rPr lang="en-US" sz="36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den>
                    </m:f>
                  </m:oMath>
                </a14:m>
                <a:endParaRPr lang="en-US" sz="36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0" marR="0">
                  <a:lnSpc>
                    <a:spcPct val="150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en-US" sz="36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    </a:t>
                </a:r>
                <a:r>
                  <a:rPr lang="en-US" sz="36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Công</a:t>
                </a:r>
                <a:r>
                  <a:rPr lang="en-US" sz="36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thức</a:t>
                </a:r>
                <a:r>
                  <a:rPr lang="en-US" sz="36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tính</a:t>
                </a:r>
                <a:r>
                  <a:rPr lang="en-US" sz="36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6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𝑦</m:t>
                    </m:r>
                  </m:oMath>
                </a14:m>
                <a:r>
                  <a:rPr lang="en-US" sz="36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theo</a:t>
                </a:r>
                <a:r>
                  <a:rPr lang="en-US" sz="36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6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𝑥</m:t>
                    </m:r>
                  </m:oMath>
                </a14:m>
                <a:r>
                  <a:rPr lang="en-US" sz="36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: </a:t>
                </a:r>
                <a14:m>
                  <m:oMath xmlns:m="http://schemas.openxmlformats.org/officeDocument/2006/math">
                    <m:r>
                      <a:rPr lang="en-US" sz="36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𝑦</m:t>
                    </m:r>
                    <m:r>
                      <a:rPr lang="en-US" sz="36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sSub>
                      <m:sSubPr>
                        <m:ctrlPr>
                          <a:rPr lang="en-US" sz="36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36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𝑘</m:t>
                        </m:r>
                      </m:e>
                      <m:sub>
                        <m:r>
                          <a:rPr lang="en-US" sz="36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1</m:t>
                        </m:r>
                      </m:sub>
                    </m:sSub>
                    <m:r>
                      <a:rPr lang="en-US" sz="36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.</m:t>
                    </m:r>
                    <m:r>
                      <a:rPr lang="en-US" sz="36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sz="36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36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36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3</m:t>
                        </m:r>
                      </m:num>
                      <m:den>
                        <m:r>
                          <a:rPr lang="en-US" sz="36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den>
                    </m:f>
                    <m:r>
                      <a:rPr lang="en-US" sz="36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.</m:t>
                    </m:r>
                    <m:r>
                      <a:rPr lang="en-US" sz="36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𝑥</m:t>
                    </m:r>
                  </m:oMath>
                </a14:m>
                <a:endParaRPr lang="en-US" sz="36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0" marR="0">
                  <a:lnSpc>
                    <a:spcPct val="150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en-US" sz="36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b) </a:t>
                </a:r>
                <a:r>
                  <a:rPr lang="en-US" sz="36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Hệ</a:t>
                </a:r>
                <a:r>
                  <a:rPr lang="en-US" sz="36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số</a:t>
                </a:r>
                <a:r>
                  <a:rPr lang="en-US" sz="36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tỉ</a:t>
                </a:r>
                <a:r>
                  <a:rPr lang="en-US" sz="36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lệ</a:t>
                </a:r>
                <a:r>
                  <a:rPr lang="en-US" sz="36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của</a:t>
                </a:r>
                <a:r>
                  <a:rPr lang="en-US" sz="36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6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𝑥</m:t>
                    </m:r>
                  </m:oMath>
                </a14:m>
                <a:r>
                  <a:rPr lang="en-US" sz="36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đối</a:t>
                </a:r>
                <a:r>
                  <a:rPr lang="en-US" sz="36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với</a:t>
                </a:r>
                <a:r>
                  <a:rPr lang="en-US" sz="36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6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𝑦</m:t>
                    </m:r>
                  </m:oMath>
                </a14:m>
                <a:r>
                  <a:rPr lang="en-US" sz="36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: 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6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36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𝑘</m:t>
                        </m:r>
                      </m:e>
                      <m:sub>
                        <m:r>
                          <a:rPr lang="en-US" sz="36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sub>
                    </m:sSub>
                    <m:r>
                      <a:rPr lang="en-US" sz="36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36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36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4</m:t>
                        </m:r>
                      </m:num>
                      <m:den>
                        <m:r>
                          <a:rPr lang="en-US" sz="36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6</m:t>
                        </m:r>
                      </m:den>
                    </m:f>
                    <m:r>
                      <a:rPr lang="en-US" sz="36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36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36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num>
                      <m:den>
                        <m:r>
                          <a:rPr lang="en-US" sz="36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3</m:t>
                        </m:r>
                      </m:den>
                    </m:f>
                  </m:oMath>
                </a14:m>
                <a:endParaRPr lang="en-US" sz="36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0" marR="0">
                  <a:lnSpc>
                    <a:spcPct val="150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en-US" sz="36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    </a:t>
                </a:r>
                <a:r>
                  <a:rPr lang="en-US" sz="36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Công</a:t>
                </a:r>
                <a:r>
                  <a:rPr lang="en-US" sz="36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thức</a:t>
                </a:r>
                <a:r>
                  <a:rPr lang="en-US" sz="36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tính</a:t>
                </a:r>
                <a:r>
                  <a:rPr lang="en-US" sz="36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6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𝑥</m:t>
                    </m:r>
                  </m:oMath>
                </a14:m>
                <a:r>
                  <a:rPr lang="en-US" sz="36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theo</a:t>
                </a:r>
                <a:r>
                  <a:rPr lang="en-US" sz="36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6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𝑦</m:t>
                    </m:r>
                  </m:oMath>
                </a14:m>
                <a:r>
                  <a:rPr lang="en-US" sz="36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: </a:t>
                </a:r>
                <a14:m>
                  <m:oMath xmlns:m="http://schemas.openxmlformats.org/officeDocument/2006/math">
                    <m:r>
                      <a:rPr lang="en-US" sz="36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sz="36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sSub>
                      <m:sSubPr>
                        <m:ctrlPr>
                          <a:rPr lang="en-US" sz="36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36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𝑘</m:t>
                        </m:r>
                      </m:e>
                      <m:sub>
                        <m:r>
                          <a:rPr lang="en-US" sz="36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sub>
                    </m:sSub>
                    <m:r>
                      <a:rPr lang="en-US" sz="36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.</m:t>
                    </m:r>
                    <m:r>
                      <a:rPr lang="en-US" sz="36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𝑦</m:t>
                    </m:r>
                    <m:r>
                      <a:rPr lang="en-US" sz="36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36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36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num>
                      <m:den>
                        <m:r>
                          <a:rPr lang="en-US" sz="36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3</m:t>
                        </m:r>
                      </m:den>
                    </m:f>
                    <m:r>
                      <a:rPr lang="en-US" sz="36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.</m:t>
                    </m:r>
                    <m:r>
                      <a:rPr lang="en-US" sz="36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𝑦</m:t>
                    </m:r>
                  </m:oMath>
                </a14:m>
                <a:endParaRPr lang="en-US" sz="36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0" marR="0">
                  <a:lnSpc>
                    <a:spcPct val="150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en-US" sz="36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c) </a:t>
                </a:r>
                <a:r>
                  <a:rPr lang="en-US" sz="3600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Hoàn</a:t>
                </a:r>
                <a:r>
                  <a:rPr lang="en-US" sz="36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thành</a:t>
                </a:r>
                <a:r>
                  <a:rPr lang="en-US" sz="36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bảng</a:t>
                </a:r>
                <a:endParaRPr lang="en-US" sz="36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15" name="Hộp Văn bản 14">
                <a:extLst>
                  <a:ext uri="{FF2B5EF4-FFF2-40B4-BE49-F238E27FC236}">
                    <a16:creationId xmlns:a16="http://schemas.microsoft.com/office/drawing/2014/main" id="{DF964CD1-02DB-B061-E484-A5C2E5BCE24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10694" y="1427500"/>
                <a:ext cx="9066609" cy="5940985"/>
              </a:xfrm>
              <a:prstGeom prst="rect">
                <a:avLst/>
              </a:prstGeom>
              <a:blipFill>
                <a:blip r:embed="rId6"/>
                <a:stretch>
                  <a:fillRect l="-2016" b="-287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16" name="Bảng 17">
                <a:extLst>
                  <a:ext uri="{FF2B5EF4-FFF2-40B4-BE49-F238E27FC236}">
                    <a16:creationId xmlns:a16="http://schemas.microsoft.com/office/drawing/2014/main" id="{2F81D0FF-9C85-63F1-2724-844CD64C7D6F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859603945"/>
                  </p:ext>
                </p:extLst>
              </p:nvPr>
            </p:nvGraphicFramePr>
            <p:xfrm>
              <a:off x="3047998" y="7822383"/>
              <a:ext cx="12192000" cy="1402080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2032000">
                      <a:extLst>
                        <a:ext uri="{9D8B030D-6E8A-4147-A177-3AD203B41FA5}">
                          <a16:colId xmlns:a16="http://schemas.microsoft.com/office/drawing/2014/main" val="1422161340"/>
                        </a:ext>
                      </a:extLst>
                    </a:gridCol>
                    <a:gridCol w="2032000">
                      <a:extLst>
                        <a:ext uri="{9D8B030D-6E8A-4147-A177-3AD203B41FA5}">
                          <a16:colId xmlns:a16="http://schemas.microsoft.com/office/drawing/2014/main" val="3814375092"/>
                        </a:ext>
                      </a:extLst>
                    </a:gridCol>
                    <a:gridCol w="2032000">
                      <a:extLst>
                        <a:ext uri="{9D8B030D-6E8A-4147-A177-3AD203B41FA5}">
                          <a16:colId xmlns:a16="http://schemas.microsoft.com/office/drawing/2014/main" val="3810944388"/>
                        </a:ext>
                      </a:extLst>
                    </a:gridCol>
                    <a:gridCol w="2032000">
                      <a:extLst>
                        <a:ext uri="{9D8B030D-6E8A-4147-A177-3AD203B41FA5}">
                          <a16:colId xmlns:a16="http://schemas.microsoft.com/office/drawing/2014/main" val="1295518862"/>
                        </a:ext>
                      </a:extLst>
                    </a:gridCol>
                    <a:gridCol w="2032000">
                      <a:extLst>
                        <a:ext uri="{9D8B030D-6E8A-4147-A177-3AD203B41FA5}">
                          <a16:colId xmlns:a16="http://schemas.microsoft.com/office/drawing/2014/main" val="2754655340"/>
                        </a:ext>
                      </a:extLst>
                    </a:gridCol>
                    <a:gridCol w="2032000">
                      <a:extLst>
                        <a:ext uri="{9D8B030D-6E8A-4147-A177-3AD203B41FA5}">
                          <a16:colId xmlns:a16="http://schemas.microsoft.com/office/drawing/2014/main" val="4006870941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4000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oMath>
                            </m:oMathPara>
                          </a14:m>
                          <a:endParaRPr lang="en-US" sz="40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solidFill>
                          <a:srgbClr val="DEFDB5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4000" b="0" i="1" smtClean="0">
                                    <a:latin typeface="Cambria Math" panose="02040503050406030204" pitchFamily="18" charset="0"/>
                                  </a:rPr>
                                  <m:t>6</m:t>
                                </m:r>
                              </m:oMath>
                            </m:oMathPara>
                          </a14:m>
                          <a:endParaRPr lang="en-US" sz="40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4000" b="0" i="1" smtClean="0">
                                    <a:latin typeface="Cambria Math" panose="02040503050406030204" pitchFamily="18" charset="0"/>
                                  </a:rPr>
                                  <m:t>15</m:t>
                                </m:r>
                              </m:oMath>
                            </m:oMathPara>
                          </a14:m>
                          <a:endParaRPr lang="en-US" sz="40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4000" b="0" i="1" smtClean="0">
                                    <a:latin typeface="Cambria Math" panose="02040503050406030204" pitchFamily="18" charset="0"/>
                                  </a:rPr>
                                  <m:t>21</m:t>
                                </m:r>
                              </m:oMath>
                            </m:oMathPara>
                          </a14:m>
                          <a:endParaRPr lang="en-US" sz="40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4000" b="0" i="1" smtClean="0">
                                    <a:latin typeface="Cambria Math" panose="02040503050406030204" pitchFamily="18" charset="0"/>
                                  </a:rPr>
                                  <m:t>39</m:t>
                                </m:r>
                              </m:oMath>
                            </m:oMathPara>
                          </a14:m>
                          <a:endParaRPr lang="en-US" sz="40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4000" b="0" i="1" smtClean="0">
                                    <a:latin typeface="Cambria Math" panose="02040503050406030204" pitchFamily="18" charset="0"/>
                                  </a:rPr>
                                  <m:t>42</m:t>
                                </m:r>
                              </m:oMath>
                            </m:oMathPara>
                          </a14:m>
                          <a:endParaRPr lang="en-US" sz="40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3643421275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4000" b="0" i="1" smtClean="0"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</m:oMath>
                            </m:oMathPara>
                          </a14:m>
                          <a:endParaRPr lang="en-US" sz="40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solidFill>
                          <a:srgbClr val="DEFDB5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4000" b="0" i="1" smtClean="0">
                                    <a:latin typeface="Cambria Math" panose="02040503050406030204" pitchFamily="18" charset="0"/>
                                  </a:rPr>
                                  <m:t>4</m:t>
                                </m:r>
                              </m:oMath>
                            </m:oMathPara>
                          </a14:m>
                          <a:endParaRPr lang="en-US" sz="40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4000" b="0" i="1" smtClean="0">
                                    <a:latin typeface="Cambria Math" panose="02040503050406030204" pitchFamily="18" charset="0"/>
                                  </a:rPr>
                                  <m:t>10</m:t>
                                </m:r>
                              </m:oMath>
                            </m:oMathPara>
                          </a14:m>
                          <a:endParaRPr lang="en-US" sz="40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4000" b="0" i="1" smtClean="0">
                                    <a:latin typeface="Cambria Math" panose="02040503050406030204" pitchFamily="18" charset="0"/>
                                  </a:rPr>
                                  <m:t>14</m:t>
                                </m:r>
                              </m:oMath>
                            </m:oMathPara>
                          </a14:m>
                          <a:endParaRPr lang="en-US" sz="40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4000" b="0" i="1" smtClean="0">
                                    <a:latin typeface="Cambria Math" panose="02040503050406030204" pitchFamily="18" charset="0"/>
                                  </a:rPr>
                                  <m:t>26</m:t>
                                </m:r>
                              </m:oMath>
                            </m:oMathPara>
                          </a14:m>
                          <a:endParaRPr lang="en-US" sz="40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4000" b="0" i="1" smtClean="0">
                                    <a:latin typeface="Cambria Math" panose="02040503050406030204" pitchFamily="18" charset="0"/>
                                  </a:rPr>
                                  <m:t>28</m:t>
                                </m:r>
                              </m:oMath>
                            </m:oMathPara>
                          </a14:m>
                          <a:endParaRPr lang="en-US" sz="40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2157249815"/>
                      </a:ext>
                    </a:extLst>
                  </a:tr>
                </a:tbl>
              </a:graphicData>
            </a:graphic>
          </p:graphicFrame>
        </mc:Choice>
        <mc:Fallback>
          <p:graphicFrame>
            <p:nvGraphicFramePr>
              <p:cNvPr id="16" name="Bảng 17">
                <a:extLst>
                  <a:ext uri="{FF2B5EF4-FFF2-40B4-BE49-F238E27FC236}">
                    <a16:creationId xmlns:a16="http://schemas.microsoft.com/office/drawing/2014/main" id="{2F81D0FF-9C85-63F1-2724-844CD64C7D6F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859603945"/>
                  </p:ext>
                </p:extLst>
              </p:nvPr>
            </p:nvGraphicFramePr>
            <p:xfrm>
              <a:off x="3047998" y="7822383"/>
              <a:ext cx="12192000" cy="1402080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2032000">
                      <a:extLst>
                        <a:ext uri="{9D8B030D-6E8A-4147-A177-3AD203B41FA5}">
                          <a16:colId xmlns:a16="http://schemas.microsoft.com/office/drawing/2014/main" val="1422161340"/>
                        </a:ext>
                      </a:extLst>
                    </a:gridCol>
                    <a:gridCol w="2032000">
                      <a:extLst>
                        <a:ext uri="{9D8B030D-6E8A-4147-A177-3AD203B41FA5}">
                          <a16:colId xmlns:a16="http://schemas.microsoft.com/office/drawing/2014/main" val="3814375092"/>
                        </a:ext>
                      </a:extLst>
                    </a:gridCol>
                    <a:gridCol w="2032000">
                      <a:extLst>
                        <a:ext uri="{9D8B030D-6E8A-4147-A177-3AD203B41FA5}">
                          <a16:colId xmlns:a16="http://schemas.microsoft.com/office/drawing/2014/main" val="3810944388"/>
                        </a:ext>
                      </a:extLst>
                    </a:gridCol>
                    <a:gridCol w="2032000">
                      <a:extLst>
                        <a:ext uri="{9D8B030D-6E8A-4147-A177-3AD203B41FA5}">
                          <a16:colId xmlns:a16="http://schemas.microsoft.com/office/drawing/2014/main" val="1295518862"/>
                        </a:ext>
                      </a:extLst>
                    </a:gridCol>
                    <a:gridCol w="2032000">
                      <a:extLst>
                        <a:ext uri="{9D8B030D-6E8A-4147-A177-3AD203B41FA5}">
                          <a16:colId xmlns:a16="http://schemas.microsoft.com/office/drawing/2014/main" val="2754655340"/>
                        </a:ext>
                      </a:extLst>
                    </a:gridCol>
                    <a:gridCol w="2032000">
                      <a:extLst>
                        <a:ext uri="{9D8B030D-6E8A-4147-A177-3AD203B41FA5}">
                          <a16:colId xmlns:a16="http://schemas.microsoft.com/office/drawing/2014/main" val="4006870941"/>
                        </a:ext>
                      </a:extLst>
                    </a:gridCol>
                  </a:tblGrid>
                  <a:tr h="7010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7"/>
                          <a:stretch>
                            <a:fillRect l="-299" t="-862" r="-500000" b="-10086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7"/>
                          <a:stretch>
                            <a:fillRect l="-100601" t="-862" r="-401502" b="-10086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7"/>
                          <a:stretch>
                            <a:fillRect l="-200000" t="-862" r="-300299" b="-10086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7"/>
                          <a:stretch>
                            <a:fillRect l="-300901" t="-862" r="-201201" b="-10086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7"/>
                          <a:stretch>
                            <a:fillRect l="-399701" t="-862" r="-100599" b="-10086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7"/>
                          <a:stretch>
                            <a:fillRect l="-501201" t="-862" r="-901" b="-100862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643421275"/>
                      </a:ext>
                    </a:extLst>
                  </a:tr>
                  <a:tr h="7010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7"/>
                          <a:stretch>
                            <a:fillRect l="-299" t="-101739" r="-500000" b="-173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7"/>
                          <a:stretch>
                            <a:fillRect l="-100601" t="-101739" r="-401502" b="-173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7"/>
                          <a:stretch>
                            <a:fillRect l="-200000" t="-101739" r="-300299" b="-173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7"/>
                          <a:stretch>
                            <a:fillRect l="-300901" t="-101739" r="-201201" b="-173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7"/>
                          <a:stretch>
                            <a:fillRect l="-399701" t="-101739" r="-100599" b="-173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7"/>
                          <a:stretch>
                            <a:fillRect l="-501201" t="-101739" r="-901" b="-1739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157249815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165566318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F2E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028700" y="1028700"/>
            <a:ext cx="16230600" cy="8229600"/>
            <a:chOff x="0" y="0"/>
            <a:chExt cx="17532556" cy="8889747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7532556" cy="8889747"/>
            </a:xfrm>
            <a:custGeom>
              <a:avLst/>
              <a:gdLst/>
              <a:ahLst/>
              <a:cxnLst/>
              <a:rect l="l" t="t" r="r" b="b"/>
              <a:pathLst>
                <a:path w="17532556" h="8889747">
                  <a:moveTo>
                    <a:pt x="17227756" y="0"/>
                  </a:moveTo>
                  <a:lnTo>
                    <a:pt x="304800" y="0"/>
                  </a:lnTo>
                  <a:cubicBezTo>
                    <a:pt x="135890" y="0"/>
                    <a:pt x="0" y="135890"/>
                    <a:pt x="0" y="304800"/>
                  </a:cubicBezTo>
                  <a:lnTo>
                    <a:pt x="0" y="8584947"/>
                  </a:lnTo>
                  <a:cubicBezTo>
                    <a:pt x="0" y="8753857"/>
                    <a:pt x="135890" y="8889747"/>
                    <a:pt x="304800" y="8889747"/>
                  </a:cubicBezTo>
                  <a:lnTo>
                    <a:pt x="17227756" y="8889747"/>
                  </a:lnTo>
                  <a:cubicBezTo>
                    <a:pt x="17396667" y="8889747"/>
                    <a:pt x="17532556" y="8753857"/>
                    <a:pt x="17532556" y="8584947"/>
                  </a:cubicBezTo>
                  <a:lnTo>
                    <a:pt x="17532556" y="304800"/>
                  </a:lnTo>
                  <a:cubicBezTo>
                    <a:pt x="17532556" y="135890"/>
                    <a:pt x="17396667" y="0"/>
                    <a:pt x="17227756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pic>
        <p:nvPicPr>
          <p:cNvPr id="7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-2097886">
            <a:off x="15249743" y="-867172"/>
            <a:ext cx="5162115" cy="4303651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4549130">
            <a:off x="-1577160" y="7170126"/>
            <a:ext cx="6380533" cy="4176349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15862963" y="7044708"/>
            <a:ext cx="2281153" cy="3544950"/>
          </a:xfrm>
          <a:prstGeom prst="rect">
            <a:avLst/>
          </a:prstGeom>
        </p:spPr>
      </p:pic>
      <p:sp>
        <p:nvSpPr>
          <p:cNvPr id="6" name="Hộp Văn bản 5">
            <a:extLst>
              <a:ext uri="{FF2B5EF4-FFF2-40B4-BE49-F238E27FC236}">
                <a16:creationId xmlns:a16="http://schemas.microsoft.com/office/drawing/2014/main" id="{7009D0FA-8708-E26E-178E-E1B7689E4D14}"/>
              </a:ext>
            </a:extLst>
          </p:cNvPr>
          <p:cNvSpPr txBox="1"/>
          <p:nvPr/>
        </p:nvSpPr>
        <p:spPr>
          <a:xfrm>
            <a:off x="6705600" y="1333500"/>
            <a:ext cx="51054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>
                <a:latin typeface="Arial" panose="020B0604020202020204" pitchFamily="34" charset="0"/>
                <a:cs typeface="Arial" panose="020B0604020202020204" pitchFamily="34" charset="0"/>
              </a:rPr>
              <a:t>VẬN DỤNG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0" name="Hộp Văn bản 9">
                <a:extLst>
                  <a:ext uri="{FF2B5EF4-FFF2-40B4-BE49-F238E27FC236}">
                    <a16:creationId xmlns:a16="http://schemas.microsoft.com/office/drawing/2014/main" id="{C773953F-1CCE-E667-E2B4-17724CE36318}"/>
                  </a:ext>
                </a:extLst>
              </p:cNvPr>
              <p:cNvSpPr txBox="1"/>
              <p:nvPr/>
            </p:nvSpPr>
            <p:spPr>
              <a:xfrm>
                <a:off x="1876425" y="3085412"/>
                <a:ext cx="14763750" cy="182492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en-US" sz="4000" b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Bài</a:t>
                </a:r>
                <a:r>
                  <a:rPr lang="en-US" sz="40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3 (SGK – tr.63)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Trung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bình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cứ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5 </m:t>
                    </m:r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𝑙</m:t>
                    </m:r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nước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biển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chứa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175 </m:t>
                    </m:r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𝑔</m:t>
                    </m:r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muối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.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Hỏi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trung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bình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12 </m:t>
                    </m:r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𝑙</m:t>
                    </m:r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nước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biển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chứa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bao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nhiêu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gam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muối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?</a:t>
                </a:r>
              </a:p>
            </p:txBody>
          </p:sp>
        </mc:Choice>
        <mc:Fallback>
          <p:sp>
            <p:nvSpPr>
              <p:cNvPr id="10" name="Hộp Văn bản 9">
                <a:extLst>
                  <a:ext uri="{FF2B5EF4-FFF2-40B4-BE49-F238E27FC236}">
                    <a16:creationId xmlns:a16="http://schemas.microsoft.com/office/drawing/2014/main" id="{C773953F-1CCE-E667-E2B4-17724CE3631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76425" y="3085412"/>
                <a:ext cx="14763750" cy="1824923"/>
              </a:xfrm>
              <a:prstGeom prst="rect">
                <a:avLst/>
              </a:prstGeom>
              <a:blipFill>
                <a:blip r:embed="rId8"/>
                <a:stretch>
                  <a:fillRect l="-1486" b="-1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098" name="Picture 2" descr="Để sản xuất muối từ nước biển người ta đã làm cách nào ? | SGK Khoa học lớp  5">
            <a:extLst>
              <a:ext uri="{FF2B5EF4-FFF2-40B4-BE49-F238E27FC236}">
                <a16:creationId xmlns:a16="http://schemas.microsoft.com/office/drawing/2014/main" id="{86DE16AE-1C44-884A-B0F3-30EDC0E202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1448" y="5335242"/>
            <a:ext cx="6845103" cy="42278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4132693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F2E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028700" y="1028700"/>
            <a:ext cx="16230600" cy="8229600"/>
            <a:chOff x="0" y="0"/>
            <a:chExt cx="17532556" cy="8889747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7532556" cy="8889747"/>
            </a:xfrm>
            <a:custGeom>
              <a:avLst/>
              <a:gdLst/>
              <a:ahLst/>
              <a:cxnLst/>
              <a:rect l="l" t="t" r="r" b="b"/>
              <a:pathLst>
                <a:path w="17532556" h="8889747">
                  <a:moveTo>
                    <a:pt x="17227756" y="0"/>
                  </a:moveTo>
                  <a:lnTo>
                    <a:pt x="304800" y="0"/>
                  </a:lnTo>
                  <a:cubicBezTo>
                    <a:pt x="135890" y="0"/>
                    <a:pt x="0" y="135890"/>
                    <a:pt x="0" y="304800"/>
                  </a:cubicBezTo>
                  <a:lnTo>
                    <a:pt x="0" y="8584947"/>
                  </a:lnTo>
                  <a:cubicBezTo>
                    <a:pt x="0" y="8753857"/>
                    <a:pt x="135890" y="8889747"/>
                    <a:pt x="304800" y="8889747"/>
                  </a:cubicBezTo>
                  <a:lnTo>
                    <a:pt x="17227756" y="8889747"/>
                  </a:lnTo>
                  <a:cubicBezTo>
                    <a:pt x="17396667" y="8889747"/>
                    <a:pt x="17532556" y="8753857"/>
                    <a:pt x="17532556" y="8584947"/>
                  </a:cubicBezTo>
                  <a:lnTo>
                    <a:pt x="17532556" y="304800"/>
                  </a:lnTo>
                  <a:cubicBezTo>
                    <a:pt x="17532556" y="135890"/>
                    <a:pt x="17396667" y="0"/>
                    <a:pt x="17227756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pic>
        <p:nvPicPr>
          <p:cNvPr id="7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6095977" y="32452"/>
            <a:ext cx="2192023" cy="3803194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6483644">
            <a:off x="-1472006" y="7686855"/>
            <a:ext cx="5248259" cy="5695590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-896261" y="895350"/>
            <a:ext cx="3472856" cy="2077399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11" name="Hộp Văn bản 10">
                <a:extLst>
                  <a:ext uri="{FF2B5EF4-FFF2-40B4-BE49-F238E27FC236}">
                    <a16:creationId xmlns:a16="http://schemas.microsoft.com/office/drawing/2014/main" id="{49E66C75-E316-EBB7-AE0F-1EC61402A163}"/>
                  </a:ext>
                </a:extLst>
              </p:cNvPr>
              <p:cNvSpPr txBox="1"/>
              <p:nvPr/>
            </p:nvSpPr>
            <p:spPr>
              <a:xfrm>
                <a:off x="2277111" y="2247900"/>
                <a:ext cx="13733777" cy="665618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nl-NL" sz="40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Gọi khối lượng muối có trong </a:t>
                </a:r>
                <a14:m>
                  <m:oMath xmlns:m="http://schemas.openxmlformats.org/officeDocument/2006/math">
                    <m:r>
                      <a:rPr lang="nl-NL" sz="4000" i="1" dirty="0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12</m:t>
                    </m:r>
                    <m:r>
                      <a:rPr lang="en-US" sz="4000" b="0" i="1" dirty="0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 </m:t>
                    </m:r>
                    <m:r>
                      <a:rPr lang="nl-NL" sz="4000" i="1" dirty="0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𝑙</m:t>
                    </m:r>
                  </m:oMath>
                </a14:m>
                <a:r>
                  <a:rPr lang="nl-NL" sz="40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nước biển là </a:t>
                </a:r>
                <a14:m>
                  <m:oMath xmlns:m="http://schemas.openxmlformats.org/officeDocument/2006/math">
                    <m:r>
                      <a:rPr lang="en-US" sz="40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nl-NL" sz="40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(</m:t>
                    </m:r>
                    <m:r>
                      <m:rPr>
                        <m:sty m:val="p"/>
                      </m:rPr>
                      <a:rPr lang="en-US" sz="4000" i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g</m:t>
                    </m:r>
                    <m:r>
                      <a:rPr lang="nl-NL" sz="40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,</m:t>
                    </m:r>
                    <m:r>
                      <a:rPr lang="en-US" sz="4000" b="0" i="1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a:rPr lang="nl-NL" sz="40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a:rPr lang="en-US" sz="40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nl-NL" sz="40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&gt;0)</m:t>
                    </m:r>
                  </m:oMath>
                </a14:m>
                <a:endParaRPr lang="en-US" sz="4000" dirty="0"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nl-NL" sz="40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Vì lượng nước biển và lượng muối nó chứa là hai đại lượng tỉ lệ thuận nên theo tính chất của hai đại lượng tỉ lệ thuận, ta có:</a:t>
                </a:r>
              </a:p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4000" i="1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nl-NL" sz="4000" i="1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175</m:t>
                          </m:r>
                        </m:num>
                        <m:den>
                          <m:r>
                            <a:rPr lang="nl-NL" sz="4000" i="1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5</m:t>
                          </m:r>
                        </m:den>
                      </m:f>
                      <m:r>
                        <a:rPr lang="nl-NL" sz="4000" i="1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4000" i="1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4000" i="1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𝑥</m:t>
                          </m:r>
                        </m:num>
                        <m:den>
                          <m:r>
                            <a:rPr lang="nl-NL" sz="4000" i="1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12</m:t>
                          </m:r>
                        </m:den>
                      </m:f>
                      <m:r>
                        <a:rPr lang="nl-NL" sz="4000" i="1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⇒</m:t>
                      </m:r>
                      <m:r>
                        <a:rPr lang="en-US" sz="4000" i="1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𝑥</m:t>
                      </m:r>
                      <m:r>
                        <a:rPr lang="nl-NL" sz="4000" i="1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4000" i="1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nl-NL" sz="4000" i="1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175.12</m:t>
                          </m:r>
                        </m:num>
                        <m:den>
                          <m:r>
                            <a:rPr lang="nl-NL" sz="4000" i="1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5</m:t>
                          </m:r>
                        </m:den>
                      </m:f>
                      <m:r>
                        <a:rPr lang="nl-NL" sz="4000" i="1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=42</m:t>
                      </m:r>
                      <m:r>
                        <a:rPr lang="en-US" sz="4000" b="0" i="1" smtClean="0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0</m:t>
                      </m:r>
                    </m:oMath>
                  </m:oMathPara>
                </a14:m>
                <a:endParaRPr lang="en-US" sz="4000" dirty="0"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800"/>
                  </a:spcAft>
                </a:pPr>
                <a14:m>
                  <m:oMath xmlns:m="http://schemas.openxmlformats.org/officeDocument/2006/math">
                    <m:r>
                      <a:rPr lang="nl-NL" sz="40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⇒</m:t>
                    </m:r>
                  </m:oMath>
                </a14:m>
                <a:r>
                  <a:rPr lang="nl-NL" sz="40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Trung bình 12l nước biển chứa </a:t>
                </a:r>
                <a14:m>
                  <m:oMath xmlns:m="http://schemas.openxmlformats.org/officeDocument/2006/math">
                    <m:r>
                      <a:rPr lang="nl-NL" sz="4000" i="1" dirty="0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420</m:t>
                    </m:r>
                    <m:r>
                      <a:rPr lang="en-US" sz="4000" b="0" i="1" dirty="0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 </m:t>
                    </m:r>
                    <m:r>
                      <m:rPr>
                        <m:sty m:val="p"/>
                      </m:rPr>
                      <a:rPr lang="nl-NL" sz="4000" i="0" dirty="0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g</m:t>
                    </m:r>
                  </m:oMath>
                </a14:m>
                <a:r>
                  <a:rPr lang="nl-NL" sz="40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muối.</a:t>
                </a:r>
                <a:endParaRPr lang="en-US" sz="4000" dirty="0"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11" name="Hộp Văn bản 10">
                <a:extLst>
                  <a:ext uri="{FF2B5EF4-FFF2-40B4-BE49-F238E27FC236}">
                    <a16:creationId xmlns:a16="http://schemas.microsoft.com/office/drawing/2014/main" id="{49E66C75-E316-EBB7-AE0F-1EC61402A16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77111" y="2247900"/>
                <a:ext cx="13733777" cy="6656181"/>
              </a:xfrm>
              <a:prstGeom prst="rect">
                <a:avLst/>
              </a:prstGeom>
              <a:blipFill>
                <a:blip r:embed="rId8"/>
                <a:stretch>
                  <a:fillRect l="-1599" r="-1599" b="-29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Hộp Văn bản 11">
            <a:extLst>
              <a:ext uri="{FF2B5EF4-FFF2-40B4-BE49-F238E27FC236}">
                <a16:creationId xmlns:a16="http://schemas.microsoft.com/office/drawing/2014/main" id="{65001B16-144E-9D5E-D874-C08661185637}"/>
              </a:ext>
            </a:extLst>
          </p:cNvPr>
          <p:cNvSpPr txBox="1"/>
          <p:nvPr/>
        </p:nvSpPr>
        <p:spPr>
          <a:xfrm>
            <a:off x="7467599" y="1223194"/>
            <a:ext cx="3352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Giải</a:t>
            </a:r>
            <a:endParaRPr lang="en-US" sz="40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7026738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F2E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028700" y="1028700"/>
            <a:ext cx="16230600" cy="8229600"/>
            <a:chOff x="0" y="0"/>
            <a:chExt cx="17532556" cy="8889747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7532556" cy="8889747"/>
            </a:xfrm>
            <a:custGeom>
              <a:avLst/>
              <a:gdLst/>
              <a:ahLst/>
              <a:cxnLst/>
              <a:rect l="l" t="t" r="r" b="b"/>
              <a:pathLst>
                <a:path w="17532556" h="8889747">
                  <a:moveTo>
                    <a:pt x="17227756" y="0"/>
                  </a:moveTo>
                  <a:lnTo>
                    <a:pt x="304800" y="0"/>
                  </a:lnTo>
                  <a:cubicBezTo>
                    <a:pt x="135890" y="0"/>
                    <a:pt x="0" y="135890"/>
                    <a:pt x="0" y="304800"/>
                  </a:cubicBezTo>
                  <a:lnTo>
                    <a:pt x="0" y="8584947"/>
                  </a:lnTo>
                  <a:cubicBezTo>
                    <a:pt x="0" y="8753857"/>
                    <a:pt x="135890" y="8889747"/>
                    <a:pt x="304800" y="8889747"/>
                  </a:cubicBezTo>
                  <a:lnTo>
                    <a:pt x="17227756" y="8889747"/>
                  </a:lnTo>
                  <a:cubicBezTo>
                    <a:pt x="17396667" y="8889747"/>
                    <a:pt x="17532556" y="8753857"/>
                    <a:pt x="17532556" y="8584947"/>
                  </a:cubicBezTo>
                  <a:lnTo>
                    <a:pt x="17532556" y="304800"/>
                  </a:lnTo>
                  <a:cubicBezTo>
                    <a:pt x="17532556" y="135890"/>
                    <a:pt x="17396667" y="0"/>
                    <a:pt x="17227756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pic>
        <p:nvPicPr>
          <p:cNvPr id="13" name="Picture 1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-1921503" y="-393211"/>
            <a:ext cx="6147254" cy="2078889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-8499379">
            <a:off x="15160484" y="-716091"/>
            <a:ext cx="4554351" cy="3878789"/>
          </a:xfrm>
          <a:prstGeom prst="rect">
            <a:avLst/>
          </a:prstGeom>
        </p:spPr>
      </p:pic>
      <p:sp>
        <p:nvSpPr>
          <p:cNvPr id="4" name="Hộp Văn bản 3">
            <a:extLst>
              <a:ext uri="{FF2B5EF4-FFF2-40B4-BE49-F238E27FC236}">
                <a16:creationId xmlns:a16="http://schemas.microsoft.com/office/drawing/2014/main" id="{DC846771-1322-14AF-D918-A53A8E9FC927}"/>
              </a:ext>
            </a:extLst>
          </p:cNvPr>
          <p:cNvSpPr txBox="1"/>
          <p:nvPr/>
        </p:nvSpPr>
        <p:spPr>
          <a:xfrm>
            <a:off x="1371600" y="2846044"/>
            <a:ext cx="7315200" cy="45949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 4 (SGK – tr.63)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Cứ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12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phút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chiếc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máy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làm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27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sản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phẩm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Để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làm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45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sản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phẩm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như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thế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thì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chiếc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máy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đó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cần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bao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nhiêu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phút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pic>
        <p:nvPicPr>
          <p:cNvPr id="6148" name="Picture 4" descr="Máy làm cốc nhựa ly nhựa dùng 1 lần">
            <a:extLst>
              <a:ext uri="{FF2B5EF4-FFF2-40B4-BE49-F238E27FC236}">
                <a16:creationId xmlns:a16="http://schemas.microsoft.com/office/drawing/2014/main" id="{6BC5FC93-AA7E-DF0D-D4AC-CEC9D92388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39262" y="1962150"/>
            <a:ext cx="7620000" cy="6362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7727725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450" decel="1000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" accel="100000" fill="hold">
                                          <p:stCondLst>
                                            <p:cond delay="45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F2E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028700" y="1028700"/>
            <a:ext cx="16230600" cy="8229600"/>
            <a:chOff x="0" y="0"/>
            <a:chExt cx="17532556" cy="8889747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7532556" cy="8889747"/>
            </a:xfrm>
            <a:custGeom>
              <a:avLst/>
              <a:gdLst/>
              <a:ahLst/>
              <a:cxnLst/>
              <a:rect l="l" t="t" r="r" b="b"/>
              <a:pathLst>
                <a:path w="17532556" h="8889747">
                  <a:moveTo>
                    <a:pt x="17227756" y="0"/>
                  </a:moveTo>
                  <a:lnTo>
                    <a:pt x="304800" y="0"/>
                  </a:lnTo>
                  <a:cubicBezTo>
                    <a:pt x="135890" y="0"/>
                    <a:pt x="0" y="135890"/>
                    <a:pt x="0" y="304800"/>
                  </a:cubicBezTo>
                  <a:lnTo>
                    <a:pt x="0" y="8584947"/>
                  </a:lnTo>
                  <a:cubicBezTo>
                    <a:pt x="0" y="8753857"/>
                    <a:pt x="135890" y="8889747"/>
                    <a:pt x="304800" y="8889747"/>
                  </a:cubicBezTo>
                  <a:lnTo>
                    <a:pt x="17227756" y="8889747"/>
                  </a:lnTo>
                  <a:cubicBezTo>
                    <a:pt x="17396667" y="8889747"/>
                    <a:pt x="17532556" y="8753857"/>
                    <a:pt x="17532556" y="8584947"/>
                  </a:cubicBezTo>
                  <a:lnTo>
                    <a:pt x="17532556" y="304800"/>
                  </a:lnTo>
                  <a:cubicBezTo>
                    <a:pt x="17532556" y="135890"/>
                    <a:pt x="17396667" y="0"/>
                    <a:pt x="17227756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id="5" name="Group 5"/>
          <p:cNvGrpSpPr/>
          <p:nvPr/>
        </p:nvGrpSpPr>
        <p:grpSpPr>
          <a:xfrm>
            <a:off x="1960735" y="2225338"/>
            <a:ext cx="14422265" cy="6346228"/>
            <a:chOff x="0" y="0"/>
            <a:chExt cx="16124156" cy="6603141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16124157" cy="6603141"/>
            </a:xfrm>
            <a:custGeom>
              <a:avLst/>
              <a:gdLst/>
              <a:ahLst/>
              <a:cxnLst/>
              <a:rect l="l" t="t" r="r" b="b"/>
              <a:pathLst>
                <a:path w="16124157" h="6603141">
                  <a:moveTo>
                    <a:pt x="15819357" y="0"/>
                  </a:moveTo>
                  <a:lnTo>
                    <a:pt x="304800" y="0"/>
                  </a:lnTo>
                  <a:cubicBezTo>
                    <a:pt x="135890" y="0"/>
                    <a:pt x="0" y="135890"/>
                    <a:pt x="0" y="304800"/>
                  </a:cubicBezTo>
                  <a:lnTo>
                    <a:pt x="0" y="6298341"/>
                  </a:lnTo>
                  <a:cubicBezTo>
                    <a:pt x="0" y="6467251"/>
                    <a:pt x="135890" y="6603141"/>
                    <a:pt x="304800" y="6603141"/>
                  </a:cubicBezTo>
                  <a:lnTo>
                    <a:pt x="15819357" y="6603141"/>
                  </a:lnTo>
                  <a:cubicBezTo>
                    <a:pt x="15988266" y="6603141"/>
                    <a:pt x="16124157" y="6467251"/>
                    <a:pt x="16124157" y="6298341"/>
                  </a:cubicBezTo>
                  <a:lnTo>
                    <a:pt x="16124157" y="304800"/>
                  </a:lnTo>
                  <a:cubicBezTo>
                    <a:pt x="16124157" y="135890"/>
                    <a:pt x="15988266" y="0"/>
                    <a:pt x="15819357" y="0"/>
                  </a:cubicBezTo>
                  <a:close/>
                </a:path>
              </a:pathLst>
            </a:custGeom>
            <a:solidFill>
              <a:srgbClr val="F1D1C7"/>
            </a:solidFill>
          </p:spPr>
        </p:sp>
      </p:grpSp>
      <p:pic>
        <p:nvPicPr>
          <p:cNvPr id="9" name="Picture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6483644">
            <a:off x="-805256" y="-3064151"/>
            <a:ext cx="5248259" cy="5695590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-967698" y="7936428"/>
            <a:ext cx="3472856" cy="2077399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16383000" y="6438900"/>
            <a:ext cx="2567425" cy="3955417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13" name="Hộp Văn bản 12">
                <a:extLst>
                  <a:ext uri="{FF2B5EF4-FFF2-40B4-BE49-F238E27FC236}">
                    <a16:creationId xmlns:a16="http://schemas.microsoft.com/office/drawing/2014/main" id="{F2463A36-D060-1CFB-8C78-D2EF6C12EB1B}"/>
                  </a:ext>
                </a:extLst>
              </p:cNvPr>
              <p:cNvSpPr txBox="1"/>
              <p:nvPr/>
            </p:nvSpPr>
            <p:spPr>
              <a:xfrm>
                <a:off x="2354965" y="2532026"/>
                <a:ext cx="13633805" cy="573285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nl-NL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Gọi thời gian làm xong 45 sản phẩm là </a:t>
                </a:r>
                <a14:m>
                  <m:oMath xmlns:m="http://schemas.openxmlformats.org/officeDocument/2006/math">
                    <m:r>
                      <a:rPr lang="nl-NL" sz="40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𝑥</m:t>
                    </m:r>
                  </m:oMath>
                </a14:m>
                <a:r>
                  <a:rPr lang="nl-NL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(phút, </a:t>
                </a:r>
                <a14:m>
                  <m:oMath xmlns:m="http://schemas.openxmlformats.org/officeDocument/2006/math">
                    <m:r>
                      <a:rPr lang="nl-NL" sz="40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nl-NL" sz="40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&gt;0</m:t>
                    </m:r>
                  </m:oMath>
                </a14:m>
                <a:r>
                  <a:rPr lang="nl-NL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)</a:t>
                </a:r>
                <a:endParaRPr lang="en-US" sz="40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nl-NL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Vì thời gian làm và số sản phẩm làm được là hai đại lượng tỉ lệ thuận nên ta có:</a:t>
                </a:r>
                <a:endParaRPr lang="en-US" sz="40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4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4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12</m:t>
                          </m:r>
                        </m:num>
                        <m:den>
                          <m:r>
                            <a:rPr lang="en-US" sz="4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27</m:t>
                          </m:r>
                        </m:den>
                      </m:f>
                      <m:r>
                        <a:rPr lang="en-US" sz="40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4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4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𝑥</m:t>
                          </m:r>
                        </m:num>
                        <m:den>
                          <m:r>
                            <a:rPr lang="en-US" sz="4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45</m:t>
                          </m:r>
                        </m:den>
                      </m:f>
                      <m:r>
                        <a:rPr lang="en-US" sz="40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⇒</m:t>
                      </m:r>
                      <m:r>
                        <a:rPr lang="en-US" sz="40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𝑥</m:t>
                      </m:r>
                      <m:r>
                        <a:rPr lang="en-US" sz="40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4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4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12.45</m:t>
                          </m:r>
                        </m:num>
                        <m:den>
                          <m:r>
                            <a:rPr lang="en-US" sz="4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27</m:t>
                          </m:r>
                        </m:den>
                      </m:f>
                      <m:r>
                        <a:rPr lang="en-US" sz="40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=20</m:t>
                      </m:r>
                    </m:oMath>
                  </m:oMathPara>
                </a14:m>
                <a:endParaRPr lang="en-US" sz="40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Vậy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để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làm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xong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45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sản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phẩm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cần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20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phút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.</a:t>
                </a:r>
              </a:p>
            </p:txBody>
          </p:sp>
        </mc:Choice>
        <mc:Fallback>
          <p:sp>
            <p:nvSpPr>
              <p:cNvPr id="13" name="Hộp Văn bản 12">
                <a:extLst>
                  <a:ext uri="{FF2B5EF4-FFF2-40B4-BE49-F238E27FC236}">
                    <a16:creationId xmlns:a16="http://schemas.microsoft.com/office/drawing/2014/main" id="{F2463A36-D060-1CFB-8C78-D2EF6C12EB1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54965" y="2532026"/>
                <a:ext cx="13633805" cy="5732851"/>
              </a:xfrm>
              <a:prstGeom prst="rect">
                <a:avLst/>
              </a:prstGeom>
              <a:blipFill>
                <a:blip r:embed="rId8"/>
                <a:stretch>
                  <a:fillRect l="-1565" r="-1609" b="-350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Hộp Văn bản 13">
            <a:extLst>
              <a:ext uri="{FF2B5EF4-FFF2-40B4-BE49-F238E27FC236}">
                <a16:creationId xmlns:a16="http://schemas.microsoft.com/office/drawing/2014/main" id="{DFD9511B-911A-1318-20F0-B843BB37F90D}"/>
              </a:ext>
            </a:extLst>
          </p:cNvPr>
          <p:cNvSpPr txBox="1"/>
          <p:nvPr/>
        </p:nvSpPr>
        <p:spPr>
          <a:xfrm>
            <a:off x="7467600" y="1289786"/>
            <a:ext cx="3352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Giải</a:t>
            </a:r>
            <a:endParaRPr lang="en-US" sz="40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6442691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F2E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028700" y="1028700"/>
            <a:ext cx="16230600" cy="8229600"/>
            <a:chOff x="0" y="0"/>
            <a:chExt cx="17532556" cy="8889747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7532556" cy="8889747"/>
            </a:xfrm>
            <a:custGeom>
              <a:avLst/>
              <a:gdLst/>
              <a:ahLst/>
              <a:cxnLst/>
              <a:rect l="l" t="t" r="r" b="b"/>
              <a:pathLst>
                <a:path w="17532556" h="8889747">
                  <a:moveTo>
                    <a:pt x="17227756" y="0"/>
                  </a:moveTo>
                  <a:lnTo>
                    <a:pt x="304800" y="0"/>
                  </a:lnTo>
                  <a:cubicBezTo>
                    <a:pt x="135890" y="0"/>
                    <a:pt x="0" y="135890"/>
                    <a:pt x="0" y="304800"/>
                  </a:cubicBezTo>
                  <a:lnTo>
                    <a:pt x="0" y="8584947"/>
                  </a:lnTo>
                  <a:cubicBezTo>
                    <a:pt x="0" y="8753857"/>
                    <a:pt x="135890" y="8889747"/>
                    <a:pt x="304800" y="8889747"/>
                  </a:cubicBezTo>
                  <a:lnTo>
                    <a:pt x="17227756" y="8889747"/>
                  </a:lnTo>
                  <a:cubicBezTo>
                    <a:pt x="17396667" y="8889747"/>
                    <a:pt x="17532556" y="8753857"/>
                    <a:pt x="17532556" y="8584947"/>
                  </a:cubicBezTo>
                  <a:lnTo>
                    <a:pt x="17532556" y="304800"/>
                  </a:lnTo>
                  <a:cubicBezTo>
                    <a:pt x="17532556" y="135890"/>
                    <a:pt x="17396667" y="0"/>
                    <a:pt x="17227756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id="5" name="Group 5"/>
          <p:cNvGrpSpPr/>
          <p:nvPr/>
        </p:nvGrpSpPr>
        <p:grpSpPr>
          <a:xfrm>
            <a:off x="8913985" y="1311872"/>
            <a:ext cx="8080029" cy="2377162"/>
            <a:chOff x="0" y="0"/>
            <a:chExt cx="14423829" cy="4243521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14423828" cy="4243521"/>
            </a:xfrm>
            <a:custGeom>
              <a:avLst/>
              <a:gdLst/>
              <a:ahLst/>
              <a:cxnLst/>
              <a:rect l="l" t="t" r="r" b="b"/>
              <a:pathLst>
                <a:path w="14423828" h="4243521">
                  <a:moveTo>
                    <a:pt x="14119028" y="0"/>
                  </a:moveTo>
                  <a:lnTo>
                    <a:pt x="304800" y="0"/>
                  </a:lnTo>
                  <a:cubicBezTo>
                    <a:pt x="135890" y="0"/>
                    <a:pt x="0" y="135890"/>
                    <a:pt x="0" y="304800"/>
                  </a:cubicBezTo>
                  <a:lnTo>
                    <a:pt x="0" y="3938721"/>
                  </a:lnTo>
                  <a:cubicBezTo>
                    <a:pt x="0" y="4107631"/>
                    <a:pt x="135890" y="4243521"/>
                    <a:pt x="304800" y="4243521"/>
                  </a:cubicBezTo>
                  <a:lnTo>
                    <a:pt x="14119028" y="4243521"/>
                  </a:lnTo>
                  <a:cubicBezTo>
                    <a:pt x="14287939" y="4243521"/>
                    <a:pt x="14423828" y="4107631"/>
                    <a:pt x="14423828" y="3938721"/>
                  </a:cubicBezTo>
                  <a:lnTo>
                    <a:pt x="14423828" y="304800"/>
                  </a:lnTo>
                  <a:cubicBezTo>
                    <a:pt x="14423828" y="135890"/>
                    <a:pt x="14287939" y="0"/>
                    <a:pt x="14119028" y="0"/>
                  </a:cubicBezTo>
                  <a:close/>
                </a:path>
              </a:pathLst>
            </a:custGeom>
            <a:solidFill>
              <a:srgbClr val="F1D1C7"/>
            </a:solidFill>
          </p:spPr>
        </p:sp>
      </p:grpSp>
      <p:grpSp>
        <p:nvGrpSpPr>
          <p:cNvPr id="7" name="Group 7"/>
          <p:cNvGrpSpPr/>
          <p:nvPr/>
        </p:nvGrpSpPr>
        <p:grpSpPr>
          <a:xfrm>
            <a:off x="8913985" y="3952060"/>
            <a:ext cx="8080029" cy="2377162"/>
            <a:chOff x="0" y="0"/>
            <a:chExt cx="14423829" cy="4243521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14423828" cy="4243521"/>
            </a:xfrm>
            <a:custGeom>
              <a:avLst/>
              <a:gdLst/>
              <a:ahLst/>
              <a:cxnLst/>
              <a:rect l="l" t="t" r="r" b="b"/>
              <a:pathLst>
                <a:path w="14423828" h="4243521">
                  <a:moveTo>
                    <a:pt x="14119028" y="0"/>
                  </a:moveTo>
                  <a:lnTo>
                    <a:pt x="304800" y="0"/>
                  </a:lnTo>
                  <a:cubicBezTo>
                    <a:pt x="135890" y="0"/>
                    <a:pt x="0" y="135890"/>
                    <a:pt x="0" y="304800"/>
                  </a:cubicBezTo>
                  <a:lnTo>
                    <a:pt x="0" y="3938721"/>
                  </a:lnTo>
                  <a:cubicBezTo>
                    <a:pt x="0" y="4107631"/>
                    <a:pt x="135890" y="4243521"/>
                    <a:pt x="304800" y="4243521"/>
                  </a:cubicBezTo>
                  <a:lnTo>
                    <a:pt x="14119028" y="4243521"/>
                  </a:lnTo>
                  <a:cubicBezTo>
                    <a:pt x="14287939" y="4243521"/>
                    <a:pt x="14423828" y="4107631"/>
                    <a:pt x="14423828" y="3938721"/>
                  </a:cubicBezTo>
                  <a:lnTo>
                    <a:pt x="14423828" y="304800"/>
                  </a:lnTo>
                  <a:cubicBezTo>
                    <a:pt x="14423828" y="135890"/>
                    <a:pt x="14287939" y="0"/>
                    <a:pt x="14119028" y="0"/>
                  </a:cubicBezTo>
                  <a:close/>
                </a:path>
              </a:pathLst>
            </a:custGeom>
            <a:solidFill>
              <a:srgbClr val="F1D1C7"/>
            </a:solidFill>
          </p:spPr>
        </p:sp>
      </p:grpSp>
      <p:grpSp>
        <p:nvGrpSpPr>
          <p:cNvPr id="9" name="Group 9"/>
          <p:cNvGrpSpPr/>
          <p:nvPr/>
        </p:nvGrpSpPr>
        <p:grpSpPr>
          <a:xfrm>
            <a:off x="8913985" y="6597966"/>
            <a:ext cx="8080029" cy="2377162"/>
            <a:chOff x="0" y="0"/>
            <a:chExt cx="14423829" cy="4243521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14423828" cy="4243521"/>
            </a:xfrm>
            <a:custGeom>
              <a:avLst/>
              <a:gdLst/>
              <a:ahLst/>
              <a:cxnLst/>
              <a:rect l="l" t="t" r="r" b="b"/>
              <a:pathLst>
                <a:path w="14423828" h="4243521">
                  <a:moveTo>
                    <a:pt x="14119028" y="0"/>
                  </a:moveTo>
                  <a:lnTo>
                    <a:pt x="304800" y="0"/>
                  </a:lnTo>
                  <a:cubicBezTo>
                    <a:pt x="135890" y="0"/>
                    <a:pt x="0" y="135890"/>
                    <a:pt x="0" y="304800"/>
                  </a:cubicBezTo>
                  <a:lnTo>
                    <a:pt x="0" y="3938721"/>
                  </a:lnTo>
                  <a:cubicBezTo>
                    <a:pt x="0" y="4107631"/>
                    <a:pt x="135890" y="4243521"/>
                    <a:pt x="304800" y="4243521"/>
                  </a:cubicBezTo>
                  <a:lnTo>
                    <a:pt x="14119028" y="4243521"/>
                  </a:lnTo>
                  <a:cubicBezTo>
                    <a:pt x="14287939" y="4243521"/>
                    <a:pt x="14423828" y="4107631"/>
                    <a:pt x="14423828" y="3938721"/>
                  </a:cubicBezTo>
                  <a:lnTo>
                    <a:pt x="14423828" y="304800"/>
                  </a:lnTo>
                  <a:cubicBezTo>
                    <a:pt x="14423828" y="135890"/>
                    <a:pt x="14287939" y="0"/>
                    <a:pt x="14119028" y="0"/>
                  </a:cubicBezTo>
                  <a:close/>
                </a:path>
              </a:pathLst>
            </a:custGeom>
            <a:solidFill>
              <a:srgbClr val="F1D1C7"/>
            </a:solidFill>
          </p:spPr>
        </p:sp>
      </p:grpSp>
      <p:pic>
        <p:nvPicPr>
          <p:cNvPr id="11" name="Picture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8984001">
            <a:off x="-1388837" y="-1123126"/>
            <a:ext cx="5162115" cy="4303651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flipH="1">
            <a:off x="145130" y="6457950"/>
            <a:ext cx="2904387" cy="4458662"/>
          </a:xfrm>
          <a:prstGeom prst="rect">
            <a:avLst/>
          </a:prstGeom>
        </p:spPr>
      </p:pic>
      <p:sp>
        <p:nvSpPr>
          <p:cNvPr id="13" name="Hộp Văn bản 12">
            <a:extLst>
              <a:ext uri="{FF2B5EF4-FFF2-40B4-BE49-F238E27FC236}">
                <a16:creationId xmlns:a16="http://schemas.microsoft.com/office/drawing/2014/main" id="{90F17BDF-8382-D89E-DCBE-05B961E2202A}"/>
              </a:ext>
            </a:extLst>
          </p:cNvPr>
          <p:cNvSpPr txBox="1"/>
          <p:nvPr/>
        </p:nvSpPr>
        <p:spPr>
          <a:xfrm>
            <a:off x="2057400" y="3314700"/>
            <a:ext cx="4800600" cy="29510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6600" b="1" dirty="0">
                <a:latin typeface="Arial" panose="020B0604020202020204" pitchFamily="34" charset="0"/>
                <a:cs typeface="Arial" panose="020B0604020202020204" pitchFamily="34" charset="0"/>
              </a:rPr>
              <a:t>NỘI DUNG BÀI HỌC</a:t>
            </a:r>
          </a:p>
        </p:txBody>
      </p:sp>
      <p:sp>
        <p:nvSpPr>
          <p:cNvPr id="14" name="Hộp Văn bản 13">
            <a:extLst>
              <a:ext uri="{FF2B5EF4-FFF2-40B4-BE49-F238E27FC236}">
                <a16:creationId xmlns:a16="http://schemas.microsoft.com/office/drawing/2014/main" id="{E9D65694-AECA-A390-0BF8-E7006BA936F6}"/>
              </a:ext>
            </a:extLst>
          </p:cNvPr>
          <p:cNvSpPr txBox="1"/>
          <p:nvPr/>
        </p:nvSpPr>
        <p:spPr>
          <a:xfrm>
            <a:off x="10058399" y="2038788"/>
            <a:ext cx="5791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err="1">
                <a:latin typeface="Arial" panose="020B0604020202020204" pitchFamily="34" charset="0"/>
                <a:cs typeface="Arial" panose="020B0604020202020204" pitchFamily="34" charset="0"/>
              </a:rPr>
              <a:t>Khái</a:t>
            </a:r>
            <a:r>
              <a:rPr lang="en-US" sz="5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400" dirty="0" err="1">
                <a:latin typeface="Arial" panose="020B0604020202020204" pitchFamily="34" charset="0"/>
                <a:cs typeface="Arial" panose="020B0604020202020204" pitchFamily="34" charset="0"/>
              </a:rPr>
              <a:t>niệm</a:t>
            </a:r>
            <a:endParaRPr lang="en-US" sz="5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Hộp Văn bản 14">
            <a:extLst>
              <a:ext uri="{FF2B5EF4-FFF2-40B4-BE49-F238E27FC236}">
                <a16:creationId xmlns:a16="http://schemas.microsoft.com/office/drawing/2014/main" id="{C490D9BB-C291-7458-5FC4-82413CB405D2}"/>
              </a:ext>
            </a:extLst>
          </p:cNvPr>
          <p:cNvSpPr txBox="1"/>
          <p:nvPr/>
        </p:nvSpPr>
        <p:spPr>
          <a:xfrm>
            <a:off x="10058399" y="4790232"/>
            <a:ext cx="5791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err="1">
                <a:latin typeface="Arial" panose="020B0604020202020204" pitchFamily="34" charset="0"/>
                <a:cs typeface="Arial" panose="020B0604020202020204" pitchFamily="34" charset="0"/>
              </a:rPr>
              <a:t>Tính</a:t>
            </a:r>
            <a:r>
              <a:rPr lang="en-US" sz="5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400" dirty="0" err="1">
                <a:latin typeface="Arial" panose="020B0604020202020204" pitchFamily="34" charset="0"/>
                <a:cs typeface="Arial" panose="020B0604020202020204" pitchFamily="34" charset="0"/>
              </a:rPr>
              <a:t>chất</a:t>
            </a:r>
            <a:endParaRPr lang="en-US" sz="5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Hộp Văn bản 15">
            <a:extLst>
              <a:ext uri="{FF2B5EF4-FFF2-40B4-BE49-F238E27FC236}">
                <a16:creationId xmlns:a16="http://schemas.microsoft.com/office/drawing/2014/main" id="{69F91F4B-DD96-ABB9-4814-4D726885683F}"/>
              </a:ext>
            </a:extLst>
          </p:cNvPr>
          <p:cNvSpPr txBox="1"/>
          <p:nvPr/>
        </p:nvSpPr>
        <p:spPr>
          <a:xfrm>
            <a:off x="10058399" y="7324882"/>
            <a:ext cx="5791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err="1"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sz="5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400" dirty="0" err="1"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5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400" dirty="0" err="1"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5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400" dirty="0" err="1">
                <a:latin typeface="Arial" panose="020B0604020202020204" pitchFamily="34" charset="0"/>
                <a:cs typeface="Arial" panose="020B0604020202020204" pitchFamily="34" charset="0"/>
              </a:rPr>
              <a:t>toán</a:t>
            </a:r>
            <a:endParaRPr lang="en-US" sz="5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  <p:bldP spid="16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F2E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028700" y="1028700"/>
            <a:ext cx="16230600" cy="8229600"/>
            <a:chOff x="0" y="0"/>
            <a:chExt cx="17532556" cy="8889747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7532556" cy="8889747"/>
            </a:xfrm>
            <a:custGeom>
              <a:avLst/>
              <a:gdLst/>
              <a:ahLst/>
              <a:cxnLst/>
              <a:rect l="l" t="t" r="r" b="b"/>
              <a:pathLst>
                <a:path w="17532556" h="8889747">
                  <a:moveTo>
                    <a:pt x="17227756" y="0"/>
                  </a:moveTo>
                  <a:lnTo>
                    <a:pt x="304800" y="0"/>
                  </a:lnTo>
                  <a:cubicBezTo>
                    <a:pt x="135890" y="0"/>
                    <a:pt x="0" y="135890"/>
                    <a:pt x="0" y="304800"/>
                  </a:cubicBezTo>
                  <a:lnTo>
                    <a:pt x="0" y="8584947"/>
                  </a:lnTo>
                  <a:cubicBezTo>
                    <a:pt x="0" y="8753857"/>
                    <a:pt x="135890" y="8889747"/>
                    <a:pt x="304800" y="8889747"/>
                  </a:cubicBezTo>
                  <a:lnTo>
                    <a:pt x="17227756" y="8889747"/>
                  </a:lnTo>
                  <a:cubicBezTo>
                    <a:pt x="17396667" y="8889747"/>
                    <a:pt x="17532556" y="8753857"/>
                    <a:pt x="17532556" y="8584947"/>
                  </a:cubicBezTo>
                  <a:lnTo>
                    <a:pt x="17532556" y="304800"/>
                  </a:lnTo>
                  <a:cubicBezTo>
                    <a:pt x="17532556" y="135890"/>
                    <a:pt x="17396667" y="0"/>
                    <a:pt x="17227756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pic>
        <p:nvPicPr>
          <p:cNvPr id="6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2152226">
            <a:off x="15943836" y="-698772"/>
            <a:ext cx="5730130" cy="4777205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-1143000" y="-548287"/>
            <a:ext cx="3472856" cy="2077399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4" name="Hộp Văn bản 3">
                <a:extLst>
                  <a:ext uri="{FF2B5EF4-FFF2-40B4-BE49-F238E27FC236}">
                    <a16:creationId xmlns:a16="http://schemas.microsoft.com/office/drawing/2014/main" id="{73FCD252-3EE2-0454-AAA3-CB0515DDAF08}"/>
                  </a:ext>
                </a:extLst>
              </p:cNvPr>
              <p:cNvSpPr txBox="1"/>
              <p:nvPr/>
            </p:nvSpPr>
            <p:spPr>
              <a:xfrm>
                <a:off x="1371600" y="1214367"/>
                <a:ext cx="15556924" cy="459491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en-US" sz="4000" b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Bài</a:t>
                </a:r>
                <a:r>
                  <a:rPr lang="en-US" sz="40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5 (SGK – tr.63)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Để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làm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thuốc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ho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người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ta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ngâm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chanh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đào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với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mật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ong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và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đường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phèn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theo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tỉ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lệ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: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Cứ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0,5 </m:t>
                    </m:r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𝑘𝑔</m:t>
                    </m:r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</m:t>
                    </m:r>
                  </m:oMath>
                </a14:m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chanh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đào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thì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cần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250 </m:t>
                    </m:r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𝑔</m:t>
                    </m:r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đường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phèn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và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0,5 </m:t>
                    </m:r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𝑙</m:t>
                    </m:r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mật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ong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.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Với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tỉ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lệ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đó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,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nếu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muốn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ngâm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2,5 </m:t>
                    </m:r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𝑘𝑔</m:t>
                    </m:r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chanh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đào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thì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cần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bao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nhiêu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ki-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lô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-gam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đường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phèn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và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bao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nhiêu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lít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mật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ong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</a:p>
            </p:txBody>
          </p:sp>
        </mc:Choice>
        <mc:Fallback>
          <p:sp>
            <p:nvSpPr>
              <p:cNvPr id="4" name="Hộp Văn bản 3">
                <a:extLst>
                  <a:ext uri="{FF2B5EF4-FFF2-40B4-BE49-F238E27FC236}">
                    <a16:creationId xmlns:a16="http://schemas.microsoft.com/office/drawing/2014/main" id="{73FCD252-3EE2-0454-AAA3-CB0515DDAF0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71600" y="1214367"/>
                <a:ext cx="15556924" cy="4594912"/>
              </a:xfrm>
              <a:prstGeom prst="rect">
                <a:avLst/>
              </a:prstGeom>
              <a:blipFill>
                <a:blip r:embed="rId6"/>
                <a:stretch>
                  <a:fillRect l="-1371" r="-1371" b="-47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" name="Hình ảnh 9">
            <a:extLst>
              <a:ext uri="{FF2B5EF4-FFF2-40B4-BE49-F238E27FC236}">
                <a16:creationId xmlns:a16="http://schemas.microsoft.com/office/drawing/2014/main" id="{CB638967-189E-2324-F593-388DD235A212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192" b="9683"/>
          <a:stretch/>
        </p:blipFill>
        <p:spPr>
          <a:xfrm>
            <a:off x="926798" y="6119666"/>
            <a:ext cx="16299845" cy="3711681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rot="-621784">
            <a:off x="-2783180" y="7052653"/>
            <a:ext cx="5248259" cy="5695590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>
            <a:off x="15498830" y="4000500"/>
            <a:ext cx="2930614" cy="4498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676325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F2E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028700" y="110446"/>
            <a:ext cx="16230600" cy="10066108"/>
            <a:chOff x="0" y="0"/>
            <a:chExt cx="17532556" cy="8889747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7532556" cy="8889747"/>
            </a:xfrm>
            <a:custGeom>
              <a:avLst/>
              <a:gdLst/>
              <a:ahLst/>
              <a:cxnLst/>
              <a:rect l="l" t="t" r="r" b="b"/>
              <a:pathLst>
                <a:path w="17532556" h="8889747">
                  <a:moveTo>
                    <a:pt x="17227756" y="0"/>
                  </a:moveTo>
                  <a:lnTo>
                    <a:pt x="304800" y="0"/>
                  </a:lnTo>
                  <a:cubicBezTo>
                    <a:pt x="135890" y="0"/>
                    <a:pt x="0" y="135890"/>
                    <a:pt x="0" y="304800"/>
                  </a:cubicBezTo>
                  <a:lnTo>
                    <a:pt x="0" y="8584947"/>
                  </a:lnTo>
                  <a:cubicBezTo>
                    <a:pt x="0" y="8753857"/>
                    <a:pt x="135890" y="8889747"/>
                    <a:pt x="304800" y="8889747"/>
                  </a:cubicBezTo>
                  <a:lnTo>
                    <a:pt x="17227756" y="8889747"/>
                  </a:lnTo>
                  <a:cubicBezTo>
                    <a:pt x="17396667" y="8889747"/>
                    <a:pt x="17532556" y="8753857"/>
                    <a:pt x="17532556" y="8584947"/>
                  </a:cubicBezTo>
                  <a:lnTo>
                    <a:pt x="17532556" y="304800"/>
                  </a:lnTo>
                  <a:cubicBezTo>
                    <a:pt x="17532556" y="135890"/>
                    <a:pt x="17396667" y="0"/>
                    <a:pt x="17227756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pic>
        <p:nvPicPr>
          <p:cNvPr id="4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6236702" y="121194"/>
            <a:ext cx="2163067" cy="3752955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4951151" y="6741243"/>
            <a:ext cx="5730130" cy="4777205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4239687">
            <a:off x="-2740661" y="-1644725"/>
            <a:ext cx="5248259" cy="5695590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-2022429" y="7505700"/>
            <a:ext cx="4044858" cy="2419560"/>
          </a:xfrm>
          <a:prstGeom prst="rect">
            <a:avLst/>
          </a:prstGeom>
        </p:spPr>
      </p:pic>
      <p:sp>
        <p:nvSpPr>
          <p:cNvPr id="7" name="Hộp Văn bản 6">
            <a:extLst>
              <a:ext uri="{FF2B5EF4-FFF2-40B4-BE49-F238E27FC236}">
                <a16:creationId xmlns:a16="http://schemas.microsoft.com/office/drawing/2014/main" id="{899F8461-DECB-87FB-EC3C-4E99E9A520A1}"/>
              </a:ext>
            </a:extLst>
          </p:cNvPr>
          <p:cNvSpPr txBox="1"/>
          <p:nvPr/>
        </p:nvSpPr>
        <p:spPr>
          <a:xfrm>
            <a:off x="7467598" y="345411"/>
            <a:ext cx="3352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Giải</a:t>
            </a:r>
            <a:endParaRPr lang="en-US" sz="40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6" name="Hộp Văn bản 25">
                <a:extLst>
                  <a:ext uri="{FF2B5EF4-FFF2-40B4-BE49-F238E27FC236}">
                    <a16:creationId xmlns:a16="http://schemas.microsoft.com/office/drawing/2014/main" id="{BBBE9B93-09AE-DBEE-6468-8519104474D7}"/>
                  </a:ext>
                </a:extLst>
              </p:cNvPr>
              <p:cNvSpPr txBox="1"/>
              <p:nvPr/>
            </p:nvSpPr>
            <p:spPr>
              <a:xfrm>
                <a:off x="2142528" y="1157154"/>
                <a:ext cx="14002941" cy="887069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Đổi </a:t>
                </a:r>
                <a14:m>
                  <m:oMath xmlns:m="http://schemas.openxmlformats.org/officeDocument/2006/math">
                    <m:r>
                      <a:rPr lang="en-US" sz="3600" i="1" dirty="0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250 </m:t>
                    </m:r>
                    <m:r>
                      <a:rPr lang="en-US" sz="3600" i="1" dirty="0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𝑔</m:t>
                    </m:r>
                    <m:r>
                      <a:rPr lang="en-US" sz="3600" i="1" dirty="0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 = 0,25 </m:t>
                    </m:r>
                    <m:r>
                      <a:rPr lang="en-US" sz="3600" i="1" dirty="0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𝑘𝑔</m:t>
                    </m:r>
                  </m:oMath>
                </a14:m>
                <a:endParaRPr lang="en-US" sz="3600" dirty="0"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Gọi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 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khối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lượng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đường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phèn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và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thể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tích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mật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ong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cần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là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600" b="0" i="1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en-US" sz="3600" b="0" i="1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 </m:t>
                    </m:r>
                    <m:d>
                      <m:dPr>
                        <m:ctrlPr>
                          <a:rPr lang="en-US" sz="3600" b="0" i="1" smtClean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en-US" sz="3600" b="0" i="1" smtClean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𝑘𝑔</m:t>
                        </m:r>
                      </m:e>
                    </m:d>
                    <m:r>
                      <a:rPr lang="en-US" sz="3600" b="0" i="1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, </m:t>
                    </m:r>
                    <m:r>
                      <a:rPr lang="en-US" sz="3600" b="0" i="1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𝑦</m:t>
                    </m:r>
                    <m:r>
                      <a:rPr lang="en-US" sz="3600" b="0" i="1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 (</m:t>
                    </m:r>
                    <m:r>
                      <a:rPr lang="en-US" sz="3600" b="0" i="1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𝑙</m:t>
                    </m:r>
                    <m:r>
                      <a:rPr lang="en-US" sz="3600" b="0" i="1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)</m:t>
                    </m:r>
                  </m:oMath>
                </a14:m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600" b="0" i="0" dirty="0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(</m:t>
                    </m:r>
                    <m:r>
                      <a:rPr lang="en-US" sz="3600" b="0" i="1" dirty="0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en-US" sz="3600" b="0" i="1" dirty="0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,</m:t>
                    </m:r>
                    <m:r>
                      <a:rPr lang="en-US" sz="3600" b="0" i="1" dirty="0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𝑦</m:t>
                    </m:r>
                    <m:r>
                      <a:rPr lang="en-US" sz="3600" b="0" i="1" dirty="0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&gt;0)</m:t>
                    </m:r>
                  </m:oMath>
                </a14:m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.</a:t>
                </a:r>
              </a:p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Vì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khối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lượng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chanh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và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đường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phèn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là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hai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đại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lượng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tỉ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lệ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thuận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;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khối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lượng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chanh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và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thể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tích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mật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ong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là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hai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đại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lượng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tỉ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lệ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thuận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nên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 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theo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tính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chất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của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hai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đại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lượng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tỉ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lệ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thuận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, ta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có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:</a:t>
                </a:r>
                <a:endParaRPr lang="en-US" sz="3600" dirty="0"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600" i="1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3600" i="1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0,5</m:t>
                          </m:r>
                        </m:num>
                        <m:den>
                          <m:r>
                            <a:rPr lang="en-US" sz="3600" i="1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0,25</m:t>
                          </m:r>
                        </m:den>
                      </m:f>
                      <m:r>
                        <a:rPr lang="en-US" sz="3600" i="1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3600" i="1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3600" i="1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2,5</m:t>
                          </m:r>
                        </m:num>
                        <m:den>
                          <m:r>
                            <a:rPr lang="en-US" sz="3600" i="1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𝑥</m:t>
                          </m:r>
                        </m:den>
                      </m:f>
                      <m:r>
                        <a:rPr lang="en-US" sz="3600" i="1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⇒</m:t>
                      </m:r>
                      <m:r>
                        <a:rPr lang="en-US" sz="3600" i="1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𝑥</m:t>
                      </m:r>
                      <m:r>
                        <a:rPr lang="en-US" sz="3600" i="1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3600" i="1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3600" i="1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0,25.2,5</m:t>
                          </m:r>
                        </m:num>
                        <m:den>
                          <m:r>
                            <a:rPr lang="en-US" sz="3600" i="1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0,5</m:t>
                          </m:r>
                        </m:den>
                      </m:f>
                      <m:r>
                        <a:rPr lang="en-US" sz="3600" i="1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=1,25</m:t>
                      </m:r>
                      <m:r>
                        <a:rPr lang="en-US" sz="3600" b="0" i="0" smtClean="0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; </m:t>
                      </m:r>
                      <m:f>
                        <m:fPr>
                          <m:ctrlPr>
                            <a:rPr lang="en-US" sz="3600" i="1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3600" i="1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0,5</m:t>
                          </m:r>
                        </m:num>
                        <m:den>
                          <m:r>
                            <a:rPr lang="en-US" sz="3600" i="1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0,5</m:t>
                          </m:r>
                        </m:den>
                      </m:f>
                      <m:r>
                        <a:rPr lang="en-US" sz="3600" i="1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3600" i="1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3600" i="1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2,5</m:t>
                          </m:r>
                        </m:num>
                        <m:den>
                          <m:r>
                            <a:rPr lang="en-US" sz="3600" i="1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𝑦</m:t>
                          </m:r>
                        </m:den>
                      </m:f>
                      <m:r>
                        <a:rPr lang="en-US" sz="3600" i="1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⇒</m:t>
                      </m:r>
                      <m:r>
                        <a:rPr lang="en-US" sz="3600" b="0" i="1" smtClean="0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𝑦</m:t>
                      </m:r>
                      <m:r>
                        <a:rPr lang="en-US" sz="3600" i="1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3600" i="1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3600" i="1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2,5.0,5</m:t>
                          </m:r>
                        </m:num>
                        <m:den>
                          <m:r>
                            <a:rPr lang="en-US" sz="3600" i="1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0,5</m:t>
                          </m:r>
                        </m:den>
                      </m:f>
                      <m:r>
                        <a:rPr lang="en-US" sz="3600" i="1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=2,5</m:t>
                      </m:r>
                    </m:oMath>
                  </m:oMathPara>
                </a14:m>
                <a:endParaRPr lang="en-US" sz="3600" dirty="0"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Vậy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khối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lượng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đường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phèn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và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mật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ong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cần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để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ngâm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là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:</a:t>
                </a:r>
                <a:r>
                  <a:rPr lang="en-US" sz="3600" dirty="0"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đường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phèn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600" i="1" dirty="0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1,25 </m:t>
                    </m:r>
                    <m:r>
                      <a:rPr lang="en-US" sz="3600" i="1" dirty="0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𝑘𝑔</m:t>
                    </m:r>
                  </m:oMath>
                </a14:m>
                <a:r>
                  <a:rPr lang="en-US" sz="3600" dirty="0"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;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mật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ong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600" i="1" dirty="0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2,5 </m:t>
                    </m:r>
                    <m:r>
                      <a:rPr lang="en-US" sz="3600" i="1" dirty="0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𝑙</m:t>
                    </m:r>
                  </m:oMath>
                </a14:m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.</a:t>
                </a:r>
                <a:endParaRPr lang="en-US" sz="36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26" name="Hộp Văn bản 25">
                <a:extLst>
                  <a:ext uri="{FF2B5EF4-FFF2-40B4-BE49-F238E27FC236}">
                    <a16:creationId xmlns:a16="http://schemas.microsoft.com/office/drawing/2014/main" id="{BBBE9B93-09AE-DBEE-6468-8519104474D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42528" y="1157154"/>
                <a:ext cx="14002941" cy="8870698"/>
              </a:xfrm>
              <a:prstGeom prst="rect">
                <a:avLst/>
              </a:prstGeom>
              <a:blipFill>
                <a:blip r:embed="rId10"/>
                <a:stretch>
                  <a:fillRect l="-1305" r="-1305" b="-4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1960158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2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2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F2E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028699" y="800100"/>
            <a:ext cx="16230600" cy="8686800"/>
            <a:chOff x="0" y="0"/>
            <a:chExt cx="17532556" cy="8889747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7532556" cy="8889747"/>
            </a:xfrm>
            <a:custGeom>
              <a:avLst/>
              <a:gdLst/>
              <a:ahLst/>
              <a:cxnLst/>
              <a:rect l="l" t="t" r="r" b="b"/>
              <a:pathLst>
                <a:path w="17532556" h="8889747">
                  <a:moveTo>
                    <a:pt x="17227756" y="0"/>
                  </a:moveTo>
                  <a:lnTo>
                    <a:pt x="304800" y="0"/>
                  </a:lnTo>
                  <a:cubicBezTo>
                    <a:pt x="135890" y="0"/>
                    <a:pt x="0" y="135890"/>
                    <a:pt x="0" y="304800"/>
                  </a:cubicBezTo>
                  <a:lnTo>
                    <a:pt x="0" y="8584947"/>
                  </a:lnTo>
                  <a:cubicBezTo>
                    <a:pt x="0" y="8753857"/>
                    <a:pt x="135890" y="8889747"/>
                    <a:pt x="304800" y="8889747"/>
                  </a:cubicBezTo>
                  <a:lnTo>
                    <a:pt x="17227756" y="8889747"/>
                  </a:lnTo>
                  <a:cubicBezTo>
                    <a:pt x="17396667" y="8889747"/>
                    <a:pt x="17532556" y="8753857"/>
                    <a:pt x="17532556" y="8584947"/>
                  </a:cubicBezTo>
                  <a:lnTo>
                    <a:pt x="17532556" y="304800"/>
                  </a:lnTo>
                  <a:cubicBezTo>
                    <a:pt x="17532556" y="135890"/>
                    <a:pt x="17396667" y="0"/>
                    <a:pt x="17227756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pic>
        <p:nvPicPr>
          <p:cNvPr id="4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-4082745">
            <a:off x="-3649976" y="4375813"/>
            <a:ext cx="5248259" cy="5695590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-8499379">
            <a:off x="14533923" y="-1139321"/>
            <a:ext cx="5091243" cy="4336042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-1921503" y="-393211"/>
            <a:ext cx="6147254" cy="2078889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12" name="Hộp Văn bản 11">
                <a:extLst>
                  <a:ext uri="{FF2B5EF4-FFF2-40B4-BE49-F238E27FC236}">
                    <a16:creationId xmlns:a16="http://schemas.microsoft.com/office/drawing/2014/main" id="{D432F64F-8BF8-00FE-68F9-6FADD0904987}"/>
                  </a:ext>
                </a:extLst>
              </p:cNvPr>
              <p:cNvSpPr txBox="1"/>
              <p:nvPr/>
            </p:nvSpPr>
            <p:spPr>
              <a:xfrm>
                <a:off x="2416777" y="1705366"/>
                <a:ext cx="12832293" cy="551824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en-US" sz="4000" b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Bài</a:t>
                </a:r>
                <a:r>
                  <a:rPr lang="en-US" sz="40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6 (SGK – tr.63) 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Theo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công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bố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chính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thức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từ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hãng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sản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xuất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,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chiếc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xe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ô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tô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của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cô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Hạnh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có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mức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tiêu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thụ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nhiên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liệu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như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sau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:</a:t>
                </a:r>
              </a:p>
              <a:p>
                <a:pPr marL="571500" indent="-571500" algn="just">
                  <a:lnSpc>
                    <a:spcPct val="150000"/>
                  </a:lnSpc>
                  <a:buFont typeface="Wingdings" panose="05000000000000000000" pitchFamily="2" charset="2"/>
                  <a:buChar char="§"/>
                </a:pPr>
                <a14:m>
                  <m:oMath xmlns:m="http://schemas.openxmlformats.org/officeDocument/2006/math"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9,9 </m:t>
                    </m:r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𝑙</m:t>
                    </m:r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/100 </m:t>
                    </m:r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𝑘𝑚</m:t>
                    </m:r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</m:t>
                    </m:r>
                  </m:oMath>
                </a14:m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trên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đường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hỗn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hợp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;</a:t>
                </a:r>
              </a:p>
              <a:p>
                <a:pPr marL="571500" indent="-571500" algn="just">
                  <a:lnSpc>
                    <a:spcPct val="150000"/>
                  </a:lnSpc>
                  <a:buFont typeface="Wingdings" panose="05000000000000000000" pitchFamily="2" charset="2"/>
                  <a:buChar char="§"/>
                </a:pPr>
                <a14:m>
                  <m:oMath xmlns:m="http://schemas.openxmlformats.org/officeDocument/2006/math"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13,9 </m:t>
                    </m:r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𝑙</m:t>
                    </m:r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/100 </m:t>
                    </m:r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𝑘</m:t>
                    </m:r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m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trên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đường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đô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thị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; </a:t>
                </a:r>
              </a:p>
              <a:p>
                <a:pPr marL="571500" indent="-571500" algn="just">
                  <a:lnSpc>
                    <a:spcPct val="150000"/>
                  </a:lnSpc>
                  <a:buFont typeface="Wingdings" panose="05000000000000000000" pitchFamily="2" charset="2"/>
                  <a:buChar char="§"/>
                </a:pPr>
                <a14:m>
                  <m:oMath xmlns:m="http://schemas.openxmlformats.org/officeDocument/2006/math"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7,5</m:t>
                    </m:r>
                    <m:r>
                      <a:rPr lang="en-US" sz="4000" i="1" dirty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</m:t>
                    </m:r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𝑙</m:t>
                    </m:r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/100</m:t>
                    </m:r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𝑘</m:t>
                    </m:r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m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trên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đường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cao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tốc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</a:p>
            </p:txBody>
          </p:sp>
        </mc:Choice>
        <mc:Fallback>
          <p:sp>
            <p:nvSpPr>
              <p:cNvPr id="12" name="Hộp Văn bản 11">
                <a:extLst>
                  <a:ext uri="{FF2B5EF4-FFF2-40B4-BE49-F238E27FC236}">
                    <a16:creationId xmlns:a16="http://schemas.microsoft.com/office/drawing/2014/main" id="{D432F64F-8BF8-00FE-68F9-6FADD090498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16777" y="1705366"/>
                <a:ext cx="12832293" cy="5518242"/>
              </a:xfrm>
              <a:prstGeom prst="rect">
                <a:avLst/>
              </a:prstGeom>
              <a:blipFill>
                <a:blip r:embed="rId8"/>
                <a:stretch>
                  <a:fillRect l="-1663" r="-1710" b="-38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3314" name="Picture 2" descr="Giá Bán Vinfast VF E34 » Mua Xe Vinfast Trả Góp Đến 80%">
            <a:extLst>
              <a:ext uri="{FF2B5EF4-FFF2-40B4-BE49-F238E27FC236}">
                <a16:creationId xmlns:a16="http://schemas.microsoft.com/office/drawing/2014/main" id="{0645FC91-AAA5-94C7-3D31-C3789CD445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87163" y="5970346"/>
            <a:ext cx="10096500" cy="4648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9485414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3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F2E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028700" y="1028700"/>
            <a:ext cx="16230600" cy="8229600"/>
            <a:chOff x="0" y="0"/>
            <a:chExt cx="17532556" cy="8889747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7532556" cy="8889747"/>
            </a:xfrm>
            <a:custGeom>
              <a:avLst/>
              <a:gdLst/>
              <a:ahLst/>
              <a:cxnLst/>
              <a:rect l="l" t="t" r="r" b="b"/>
              <a:pathLst>
                <a:path w="17532556" h="8889747">
                  <a:moveTo>
                    <a:pt x="17227756" y="0"/>
                  </a:moveTo>
                  <a:lnTo>
                    <a:pt x="304800" y="0"/>
                  </a:lnTo>
                  <a:cubicBezTo>
                    <a:pt x="135890" y="0"/>
                    <a:pt x="0" y="135890"/>
                    <a:pt x="0" y="304800"/>
                  </a:cubicBezTo>
                  <a:lnTo>
                    <a:pt x="0" y="8584947"/>
                  </a:lnTo>
                  <a:cubicBezTo>
                    <a:pt x="0" y="8753857"/>
                    <a:pt x="135890" y="8889747"/>
                    <a:pt x="304800" y="8889747"/>
                  </a:cubicBezTo>
                  <a:lnTo>
                    <a:pt x="17227756" y="8889747"/>
                  </a:lnTo>
                  <a:cubicBezTo>
                    <a:pt x="17396667" y="8889747"/>
                    <a:pt x="17532556" y="8753857"/>
                    <a:pt x="17532556" y="8584947"/>
                  </a:cubicBezTo>
                  <a:lnTo>
                    <a:pt x="17532556" y="304800"/>
                  </a:lnTo>
                  <a:cubicBezTo>
                    <a:pt x="17532556" y="135890"/>
                    <a:pt x="17396667" y="0"/>
                    <a:pt x="17227756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id="4" name="Group 4"/>
          <p:cNvGrpSpPr/>
          <p:nvPr/>
        </p:nvGrpSpPr>
        <p:grpSpPr>
          <a:xfrm>
            <a:off x="1293985" y="1691888"/>
            <a:ext cx="15700029" cy="7696200"/>
            <a:chOff x="0" y="0"/>
            <a:chExt cx="28026449" cy="9481378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28026451" cy="9481379"/>
            </a:xfrm>
            <a:custGeom>
              <a:avLst/>
              <a:gdLst/>
              <a:ahLst/>
              <a:cxnLst/>
              <a:rect l="l" t="t" r="r" b="b"/>
              <a:pathLst>
                <a:path w="28026451" h="9481379">
                  <a:moveTo>
                    <a:pt x="27721651" y="0"/>
                  </a:moveTo>
                  <a:lnTo>
                    <a:pt x="304800" y="0"/>
                  </a:lnTo>
                  <a:cubicBezTo>
                    <a:pt x="135890" y="0"/>
                    <a:pt x="0" y="135890"/>
                    <a:pt x="0" y="304800"/>
                  </a:cubicBezTo>
                  <a:lnTo>
                    <a:pt x="0" y="9176579"/>
                  </a:lnTo>
                  <a:cubicBezTo>
                    <a:pt x="0" y="9345488"/>
                    <a:pt x="135890" y="9481379"/>
                    <a:pt x="304800" y="9481379"/>
                  </a:cubicBezTo>
                  <a:lnTo>
                    <a:pt x="27721651" y="9481379"/>
                  </a:lnTo>
                  <a:cubicBezTo>
                    <a:pt x="27890558" y="9481379"/>
                    <a:pt x="28026451" y="9345488"/>
                    <a:pt x="28026451" y="9176579"/>
                  </a:cubicBezTo>
                  <a:lnTo>
                    <a:pt x="28026451" y="304800"/>
                  </a:lnTo>
                  <a:cubicBezTo>
                    <a:pt x="28026451" y="135890"/>
                    <a:pt x="27890558" y="0"/>
                    <a:pt x="27721651" y="0"/>
                  </a:cubicBezTo>
                  <a:close/>
                </a:path>
              </a:pathLst>
            </a:custGeom>
            <a:solidFill>
              <a:srgbClr val="F1D1C7"/>
            </a:solidFill>
          </p:spPr>
        </p:sp>
      </p:grpSp>
      <p:pic>
        <p:nvPicPr>
          <p:cNvPr id="6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93340" y="6332965"/>
            <a:ext cx="2952509" cy="4548684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6897869">
            <a:off x="-2249484" y="-1802926"/>
            <a:ext cx="5730130" cy="4777205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-7281959">
            <a:off x="13594629" y="-745811"/>
            <a:ext cx="6798772" cy="4450105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15913648" y="8111859"/>
            <a:ext cx="3472856" cy="2077399"/>
          </a:xfrm>
          <a:prstGeom prst="rect">
            <a:avLst/>
          </a:prstGeom>
        </p:spPr>
      </p:pic>
      <p:sp>
        <p:nvSpPr>
          <p:cNvPr id="14" name="Hộp Văn bản 13">
            <a:extLst>
              <a:ext uri="{FF2B5EF4-FFF2-40B4-BE49-F238E27FC236}">
                <a16:creationId xmlns:a16="http://schemas.microsoft.com/office/drawing/2014/main" id="{B4B59DF0-C06D-FDF6-E2E1-0EB16FBE890C}"/>
              </a:ext>
            </a:extLst>
          </p:cNvPr>
          <p:cNvSpPr txBox="1"/>
          <p:nvPr/>
        </p:nvSpPr>
        <p:spPr>
          <a:xfrm>
            <a:off x="2330176" y="2286057"/>
            <a:ext cx="13627648" cy="663765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a) Theo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thông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số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trên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,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nếu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trong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bình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xăng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của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chiếc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xe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ô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tô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đó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có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65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lít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xăng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thì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cô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Hạnh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đi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được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bao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nhiêu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ki-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lô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-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mét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(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làm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tròn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kết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quả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đến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hàng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đơn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vị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)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khi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cô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đi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trên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đường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đô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thị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?</a:t>
            </a:r>
          </a:p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b)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Để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đi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quãng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đường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400 km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trên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đường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đô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thị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,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trong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bình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xăng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chiếc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ô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tô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của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cô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Hạnh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cần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có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tối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thiểu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bao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nhiêu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lít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xăng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?</a:t>
            </a:r>
          </a:p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c)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Để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đi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quãng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đường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300 km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trên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đường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hỗn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hợp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và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300km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trên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đường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cao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tốc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,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trong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bình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xăng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chiếc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xe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ô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tô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của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cô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Hạnh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cần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có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tối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thiểu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bao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nhiêu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lí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xăng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8729279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F2E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028700" y="497198"/>
            <a:ext cx="16230600" cy="9789802"/>
            <a:chOff x="0" y="0"/>
            <a:chExt cx="17532556" cy="8889747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7532556" cy="8889747"/>
            </a:xfrm>
            <a:custGeom>
              <a:avLst/>
              <a:gdLst/>
              <a:ahLst/>
              <a:cxnLst/>
              <a:rect l="l" t="t" r="r" b="b"/>
              <a:pathLst>
                <a:path w="17532556" h="8889747">
                  <a:moveTo>
                    <a:pt x="17227756" y="0"/>
                  </a:moveTo>
                  <a:lnTo>
                    <a:pt x="304800" y="0"/>
                  </a:lnTo>
                  <a:cubicBezTo>
                    <a:pt x="135890" y="0"/>
                    <a:pt x="0" y="135890"/>
                    <a:pt x="0" y="304800"/>
                  </a:cubicBezTo>
                  <a:lnTo>
                    <a:pt x="0" y="8584947"/>
                  </a:lnTo>
                  <a:cubicBezTo>
                    <a:pt x="0" y="8753857"/>
                    <a:pt x="135890" y="8889747"/>
                    <a:pt x="304800" y="8889747"/>
                  </a:cubicBezTo>
                  <a:lnTo>
                    <a:pt x="17227756" y="8889747"/>
                  </a:lnTo>
                  <a:cubicBezTo>
                    <a:pt x="17396667" y="8889747"/>
                    <a:pt x="17532556" y="8753857"/>
                    <a:pt x="17532556" y="8584947"/>
                  </a:cubicBezTo>
                  <a:lnTo>
                    <a:pt x="17532556" y="304800"/>
                  </a:lnTo>
                  <a:cubicBezTo>
                    <a:pt x="17532556" y="135890"/>
                    <a:pt x="17396667" y="0"/>
                    <a:pt x="17227756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pic>
        <p:nvPicPr>
          <p:cNvPr id="4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4549130">
            <a:off x="-1577160" y="7170126"/>
            <a:ext cx="6380533" cy="4176349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7368775">
            <a:off x="-2237706" y="-2847796"/>
            <a:ext cx="5248259" cy="5695590"/>
          </a:xfrm>
          <a:prstGeom prst="rect">
            <a:avLst/>
          </a:prstGeom>
        </p:spPr>
      </p:pic>
      <p:pic>
        <p:nvPicPr>
          <p:cNvPr id="15" name="Picture 1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16118723" y="6135427"/>
            <a:ext cx="2281153" cy="3544950"/>
          </a:xfrm>
          <a:prstGeom prst="rect">
            <a:avLst/>
          </a:prstGeom>
        </p:spPr>
      </p:pic>
      <p:pic>
        <p:nvPicPr>
          <p:cNvPr id="16" name="Picture 16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rot="-2097886">
            <a:off x="14678243" y="8253015"/>
            <a:ext cx="5162115" cy="4303651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7" name="Hộp Văn bản 6">
                <a:extLst>
                  <a:ext uri="{FF2B5EF4-FFF2-40B4-BE49-F238E27FC236}">
                    <a16:creationId xmlns:a16="http://schemas.microsoft.com/office/drawing/2014/main" id="{13134134-1EA8-296E-69EF-05BDFF2B1ADB}"/>
                  </a:ext>
                </a:extLst>
              </p:cNvPr>
              <p:cNvSpPr txBox="1"/>
              <p:nvPr/>
            </p:nvSpPr>
            <p:spPr>
              <a:xfrm>
                <a:off x="3048000" y="1618498"/>
                <a:ext cx="13200743" cy="808311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en-US" sz="36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a) </a:t>
                </a:r>
                <a:r>
                  <a:rPr lang="en-US" sz="36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Đường</a:t>
                </a:r>
                <a:r>
                  <a:rPr lang="en-US" sz="36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đô</a:t>
                </a:r>
                <a:r>
                  <a:rPr lang="en-US" sz="36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thị</a:t>
                </a:r>
                <a:r>
                  <a:rPr lang="en-US" sz="36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cô</a:t>
                </a:r>
                <a:r>
                  <a:rPr lang="en-US" sz="36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Hạnh</a:t>
                </a:r>
                <a:r>
                  <a:rPr lang="en-US" sz="36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đi</a:t>
                </a:r>
                <a:r>
                  <a:rPr lang="en-US" sz="36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được</a:t>
                </a:r>
                <a:r>
                  <a:rPr lang="en-US" sz="36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: </a:t>
                </a:r>
                <a14:m>
                  <m:oMath xmlns:m="http://schemas.openxmlformats.org/officeDocument/2006/math">
                    <m:r>
                      <a:rPr lang="en-US" sz="36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65 :13,9. 100≈468 (</m:t>
                    </m:r>
                    <m:r>
                      <a:rPr lang="en-US" sz="36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𝑘𝑚</m:t>
                    </m:r>
                    <m:r>
                      <a:rPr lang="en-US" sz="36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)</m:t>
                    </m:r>
                  </m:oMath>
                </a14:m>
                <a:endParaRPr lang="en-US" sz="36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en-US" sz="36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    </a:t>
                </a:r>
                <a:r>
                  <a:rPr lang="en-US" sz="36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Đường</a:t>
                </a:r>
                <a:r>
                  <a:rPr lang="en-US" sz="36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hỗn</a:t>
                </a:r>
                <a:r>
                  <a:rPr lang="en-US" sz="36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hợp</a:t>
                </a:r>
                <a:r>
                  <a:rPr lang="en-US" sz="36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cô</a:t>
                </a:r>
                <a:r>
                  <a:rPr lang="en-US" sz="36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Hạnh</a:t>
                </a:r>
                <a:r>
                  <a:rPr lang="en-US" sz="36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đi</a:t>
                </a:r>
                <a:r>
                  <a:rPr lang="en-US" sz="36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được</a:t>
                </a:r>
                <a:r>
                  <a:rPr lang="en-US" sz="36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: </a:t>
                </a:r>
                <a14:m>
                  <m:oMath xmlns:m="http://schemas.openxmlformats.org/officeDocument/2006/math">
                    <m:r>
                      <a:rPr lang="en-US" sz="36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65</m:t>
                    </m:r>
                    <m:r>
                      <a:rPr lang="en-US" sz="3600" b="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 </m:t>
                    </m:r>
                    <m:r>
                      <a:rPr lang="en-US" sz="36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:9,9.100≈657 (</m:t>
                    </m:r>
                    <m:r>
                      <a:rPr lang="en-US" sz="36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𝑘𝑚</m:t>
                    </m:r>
                    <m:r>
                      <a:rPr lang="en-US" sz="36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)</m:t>
                    </m:r>
                  </m:oMath>
                </a14:m>
                <a:endParaRPr lang="en-US" sz="36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en-US" sz="36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    </a:t>
                </a:r>
                <a:r>
                  <a:rPr lang="en-US" sz="36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Đường</a:t>
                </a:r>
                <a:r>
                  <a:rPr lang="en-US" sz="36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cao</a:t>
                </a:r>
                <a:r>
                  <a:rPr lang="en-US" sz="36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tốc</a:t>
                </a:r>
                <a:r>
                  <a:rPr lang="en-US" sz="36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cô</a:t>
                </a:r>
                <a:r>
                  <a:rPr lang="en-US" sz="36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Hạnh</a:t>
                </a:r>
                <a:r>
                  <a:rPr lang="en-US" sz="36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đi</a:t>
                </a:r>
                <a:r>
                  <a:rPr lang="en-US" sz="36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được</a:t>
                </a:r>
                <a:r>
                  <a:rPr lang="en-US" sz="36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: </a:t>
                </a:r>
                <a14:m>
                  <m:oMath xmlns:m="http://schemas.openxmlformats.org/officeDocument/2006/math">
                    <m:r>
                      <a:rPr lang="en-US" sz="36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65 :7,5.100≈867 (</m:t>
                    </m:r>
                    <m:r>
                      <a:rPr lang="en-US" sz="36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𝑘𝑚</m:t>
                    </m:r>
                    <m:r>
                      <a:rPr lang="en-US" sz="36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)</m:t>
                    </m:r>
                  </m:oMath>
                </a14:m>
                <a:endParaRPr lang="en-US" sz="36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en-US" sz="36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b) </a:t>
                </a:r>
                <a:r>
                  <a:rPr lang="en-US" sz="36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Để</a:t>
                </a:r>
                <a:r>
                  <a:rPr lang="en-US" sz="36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đi</a:t>
                </a:r>
                <a:r>
                  <a:rPr lang="en-US" sz="36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quãng</a:t>
                </a:r>
                <a:r>
                  <a:rPr lang="en-US" sz="36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đường</a:t>
                </a:r>
                <a:r>
                  <a:rPr lang="en-US" sz="36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400 km </a:t>
                </a:r>
                <a:r>
                  <a:rPr lang="en-US" sz="36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trên</a:t>
                </a:r>
                <a:r>
                  <a:rPr lang="en-US" sz="36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đường</a:t>
                </a:r>
                <a:r>
                  <a:rPr lang="en-US" sz="36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đô</a:t>
                </a:r>
                <a:r>
                  <a:rPr lang="en-US" sz="36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thị</a:t>
                </a:r>
                <a:r>
                  <a:rPr lang="en-US" sz="36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, </a:t>
                </a:r>
                <a:r>
                  <a:rPr lang="en-US" sz="36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bình</a:t>
                </a:r>
                <a:r>
                  <a:rPr lang="en-US" sz="36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xăng</a:t>
                </a:r>
                <a:r>
                  <a:rPr lang="en-US" sz="36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ô </a:t>
                </a:r>
                <a:r>
                  <a:rPr lang="en-US" sz="36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tô</a:t>
                </a:r>
                <a:r>
                  <a:rPr lang="en-US" sz="36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của</a:t>
                </a:r>
                <a:r>
                  <a:rPr lang="en-US" sz="36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Hạnh</a:t>
                </a:r>
                <a:r>
                  <a:rPr lang="en-US" sz="36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cần</a:t>
                </a:r>
                <a:r>
                  <a:rPr lang="en-US" sz="36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có</a:t>
                </a:r>
                <a:r>
                  <a:rPr lang="en-US" sz="36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tối</a:t>
                </a:r>
                <a:r>
                  <a:rPr lang="en-US" sz="36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thiểu</a:t>
                </a:r>
                <a:r>
                  <a:rPr lang="en-US" sz="36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: </a:t>
                </a:r>
                <a14:m>
                  <m:oMath xmlns:m="http://schemas.openxmlformats.org/officeDocument/2006/math">
                    <m:r>
                      <a:rPr lang="en-US" sz="36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400:100. 13,9=55,6</m:t>
                    </m:r>
                  </m:oMath>
                </a14:m>
                <a:r>
                  <a:rPr lang="en-US" sz="36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(</a:t>
                </a:r>
                <a:r>
                  <a:rPr lang="en-US" sz="36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lít</a:t>
                </a:r>
                <a:r>
                  <a:rPr lang="en-US" sz="36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)</a:t>
                </a:r>
              </a:p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en-US" sz="36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c) </a:t>
                </a:r>
                <a:r>
                  <a:rPr lang="en-US" sz="36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Để</a:t>
                </a:r>
                <a:r>
                  <a:rPr lang="en-US" sz="36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đi</a:t>
                </a:r>
                <a:r>
                  <a:rPr lang="en-US" sz="36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quãng</a:t>
                </a:r>
                <a:r>
                  <a:rPr lang="en-US" sz="36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đường</a:t>
                </a:r>
                <a:r>
                  <a:rPr lang="en-US" sz="36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300 km </a:t>
                </a:r>
                <a:r>
                  <a:rPr lang="en-US" sz="36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trên</a:t>
                </a:r>
                <a:r>
                  <a:rPr lang="en-US" sz="36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đường</a:t>
                </a:r>
                <a:r>
                  <a:rPr lang="en-US" sz="36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hỗn</a:t>
                </a:r>
                <a:r>
                  <a:rPr lang="en-US" sz="36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hợp</a:t>
                </a:r>
                <a:r>
                  <a:rPr lang="en-US" sz="36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và</a:t>
                </a:r>
                <a:r>
                  <a:rPr lang="en-US" sz="36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300 km </a:t>
                </a:r>
                <a:r>
                  <a:rPr lang="en-US" sz="36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trên</a:t>
                </a:r>
                <a:r>
                  <a:rPr lang="en-US" sz="36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đường</a:t>
                </a:r>
                <a:r>
                  <a:rPr lang="en-US" sz="36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cao</a:t>
                </a:r>
                <a:r>
                  <a:rPr lang="en-US" sz="36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tốc</a:t>
                </a:r>
                <a:r>
                  <a:rPr lang="en-US" sz="36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, </a:t>
                </a:r>
                <a:r>
                  <a:rPr lang="en-US" sz="36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trong</a:t>
                </a:r>
                <a:r>
                  <a:rPr lang="en-US" sz="36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bình</a:t>
                </a:r>
                <a:r>
                  <a:rPr lang="en-US" sz="36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xăng</a:t>
                </a:r>
                <a:r>
                  <a:rPr lang="en-US" sz="36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chiếc</a:t>
                </a:r>
                <a:r>
                  <a:rPr lang="en-US" sz="36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xe</a:t>
                </a:r>
                <a:r>
                  <a:rPr lang="en-US" sz="36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ô </a:t>
                </a:r>
                <a:r>
                  <a:rPr lang="en-US" sz="36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tô</a:t>
                </a:r>
                <a:r>
                  <a:rPr lang="en-US" sz="36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của</a:t>
                </a:r>
                <a:r>
                  <a:rPr lang="en-US" sz="36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cô</a:t>
                </a:r>
                <a:r>
                  <a:rPr lang="en-US" sz="36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Hạnh</a:t>
                </a:r>
                <a:r>
                  <a:rPr lang="en-US" sz="36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cần</a:t>
                </a:r>
                <a:r>
                  <a:rPr lang="en-US" sz="36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có</a:t>
                </a:r>
                <a:r>
                  <a:rPr lang="en-US" sz="36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tối</a:t>
                </a:r>
                <a:r>
                  <a:rPr lang="en-US" sz="36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thiểu</a:t>
                </a:r>
                <a:r>
                  <a:rPr lang="en-US" sz="36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:</a:t>
                </a:r>
              </a:p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en-US" sz="36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          </a:t>
                </a:r>
                <a14:m>
                  <m:oMath xmlns:m="http://schemas.openxmlformats.org/officeDocument/2006/math">
                    <m:r>
                      <a:rPr lang="en-US" sz="36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300:100. 9,9+300:100. 7,5=52,2</m:t>
                    </m:r>
                  </m:oMath>
                </a14:m>
                <a:r>
                  <a:rPr lang="en-US" sz="36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(</a:t>
                </a:r>
                <a:r>
                  <a:rPr lang="en-US" sz="36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lít</a:t>
                </a:r>
                <a:r>
                  <a:rPr lang="en-US" sz="36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).</a:t>
                </a:r>
              </a:p>
            </p:txBody>
          </p:sp>
        </mc:Choice>
        <mc:Fallback>
          <p:sp>
            <p:nvSpPr>
              <p:cNvPr id="7" name="Hộp Văn bản 6">
                <a:extLst>
                  <a:ext uri="{FF2B5EF4-FFF2-40B4-BE49-F238E27FC236}">
                    <a16:creationId xmlns:a16="http://schemas.microsoft.com/office/drawing/2014/main" id="{13134134-1EA8-296E-69EF-05BDFF2B1AD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48000" y="1618498"/>
                <a:ext cx="13200743" cy="8083110"/>
              </a:xfrm>
              <a:prstGeom prst="rect">
                <a:avLst/>
              </a:prstGeom>
              <a:blipFill>
                <a:blip r:embed="rId10"/>
                <a:stretch>
                  <a:fillRect l="-1386" r="-1386" b="-75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Hộp Văn bản 7">
            <a:extLst>
              <a:ext uri="{FF2B5EF4-FFF2-40B4-BE49-F238E27FC236}">
                <a16:creationId xmlns:a16="http://schemas.microsoft.com/office/drawing/2014/main" id="{2AABED45-7F0D-9025-A6C1-83598559F4DC}"/>
              </a:ext>
            </a:extLst>
          </p:cNvPr>
          <p:cNvSpPr txBox="1"/>
          <p:nvPr/>
        </p:nvSpPr>
        <p:spPr>
          <a:xfrm>
            <a:off x="7467600" y="616235"/>
            <a:ext cx="3352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Giải</a:t>
            </a:r>
            <a:endParaRPr lang="en-US" sz="40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7640850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F2E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028700" y="686762"/>
            <a:ext cx="16230600" cy="8991600"/>
            <a:chOff x="0" y="0"/>
            <a:chExt cx="17532556" cy="8889747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7532556" cy="8889747"/>
            </a:xfrm>
            <a:custGeom>
              <a:avLst/>
              <a:gdLst/>
              <a:ahLst/>
              <a:cxnLst/>
              <a:rect l="l" t="t" r="r" b="b"/>
              <a:pathLst>
                <a:path w="17532556" h="8889747">
                  <a:moveTo>
                    <a:pt x="17227756" y="0"/>
                  </a:moveTo>
                  <a:lnTo>
                    <a:pt x="304800" y="0"/>
                  </a:lnTo>
                  <a:cubicBezTo>
                    <a:pt x="135890" y="0"/>
                    <a:pt x="0" y="135890"/>
                    <a:pt x="0" y="304800"/>
                  </a:cubicBezTo>
                  <a:lnTo>
                    <a:pt x="0" y="8584947"/>
                  </a:lnTo>
                  <a:cubicBezTo>
                    <a:pt x="0" y="8753857"/>
                    <a:pt x="135890" y="8889747"/>
                    <a:pt x="304800" y="8889747"/>
                  </a:cubicBezTo>
                  <a:lnTo>
                    <a:pt x="17227756" y="8889747"/>
                  </a:lnTo>
                  <a:cubicBezTo>
                    <a:pt x="17396667" y="8889747"/>
                    <a:pt x="17532556" y="8753857"/>
                    <a:pt x="17532556" y="8584947"/>
                  </a:cubicBezTo>
                  <a:lnTo>
                    <a:pt x="17532556" y="304800"/>
                  </a:lnTo>
                  <a:cubicBezTo>
                    <a:pt x="17532556" y="135890"/>
                    <a:pt x="17396667" y="0"/>
                    <a:pt x="17227756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pic>
        <p:nvPicPr>
          <p:cNvPr id="11" name="Picture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8984001">
            <a:off x="-1388837" y="-1123126"/>
            <a:ext cx="5162115" cy="4303651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flipH="1">
            <a:off x="-754714" y="6185081"/>
            <a:ext cx="2904387" cy="4458662"/>
          </a:xfrm>
          <a:prstGeom prst="rect">
            <a:avLst/>
          </a:prstGeom>
        </p:spPr>
      </p:pic>
      <p:sp>
        <p:nvSpPr>
          <p:cNvPr id="5" name="Hộp Văn bản 4">
            <a:extLst>
              <a:ext uri="{FF2B5EF4-FFF2-40B4-BE49-F238E27FC236}">
                <a16:creationId xmlns:a16="http://schemas.microsoft.com/office/drawing/2014/main" id="{BA235DE6-557F-5E89-3FB1-F9F7A4B8F50B}"/>
              </a:ext>
            </a:extLst>
          </p:cNvPr>
          <p:cNvSpPr txBox="1"/>
          <p:nvPr/>
        </p:nvSpPr>
        <p:spPr>
          <a:xfrm>
            <a:off x="4343400" y="1333500"/>
            <a:ext cx="96012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>
                <a:latin typeface="Arial" panose="020B0604020202020204" pitchFamily="34" charset="0"/>
                <a:cs typeface="Arial" panose="020B0604020202020204" pitchFamily="34" charset="0"/>
              </a:rPr>
              <a:t>HƯỚNG DẪN VỀ NHÀ</a:t>
            </a:r>
          </a:p>
        </p:txBody>
      </p:sp>
      <p:sp>
        <p:nvSpPr>
          <p:cNvPr id="8" name="Hộp Văn bản 7">
            <a:extLst>
              <a:ext uri="{FF2B5EF4-FFF2-40B4-BE49-F238E27FC236}">
                <a16:creationId xmlns:a16="http://schemas.microsoft.com/office/drawing/2014/main" id="{CDDB8A61-19D2-887B-6925-FCE5EBB89789}"/>
              </a:ext>
            </a:extLst>
          </p:cNvPr>
          <p:cNvSpPr txBox="1"/>
          <p:nvPr/>
        </p:nvSpPr>
        <p:spPr>
          <a:xfrm>
            <a:off x="1679972" y="6457950"/>
            <a:ext cx="4339828" cy="18249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pt-BR" sz="4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Ghi nhớ kiến thức trong bài. </a:t>
            </a: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Hộp Văn bản 12">
            <a:extLst>
              <a:ext uri="{FF2B5EF4-FFF2-40B4-BE49-F238E27FC236}">
                <a16:creationId xmlns:a16="http://schemas.microsoft.com/office/drawing/2014/main" id="{478816BB-BD6C-971C-6352-93BCA5AC2313}"/>
              </a:ext>
            </a:extLst>
          </p:cNvPr>
          <p:cNvSpPr txBox="1"/>
          <p:nvPr/>
        </p:nvSpPr>
        <p:spPr>
          <a:xfrm>
            <a:off x="6897886" y="6457949"/>
            <a:ext cx="4492228" cy="18249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pt-BR" sz="4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Hoàn thành bài tập trong SBT.</a:t>
            </a: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Hộp Văn bản 17">
            <a:extLst>
              <a:ext uri="{FF2B5EF4-FFF2-40B4-BE49-F238E27FC236}">
                <a16:creationId xmlns:a16="http://schemas.microsoft.com/office/drawing/2014/main" id="{AE912104-ED98-4CB8-750C-F2A785D9C0E3}"/>
              </a:ext>
            </a:extLst>
          </p:cNvPr>
          <p:cNvSpPr txBox="1"/>
          <p:nvPr/>
        </p:nvSpPr>
        <p:spPr>
          <a:xfrm>
            <a:off x="12268200" y="6486525"/>
            <a:ext cx="4339828" cy="274825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pt-BR" sz="4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Chuẩn bị bài mới “</a:t>
            </a:r>
            <a:r>
              <a:rPr lang="pt-BR" sz="40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Bài 8. Đại lượng  tỉ lệ nghịch</a:t>
            </a:r>
            <a:r>
              <a:rPr lang="pt-BR" sz="4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”.</a:t>
            </a: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0" name="Đồ họa 19" descr="Backpack outline">
            <a:extLst>
              <a:ext uri="{FF2B5EF4-FFF2-40B4-BE49-F238E27FC236}">
                <a16:creationId xmlns:a16="http://schemas.microsoft.com/office/drawing/2014/main" id="{12580315-E91C-5879-053E-6E637BF66AA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2582869" y="4124325"/>
            <a:ext cx="2362200" cy="2362200"/>
          </a:xfrm>
          <a:prstGeom prst="rect">
            <a:avLst/>
          </a:prstGeom>
        </p:spPr>
      </p:pic>
      <p:pic>
        <p:nvPicPr>
          <p:cNvPr id="21" name="Đồ họa 20" descr="Backpack outline">
            <a:extLst>
              <a:ext uri="{FF2B5EF4-FFF2-40B4-BE49-F238E27FC236}">
                <a16:creationId xmlns:a16="http://schemas.microsoft.com/office/drawing/2014/main" id="{9F92E1B4-6D9E-6666-6657-9A6D36F4ACE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8044213" y="4188126"/>
            <a:ext cx="2362200" cy="2362200"/>
          </a:xfrm>
          <a:prstGeom prst="rect">
            <a:avLst/>
          </a:prstGeom>
        </p:spPr>
      </p:pic>
      <p:pic>
        <p:nvPicPr>
          <p:cNvPr id="22" name="Đồ họa 21" descr="Backpack outline">
            <a:extLst>
              <a:ext uri="{FF2B5EF4-FFF2-40B4-BE49-F238E27FC236}">
                <a16:creationId xmlns:a16="http://schemas.microsoft.com/office/drawing/2014/main" id="{8D04F033-22AE-9B24-58B3-36C20AA9E67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3257014" y="4188126"/>
            <a:ext cx="2362200" cy="2362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83499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3" grpId="0"/>
      <p:bldP spid="18" grpId="0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F2E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028700" y="1028700"/>
            <a:ext cx="16230600" cy="8229600"/>
            <a:chOff x="0" y="0"/>
            <a:chExt cx="17532556" cy="8889747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7532556" cy="8889747"/>
            </a:xfrm>
            <a:custGeom>
              <a:avLst/>
              <a:gdLst/>
              <a:ahLst/>
              <a:cxnLst/>
              <a:rect l="l" t="t" r="r" b="b"/>
              <a:pathLst>
                <a:path w="17532556" h="8889747">
                  <a:moveTo>
                    <a:pt x="17227756" y="0"/>
                  </a:moveTo>
                  <a:lnTo>
                    <a:pt x="304800" y="0"/>
                  </a:lnTo>
                  <a:cubicBezTo>
                    <a:pt x="135890" y="0"/>
                    <a:pt x="0" y="135890"/>
                    <a:pt x="0" y="304800"/>
                  </a:cubicBezTo>
                  <a:lnTo>
                    <a:pt x="0" y="8584947"/>
                  </a:lnTo>
                  <a:cubicBezTo>
                    <a:pt x="0" y="8753857"/>
                    <a:pt x="135890" y="8889747"/>
                    <a:pt x="304800" y="8889747"/>
                  </a:cubicBezTo>
                  <a:lnTo>
                    <a:pt x="17227756" y="8889747"/>
                  </a:lnTo>
                  <a:cubicBezTo>
                    <a:pt x="17396667" y="8889747"/>
                    <a:pt x="17532556" y="8753857"/>
                    <a:pt x="17532556" y="8584947"/>
                  </a:cubicBezTo>
                  <a:lnTo>
                    <a:pt x="17532556" y="304800"/>
                  </a:lnTo>
                  <a:cubicBezTo>
                    <a:pt x="17532556" y="135890"/>
                    <a:pt x="17396667" y="0"/>
                    <a:pt x="17227756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id="5" name="Group 5"/>
          <p:cNvGrpSpPr/>
          <p:nvPr/>
        </p:nvGrpSpPr>
        <p:grpSpPr>
          <a:xfrm>
            <a:off x="1960735" y="2225338"/>
            <a:ext cx="14422265" cy="6346228"/>
            <a:chOff x="0" y="0"/>
            <a:chExt cx="16124156" cy="6603141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16124157" cy="6603141"/>
            </a:xfrm>
            <a:custGeom>
              <a:avLst/>
              <a:gdLst/>
              <a:ahLst/>
              <a:cxnLst/>
              <a:rect l="l" t="t" r="r" b="b"/>
              <a:pathLst>
                <a:path w="16124157" h="6603141">
                  <a:moveTo>
                    <a:pt x="15819357" y="0"/>
                  </a:moveTo>
                  <a:lnTo>
                    <a:pt x="304800" y="0"/>
                  </a:lnTo>
                  <a:cubicBezTo>
                    <a:pt x="135890" y="0"/>
                    <a:pt x="0" y="135890"/>
                    <a:pt x="0" y="304800"/>
                  </a:cubicBezTo>
                  <a:lnTo>
                    <a:pt x="0" y="6298341"/>
                  </a:lnTo>
                  <a:cubicBezTo>
                    <a:pt x="0" y="6467251"/>
                    <a:pt x="135890" y="6603141"/>
                    <a:pt x="304800" y="6603141"/>
                  </a:cubicBezTo>
                  <a:lnTo>
                    <a:pt x="15819357" y="6603141"/>
                  </a:lnTo>
                  <a:cubicBezTo>
                    <a:pt x="15988266" y="6603141"/>
                    <a:pt x="16124157" y="6467251"/>
                    <a:pt x="16124157" y="6298341"/>
                  </a:cubicBezTo>
                  <a:lnTo>
                    <a:pt x="16124157" y="304800"/>
                  </a:lnTo>
                  <a:cubicBezTo>
                    <a:pt x="16124157" y="135890"/>
                    <a:pt x="15988266" y="0"/>
                    <a:pt x="15819357" y="0"/>
                  </a:cubicBezTo>
                  <a:close/>
                </a:path>
              </a:pathLst>
            </a:custGeom>
            <a:solidFill>
              <a:srgbClr val="F1D1C7"/>
            </a:solidFill>
          </p:spPr>
        </p:sp>
      </p:grpSp>
      <p:pic>
        <p:nvPicPr>
          <p:cNvPr id="9" name="Picture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6483644">
            <a:off x="-805256" y="-3064151"/>
            <a:ext cx="5248259" cy="5695590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-967698" y="7936428"/>
            <a:ext cx="3472856" cy="2077399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16383000" y="6438900"/>
            <a:ext cx="2567425" cy="3955417"/>
          </a:xfrm>
          <a:prstGeom prst="rect">
            <a:avLst/>
          </a:prstGeom>
        </p:spPr>
      </p:pic>
      <p:sp>
        <p:nvSpPr>
          <p:cNvPr id="4" name="Hộp Văn bản 3">
            <a:extLst>
              <a:ext uri="{FF2B5EF4-FFF2-40B4-BE49-F238E27FC236}">
                <a16:creationId xmlns:a16="http://schemas.microsoft.com/office/drawing/2014/main" id="{FB177ED9-C658-AA0A-C931-B9F6074F2497}"/>
              </a:ext>
            </a:extLst>
          </p:cNvPr>
          <p:cNvSpPr txBox="1"/>
          <p:nvPr/>
        </p:nvSpPr>
        <p:spPr>
          <a:xfrm>
            <a:off x="3464230" y="2725100"/>
            <a:ext cx="11415275" cy="54041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8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HẸN GẶP LẠI CÁC EM TRONG BUỔI HỌC TIẾP THEO</a:t>
            </a:r>
          </a:p>
        </p:txBody>
      </p:sp>
    </p:spTree>
    <p:extLst>
      <p:ext uri="{BB962C8B-B14F-4D97-AF65-F5344CB8AC3E}">
        <p14:creationId xmlns:p14="http://schemas.microsoft.com/office/powerpoint/2010/main" val="155358289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F2E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028700" y="1028700"/>
            <a:ext cx="16230600" cy="8229600"/>
            <a:chOff x="0" y="0"/>
            <a:chExt cx="17532556" cy="8889747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7532556" cy="8889747"/>
            </a:xfrm>
            <a:custGeom>
              <a:avLst/>
              <a:gdLst/>
              <a:ahLst/>
              <a:cxnLst/>
              <a:rect l="l" t="t" r="r" b="b"/>
              <a:pathLst>
                <a:path w="17532556" h="8889747">
                  <a:moveTo>
                    <a:pt x="17227756" y="0"/>
                  </a:moveTo>
                  <a:lnTo>
                    <a:pt x="304800" y="0"/>
                  </a:lnTo>
                  <a:cubicBezTo>
                    <a:pt x="135890" y="0"/>
                    <a:pt x="0" y="135890"/>
                    <a:pt x="0" y="304800"/>
                  </a:cubicBezTo>
                  <a:lnTo>
                    <a:pt x="0" y="8584947"/>
                  </a:lnTo>
                  <a:cubicBezTo>
                    <a:pt x="0" y="8753857"/>
                    <a:pt x="135890" y="8889747"/>
                    <a:pt x="304800" y="8889747"/>
                  </a:cubicBezTo>
                  <a:lnTo>
                    <a:pt x="17227756" y="8889747"/>
                  </a:lnTo>
                  <a:cubicBezTo>
                    <a:pt x="17396667" y="8889747"/>
                    <a:pt x="17532556" y="8753857"/>
                    <a:pt x="17532556" y="8584947"/>
                  </a:cubicBezTo>
                  <a:lnTo>
                    <a:pt x="17532556" y="304800"/>
                  </a:lnTo>
                  <a:cubicBezTo>
                    <a:pt x="17532556" y="135890"/>
                    <a:pt x="17396667" y="0"/>
                    <a:pt x="17227756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pic>
        <p:nvPicPr>
          <p:cNvPr id="4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4549130">
            <a:off x="-1577160" y="7170126"/>
            <a:ext cx="6380533" cy="4176349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7368775">
            <a:off x="-1091151" y="-1156693"/>
            <a:ext cx="3249720" cy="3526707"/>
          </a:xfrm>
          <a:prstGeom prst="rect">
            <a:avLst/>
          </a:prstGeom>
        </p:spPr>
      </p:pic>
      <p:pic>
        <p:nvPicPr>
          <p:cNvPr id="15" name="Picture 1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1028700" y="6846467"/>
            <a:ext cx="2281153" cy="3544950"/>
          </a:xfrm>
          <a:prstGeom prst="rect">
            <a:avLst/>
          </a:prstGeom>
        </p:spPr>
      </p:pic>
      <p:pic>
        <p:nvPicPr>
          <p:cNvPr id="16" name="Picture 16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rot="-2097886">
            <a:off x="14678243" y="8253015"/>
            <a:ext cx="5162115" cy="4303651"/>
          </a:xfrm>
          <a:prstGeom prst="rect">
            <a:avLst/>
          </a:prstGeom>
        </p:spPr>
      </p:pic>
      <p:sp>
        <p:nvSpPr>
          <p:cNvPr id="17" name="Hình chữ nhật: Góc Tròn 16">
            <a:extLst>
              <a:ext uri="{FF2B5EF4-FFF2-40B4-BE49-F238E27FC236}">
                <a16:creationId xmlns:a16="http://schemas.microsoft.com/office/drawing/2014/main" id="{10AE6C9F-8883-2BFD-6DB6-1F6B60403654}"/>
              </a:ext>
            </a:extLst>
          </p:cNvPr>
          <p:cNvSpPr/>
          <p:nvPr/>
        </p:nvSpPr>
        <p:spPr>
          <a:xfrm>
            <a:off x="2284389" y="2822741"/>
            <a:ext cx="1524000" cy="838200"/>
          </a:xfrm>
          <a:prstGeom prst="roundRect">
            <a:avLst/>
          </a:prstGeom>
          <a:solidFill>
            <a:srgbClr val="E7AF60"/>
          </a:solidFill>
          <a:ln>
            <a:solidFill>
              <a:srgbClr val="E7AF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HĐ1</a:t>
            </a:r>
          </a:p>
        </p:txBody>
      </p:sp>
      <p:sp>
        <p:nvSpPr>
          <p:cNvPr id="18" name="Hộp Văn bản 17">
            <a:extLst>
              <a:ext uri="{FF2B5EF4-FFF2-40B4-BE49-F238E27FC236}">
                <a16:creationId xmlns:a16="http://schemas.microsoft.com/office/drawing/2014/main" id="{4CF3D674-EC80-9AB8-8F37-908A74720327}"/>
              </a:ext>
            </a:extLst>
          </p:cNvPr>
          <p:cNvSpPr txBox="1"/>
          <p:nvPr/>
        </p:nvSpPr>
        <p:spPr>
          <a:xfrm>
            <a:off x="2286000" y="1638300"/>
            <a:ext cx="606791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latin typeface="Arial" panose="020B0604020202020204" pitchFamily="34" charset="0"/>
                <a:cs typeface="Arial" panose="020B0604020202020204" pitchFamily="34" charset="0"/>
              </a:rPr>
              <a:t>I. KHÁI NIỆM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9" name="Hộp Văn bản 18">
                <a:extLst>
                  <a:ext uri="{FF2B5EF4-FFF2-40B4-BE49-F238E27FC236}">
                    <a16:creationId xmlns:a16="http://schemas.microsoft.com/office/drawing/2014/main" id="{F35D0C63-AF14-E6B2-2D09-7D13E12EF3EA}"/>
                  </a:ext>
                </a:extLst>
              </p:cNvPr>
              <p:cNvSpPr txBox="1"/>
              <p:nvPr/>
            </p:nvSpPr>
            <p:spPr>
              <a:xfrm>
                <a:off x="4285343" y="2519814"/>
                <a:ext cx="11125200" cy="274825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Chiều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dài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(</m:t>
                    </m:r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𝑚</m:t>
                    </m:r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)</m:t>
                    </m:r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và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khối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lượng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𝑚</m:t>
                    </m:r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(</m:t>
                    </m:r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𝑘𝑔</m:t>
                    </m:r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)</m:t>
                    </m:r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của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thanh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sắt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phi 18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được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liên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hệ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theo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công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thức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𝑚</m:t>
                    </m:r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=2</m:t>
                    </m:r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𝑥</m:t>
                    </m:r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</a:p>
              <a:p>
                <a:pPr algn="just">
                  <a:lnSpc>
                    <a:spcPct val="150000"/>
                  </a:lnSpc>
                </a:pP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Tìm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số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thích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hợp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cho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    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trong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bảng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sau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:</a:t>
                </a:r>
              </a:p>
            </p:txBody>
          </p:sp>
        </mc:Choice>
        <mc:Fallback>
          <p:sp>
            <p:nvSpPr>
              <p:cNvPr id="19" name="Hộp Văn bản 18">
                <a:extLst>
                  <a:ext uri="{FF2B5EF4-FFF2-40B4-BE49-F238E27FC236}">
                    <a16:creationId xmlns:a16="http://schemas.microsoft.com/office/drawing/2014/main" id="{F35D0C63-AF14-E6B2-2D09-7D13E12EF3E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85343" y="2519814"/>
                <a:ext cx="11125200" cy="2748253"/>
              </a:xfrm>
              <a:prstGeom prst="rect">
                <a:avLst/>
              </a:prstGeom>
              <a:blipFill>
                <a:blip r:embed="rId10"/>
                <a:stretch>
                  <a:fillRect l="-1973" r="-1918" b="-86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20" name="Bảng 20">
                <a:extLst>
                  <a:ext uri="{FF2B5EF4-FFF2-40B4-BE49-F238E27FC236}">
                    <a16:creationId xmlns:a16="http://schemas.microsoft.com/office/drawing/2014/main" id="{A3CB32C5-8DE9-DA96-36CF-587B512A9D3A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812481892"/>
                  </p:ext>
                </p:extLst>
              </p:nvPr>
            </p:nvGraphicFramePr>
            <p:xfrm>
              <a:off x="3046389" y="6110260"/>
              <a:ext cx="12192000" cy="1920240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2438400">
                      <a:extLst>
                        <a:ext uri="{9D8B030D-6E8A-4147-A177-3AD203B41FA5}">
                          <a16:colId xmlns:a16="http://schemas.microsoft.com/office/drawing/2014/main" val="1436369581"/>
                        </a:ext>
                      </a:extLst>
                    </a:gridCol>
                    <a:gridCol w="2438400">
                      <a:extLst>
                        <a:ext uri="{9D8B030D-6E8A-4147-A177-3AD203B41FA5}">
                          <a16:colId xmlns:a16="http://schemas.microsoft.com/office/drawing/2014/main" val="313887335"/>
                        </a:ext>
                      </a:extLst>
                    </a:gridCol>
                    <a:gridCol w="2438400">
                      <a:extLst>
                        <a:ext uri="{9D8B030D-6E8A-4147-A177-3AD203B41FA5}">
                          <a16:colId xmlns:a16="http://schemas.microsoft.com/office/drawing/2014/main" val="996801662"/>
                        </a:ext>
                      </a:extLst>
                    </a:gridCol>
                    <a:gridCol w="2438400">
                      <a:extLst>
                        <a:ext uri="{9D8B030D-6E8A-4147-A177-3AD203B41FA5}">
                          <a16:colId xmlns:a16="http://schemas.microsoft.com/office/drawing/2014/main" val="102864509"/>
                        </a:ext>
                      </a:extLst>
                    </a:gridCol>
                    <a:gridCol w="2438400">
                      <a:extLst>
                        <a:ext uri="{9D8B030D-6E8A-4147-A177-3AD203B41FA5}">
                          <a16:colId xmlns:a16="http://schemas.microsoft.com/office/drawing/2014/main" val="4114742314"/>
                        </a:ext>
                      </a:extLst>
                    </a:gridCol>
                  </a:tblGrid>
                  <a:tr h="96012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4000" i="1" dirty="0" smtClean="0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𝑥</m:t>
                                </m:r>
                                <m:r>
                                  <a:rPr lang="en-US" sz="4000" i="1" dirty="0" smtClean="0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 (</m:t>
                                </m:r>
                                <m:r>
                                  <a:rPr lang="en-US" sz="4000" i="1" dirty="0" smtClean="0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𝑚</m:t>
                                </m:r>
                                <m:r>
                                  <a:rPr lang="en-US" sz="4000" i="1" dirty="0" smtClean="0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US" sz="40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solidFill>
                          <a:srgbClr val="DEFDB5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40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2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40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3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40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5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40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8</a:t>
                          </a: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04799581"/>
                      </a:ext>
                    </a:extLst>
                  </a:tr>
                  <a:tr h="96012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4000" i="1" dirty="0" smtClean="0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𝑚</m:t>
                                </m:r>
                                <m:r>
                                  <a:rPr lang="en-US" sz="4000" i="1" dirty="0" smtClean="0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 (</m:t>
                                </m:r>
                                <m:r>
                                  <a:rPr lang="en-US" sz="4000" i="1" dirty="0" smtClean="0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𝑘𝑔</m:t>
                                </m:r>
                                <m:r>
                                  <a:rPr lang="en-US" sz="4000" i="1" dirty="0" smtClean="0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US" sz="40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solidFill>
                          <a:srgbClr val="DEFDB5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40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?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40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?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40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?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40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?</a:t>
                          </a: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072616244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20" name="Bảng 20">
                <a:extLst>
                  <a:ext uri="{FF2B5EF4-FFF2-40B4-BE49-F238E27FC236}">
                    <a16:creationId xmlns:a16="http://schemas.microsoft.com/office/drawing/2014/main" id="{A3CB32C5-8DE9-DA96-36CF-587B512A9D3A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812481892"/>
                  </p:ext>
                </p:extLst>
              </p:nvPr>
            </p:nvGraphicFramePr>
            <p:xfrm>
              <a:off x="3046389" y="6110260"/>
              <a:ext cx="12192000" cy="1920240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2438400">
                      <a:extLst>
                        <a:ext uri="{9D8B030D-6E8A-4147-A177-3AD203B41FA5}">
                          <a16:colId xmlns:a16="http://schemas.microsoft.com/office/drawing/2014/main" val="1436369581"/>
                        </a:ext>
                      </a:extLst>
                    </a:gridCol>
                    <a:gridCol w="2438400">
                      <a:extLst>
                        <a:ext uri="{9D8B030D-6E8A-4147-A177-3AD203B41FA5}">
                          <a16:colId xmlns:a16="http://schemas.microsoft.com/office/drawing/2014/main" val="313887335"/>
                        </a:ext>
                      </a:extLst>
                    </a:gridCol>
                    <a:gridCol w="2438400">
                      <a:extLst>
                        <a:ext uri="{9D8B030D-6E8A-4147-A177-3AD203B41FA5}">
                          <a16:colId xmlns:a16="http://schemas.microsoft.com/office/drawing/2014/main" val="996801662"/>
                        </a:ext>
                      </a:extLst>
                    </a:gridCol>
                    <a:gridCol w="2438400">
                      <a:extLst>
                        <a:ext uri="{9D8B030D-6E8A-4147-A177-3AD203B41FA5}">
                          <a16:colId xmlns:a16="http://schemas.microsoft.com/office/drawing/2014/main" val="102864509"/>
                        </a:ext>
                      </a:extLst>
                    </a:gridCol>
                    <a:gridCol w="2438400">
                      <a:extLst>
                        <a:ext uri="{9D8B030D-6E8A-4147-A177-3AD203B41FA5}">
                          <a16:colId xmlns:a16="http://schemas.microsoft.com/office/drawing/2014/main" val="4114742314"/>
                        </a:ext>
                      </a:extLst>
                    </a:gridCol>
                  </a:tblGrid>
                  <a:tr h="96012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11"/>
                          <a:stretch>
                            <a:fillRect l="-250" t="-633" r="-400750" b="-11329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40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2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40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3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40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5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40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8</a:t>
                          </a: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04799581"/>
                      </a:ext>
                    </a:extLst>
                  </a:tr>
                  <a:tr h="96012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11"/>
                          <a:stretch>
                            <a:fillRect l="-250" t="-100633" r="-400750" b="-1329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40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?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40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?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40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?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40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?</a:t>
                          </a: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072616244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21" name="Hình chữ nhật: Góc Tròn 20">
            <a:extLst>
              <a:ext uri="{FF2B5EF4-FFF2-40B4-BE49-F238E27FC236}">
                <a16:creationId xmlns:a16="http://schemas.microsoft.com/office/drawing/2014/main" id="{ACCA27B0-B1CB-1F49-B1BC-8D847B4B7BFE}"/>
              </a:ext>
            </a:extLst>
          </p:cNvPr>
          <p:cNvSpPr/>
          <p:nvPr/>
        </p:nvSpPr>
        <p:spPr>
          <a:xfrm>
            <a:off x="9372600" y="4533900"/>
            <a:ext cx="653143" cy="609600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22" name="Hình chữ nhật: Góc Tròn 21">
            <a:extLst>
              <a:ext uri="{FF2B5EF4-FFF2-40B4-BE49-F238E27FC236}">
                <a16:creationId xmlns:a16="http://schemas.microsoft.com/office/drawing/2014/main" id="{DAD467C2-CCA1-F6DB-FDB1-61FF3AE6F446}"/>
              </a:ext>
            </a:extLst>
          </p:cNvPr>
          <p:cNvSpPr/>
          <p:nvPr/>
        </p:nvSpPr>
        <p:spPr>
          <a:xfrm>
            <a:off x="6230479" y="7162276"/>
            <a:ext cx="910943" cy="825040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</a:p>
        </p:txBody>
      </p:sp>
      <p:sp>
        <p:nvSpPr>
          <p:cNvPr id="23" name="Hình chữ nhật: Góc Tròn 22">
            <a:extLst>
              <a:ext uri="{FF2B5EF4-FFF2-40B4-BE49-F238E27FC236}">
                <a16:creationId xmlns:a16="http://schemas.microsoft.com/office/drawing/2014/main" id="{89DD7870-2832-0660-7C9B-9B8B95E837A2}"/>
              </a:ext>
            </a:extLst>
          </p:cNvPr>
          <p:cNvSpPr/>
          <p:nvPr/>
        </p:nvSpPr>
        <p:spPr>
          <a:xfrm>
            <a:off x="8686917" y="7157586"/>
            <a:ext cx="910943" cy="825040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</a:p>
        </p:txBody>
      </p:sp>
      <p:sp>
        <p:nvSpPr>
          <p:cNvPr id="24" name="Hình chữ nhật: Góc Tròn 23">
            <a:extLst>
              <a:ext uri="{FF2B5EF4-FFF2-40B4-BE49-F238E27FC236}">
                <a16:creationId xmlns:a16="http://schemas.microsoft.com/office/drawing/2014/main" id="{47D00D43-C2B8-7072-B05C-11144C77C520}"/>
              </a:ext>
            </a:extLst>
          </p:cNvPr>
          <p:cNvSpPr/>
          <p:nvPr/>
        </p:nvSpPr>
        <p:spPr>
          <a:xfrm>
            <a:off x="11160077" y="7157586"/>
            <a:ext cx="910943" cy="825040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</a:t>
            </a:r>
          </a:p>
        </p:txBody>
      </p:sp>
      <p:sp>
        <p:nvSpPr>
          <p:cNvPr id="25" name="Hình chữ nhật: Góc Tròn 24">
            <a:extLst>
              <a:ext uri="{FF2B5EF4-FFF2-40B4-BE49-F238E27FC236}">
                <a16:creationId xmlns:a16="http://schemas.microsoft.com/office/drawing/2014/main" id="{08BC9D94-84DA-E127-923E-DC57486E9433}"/>
              </a:ext>
            </a:extLst>
          </p:cNvPr>
          <p:cNvSpPr/>
          <p:nvPr/>
        </p:nvSpPr>
        <p:spPr>
          <a:xfrm>
            <a:off x="13633237" y="7157586"/>
            <a:ext cx="910943" cy="825040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16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21" grpId="0" animBg="1"/>
      <p:bldP spid="22" grpId="0" animBg="1"/>
      <p:bldP spid="23" grpId="0" animBg="1"/>
      <p:bldP spid="24" grpId="0" animBg="1"/>
      <p:bldP spid="2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F2E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028700" y="1028700"/>
            <a:ext cx="16230600" cy="8229600"/>
            <a:chOff x="0" y="0"/>
            <a:chExt cx="17532556" cy="8889747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7532556" cy="8889747"/>
            </a:xfrm>
            <a:custGeom>
              <a:avLst/>
              <a:gdLst/>
              <a:ahLst/>
              <a:cxnLst/>
              <a:rect l="l" t="t" r="r" b="b"/>
              <a:pathLst>
                <a:path w="17532556" h="8889747">
                  <a:moveTo>
                    <a:pt x="17227756" y="0"/>
                  </a:moveTo>
                  <a:lnTo>
                    <a:pt x="304800" y="0"/>
                  </a:lnTo>
                  <a:cubicBezTo>
                    <a:pt x="135890" y="0"/>
                    <a:pt x="0" y="135890"/>
                    <a:pt x="0" y="304800"/>
                  </a:cubicBezTo>
                  <a:lnTo>
                    <a:pt x="0" y="8584947"/>
                  </a:lnTo>
                  <a:cubicBezTo>
                    <a:pt x="0" y="8753857"/>
                    <a:pt x="135890" y="8889747"/>
                    <a:pt x="304800" y="8889747"/>
                  </a:cubicBezTo>
                  <a:lnTo>
                    <a:pt x="17227756" y="8889747"/>
                  </a:lnTo>
                  <a:cubicBezTo>
                    <a:pt x="17396667" y="8889747"/>
                    <a:pt x="17532556" y="8753857"/>
                    <a:pt x="17532556" y="8584947"/>
                  </a:cubicBezTo>
                  <a:lnTo>
                    <a:pt x="17532556" y="304800"/>
                  </a:lnTo>
                  <a:cubicBezTo>
                    <a:pt x="17532556" y="135890"/>
                    <a:pt x="17396667" y="0"/>
                    <a:pt x="17227756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id="4" name="Group 4"/>
          <p:cNvGrpSpPr/>
          <p:nvPr/>
        </p:nvGrpSpPr>
        <p:grpSpPr>
          <a:xfrm>
            <a:off x="2765947" y="2486949"/>
            <a:ext cx="13272163" cy="5480512"/>
            <a:chOff x="0" y="0"/>
            <a:chExt cx="28026449" cy="9481378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28026451" cy="9481379"/>
            </a:xfrm>
            <a:custGeom>
              <a:avLst/>
              <a:gdLst/>
              <a:ahLst/>
              <a:cxnLst/>
              <a:rect l="l" t="t" r="r" b="b"/>
              <a:pathLst>
                <a:path w="28026451" h="9481379">
                  <a:moveTo>
                    <a:pt x="27721651" y="0"/>
                  </a:moveTo>
                  <a:lnTo>
                    <a:pt x="304800" y="0"/>
                  </a:lnTo>
                  <a:cubicBezTo>
                    <a:pt x="135890" y="0"/>
                    <a:pt x="0" y="135890"/>
                    <a:pt x="0" y="304800"/>
                  </a:cubicBezTo>
                  <a:lnTo>
                    <a:pt x="0" y="9176579"/>
                  </a:lnTo>
                  <a:cubicBezTo>
                    <a:pt x="0" y="9345488"/>
                    <a:pt x="135890" y="9481379"/>
                    <a:pt x="304800" y="9481379"/>
                  </a:cubicBezTo>
                  <a:lnTo>
                    <a:pt x="27721651" y="9481379"/>
                  </a:lnTo>
                  <a:cubicBezTo>
                    <a:pt x="27890558" y="9481379"/>
                    <a:pt x="28026451" y="9345488"/>
                    <a:pt x="28026451" y="9176579"/>
                  </a:cubicBezTo>
                  <a:lnTo>
                    <a:pt x="28026451" y="304800"/>
                  </a:lnTo>
                  <a:cubicBezTo>
                    <a:pt x="28026451" y="135890"/>
                    <a:pt x="27890558" y="0"/>
                    <a:pt x="27721651" y="0"/>
                  </a:cubicBezTo>
                  <a:close/>
                </a:path>
              </a:pathLst>
            </a:custGeom>
            <a:solidFill>
              <a:srgbClr val="F1D1C7"/>
            </a:solidFill>
          </p:spPr>
        </p:sp>
      </p:grpSp>
      <p:pic>
        <p:nvPicPr>
          <p:cNvPr id="7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-2097886">
            <a:off x="15249743" y="-867172"/>
            <a:ext cx="5162115" cy="4303651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4549130">
            <a:off x="-1577160" y="7170126"/>
            <a:ext cx="6380533" cy="4176349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15862963" y="7044708"/>
            <a:ext cx="2281153" cy="3544950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12" name="Hộp Văn bản 11">
                <a:extLst>
                  <a:ext uri="{FF2B5EF4-FFF2-40B4-BE49-F238E27FC236}">
                    <a16:creationId xmlns:a16="http://schemas.microsoft.com/office/drawing/2014/main" id="{85BDEF6E-834F-6729-A11A-B6DDA86BA810}"/>
                  </a:ext>
                </a:extLst>
              </p:cNvPr>
              <p:cNvSpPr txBox="1"/>
              <p:nvPr/>
            </p:nvSpPr>
            <p:spPr>
              <a:xfrm>
                <a:off x="3803144" y="3009900"/>
                <a:ext cx="11197770" cy="384086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algn="ctr">
                  <a:lnSpc>
                    <a:spcPct val="150000"/>
                  </a:lnSpc>
                  <a:spcBef>
                    <a:spcPts val="0"/>
                  </a:spcBef>
                  <a:spcAft>
                    <a:spcPts val="600"/>
                  </a:spcAft>
                </a:pPr>
                <a:r>
                  <a:rPr lang="nl-NL" sz="4400" b="1" u="sng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Kết luận:</a:t>
                </a:r>
                <a:endParaRPr lang="en-US" sz="44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600"/>
                  </a:spcAft>
                </a:pPr>
                <a:r>
                  <a:rPr lang="nl-NL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Nếu đại lượng </a:t>
                </a:r>
                <a14:m>
                  <m:oMath xmlns:m="http://schemas.openxmlformats.org/officeDocument/2006/math">
                    <m:r>
                      <a:rPr lang="nl-NL" sz="40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𝑦</m:t>
                    </m:r>
                  </m:oMath>
                </a14:m>
                <a:r>
                  <a:rPr lang="nl-NL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liên hệ với đại lượng </a:t>
                </a:r>
                <a14:m>
                  <m:oMath xmlns:m="http://schemas.openxmlformats.org/officeDocument/2006/math">
                    <m:r>
                      <a:rPr lang="nl-NL" sz="40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𝑥</m:t>
                    </m:r>
                  </m:oMath>
                </a14:m>
                <a:r>
                  <a:rPr lang="nl-NL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theo công thức </a:t>
                </a:r>
                <a14:m>
                  <m:oMath xmlns:m="http://schemas.openxmlformats.org/officeDocument/2006/math">
                    <m:r>
                      <a:rPr lang="nl-NL" sz="40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𝑦</m:t>
                    </m:r>
                    <m:r>
                      <a:rPr lang="nl-NL" sz="40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 = </m:t>
                    </m:r>
                    <m:r>
                      <a:rPr lang="nl-NL" sz="40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𝑘𝑥</m:t>
                    </m:r>
                  </m:oMath>
                </a14:m>
                <a:r>
                  <a:rPr lang="nl-NL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(với </a:t>
                </a:r>
                <a14:m>
                  <m:oMath xmlns:m="http://schemas.openxmlformats.org/officeDocument/2006/math">
                    <m:r>
                      <a:rPr lang="nl-NL" sz="40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𝑘</m:t>
                    </m:r>
                  </m:oMath>
                </a14:m>
                <a:r>
                  <a:rPr lang="nl-NL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là một hằng số khác </a:t>
                </a:r>
                <a:r>
                  <a:rPr lang="nl-NL" sz="4000" dirty="0">
                    <a:effectLst/>
                    <a:latin typeface="Cambria Math" panose="0204050305040603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0</a:t>
                </a:r>
                <a:r>
                  <a:rPr lang="nl-NL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) thì ta nói </a:t>
                </a:r>
                <a14:m>
                  <m:oMath xmlns:m="http://schemas.openxmlformats.org/officeDocument/2006/math">
                    <m:r>
                      <a:rPr lang="nl-NL" sz="40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𝑦</m:t>
                    </m:r>
                  </m:oMath>
                </a14:m>
                <a:r>
                  <a:rPr lang="nl-NL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tỉ lệ thuận với </a:t>
                </a:r>
                <a14:m>
                  <m:oMath xmlns:m="http://schemas.openxmlformats.org/officeDocument/2006/math">
                    <m:r>
                      <a:rPr lang="nl-NL" sz="40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𝑥</m:t>
                    </m:r>
                  </m:oMath>
                </a14:m>
                <a:r>
                  <a:rPr lang="nl-NL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theo hệ số tỉ lệ </a:t>
                </a:r>
                <a14:m>
                  <m:oMath xmlns:m="http://schemas.openxmlformats.org/officeDocument/2006/math">
                    <m:r>
                      <a:rPr lang="nl-NL" sz="40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𝑘</m:t>
                    </m:r>
                  </m:oMath>
                </a14:m>
                <a:r>
                  <a:rPr lang="nl-NL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.</a:t>
                </a:r>
                <a:endParaRPr lang="en-US" sz="40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12" name="Hộp Văn bản 11">
                <a:extLst>
                  <a:ext uri="{FF2B5EF4-FFF2-40B4-BE49-F238E27FC236}">
                    <a16:creationId xmlns:a16="http://schemas.microsoft.com/office/drawing/2014/main" id="{85BDEF6E-834F-6729-A11A-B6DDA86BA81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03144" y="3009900"/>
                <a:ext cx="11197770" cy="3840860"/>
              </a:xfrm>
              <a:prstGeom prst="rect">
                <a:avLst/>
              </a:prstGeom>
              <a:blipFill>
                <a:blip r:embed="rId8"/>
                <a:stretch>
                  <a:fillRect l="-1960" r="-1905" b="-587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F2E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028700" y="1028700"/>
            <a:ext cx="16230600" cy="8229600"/>
            <a:chOff x="0" y="0"/>
            <a:chExt cx="17532556" cy="8889747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7532556" cy="8889747"/>
            </a:xfrm>
            <a:custGeom>
              <a:avLst/>
              <a:gdLst/>
              <a:ahLst/>
              <a:cxnLst/>
              <a:rect l="l" t="t" r="r" b="b"/>
              <a:pathLst>
                <a:path w="17532556" h="8889747">
                  <a:moveTo>
                    <a:pt x="17227756" y="0"/>
                  </a:moveTo>
                  <a:lnTo>
                    <a:pt x="304800" y="0"/>
                  </a:lnTo>
                  <a:cubicBezTo>
                    <a:pt x="135890" y="0"/>
                    <a:pt x="0" y="135890"/>
                    <a:pt x="0" y="304800"/>
                  </a:cubicBezTo>
                  <a:lnTo>
                    <a:pt x="0" y="8584947"/>
                  </a:lnTo>
                  <a:cubicBezTo>
                    <a:pt x="0" y="8753857"/>
                    <a:pt x="135890" y="8889747"/>
                    <a:pt x="304800" y="8889747"/>
                  </a:cubicBezTo>
                  <a:lnTo>
                    <a:pt x="17227756" y="8889747"/>
                  </a:lnTo>
                  <a:cubicBezTo>
                    <a:pt x="17396667" y="8889747"/>
                    <a:pt x="17532556" y="8753857"/>
                    <a:pt x="17532556" y="8584947"/>
                  </a:cubicBezTo>
                  <a:lnTo>
                    <a:pt x="17532556" y="304800"/>
                  </a:lnTo>
                  <a:cubicBezTo>
                    <a:pt x="17532556" y="135890"/>
                    <a:pt x="17396667" y="0"/>
                    <a:pt x="17227756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id="5" name="Group 5"/>
          <p:cNvGrpSpPr/>
          <p:nvPr/>
        </p:nvGrpSpPr>
        <p:grpSpPr>
          <a:xfrm>
            <a:off x="8913985" y="1295681"/>
            <a:ext cx="8080029" cy="7692952"/>
            <a:chOff x="0" y="0"/>
            <a:chExt cx="14423829" cy="13732850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14423828" cy="13732850"/>
            </a:xfrm>
            <a:custGeom>
              <a:avLst/>
              <a:gdLst/>
              <a:ahLst/>
              <a:cxnLst/>
              <a:rect l="l" t="t" r="r" b="b"/>
              <a:pathLst>
                <a:path w="14423828" h="13732850">
                  <a:moveTo>
                    <a:pt x="14119028" y="0"/>
                  </a:moveTo>
                  <a:lnTo>
                    <a:pt x="304800" y="0"/>
                  </a:lnTo>
                  <a:cubicBezTo>
                    <a:pt x="135890" y="0"/>
                    <a:pt x="0" y="135890"/>
                    <a:pt x="0" y="304800"/>
                  </a:cubicBezTo>
                  <a:lnTo>
                    <a:pt x="0" y="13428050"/>
                  </a:lnTo>
                  <a:cubicBezTo>
                    <a:pt x="0" y="13596959"/>
                    <a:pt x="135890" y="13732850"/>
                    <a:pt x="304800" y="13732850"/>
                  </a:cubicBezTo>
                  <a:lnTo>
                    <a:pt x="14119028" y="13732850"/>
                  </a:lnTo>
                  <a:cubicBezTo>
                    <a:pt x="14287939" y="13732850"/>
                    <a:pt x="14423828" y="13596959"/>
                    <a:pt x="14423828" y="13428050"/>
                  </a:cubicBezTo>
                  <a:lnTo>
                    <a:pt x="14423828" y="304800"/>
                  </a:lnTo>
                  <a:cubicBezTo>
                    <a:pt x="14423828" y="135890"/>
                    <a:pt x="14287939" y="0"/>
                    <a:pt x="14119028" y="0"/>
                  </a:cubicBezTo>
                  <a:close/>
                </a:path>
              </a:pathLst>
            </a:custGeom>
            <a:solidFill>
              <a:srgbClr val="F1D1C7"/>
            </a:solidFill>
          </p:spPr>
        </p:sp>
      </p:grpSp>
      <p:pic>
        <p:nvPicPr>
          <p:cNvPr id="7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6295932" y="23812"/>
            <a:ext cx="2192023" cy="3803194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6483644">
            <a:off x="-1472006" y="7686855"/>
            <a:ext cx="5248259" cy="5695590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-896261" y="895350"/>
            <a:ext cx="3472856" cy="2077399"/>
          </a:xfrm>
          <a:prstGeom prst="rect">
            <a:avLst/>
          </a:prstGeom>
        </p:spPr>
      </p:pic>
      <p:sp>
        <p:nvSpPr>
          <p:cNvPr id="10" name="Hình Bầu dục 9">
            <a:extLst>
              <a:ext uri="{FF2B5EF4-FFF2-40B4-BE49-F238E27FC236}">
                <a16:creationId xmlns:a16="http://schemas.microsoft.com/office/drawing/2014/main" id="{1B204E58-F4E5-A80E-F9BA-ED85BB8D9016}"/>
              </a:ext>
            </a:extLst>
          </p:cNvPr>
          <p:cNvSpPr/>
          <p:nvPr/>
        </p:nvSpPr>
        <p:spPr>
          <a:xfrm>
            <a:off x="3067746" y="1911121"/>
            <a:ext cx="2939788" cy="1313091"/>
          </a:xfrm>
          <a:prstGeom prst="ellipse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err="1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Ví</a:t>
            </a:r>
            <a:r>
              <a:rPr lang="en-US" sz="4000" b="1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dụ</a:t>
            </a:r>
            <a:r>
              <a:rPr lang="en-US" sz="4000" b="1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Hộp Văn bản 10">
                <a:extLst>
                  <a:ext uri="{FF2B5EF4-FFF2-40B4-BE49-F238E27FC236}">
                    <a16:creationId xmlns:a16="http://schemas.microsoft.com/office/drawing/2014/main" id="{89B98896-6EE7-2D3F-49F5-CA4238C3B793}"/>
                  </a:ext>
                </a:extLst>
              </p:cNvPr>
              <p:cNvSpPr txBox="1"/>
              <p:nvPr/>
            </p:nvSpPr>
            <p:spPr>
              <a:xfrm>
                <a:off x="1689342" y="3490107"/>
                <a:ext cx="6019800" cy="367158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Chu vi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đường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tròn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𝐶</m:t>
                    </m:r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có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tỉ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lệ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thuận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với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đường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kính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𝑑</m:t>
                    </m:r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hay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không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?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Nếu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có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hãy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xác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định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hệ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số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tỉ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lệ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đó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11" name="Hộp Văn bản 10">
                <a:extLst>
                  <a:ext uri="{FF2B5EF4-FFF2-40B4-BE49-F238E27FC236}">
                    <a16:creationId xmlns:a16="http://schemas.microsoft.com/office/drawing/2014/main" id="{89B98896-6EE7-2D3F-49F5-CA4238C3B79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89342" y="3490107"/>
                <a:ext cx="6019800" cy="3671583"/>
              </a:xfrm>
              <a:prstGeom prst="rect">
                <a:avLst/>
              </a:prstGeom>
              <a:blipFill>
                <a:blip r:embed="rId8"/>
                <a:stretch>
                  <a:fillRect l="-3543" r="-3543" b="-631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Hộp Văn bản 11">
            <a:extLst>
              <a:ext uri="{FF2B5EF4-FFF2-40B4-BE49-F238E27FC236}">
                <a16:creationId xmlns:a16="http://schemas.microsoft.com/office/drawing/2014/main" id="{B19D6422-4E7E-5D2C-DE04-CBDB52930978}"/>
              </a:ext>
            </a:extLst>
          </p:cNvPr>
          <p:cNvSpPr txBox="1"/>
          <p:nvPr/>
        </p:nvSpPr>
        <p:spPr>
          <a:xfrm>
            <a:off x="11277599" y="2328812"/>
            <a:ext cx="3352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Giải</a:t>
            </a:r>
            <a:endParaRPr lang="en-US" sz="40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Hộp Văn bản 12">
                <a:extLst>
                  <a:ext uri="{FF2B5EF4-FFF2-40B4-BE49-F238E27FC236}">
                    <a16:creationId xmlns:a16="http://schemas.microsoft.com/office/drawing/2014/main" id="{25AD1CBD-49CC-65EF-2D1E-A35303A4D81B}"/>
                  </a:ext>
                </a:extLst>
              </p:cNvPr>
              <p:cNvSpPr txBox="1"/>
              <p:nvPr/>
            </p:nvSpPr>
            <p:spPr>
              <a:xfrm>
                <a:off x="9556275" y="3306365"/>
                <a:ext cx="6795448" cy="367158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Do </a:t>
                </a:r>
                <a14:m>
                  <m:oMath xmlns:m="http://schemas.openxmlformats.org/officeDocument/2006/math">
                    <m:r>
                      <a:rPr lang="en-US" sz="4000" b="0" i="1" smtClean="0">
                        <a:latin typeface="Cambria Math" panose="02040503050406030204" pitchFamily="18" charset="0"/>
                      </a:rPr>
                      <m:t>𝐶</m:t>
                    </m:r>
                    <m:r>
                      <a:rPr lang="en-US" sz="40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𝜋</m:t>
                    </m:r>
                    <m:r>
                      <a:rPr lang="en-US" sz="4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.</m:t>
                    </m:r>
                    <m:r>
                      <a:rPr lang="en-US" sz="4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𝑑</m:t>
                    </m:r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nên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chu vi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đường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tròn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𝐶</m:t>
                    </m:r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tỉ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lệ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thuận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với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đường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kính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𝑑</m:t>
                    </m:r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theo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hệ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số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tỉ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lệ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là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𝜋</m:t>
                    </m:r>
                    <m:r>
                      <a:rPr lang="en-US" sz="40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(</m:t>
                    </m:r>
                    <m:r>
                      <m:rPr>
                        <m:sty m:val="p"/>
                      </m:rPr>
                      <a:rPr lang="el-GR" sz="4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π</m:t>
                    </m:r>
                    <m:r>
                      <a:rPr lang="el-GR" sz="4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≈</m:t>
                    </m:r>
                    <m:r>
                      <a:rPr lang="en-US" sz="4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3</m:t>
                    </m:r>
                    <m:r>
                      <a:rPr lang="en-US" sz="4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  <m:r>
                      <a:rPr lang="en-US" sz="4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14</m:t>
                    </m:r>
                    <m:r>
                      <a:rPr lang="en-US" sz="4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13" name="Hộp Văn bản 12">
                <a:extLst>
                  <a:ext uri="{FF2B5EF4-FFF2-40B4-BE49-F238E27FC236}">
                    <a16:creationId xmlns:a16="http://schemas.microsoft.com/office/drawing/2014/main" id="{25AD1CBD-49CC-65EF-2D1E-A35303A4D81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56275" y="3306365"/>
                <a:ext cx="6795448" cy="3671583"/>
              </a:xfrm>
              <a:prstGeom prst="rect">
                <a:avLst/>
              </a:prstGeom>
              <a:blipFill>
                <a:blip r:embed="rId9"/>
                <a:stretch>
                  <a:fillRect l="-3232" r="-3232" b="-61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F2E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028700" y="1028700"/>
            <a:ext cx="16230600" cy="8229600"/>
            <a:chOff x="0" y="0"/>
            <a:chExt cx="17532556" cy="8889747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7532556" cy="8889747"/>
            </a:xfrm>
            <a:custGeom>
              <a:avLst/>
              <a:gdLst/>
              <a:ahLst/>
              <a:cxnLst/>
              <a:rect l="l" t="t" r="r" b="b"/>
              <a:pathLst>
                <a:path w="17532556" h="8889747">
                  <a:moveTo>
                    <a:pt x="17227756" y="0"/>
                  </a:moveTo>
                  <a:lnTo>
                    <a:pt x="304800" y="0"/>
                  </a:lnTo>
                  <a:cubicBezTo>
                    <a:pt x="135890" y="0"/>
                    <a:pt x="0" y="135890"/>
                    <a:pt x="0" y="304800"/>
                  </a:cubicBezTo>
                  <a:lnTo>
                    <a:pt x="0" y="8584947"/>
                  </a:lnTo>
                  <a:cubicBezTo>
                    <a:pt x="0" y="8753857"/>
                    <a:pt x="135890" y="8889747"/>
                    <a:pt x="304800" y="8889747"/>
                  </a:cubicBezTo>
                  <a:lnTo>
                    <a:pt x="17227756" y="8889747"/>
                  </a:lnTo>
                  <a:cubicBezTo>
                    <a:pt x="17396667" y="8889747"/>
                    <a:pt x="17532556" y="8753857"/>
                    <a:pt x="17532556" y="8584947"/>
                  </a:cubicBezTo>
                  <a:lnTo>
                    <a:pt x="17532556" y="304800"/>
                  </a:lnTo>
                  <a:cubicBezTo>
                    <a:pt x="17532556" y="135890"/>
                    <a:pt x="17396667" y="0"/>
                    <a:pt x="17227756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id="5" name="Group 5"/>
          <p:cNvGrpSpPr/>
          <p:nvPr/>
        </p:nvGrpSpPr>
        <p:grpSpPr>
          <a:xfrm>
            <a:off x="1508521" y="2452233"/>
            <a:ext cx="15270957" cy="5382534"/>
            <a:chOff x="0" y="0"/>
            <a:chExt cx="8654477" cy="12232393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8654477" cy="12232394"/>
            </a:xfrm>
            <a:custGeom>
              <a:avLst/>
              <a:gdLst/>
              <a:ahLst/>
              <a:cxnLst/>
              <a:rect l="l" t="t" r="r" b="b"/>
              <a:pathLst>
                <a:path w="8654477" h="12232394">
                  <a:moveTo>
                    <a:pt x="8349677" y="0"/>
                  </a:moveTo>
                  <a:lnTo>
                    <a:pt x="304800" y="0"/>
                  </a:lnTo>
                  <a:cubicBezTo>
                    <a:pt x="135890" y="0"/>
                    <a:pt x="0" y="135890"/>
                    <a:pt x="0" y="304800"/>
                  </a:cubicBezTo>
                  <a:lnTo>
                    <a:pt x="0" y="11927594"/>
                  </a:lnTo>
                  <a:cubicBezTo>
                    <a:pt x="0" y="12096504"/>
                    <a:pt x="135890" y="12232394"/>
                    <a:pt x="304800" y="12232394"/>
                  </a:cubicBezTo>
                  <a:lnTo>
                    <a:pt x="8349677" y="12232394"/>
                  </a:lnTo>
                  <a:cubicBezTo>
                    <a:pt x="8518587" y="12232394"/>
                    <a:pt x="8654477" y="12096504"/>
                    <a:pt x="8654477" y="11927594"/>
                  </a:cubicBezTo>
                  <a:lnTo>
                    <a:pt x="8654477" y="304800"/>
                  </a:lnTo>
                  <a:cubicBezTo>
                    <a:pt x="8654477" y="135890"/>
                    <a:pt x="8518587" y="0"/>
                    <a:pt x="8349677" y="0"/>
                  </a:cubicBezTo>
                  <a:close/>
                </a:path>
              </a:pathLst>
            </a:custGeom>
            <a:solidFill>
              <a:srgbClr val="F1D1C7"/>
            </a:solidFill>
          </p:spPr>
        </p:sp>
      </p:grpSp>
      <p:pic>
        <p:nvPicPr>
          <p:cNvPr id="13" name="Picture 1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-1921503" y="-393211"/>
            <a:ext cx="6147254" cy="2078889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-8499379">
            <a:off x="15160484" y="-716091"/>
            <a:ext cx="4554351" cy="3878789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23" name="Hộp Văn bản 22">
                <a:extLst>
                  <a:ext uri="{FF2B5EF4-FFF2-40B4-BE49-F238E27FC236}">
                    <a16:creationId xmlns:a16="http://schemas.microsoft.com/office/drawing/2014/main" id="{20108343-90C6-C08B-3E00-1FFD258E10F0}"/>
                  </a:ext>
                </a:extLst>
              </p:cNvPr>
              <p:cNvSpPr txBox="1"/>
              <p:nvPr/>
            </p:nvSpPr>
            <p:spPr>
              <a:xfrm>
                <a:off x="2693192" y="2857500"/>
                <a:ext cx="12901613" cy="429829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algn="ctr">
                  <a:lnSpc>
                    <a:spcPct val="150000"/>
                  </a:lnSpc>
                  <a:spcBef>
                    <a:spcPts val="0"/>
                  </a:spcBef>
                  <a:spcAft>
                    <a:spcPts val="600"/>
                  </a:spcAft>
                </a:pPr>
                <a:r>
                  <a:rPr lang="nl-NL" sz="4400" b="1" u="sng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* Chú ý:</a:t>
                </a:r>
                <a:endParaRPr lang="en-US" sz="4400" b="1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600"/>
                  </a:spcAft>
                </a:pPr>
                <a:r>
                  <a:rPr lang="nl-NL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Nếu </a:t>
                </a:r>
                <a14:m>
                  <m:oMath xmlns:m="http://schemas.openxmlformats.org/officeDocument/2006/math">
                    <m:r>
                      <a:rPr lang="nl-NL" sz="40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𝑦</m:t>
                    </m:r>
                  </m:oMath>
                </a14:m>
                <a:r>
                  <a:rPr lang="nl-NL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tỉ lệ thuận với </a:t>
                </a:r>
                <a14:m>
                  <m:oMath xmlns:m="http://schemas.openxmlformats.org/officeDocument/2006/math">
                    <m:r>
                      <a:rPr lang="nl-NL" sz="40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𝑥</m:t>
                    </m:r>
                  </m:oMath>
                </a14:m>
                <a:r>
                  <a:rPr lang="nl-NL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theo hệ số tỉ lệ </a:t>
                </a:r>
                <a14:m>
                  <m:oMath xmlns:m="http://schemas.openxmlformats.org/officeDocument/2006/math">
                    <m:r>
                      <a:rPr lang="nl-NL" sz="40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𝑘</m:t>
                    </m:r>
                  </m:oMath>
                </a14:m>
                <a:r>
                  <a:rPr lang="nl-NL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thì </a:t>
                </a:r>
                <a14:m>
                  <m:oMath xmlns:m="http://schemas.openxmlformats.org/officeDocument/2006/math">
                    <m:r>
                      <a:rPr lang="nl-NL" sz="40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𝑥</m:t>
                    </m:r>
                  </m:oMath>
                </a14:m>
                <a:r>
                  <a:rPr lang="nl-NL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tỉ lệ thuận với </a:t>
                </a:r>
                <a14:m>
                  <m:oMath xmlns:m="http://schemas.openxmlformats.org/officeDocument/2006/math">
                    <m:r>
                      <a:rPr lang="nl-NL" sz="40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𝑦</m:t>
                    </m:r>
                  </m:oMath>
                </a14:m>
                <a:r>
                  <a:rPr lang="nl-NL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theo hệ số tỉ lệ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nl-NL" sz="4000" i="0" smtClean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m:rPr>
                            <m:sty m:val="p"/>
                          </m:rPr>
                          <a:rPr lang="en-US" sz="4000" i="0" smtClean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k</m:t>
                        </m:r>
                      </m:den>
                    </m:f>
                  </m:oMath>
                </a14:m>
                <a:r>
                  <a:rPr lang="nl-NL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. </a:t>
                </a:r>
              </a:p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600"/>
                  </a:spcAft>
                </a:pPr>
                <a:r>
                  <a:rPr lang="nl-NL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Ta nói </a:t>
                </a:r>
                <a14:m>
                  <m:oMath xmlns:m="http://schemas.openxmlformats.org/officeDocument/2006/math">
                    <m:r>
                      <a:rPr lang="nl-NL" sz="40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𝑥</m:t>
                    </m:r>
                  </m:oMath>
                </a14:m>
                <a:r>
                  <a:rPr lang="nl-NL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và </a:t>
                </a:r>
                <a14:m>
                  <m:oMath xmlns:m="http://schemas.openxmlformats.org/officeDocument/2006/math">
                    <m:r>
                      <a:rPr lang="nl-NL" sz="40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𝑦</m:t>
                    </m:r>
                  </m:oMath>
                </a14:m>
                <a:r>
                  <a:rPr lang="nl-NL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là hai đại lượng tỉ lệ thuận với nhau.</a:t>
                </a:r>
                <a:endParaRPr lang="en-US" sz="40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23" name="Hộp Văn bản 22">
                <a:extLst>
                  <a:ext uri="{FF2B5EF4-FFF2-40B4-BE49-F238E27FC236}">
                    <a16:creationId xmlns:a16="http://schemas.microsoft.com/office/drawing/2014/main" id="{20108343-90C6-C08B-3E00-1FFD258E10F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93192" y="2857500"/>
                <a:ext cx="12901613" cy="4298293"/>
              </a:xfrm>
              <a:prstGeom prst="rect">
                <a:avLst/>
              </a:prstGeom>
              <a:blipFill>
                <a:blip r:embed="rId6"/>
                <a:stretch>
                  <a:fillRect l="-1701" r="-2788" b="-510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F2E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028700" y="1028700"/>
            <a:ext cx="16230600" cy="8229600"/>
            <a:chOff x="0" y="0"/>
            <a:chExt cx="17532556" cy="8889747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7532556" cy="8889747"/>
            </a:xfrm>
            <a:custGeom>
              <a:avLst/>
              <a:gdLst/>
              <a:ahLst/>
              <a:cxnLst/>
              <a:rect l="l" t="t" r="r" b="b"/>
              <a:pathLst>
                <a:path w="17532556" h="8889747">
                  <a:moveTo>
                    <a:pt x="17227756" y="0"/>
                  </a:moveTo>
                  <a:lnTo>
                    <a:pt x="304800" y="0"/>
                  </a:lnTo>
                  <a:cubicBezTo>
                    <a:pt x="135890" y="0"/>
                    <a:pt x="0" y="135890"/>
                    <a:pt x="0" y="304800"/>
                  </a:cubicBezTo>
                  <a:lnTo>
                    <a:pt x="0" y="8584947"/>
                  </a:lnTo>
                  <a:cubicBezTo>
                    <a:pt x="0" y="8753857"/>
                    <a:pt x="135890" y="8889747"/>
                    <a:pt x="304800" y="8889747"/>
                  </a:cubicBezTo>
                  <a:lnTo>
                    <a:pt x="17227756" y="8889747"/>
                  </a:lnTo>
                  <a:cubicBezTo>
                    <a:pt x="17396667" y="8889747"/>
                    <a:pt x="17532556" y="8753857"/>
                    <a:pt x="17532556" y="8584947"/>
                  </a:cubicBezTo>
                  <a:lnTo>
                    <a:pt x="17532556" y="304800"/>
                  </a:lnTo>
                  <a:cubicBezTo>
                    <a:pt x="17532556" y="135890"/>
                    <a:pt x="17396667" y="0"/>
                    <a:pt x="17227756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pic>
        <p:nvPicPr>
          <p:cNvPr id="9" name="Picture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6483644">
            <a:off x="-805256" y="-3064151"/>
            <a:ext cx="5248259" cy="5695590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-967698" y="7936428"/>
            <a:ext cx="3472856" cy="2077399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15842945" y="6515100"/>
            <a:ext cx="2567425" cy="3955417"/>
          </a:xfrm>
          <a:prstGeom prst="rect">
            <a:avLst/>
          </a:prstGeom>
        </p:spPr>
      </p:pic>
      <p:sp>
        <p:nvSpPr>
          <p:cNvPr id="12" name="Hình Bầu dục 11">
            <a:extLst>
              <a:ext uri="{FF2B5EF4-FFF2-40B4-BE49-F238E27FC236}">
                <a16:creationId xmlns:a16="http://schemas.microsoft.com/office/drawing/2014/main" id="{243EE878-2C35-26BF-DFB3-24C672D5E66F}"/>
              </a:ext>
            </a:extLst>
          </p:cNvPr>
          <p:cNvSpPr/>
          <p:nvPr/>
        </p:nvSpPr>
        <p:spPr>
          <a:xfrm>
            <a:off x="1292003" y="1263486"/>
            <a:ext cx="2939788" cy="1313091"/>
          </a:xfrm>
          <a:prstGeom prst="ellipse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err="1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Ví</a:t>
            </a:r>
            <a:r>
              <a:rPr lang="en-US" sz="4000" b="1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dụ</a:t>
            </a:r>
            <a:r>
              <a:rPr lang="en-US" sz="4000" b="1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3" name="Hộp Văn bản 12">
                <a:extLst>
                  <a:ext uri="{FF2B5EF4-FFF2-40B4-BE49-F238E27FC236}">
                    <a16:creationId xmlns:a16="http://schemas.microsoft.com/office/drawing/2014/main" id="{42D40E2E-22EA-3B06-4954-1B4AF036EA74}"/>
                  </a:ext>
                </a:extLst>
              </p:cNvPr>
              <p:cNvSpPr txBox="1"/>
              <p:nvPr/>
            </p:nvSpPr>
            <p:spPr>
              <a:xfrm>
                <a:off x="4495093" y="1232149"/>
                <a:ext cx="11735507" cy="459491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Cho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biết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, </m:t>
                    </m:r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𝑦</m:t>
                    </m:r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là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hai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đại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lượng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tỉ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lệ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thuận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với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nhau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và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khi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=1,2</m:t>
                    </m:r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thì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𝑦</m:t>
                    </m:r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=0,4</m:t>
                    </m:r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</a:p>
              <a:p>
                <a:pPr algn="just">
                  <a:lnSpc>
                    <a:spcPct val="150000"/>
                  </a:lnSpc>
                </a:pP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a)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Tìm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hệ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số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tỉ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lệ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của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𝑦</m:t>
                    </m:r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đối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với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𝑥</m:t>
                    </m:r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</a:p>
              <a:p>
                <a:pPr algn="just">
                  <a:lnSpc>
                    <a:spcPct val="150000"/>
                  </a:lnSpc>
                </a:pP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b)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Viết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công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thức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tính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𝑦</m:t>
                    </m:r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theo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𝑥</m:t>
                    </m:r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</a:p>
              <a:p>
                <a:pPr algn="just">
                  <a:lnSpc>
                    <a:spcPct val="150000"/>
                  </a:lnSpc>
                </a:pP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c)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Tìm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số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thích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hợp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cho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     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trong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bảng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sau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:</a:t>
                </a:r>
              </a:p>
            </p:txBody>
          </p:sp>
        </mc:Choice>
        <mc:Fallback>
          <p:sp>
            <p:nvSpPr>
              <p:cNvPr id="13" name="Hộp Văn bản 12">
                <a:extLst>
                  <a:ext uri="{FF2B5EF4-FFF2-40B4-BE49-F238E27FC236}">
                    <a16:creationId xmlns:a16="http://schemas.microsoft.com/office/drawing/2014/main" id="{42D40E2E-22EA-3B06-4954-1B4AF036EA7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95093" y="1232149"/>
                <a:ext cx="11735507" cy="4594912"/>
              </a:xfrm>
              <a:prstGeom prst="rect">
                <a:avLst/>
              </a:prstGeom>
              <a:blipFill>
                <a:blip r:embed="rId8"/>
                <a:stretch>
                  <a:fillRect l="-1817" r="-1817" b="-47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4" name="Bảng 4">
                <a:extLst>
                  <a:ext uri="{FF2B5EF4-FFF2-40B4-BE49-F238E27FC236}">
                    <a16:creationId xmlns:a16="http://schemas.microsoft.com/office/drawing/2014/main" id="{2B9F0EEA-4A45-9FCF-EC28-996608751A0D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4173935551"/>
                  </p:ext>
                </p:extLst>
              </p:nvPr>
            </p:nvGraphicFramePr>
            <p:xfrm>
              <a:off x="3048000" y="6781166"/>
              <a:ext cx="12192000" cy="2103120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2438400">
                      <a:extLst>
                        <a:ext uri="{9D8B030D-6E8A-4147-A177-3AD203B41FA5}">
                          <a16:colId xmlns:a16="http://schemas.microsoft.com/office/drawing/2014/main" val="2466874335"/>
                        </a:ext>
                      </a:extLst>
                    </a:gridCol>
                    <a:gridCol w="2438400">
                      <a:extLst>
                        <a:ext uri="{9D8B030D-6E8A-4147-A177-3AD203B41FA5}">
                          <a16:colId xmlns:a16="http://schemas.microsoft.com/office/drawing/2014/main" val="3252158290"/>
                        </a:ext>
                      </a:extLst>
                    </a:gridCol>
                    <a:gridCol w="2438400">
                      <a:extLst>
                        <a:ext uri="{9D8B030D-6E8A-4147-A177-3AD203B41FA5}">
                          <a16:colId xmlns:a16="http://schemas.microsoft.com/office/drawing/2014/main" val="2142251463"/>
                        </a:ext>
                      </a:extLst>
                    </a:gridCol>
                    <a:gridCol w="2438400">
                      <a:extLst>
                        <a:ext uri="{9D8B030D-6E8A-4147-A177-3AD203B41FA5}">
                          <a16:colId xmlns:a16="http://schemas.microsoft.com/office/drawing/2014/main" val="419262935"/>
                        </a:ext>
                      </a:extLst>
                    </a:gridCol>
                    <a:gridCol w="2438400">
                      <a:extLst>
                        <a:ext uri="{9D8B030D-6E8A-4147-A177-3AD203B41FA5}">
                          <a16:colId xmlns:a16="http://schemas.microsoft.com/office/drawing/2014/main" val="983090435"/>
                        </a:ext>
                      </a:extLst>
                    </a:gridCol>
                  </a:tblGrid>
                  <a:tr h="105156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4000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oMath>
                            </m:oMathPara>
                          </a14:m>
                          <a:endParaRPr lang="en-US" sz="40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solidFill>
                          <a:srgbClr val="DEFDB5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4000" b="0" i="1" smtClean="0">
                                    <a:latin typeface="Cambria Math" panose="02040503050406030204" pitchFamily="18" charset="0"/>
                                  </a:rPr>
                                  <m:t>−5,1</m:t>
                                </m:r>
                              </m:oMath>
                            </m:oMathPara>
                          </a14:m>
                          <a:endParaRPr lang="en-US" sz="40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4000" b="0" i="1" smtClean="0">
                                    <a:latin typeface="Cambria Math" panose="02040503050406030204" pitchFamily="18" charset="0"/>
                                  </a:rPr>
                                  <m:t>−3,9</m:t>
                                </m:r>
                              </m:oMath>
                            </m:oMathPara>
                          </a14:m>
                          <a:endParaRPr lang="en-US" sz="40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4000" b="0" i="1" smtClean="0">
                                    <a:latin typeface="Cambria Math" panose="02040503050406030204" pitchFamily="18" charset="0"/>
                                  </a:rPr>
                                  <m:t>2,4</m:t>
                                </m:r>
                              </m:oMath>
                            </m:oMathPara>
                          </a14:m>
                          <a:endParaRPr lang="en-US" sz="40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4000" b="0" i="1" smtClean="0">
                                    <a:latin typeface="Cambria Math" panose="02040503050406030204" pitchFamily="18" charset="0"/>
                                  </a:rPr>
                                  <m:t>12</m:t>
                                </m:r>
                              </m:oMath>
                            </m:oMathPara>
                          </a14:m>
                          <a:endParaRPr lang="en-US" sz="40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741580656"/>
                      </a:ext>
                    </a:extLst>
                  </a:tr>
                  <a:tr h="105156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4000" b="0" i="1" smtClean="0"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</m:oMath>
                            </m:oMathPara>
                          </a14:m>
                          <a:endParaRPr lang="en-US" sz="40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solidFill>
                          <a:srgbClr val="DEFDB5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40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?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40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?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40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?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40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?</a:t>
                          </a: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884069591"/>
                      </a:ext>
                    </a:extLst>
                  </a:tr>
                </a:tbl>
              </a:graphicData>
            </a:graphic>
          </p:graphicFrame>
        </mc:Choice>
        <mc:Fallback>
          <p:graphicFrame>
            <p:nvGraphicFramePr>
              <p:cNvPr id="4" name="Bảng 4">
                <a:extLst>
                  <a:ext uri="{FF2B5EF4-FFF2-40B4-BE49-F238E27FC236}">
                    <a16:creationId xmlns:a16="http://schemas.microsoft.com/office/drawing/2014/main" id="{2B9F0EEA-4A45-9FCF-EC28-996608751A0D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4173935551"/>
                  </p:ext>
                </p:extLst>
              </p:nvPr>
            </p:nvGraphicFramePr>
            <p:xfrm>
              <a:off x="3048000" y="6781166"/>
              <a:ext cx="12192000" cy="2103120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2438400">
                      <a:extLst>
                        <a:ext uri="{9D8B030D-6E8A-4147-A177-3AD203B41FA5}">
                          <a16:colId xmlns:a16="http://schemas.microsoft.com/office/drawing/2014/main" val="2466874335"/>
                        </a:ext>
                      </a:extLst>
                    </a:gridCol>
                    <a:gridCol w="2438400">
                      <a:extLst>
                        <a:ext uri="{9D8B030D-6E8A-4147-A177-3AD203B41FA5}">
                          <a16:colId xmlns:a16="http://schemas.microsoft.com/office/drawing/2014/main" val="3252158290"/>
                        </a:ext>
                      </a:extLst>
                    </a:gridCol>
                    <a:gridCol w="2438400">
                      <a:extLst>
                        <a:ext uri="{9D8B030D-6E8A-4147-A177-3AD203B41FA5}">
                          <a16:colId xmlns:a16="http://schemas.microsoft.com/office/drawing/2014/main" val="2142251463"/>
                        </a:ext>
                      </a:extLst>
                    </a:gridCol>
                    <a:gridCol w="2438400">
                      <a:extLst>
                        <a:ext uri="{9D8B030D-6E8A-4147-A177-3AD203B41FA5}">
                          <a16:colId xmlns:a16="http://schemas.microsoft.com/office/drawing/2014/main" val="419262935"/>
                        </a:ext>
                      </a:extLst>
                    </a:gridCol>
                    <a:gridCol w="2438400">
                      <a:extLst>
                        <a:ext uri="{9D8B030D-6E8A-4147-A177-3AD203B41FA5}">
                          <a16:colId xmlns:a16="http://schemas.microsoft.com/office/drawing/2014/main" val="983090435"/>
                        </a:ext>
                      </a:extLst>
                    </a:gridCol>
                  </a:tblGrid>
                  <a:tr h="105156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9"/>
                          <a:stretch>
                            <a:fillRect l="-500" t="-578" r="-400750" b="-10809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9"/>
                          <a:stretch>
                            <a:fillRect l="-100500" t="-578" r="-300750" b="-10809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9"/>
                          <a:stretch>
                            <a:fillRect l="-200500" t="-578" r="-200750" b="-10809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9"/>
                          <a:stretch>
                            <a:fillRect l="-300500" t="-578" r="-100750" b="-10809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9"/>
                          <a:stretch>
                            <a:fillRect l="-400500" t="-578" r="-750" b="-108092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741580656"/>
                      </a:ext>
                    </a:extLst>
                  </a:tr>
                  <a:tr h="105156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9"/>
                          <a:stretch>
                            <a:fillRect l="-500" t="-100578" r="-400750" b="-809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40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?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40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?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40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?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40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?</a:t>
                          </a: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884069591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5" name="Hình chữ nhật: Góc Tròn 4">
            <a:extLst>
              <a:ext uri="{FF2B5EF4-FFF2-40B4-BE49-F238E27FC236}">
                <a16:creationId xmlns:a16="http://schemas.microsoft.com/office/drawing/2014/main" id="{12BC75F7-8033-3228-266C-7FC1BE2EC4D4}"/>
              </a:ext>
            </a:extLst>
          </p:cNvPr>
          <p:cNvSpPr/>
          <p:nvPr/>
        </p:nvSpPr>
        <p:spPr>
          <a:xfrm>
            <a:off x="10134600" y="5153478"/>
            <a:ext cx="653143" cy="609600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5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269</TotalTime>
  <Words>2866</Words>
  <PresentationFormat>Tùy chỉnh</PresentationFormat>
  <Paragraphs>288</Paragraphs>
  <Slides>46</Slides>
  <Notes>0</Notes>
  <HiddenSlides>0</HiddenSlides>
  <MMClips>0</MMClips>
  <ScaleCrop>false</ScaleCrop>
  <HeadingPairs>
    <vt:vector size="8" baseType="variant">
      <vt:variant>
        <vt:lpstr>Phông được Dùng</vt:lpstr>
      </vt:variant>
      <vt:variant>
        <vt:i4>5</vt:i4>
      </vt:variant>
      <vt:variant>
        <vt:lpstr>Chủ đề</vt:lpstr>
      </vt:variant>
      <vt:variant>
        <vt:i4>1</vt:i4>
      </vt:variant>
      <vt:variant>
        <vt:lpstr>Máy chủ nhúng OLE</vt:lpstr>
      </vt:variant>
      <vt:variant>
        <vt:i4>1</vt:i4>
      </vt:variant>
      <vt:variant>
        <vt:lpstr>Tiêu đề Bản chiếu</vt:lpstr>
      </vt:variant>
      <vt:variant>
        <vt:i4>46</vt:i4>
      </vt:variant>
    </vt:vector>
  </HeadingPairs>
  <TitlesOfParts>
    <vt:vector size="53" baseType="lpstr">
      <vt:lpstr>Arial</vt:lpstr>
      <vt:lpstr>Cambria Math</vt:lpstr>
      <vt:lpstr>Calibri</vt:lpstr>
      <vt:lpstr>Symbol</vt:lpstr>
      <vt:lpstr>Wingdings</vt:lpstr>
      <vt:lpstr>Office Theme</vt:lpstr>
      <vt:lpstr>MathType 7.0 Equation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Website@VnTeach.Com</dc:creator>
  <cp:keywords>Website@VnTeach.Com</cp:keywords>
  <dcterms:created xsi:type="dcterms:W3CDTF">2006-08-16T00:00:00Z</dcterms:created>
  <dcterms:modified xsi:type="dcterms:W3CDTF">2022-10-04T04:26:36Z</dcterms:modified>
  <dc:identifier>DAFN9zBzeTs</dc:identifier>
</cp:coreProperties>
</file>