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762" r:id="rId2"/>
    <p:sldId id="763" r:id="rId3"/>
    <p:sldId id="277" r:id="rId4"/>
    <p:sldId id="257" r:id="rId5"/>
    <p:sldId id="764" r:id="rId6"/>
    <p:sldId id="256" r:id="rId7"/>
    <p:sldId id="765" r:id="rId8"/>
    <p:sldId id="766" r:id="rId9"/>
    <p:sldId id="767" r:id="rId10"/>
    <p:sldId id="768" r:id="rId11"/>
    <p:sldId id="76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182" autoAdjust="0"/>
    <p:restoredTop sz="94660"/>
  </p:normalViewPr>
  <p:slideViewPr>
    <p:cSldViewPr snapToGrid="0">
      <p:cViewPr varScale="1">
        <p:scale>
          <a:sx n="63" d="100"/>
          <a:sy n="63" d="100"/>
        </p:scale>
        <p:origin x="77" y="54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10A37-FF1B-4789-8EBC-01BD3719B336}" type="datetimeFigureOut">
              <a:rPr lang="en-US" smtClean="0"/>
              <a:t>7/18/2022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592160-E282-4405-9725-B40BC0A0DD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260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87F62C74-FA2A-4405-B6F6-5B6C072F6C48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  <a:sym typeface="Arial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041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0B1BA-489B-880F-6D55-AFB50049BD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9E1413-C110-1100-D9B4-B96E2DE710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4D0060-6AB4-59EA-2B02-BCD946138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91F9D-B706-43DE-BF47-ECD0FDB6E5EE}" type="datetimeFigureOut">
              <a:rPr lang="en-US" smtClean="0"/>
              <a:t>7/18/2022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C9F021-FBBE-4B7C-05CA-0C089B077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93E201-1CE7-1768-54BF-E41E349D1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E6702-EF46-4FD5-8257-53E838D78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798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AB520-6D18-ED62-23F1-316564BED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89E4C6-F910-2066-648C-1D4909146B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24AAE9-8180-0593-EB21-09E8FB568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91F9D-B706-43DE-BF47-ECD0FDB6E5EE}" type="datetimeFigureOut">
              <a:rPr lang="en-US" smtClean="0"/>
              <a:t>7/18/2022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D9144D-A3BC-2C36-0BE3-809FD931A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66A773-DB1E-3FA0-A33D-07263B14F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E6702-EF46-4FD5-8257-53E838D78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557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05758E4-CE0F-ED9E-5369-5B40636184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883C21-8F29-B47A-73FA-D4FCD6C6BD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B46B7B-5666-967D-4556-F7C1A46E1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91F9D-B706-43DE-BF47-ECD0FDB6E5EE}" type="datetimeFigureOut">
              <a:rPr lang="en-US" smtClean="0"/>
              <a:t>7/18/2022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9B98A4-D3B3-76D4-6C18-85400B417E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C03783-7223-7E27-C1FE-FF458B2C3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E6702-EF46-4FD5-8257-53E838D78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025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0CF383-41EC-7CB2-E43D-3CEA468A8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91F9D-B706-43DE-BF47-ECD0FDB6E5EE}" type="datetimeFigureOut">
              <a:rPr lang="en-US" smtClean="0"/>
              <a:t>7/18/2022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4DA90E-AE5B-A422-AEBE-30B2E1C99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5D9A65-4E6B-C9F5-7314-656C8A07B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E6702-EF46-4FD5-8257-53E838D78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883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8DDC99-C7C2-B734-890A-678D25618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9FCC89-15F9-0ECE-7C73-EE1370F995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FC01A6-A1C4-C230-24FE-3C8EE76A8B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91F9D-B706-43DE-BF47-ECD0FDB6E5EE}" type="datetimeFigureOut">
              <a:rPr lang="en-US" smtClean="0"/>
              <a:t>7/18/2022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36EFA7-2828-6372-9625-BE2CD2B174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338130-7C5B-5201-AC69-15F98E823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E6702-EF46-4FD5-8257-53E838D78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275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137AA4-3835-5579-1D66-11B124B52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FB9B5F-CFDD-31ED-955E-A6001BDB66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1F9FBB-FD89-1189-CFD5-20BB85B2A7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8810F8-C899-6A0F-99B8-7E9BEA3D0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91F9D-B706-43DE-BF47-ECD0FDB6E5EE}" type="datetimeFigureOut">
              <a:rPr lang="en-US" smtClean="0"/>
              <a:t>7/18/2022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A334B4-09F5-7347-0663-D5B802156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EC34B8-85B6-85F4-1DB9-C2ADD5739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E6702-EF46-4FD5-8257-53E838D78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744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86CA8-4556-5E8C-7CFA-CE1C28778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2AF357-41A3-320A-2627-069821337E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96FD13-0E40-AD7F-C65E-39F006F9D9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F80162-3E01-3467-3D8F-F7FAE1483C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90FF09-E1B4-5FF7-5389-BF4BD5FDF7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75737CF-4771-CBAB-9AF8-A740EC486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91F9D-B706-43DE-BF47-ECD0FDB6E5EE}" type="datetimeFigureOut">
              <a:rPr lang="en-US" smtClean="0"/>
              <a:t>7/18/2022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F2D2CAE-8280-96FE-93C5-F3FCA95E1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49EF3C-9557-CA0C-816F-38F15D100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E6702-EF46-4FD5-8257-53E838D78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443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955EEA-A890-AA30-0055-3D32AF9E6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1DE82B-ED0C-1B8E-0D37-BEAFEA735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91F9D-B706-43DE-BF47-ECD0FDB6E5EE}" type="datetimeFigureOut">
              <a:rPr lang="en-US" smtClean="0"/>
              <a:t>7/18/2022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25172C-0201-0B94-E1B3-A4C43780C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71B0AC-344C-22E7-649B-B57C4B50B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E6702-EF46-4FD5-8257-53E838D78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594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8FC7FC-641B-58CD-AF1F-FED89B0DE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91F9D-B706-43DE-BF47-ECD0FDB6E5EE}" type="datetimeFigureOut">
              <a:rPr lang="en-US" smtClean="0"/>
              <a:t>7/18/2022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D45E63A-DE7D-D1C1-17FA-EF3AF6377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DC266C-F405-C567-81BA-0BA3CF04F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E6702-EF46-4FD5-8257-53E838D78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498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EAEFF-CABD-AD36-6F8B-75C55050E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5C04C9-2C2B-0470-F058-6F0F75308E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E4144B-CC08-911F-E615-B6E9F9CB85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0EB976-A407-97F1-7E01-A0C41A7B50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91F9D-B706-43DE-BF47-ECD0FDB6E5EE}" type="datetimeFigureOut">
              <a:rPr lang="en-US" smtClean="0"/>
              <a:t>7/18/2022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46ACAC-D1E4-DF3B-9573-277BB29FE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233E68-7D35-034E-F2F4-D4DC146B8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E6702-EF46-4FD5-8257-53E838D78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096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E0541-F297-D71B-5983-6DE3DB746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387890D-195C-F96F-0852-6CC6F37CD2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854828-02F3-0053-D3FB-D9A55350CE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434364-4610-E20D-8F1E-BA4BB5E651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91F9D-B706-43DE-BF47-ECD0FDB6E5EE}" type="datetimeFigureOut">
              <a:rPr lang="en-US" smtClean="0"/>
              <a:t>7/18/2022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1DF65F-0E21-CA6D-3A15-4609662FB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8B3E25-EE5E-FDA2-D2E1-718848902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E6702-EF46-4FD5-8257-53E838D78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519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678FDD-60D0-CCCA-FED8-51580AA1DA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A91F9D-B706-43DE-BF47-ECD0FDB6E5EE}" type="datetimeFigureOut">
              <a:rPr lang="en-US" smtClean="0"/>
              <a:t>7/18/2022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6716C7-0271-5B3E-697F-1D0F4C35BC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719426-FC36-8B34-A4FF-4B19F206B4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9E6702-EF46-4FD5-8257-53E838D78CC5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05EB4D5-A6C4-A955-00CD-3F233C09D1A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31394"/>
            <a:ext cx="12056859" cy="679521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858836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gif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10"/>
          <p:cNvSpPr>
            <a:spLocks noChangeArrowheads="1"/>
          </p:cNvSpPr>
          <p:nvPr/>
        </p:nvSpPr>
        <p:spPr bwMode="auto">
          <a:xfrm>
            <a:off x="-83131" y="15833"/>
            <a:ext cx="12192000" cy="6858000"/>
          </a:xfrm>
          <a:prstGeom prst="rect">
            <a:avLst/>
          </a:prstGeom>
          <a:noFill/>
          <a:ln w="76200" cmpd="tri" algn="ctr">
            <a:pattFill prst="solidDmnd">
              <a:fgClr>
                <a:srgbClr val="993366"/>
              </a:fgClr>
              <a:bgClr>
                <a:srgbClr val="FFFFFF"/>
              </a:bgClr>
            </a:pattFill>
            <a:miter lim="800000"/>
            <a:headEnd/>
            <a:tailEnd/>
          </a:ln>
          <a:effectLst>
            <a:prstShdw prst="shdw17" dist="17961" dir="13500000">
              <a:srgbClr val="5C1F3D"/>
            </a:prstShdw>
          </a:effectLst>
        </p:spPr>
        <p:txBody>
          <a:bodyPr wrap="none" anchor="ctr"/>
          <a:lstStyle/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2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10307" name="Rectangle 67"/>
          <p:cNvSpPr>
            <a:spLocks noChangeArrowheads="1"/>
          </p:cNvSpPr>
          <p:nvPr/>
        </p:nvSpPr>
        <p:spPr bwMode="auto">
          <a:xfrm>
            <a:off x="-1790700" y="5562600"/>
            <a:ext cx="6629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4000" b="1" i="1" u="none" strike="noStrike" kern="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Arial"/>
              <a:sym typeface="Arial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2214173-F334-4D42-99EF-69F24C9FCF63}"/>
              </a:ext>
            </a:extLst>
          </p:cNvPr>
          <p:cNvSpPr/>
          <p:nvPr/>
        </p:nvSpPr>
        <p:spPr>
          <a:xfrm>
            <a:off x="5007557" y="4696895"/>
            <a:ext cx="6879643" cy="772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933" b="1" i="0" u="none" strike="noStrike" kern="0" cap="none" spc="0" normalizeH="0" baseline="0" noProof="0" dirty="0" err="1">
                <a:ln>
                  <a:noFill/>
                </a:ln>
                <a:solidFill>
                  <a:srgbClr val="F1412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Giáo</a:t>
            </a:r>
            <a:r>
              <a:rPr kumimoji="0" lang="en-US" sz="2933" b="1" i="0" u="none" strike="noStrike" kern="0" cap="none" spc="0" normalizeH="0" baseline="0" noProof="0" dirty="0">
                <a:ln>
                  <a:noFill/>
                </a:ln>
                <a:solidFill>
                  <a:srgbClr val="F1412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933" b="1" i="0" u="none" strike="noStrike" kern="0" cap="none" spc="0" normalizeH="0" baseline="0" noProof="0" dirty="0" err="1">
                <a:ln>
                  <a:noFill/>
                </a:ln>
                <a:solidFill>
                  <a:srgbClr val="F1412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viên</a:t>
            </a:r>
            <a:r>
              <a:rPr kumimoji="0" lang="en-US" sz="2933" b="1" i="0" u="none" strike="noStrike" kern="0" cap="none" spc="0" normalizeH="0" baseline="0" noProof="0" dirty="0">
                <a:ln>
                  <a:noFill/>
                </a:ln>
                <a:solidFill>
                  <a:srgbClr val="F1412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: ……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75B761C-4E1D-44B0-B468-C9FF701BBCF8}"/>
              </a:ext>
            </a:extLst>
          </p:cNvPr>
          <p:cNvSpPr txBox="1"/>
          <p:nvPr/>
        </p:nvSpPr>
        <p:spPr>
          <a:xfrm>
            <a:off x="715657" y="2792928"/>
            <a:ext cx="1059442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CHÀO MỪNG CÁC EM </a:t>
            </a:r>
          </a:p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ĐẾN VỚI TIẾT THỰC HÀNH TIẾNG VIỆT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BF1450D-F9DA-4813-8B3E-FF58E4A4AAB0}"/>
              </a:ext>
            </a:extLst>
          </p:cNvPr>
          <p:cNvSpPr txBox="1"/>
          <p:nvPr/>
        </p:nvSpPr>
        <p:spPr>
          <a:xfrm>
            <a:off x="1835807" y="449317"/>
            <a:ext cx="889875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1412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TRƯỜNG THCS ……..</a:t>
            </a:r>
          </a:p>
        </p:txBody>
      </p:sp>
      <p:pic>
        <p:nvPicPr>
          <p:cNvPr id="50" name="Picture 4">
            <a:extLst>
              <a:ext uri="{FF2B5EF4-FFF2-40B4-BE49-F238E27FC236}">
                <a16:creationId xmlns:a16="http://schemas.microsoft.com/office/drawing/2014/main" id="{2F2CCBA0-2534-4BDE-9BDD-E56CD8B4AB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1945" y="591216"/>
            <a:ext cx="3986924" cy="20007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Mùa Xuân Làng Lúa Làng Hoa - Anh Thơ - Nhac.vn 00_00_25-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99269" y="6216748"/>
            <a:ext cx="609600" cy="609600"/>
          </a:xfrm>
          <a:prstGeom prst="rect">
            <a:avLst/>
          </a:prstGeom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id="{28530A68-7731-5665-B2FC-1FE7B0D8BA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5913" y="4427696"/>
            <a:ext cx="4522976" cy="22698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>
            <a:extLst>
              <a:ext uri="{FF2B5EF4-FFF2-40B4-BE49-F238E27FC236}">
                <a16:creationId xmlns:a16="http://schemas.microsoft.com/office/drawing/2014/main" id="{EDE73D16-C7F2-3A7A-B7D7-1907DD9FE8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03646" y="160496"/>
            <a:ext cx="4522976" cy="22698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5920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0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0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9126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030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6E69D97-1040-AAF9-DC08-4D7F42BF6E83}"/>
              </a:ext>
            </a:extLst>
          </p:cNvPr>
          <p:cNvSpPr/>
          <p:nvPr/>
        </p:nvSpPr>
        <p:spPr>
          <a:xfrm>
            <a:off x="3429000" y="97972"/>
            <a:ext cx="5715000" cy="903514"/>
          </a:xfrm>
          <a:prstGeom prst="roundRect">
            <a:avLst>
              <a:gd name="adj" fmla="val 31819"/>
            </a:avLst>
          </a:prstGeom>
          <a:solidFill>
            <a:schemeClr val="accent4">
              <a:lumMod val="40000"/>
              <a:lumOff val="60000"/>
            </a:schemeClr>
          </a:solidFill>
          <a:effectLst>
            <a:outerShdw blurRad="50800" dist="635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82D018-B24B-FCBC-E91D-95E7ADDB8DEB}"/>
              </a:ext>
            </a:extLst>
          </p:cNvPr>
          <p:cNvSpPr txBox="1"/>
          <p:nvPr/>
        </p:nvSpPr>
        <p:spPr>
          <a:xfrm>
            <a:off x="184932" y="1232787"/>
            <a:ext cx="1182213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khoảng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5-7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dòng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bày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kiến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địa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hoặc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Gợi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ý:</a:t>
            </a:r>
            <a:endParaRPr lang="en-US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đủ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quy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đúng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tả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ngôn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dung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hoặc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.(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đàn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ông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cô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giữa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rừng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Dọc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sứ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Nghệ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732060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9482199-E9CB-1EFB-66E7-C482B0EF34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04915" cy="6836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097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3BF271A-4AED-8A90-635C-11481E4C9B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028715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DC36200-5C79-35DF-D3B6-240C5B02BDE1}"/>
              </a:ext>
            </a:extLst>
          </p:cNvPr>
          <p:cNvSpPr txBox="1"/>
          <p:nvPr/>
        </p:nvSpPr>
        <p:spPr>
          <a:xfrm>
            <a:off x="1393370" y="2659559"/>
            <a:ext cx="66185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TRI THỨC TIẾNG VIỆT</a:t>
            </a:r>
          </a:p>
        </p:txBody>
      </p:sp>
    </p:spTree>
    <p:extLst>
      <p:ext uri="{BB962C8B-B14F-4D97-AF65-F5344CB8AC3E}">
        <p14:creationId xmlns:p14="http://schemas.microsoft.com/office/powerpoint/2010/main" val="8331704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AC9D591-1077-CC5A-82DE-72088DA4BB05}"/>
              </a:ext>
            </a:extLst>
          </p:cNvPr>
          <p:cNvCxnSpPr>
            <a:cxnSpLocks/>
          </p:cNvCxnSpPr>
          <p:nvPr/>
        </p:nvCxnSpPr>
        <p:spPr>
          <a:xfrm>
            <a:off x="1462091" y="3361558"/>
            <a:ext cx="977503" cy="2603522"/>
          </a:xfrm>
          <a:prstGeom prst="straightConnector1">
            <a:avLst/>
          </a:prstGeom>
          <a:ln w="9525" cap="flat" cmpd="sng" algn="ctr">
            <a:solidFill>
              <a:srgbClr val="00206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" name="!!!HoangHa">
            <a:extLst>
              <a:ext uri="{FF2B5EF4-FFF2-40B4-BE49-F238E27FC236}">
                <a16:creationId xmlns:a16="http://schemas.microsoft.com/office/drawing/2014/main" id="{A071E7AE-E24A-5376-9009-EE67DD72E7B1}"/>
              </a:ext>
            </a:extLst>
          </p:cNvPr>
          <p:cNvSpPr/>
          <p:nvPr/>
        </p:nvSpPr>
        <p:spPr>
          <a:xfrm>
            <a:off x="38100" y="3040856"/>
            <a:ext cx="1490663" cy="971550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  <a:scene3d>
            <a:camera prst="orthographicFront"/>
            <a:lightRig rig="brightRoom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miền</a:t>
            </a:r>
            <a:endParaRPr lang="x-none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E8495028-32F5-419F-BFB7-9E359E7E219E}"/>
              </a:ext>
            </a:extLst>
          </p:cNvPr>
          <p:cNvCxnSpPr>
            <a:cxnSpLocks/>
          </p:cNvCxnSpPr>
          <p:nvPr/>
        </p:nvCxnSpPr>
        <p:spPr>
          <a:xfrm flipV="1">
            <a:off x="1528763" y="1213622"/>
            <a:ext cx="910831" cy="2313009"/>
          </a:xfrm>
          <a:prstGeom prst="straightConnector1">
            <a:avLst/>
          </a:prstGeom>
          <a:ln w="9525" cap="flat" cmpd="sng" algn="ctr">
            <a:solidFill>
              <a:srgbClr val="00206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" name="Rounded Rectangle 36">
            <a:extLst>
              <a:ext uri="{FF2B5EF4-FFF2-40B4-BE49-F238E27FC236}">
                <a16:creationId xmlns:a16="http://schemas.microsoft.com/office/drawing/2014/main" id="{7714B23E-4F07-B096-0809-9CF92E48CDCB}"/>
              </a:ext>
            </a:extLst>
          </p:cNvPr>
          <p:cNvSpPr/>
          <p:nvPr/>
        </p:nvSpPr>
        <p:spPr>
          <a:xfrm>
            <a:off x="2439594" y="330038"/>
            <a:ext cx="9236591" cy="1662047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2400" b="1" dirty="0">
              <a:solidFill>
                <a:schemeClr val="bg1"/>
              </a:solidFill>
              <a:latin typeface="Snell Roundhand" panose="02000603080000090004" pitchFamily="2" charset="77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879524B-D61A-1E3A-B90B-37E209C8111D}"/>
              </a:ext>
            </a:extLst>
          </p:cNvPr>
          <p:cNvCxnSpPr>
            <a:cxnSpLocks/>
            <a:endCxn id="8" idx="1"/>
          </p:cNvCxnSpPr>
          <p:nvPr/>
        </p:nvCxnSpPr>
        <p:spPr>
          <a:xfrm flipV="1">
            <a:off x="1526678" y="3506104"/>
            <a:ext cx="912916" cy="19383"/>
          </a:xfrm>
          <a:prstGeom prst="straightConnector1">
            <a:avLst/>
          </a:prstGeom>
          <a:ln w="9525" cap="flat" cmpd="sng" algn="ctr">
            <a:solidFill>
              <a:srgbClr val="00206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8" name="Rounded Rectangle 42">
            <a:extLst>
              <a:ext uri="{FF2B5EF4-FFF2-40B4-BE49-F238E27FC236}">
                <a16:creationId xmlns:a16="http://schemas.microsoft.com/office/drawing/2014/main" id="{5E5B5B8E-7CF6-9C26-B79F-689188DEFEDF}"/>
              </a:ext>
            </a:extLst>
          </p:cNvPr>
          <p:cNvSpPr/>
          <p:nvPr/>
        </p:nvSpPr>
        <p:spPr>
          <a:xfrm>
            <a:off x="2439594" y="2784979"/>
            <a:ext cx="9171108" cy="1442250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2000" b="1" dirty="0">
              <a:solidFill>
                <a:schemeClr val="bg1"/>
              </a:solidFill>
              <a:latin typeface="Snell Roundhand" panose="02000603080000090004" pitchFamily="2" charset="77"/>
            </a:endParaRPr>
          </a:p>
        </p:txBody>
      </p:sp>
      <p:sp>
        <p:nvSpPr>
          <p:cNvPr id="9" name="Rounded Rectangle 43">
            <a:extLst>
              <a:ext uri="{FF2B5EF4-FFF2-40B4-BE49-F238E27FC236}">
                <a16:creationId xmlns:a16="http://schemas.microsoft.com/office/drawing/2014/main" id="{B36545D6-179D-03C1-77C5-6E91EE27D88D}"/>
              </a:ext>
            </a:extLst>
          </p:cNvPr>
          <p:cNvSpPr/>
          <p:nvPr/>
        </p:nvSpPr>
        <p:spPr>
          <a:xfrm>
            <a:off x="2439594" y="5474777"/>
            <a:ext cx="9105625" cy="1175657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>
              <a:solidFill>
                <a:schemeClr val="bg1"/>
              </a:solidFill>
              <a:latin typeface="Snell Roundhand" panose="02000603080000090004" pitchFamily="2" charset="7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826A5DF-F978-3B6C-3C2F-F99C4C3805C0}"/>
              </a:ext>
            </a:extLst>
          </p:cNvPr>
          <p:cNvSpPr txBox="1"/>
          <p:nvPr/>
        </p:nvSpPr>
        <p:spPr>
          <a:xfrm>
            <a:off x="2559844" y="328183"/>
            <a:ext cx="7072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DC72371-F6AE-10E7-4652-FDE405AD287B}"/>
              </a:ext>
            </a:extLst>
          </p:cNvPr>
          <p:cNvSpPr txBox="1"/>
          <p:nvPr/>
        </p:nvSpPr>
        <p:spPr>
          <a:xfrm>
            <a:off x="2439594" y="342454"/>
            <a:ext cx="917110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vựng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miền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vựng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miền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3AE3FC-2ECE-1968-71F4-416CEAD0939E}"/>
              </a:ext>
            </a:extLst>
          </p:cNvPr>
          <p:cNvSpPr txBox="1"/>
          <p:nvPr/>
        </p:nvSpPr>
        <p:spPr>
          <a:xfrm>
            <a:off x="2439594" y="3109366"/>
            <a:ext cx="884880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gũi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đậm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FED62B7-9609-649A-9C84-000A6CF1D94C}"/>
              </a:ext>
            </a:extLst>
          </p:cNvPr>
          <p:cNvSpPr txBox="1"/>
          <p:nvPr/>
        </p:nvSpPr>
        <p:spPr>
          <a:xfrm>
            <a:off x="2442887" y="2784979"/>
            <a:ext cx="7072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A6C55F9-64FD-69D5-8E45-5103DE384EF0}"/>
              </a:ext>
            </a:extLst>
          </p:cNvPr>
          <p:cNvSpPr txBox="1"/>
          <p:nvPr/>
        </p:nvSpPr>
        <p:spPr>
          <a:xfrm>
            <a:off x="2439594" y="5580359"/>
            <a:ext cx="707231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2452133-33ED-E4F7-ED98-007B6E103688}"/>
              </a:ext>
            </a:extLst>
          </p:cNvPr>
          <p:cNvSpPr txBox="1"/>
          <p:nvPr/>
        </p:nvSpPr>
        <p:spPr>
          <a:xfrm>
            <a:off x="2475627" y="5881166"/>
            <a:ext cx="942013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chừng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mực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phổ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53182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6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1"/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3"/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6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3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6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1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build="allAtOnce" animBg="1"/>
      <p:bldP spid="8" grpId="0" build="allAtOnce" animBg="1"/>
      <p:bldP spid="9" grpId="0" uiExpand="1" build="allAtOnce" animBg="1"/>
      <p:bldP spid="11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7E7D9A6-38C6-02D8-88AA-B9E90F9AFE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017830" cy="676117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9DF66B4-28AD-12AF-E00C-3D62188B7655}"/>
              </a:ext>
            </a:extLst>
          </p:cNvPr>
          <p:cNvSpPr txBox="1"/>
          <p:nvPr/>
        </p:nvSpPr>
        <p:spPr>
          <a:xfrm>
            <a:off x="2699656" y="3429000"/>
            <a:ext cx="661851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THỰC HÀNH TIẾNG VIỆT</a:t>
            </a:r>
          </a:p>
        </p:txBody>
      </p:sp>
    </p:spTree>
    <p:extLst>
      <p:ext uri="{BB962C8B-B14F-4D97-AF65-F5344CB8AC3E}">
        <p14:creationId xmlns:p14="http://schemas.microsoft.com/office/powerpoint/2010/main" val="4010195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6E69D97-1040-AAF9-DC08-4D7F42BF6E83}"/>
              </a:ext>
            </a:extLst>
          </p:cNvPr>
          <p:cNvSpPr/>
          <p:nvPr/>
        </p:nvSpPr>
        <p:spPr>
          <a:xfrm>
            <a:off x="3429000" y="97972"/>
            <a:ext cx="5715000" cy="903514"/>
          </a:xfrm>
          <a:prstGeom prst="roundRect">
            <a:avLst>
              <a:gd name="adj" fmla="val 31819"/>
            </a:avLst>
          </a:prstGeom>
          <a:solidFill>
            <a:schemeClr val="accent4">
              <a:lumMod val="40000"/>
              <a:lumOff val="60000"/>
            </a:schemeClr>
          </a:solidFill>
          <a:effectLst>
            <a:outerShdw blurRad="50800" dist="635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1, 2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82D018-B24B-FCBC-E91D-95E7ADDB8DEB}"/>
              </a:ext>
            </a:extLst>
          </p:cNvPr>
          <p:cNvSpPr txBox="1"/>
          <p:nvPr/>
        </p:nvSpPr>
        <p:spPr>
          <a:xfrm>
            <a:off x="141264" y="1001486"/>
            <a:ext cx="11909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1.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miền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FEBEB4-8FE4-44E4-79C6-FB9CCB322FE5}"/>
              </a:ext>
            </a:extLst>
          </p:cNvPr>
          <p:cNvSpPr txBox="1"/>
          <p:nvPr/>
        </p:nvSpPr>
        <p:spPr>
          <a:xfrm>
            <a:off x="141264" y="2201815"/>
            <a:ext cx="115170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say,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lọ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kia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giùm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12E841-E872-D5F2-01FC-A64216A7FB07}"/>
              </a:ext>
            </a:extLst>
          </p:cNvPr>
          <p:cNvSpPr txBox="1"/>
          <p:nvPr/>
        </p:nvSpPr>
        <p:spPr>
          <a:xfrm>
            <a:off x="0" y="3864429"/>
            <a:ext cx="11909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2.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miền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Dọc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xứ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Tùng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EED0222-225F-2DF0-4DB9-442576209F4C}"/>
              </a:ext>
            </a:extLst>
          </p:cNvPr>
          <p:cNvSpPr txBox="1"/>
          <p:nvPr/>
        </p:nvSpPr>
        <p:spPr>
          <a:xfrm>
            <a:off x="141264" y="5157712"/>
            <a:ext cx="115170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lphaLcPeriod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hòn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nớ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hẳn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cha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nhễ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457200" indent="-457200">
              <a:buAutoNum type="alphaLcPeriod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con ạ.</a:t>
            </a:r>
          </a:p>
          <a:p>
            <a:pPr marL="457200" indent="-457200">
              <a:buAutoNum type="alphaLcPeriod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dớ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dận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dớ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dận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nốt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E6A7192-E26B-9602-23E8-2D72BF6345A3}"/>
              </a:ext>
            </a:extLst>
          </p:cNvPr>
          <p:cNvCxnSpPr/>
          <p:nvPr/>
        </p:nvCxnSpPr>
        <p:spPr>
          <a:xfrm>
            <a:off x="523502" y="2585710"/>
            <a:ext cx="33936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DC281BB-E609-DD43-48DC-401E9C20A69C}"/>
              </a:ext>
            </a:extLst>
          </p:cNvPr>
          <p:cNvCxnSpPr>
            <a:cxnSpLocks/>
          </p:cNvCxnSpPr>
          <p:nvPr/>
        </p:nvCxnSpPr>
        <p:spPr>
          <a:xfrm>
            <a:off x="5683483" y="3292846"/>
            <a:ext cx="53443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49AEDC0-120F-EDC1-1718-D0A1D72EB23E}"/>
              </a:ext>
            </a:extLst>
          </p:cNvPr>
          <p:cNvCxnSpPr>
            <a:cxnSpLocks/>
          </p:cNvCxnSpPr>
          <p:nvPr/>
        </p:nvCxnSpPr>
        <p:spPr>
          <a:xfrm>
            <a:off x="518726" y="3670798"/>
            <a:ext cx="34414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2B3D1AD-AFD4-E000-96E8-BDB217713F1C}"/>
              </a:ext>
            </a:extLst>
          </p:cNvPr>
          <p:cNvCxnSpPr>
            <a:cxnSpLocks/>
          </p:cNvCxnSpPr>
          <p:nvPr/>
        </p:nvCxnSpPr>
        <p:spPr>
          <a:xfrm>
            <a:off x="6742804" y="5511790"/>
            <a:ext cx="34414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8E119DB-3496-E47C-B739-1A76B9B75E91}"/>
              </a:ext>
            </a:extLst>
          </p:cNvPr>
          <p:cNvCxnSpPr>
            <a:cxnSpLocks/>
          </p:cNvCxnSpPr>
          <p:nvPr/>
        </p:nvCxnSpPr>
        <p:spPr>
          <a:xfrm>
            <a:off x="9589636" y="5506700"/>
            <a:ext cx="40780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26E1C03-F27A-81F1-D752-4A2C41F6B615}"/>
              </a:ext>
            </a:extLst>
          </p:cNvPr>
          <p:cNvCxnSpPr>
            <a:cxnSpLocks/>
          </p:cNvCxnSpPr>
          <p:nvPr/>
        </p:nvCxnSpPr>
        <p:spPr>
          <a:xfrm>
            <a:off x="1225924" y="5891754"/>
            <a:ext cx="27369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C4B5F02-CC52-F5AF-E7B3-0E336ABC13CE}"/>
              </a:ext>
            </a:extLst>
          </p:cNvPr>
          <p:cNvCxnSpPr>
            <a:cxnSpLocks/>
          </p:cNvCxnSpPr>
          <p:nvPr/>
        </p:nvCxnSpPr>
        <p:spPr>
          <a:xfrm>
            <a:off x="1780032" y="6264616"/>
            <a:ext cx="69494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8D820C3-9283-157B-00A6-E36D8DCF81AC}"/>
              </a:ext>
            </a:extLst>
          </p:cNvPr>
          <p:cNvCxnSpPr>
            <a:cxnSpLocks/>
          </p:cNvCxnSpPr>
          <p:nvPr/>
        </p:nvCxnSpPr>
        <p:spPr>
          <a:xfrm>
            <a:off x="5174876" y="6264616"/>
            <a:ext cx="69494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3963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3F4D330-B991-B58F-2B83-BB90B9137E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3368050"/>
              </p:ext>
            </p:extLst>
          </p:nvPr>
        </p:nvGraphicFramePr>
        <p:xfrm>
          <a:off x="47649" y="1611837"/>
          <a:ext cx="11951798" cy="51639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13264">
                  <a:extLst>
                    <a:ext uri="{9D8B030D-6E8A-4147-A177-3AD203B41FA5}">
                      <a16:colId xmlns:a16="http://schemas.microsoft.com/office/drawing/2014/main" val="4122671558"/>
                    </a:ext>
                  </a:extLst>
                </a:gridCol>
                <a:gridCol w="1413330">
                  <a:extLst>
                    <a:ext uri="{9D8B030D-6E8A-4147-A177-3AD203B41FA5}">
                      <a16:colId xmlns:a16="http://schemas.microsoft.com/office/drawing/2014/main" val="3906222133"/>
                    </a:ext>
                  </a:extLst>
                </a:gridCol>
                <a:gridCol w="1666120">
                  <a:extLst>
                    <a:ext uri="{9D8B030D-6E8A-4147-A177-3AD203B41FA5}">
                      <a16:colId xmlns:a16="http://schemas.microsoft.com/office/drawing/2014/main" val="1162562301"/>
                    </a:ext>
                  </a:extLst>
                </a:gridCol>
                <a:gridCol w="1739768">
                  <a:extLst>
                    <a:ext uri="{9D8B030D-6E8A-4147-A177-3AD203B41FA5}">
                      <a16:colId xmlns:a16="http://schemas.microsoft.com/office/drawing/2014/main" val="2325935435"/>
                    </a:ext>
                  </a:extLst>
                </a:gridCol>
                <a:gridCol w="6319316">
                  <a:extLst>
                    <a:ext uri="{9D8B030D-6E8A-4147-A177-3AD203B41FA5}">
                      <a16:colId xmlns:a16="http://schemas.microsoft.com/office/drawing/2014/main" val="1368772391"/>
                    </a:ext>
                  </a:extLst>
                </a:gridCol>
              </a:tblGrid>
              <a:tr h="6243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1386840" algn="l"/>
                        </a:tabLst>
                      </a:pP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endParaRPr lang="en-US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1386840" algn="l"/>
                        </a:tabLst>
                      </a:pP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endParaRPr lang="en-US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1386840" algn="l"/>
                        </a:tabLst>
                      </a:pPr>
                      <a:r>
                        <a:rPr lang="en-US" sz="20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endParaRPr lang="en-US" sz="18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1386840" algn="l"/>
                        </a:tabLst>
                      </a:pPr>
                      <a:r>
                        <a:rPr lang="en-US" sz="20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Phạm vi sử dụng</a:t>
                      </a:r>
                      <a:endParaRPr lang="en-US" sz="18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1386840" algn="l"/>
                        </a:tabLst>
                      </a:pPr>
                      <a:r>
                        <a:rPr lang="en-US" sz="20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 dụng</a:t>
                      </a:r>
                      <a:endParaRPr lang="en-US" sz="18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6276143"/>
                  </a:ext>
                </a:extLst>
              </a:tr>
              <a:tr h="6243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1386840" algn="l"/>
                        </a:tabLst>
                      </a:pP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1.a</a:t>
                      </a:r>
                      <a:endParaRPr lang="en-US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tabLst>
                          <a:tab pos="1386840" algn="l"/>
                        </a:tabLst>
                      </a:pP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Tía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tabLst>
                          <a:tab pos="1386840" algn="l"/>
                        </a:tabLst>
                      </a:pP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Cha</a:t>
                      </a:r>
                      <a:endParaRPr lang="en-US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tabLst>
                          <a:tab pos="1386840" algn="l"/>
                        </a:tabLst>
                      </a:pPr>
                      <a:r>
                        <a:rPr lang="en-US" sz="20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Miền Nam</a:t>
                      </a:r>
                      <a:endParaRPr lang="en-US" sz="18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tabLst>
                          <a:tab pos="1386840" algn="l"/>
                        </a:tabLst>
                      </a:pPr>
                      <a:r>
                        <a:rPr lang="en-US" sz="20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Phản ánh cách nói của nhân vật; Phù hợp với bối cảnh của tác phẩm.</a:t>
                      </a:r>
                      <a:endParaRPr lang="en-US" sz="18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3002537"/>
                  </a:ext>
                </a:extLst>
              </a:tr>
              <a:tr h="6243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1386840" algn="l"/>
                        </a:tabLst>
                      </a:pP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1.b</a:t>
                      </a:r>
                      <a:endParaRPr lang="en-US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tabLst>
                          <a:tab pos="1386840" algn="l"/>
                        </a:tabLst>
                      </a:pPr>
                      <a:r>
                        <a:rPr lang="en-US" sz="20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Má </a:t>
                      </a:r>
                      <a:endParaRPr lang="en-US" sz="18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tabLst>
                          <a:tab pos="1386840" algn="l"/>
                        </a:tabLst>
                      </a:pPr>
                      <a:r>
                        <a:rPr lang="en-US" sz="20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Mẹ </a:t>
                      </a:r>
                      <a:endParaRPr lang="en-US" sz="18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tabLst>
                          <a:tab pos="1386840" algn="l"/>
                        </a:tabLst>
                      </a:pPr>
                      <a:r>
                        <a:rPr lang="en-US" sz="20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Miền Nam</a:t>
                      </a:r>
                      <a:endParaRPr lang="en-US" sz="18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tabLst>
                          <a:tab pos="1386840" algn="l"/>
                        </a:tabLst>
                      </a:pPr>
                      <a:r>
                        <a:rPr lang="en-US" sz="20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Phản ánh cách nói của nhân vật; Phù hợp với bối cảnh của tác phẩm.</a:t>
                      </a:r>
                      <a:endParaRPr lang="en-US" sz="18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3164230"/>
                  </a:ext>
                </a:extLst>
              </a:tr>
              <a:tr h="6243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1386840" algn="l"/>
                        </a:tabLst>
                      </a:pP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1.c</a:t>
                      </a:r>
                      <a:endParaRPr lang="en-US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tabLst>
                          <a:tab pos="1386840" algn="l"/>
                        </a:tabLst>
                      </a:pPr>
                      <a:r>
                        <a:rPr lang="en-US" sz="20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Giùm/ qua </a:t>
                      </a:r>
                      <a:endParaRPr lang="en-US" sz="18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tabLst>
                          <a:tab pos="1386840" algn="l"/>
                        </a:tabLst>
                      </a:pPr>
                      <a:r>
                        <a:rPr lang="en-US" sz="20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Giúp / anh</a:t>
                      </a:r>
                      <a:endParaRPr lang="en-US" sz="18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tabLst>
                          <a:tab pos="1386840" algn="l"/>
                        </a:tabLst>
                      </a:pPr>
                      <a:r>
                        <a:rPr lang="en-US" sz="20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Miền Nam</a:t>
                      </a:r>
                      <a:endParaRPr lang="en-US" sz="18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tabLst>
                          <a:tab pos="1386840" algn="l"/>
                        </a:tabLst>
                      </a:pPr>
                      <a:r>
                        <a:rPr lang="en-US" sz="20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Phản ánh cách nói của nhân vật; Phù hợp với bối cảnh của tác phẩm.</a:t>
                      </a:r>
                      <a:endParaRPr lang="en-US" sz="18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6878913"/>
                  </a:ext>
                </a:extLst>
              </a:tr>
              <a:tr h="6243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1386840" algn="l"/>
                        </a:tabLst>
                      </a:pP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1.d</a:t>
                      </a:r>
                      <a:endParaRPr lang="en-US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tabLst>
                          <a:tab pos="1386840" algn="l"/>
                        </a:tabLst>
                      </a:pP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</a:t>
                      </a:r>
                      <a:endParaRPr lang="en-US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tabLst>
                          <a:tab pos="1386840" algn="l"/>
                        </a:tabLst>
                      </a:pP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tabLst>
                          <a:tab pos="1386840" algn="l"/>
                        </a:tabLst>
                      </a:pP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Miền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Nam</a:t>
                      </a:r>
                      <a:endParaRPr lang="en-US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tabLst>
                          <a:tab pos="1386840" algn="l"/>
                        </a:tabLst>
                      </a:pP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Phản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ánh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Phù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bối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cảnh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8568466"/>
                  </a:ext>
                </a:extLst>
              </a:tr>
              <a:tr h="6243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1386840" algn="l"/>
                        </a:tabLst>
                      </a:pP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2.a</a:t>
                      </a:r>
                      <a:endParaRPr lang="en-US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tabLst>
                          <a:tab pos="1386840" algn="l"/>
                        </a:tabLst>
                      </a:pP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Nớ</a:t>
                      </a:r>
                      <a:endParaRPr lang="en-US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tabLst>
                          <a:tab pos="1386840" algn="l"/>
                        </a:tabLst>
                      </a:pP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đó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tabLst>
                          <a:tab pos="1386840" algn="l"/>
                        </a:tabLst>
                      </a:pP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Miền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Trung</a:t>
                      </a:r>
                      <a:endParaRPr lang="en-US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tabLst>
                          <a:tab pos="1386840" algn="l"/>
                        </a:tabLst>
                      </a:pP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Phản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ánh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Phù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bối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cảnh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2999562"/>
                  </a:ext>
                </a:extLst>
              </a:tr>
              <a:tr h="2991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1386840" algn="l"/>
                        </a:tabLst>
                      </a:pP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2.b</a:t>
                      </a:r>
                      <a:endParaRPr lang="en-US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tabLst>
                          <a:tab pos="1386840" algn="l"/>
                        </a:tabLst>
                      </a:pPr>
                      <a:r>
                        <a:rPr lang="en-US" sz="20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 </a:t>
                      </a:r>
                      <a:endParaRPr lang="en-US" sz="18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tabLst>
                          <a:tab pos="1386840" algn="l"/>
                        </a:tabLst>
                      </a:pPr>
                      <a:r>
                        <a:rPr lang="en-US" sz="20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Này </a:t>
                      </a:r>
                      <a:endParaRPr lang="en-US" sz="18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tabLst>
                          <a:tab pos="1386840" algn="l"/>
                        </a:tabLst>
                      </a:pPr>
                      <a:r>
                        <a:rPr lang="en-US" sz="20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Miền Trung</a:t>
                      </a:r>
                      <a:endParaRPr lang="en-US" sz="18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1386840" algn="l"/>
                        </a:tabLst>
                      </a:pP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nt</a:t>
                      </a:r>
                      <a:endParaRPr lang="en-US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6942529"/>
                  </a:ext>
                </a:extLst>
              </a:tr>
              <a:tr h="8041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1386840" algn="l"/>
                        </a:tabLst>
                      </a:pP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2.c</a:t>
                      </a:r>
                      <a:endParaRPr lang="en-US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tabLst>
                          <a:tab pos="1386840" algn="l"/>
                        </a:tabLst>
                      </a:pP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 /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Dớ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dận</a:t>
                      </a:r>
                      <a:endParaRPr lang="en-US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tabLst>
                          <a:tab pos="1386840" algn="l"/>
                        </a:tabLst>
                      </a:pPr>
                      <a:r>
                        <a:rPr lang="en-US" sz="20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Mày / Vớ vẩn</a:t>
                      </a:r>
                      <a:endParaRPr lang="en-US" sz="18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tabLst>
                          <a:tab pos="1386840" algn="l"/>
                        </a:tabLst>
                      </a:pP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Miền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Trung</a:t>
                      </a:r>
                      <a:endParaRPr lang="en-US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1386840" algn="l"/>
                        </a:tabLst>
                      </a:pP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nt</a:t>
                      </a:r>
                      <a:endParaRPr lang="en-US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4076190"/>
                  </a:ext>
                </a:extLst>
              </a:tr>
            </a:tbl>
          </a:graphicData>
        </a:graphic>
      </p:graphicFrame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6E69D97-1040-AAF9-DC08-4D7F42BF6E83}"/>
              </a:ext>
            </a:extLst>
          </p:cNvPr>
          <p:cNvSpPr/>
          <p:nvPr/>
        </p:nvSpPr>
        <p:spPr>
          <a:xfrm>
            <a:off x="3429000" y="-121"/>
            <a:ext cx="5715000" cy="707886"/>
          </a:xfrm>
          <a:prstGeom prst="roundRect">
            <a:avLst>
              <a:gd name="adj" fmla="val 31819"/>
            </a:avLst>
          </a:prstGeom>
          <a:solidFill>
            <a:schemeClr val="accent4">
              <a:lumMod val="40000"/>
              <a:lumOff val="60000"/>
            </a:schemeClr>
          </a:solidFill>
          <a:effectLst>
            <a:outerShdw blurRad="50800" dist="635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1, 2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82D018-B24B-FCBC-E91D-95E7ADDB8DEB}"/>
              </a:ext>
            </a:extLst>
          </p:cNvPr>
          <p:cNvSpPr txBox="1"/>
          <p:nvPr/>
        </p:nvSpPr>
        <p:spPr>
          <a:xfrm>
            <a:off x="192553" y="805858"/>
            <a:ext cx="115170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miền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91296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CDFFC82-3DDD-C5E0-4256-749AB6D659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4537650"/>
              </p:ext>
            </p:extLst>
          </p:nvPr>
        </p:nvGraphicFramePr>
        <p:xfrm>
          <a:off x="272143" y="1780512"/>
          <a:ext cx="11342914" cy="3296975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9945028">
                  <a:extLst>
                    <a:ext uri="{9D8B030D-6E8A-4147-A177-3AD203B41FA5}">
                      <a16:colId xmlns:a16="http://schemas.microsoft.com/office/drawing/2014/main" val="1598397806"/>
                    </a:ext>
                  </a:extLst>
                </a:gridCol>
                <a:gridCol w="1397886">
                  <a:extLst>
                    <a:ext uri="{9D8B030D-6E8A-4147-A177-3AD203B41FA5}">
                      <a16:colId xmlns:a16="http://schemas.microsoft.com/office/drawing/2014/main" val="1631043983"/>
                    </a:ext>
                  </a:extLst>
                </a:gridCol>
              </a:tblGrid>
              <a:tr h="52514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24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Bảng</a:t>
                      </a:r>
                      <a:r>
                        <a:rPr lang="en-US" sz="24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kiểm</a:t>
                      </a:r>
                      <a:r>
                        <a:rPr lang="en-US" sz="24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chấm</a:t>
                      </a:r>
                      <a:r>
                        <a:rPr lang="en-US" sz="24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endParaRPr lang="en-US" sz="20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2597878"/>
                  </a:ext>
                </a:extLst>
              </a:tr>
              <a:tr h="7023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20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 dung chấm điểm</a:t>
                      </a:r>
                      <a:endParaRPr lang="en-US" sz="18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20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 đạt được</a:t>
                      </a:r>
                      <a:endParaRPr lang="en-US" sz="18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0027024"/>
                  </a:ext>
                </a:extLst>
              </a:tr>
              <a:tr h="6390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Xác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định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giải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đúng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địa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phương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mỗi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ví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Mỗi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đúng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1.0đ</a:t>
                      </a:r>
                      <a:endParaRPr lang="en-US" sz="18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1940788"/>
                  </a:ext>
                </a:extLst>
              </a:tr>
              <a:tr h="7023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Xác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định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đúng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phạm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vi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2.0đ</a:t>
                      </a:r>
                      <a:endParaRPr lang="en-US" sz="18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20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3832807"/>
                  </a:ext>
                </a:extLst>
              </a:tr>
              <a:tr h="7281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đúng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Mỗi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ví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đúng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2.0đ</a:t>
                      </a:r>
                      <a:endParaRPr lang="en-US" sz="18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01551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48771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6E69D97-1040-AAF9-DC08-4D7F42BF6E83}"/>
              </a:ext>
            </a:extLst>
          </p:cNvPr>
          <p:cNvSpPr/>
          <p:nvPr/>
        </p:nvSpPr>
        <p:spPr>
          <a:xfrm>
            <a:off x="3429000" y="97972"/>
            <a:ext cx="5715000" cy="903514"/>
          </a:xfrm>
          <a:prstGeom prst="roundRect">
            <a:avLst>
              <a:gd name="adj" fmla="val 31819"/>
            </a:avLst>
          </a:prstGeom>
          <a:solidFill>
            <a:schemeClr val="accent4">
              <a:lumMod val="40000"/>
              <a:lumOff val="60000"/>
            </a:schemeClr>
          </a:solidFill>
          <a:effectLst>
            <a:outerShdw blurRad="50800" dist="635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82D018-B24B-FCBC-E91D-95E7ADDB8DEB}"/>
              </a:ext>
            </a:extLst>
          </p:cNvPr>
          <p:cNvSpPr txBox="1"/>
          <p:nvPr/>
        </p:nvSpPr>
        <p:spPr>
          <a:xfrm>
            <a:off x="141264" y="1058615"/>
            <a:ext cx="115170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666D2D-7F78-9121-0F6F-33395509C850}"/>
              </a:ext>
            </a:extLst>
          </p:cNvPr>
          <p:cNvSpPr txBox="1"/>
          <p:nvPr/>
        </p:nvSpPr>
        <p:spPr>
          <a:xfrm>
            <a:off x="141264" y="1520280"/>
            <a:ext cx="1151708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lphaLcPeriod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l, n, v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>
              <a:buFontTx/>
              <a:buChar char="-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lo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marL="342900" indent="-342900">
              <a:buFontTx/>
              <a:buChar char="-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no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núng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marL="342900" indent="-342900">
              <a:buFontTx/>
              <a:buChar char="-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vội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n, 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>
              <a:buFontTx/>
              <a:buChar char="-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bền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bỉ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marL="342900" indent="-342900">
              <a:buFontTx/>
              <a:buChar char="-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bớ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buốt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ngã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marL="342900" indent="-342900">
              <a:buFontTx/>
              <a:buChar char="-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Thanh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mỉ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marL="342900" indent="-342900">
              <a:buFontTx/>
              <a:buChar char="-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Thanh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7320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33174EA-BD50-3B2B-81AE-3806ABADBE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2690627"/>
              </p:ext>
            </p:extLst>
          </p:nvPr>
        </p:nvGraphicFramePr>
        <p:xfrm>
          <a:off x="853531" y="631543"/>
          <a:ext cx="10489381" cy="20443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95069">
                  <a:extLst>
                    <a:ext uri="{9D8B030D-6E8A-4147-A177-3AD203B41FA5}">
                      <a16:colId xmlns:a16="http://schemas.microsoft.com/office/drawing/2014/main" val="3716125559"/>
                    </a:ext>
                  </a:extLst>
                </a:gridCol>
                <a:gridCol w="3497156">
                  <a:extLst>
                    <a:ext uri="{9D8B030D-6E8A-4147-A177-3AD203B41FA5}">
                      <a16:colId xmlns:a16="http://schemas.microsoft.com/office/drawing/2014/main" val="1472517781"/>
                    </a:ext>
                  </a:extLst>
                </a:gridCol>
                <a:gridCol w="3497156">
                  <a:extLst>
                    <a:ext uri="{9D8B030D-6E8A-4147-A177-3AD203B41FA5}">
                      <a16:colId xmlns:a16="http://schemas.microsoft.com/office/drawing/2014/main" val="1331529918"/>
                    </a:ext>
                  </a:extLst>
                </a:gridCol>
              </a:tblGrid>
              <a:tr h="300834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n-US" sz="24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BẢNG HỆ THỐNG CÁC TỪ</a:t>
                      </a:r>
                      <a:endParaRPr lang="en-US" sz="20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0773051"/>
                  </a:ext>
                </a:extLst>
              </a:tr>
              <a:tr h="3008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n-US" sz="24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P.âm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đầu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</a:t>
                      </a:r>
                      <a:endParaRPr lang="en-US" sz="20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n-US" sz="24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P.âm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đầu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</a:t>
                      </a:r>
                      <a:endParaRPr lang="en-US" sz="20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n-US" sz="24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P.âm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đầu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</a:t>
                      </a:r>
                      <a:endParaRPr lang="en-US" sz="20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5112464"/>
                  </a:ext>
                </a:extLst>
              </a:tr>
              <a:tr h="127050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lắng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lạnh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lùng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lặc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lè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lung lay,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lẫm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lạc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lõng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,..</a:t>
                      </a:r>
                      <a:endParaRPr lang="en-US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nao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núng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năng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nôn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nóng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nôn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nao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,…</a:t>
                      </a:r>
                      <a:endParaRPr lang="en-US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vội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vàng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vắng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vẻ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vội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vã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vui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vẻ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vênh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váo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ví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von,…</a:t>
                      </a:r>
                      <a:endParaRPr lang="en-US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0570003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58A1F6D-C27F-4C80-FD01-A808DA2A13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5496666"/>
              </p:ext>
            </p:extLst>
          </p:nvPr>
        </p:nvGraphicFramePr>
        <p:xfrm>
          <a:off x="939890" y="3148111"/>
          <a:ext cx="10403023" cy="21532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44426">
                  <a:extLst>
                    <a:ext uri="{9D8B030D-6E8A-4147-A177-3AD203B41FA5}">
                      <a16:colId xmlns:a16="http://schemas.microsoft.com/office/drawing/2014/main" val="1395204611"/>
                    </a:ext>
                  </a:extLst>
                </a:gridCol>
                <a:gridCol w="7658597">
                  <a:extLst>
                    <a:ext uri="{9D8B030D-6E8A-4147-A177-3AD203B41FA5}">
                      <a16:colId xmlns:a16="http://schemas.microsoft.com/office/drawing/2014/main" val="4092326829"/>
                    </a:ext>
                  </a:extLst>
                </a:gridCol>
              </a:tblGrid>
              <a:tr h="526859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BẢNG HỆ THỐNG CÁC TỪ</a:t>
                      </a:r>
                      <a:endParaRPr lang="en-US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6553123"/>
                  </a:ext>
                </a:extLst>
              </a:tr>
              <a:tr h="5268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n-US" sz="2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Thanh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hỏi</a:t>
                      </a:r>
                      <a:endParaRPr lang="en-US" sz="20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n-US" sz="2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Thanh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ngã</a:t>
                      </a:r>
                      <a:endParaRPr lang="en-US" sz="20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4155744"/>
                  </a:ext>
                </a:extLst>
              </a:tr>
              <a:tr h="10995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n-US" sz="24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Tỉ mỉ, nghỉ ngơi, chém chả, rủ rỉ, …</a:t>
                      </a:r>
                      <a:endParaRPr lang="en-US" sz="2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ngợi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mĩ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mãn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lũ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lụt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xử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lí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,…</a:t>
                      </a:r>
                      <a:endParaRPr lang="en-US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12869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4568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</TotalTime>
  <Words>1010</Words>
  <Application>Microsoft Office PowerPoint</Application>
  <PresentationFormat>Widescreen</PresentationFormat>
  <Paragraphs>107</Paragraphs>
  <Slides>11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Snell Roundhand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Hoang Thi Ha GV</dc:creator>
  <cp:lastModifiedBy>Hoang Thi Ha GV</cp:lastModifiedBy>
  <cp:revision>2</cp:revision>
  <dcterms:created xsi:type="dcterms:W3CDTF">2022-07-17T02:35:32Z</dcterms:created>
  <dcterms:modified xsi:type="dcterms:W3CDTF">2022-07-18T12:25:28Z</dcterms:modified>
</cp:coreProperties>
</file>