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1" r:id="rId2"/>
    <p:sldId id="260" r:id="rId3"/>
    <p:sldId id="262" r:id="rId4"/>
    <p:sldId id="263" r:id="rId5"/>
    <p:sldId id="266" r:id="rId6"/>
    <p:sldId id="265" r:id="rId7"/>
    <p:sldId id="259" r:id="rId8"/>
    <p:sldId id="267" r:id="rId9"/>
    <p:sldId id="268" r:id="rId10"/>
    <p:sldId id="271" r:id="rId11"/>
    <p:sldId id="270" r:id="rId12"/>
    <p:sldId id="269" r:id="rId13"/>
    <p:sldId id="272" r:id="rId14"/>
    <p:sldId id="273" r:id="rId15"/>
    <p:sldId id="274" r:id="rId16"/>
    <p:sldId id="275" r:id="rId17"/>
    <p:sldId id="276" r:id="rId18"/>
    <p:sldId id="277" r:id="rId19"/>
    <p:sldId id="278" r:id="rId20"/>
    <p:sldId id="280" r:id="rId21"/>
    <p:sldId id="279" r:id="rId22"/>
    <p:sldId id="281" r:id="rId23"/>
    <p:sldId id="283" r:id="rId24"/>
    <p:sldId id="282" r:id="rId25"/>
    <p:sldId id="284" r:id="rId26"/>
    <p:sldId id="285"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9" autoAdjust="0"/>
    <p:restoredTop sz="94364" autoAdjust="0"/>
  </p:normalViewPr>
  <p:slideViewPr>
    <p:cSldViewPr snapToGrid="0">
      <p:cViewPr varScale="1">
        <p:scale>
          <a:sx n="69" d="100"/>
          <a:sy n="69"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5D366-0550-49F7-8D48-F0B48C907B1B}" type="datetimeFigureOut">
              <a:rPr lang="en-US" smtClean="0"/>
              <a:t>6/18/2022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21F4B-6248-4FC6-976E-5B04809EF098}" type="slidenum">
              <a:rPr lang="en-US" smtClean="0"/>
              <a:t>‹#›</a:t>
            </a:fld>
            <a:endParaRPr lang="en-US"/>
          </a:p>
        </p:txBody>
      </p:sp>
    </p:spTree>
    <p:extLst>
      <p:ext uri="{BB962C8B-B14F-4D97-AF65-F5344CB8AC3E}">
        <p14:creationId xmlns:p14="http://schemas.microsoft.com/office/powerpoint/2010/main" val="2964266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21F4B-6248-4FC6-976E-5B04809EF098}" type="slidenum">
              <a:rPr lang="en-US" smtClean="0"/>
              <a:t>15</a:t>
            </a:fld>
            <a:endParaRPr lang="en-US" dirty="0"/>
          </a:p>
        </p:txBody>
      </p:sp>
    </p:spTree>
    <p:extLst>
      <p:ext uri="{BB962C8B-B14F-4D97-AF65-F5344CB8AC3E}">
        <p14:creationId xmlns:p14="http://schemas.microsoft.com/office/powerpoint/2010/main" val="3203099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B0C945-CDBB-4AF5-BFB2-4D284C1ECB60}"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371098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0C945-CDBB-4AF5-BFB2-4D284C1ECB60}"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256620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0C945-CDBB-4AF5-BFB2-4D284C1ECB60}"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397812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0C945-CDBB-4AF5-BFB2-4D284C1ECB60}"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400873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B0C945-CDBB-4AF5-BFB2-4D284C1ECB60}"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131965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B0C945-CDBB-4AF5-BFB2-4D284C1ECB60}" type="datetimeFigureOut">
              <a:rPr lang="en-US" smtClean="0"/>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190671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B0C945-CDBB-4AF5-BFB2-4D284C1ECB60}" type="datetimeFigureOut">
              <a:rPr lang="en-US" smtClean="0"/>
              <a:t>6/18/2022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417878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B0C945-CDBB-4AF5-BFB2-4D284C1ECB60}" type="datetimeFigureOut">
              <a:rPr lang="en-US" smtClean="0"/>
              <a:t>6/18/2022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248946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0C945-CDBB-4AF5-BFB2-4D284C1ECB60}" type="datetimeFigureOut">
              <a:rPr lang="en-US" smtClean="0"/>
              <a:t>6/18/2022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222289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B0C945-CDBB-4AF5-BFB2-4D284C1ECB60}" type="datetimeFigureOut">
              <a:rPr lang="en-US" smtClean="0"/>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2479174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B0C945-CDBB-4AF5-BFB2-4D284C1ECB60}" type="datetimeFigureOut">
              <a:rPr lang="en-US" smtClean="0"/>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354996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0C945-CDBB-4AF5-BFB2-4D284C1ECB60}" type="datetimeFigureOut">
              <a:rPr lang="en-US" smtClean="0"/>
              <a:t>6/18/2022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39614-DBF8-4F45-84A2-C8D2B1302CE8}" type="slidenum">
              <a:rPr lang="en-US" smtClean="0"/>
              <a:t>‹#›</a:t>
            </a:fld>
            <a:endParaRPr lang="en-US"/>
          </a:p>
        </p:txBody>
      </p:sp>
    </p:spTree>
    <p:extLst>
      <p:ext uri="{BB962C8B-B14F-4D97-AF65-F5344CB8AC3E}">
        <p14:creationId xmlns:p14="http://schemas.microsoft.com/office/powerpoint/2010/main" val="2830848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tergrundbild Blume Blüten - Kostenloses Foto auf Pixabay"/>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598" y="45154"/>
            <a:ext cx="12192000" cy="71797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0" y="-1"/>
            <a:ext cx="12192000" cy="7270045"/>
          </a:xfrm>
          <a:ln>
            <a:solidFill>
              <a:schemeClr val="accent1"/>
            </a:solidFill>
          </a:ln>
        </p:spPr>
        <p:txBody>
          <a:bodyPr>
            <a:normAutofit/>
          </a:bodyPr>
          <a:lstStyle/>
          <a:p>
            <a:pPr algn="ctr"/>
            <a:r>
              <a:rPr lang="en-US" dirty="0" smtClean="0">
                <a:solidFill>
                  <a:srgbClr val="FF0000"/>
                </a:solidFill>
                <a:latin typeface="Times New Roman" panose="02020603050405020304" pitchFamily="18" charset="0"/>
                <a:cs typeface="Times New Roman" panose="02020603050405020304" pitchFamily="18" charset="0"/>
              </a:rPr>
              <a:t>            </a:t>
            </a:r>
            <a:br>
              <a:rPr lang="en-US" dirty="0" smtClean="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 Bài 5 : SẮC MÀU TRĂM MIỀN</a:t>
            </a:r>
            <a:br>
              <a:rPr lang="en-US" b="1" dirty="0" smtClean="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VĂN BẢN  1: </a:t>
            </a:r>
            <a:br>
              <a:rPr lang="en-US" sz="3600" dirty="0" smtClean="0">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THÁNG GIÊNG , MƠ VỀ TRĂNG NGỌT</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
            </a:r>
            <a:br>
              <a:rPr lang="en-US" b="1" dirty="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                                                      VŨ BẰNG </a:t>
            </a:r>
            <a:r>
              <a:rPr lang="en-US" dirty="0" smtClean="0">
                <a:solidFill>
                  <a:srgbClr val="FF0000"/>
                </a:solidFill>
                <a:latin typeface="Times New Roman" panose="02020603050405020304" pitchFamily="18" charset="0"/>
                <a:cs typeface="Times New Roman" panose="02020603050405020304" pitchFamily="18" charset="0"/>
              </a:rPr>
              <a:t/>
            </a:r>
            <a:br>
              <a:rPr lang="en-US" dirty="0" smtClean="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r>
              <a:rPr lang="en-US" dirty="0" smtClean="0">
                <a:solidFill>
                  <a:srgbClr val="FF0000"/>
                </a:solidFill>
                <a:latin typeface="Times New Roman" panose="02020603050405020304" pitchFamily="18" charset="0"/>
                <a:cs typeface="Times New Roman" panose="02020603050405020304" pitchFamily="18" charset="0"/>
              </a:rPr>
              <a:t/>
            </a:r>
            <a:br>
              <a:rPr lang="en-US" dirty="0" smtClean="0">
                <a:solidFill>
                  <a:srgbClr val="FF0000"/>
                </a:solidFill>
                <a:latin typeface="Times New Roman" panose="02020603050405020304" pitchFamily="18" charset="0"/>
                <a:cs typeface="Times New Roman" panose="02020603050405020304" pitchFamily="18" charset="0"/>
              </a:rPr>
            </a:br>
            <a:r>
              <a:rPr lang="en-US" dirty="0" smtClean="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9582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Flower Background Floral - Free image on Pixabay"/>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 y="0"/>
            <a:ext cx="12192001" cy="6858000"/>
          </a:xfrm>
        </p:spPr>
      </p:pic>
      <p:sp>
        <p:nvSpPr>
          <p:cNvPr id="6" name="Content Placeholder 5"/>
          <p:cNvSpPr>
            <a:spLocks noGrp="1"/>
          </p:cNvSpPr>
          <p:nvPr>
            <p:ph sz="quarter" idx="4"/>
          </p:nvPr>
        </p:nvSpPr>
        <p:spPr>
          <a:xfrm>
            <a:off x="2377440" y="1789611"/>
            <a:ext cx="8977948" cy="2561205"/>
          </a:xfrm>
          <a:scene3d>
            <a:camera prst="isometricOffAxis2Left"/>
            <a:lightRig rig="threePt" dir="t"/>
          </a:scene3d>
        </p:spPr>
        <p:txBody>
          <a:bodyPr/>
          <a:lstStyle/>
          <a:p>
            <a:pPr marL="0" indent="0" algn="ctr">
              <a:buNone/>
            </a:pPr>
            <a:r>
              <a:rPr lang="en-US" dirty="0"/>
              <a:t> </a:t>
            </a:r>
            <a:endParaRPr lang="en-US" sz="5400"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en-US" sz="4800" dirty="0" smtClean="0">
                <a:solidFill>
                  <a:srgbClr val="FF0000"/>
                </a:solidFill>
                <a:latin typeface="Times New Roman" panose="02020603050405020304" pitchFamily="18" charset="0"/>
                <a:cs typeface="Times New Roman" panose="02020603050405020304" pitchFamily="18" charset="0"/>
              </a:rPr>
              <a:t>II,SUY NGẪM VÀ PHẢN HỒI</a:t>
            </a:r>
          </a:p>
        </p:txBody>
      </p:sp>
      <p:pic>
        <p:nvPicPr>
          <p:cNvPr id="8" name="Picture 7" descr="nino-pensando - Orientación Andújar - Recursos Educativ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726" y="3223821"/>
            <a:ext cx="4807131" cy="2641402"/>
          </a:xfrm>
          <a:prstGeom prst="rect">
            <a:avLst/>
          </a:prstGeom>
          <a:effectLst>
            <a:glow rad="228600">
              <a:schemeClr val="accent2">
                <a:satMod val="175000"/>
                <a:alpha val="40000"/>
              </a:schemeClr>
            </a:glow>
          </a:effectLst>
          <a:scene3d>
            <a:camera prst="perspectiveHeroicExtremeLeftFacing"/>
            <a:lightRig rig="threePt" dir="t"/>
          </a:scene3d>
        </p:spPr>
      </p:pic>
    </p:spTree>
    <p:extLst>
      <p:ext uri="{BB962C8B-B14F-4D97-AF65-F5344CB8AC3E}">
        <p14:creationId xmlns:p14="http://schemas.microsoft.com/office/powerpoint/2010/main" val="2207671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2000"/>
                                        <p:tgtEl>
                                          <p:spTgt spid="6">
                                            <p:txEl>
                                              <p:pRg st="1" end="1"/>
                                            </p:txEl>
                                          </p:spTgt>
                                        </p:tgtEl>
                                      </p:cBhvr>
                                    </p:animEffect>
                                    <p:anim calcmode="lin" valueType="num">
                                      <p:cBhvr>
                                        <p:cTn id="15"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HD wallpaper: frame, floral, flower, background, vintage, roses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4503" y="-274320"/>
            <a:ext cx="12396652" cy="71323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Content Placeholder 5"/>
          <p:cNvSpPr>
            <a:spLocks noGrp="1"/>
          </p:cNvSpPr>
          <p:nvPr>
            <p:ph sz="quarter" idx="4"/>
          </p:nvPr>
        </p:nvSpPr>
        <p:spPr>
          <a:xfrm>
            <a:off x="0" y="-156755"/>
            <a:ext cx="12192000" cy="7014755"/>
          </a:xfrm>
        </p:spPr>
        <p:txBody>
          <a:bodyPr/>
          <a:lstStyle/>
          <a:p>
            <a:pPr marL="0" indent="0" algn="ctr">
              <a:buNone/>
            </a:pPr>
            <a:r>
              <a:rPr lang="en-US" b="1" dirty="0" smtClean="0">
                <a:solidFill>
                  <a:srgbClr val="FF0000"/>
                </a:solidFill>
                <a:latin typeface="Times New Roman" panose="02020603050405020304" pitchFamily="18" charset="0"/>
                <a:cs typeface="Times New Roman" panose="02020603050405020304" pitchFamily="18" charset="0"/>
              </a:rPr>
              <a:t>                           </a:t>
            </a: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                                   THÁNG GIÊNG ,  MƠ VỀ TRĂNG NON RÉT NGỌT </a:t>
            </a:r>
          </a:p>
          <a:p>
            <a:pPr marL="0" indent="0" algn="ctr">
              <a:buNone/>
            </a:pPr>
            <a:r>
              <a:rPr lang="en-US" b="1" dirty="0" smtClean="0">
                <a:solidFill>
                  <a:srgbClr val="FF0000"/>
                </a:solidFill>
                <a:latin typeface="Times New Roman" panose="02020603050405020304" pitchFamily="18" charset="0"/>
                <a:cs typeface="Times New Roman" panose="02020603050405020304" pitchFamily="18" charset="0"/>
              </a:rPr>
              <a:t>                                                                                                               VŨ BẰNG </a:t>
            </a:r>
          </a:p>
          <a:p>
            <a:pPr marL="0" indent="0" algn="ctr">
              <a:buNone/>
            </a:pPr>
            <a:r>
              <a:rPr lang="en-US" sz="2400" dirty="0" smtClean="0">
                <a:latin typeface="Times New Roman" panose="02020603050405020304" pitchFamily="18" charset="0"/>
                <a:cs typeface="Times New Roman" panose="02020603050405020304" pitchFamily="18" charset="0"/>
              </a:rPr>
              <a:t>        I, TRẢI NGHIỆM CÙNG VĂN BẢN </a:t>
            </a:r>
          </a:p>
          <a:p>
            <a:pPr marL="0" indent="0" algn="ctr">
              <a:buNone/>
            </a:pPr>
            <a:r>
              <a:rPr lang="en-US" sz="2400" dirty="0" smtClean="0">
                <a:latin typeface="Times New Roman" panose="02020603050405020304" pitchFamily="18" charset="0"/>
                <a:cs typeface="Times New Roman" panose="02020603050405020304" pitchFamily="18" charset="0"/>
              </a:rPr>
              <a:t>II, SUY NGẪM VÀ PHẢN HỒI </a:t>
            </a:r>
          </a:p>
          <a:p>
            <a:pPr marL="0" indent="0" algn="ctr">
              <a:buNone/>
            </a:pPr>
            <a:r>
              <a:rPr lang="en-US" sz="2400" dirty="0" smtClean="0">
                <a:latin typeface="Times New Roman" panose="02020603050405020304" pitchFamily="18" charset="0"/>
                <a:cs typeface="Times New Roman" panose="02020603050405020304" pitchFamily="18" charset="0"/>
              </a:rPr>
              <a:t>                     1, </a:t>
            </a:r>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ình cảm con người với mùa xuân</a:t>
            </a:r>
          </a:p>
          <a:p>
            <a:pPr marL="0" indent="0" algn="ctr">
              <a:buNone/>
            </a:pPr>
            <a:endParaRPr lang="en-US" sz="2400" dirty="0" smtClean="0">
              <a:latin typeface="Times New Roman" panose="02020603050405020304" pitchFamily="18" charset="0"/>
              <a:cs typeface="Times New Roman" panose="02020603050405020304" pitchFamily="18" charset="0"/>
            </a:endParaRPr>
          </a:p>
          <a:p>
            <a:pPr marL="0" indent="0" algn="ctr">
              <a:buNone/>
            </a:pPr>
            <a:r>
              <a:rPr lang="en-US" sz="2400" dirty="0" smtClean="0">
                <a:latin typeface="Times New Roman" panose="02020603050405020304" pitchFamily="18" charset="0"/>
                <a:cs typeface="Times New Roman" panose="02020603050405020304" pitchFamily="18" charset="0"/>
              </a:rPr>
              <a:t> </a:t>
            </a:r>
          </a:p>
          <a:p>
            <a:pPr marL="0" indent="0" algn="ct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5453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barn(inVertical)">
                                      <p:cBhvr>
                                        <p:cTn id="21" dur="500"/>
                                        <p:tgtEl>
                                          <p:spTgt spid="6">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barn(inVertical)">
                                      <p:cBhvr>
                                        <p:cTn id="2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9" name="Content Placeholder 8" descr="Flower Background Vintage - Free image on Pixab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8502" y="13062"/>
            <a:ext cx="12292153" cy="68580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 Placeholder 4"/>
          <p:cNvSpPr>
            <a:spLocks noGrp="1"/>
          </p:cNvSpPr>
          <p:nvPr>
            <p:ph type="body" sz="quarter" idx="3"/>
          </p:nvPr>
        </p:nvSpPr>
        <p:spPr>
          <a:xfrm>
            <a:off x="-48351" y="143692"/>
            <a:ext cx="12066179" cy="6466114"/>
          </a:xfrm>
        </p:spPr>
        <p:txBody>
          <a:bodyPr/>
          <a:lstStyle/>
          <a:p>
            <a:endParaRPr lang="en-US" dirty="0"/>
          </a:p>
        </p:txBody>
      </p:sp>
      <p:sp>
        <p:nvSpPr>
          <p:cNvPr id="6" name="Content Placeholder 5"/>
          <p:cNvSpPr>
            <a:spLocks noGrp="1"/>
          </p:cNvSpPr>
          <p:nvPr>
            <p:ph sz="quarter" idx="4"/>
          </p:nvPr>
        </p:nvSpPr>
        <p:spPr>
          <a:xfrm>
            <a:off x="-148502" y="143692"/>
            <a:ext cx="12340503" cy="6596742"/>
          </a:xfrm>
        </p:spPr>
        <p:txBody>
          <a:bodyPr/>
          <a:lstStyle/>
          <a:p>
            <a:pPr marL="0" indent="0">
              <a:buNone/>
            </a:pPr>
            <a:r>
              <a:rPr lang="en-US" dirty="0" smtClean="0"/>
              <a:t>  </a:t>
            </a:r>
          </a:p>
          <a:p>
            <a:pPr marL="0" indent="0">
              <a:buNone/>
            </a:pPr>
            <a:endParaRPr lang="en-US" dirty="0"/>
          </a:p>
          <a:p>
            <a:pPr marL="0" indent="0">
              <a:buNone/>
            </a:pPr>
            <a:r>
              <a:rPr lang="en-US" dirty="0" smtClean="0"/>
              <a:t>                                                            </a:t>
            </a:r>
          </a:p>
          <a:p>
            <a:pPr marL="0" indent="0">
              <a:buNone/>
            </a:pPr>
            <a:r>
              <a:rPr lang="en-US" dirty="0" smtClean="0"/>
              <a:t>                                                        </a:t>
            </a:r>
            <a:endParaRPr lang="en-US" dirty="0"/>
          </a:p>
        </p:txBody>
      </p:sp>
      <p:sp>
        <p:nvSpPr>
          <p:cNvPr id="31" name="Rectangle 3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4" name="Picture 33"/>
          <p:cNvPicPr>
            <a:picLocks noChangeAspect="1"/>
          </p:cNvPicPr>
          <p:nvPr/>
        </p:nvPicPr>
        <p:blipFill>
          <a:blip r:embed="rId3"/>
          <a:stretch>
            <a:fillRect/>
          </a:stretch>
        </p:blipFill>
        <p:spPr>
          <a:xfrm>
            <a:off x="2299064" y="979714"/>
            <a:ext cx="9056324" cy="5342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Double Wave 34"/>
          <p:cNvSpPr/>
          <p:nvPr/>
        </p:nvSpPr>
        <p:spPr>
          <a:xfrm>
            <a:off x="2250714" y="1703750"/>
            <a:ext cx="8787399" cy="4618673"/>
          </a:xfrm>
          <a:prstGeom prst="doubleWave">
            <a:avLst>
              <a:gd name="adj1" fmla="val 6250"/>
              <a:gd name="adj2" fmla="val -18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HS thảo luận nhóm    trả lời câu hỏi : </a:t>
            </a:r>
          </a:p>
          <a:p>
            <a:r>
              <a:rPr lang="en-US" sz="2000" dirty="0" smtClean="0">
                <a:solidFill>
                  <a:srgbClr val="FF0000"/>
                </a:solidFill>
                <a:latin typeface="Times New Roman" panose="02020603050405020304" pitchFamily="18" charset="0"/>
                <a:cs typeface="Times New Roman" panose="02020603050405020304" pitchFamily="18" charset="0"/>
              </a:rPr>
              <a:t>  Nhóm 1 </a:t>
            </a:r>
            <a:r>
              <a:rPr lang="en-US" sz="2000" dirty="0" smtClean="0">
                <a:solidFill>
                  <a:schemeClr val="tx1"/>
                </a:solidFill>
                <a:latin typeface="Times New Roman" panose="02020603050405020304" pitchFamily="18" charset="0"/>
                <a:cs typeface="Times New Roman" panose="02020603050405020304" pitchFamily="18" charset="0"/>
              </a:rPr>
              <a:t>: Bố </a:t>
            </a:r>
            <a:r>
              <a:rPr lang="en-US" sz="2000" dirty="0">
                <a:solidFill>
                  <a:schemeClr val="tx1"/>
                </a:solidFill>
                <a:latin typeface="Times New Roman" panose="02020603050405020304" pitchFamily="18" charset="0"/>
                <a:cs typeface="Times New Roman" panose="02020603050405020304" pitchFamily="18" charset="0"/>
              </a:rPr>
              <a:t>cục của bài tùy bút được triển khai theo cảm hứng chủ đạo , cảm hứng về mùa xuân chủ  đề của VB được nêu từ câu nào của VB? </a:t>
            </a:r>
          </a:p>
          <a:p>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Tác giả đã đi tìm những “ lí lẽ ”, “ dẫn chứng ”  dựa trên chân lí không thể đảo ngược ?</a:t>
            </a:r>
          </a:p>
          <a:p>
            <a:r>
              <a:rPr lang="en-US" sz="2000" dirty="0" smtClean="0">
                <a:solidFill>
                  <a:srgbClr val="FF0000"/>
                </a:solidFill>
                <a:latin typeface="Times New Roman" panose="02020603050405020304" pitchFamily="18" charset="0"/>
                <a:cs typeface="Times New Roman" panose="02020603050405020304" pitchFamily="18" charset="0"/>
              </a:rPr>
              <a:t>Nhóm 2 </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Tác giả đã sử dụng biện pháp nghệ thuật nào ? </a:t>
            </a:r>
          </a:p>
          <a:p>
            <a:r>
              <a:rPr lang="en-US" sz="2000" dirty="0" smtClean="0">
                <a:solidFill>
                  <a:srgbClr val="FF0000"/>
                </a:solidFill>
                <a:latin typeface="Times New Roman" panose="02020603050405020304" pitchFamily="18" charset="0"/>
                <a:cs typeface="Times New Roman" panose="02020603050405020304" pitchFamily="18" charset="0"/>
              </a:rPr>
              <a:t>Nhóm 3 </a:t>
            </a:r>
            <a:r>
              <a:rPr lang="en-US" sz="2000" dirty="0" smtClean="0">
                <a:solidFill>
                  <a:schemeClr val="tx1"/>
                </a:solidFill>
                <a:latin typeface="Times New Roman" panose="02020603050405020304" pitchFamily="18" charset="0"/>
                <a:cs typeface="Times New Roman" panose="02020603050405020304" pitchFamily="18" charset="0"/>
              </a:rPr>
              <a:t>: Việc </a:t>
            </a:r>
            <a:r>
              <a:rPr lang="en-US" sz="2000" dirty="0">
                <a:solidFill>
                  <a:schemeClr val="tx1"/>
                </a:solidFill>
                <a:latin typeface="Times New Roman" panose="02020603050405020304" pitchFamily="18" charset="0"/>
                <a:cs typeface="Times New Roman" panose="02020603050405020304" pitchFamily="18" charset="0"/>
              </a:rPr>
              <a:t>sử dụng biện pháp nghệ thuật có tác dụng gì ? </a:t>
            </a:r>
          </a:p>
          <a:p>
            <a:r>
              <a:rPr lang="en-US" sz="2000" dirty="0" smtClean="0">
                <a:solidFill>
                  <a:srgbClr val="FF0000"/>
                </a:solidFill>
                <a:latin typeface="Times New Roman" panose="02020603050405020304" pitchFamily="18" charset="0"/>
                <a:cs typeface="Times New Roman" panose="02020603050405020304" pitchFamily="18" charset="0"/>
              </a:rPr>
              <a:t>Nhóm 4</a:t>
            </a:r>
            <a:r>
              <a:rPr lang="en-US" sz="2000" dirty="0" smtClean="0">
                <a:solidFill>
                  <a:schemeClr val="tx1"/>
                </a:solidFill>
                <a:latin typeface="Times New Roman" panose="02020603050405020304" pitchFamily="18" charset="0"/>
                <a:cs typeface="Times New Roman" panose="02020603050405020304" pitchFamily="18" charset="0"/>
              </a:rPr>
              <a:t> :  </a:t>
            </a:r>
            <a:r>
              <a:rPr lang="en-US" sz="2000" dirty="0">
                <a:solidFill>
                  <a:schemeClr val="tx1"/>
                </a:solidFill>
                <a:latin typeface="Times New Roman" panose="02020603050405020304" pitchFamily="18" charset="0"/>
                <a:cs typeface="Times New Roman" panose="02020603050405020304" pitchFamily="18" charset="0"/>
              </a:rPr>
              <a:t>Liên hệ tình cảm của HS đối với mùa xuân  yêu cầu HS vẽ tranh thể hiện tình cảm của mình với mùa xuân </a:t>
            </a:r>
          </a:p>
          <a:p>
            <a:pPr algn="ctr"/>
            <a:endParaRPr lang="en-US" dirty="0">
              <a:solidFill>
                <a:schemeClr val="tx1"/>
              </a:solidFill>
            </a:endParaRPr>
          </a:p>
        </p:txBody>
      </p:sp>
    </p:spTree>
    <p:extLst>
      <p:ext uri="{BB962C8B-B14F-4D97-AF65-F5344CB8AC3E}">
        <p14:creationId xmlns:p14="http://schemas.microsoft.com/office/powerpoint/2010/main" val="1993044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34"/>
                                        </p:tgtEl>
                                      </p:cBhvr>
                                    </p:animEffect>
                                    <p:set>
                                      <p:cBhvr>
                                        <p:cTn id="12" dur="1" fill="hold">
                                          <p:stCondLst>
                                            <p:cond delay="19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Free photo Wave Japan Japanese Swirl Water Asia Flag Asian - Max Pixel"/>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 y="1"/>
            <a:ext cx="12192001" cy="7027816"/>
          </a:xfrm>
        </p:spPr>
      </p:pic>
      <p:sp>
        <p:nvSpPr>
          <p:cNvPr id="6" name="Content Placeholder 5"/>
          <p:cNvSpPr>
            <a:spLocks noGrp="1"/>
          </p:cNvSpPr>
          <p:nvPr>
            <p:ph sz="quarter" idx="4"/>
          </p:nvPr>
        </p:nvSpPr>
        <p:spPr>
          <a:xfrm>
            <a:off x="0" y="0"/>
            <a:ext cx="12191999" cy="6858000"/>
          </a:xfrm>
        </p:spPr>
        <p:txBody>
          <a:bodyPr/>
          <a:lstStyle/>
          <a:p>
            <a:pPr marL="0" indent="0" algn="ctr">
              <a:buNone/>
            </a:pPr>
            <a:r>
              <a:rPr lang="en-US" b="1" dirty="0">
                <a:solidFill>
                  <a:srgbClr val="FF0000"/>
                </a:solidFill>
                <a:latin typeface="Times New Roman" panose="02020603050405020304" pitchFamily="18" charset="0"/>
                <a:cs typeface="Times New Roman" panose="02020603050405020304" pitchFamily="18" charset="0"/>
              </a:rPr>
              <a:t>THÁNG GIÊNG ,  MƠ VỀ TRĂNG NON RÉT NGỌT </a:t>
            </a: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                                VŨ BẰNG </a:t>
            </a:r>
          </a:p>
          <a:p>
            <a:pPr marL="0" indent="0">
              <a:buNone/>
            </a:pPr>
            <a:r>
              <a:rPr lang="en-US" sz="2400" dirty="0" smtClean="0">
                <a:latin typeface="Times New Roman" panose="02020603050405020304" pitchFamily="18" charset="0"/>
                <a:cs typeface="Times New Roman" panose="02020603050405020304" pitchFamily="18" charset="0"/>
              </a:rPr>
              <a:t>        I, TRẢI NGHIỆM CÙNG VĂN BẢN </a:t>
            </a:r>
          </a:p>
          <a:p>
            <a:pPr marL="0" indent="0">
              <a:buNone/>
            </a:pPr>
            <a:r>
              <a:rPr lang="en-US" sz="2400" dirty="0" smtClean="0">
                <a:latin typeface="Times New Roman" panose="02020603050405020304" pitchFamily="18" charset="0"/>
                <a:cs typeface="Times New Roman" panose="02020603050405020304" pitchFamily="18" charset="0"/>
              </a:rPr>
              <a:t>        II</a:t>
            </a:r>
            <a:r>
              <a:rPr lang="en-US" sz="2400" dirty="0">
                <a:latin typeface="Times New Roman" panose="02020603050405020304" pitchFamily="18" charset="0"/>
                <a:cs typeface="Times New Roman" panose="02020603050405020304" pitchFamily="18" charset="0"/>
              </a:rPr>
              <a:t>, SUY NGẪM </a:t>
            </a:r>
            <a:r>
              <a:rPr lang="en-US" sz="2400" dirty="0" smtClean="0">
                <a:latin typeface="Times New Roman" panose="02020603050405020304" pitchFamily="18" charset="0"/>
                <a:cs typeface="Times New Roman" panose="02020603050405020304" pitchFamily="18" charset="0"/>
              </a:rPr>
              <a:t>VÀ </a:t>
            </a:r>
            <a:r>
              <a:rPr lang="en-US" sz="2400" dirty="0">
                <a:latin typeface="Times New Roman" panose="02020603050405020304" pitchFamily="18" charset="0"/>
                <a:cs typeface="Times New Roman" panose="02020603050405020304" pitchFamily="18" charset="0"/>
              </a:rPr>
              <a:t>PHẢN HỒI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Quy luật tình cảm con người với mùa </a:t>
            </a:r>
            <a:r>
              <a:rPr lang="en-US" sz="2400" dirty="0" smtClean="0">
                <a:latin typeface="Times New Roman" panose="02020603050405020304" pitchFamily="18" charset="0"/>
                <a:cs typeface="Times New Roman" panose="02020603050405020304" pitchFamily="18" charset="0"/>
              </a:rPr>
              <a:t>xuân</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endParaRPr lang="en-US" dirty="0"/>
          </a:p>
        </p:txBody>
      </p:sp>
      <p:sp>
        <p:nvSpPr>
          <p:cNvPr id="4" name="Double Wave 3"/>
          <p:cNvSpPr/>
          <p:nvPr/>
        </p:nvSpPr>
        <p:spPr>
          <a:xfrm>
            <a:off x="374073" y="2286000"/>
            <a:ext cx="11424637" cy="4572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Times New Roman" panose="02020603050405020304" pitchFamily="18" charset="0"/>
                <a:cs typeface="Times New Roman" panose="02020603050405020304" pitchFamily="18" charset="0"/>
              </a:rPr>
              <a:t> </a:t>
            </a:r>
          </a:p>
          <a:p>
            <a:r>
              <a:rPr lang="en-US" sz="2000" dirty="0" smtClean="0">
                <a:solidFill>
                  <a:schemeClr val="tx1"/>
                </a:solidFill>
                <a:latin typeface="Times New Roman" panose="02020603050405020304" pitchFamily="18" charset="0"/>
                <a:cs typeface="Times New Roman" panose="02020603050405020304" pitchFamily="18" charset="0"/>
              </a:rPr>
              <a:t>_ </a:t>
            </a:r>
            <a:r>
              <a:rPr lang="en-US" sz="2400" dirty="0" smtClean="0">
                <a:solidFill>
                  <a:schemeClr val="tx1"/>
                </a:solidFill>
                <a:latin typeface="Times New Roman" panose="02020603050405020304" pitchFamily="18" charset="0"/>
                <a:cs typeface="Times New Roman" panose="02020603050405020304" pitchFamily="18" charset="0"/>
              </a:rPr>
              <a:t>Chủ đề : </a:t>
            </a:r>
            <a:r>
              <a:rPr lang="en-US" sz="2400" dirty="0" smtClean="0">
                <a:solidFill>
                  <a:srgbClr val="FFFF00"/>
                </a:solidFill>
                <a:latin typeface="Times New Roman" panose="02020603050405020304" pitchFamily="18" charset="0"/>
                <a:cs typeface="Times New Roman" panose="02020603050405020304" pitchFamily="18" charset="0"/>
              </a:rPr>
              <a:t>“ Ai cũng chuộng mùa xuân ”</a:t>
            </a:r>
          </a:p>
          <a:p>
            <a:pPr lvl="0"/>
            <a:r>
              <a:rPr lang="en-US" sz="2400" dirty="0" smtClean="0">
                <a:solidFill>
                  <a:schemeClr val="tx1"/>
                </a:solidFill>
                <a:latin typeface="Times New Roman" panose="02020603050405020304" pitchFamily="18" charset="0"/>
                <a:cs typeface="Times New Roman" panose="02020603050405020304" pitchFamily="18" charset="0"/>
              </a:rPr>
              <a:t>_  Lí lẽ : </a:t>
            </a:r>
            <a:r>
              <a:rPr lang="en-US" sz="2400" dirty="0" smtClean="0">
                <a:solidFill>
                  <a:srgbClr val="FFFF00"/>
                </a:solidFill>
                <a:latin typeface="Times New Roman" panose="02020603050405020304" pitchFamily="18" charset="0"/>
                <a:cs typeface="Times New Roman" panose="02020603050405020304" pitchFamily="18" charset="0"/>
              </a:rPr>
              <a:t>Giống </a:t>
            </a:r>
            <a:r>
              <a:rPr lang="en-US" sz="2400" dirty="0">
                <a:solidFill>
                  <a:srgbClr val="FFFF00"/>
                </a:solidFill>
                <a:latin typeface="Times New Roman" panose="02020603050405020304" pitchFamily="18" charset="0"/>
                <a:cs typeface="Times New Roman" panose="02020603050405020304" pitchFamily="18" charset="0"/>
              </a:rPr>
              <a:t>như  Non – nước , bướm – hoa , trăng- gió , trai- gái , mẹ -con , cô gái còn son – chồng </a:t>
            </a:r>
          </a:p>
          <a:p>
            <a:pPr lvl="0"/>
            <a:r>
              <a:rPr lang="en-US" sz="2400" dirty="0" smtClean="0">
                <a:solidFill>
                  <a:schemeClr val="tx1"/>
                </a:solidFill>
                <a:latin typeface="Times New Roman" panose="02020603050405020304" pitchFamily="18" charset="0"/>
                <a:cs typeface="Times New Roman" panose="02020603050405020304" pitchFamily="18" charset="0"/>
              </a:rPr>
              <a:t>_ Dẫn chứng : </a:t>
            </a:r>
            <a:r>
              <a:rPr lang="en-US" sz="2400" dirty="0">
                <a:solidFill>
                  <a:srgbClr val="FFFF00"/>
                </a:solidFill>
                <a:latin typeface="Times New Roman" panose="02020603050405020304" pitchFamily="18" charset="0"/>
                <a:cs typeface="Times New Roman" panose="02020603050405020304" pitchFamily="18" charset="0"/>
              </a:rPr>
              <a:t>phỏng đoán và tưởng tượng : Em gái , chàng trai , thiếu phụ </a:t>
            </a:r>
          </a:p>
          <a:p>
            <a:r>
              <a:rPr lang="en-US" sz="2400" dirty="0" smtClean="0">
                <a:solidFill>
                  <a:schemeClr val="tx1"/>
                </a:solidFill>
                <a:latin typeface="Times New Roman" panose="02020603050405020304" pitchFamily="18" charset="0"/>
                <a:cs typeface="Times New Roman" panose="02020603050405020304" pitchFamily="18" charset="0"/>
              </a:rPr>
              <a:t>_ Biện pháp nghệ thuật : </a:t>
            </a:r>
            <a:r>
              <a:rPr lang="en-US" sz="2400" dirty="0" smtClean="0">
                <a:solidFill>
                  <a:srgbClr val="FFFF00"/>
                </a:solidFill>
                <a:latin typeface="Times New Roman" panose="02020603050405020304" pitchFamily="18" charset="0"/>
                <a:cs typeface="Times New Roman" panose="02020603050405020304" pitchFamily="18" charset="0"/>
              </a:rPr>
              <a:t>Điệp ngữ  , điệp từ - nhân hóa  </a:t>
            </a:r>
          </a:p>
          <a:p>
            <a:r>
              <a:rPr lang="en-US" sz="2400" dirty="0" smtClean="0">
                <a:solidFill>
                  <a:schemeClr val="tx1"/>
                </a:solidFill>
                <a:latin typeface="Times New Roman" panose="02020603050405020304" pitchFamily="18" charset="0"/>
                <a:cs typeface="Times New Roman" panose="02020603050405020304" pitchFamily="18" charset="0"/>
              </a:rPr>
              <a:t>_ Tác dụng </a:t>
            </a:r>
            <a:r>
              <a:rPr lang="en-US" sz="2400" dirty="0" smtClean="0">
                <a:solidFill>
                  <a:srgbClr val="FFFF00"/>
                </a:solidFill>
                <a:latin typeface="Times New Roman" panose="02020603050405020304" pitchFamily="18" charset="0"/>
                <a:cs typeface="Times New Roman" panose="02020603050405020304" pitchFamily="18" charset="0"/>
              </a:rPr>
              <a:t>:</a:t>
            </a:r>
            <a:r>
              <a:rPr lang="en-US" sz="2400" dirty="0">
                <a:solidFill>
                  <a:srgbClr val="FFFF00"/>
                </a:solidFill>
                <a:latin typeface="Times New Roman" panose="02020603050405020304" pitchFamily="18" charset="0"/>
                <a:cs typeface="Times New Roman" panose="02020603050405020304" pitchFamily="18" charset="0"/>
              </a:rPr>
              <a:t>Tạo cho hơi văn , giọng văn thêm duyên dáng mà không kém phần mạnh mẽ </a:t>
            </a:r>
          </a:p>
          <a:p>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a:solidFill>
                  <a:srgbClr val="FFFF00"/>
                </a:solidFill>
                <a:latin typeface="Times New Roman" panose="02020603050405020304" pitchFamily="18" charset="0"/>
                <a:cs typeface="Times New Roman" panose="02020603050405020304" pitchFamily="18" charset="0"/>
              </a:rPr>
              <a:t>Lãng mạng hóa cụ thể hóa tình cảm yêu chuộng mùa xuân  , nhất là tình cảm mùa xuân chan chưa kỉ niệm và tình yêu thương </a:t>
            </a:r>
            <a:r>
              <a:rPr lang="en-US" sz="2400" dirty="0" smtClean="0">
                <a:solidFill>
                  <a:srgbClr val="FFFF00"/>
                </a:solidFill>
                <a:latin typeface="Times New Roman" panose="02020603050405020304" pitchFamily="18" charset="0"/>
                <a:cs typeface="Times New Roman" panose="02020603050405020304" pitchFamily="18" charset="0"/>
              </a:rPr>
              <a:t>.</a:t>
            </a:r>
          </a:p>
          <a:p>
            <a:r>
              <a:rPr lang="en-US" sz="2400" b="1" dirty="0">
                <a:solidFill>
                  <a:srgbClr val="FF0000"/>
                </a:solidFill>
                <a:latin typeface="Times New Roman" panose="02020603050405020304" pitchFamily="18" charset="0"/>
                <a:cs typeface="Times New Roman" panose="02020603050405020304" pitchFamily="18" charset="0"/>
              </a:rPr>
              <a:t>=&gt;Khẳng định tình cảm  con người  đối với mùa xuân là quy luật </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1090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barn(inVertical)">
                                      <p:cBhvr>
                                        <p:cTn id="5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Beautifully Illustrated Vector Flower Backgrounds"/>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Content Placeholder 5"/>
          <p:cNvSpPr>
            <a:spLocks noGrp="1"/>
          </p:cNvSpPr>
          <p:nvPr>
            <p:ph sz="quarter" idx="4"/>
          </p:nvPr>
        </p:nvSpPr>
        <p:spPr>
          <a:xfrm>
            <a:off x="0" y="-1"/>
            <a:ext cx="12192000" cy="6858001"/>
          </a:xfrm>
        </p:spPr>
        <p:txBody>
          <a:bodyPr/>
          <a:lstStyle/>
          <a:p>
            <a:pPr marL="0" indent="0" algn="ctr">
              <a:buNone/>
            </a:pPr>
            <a:r>
              <a:rPr lang="en-US" b="1" dirty="0">
                <a:solidFill>
                  <a:srgbClr val="FF0000"/>
                </a:solidFill>
                <a:latin typeface="Times New Roman" panose="02020603050405020304" pitchFamily="18" charset="0"/>
                <a:cs typeface="Times New Roman" panose="02020603050405020304" pitchFamily="18" charset="0"/>
              </a:rPr>
              <a:t>THÁNG GIÊNG ,  MƠ VỀ TRĂNG NON RÉT NGỌT </a:t>
            </a: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                                                                                                               VŨ BẰNG </a:t>
            </a:r>
          </a:p>
          <a:p>
            <a:pPr marL="0" indent="0">
              <a:buNone/>
            </a:pPr>
            <a:r>
              <a:rPr lang="en-US" sz="2400" dirty="0">
                <a:latin typeface="Times New Roman" panose="02020603050405020304" pitchFamily="18" charset="0"/>
                <a:cs typeface="Times New Roman" panose="02020603050405020304" pitchFamily="18" charset="0"/>
              </a:rPr>
              <a:t>        I, TRẢI NGHIỆM CÙNG VĂN BẢN </a:t>
            </a:r>
          </a:p>
          <a:p>
            <a:pPr marL="0" indent="0">
              <a:buNone/>
            </a:pPr>
            <a:r>
              <a:rPr lang="en-US" sz="2400" dirty="0">
                <a:latin typeface="Times New Roman" panose="02020603050405020304" pitchFamily="18" charset="0"/>
                <a:cs typeface="Times New Roman" panose="02020603050405020304" pitchFamily="18" charset="0"/>
              </a:rPr>
              <a:t>        II, SUY NGẪM VÀ PHẢN HỒI </a:t>
            </a:r>
          </a:p>
          <a:p>
            <a:pPr marL="0" indent="0">
              <a:buNone/>
            </a:pPr>
            <a:r>
              <a:rPr lang="en-US" sz="2400" dirty="0">
                <a:latin typeface="Times New Roman" panose="02020603050405020304" pitchFamily="18" charset="0"/>
                <a:cs typeface="Times New Roman" panose="02020603050405020304" pitchFamily="18" charset="0"/>
              </a:rPr>
              <a:t>        1, Quy luật tình cảm con người với mùa </a:t>
            </a:r>
            <a:r>
              <a:rPr lang="en-US" sz="2400" dirty="0" smtClean="0">
                <a:latin typeface="Times New Roman" panose="02020603050405020304" pitchFamily="18" charset="0"/>
                <a:cs typeface="Times New Roman" panose="02020603050405020304" pitchFamily="18" charset="0"/>
              </a:rPr>
              <a:t>xuân</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 Mùa xuân miền Bắc trong niềm thương nỗi nhớ của  tác </a:t>
            </a:r>
            <a:r>
              <a:rPr lang="en-US" sz="2400" dirty="0" smtClean="0">
                <a:latin typeface="Times New Roman" panose="02020603050405020304" pitchFamily="18" charset="0"/>
                <a:cs typeface="Times New Roman" panose="02020603050405020304" pitchFamily="18" charset="0"/>
              </a:rPr>
              <a:t>giả</a:t>
            </a:r>
          </a:p>
          <a:p>
            <a:pPr marL="0" indent="0">
              <a:buNone/>
            </a:pPr>
            <a:r>
              <a:rPr lang="en-US" sz="2400"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Mùa xuân miền Bắc vào đầu tháng giêng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964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circle(in)">
                                      <p:cBhvr>
                                        <p:cTn id="7" dur="20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barn(inVertical)">
                                      <p:cBhvr>
                                        <p:cTn id="1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Free download: &quot;Welcome back to school&quot; background for your PPT – 58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Content Placeholder 5"/>
          <p:cNvSpPr>
            <a:spLocks noGrp="1"/>
          </p:cNvSpPr>
          <p:nvPr>
            <p:ph sz="quarter" idx="4"/>
          </p:nvPr>
        </p:nvSpPr>
        <p:spPr>
          <a:xfrm>
            <a:off x="0" y="0"/>
            <a:ext cx="12192000" cy="7051964"/>
          </a:xfrm>
        </p:spPr>
        <p:txBody>
          <a:bodyPr/>
          <a:lstStyle/>
          <a:p>
            <a:endParaRPr lang="en-US" dirty="0" smtClean="0"/>
          </a:p>
          <a:p>
            <a:endParaRPr lang="en-US" dirty="0"/>
          </a:p>
          <a:p>
            <a:endParaRPr lang="en-US" dirty="0" smtClean="0"/>
          </a:p>
          <a:p>
            <a:r>
              <a:rPr lang="en-US" dirty="0"/>
              <a:t> </a:t>
            </a:r>
            <a:r>
              <a:rPr lang="en-US" dirty="0" smtClean="0"/>
              <a:t>                    </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796449090"/>
              </p:ext>
            </p:extLst>
          </p:nvPr>
        </p:nvGraphicFramePr>
        <p:xfrm>
          <a:off x="1413164" y="1191491"/>
          <a:ext cx="8368145" cy="4294910"/>
        </p:xfrm>
        <a:graphic>
          <a:graphicData uri="http://schemas.openxmlformats.org/drawingml/2006/table">
            <a:tbl>
              <a:tblPr firstRow="1" firstCol="1" bandRow="1">
                <a:tableStyleId>{5C22544A-7EE6-4342-B048-85BDC9FD1C3A}</a:tableStyleId>
              </a:tblPr>
              <a:tblGrid>
                <a:gridCol w="3102310">
                  <a:extLst>
                    <a:ext uri="{9D8B030D-6E8A-4147-A177-3AD203B41FA5}">
                      <a16:colId xmlns:a16="http://schemas.microsoft.com/office/drawing/2014/main" val="3123661782"/>
                    </a:ext>
                  </a:extLst>
                </a:gridCol>
                <a:gridCol w="5265835">
                  <a:extLst>
                    <a:ext uri="{9D8B030D-6E8A-4147-A177-3AD203B41FA5}">
                      <a16:colId xmlns:a16="http://schemas.microsoft.com/office/drawing/2014/main" val="1321914079"/>
                    </a:ext>
                  </a:extLst>
                </a:gridCol>
              </a:tblGrid>
              <a:tr h="1856400">
                <a:tc gridSpan="2">
                  <a:txBody>
                    <a:bodyPr/>
                    <a:lstStyle/>
                    <a:p>
                      <a:pPr algn="ctr">
                        <a:spcAft>
                          <a:spcPts val="0"/>
                        </a:spcAft>
                      </a:pPr>
                      <a:r>
                        <a:rPr lang="en-US" sz="2400" b="0" dirty="0" smtClean="0">
                          <a:effectLst/>
                          <a:latin typeface="Times New Roman" panose="02020603050405020304" pitchFamily="18" charset="0"/>
                          <a:cs typeface="Times New Roman" panose="02020603050405020304" pitchFamily="18" charset="0"/>
                        </a:rPr>
                        <a:t>Phiếu học</a:t>
                      </a:r>
                      <a:r>
                        <a:rPr lang="en-US" sz="2400" b="0" baseline="0" dirty="0" smtClean="0">
                          <a:effectLst/>
                          <a:latin typeface="Times New Roman" panose="02020603050405020304" pitchFamily="18" charset="0"/>
                          <a:cs typeface="Times New Roman" panose="02020603050405020304" pitchFamily="18" charset="0"/>
                        </a:rPr>
                        <a:t> tập số 2 </a:t>
                      </a:r>
                    </a:p>
                    <a:p>
                      <a:pPr algn="l">
                        <a:spcAft>
                          <a:spcPts val="0"/>
                        </a:spcAft>
                      </a:pPr>
                      <a:r>
                        <a:rPr lang="en-US" sz="2400" b="0" baseline="0" dirty="0" smtClean="0">
                          <a:effectLst/>
                          <a:latin typeface="Times New Roman" panose="02020603050405020304" pitchFamily="18" charset="0"/>
                          <a:cs typeface="Times New Roman" panose="02020603050405020304" pitchFamily="18" charset="0"/>
                        </a:rPr>
                        <a:t>Lớp :                                                     Môn:  </a:t>
                      </a:r>
                    </a:p>
                    <a:p>
                      <a:pPr algn="l">
                        <a:spcAft>
                          <a:spcPts val="0"/>
                        </a:spcAft>
                      </a:pPr>
                      <a:r>
                        <a:rPr lang="en-US" sz="2400" b="0" baseline="0" dirty="0" smtClean="0">
                          <a:effectLst/>
                          <a:latin typeface="Times New Roman" panose="02020603050405020304" pitchFamily="18" charset="0"/>
                          <a:cs typeface="Times New Roman" panose="02020603050405020304" pitchFamily="18" charset="0"/>
                        </a:rPr>
                        <a:t> Tên :                                                     Giáo viên : </a:t>
                      </a:r>
                    </a:p>
                    <a:p>
                      <a:pPr algn="ctr">
                        <a:spcAft>
                          <a:spcPts val="0"/>
                        </a:spcAft>
                      </a:pPr>
                      <a:r>
                        <a:rPr lang="en-US" sz="2400" b="0" baseline="0" dirty="0" smtClean="0">
                          <a:effectLst/>
                          <a:latin typeface="Times New Roman" panose="02020603050405020304" pitchFamily="18" charset="0"/>
                          <a:cs typeface="Times New Roman" panose="02020603050405020304" pitchFamily="18" charset="0"/>
                        </a:rPr>
                        <a:t>a, Mùa xuân miền Bắc vào đầu tháng giêng </a:t>
                      </a:r>
                      <a:endParaRPr lang="en-US" sz="2400" b="0" dirty="0">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108820117"/>
                  </a:ext>
                </a:extLst>
              </a:tr>
              <a:tr h="348359">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liệt kê chi tiết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1691812"/>
                  </a:ext>
                </a:extLst>
              </a:tr>
              <a:tr h="696717">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_ Cảnh sắc thiên nhiên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 Hình ảnh : </a:t>
                      </a:r>
                    </a:p>
                    <a:p>
                      <a:pPr algn="just">
                        <a:spcAft>
                          <a:spcPts val="0"/>
                        </a:spcAft>
                      </a:pPr>
                      <a:r>
                        <a:rPr lang="en-US" sz="2000" dirty="0">
                          <a:effectLst/>
                          <a:latin typeface="Times New Roman" panose="02020603050405020304" pitchFamily="18" charset="0"/>
                          <a:cs typeface="Times New Roman" panose="02020603050405020304" pitchFamily="18" charset="0"/>
                        </a:rPr>
                        <a:t>+, Âm thanh :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9002915"/>
                  </a:ext>
                </a:extLst>
              </a:tr>
              <a:tr h="696717">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_ Con người trong mùa xuân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3193567"/>
                  </a:ext>
                </a:extLst>
              </a:tr>
              <a:tr h="696717">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_ Không khí gia đình đón tết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118739"/>
                  </a:ext>
                </a:extLst>
              </a:tr>
            </a:tbl>
          </a:graphicData>
        </a:graphic>
      </p:graphicFrame>
    </p:spTree>
    <p:extLst>
      <p:ext uri="{BB962C8B-B14F-4D97-AF65-F5344CB8AC3E}">
        <p14:creationId xmlns:p14="http://schemas.microsoft.com/office/powerpoint/2010/main" val="2235287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Beautifully Illustrated Vector Flower Backgrounds"/>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 y="-1"/>
            <a:ext cx="12192002" cy="6858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5"/>
          <p:cNvSpPr>
            <a:spLocks noGrp="1"/>
          </p:cNvSpPr>
          <p:nvPr>
            <p:ph sz="quarter" idx="4"/>
          </p:nvPr>
        </p:nvSpPr>
        <p:spPr>
          <a:xfrm>
            <a:off x="0" y="-2"/>
            <a:ext cx="12192000" cy="6858001"/>
          </a:xfrm>
        </p:spPr>
        <p:txBody>
          <a:bodyPr>
            <a:normAutofit/>
          </a:bodyPr>
          <a:lstStyle/>
          <a:p>
            <a:pPr marL="0" indent="0" algn="ctr">
              <a:buNone/>
            </a:pPr>
            <a:r>
              <a:rPr lang="en-US" sz="2000" b="1" dirty="0" smtClean="0">
                <a:solidFill>
                  <a:srgbClr val="FF0000"/>
                </a:solidFill>
                <a:latin typeface="Times New Roman" panose="02020603050405020304" pitchFamily="18" charset="0"/>
                <a:cs typeface="Times New Roman" panose="02020603050405020304" pitchFamily="18" charset="0"/>
              </a:rPr>
              <a:t>THÁNG GIÊNG ,  MƠ VỀ TRĂNG NON RÉT NGỌT </a:t>
            </a:r>
          </a:p>
          <a:p>
            <a:pPr marL="0" indent="0" algn="ctr">
              <a:buNone/>
            </a:pPr>
            <a:r>
              <a:rPr lang="en-US" sz="2000" b="1" dirty="0" smtClean="0">
                <a:solidFill>
                  <a:srgbClr val="FF0000"/>
                </a:solidFill>
                <a:latin typeface="Times New Roman" panose="02020603050405020304" pitchFamily="18" charset="0"/>
                <a:cs typeface="Times New Roman" panose="02020603050405020304" pitchFamily="18" charset="0"/>
              </a:rPr>
              <a:t>                                                                                                               VŨ BẰNG </a:t>
            </a:r>
          </a:p>
          <a:p>
            <a:pPr marL="0" indent="0">
              <a:buNone/>
            </a:pPr>
            <a:r>
              <a:rPr lang="en-US" sz="2200" dirty="0" smtClean="0">
                <a:latin typeface="Times New Roman" panose="02020603050405020304" pitchFamily="18" charset="0"/>
                <a:cs typeface="Times New Roman" panose="02020603050405020304" pitchFamily="18" charset="0"/>
              </a:rPr>
              <a:t>2, Mùa xuân miền Bắc trong niềm thương nỗi nhớ của  tác giả</a:t>
            </a:r>
          </a:p>
          <a:p>
            <a:pPr marL="0" indent="0">
              <a:buNone/>
            </a:pPr>
            <a:r>
              <a:rPr lang="en-US" sz="2200" dirty="0" smtClean="0">
                <a:latin typeface="Times New Roman" panose="02020603050405020304" pitchFamily="18" charset="0"/>
                <a:cs typeface="Times New Roman" panose="02020603050405020304" pitchFamily="18" charset="0"/>
              </a:rPr>
              <a:t>  a, </a:t>
            </a:r>
            <a:r>
              <a:rPr lang="en-US" sz="2200" dirty="0">
                <a:latin typeface="Times New Roman" panose="02020603050405020304" pitchFamily="18" charset="0"/>
                <a:cs typeface="Times New Roman" panose="02020603050405020304" pitchFamily="18" charset="0"/>
              </a:rPr>
              <a:t>Mùa xuân miền Bắc vào đầu tháng giêng </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solidFill>
                  <a:srgbClr val="FF0000"/>
                </a:solidFill>
                <a:latin typeface="Times New Roman" panose="02020603050405020304" pitchFamily="18" charset="0"/>
                <a:cs typeface="Times New Roman" panose="02020603050405020304" pitchFamily="18" charset="0"/>
              </a:rPr>
              <a:t>_ Cảnh sắc thiên nhiên </a:t>
            </a:r>
            <a:r>
              <a:rPr lang="en-US" sz="2200" dirty="0">
                <a:latin typeface="Times New Roman" panose="02020603050405020304" pitchFamily="18" charset="0"/>
                <a:cs typeface="Times New Roman" panose="02020603050405020304" pitchFamily="18" charset="0"/>
              </a:rPr>
              <a:t>: </a:t>
            </a: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Thời tiết  </a:t>
            </a:r>
            <a:r>
              <a:rPr lang="en-US" sz="2200" dirty="0">
                <a:latin typeface="Times New Roman" panose="02020603050405020304" pitchFamily="18" charset="0"/>
                <a:cs typeface="Times New Roman" panose="02020603050405020304" pitchFamily="18" charset="0"/>
              </a:rPr>
              <a:t>: Mưa riêu </a:t>
            </a:r>
            <a:r>
              <a:rPr lang="en-US" sz="2200" dirty="0" err="1">
                <a:latin typeface="Times New Roman" panose="02020603050405020304" pitchFamily="18" charset="0"/>
                <a:cs typeface="Times New Roman" panose="02020603050405020304" pitchFamily="18" charset="0"/>
              </a:rPr>
              <a:t>riêu</a:t>
            </a:r>
            <a:r>
              <a:rPr lang="en-US" sz="2200" dirty="0">
                <a:latin typeface="Times New Roman" panose="02020603050405020304" pitchFamily="18" charset="0"/>
                <a:cs typeface="Times New Roman" panose="02020603050405020304" pitchFamily="18" charset="0"/>
              </a:rPr>
              <a:t> , gió lành lạnh </a:t>
            </a:r>
          </a:p>
          <a:p>
            <a:pPr marL="0" indent="0">
              <a:buNone/>
            </a:pPr>
            <a:r>
              <a:rPr lang="en-US" sz="2200" dirty="0">
                <a:latin typeface="Times New Roman" panose="02020603050405020304" pitchFamily="18" charset="0"/>
                <a:cs typeface="Times New Roman" panose="02020603050405020304" pitchFamily="18" charset="0"/>
              </a:rPr>
              <a:t>+, Âm thanh : nhạn kêu, tiếng trống chèo , câu hát huê tình </a:t>
            </a: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_  Con người trong mùa xuân </a:t>
            </a:r>
            <a:r>
              <a:rPr lang="en-US" sz="2200" dirty="0">
                <a:latin typeface="Times New Roman" panose="02020603050405020304" pitchFamily="18" charset="0"/>
                <a:cs typeface="Times New Roman" panose="02020603050405020304" pitchFamily="18" charset="0"/>
              </a:rPr>
              <a:t>:</a:t>
            </a:r>
          </a:p>
          <a:p>
            <a:pPr marL="0" indent="0">
              <a:buNone/>
            </a:pPr>
            <a:r>
              <a:rPr lang="en-US" sz="2200" dirty="0">
                <a:latin typeface="Times New Roman" panose="02020603050405020304" pitchFamily="18" charset="0"/>
                <a:cs typeface="Times New Roman" panose="02020603050405020304" pitchFamily="18" charset="0"/>
              </a:rPr>
              <a:t>+, Say sưa ngây ngất trước mùa xuân tươi đẹp </a:t>
            </a:r>
          </a:p>
          <a:p>
            <a:pPr marL="0" indent="0">
              <a:buNone/>
            </a:pPr>
            <a:r>
              <a:rPr lang="en-US" sz="2200" dirty="0">
                <a:latin typeface="Times New Roman" panose="02020603050405020304" pitchFamily="18" charset="0"/>
                <a:cs typeface="Times New Roman" panose="02020603050405020304" pitchFamily="18" charset="0"/>
              </a:rPr>
              <a:t>+, Muôn phát điên lên , không chịu được máu căng lên , tim trẻ ra , đập mạnh hơn, thèm khát yêu thương </a:t>
            </a:r>
          </a:p>
          <a:p>
            <a:pPr marL="0" indent="0">
              <a:buNone/>
            </a:pPr>
            <a:r>
              <a:rPr lang="en-US" sz="2200" dirty="0">
                <a:solidFill>
                  <a:srgbClr val="FF0000"/>
                </a:solidFill>
                <a:latin typeface="Times New Roman" panose="02020603050405020304" pitchFamily="18" charset="0"/>
                <a:cs typeface="Times New Roman" panose="02020603050405020304" pitchFamily="18" charset="0"/>
              </a:rPr>
              <a:t> </a:t>
            </a:r>
            <a:r>
              <a:rPr lang="en-US" sz="2200" dirty="0" smtClean="0">
                <a:solidFill>
                  <a:srgbClr val="FF0000"/>
                </a:solidFill>
                <a:latin typeface="Times New Roman" panose="02020603050405020304" pitchFamily="18" charset="0"/>
                <a:cs typeface="Times New Roman" panose="02020603050405020304" pitchFamily="18" charset="0"/>
              </a:rPr>
              <a:t>_ </a:t>
            </a:r>
            <a:r>
              <a:rPr lang="en-US" sz="2200" dirty="0">
                <a:solidFill>
                  <a:srgbClr val="FF0000"/>
                </a:solidFill>
                <a:latin typeface="Times New Roman" panose="02020603050405020304" pitchFamily="18" charset="0"/>
                <a:cs typeface="Times New Roman" panose="02020603050405020304" pitchFamily="18" charset="0"/>
              </a:rPr>
              <a:t>Không khí gia đình đón tết :</a:t>
            </a:r>
          </a:p>
          <a:p>
            <a:pPr marL="0" indent="0">
              <a:buNone/>
            </a:pPr>
            <a:r>
              <a:rPr lang="en-US" sz="2200" dirty="0" smtClean="0">
                <a:latin typeface="Times New Roman" panose="02020603050405020304" pitchFamily="18" charset="0"/>
                <a:cs typeface="Times New Roman" panose="02020603050405020304" pitchFamily="18" charset="0"/>
              </a:rPr>
              <a:t>+,Nhang trầm </a:t>
            </a:r>
          </a:p>
          <a:p>
            <a:pPr marL="0" indent="0">
              <a:buNone/>
            </a:pPr>
            <a:r>
              <a:rPr lang="en-US" sz="2200" dirty="0" smtClean="0">
                <a:latin typeface="Times New Roman" panose="02020603050405020304" pitchFamily="18" charset="0"/>
                <a:cs typeface="Times New Roman" panose="02020603050405020304" pitchFamily="18" charset="0"/>
              </a:rPr>
              <a:t>+, Đèn nến </a:t>
            </a:r>
          </a:p>
          <a:p>
            <a:pPr marL="0" indent="0">
              <a:buNone/>
            </a:pP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Đoàn tụ êm đềm </a:t>
            </a:r>
          </a:p>
          <a:p>
            <a:pPr marL="0" indent="0">
              <a:buNone/>
            </a:pPr>
            <a:r>
              <a:rPr lang="en-US" sz="2200" dirty="0">
                <a:latin typeface="Times New Roman" panose="02020603050405020304" pitchFamily="18" charset="0"/>
                <a:cs typeface="Times New Roman" panose="02020603050405020304" pitchFamily="18" charset="0"/>
              </a:rPr>
              <a:t>+, Trên kính dưới nhường </a:t>
            </a:r>
          </a:p>
          <a:p>
            <a:pPr marL="0" indent="0">
              <a:buNone/>
            </a:pPr>
            <a:r>
              <a:rPr lang="en-US" sz="2200" dirty="0">
                <a:latin typeface="Times New Roman" panose="02020603050405020304" pitchFamily="18" charset="0"/>
                <a:cs typeface="Times New Roman" panose="02020603050405020304" pitchFamily="18" charset="0"/>
              </a:rPr>
              <a:t>+,  Đầm ấm , xum vầy </a:t>
            </a:r>
          </a:p>
          <a:p>
            <a:pPr marL="0" indent="0">
              <a:buNone/>
            </a:pPr>
            <a:endParaRPr lang="en-US" dirty="0"/>
          </a:p>
        </p:txBody>
      </p:sp>
    </p:spTree>
    <p:extLst>
      <p:ext uri="{BB962C8B-B14F-4D97-AF65-F5344CB8AC3E}">
        <p14:creationId xmlns:p14="http://schemas.microsoft.com/office/powerpoint/2010/main" val="25520060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xEl>
                                              <p:pRg st="7" end="7"/>
                                            </p:txEl>
                                          </p:spTgt>
                                        </p:tgtEl>
                                        <p:attrNameLst>
                                          <p:attrName>style.visibility</p:attrName>
                                        </p:attrNameLst>
                                      </p:cBhvr>
                                      <p:to>
                                        <p:strVal val="visible"/>
                                      </p:to>
                                    </p:set>
                                    <p:animEffect transition="in" filter="circle(in)">
                                      <p:cBhvr>
                                        <p:cTn id="14" dur="2000"/>
                                        <p:tgtEl>
                                          <p:spTgt spid="6">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animEffect transition="in" filter="fade">
                                      <p:cBhvr>
                                        <p:cTn id="19" dur="500"/>
                                        <p:tgtEl>
                                          <p:spTgt spid="6">
                                            <p:txEl>
                                              <p:pRg st="10" end="1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down)">
                                      <p:cBhvr>
                                        <p:cTn id="24" dur="580">
                                          <p:stCondLst>
                                            <p:cond delay="0"/>
                                          </p:stCondLst>
                                        </p:cTn>
                                        <p:tgtEl>
                                          <p:spTgt spid="6">
                                            <p:txEl>
                                              <p:pRg st="5" end="5"/>
                                            </p:txEl>
                                          </p:spTgt>
                                        </p:tgtEl>
                                      </p:cBhvr>
                                    </p:animEffect>
                                    <p:anim calcmode="lin" valueType="num">
                                      <p:cBhvr>
                                        <p:cTn id="25"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xEl>
                                              <p:pRg st="5" end="5"/>
                                            </p:txEl>
                                          </p:spTgt>
                                        </p:tgtEl>
                                      </p:cBhvr>
                                      <p:to x="100000" y="60000"/>
                                    </p:animScale>
                                    <p:animScale>
                                      <p:cBhvr>
                                        <p:cTn id="31" dur="166" decel="50000">
                                          <p:stCondLst>
                                            <p:cond delay="676"/>
                                          </p:stCondLst>
                                        </p:cTn>
                                        <p:tgtEl>
                                          <p:spTgt spid="6">
                                            <p:txEl>
                                              <p:pRg st="5" end="5"/>
                                            </p:txEl>
                                          </p:spTgt>
                                        </p:tgtEl>
                                      </p:cBhvr>
                                      <p:to x="100000" y="100000"/>
                                    </p:animScale>
                                    <p:animScale>
                                      <p:cBhvr>
                                        <p:cTn id="32" dur="26">
                                          <p:stCondLst>
                                            <p:cond delay="1312"/>
                                          </p:stCondLst>
                                        </p:cTn>
                                        <p:tgtEl>
                                          <p:spTgt spid="6">
                                            <p:txEl>
                                              <p:pRg st="5" end="5"/>
                                            </p:txEl>
                                          </p:spTgt>
                                        </p:tgtEl>
                                      </p:cBhvr>
                                      <p:to x="100000" y="80000"/>
                                    </p:animScale>
                                    <p:animScale>
                                      <p:cBhvr>
                                        <p:cTn id="33" dur="166" decel="50000">
                                          <p:stCondLst>
                                            <p:cond delay="1338"/>
                                          </p:stCondLst>
                                        </p:cTn>
                                        <p:tgtEl>
                                          <p:spTgt spid="6">
                                            <p:txEl>
                                              <p:pRg st="5" end="5"/>
                                            </p:txEl>
                                          </p:spTgt>
                                        </p:tgtEl>
                                      </p:cBhvr>
                                      <p:to x="100000" y="100000"/>
                                    </p:animScale>
                                    <p:animScale>
                                      <p:cBhvr>
                                        <p:cTn id="34" dur="26">
                                          <p:stCondLst>
                                            <p:cond delay="1642"/>
                                          </p:stCondLst>
                                        </p:cTn>
                                        <p:tgtEl>
                                          <p:spTgt spid="6">
                                            <p:txEl>
                                              <p:pRg st="5" end="5"/>
                                            </p:txEl>
                                          </p:spTgt>
                                        </p:tgtEl>
                                      </p:cBhvr>
                                      <p:to x="100000" y="90000"/>
                                    </p:animScale>
                                    <p:animScale>
                                      <p:cBhvr>
                                        <p:cTn id="35" dur="166" decel="50000">
                                          <p:stCondLst>
                                            <p:cond delay="1668"/>
                                          </p:stCondLst>
                                        </p:cTn>
                                        <p:tgtEl>
                                          <p:spTgt spid="6">
                                            <p:txEl>
                                              <p:pRg st="5" end="5"/>
                                            </p:txEl>
                                          </p:spTgt>
                                        </p:tgtEl>
                                      </p:cBhvr>
                                      <p:to x="100000" y="100000"/>
                                    </p:animScale>
                                    <p:animScale>
                                      <p:cBhvr>
                                        <p:cTn id="36" dur="26">
                                          <p:stCondLst>
                                            <p:cond delay="1808"/>
                                          </p:stCondLst>
                                        </p:cTn>
                                        <p:tgtEl>
                                          <p:spTgt spid="6">
                                            <p:txEl>
                                              <p:pRg st="5" end="5"/>
                                            </p:txEl>
                                          </p:spTgt>
                                        </p:tgtEl>
                                      </p:cBhvr>
                                      <p:to x="100000" y="95000"/>
                                    </p:animScale>
                                    <p:animScale>
                                      <p:cBhvr>
                                        <p:cTn id="37" dur="166" decel="50000">
                                          <p:stCondLst>
                                            <p:cond delay="1834"/>
                                          </p:stCondLst>
                                        </p:cTn>
                                        <p:tgtEl>
                                          <p:spTgt spid="6">
                                            <p:txEl>
                                              <p:pRg st="5" end="5"/>
                                            </p:txEl>
                                          </p:spTgt>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wipe(down)">
                                      <p:cBhvr>
                                        <p:cTn id="40" dur="580">
                                          <p:stCondLst>
                                            <p:cond delay="0"/>
                                          </p:stCondLst>
                                        </p:cTn>
                                        <p:tgtEl>
                                          <p:spTgt spid="6">
                                            <p:txEl>
                                              <p:pRg st="6" end="6"/>
                                            </p:txEl>
                                          </p:spTgt>
                                        </p:tgtEl>
                                      </p:cBhvr>
                                    </p:animEffect>
                                    <p:anim calcmode="lin" valueType="num">
                                      <p:cBhvr>
                                        <p:cTn id="41" dur="1822"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6">
                                            <p:txEl>
                                              <p:pRg st="6" end="6"/>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6">
                                            <p:txEl>
                                              <p:pRg st="6" end="6"/>
                                            </p:txEl>
                                          </p:spTgt>
                                        </p:tgtEl>
                                      </p:cBhvr>
                                      <p:to x="100000" y="60000"/>
                                    </p:animScale>
                                    <p:animScale>
                                      <p:cBhvr>
                                        <p:cTn id="47" dur="166" decel="50000">
                                          <p:stCondLst>
                                            <p:cond delay="676"/>
                                          </p:stCondLst>
                                        </p:cTn>
                                        <p:tgtEl>
                                          <p:spTgt spid="6">
                                            <p:txEl>
                                              <p:pRg st="6" end="6"/>
                                            </p:txEl>
                                          </p:spTgt>
                                        </p:tgtEl>
                                      </p:cBhvr>
                                      <p:to x="100000" y="100000"/>
                                    </p:animScale>
                                    <p:animScale>
                                      <p:cBhvr>
                                        <p:cTn id="48" dur="26">
                                          <p:stCondLst>
                                            <p:cond delay="1312"/>
                                          </p:stCondLst>
                                        </p:cTn>
                                        <p:tgtEl>
                                          <p:spTgt spid="6">
                                            <p:txEl>
                                              <p:pRg st="6" end="6"/>
                                            </p:txEl>
                                          </p:spTgt>
                                        </p:tgtEl>
                                      </p:cBhvr>
                                      <p:to x="100000" y="80000"/>
                                    </p:animScale>
                                    <p:animScale>
                                      <p:cBhvr>
                                        <p:cTn id="49" dur="166" decel="50000">
                                          <p:stCondLst>
                                            <p:cond delay="1338"/>
                                          </p:stCondLst>
                                        </p:cTn>
                                        <p:tgtEl>
                                          <p:spTgt spid="6">
                                            <p:txEl>
                                              <p:pRg st="6" end="6"/>
                                            </p:txEl>
                                          </p:spTgt>
                                        </p:tgtEl>
                                      </p:cBhvr>
                                      <p:to x="100000" y="100000"/>
                                    </p:animScale>
                                    <p:animScale>
                                      <p:cBhvr>
                                        <p:cTn id="50" dur="26">
                                          <p:stCondLst>
                                            <p:cond delay="1642"/>
                                          </p:stCondLst>
                                        </p:cTn>
                                        <p:tgtEl>
                                          <p:spTgt spid="6">
                                            <p:txEl>
                                              <p:pRg st="6" end="6"/>
                                            </p:txEl>
                                          </p:spTgt>
                                        </p:tgtEl>
                                      </p:cBhvr>
                                      <p:to x="100000" y="90000"/>
                                    </p:animScale>
                                    <p:animScale>
                                      <p:cBhvr>
                                        <p:cTn id="51" dur="166" decel="50000">
                                          <p:stCondLst>
                                            <p:cond delay="1668"/>
                                          </p:stCondLst>
                                        </p:cTn>
                                        <p:tgtEl>
                                          <p:spTgt spid="6">
                                            <p:txEl>
                                              <p:pRg st="6" end="6"/>
                                            </p:txEl>
                                          </p:spTgt>
                                        </p:tgtEl>
                                      </p:cBhvr>
                                      <p:to x="100000" y="100000"/>
                                    </p:animScale>
                                    <p:animScale>
                                      <p:cBhvr>
                                        <p:cTn id="52" dur="26">
                                          <p:stCondLst>
                                            <p:cond delay="1808"/>
                                          </p:stCondLst>
                                        </p:cTn>
                                        <p:tgtEl>
                                          <p:spTgt spid="6">
                                            <p:txEl>
                                              <p:pRg st="6" end="6"/>
                                            </p:txEl>
                                          </p:spTgt>
                                        </p:tgtEl>
                                      </p:cBhvr>
                                      <p:to x="100000" y="95000"/>
                                    </p:animScale>
                                    <p:animScale>
                                      <p:cBhvr>
                                        <p:cTn id="53" dur="166" decel="50000">
                                          <p:stCondLst>
                                            <p:cond delay="1834"/>
                                          </p:stCondLst>
                                        </p:cTn>
                                        <p:tgtEl>
                                          <p:spTgt spid="6">
                                            <p:txEl>
                                              <p:pRg st="6" end="6"/>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6">
                                            <p:txEl>
                                              <p:pRg st="8" end="8"/>
                                            </p:txEl>
                                          </p:spTgt>
                                        </p:tgtEl>
                                        <p:attrNameLst>
                                          <p:attrName>style.visibility</p:attrName>
                                        </p:attrNameLst>
                                      </p:cBhvr>
                                      <p:to>
                                        <p:strVal val="visible"/>
                                      </p:to>
                                    </p:set>
                                    <p:animEffect transition="in" filter="barn(inVertical)">
                                      <p:cBhvr>
                                        <p:cTn id="58" dur="500"/>
                                        <p:tgtEl>
                                          <p:spTgt spid="6">
                                            <p:txEl>
                                              <p:pRg st="8" end="8"/>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Effect transition="in" filter="barn(inVertical)">
                                      <p:cBhvr>
                                        <p:cTn id="61" dur="500"/>
                                        <p:tgtEl>
                                          <p:spTgt spid="6">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6">
                                            <p:txEl>
                                              <p:pRg st="11" end="11"/>
                                            </p:txEl>
                                          </p:spTgt>
                                        </p:tgtEl>
                                        <p:attrNameLst>
                                          <p:attrName>style.visibility</p:attrName>
                                        </p:attrNameLst>
                                      </p:cBhvr>
                                      <p:to>
                                        <p:strVal val="visible"/>
                                      </p:to>
                                    </p:set>
                                    <p:anim calcmode="lin" valueType="num">
                                      <p:cBhvr>
                                        <p:cTn id="66" dur="10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67" dur="1000" fill="hold"/>
                                        <p:tgtEl>
                                          <p:spTgt spid="6">
                                            <p:txEl>
                                              <p:pRg st="11" end="11"/>
                                            </p:txEl>
                                          </p:spTgt>
                                        </p:tgtEl>
                                        <p:attrNameLst>
                                          <p:attrName>ppt_h</p:attrName>
                                        </p:attrNameLst>
                                      </p:cBhvr>
                                      <p:tavLst>
                                        <p:tav tm="0">
                                          <p:val>
                                            <p:fltVal val="0"/>
                                          </p:val>
                                        </p:tav>
                                        <p:tav tm="100000">
                                          <p:val>
                                            <p:strVal val="#ppt_h"/>
                                          </p:val>
                                        </p:tav>
                                      </p:tavLst>
                                    </p:anim>
                                    <p:anim calcmode="lin" valueType="num">
                                      <p:cBhvr>
                                        <p:cTn id="68" dur="1000" fill="hold"/>
                                        <p:tgtEl>
                                          <p:spTgt spid="6">
                                            <p:txEl>
                                              <p:pRg st="11" end="11"/>
                                            </p:txEl>
                                          </p:spTgt>
                                        </p:tgtEl>
                                        <p:attrNameLst>
                                          <p:attrName>style.rotation</p:attrName>
                                        </p:attrNameLst>
                                      </p:cBhvr>
                                      <p:tavLst>
                                        <p:tav tm="0">
                                          <p:val>
                                            <p:fltVal val="90"/>
                                          </p:val>
                                        </p:tav>
                                        <p:tav tm="100000">
                                          <p:val>
                                            <p:fltVal val="0"/>
                                          </p:val>
                                        </p:tav>
                                      </p:tavLst>
                                    </p:anim>
                                    <p:animEffect transition="in" filter="fade">
                                      <p:cBhvr>
                                        <p:cTn id="69" dur="1000"/>
                                        <p:tgtEl>
                                          <p:spTgt spid="6">
                                            <p:txEl>
                                              <p:pRg st="11" end="1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6">
                                            <p:txEl>
                                              <p:pRg st="12" end="12"/>
                                            </p:txEl>
                                          </p:spTgt>
                                        </p:tgtEl>
                                        <p:attrNameLst>
                                          <p:attrName>style.visibility</p:attrName>
                                        </p:attrNameLst>
                                      </p:cBhvr>
                                      <p:to>
                                        <p:strVal val="visible"/>
                                      </p:to>
                                    </p:set>
                                    <p:anim calcmode="lin" valueType="num">
                                      <p:cBhvr>
                                        <p:cTn id="74" dur="1000" fill="hold"/>
                                        <p:tgtEl>
                                          <p:spTgt spid="6">
                                            <p:txEl>
                                              <p:pRg st="12" end="12"/>
                                            </p:txEl>
                                          </p:spTgt>
                                        </p:tgtEl>
                                        <p:attrNameLst>
                                          <p:attrName>ppt_w</p:attrName>
                                        </p:attrNameLst>
                                      </p:cBhvr>
                                      <p:tavLst>
                                        <p:tav tm="0">
                                          <p:val>
                                            <p:fltVal val="0"/>
                                          </p:val>
                                        </p:tav>
                                        <p:tav tm="100000">
                                          <p:val>
                                            <p:strVal val="#ppt_w"/>
                                          </p:val>
                                        </p:tav>
                                      </p:tavLst>
                                    </p:anim>
                                    <p:anim calcmode="lin" valueType="num">
                                      <p:cBhvr>
                                        <p:cTn id="75" dur="1000" fill="hold"/>
                                        <p:tgtEl>
                                          <p:spTgt spid="6">
                                            <p:txEl>
                                              <p:pRg st="12" end="12"/>
                                            </p:txEl>
                                          </p:spTgt>
                                        </p:tgtEl>
                                        <p:attrNameLst>
                                          <p:attrName>ppt_h</p:attrName>
                                        </p:attrNameLst>
                                      </p:cBhvr>
                                      <p:tavLst>
                                        <p:tav tm="0">
                                          <p:val>
                                            <p:fltVal val="0"/>
                                          </p:val>
                                        </p:tav>
                                        <p:tav tm="100000">
                                          <p:val>
                                            <p:strVal val="#ppt_h"/>
                                          </p:val>
                                        </p:tav>
                                      </p:tavLst>
                                    </p:anim>
                                    <p:anim calcmode="lin" valueType="num">
                                      <p:cBhvr>
                                        <p:cTn id="76" dur="1000" fill="hold"/>
                                        <p:tgtEl>
                                          <p:spTgt spid="6">
                                            <p:txEl>
                                              <p:pRg st="12" end="12"/>
                                            </p:txEl>
                                          </p:spTgt>
                                        </p:tgtEl>
                                        <p:attrNameLst>
                                          <p:attrName>style.rotation</p:attrName>
                                        </p:attrNameLst>
                                      </p:cBhvr>
                                      <p:tavLst>
                                        <p:tav tm="0">
                                          <p:val>
                                            <p:fltVal val="90"/>
                                          </p:val>
                                        </p:tav>
                                        <p:tav tm="100000">
                                          <p:val>
                                            <p:fltVal val="0"/>
                                          </p:val>
                                        </p:tav>
                                      </p:tavLst>
                                    </p:anim>
                                    <p:animEffect transition="in" filter="fade">
                                      <p:cBhvr>
                                        <p:cTn id="77" dur="1000"/>
                                        <p:tgtEl>
                                          <p:spTgt spid="6">
                                            <p:txEl>
                                              <p:pRg st="12" end="1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6">
                                            <p:txEl>
                                              <p:pRg st="13" end="13"/>
                                            </p:txEl>
                                          </p:spTgt>
                                        </p:tgtEl>
                                        <p:attrNameLst>
                                          <p:attrName>style.visibility</p:attrName>
                                        </p:attrNameLst>
                                      </p:cBhvr>
                                      <p:to>
                                        <p:strVal val="visible"/>
                                      </p:to>
                                    </p:set>
                                    <p:anim calcmode="lin" valueType="num">
                                      <p:cBhvr>
                                        <p:cTn id="82" dur="1000" fill="hold"/>
                                        <p:tgtEl>
                                          <p:spTgt spid="6">
                                            <p:txEl>
                                              <p:pRg st="13" end="13"/>
                                            </p:txEl>
                                          </p:spTgt>
                                        </p:tgtEl>
                                        <p:attrNameLst>
                                          <p:attrName>ppt_w</p:attrName>
                                        </p:attrNameLst>
                                      </p:cBhvr>
                                      <p:tavLst>
                                        <p:tav tm="0">
                                          <p:val>
                                            <p:fltVal val="0"/>
                                          </p:val>
                                        </p:tav>
                                        <p:tav tm="100000">
                                          <p:val>
                                            <p:strVal val="#ppt_w"/>
                                          </p:val>
                                        </p:tav>
                                      </p:tavLst>
                                    </p:anim>
                                    <p:anim calcmode="lin" valueType="num">
                                      <p:cBhvr>
                                        <p:cTn id="83" dur="1000" fill="hold"/>
                                        <p:tgtEl>
                                          <p:spTgt spid="6">
                                            <p:txEl>
                                              <p:pRg st="13" end="13"/>
                                            </p:txEl>
                                          </p:spTgt>
                                        </p:tgtEl>
                                        <p:attrNameLst>
                                          <p:attrName>ppt_h</p:attrName>
                                        </p:attrNameLst>
                                      </p:cBhvr>
                                      <p:tavLst>
                                        <p:tav tm="0">
                                          <p:val>
                                            <p:fltVal val="0"/>
                                          </p:val>
                                        </p:tav>
                                        <p:tav tm="100000">
                                          <p:val>
                                            <p:strVal val="#ppt_h"/>
                                          </p:val>
                                        </p:tav>
                                      </p:tavLst>
                                    </p:anim>
                                    <p:anim calcmode="lin" valueType="num">
                                      <p:cBhvr>
                                        <p:cTn id="84" dur="1000" fill="hold"/>
                                        <p:tgtEl>
                                          <p:spTgt spid="6">
                                            <p:txEl>
                                              <p:pRg st="13" end="13"/>
                                            </p:txEl>
                                          </p:spTgt>
                                        </p:tgtEl>
                                        <p:attrNameLst>
                                          <p:attrName>style.rotation</p:attrName>
                                        </p:attrNameLst>
                                      </p:cBhvr>
                                      <p:tavLst>
                                        <p:tav tm="0">
                                          <p:val>
                                            <p:fltVal val="90"/>
                                          </p:val>
                                        </p:tav>
                                        <p:tav tm="100000">
                                          <p:val>
                                            <p:fltVal val="0"/>
                                          </p:val>
                                        </p:tav>
                                      </p:tavLst>
                                    </p:anim>
                                    <p:animEffect transition="in" filter="fade">
                                      <p:cBhvr>
                                        <p:cTn id="85" dur="1000"/>
                                        <p:tgtEl>
                                          <p:spTgt spid="6">
                                            <p:txEl>
                                              <p:pRg st="13" end="13"/>
                                            </p:txEl>
                                          </p:spTgt>
                                        </p:tgtEl>
                                      </p:cBhvr>
                                    </p:animEffect>
                                  </p:childTnLst>
                                </p:cTn>
                              </p:par>
                              <p:par>
                                <p:cTn id="86" presetID="31" presetClass="entr" presetSubtype="0" fill="hold" nodeType="withEffect">
                                  <p:stCondLst>
                                    <p:cond delay="0"/>
                                  </p:stCondLst>
                                  <p:childTnLst>
                                    <p:set>
                                      <p:cBhvr>
                                        <p:cTn id="87" dur="1" fill="hold">
                                          <p:stCondLst>
                                            <p:cond delay="0"/>
                                          </p:stCondLst>
                                        </p:cTn>
                                        <p:tgtEl>
                                          <p:spTgt spid="6">
                                            <p:txEl>
                                              <p:pRg st="14" end="14"/>
                                            </p:txEl>
                                          </p:spTgt>
                                        </p:tgtEl>
                                        <p:attrNameLst>
                                          <p:attrName>style.visibility</p:attrName>
                                        </p:attrNameLst>
                                      </p:cBhvr>
                                      <p:to>
                                        <p:strVal val="visible"/>
                                      </p:to>
                                    </p:set>
                                    <p:anim calcmode="lin" valueType="num">
                                      <p:cBhvr>
                                        <p:cTn id="88" dur="1000" fill="hold"/>
                                        <p:tgtEl>
                                          <p:spTgt spid="6">
                                            <p:txEl>
                                              <p:pRg st="14" end="14"/>
                                            </p:txEl>
                                          </p:spTgt>
                                        </p:tgtEl>
                                        <p:attrNameLst>
                                          <p:attrName>ppt_w</p:attrName>
                                        </p:attrNameLst>
                                      </p:cBhvr>
                                      <p:tavLst>
                                        <p:tav tm="0">
                                          <p:val>
                                            <p:fltVal val="0"/>
                                          </p:val>
                                        </p:tav>
                                        <p:tav tm="100000">
                                          <p:val>
                                            <p:strVal val="#ppt_w"/>
                                          </p:val>
                                        </p:tav>
                                      </p:tavLst>
                                    </p:anim>
                                    <p:anim calcmode="lin" valueType="num">
                                      <p:cBhvr>
                                        <p:cTn id="89" dur="1000" fill="hold"/>
                                        <p:tgtEl>
                                          <p:spTgt spid="6">
                                            <p:txEl>
                                              <p:pRg st="14" end="14"/>
                                            </p:txEl>
                                          </p:spTgt>
                                        </p:tgtEl>
                                        <p:attrNameLst>
                                          <p:attrName>ppt_h</p:attrName>
                                        </p:attrNameLst>
                                      </p:cBhvr>
                                      <p:tavLst>
                                        <p:tav tm="0">
                                          <p:val>
                                            <p:fltVal val="0"/>
                                          </p:val>
                                        </p:tav>
                                        <p:tav tm="100000">
                                          <p:val>
                                            <p:strVal val="#ppt_h"/>
                                          </p:val>
                                        </p:tav>
                                      </p:tavLst>
                                    </p:anim>
                                    <p:anim calcmode="lin" valueType="num">
                                      <p:cBhvr>
                                        <p:cTn id="90" dur="1000" fill="hold"/>
                                        <p:tgtEl>
                                          <p:spTgt spid="6">
                                            <p:txEl>
                                              <p:pRg st="14" end="14"/>
                                            </p:txEl>
                                          </p:spTgt>
                                        </p:tgtEl>
                                        <p:attrNameLst>
                                          <p:attrName>style.rotation</p:attrName>
                                        </p:attrNameLst>
                                      </p:cBhvr>
                                      <p:tavLst>
                                        <p:tav tm="0">
                                          <p:val>
                                            <p:fltVal val="90"/>
                                          </p:val>
                                        </p:tav>
                                        <p:tav tm="100000">
                                          <p:val>
                                            <p:fltVal val="0"/>
                                          </p:val>
                                        </p:tav>
                                      </p:tavLst>
                                    </p:anim>
                                    <p:animEffect transition="in" filter="fade">
                                      <p:cBhvr>
                                        <p:cTn id="91" dur="1000"/>
                                        <p:tgtEl>
                                          <p:spTgt spid="6">
                                            <p:txEl>
                                              <p:pRg st="14" end="14"/>
                                            </p:txEl>
                                          </p:spTgt>
                                        </p:tgtEl>
                                      </p:cBhvr>
                                    </p:animEffect>
                                  </p:childTnLst>
                                </p:cTn>
                              </p:par>
                              <p:par>
                                <p:cTn id="92" presetID="31" presetClass="entr" presetSubtype="0" fill="hold" nodeType="withEffect">
                                  <p:stCondLst>
                                    <p:cond delay="0"/>
                                  </p:stCondLst>
                                  <p:childTnLst>
                                    <p:set>
                                      <p:cBhvr>
                                        <p:cTn id="93" dur="1" fill="hold">
                                          <p:stCondLst>
                                            <p:cond delay="0"/>
                                          </p:stCondLst>
                                        </p:cTn>
                                        <p:tgtEl>
                                          <p:spTgt spid="6">
                                            <p:txEl>
                                              <p:pRg st="15" end="15"/>
                                            </p:txEl>
                                          </p:spTgt>
                                        </p:tgtEl>
                                        <p:attrNameLst>
                                          <p:attrName>style.visibility</p:attrName>
                                        </p:attrNameLst>
                                      </p:cBhvr>
                                      <p:to>
                                        <p:strVal val="visible"/>
                                      </p:to>
                                    </p:set>
                                    <p:anim calcmode="lin" valueType="num">
                                      <p:cBhvr>
                                        <p:cTn id="94" dur="1000" fill="hold"/>
                                        <p:tgtEl>
                                          <p:spTgt spid="6">
                                            <p:txEl>
                                              <p:pRg st="15" end="15"/>
                                            </p:txEl>
                                          </p:spTgt>
                                        </p:tgtEl>
                                        <p:attrNameLst>
                                          <p:attrName>ppt_w</p:attrName>
                                        </p:attrNameLst>
                                      </p:cBhvr>
                                      <p:tavLst>
                                        <p:tav tm="0">
                                          <p:val>
                                            <p:fltVal val="0"/>
                                          </p:val>
                                        </p:tav>
                                        <p:tav tm="100000">
                                          <p:val>
                                            <p:strVal val="#ppt_w"/>
                                          </p:val>
                                        </p:tav>
                                      </p:tavLst>
                                    </p:anim>
                                    <p:anim calcmode="lin" valueType="num">
                                      <p:cBhvr>
                                        <p:cTn id="95" dur="1000" fill="hold"/>
                                        <p:tgtEl>
                                          <p:spTgt spid="6">
                                            <p:txEl>
                                              <p:pRg st="15" end="15"/>
                                            </p:txEl>
                                          </p:spTgt>
                                        </p:tgtEl>
                                        <p:attrNameLst>
                                          <p:attrName>ppt_h</p:attrName>
                                        </p:attrNameLst>
                                      </p:cBhvr>
                                      <p:tavLst>
                                        <p:tav tm="0">
                                          <p:val>
                                            <p:fltVal val="0"/>
                                          </p:val>
                                        </p:tav>
                                        <p:tav tm="100000">
                                          <p:val>
                                            <p:strVal val="#ppt_h"/>
                                          </p:val>
                                        </p:tav>
                                      </p:tavLst>
                                    </p:anim>
                                    <p:anim calcmode="lin" valueType="num">
                                      <p:cBhvr>
                                        <p:cTn id="96" dur="1000" fill="hold"/>
                                        <p:tgtEl>
                                          <p:spTgt spid="6">
                                            <p:txEl>
                                              <p:pRg st="15" end="15"/>
                                            </p:txEl>
                                          </p:spTgt>
                                        </p:tgtEl>
                                        <p:attrNameLst>
                                          <p:attrName>style.rotation</p:attrName>
                                        </p:attrNameLst>
                                      </p:cBhvr>
                                      <p:tavLst>
                                        <p:tav tm="0">
                                          <p:val>
                                            <p:fltVal val="90"/>
                                          </p:val>
                                        </p:tav>
                                        <p:tav tm="100000">
                                          <p:val>
                                            <p:fltVal val="0"/>
                                          </p:val>
                                        </p:tav>
                                      </p:tavLst>
                                    </p:anim>
                                    <p:animEffect transition="in" filter="fade">
                                      <p:cBhvr>
                                        <p:cTn id="97" dur="10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กรอบไอวี่ ใบไม้ติดสี่เหลี่ยม - ภาพฟรีบน Pixabay"/>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285" y="62282"/>
            <a:ext cx="12192000" cy="6858001"/>
          </a:xfrm>
        </p:spPr>
      </p:pic>
      <p:sp>
        <p:nvSpPr>
          <p:cNvPr id="5" name="Text Placeholder 4"/>
          <p:cNvSpPr>
            <a:spLocks noGrp="1"/>
          </p:cNvSpPr>
          <p:nvPr>
            <p:ph type="body" sz="quarter" idx="3"/>
          </p:nvPr>
        </p:nvSpPr>
        <p:spPr/>
        <p:txBody>
          <a:bodyPr/>
          <a:lstStyle/>
          <a:p>
            <a:endParaRPr lang="en-US"/>
          </a:p>
        </p:txBody>
      </p:sp>
      <p:pic>
        <p:nvPicPr>
          <p:cNvPr id="8" name="Content Placeholder 7" descr="Signo De Interrogación Pregunta · Imagen gratis en Pixabay"/>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842654" y="4031673"/>
            <a:ext cx="4329545" cy="2296896"/>
          </a:xfrm>
          <a:scene3d>
            <a:camera prst="isometricLeftDown"/>
            <a:lightRig rig="threePt" dir="t"/>
          </a:scene3d>
        </p:spPr>
      </p:pic>
      <p:sp>
        <p:nvSpPr>
          <p:cNvPr id="9" name="Cloud Callout 8"/>
          <p:cNvSpPr/>
          <p:nvPr/>
        </p:nvSpPr>
        <p:spPr>
          <a:xfrm>
            <a:off x="1548582" y="365125"/>
            <a:ext cx="9055508" cy="379392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Times New Roman" panose="02020603050405020304" pitchFamily="18" charset="0"/>
                <a:cs typeface="Times New Roman" panose="02020603050405020304" pitchFamily="18" charset="0"/>
              </a:rPr>
              <a:t>? Em hãy hình dung xem hình ảnh  “ mưa riêu </a:t>
            </a:r>
            <a:r>
              <a:rPr lang="en-US" sz="2000" dirty="0" err="1">
                <a:solidFill>
                  <a:schemeClr val="tx1"/>
                </a:solidFill>
                <a:latin typeface="Times New Roman" panose="02020603050405020304" pitchFamily="18" charset="0"/>
                <a:cs typeface="Times New Roman" panose="02020603050405020304" pitchFamily="18" charset="0"/>
              </a:rPr>
              <a:t>riêu</a:t>
            </a:r>
            <a:r>
              <a:rPr lang="en-US" sz="2000" dirty="0">
                <a:solidFill>
                  <a:schemeClr val="tx1"/>
                </a:solidFill>
                <a:latin typeface="Times New Roman" panose="02020603050405020304" pitchFamily="18" charset="0"/>
                <a:cs typeface="Times New Roman" panose="02020603050405020304" pitchFamily="18" charset="0"/>
              </a:rPr>
              <a:t> ” là mưa như thế nào ? </a:t>
            </a:r>
          </a:p>
          <a:p>
            <a:r>
              <a:rPr lang="en-US" sz="2000" dirty="0">
                <a:solidFill>
                  <a:schemeClr val="tx1"/>
                </a:solidFill>
                <a:latin typeface="Times New Roman" panose="02020603050405020304" pitchFamily="18" charset="0"/>
                <a:cs typeface="Times New Roman" panose="02020603050405020304" pitchFamily="18" charset="0"/>
              </a:rPr>
              <a:t>? Em cảm nhận “gió lành lạnh ” khác với gió lạnh như thế nào ? </a:t>
            </a:r>
          </a:p>
          <a:p>
            <a:r>
              <a:rPr lang="en-US" sz="2000" dirty="0">
                <a:solidFill>
                  <a:schemeClr val="tx1"/>
                </a:solidFill>
                <a:latin typeface="Times New Roman" panose="02020603050405020304" pitchFamily="18" charset="0"/>
                <a:cs typeface="Times New Roman" panose="02020603050405020304" pitchFamily="18" charset="0"/>
              </a:rPr>
              <a:t>? Em tưởng tượng “ tiếng nhạn kêu trong đêm xanh ” như thế nào ?</a:t>
            </a:r>
          </a:p>
          <a:p>
            <a:r>
              <a:rPr lang="en-US" sz="2000" dirty="0">
                <a:solidFill>
                  <a:schemeClr val="tx1"/>
                </a:solidFill>
                <a:latin typeface="Times New Roman" panose="02020603050405020304" pitchFamily="18" charset="0"/>
                <a:cs typeface="Times New Roman" panose="02020603050405020304" pitchFamily="18" charset="0"/>
              </a:rPr>
              <a:t>? Em đã bao giờ nghe thấy tiếng trống chèo chưa ? </a:t>
            </a:r>
          </a:p>
        </p:txBody>
      </p:sp>
    </p:spTree>
    <p:extLst>
      <p:ext uri="{BB962C8B-B14F-4D97-AF65-F5344CB8AC3E}">
        <p14:creationId xmlns:p14="http://schemas.microsoft.com/office/powerpoint/2010/main" val="28463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735"/>
            <a:ext cx="4218039" cy="6223820"/>
          </a:xfrm>
        </p:spPr>
        <p:txBody>
          <a:bodyPr>
            <a:normAutofit/>
          </a:bodyPr>
          <a:lstStyle/>
          <a:p>
            <a:r>
              <a:rPr lang="en-US" sz="2400" dirty="0">
                <a:solidFill>
                  <a:srgbClr val="FF0000"/>
                </a:solidFill>
                <a:latin typeface="Times New Roman" panose="02020603050405020304" pitchFamily="18" charset="0"/>
                <a:cs typeface="Times New Roman" panose="02020603050405020304" pitchFamily="18" charset="0"/>
              </a:rPr>
              <a:t>M</a:t>
            </a:r>
            <a:r>
              <a:rPr lang="en-US" sz="2400" dirty="0" smtClean="0">
                <a:solidFill>
                  <a:srgbClr val="FF0000"/>
                </a:solidFill>
                <a:latin typeface="Times New Roman" panose="02020603050405020304" pitchFamily="18" charset="0"/>
                <a:cs typeface="Times New Roman" panose="02020603050405020304" pitchFamily="18" charset="0"/>
              </a:rPr>
              <a:t>ưa </a:t>
            </a:r>
            <a:r>
              <a:rPr lang="en-US" sz="2400" dirty="0">
                <a:solidFill>
                  <a:srgbClr val="FF0000"/>
                </a:solidFill>
                <a:latin typeface="Times New Roman" panose="02020603050405020304" pitchFamily="18" charset="0"/>
                <a:cs typeface="Times New Roman" panose="02020603050405020304" pitchFamily="18" charset="0"/>
              </a:rPr>
              <a:t>riêu </a:t>
            </a:r>
            <a:r>
              <a:rPr lang="en-US" sz="2400" dirty="0" err="1">
                <a:solidFill>
                  <a:srgbClr val="FF0000"/>
                </a:solidFill>
                <a:latin typeface="Times New Roman" panose="02020603050405020304" pitchFamily="18" charset="0"/>
                <a:cs typeface="Times New Roman" panose="02020603050405020304" pitchFamily="18" charset="0"/>
              </a:rPr>
              <a:t>riêu</a:t>
            </a:r>
            <a:r>
              <a:rPr lang="en-US" sz="2400" dirty="0">
                <a:solidFill>
                  <a:srgbClr val="FF0000"/>
                </a:solidFill>
                <a:latin typeface="Times New Roman" panose="02020603050405020304" pitchFamily="18" charset="0"/>
                <a:cs typeface="Times New Roman" panose="02020603050405020304" pitchFamily="18" charset="0"/>
              </a:rPr>
              <a:t>, gió </a:t>
            </a:r>
            <a:r>
              <a:rPr lang="en-US" sz="2400" dirty="0" smtClean="0">
                <a:solidFill>
                  <a:srgbClr val="FF0000"/>
                </a:solidFill>
                <a:latin typeface="Times New Roman" panose="02020603050405020304" pitchFamily="18" charset="0"/>
                <a:cs typeface="Times New Roman" panose="02020603050405020304" pitchFamily="18" charset="0"/>
              </a:rPr>
              <a:t>lành lạnh </a:t>
            </a:r>
            <a:r>
              <a:rPr lang="en-US" sz="2400" dirty="0" smtClean="0">
                <a:latin typeface="Times New Roman" panose="02020603050405020304" pitchFamily="18" charset="0"/>
                <a:cs typeface="Times New Roman" panose="02020603050405020304" pitchFamily="18" charset="0"/>
              </a:rPr>
              <a:t>là thời tiết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không còn cái rét cắt da cắt thịt mà chỉ còn là cơn gió lành lạnh chỉ thoảng qua thôi và những cơn mưa  riêu </a:t>
            </a:r>
            <a:r>
              <a:rPr lang="en-US" sz="2400" dirty="0" err="1">
                <a:latin typeface="Times New Roman" panose="02020603050405020304" pitchFamily="18" charset="0"/>
                <a:cs typeface="Times New Roman" panose="02020603050405020304" pitchFamily="18" charset="0"/>
              </a:rPr>
              <a:t>riêu</a:t>
            </a:r>
            <a:r>
              <a:rPr lang="en-US" sz="2400" dirty="0">
                <a:latin typeface="Times New Roman" panose="02020603050405020304" pitchFamily="18" charset="0"/>
                <a:cs typeface="Times New Roman" panose="02020603050405020304" pitchFamily="18" charset="0"/>
              </a:rPr>
              <a:t> không đủ để làm ướt áo của những cô gái đi chơi xuân , cái không gian ấy và thời tiết ấy không gian mùa xuân đặc biệt ngấm vào trong lòng người để làm cho những người con xa quê nhắc đến mùa xuân lại nhớ đến những cảm nhận rất tinh tế ấy về </a:t>
            </a:r>
            <a:r>
              <a:rPr lang="en-US" sz="2400" dirty="0" smtClean="0">
                <a:latin typeface="Times New Roman" panose="02020603050405020304" pitchFamily="18" charset="0"/>
                <a:cs typeface="Times New Roman" panose="02020603050405020304" pitchFamily="18" charset="0"/>
              </a:rPr>
              <a:t>thời tiết </a:t>
            </a:r>
            <a:r>
              <a:rPr lang="en-US" sz="2400" dirty="0">
                <a:latin typeface="Times New Roman" panose="02020603050405020304" pitchFamily="18" charset="0"/>
                <a:cs typeface="Times New Roman" panose="02020603050405020304" pitchFamily="18" charset="0"/>
              </a:rPr>
              <a:t>mùa xuân </a:t>
            </a:r>
            <a:r>
              <a:rPr lang="en-US" sz="2400" dirty="0"/>
              <a:t> </a:t>
            </a:r>
          </a:p>
        </p:txBody>
      </p:sp>
      <p:sp>
        <p:nvSpPr>
          <p:cNvPr id="3" name="Text Placeholder 2"/>
          <p:cNvSpPr>
            <a:spLocks noGrp="1"/>
          </p:cNvSpPr>
          <p:nvPr>
            <p:ph type="body" idx="1"/>
          </p:nvPr>
        </p:nvSpPr>
        <p:spPr>
          <a:xfrm>
            <a:off x="1219200" y="6179127"/>
            <a:ext cx="9864435" cy="678872"/>
          </a:xfrm>
        </p:spPr>
        <p:txBody>
          <a:bodyPr>
            <a:normAutofit/>
          </a:bodyPr>
          <a:lstStyle/>
          <a:p>
            <a:r>
              <a:rPr lang="en-US" dirty="0" smtClean="0">
                <a:solidFill>
                  <a:srgbClr val="FF0000"/>
                </a:solidFill>
                <a:latin typeface="Times New Roman" panose="02020603050405020304" pitchFamily="18" charset="0"/>
                <a:cs typeface="Times New Roman" panose="02020603050405020304" pitchFamily="18" charset="0"/>
              </a:rPr>
              <a:t>MƯA RIÊU </a:t>
            </a:r>
            <a:r>
              <a:rPr lang="en-US" dirty="0" err="1" smtClean="0">
                <a:solidFill>
                  <a:srgbClr val="FF0000"/>
                </a:solidFill>
                <a:latin typeface="Times New Roman" panose="02020603050405020304" pitchFamily="18" charset="0"/>
                <a:cs typeface="Times New Roman" panose="02020603050405020304" pitchFamily="18" charset="0"/>
              </a:rPr>
              <a:t>RIÊU</a:t>
            </a:r>
            <a:r>
              <a:rPr lang="en-US" dirty="0" smtClean="0">
                <a:solidFill>
                  <a:srgbClr val="FF0000"/>
                </a:solidFill>
                <a:latin typeface="Times New Roman" panose="02020603050405020304" pitchFamily="18" charset="0"/>
                <a:cs typeface="Times New Roman" panose="02020603050405020304" pitchFamily="18" charset="0"/>
              </a:rPr>
              <a:t> LÀ MƯA PHÙN , HẠT MƯA NHỎ , ĐỀU , DÀI KÉO </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https://baokhanhhoa.vn/dataimages/201401/original/images920255_N.Anh.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183626" y="132735"/>
            <a:ext cx="7860891" cy="6104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188429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206181" cy="6858000"/>
          </a:xfrm>
        </p:spPr>
        <p:txBody>
          <a:bodyPr>
            <a:normAutofit/>
          </a:bodyPr>
          <a:lstStyle/>
          <a:p>
            <a:r>
              <a:rPr lang="en-US" sz="2700" dirty="0">
                <a:solidFill>
                  <a:srgbClr val="FF0000"/>
                </a:solidFill>
                <a:latin typeface="Times New Roman" panose="02020603050405020304" pitchFamily="18" charset="0"/>
                <a:cs typeface="Times New Roman" panose="02020603050405020304" pitchFamily="18" charset="0"/>
              </a:rPr>
              <a:t>T</a:t>
            </a:r>
            <a:r>
              <a:rPr lang="en-US" sz="2700" dirty="0" smtClean="0">
                <a:solidFill>
                  <a:srgbClr val="FF0000"/>
                </a:solidFill>
                <a:latin typeface="Times New Roman" panose="02020603050405020304" pitchFamily="18" charset="0"/>
                <a:cs typeface="Times New Roman" panose="02020603050405020304" pitchFamily="18" charset="0"/>
              </a:rPr>
              <a:t>iếng </a:t>
            </a:r>
            <a:r>
              <a:rPr lang="en-US" sz="2700" dirty="0">
                <a:solidFill>
                  <a:srgbClr val="FF0000"/>
                </a:solidFill>
                <a:latin typeface="Times New Roman" panose="02020603050405020304" pitchFamily="18" charset="0"/>
                <a:cs typeface="Times New Roman" panose="02020603050405020304" pitchFamily="18" charset="0"/>
              </a:rPr>
              <a:t>nhạn kêu trong xanh </a:t>
            </a:r>
            <a:r>
              <a:rPr lang="en-US" sz="2700" dirty="0">
                <a:latin typeface="Times New Roman" panose="02020603050405020304" pitchFamily="18" charset="0"/>
                <a:cs typeface="Times New Roman" panose="02020603050405020304" pitchFamily="18" charset="0"/>
              </a:rPr>
              <a:t>, nhạn ở đây là con chim én , chim én biểu tượng  cho mùa xuân đến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đàn chim </a:t>
            </a:r>
            <a:r>
              <a:rPr lang="en-US" sz="2400" dirty="0">
                <a:latin typeface="Times New Roman" panose="02020603050405020304" pitchFamily="18" charset="0"/>
                <a:cs typeface="Times New Roman" panose="02020603050405020304" pitchFamily="18" charset="0"/>
              </a:rPr>
              <a:t>én bay về  trong tiết trời mùa xuân vào đêm trăng trời  trong </a:t>
            </a:r>
            <a:r>
              <a:rPr lang="en-US" sz="2400" dirty="0" smtClean="0">
                <a:latin typeface="Times New Roman" panose="02020603050405020304" pitchFamily="18" charset="0"/>
                <a:cs typeface="Times New Roman" panose="02020603050405020304" pitchFamily="18" charset="0"/>
              </a:rPr>
              <a:t>xanh sáng   </a:t>
            </a:r>
            <a:r>
              <a:rPr lang="en-US" sz="2400" dirty="0">
                <a:latin typeface="Times New Roman" panose="02020603050405020304" pitchFamily="18" charset="0"/>
                <a:cs typeface="Times New Roman" panose="02020603050405020304" pitchFamily="18" charset="0"/>
              </a:rPr>
              <a:t>rõ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tác giả thấy hình ảnh đàn chim én mang </a:t>
            </a:r>
            <a:r>
              <a:rPr lang="en-US" sz="2400" dirty="0" smtClean="0">
                <a:latin typeface="Times New Roman" panose="02020603050405020304" pitchFamily="18" charset="0"/>
                <a:cs typeface="Times New Roman" panose="02020603050405020304" pitchFamily="18" charset="0"/>
              </a:rPr>
              <a:t>mùa </a:t>
            </a:r>
            <a:r>
              <a:rPr lang="en-US" sz="2400" dirty="0">
                <a:latin typeface="Times New Roman" panose="02020603050405020304" pitchFamily="18" charset="0"/>
                <a:cs typeface="Times New Roman" panose="02020603050405020304" pitchFamily="18" charset="0"/>
              </a:rPr>
              <a:t>xuân trở về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433059" y="0"/>
            <a:ext cx="6758941" cy="6858000"/>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0" y="-29497"/>
            <a:ext cx="12418877" cy="6887497"/>
          </a:xfrm>
          <a:prstGeom prst="rect">
            <a:avLst/>
          </a:prstGeom>
        </p:spPr>
      </p:pic>
    </p:spTree>
    <p:extLst>
      <p:ext uri="{BB962C8B-B14F-4D97-AF65-F5344CB8AC3E}">
        <p14:creationId xmlns:p14="http://schemas.microsoft.com/office/powerpoint/2010/main" val="367599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xit" presetSubtype="32" fill="hold" nodeType="clickEffect">
                                  <p:stCondLst>
                                    <p:cond delay="0"/>
                                  </p:stCondLst>
                                  <p:childTnLst>
                                    <p:animEffect transition="out" filter="plus(out)">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Flower Background Floral - Free image on Pixab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98653" y="0"/>
            <a:ext cx="12990653" cy="7223125"/>
          </a:xfrm>
        </p:spPr>
      </p:pic>
      <p:sp>
        <p:nvSpPr>
          <p:cNvPr id="5" name="Text Placeholder 4"/>
          <p:cNvSpPr>
            <a:spLocks noGrp="1"/>
          </p:cNvSpPr>
          <p:nvPr>
            <p:ph type="body" sz="quarter" idx="3"/>
          </p:nvPr>
        </p:nvSpPr>
        <p:spPr>
          <a:xfrm>
            <a:off x="691662" y="1090246"/>
            <a:ext cx="11172091" cy="4639223"/>
          </a:xfrm>
        </p:spPr>
        <p:txBody>
          <a:bodyPr>
            <a:normAutofit/>
            <a:scene3d>
              <a:camera prst="perspectiveFront"/>
              <a:lightRig rig="threePt" dir="t"/>
            </a:scene3d>
          </a:bodyPr>
          <a:lstStyle/>
          <a:p>
            <a:pPr algn="ctr"/>
            <a:r>
              <a:rPr lang="en-US" sz="8000" dirty="0" smtClean="0">
                <a:solidFill>
                  <a:schemeClr val="accent1">
                    <a:lumMod val="75000"/>
                  </a:schemeClr>
                </a:solidFill>
                <a:latin typeface="Times New Roman" panose="02020603050405020304" pitchFamily="18" charset="0"/>
                <a:cs typeface="Times New Roman" panose="02020603050405020304" pitchFamily="18" charset="0"/>
              </a:rPr>
              <a:t>KHỞI ĐỘNG </a:t>
            </a:r>
          </a:p>
          <a:p>
            <a:pPr algn="ctr"/>
            <a:r>
              <a:rPr lang="en-US" sz="2800" b="0" dirty="0">
                <a:solidFill>
                  <a:srgbClr val="FF0000"/>
                </a:solidFill>
                <a:latin typeface="Times New Roman" panose="02020603050405020304" pitchFamily="18" charset="0"/>
                <a:cs typeface="Times New Roman" panose="02020603050405020304" pitchFamily="18" charset="0"/>
              </a:rPr>
              <a:t>?</a:t>
            </a:r>
            <a:r>
              <a:rPr lang="en-US" sz="2800" b="0" dirty="0" smtClean="0">
                <a:solidFill>
                  <a:srgbClr val="FF0000"/>
                </a:solidFill>
                <a:latin typeface="Times New Roman" panose="02020603050405020304" pitchFamily="18" charset="0"/>
                <a:cs typeface="Times New Roman" panose="02020603050405020304" pitchFamily="18" charset="0"/>
              </a:rPr>
              <a:t> EM HÃY CHIA SẺ CHO CÔ VÀ CÁC BẠN NHỮNG BỨC </a:t>
            </a:r>
          </a:p>
          <a:p>
            <a:pPr algn="ctr"/>
            <a:r>
              <a:rPr lang="en-US" sz="2800" b="0" dirty="0" smtClean="0">
                <a:solidFill>
                  <a:srgbClr val="FF0000"/>
                </a:solidFill>
                <a:latin typeface="Times New Roman" panose="02020603050405020304" pitchFamily="18" charset="0"/>
                <a:cs typeface="Times New Roman" panose="02020603050405020304" pitchFamily="18" charset="0"/>
              </a:rPr>
              <a:t>TRANH , HÌNH ẢNH , BÀI HÁT VỂ MÙA XUÂN MÀ EM BIẾT  </a:t>
            </a:r>
          </a:p>
          <a:p>
            <a:pPr algn="ctr"/>
            <a:r>
              <a:rPr lang="en-US" sz="2800" b="0" dirty="0" smtClean="0">
                <a:solidFill>
                  <a:srgbClr val="FF0000"/>
                </a:solidFill>
                <a:latin typeface="Times New Roman" panose="02020603050405020304" pitchFamily="18" charset="0"/>
                <a:cs typeface="Times New Roman" panose="02020603050405020304" pitchFamily="18" charset="0"/>
              </a:rPr>
              <a:t>?  ĐIỀU EM THÍCH NHẤT Ở MÙA XUÂN QUÊ EM LÀ GÌ ? </a:t>
            </a:r>
          </a:p>
          <a:p>
            <a:pPr algn="ctr"/>
            <a:endParaRPr lang="en-US" sz="3600" b="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2580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5">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Beautifully Illustrated Vector Flower Backgrounds"/>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p:spPr>
      </p:pic>
      <p:sp>
        <p:nvSpPr>
          <p:cNvPr id="10" name="Text Placeholder 4"/>
          <p:cNvSpPr>
            <a:spLocks noGrp="1"/>
          </p:cNvSpPr>
          <p:nvPr>
            <p:ph sz="quarter" idx="4"/>
          </p:nvPr>
        </p:nvSpPr>
        <p:spPr>
          <a:xfrm>
            <a:off x="1" y="0"/>
            <a:ext cx="12191999" cy="6858000"/>
          </a:xfrm>
        </p:spPr>
        <p:txBody>
          <a:bodyPr>
            <a:normAutofit lnSpcReduction="10000"/>
          </a:bodyPr>
          <a:lstStyle/>
          <a:p>
            <a:pPr marL="0" indent="0">
              <a:buNone/>
            </a:pPr>
            <a:r>
              <a:rPr lang="en-US" sz="2000" dirty="0">
                <a:latin typeface="Times New Roman" panose="02020603050405020304" pitchFamily="18" charset="0"/>
                <a:cs typeface="Times New Roman" panose="02020603050405020304" pitchFamily="18" charset="0"/>
              </a:rPr>
              <a:t>2, Mùa xuân miền Bắc trong niềm thương nỗi nhớ của  tác giả</a:t>
            </a:r>
          </a:p>
          <a:p>
            <a:pPr marL="0" indent="0">
              <a:buNone/>
            </a:pPr>
            <a:r>
              <a:rPr lang="en-US" sz="2000" dirty="0">
                <a:latin typeface="Times New Roman" panose="02020603050405020304" pitchFamily="18" charset="0"/>
                <a:cs typeface="Times New Roman" panose="02020603050405020304" pitchFamily="18" charset="0"/>
              </a:rPr>
              <a:t>  a, Mùa xuân miền Bắc vào đầu tháng giêng </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_ Cảnh sắc thiên nhiên </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Thời tiết  </a:t>
            </a:r>
            <a:r>
              <a:rPr lang="en-US" sz="2000" dirty="0">
                <a:latin typeface="Times New Roman" panose="02020603050405020304" pitchFamily="18" charset="0"/>
                <a:cs typeface="Times New Roman" panose="02020603050405020304" pitchFamily="18" charset="0"/>
              </a:rPr>
              <a:t>: Mưa riêu </a:t>
            </a:r>
            <a:r>
              <a:rPr lang="en-US" sz="2000" dirty="0" err="1">
                <a:latin typeface="Times New Roman" panose="02020603050405020304" pitchFamily="18" charset="0"/>
                <a:cs typeface="Times New Roman" panose="02020603050405020304" pitchFamily="18" charset="0"/>
              </a:rPr>
              <a:t>riêu</a:t>
            </a:r>
            <a:r>
              <a:rPr lang="en-US" sz="2000" dirty="0">
                <a:latin typeface="Times New Roman" panose="02020603050405020304" pitchFamily="18" charset="0"/>
                <a:cs typeface="Times New Roman" panose="02020603050405020304" pitchFamily="18" charset="0"/>
              </a:rPr>
              <a:t> , gió lành lạnh </a:t>
            </a:r>
          </a:p>
          <a:p>
            <a:pPr marL="0" indent="0">
              <a:buNone/>
            </a:pPr>
            <a:r>
              <a:rPr lang="en-US" sz="2000" dirty="0">
                <a:latin typeface="Times New Roman" panose="02020603050405020304" pitchFamily="18" charset="0"/>
                <a:cs typeface="Times New Roman" panose="02020603050405020304" pitchFamily="18" charset="0"/>
              </a:rPr>
              <a:t>+, Âm thanh : nhạn kêu, tiếng trống chèo , câu hát huê tình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 _  Con người trong mùa xuân </a:t>
            </a:r>
            <a:r>
              <a:rPr lang="en-US" sz="2000" dirty="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Say sưa ngây ngất trước mùa xuân tươi đẹp </a:t>
            </a:r>
          </a:p>
          <a:p>
            <a:pPr marL="0" indent="0">
              <a:buNone/>
            </a:pPr>
            <a:r>
              <a:rPr lang="en-US" sz="2000" dirty="0">
                <a:latin typeface="Times New Roman" panose="02020603050405020304" pitchFamily="18" charset="0"/>
                <a:cs typeface="Times New Roman" panose="02020603050405020304" pitchFamily="18" charset="0"/>
              </a:rPr>
              <a:t>+, Muôn phát điên lên , không chịu được máu căng lên , tim trẻ ra , đập mạnh hơn, thèm khát yêu thương </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 _ Không khí gia đình đón tết </a:t>
            </a:r>
            <a:r>
              <a:rPr lang="en-US" sz="2000" dirty="0" smtClean="0">
                <a:solidFill>
                  <a:srgbClr val="FF0000"/>
                </a:solidFill>
                <a:latin typeface="Times New Roman" panose="02020603050405020304" pitchFamily="18" charset="0"/>
                <a:cs typeface="Times New Roman" panose="02020603050405020304" pitchFamily="18" charset="0"/>
              </a:rPr>
              <a:t>:</a:t>
            </a:r>
          </a:p>
          <a:p>
            <a:pPr marL="0" indent="0">
              <a:buNone/>
            </a:pPr>
            <a:r>
              <a:rPr lang="en-US" sz="2000" dirty="0" smtClean="0">
                <a:latin typeface="Times New Roman" panose="02020603050405020304" pitchFamily="18" charset="0"/>
                <a:cs typeface="Times New Roman" panose="02020603050405020304" pitchFamily="18" charset="0"/>
              </a:rPr>
              <a:t>+, Nhang trầm </a:t>
            </a:r>
          </a:p>
          <a:p>
            <a:pPr marL="0" indent="0">
              <a:buNone/>
            </a:pPr>
            <a:r>
              <a:rPr lang="en-US" sz="2000" dirty="0" smtClean="0">
                <a:latin typeface="Times New Roman" panose="02020603050405020304" pitchFamily="18" charset="0"/>
                <a:cs typeface="Times New Roman" panose="02020603050405020304" pitchFamily="18" charset="0"/>
              </a:rPr>
              <a:t>+, Đèn nến </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Đoàn tụ êm đềm </a:t>
            </a:r>
          </a:p>
          <a:p>
            <a:pPr marL="0" indent="0">
              <a:buNone/>
            </a:pPr>
            <a:r>
              <a:rPr lang="en-US" sz="2000" dirty="0">
                <a:latin typeface="Times New Roman" panose="02020603050405020304" pitchFamily="18" charset="0"/>
                <a:cs typeface="Times New Roman" panose="02020603050405020304" pitchFamily="18" charset="0"/>
              </a:rPr>
              <a:t>+, Trên kính dưới nhường </a:t>
            </a:r>
          </a:p>
          <a:p>
            <a:pPr marL="0" indent="0">
              <a:buNone/>
            </a:pPr>
            <a:r>
              <a:rPr lang="en-US" sz="2000" dirty="0">
                <a:latin typeface="Times New Roman" panose="02020603050405020304" pitchFamily="18" charset="0"/>
                <a:cs typeface="Times New Roman" panose="02020603050405020304" pitchFamily="18" charset="0"/>
              </a:rPr>
              <a:t>+,  Đầm ấm , xum vầy </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_  Nghệ thuật </a:t>
            </a:r>
            <a:r>
              <a:rPr lang="en-US" sz="2000" dirty="0">
                <a:latin typeface="Times New Roman" panose="02020603050405020304" pitchFamily="18" charset="0"/>
                <a:cs typeface="Times New Roman" panose="02020603050405020304" pitchFamily="18" charset="0"/>
              </a:rPr>
              <a:t>: Miêu tả + so sánh , ẩn dụ nhân hóa, điệp từ </a:t>
            </a:r>
          </a:p>
          <a:p>
            <a:pPr marL="0" indent="0">
              <a:buNone/>
            </a:pPr>
            <a:r>
              <a:rPr lang="en-US" sz="2000" dirty="0">
                <a:latin typeface="Times New Roman" panose="02020603050405020304" pitchFamily="18" charset="0"/>
                <a:cs typeface="Times New Roman" panose="02020603050405020304" pitchFamily="18" charset="0"/>
              </a:rPr>
              <a:t>=&gt;Mùa xuân tươi đẹp , đầm ấm tràn trề sức sống  và những nét đẹp trong cuộc sống nghĩa tình của con người, là nét văn hóa truyền thống  </a:t>
            </a:r>
          </a:p>
          <a:p>
            <a:pPr marL="0" indent="0">
              <a:buNone/>
            </a:pPr>
            <a:r>
              <a:rPr lang="en-US" dirty="0"/>
              <a:t> </a:t>
            </a:r>
          </a:p>
          <a:p>
            <a:endParaRPr lang="en-US" dirty="0"/>
          </a:p>
        </p:txBody>
      </p:sp>
      <p:sp>
        <p:nvSpPr>
          <p:cNvPr id="11" name="Cloud Callout 10"/>
          <p:cNvSpPr/>
          <p:nvPr/>
        </p:nvSpPr>
        <p:spPr>
          <a:xfrm>
            <a:off x="5472113" y="3006726"/>
            <a:ext cx="5100638" cy="268433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Em hãy nhận xét về   nghệ thuật  những nét đặc sắc trong đoạn 2 ? </a:t>
            </a:r>
          </a:p>
          <a:p>
            <a:r>
              <a:rPr lang="en-US" sz="2000" dirty="0">
                <a:latin typeface="Times New Roman" panose="02020603050405020304" pitchFamily="18" charset="0"/>
                <a:cs typeface="Times New Roman" panose="02020603050405020304" pitchFamily="18" charset="0"/>
              </a:rPr>
              <a:t>? Em có nhận xét gì về bức tranh mùa xuân đầu tháng giêng </a:t>
            </a:r>
          </a:p>
        </p:txBody>
      </p:sp>
      <p:sp>
        <p:nvSpPr>
          <p:cNvPr id="12" name="Cloud Callout 11"/>
          <p:cNvSpPr/>
          <p:nvPr/>
        </p:nvSpPr>
        <p:spPr>
          <a:xfrm>
            <a:off x="5472112" y="2192339"/>
            <a:ext cx="4752976" cy="303517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anose="02020603050405020304" pitchFamily="18" charset="0"/>
                <a:cs typeface="Times New Roman" panose="02020603050405020304" pitchFamily="18" charset="0"/>
              </a:rPr>
              <a:t>? Em hiểu như thế nào về những cách tác giả viết “ mùa xuân của tôi ”, “ mùa xuân thần thánh của tôi ”, “mùa xuân của Hà Nội thân yêu ”</a:t>
            </a:r>
          </a:p>
        </p:txBody>
      </p:sp>
      <p:sp>
        <p:nvSpPr>
          <p:cNvPr id="13" name="Wave 12"/>
          <p:cNvSpPr/>
          <p:nvPr/>
        </p:nvSpPr>
        <p:spPr>
          <a:xfrm>
            <a:off x="5447507" y="1454820"/>
            <a:ext cx="6457950" cy="451021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anose="02020603050405020304" pitchFamily="18" charset="0"/>
                <a:cs typeface="Times New Roman" panose="02020603050405020304" pitchFamily="18" charset="0"/>
              </a:rPr>
              <a:t>:_ </a:t>
            </a:r>
            <a:r>
              <a:rPr lang="en-US" sz="2000" dirty="0" smtClean="0">
                <a:latin typeface="Times New Roman" panose="02020603050405020304" pitchFamily="18" charset="0"/>
                <a:cs typeface="Times New Roman" panose="02020603050405020304" pitchFamily="18" charset="0"/>
              </a:rPr>
              <a:t> cách viết  </a:t>
            </a:r>
            <a:r>
              <a:rPr lang="vi-VN" sz="2000" dirty="0">
                <a:latin typeface="Times New Roman" panose="02020603050405020304" pitchFamily="18" charset="0"/>
                <a:cs typeface="Times New Roman" panose="02020603050405020304" pitchFamily="18" charset="0"/>
              </a:rPr>
              <a:t>“mùa xuân của tôi” cho thấy những kỉ niệm của ông với quê nhà</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_ </a:t>
            </a:r>
            <a:r>
              <a:rPr lang="vi-VN" sz="2000" dirty="0">
                <a:latin typeface="Times New Roman" panose="02020603050405020304" pitchFamily="18" charset="0"/>
                <a:cs typeface="Times New Roman" panose="02020603050405020304" pitchFamily="18" charset="0"/>
              </a:rPr>
              <a:t> cách viết “mùa xuân thần thánh của tôi” thì cho thấy mùa xuân quê hương có ý nghĩa như thế nào với riêng người viết (đem đến những đổi thay kì diệu)</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_ </a:t>
            </a:r>
            <a:r>
              <a:rPr lang="vi-VN" sz="2000" dirty="0">
                <a:latin typeface="Times New Roman" panose="02020603050405020304" pitchFamily="18" charset="0"/>
                <a:cs typeface="Times New Roman" panose="02020603050405020304" pitchFamily="18" charset="0"/>
              </a:rPr>
              <a:t> cách viết “mùa xuân của Hà Nội thân yêu” cho thấy sự gắn bó sâu nặng của tác giả - người con xa quê - với quê nhà</a:t>
            </a: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5571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14" end="14"/>
                                            </p:txEl>
                                          </p:spTgt>
                                        </p:tgtEl>
                                        <p:attrNameLst>
                                          <p:attrName>style.visibility</p:attrName>
                                        </p:attrNameLst>
                                      </p:cBhvr>
                                      <p:to>
                                        <p:strVal val="visible"/>
                                      </p:to>
                                    </p:set>
                                    <p:animEffect transition="in" filter="wipe(down)">
                                      <p:cBhvr>
                                        <p:cTn id="17" dur="500"/>
                                        <p:tgtEl>
                                          <p:spTgt spid="10">
                                            <p:txEl>
                                              <p:pRg st="14" end="1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xEl>
                                              <p:pRg st="15" end="15"/>
                                            </p:txEl>
                                          </p:spTgt>
                                        </p:tgtEl>
                                        <p:attrNameLst>
                                          <p:attrName>style.visibility</p:attrName>
                                        </p:attrNameLst>
                                      </p:cBhvr>
                                      <p:to>
                                        <p:strVal val="visible"/>
                                      </p:to>
                                    </p:set>
                                    <p:animEffect transition="in" filter="wipe(down)">
                                      <p:cBhvr>
                                        <p:cTn id="20" dur="500"/>
                                        <p:tgtEl>
                                          <p:spTgt spid="10">
                                            <p:txEl>
                                              <p:pRg st="15" end="1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xit" presetSubtype="4" fill="hold" grpId="1" nodeType="clickEffect">
                                  <p:stCondLst>
                                    <p:cond delay="0"/>
                                  </p:stCondLst>
                                  <p:childTnLst>
                                    <p:anim calcmode="lin" valueType="num">
                                      <p:cBhvr additive="base">
                                        <p:cTn id="29" dur="500"/>
                                        <p:tgtEl>
                                          <p:spTgt spid="12"/>
                                        </p:tgtEl>
                                        <p:attrNameLst>
                                          <p:attrName>ppt_y</p:attrName>
                                        </p:attrNameLst>
                                      </p:cBhvr>
                                      <p:tavLst>
                                        <p:tav tm="0">
                                          <p:val>
                                            <p:strVal val="#ppt_y"/>
                                          </p:val>
                                        </p:tav>
                                        <p:tav tm="100000">
                                          <p:val>
                                            <p:strVal val="#ppt_y+#ppt_h*1.125000"/>
                                          </p:val>
                                        </p:tav>
                                      </p:tavLst>
                                    </p:anim>
                                    <p:animEffect transition="out" filter="wipe(down)">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xit" presetSubtype="32" fill="hold" grpId="1" nodeType="clickEffect">
                                  <p:stCondLst>
                                    <p:cond delay="0"/>
                                  </p:stCondLst>
                                  <p:childTnLst>
                                    <p:animEffect transition="out" filter="diamond(out)">
                                      <p:cBhvr>
                                        <p:cTn id="40" dur="2000"/>
                                        <p:tgtEl>
                                          <p:spTgt spid="13"/>
                                        </p:tgtEl>
                                      </p:cBhvr>
                                    </p:animEffect>
                                    <p:set>
                                      <p:cBhvr>
                                        <p:cTn id="41"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Purple Grey Decorative - Free image on Pixab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p:spPr>
      </p:pic>
      <p:sp>
        <p:nvSpPr>
          <p:cNvPr id="6" name="Content Placeholder 5"/>
          <p:cNvSpPr>
            <a:spLocks noGrp="1"/>
          </p:cNvSpPr>
          <p:nvPr>
            <p:ph sz="quarter" idx="4"/>
          </p:nvPr>
        </p:nvSpPr>
        <p:spPr>
          <a:xfrm>
            <a:off x="0" y="0"/>
            <a:ext cx="12192000" cy="6858000"/>
          </a:xfrm>
        </p:spPr>
        <p:txBody>
          <a:bodyPr>
            <a:normAutofit/>
          </a:bodyPr>
          <a:lstStyle/>
          <a:p>
            <a:pPr marL="0" indent="0">
              <a:buNone/>
            </a:pPr>
            <a:r>
              <a:rPr lang="en-US" b="1" dirty="0" smtClean="0"/>
              <a:t> </a:t>
            </a:r>
            <a:r>
              <a:rPr lang="en-US" sz="2000" b="1" i="1" dirty="0">
                <a:latin typeface="Times New Roman" panose="02020603050405020304" pitchFamily="18" charset="0"/>
                <a:cs typeface="Times New Roman" panose="02020603050405020304" pitchFamily="18" charset="0"/>
              </a:rPr>
              <a:t>2, Mùa xuân miền Bắc trong niềm thương nỗi nhớ của  tác giả</a:t>
            </a:r>
          </a:p>
          <a:p>
            <a:pPr marL="0" indent="0">
              <a:buNone/>
            </a:pPr>
            <a:r>
              <a:rPr lang="en-US" sz="2000" b="1" dirty="0">
                <a:latin typeface="Times New Roman" panose="02020603050405020304" pitchFamily="18" charset="0"/>
                <a:cs typeface="Times New Roman" panose="02020603050405020304" pitchFamily="18" charset="0"/>
              </a:rPr>
              <a:t>  a, Mùa xuân miền Bắc vào đầu tháng giêng </a:t>
            </a:r>
          </a:p>
          <a:p>
            <a:pPr marL="0" indent="0">
              <a:buNone/>
            </a:pPr>
            <a:r>
              <a:rPr lang="en-US" sz="2000" b="1" dirty="0" smtClean="0">
                <a:latin typeface="Times New Roman" panose="02020603050405020304" pitchFamily="18" charset="0"/>
                <a:cs typeface="Times New Roman" panose="02020603050405020304" pitchFamily="18" charset="0"/>
              </a:rPr>
              <a:t>  b</a:t>
            </a:r>
            <a:r>
              <a:rPr lang="en-US" sz="2000" b="1" dirty="0">
                <a:latin typeface="Times New Roman" panose="02020603050405020304" pitchFamily="18" charset="0"/>
                <a:cs typeface="Times New Roman" panose="02020603050405020304" pitchFamily="18" charset="0"/>
              </a:rPr>
              <a:t>, Mùa xuân miền bắc sau rằm  tháng giêng </a:t>
            </a:r>
            <a:endParaRPr lang="en-US" sz="2000" dirty="0">
              <a:latin typeface="Times New Roman" panose="02020603050405020304" pitchFamily="18" charset="0"/>
              <a:cs typeface="Times New Roman" panose="02020603050405020304" pitchFamily="18" charset="0"/>
            </a:endParaRPr>
          </a:p>
          <a:p>
            <a:pPr marL="0" indent="0">
              <a:buNone/>
            </a:pPr>
            <a:r>
              <a:rPr lang="en-US" sz="1600" b="1" dirty="0">
                <a:solidFill>
                  <a:srgbClr val="FFC000"/>
                </a:solidFill>
                <a:latin typeface="Times New Roman" panose="02020603050405020304" pitchFamily="18" charset="0"/>
                <a:cs typeface="Times New Roman" panose="02020603050405020304" pitchFamily="18" charset="0"/>
              </a:rPr>
              <a:t>_ </a:t>
            </a:r>
            <a:r>
              <a:rPr lang="en-US" sz="1600" dirty="0">
                <a:solidFill>
                  <a:srgbClr val="FFC000"/>
                </a:solidFill>
                <a:latin typeface="Times New Roman" panose="02020603050405020304" pitchFamily="18" charset="0"/>
                <a:cs typeface="Times New Roman" panose="02020603050405020304" pitchFamily="18" charset="0"/>
              </a:rPr>
              <a:t>cảnh sắc  thiên nhiên </a:t>
            </a:r>
          </a:p>
          <a:p>
            <a:pPr marL="0" indent="0">
              <a:buNone/>
            </a:pPr>
            <a:r>
              <a:rPr lang="en-US" sz="1600" dirty="0">
                <a:solidFill>
                  <a:srgbClr val="FFC000"/>
                </a:solidFill>
                <a:latin typeface="Times New Roman" panose="02020603050405020304" pitchFamily="18" charset="0"/>
                <a:cs typeface="Times New Roman" panose="02020603050405020304" pitchFamily="18" charset="0"/>
              </a:rPr>
              <a:t>+, Đáo hơi phai nhụy còn phong </a:t>
            </a:r>
          </a:p>
          <a:p>
            <a:pPr marL="0" indent="0">
              <a:buNone/>
            </a:pPr>
            <a:r>
              <a:rPr lang="en-US" sz="1600" dirty="0">
                <a:solidFill>
                  <a:srgbClr val="FFC000"/>
                </a:solidFill>
                <a:latin typeface="Times New Roman" panose="02020603050405020304" pitchFamily="18" charset="0"/>
                <a:cs typeface="Times New Roman" panose="02020603050405020304" pitchFamily="18" charset="0"/>
              </a:rPr>
              <a:t>+ , Cỏ nức mùi hương </a:t>
            </a:r>
          </a:p>
          <a:p>
            <a:pPr marL="0" indent="0">
              <a:buNone/>
            </a:pPr>
            <a:r>
              <a:rPr lang="en-US" sz="1600" dirty="0">
                <a:solidFill>
                  <a:srgbClr val="FFC000"/>
                </a:solidFill>
                <a:latin typeface="Times New Roman" panose="02020603050405020304" pitchFamily="18" charset="0"/>
                <a:cs typeface="Times New Roman" panose="02020603050405020304" pitchFamily="18" charset="0"/>
              </a:rPr>
              <a:t>+ , Trời hết nồm, mưa xuân </a:t>
            </a:r>
          </a:p>
          <a:p>
            <a:pPr marL="0" indent="0">
              <a:buNone/>
            </a:pPr>
            <a:r>
              <a:rPr lang="en-US" sz="1600" dirty="0">
                <a:solidFill>
                  <a:srgbClr val="FFC000"/>
                </a:solidFill>
                <a:latin typeface="Times New Roman" panose="02020603050405020304" pitchFamily="18" charset="0"/>
                <a:cs typeface="Times New Roman" panose="02020603050405020304" pitchFamily="18" charset="0"/>
              </a:rPr>
              <a:t>+, B</a:t>
            </a:r>
            <a:r>
              <a:rPr lang="vi-VN" sz="1600" dirty="0">
                <a:solidFill>
                  <a:srgbClr val="FFC000"/>
                </a:solidFill>
                <a:latin typeface="Times New Roman" panose="02020603050405020304" pitchFamily="18" charset="0"/>
                <a:cs typeface="Times New Roman" panose="02020603050405020304" pitchFamily="18" charset="0"/>
              </a:rPr>
              <a:t>ầu trời đã có những vệt xanh tươi; đã có hoa thiên lí, vài con ong siêng năng đã bay đi kiếm nhị hoa;</a:t>
            </a:r>
            <a:endParaRPr lang="en-US" sz="1600" dirty="0">
              <a:solidFill>
                <a:srgbClr val="FFC000"/>
              </a:solidFill>
              <a:latin typeface="Times New Roman" panose="02020603050405020304" pitchFamily="18" charset="0"/>
              <a:cs typeface="Times New Roman" panose="02020603050405020304" pitchFamily="18" charset="0"/>
            </a:endParaRPr>
          </a:p>
          <a:p>
            <a:pPr marL="0" indent="0">
              <a:buNone/>
            </a:pPr>
            <a:r>
              <a:rPr lang="en-US" sz="1600" dirty="0">
                <a:solidFill>
                  <a:srgbClr val="FFC000"/>
                </a:solidFill>
                <a:latin typeface="Times New Roman" panose="02020603050405020304" pitchFamily="18" charset="0"/>
                <a:cs typeface="Times New Roman" panose="02020603050405020304" pitchFamily="18" charset="0"/>
              </a:rPr>
              <a:t>+,  N</a:t>
            </a:r>
            <a:r>
              <a:rPr lang="vi-VN" sz="1600" dirty="0">
                <a:solidFill>
                  <a:srgbClr val="FFC000"/>
                </a:solidFill>
                <a:latin typeface="Times New Roman" panose="02020603050405020304" pitchFamily="18" charset="0"/>
                <a:cs typeface="Times New Roman" panose="02020603050405020304" pitchFamily="18" charset="0"/>
              </a:rPr>
              <a:t>ến trời trong có những làn sáng hổng  </a:t>
            </a:r>
            <a:endParaRPr lang="en-US" sz="1600" dirty="0">
              <a:solidFill>
                <a:srgbClr val="FFC000"/>
              </a:solidFill>
              <a:latin typeface="Times New Roman" panose="02020603050405020304" pitchFamily="18" charset="0"/>
              <a:cs typeface="Times New Roman" panose="02020603050405020304" pitchFamily="18" charset="0"/>
            </a:endParaRPr>
          </a:p>
          <a:p>
            <a:pPr marL="0" indent="0">
              <a:buNone/>
            </a:pPr>
            <a:r>
              <a:rPr lang="en-US" sz="1600" dirty="0">
                <a:solidFill>
                  <a:srgbClr val="FFC000"/>
                </a:solidFill>
                <a:latin typeface="Times New Roman" panose="02020603050405020304" pitchFamily="18" charset="0"/>
                <a:cs typeface="Times New Roman" panose="02020603050405020304" pitchFamily="18" charset="0"/>
              </a:rPr>
              <a:t>+</a:t>
            </a:r>
            <a:r>
              <a:rPr lang="vi-VN" sz="1600" dirty="0">
                <a:solidFill>
                  <a:srgbClr val="FFC000"/>
                </a:solidFill>
                <a:latin typeface="Times New Roman" panose="02020603050405020304" pitchFamily="18" charset="0"/>
                <a:cs typeface="Times New Roman" panose="02020603050405020304" pitchFamily="18" charset="0"/>
              </a:rPr>
              <a:t>, </a:t>
            </a:r>
            <a:r>
              <a:rPr lang="en-US" sz="1600" dirty="0">
                <a:solidFill>
                  <a:srgbClr val="FFC000"/>
                </a:solidFill>
                <a:latin typeface="Times New Roman" panose="02020603050405020304" pitchFamily="18" charset="0"/>
                <a:cs typeface="Times New Roman" panose="02020603050405020304" pitchFamily="18" charset="0"/>
              </a:rPr>
              <a:t>K</a:t>
            </a:r>
            <a:r>
              <a:rPr lang="vi-VN" sz="1600" dirty="0">
                <a:solidFill>
                  <a:srgbClr val="FFC000"/>
                </a:solidFill>
                <a:latin typeface="Times New Roman" panose="02020603050405020304" pitchFamily="18" charset="0"/>
                <a:cs typeface="Times New Roman" panose="02020603050405020304" pitchFamily="18" charset="0"/>
              </a:rPr>
              <a:t>hung cảnh đêm trăng tháng Giêng : đêm xanh biêng biếc, có mưa dầy, nhìn rõ từng cánh sếu bay, trời vẫn rét một cách tình tứ nên thơ, có những đêm không mưa, trời sáng lung linh như ngọc.</a:t>
            </a:r>
            <a:endParaRPr lang="en-US" sz="1600" dirty="0">
              <a:solidFill>
                <a:srgbClr val="FFC000"/>
              </a:solidFill>
              <a:latin typeface="Times New Roman" panose="02020603050405020304" pitchFamily="18" charset="0"/>
              <a:cs typeface="Times New Roman" panose="02020603050405020304" pitchFamily="18" charset="0"/>
            </a:endParaRPr>
          </a:p>
          <a:p>
            <a:pPr marL="0" indent="0">
              <a:buNone/>
            </a:pPr>
            <a:r>
              <a:rPr lang="en-US" sz="1600" dirty="0">
                <a:solidFill>
                  <a:srgbClr val="FFC000"/>
                </a:solidFill>
                <a:latin typeface="Times New Roman" panose="02020603050405020304" pitchFamily="18" charset="0"/>
                <a:cs typeface="Times New Roman" panose="02020603050405020304" pitchFamily="18" charset="0"/>
              </a:rPr>
              <a:t>_ Con người </a:t>
            </a:r>
          </a:p>
          <a:p>
            <a:pPr marL="0" indent="0">
              <a:buNone/>
            </a:pPr>
            <a:r>
              <a:rPr lang="en-US" sz="1600" dirty="0">
                <a:solidFill>
                  <a:srgbClr val="FFC000"/>
                </a:solidFill>
                <a:latin typeface="Times New Roman" panose="02020603050405020304" pitchFamily="18" charset="0"/>
                <a:cs typeface="Times New Roman" panose="02020603050405020304" pitchFamily="18" charset="0"/>
              </a:rPr>
              <a:t>+, Rạo rực </a:t>
            </a:r>
          </a:p>
          <a:p>
            <a:pPr marL="0" indent="0">
              <a:buNone/>
            </a:pPr>
            <a:r>
              <a:rPr lang="en-US" sz="1600" dirty="0">
                <a:solidFill>
                  <a:srgbClr val="FFC000"/>
                </a:solidFill>
                <a:latin typeface="Times New Roman" panose="02020603050405020304" pitchFamily="18" charset="0"/>
                <a:cs typeface="Times New Roman" panose="02020603050405020304" pitchFamily="18" charset="0"/>
              </a:rPr>
              <a:t>+, Trở về nếp sống thường ngày:  </a:t>
            </a:r>
            <a:r>
              <a:rPr lang="vi-VN" sz="1600" dirty="0">
                <a:solidFill>
                  <a:srgbClr val="FFC000"/>
                </a:solidFill>
                <a:latin typeface="Times New Roman" panose="02020603050405020304" pitchFamily="18" charset="0"/>
                <a:cs typeface="Times New Roman" panose="02020603050405020304" pitchFamily="18" charset="0"/>
              </a:rPr>
              <a:t>bữa cơm giản dị có cà om với thịt thăn điểm những lá tía tô thái nhỏ hay bát canh trứng </a:t>
            </a:r>
            <a:r>
              <a:rPr lang="vi-VN" sz="1600" dirty="0" smtClean="0">
                <a:solidFill>
                  <a:srgbClr val="FFC000"/>
                </a:solidFill>
                <a:latin typeface="Times New Roman" panose="02020603050405020304" pitchFamily="18" charset="0"/>
                <a:cs typeface="Times New Roman" panose="02020603050405020304" pitchFamily="18" charset="0"/>
              </a:rPr>
              <a:t>cua</a:t>
            </a:r>
            <a:r>
              <a:rPr lang="en-US" sz="1600" dirty="0" smtClean="0">
                <a:solidFill>
                  <a:srgbClr val="FFC000"/>
                </a:solidFill>
                <a:latin typeface="Times New Roman" panose="02020603050405020304" pitchFamily="18" charset="0"/>
                <a:cs typeface="Times New Roman" panose="02020603050405020304" pitchFamily="18" charset="0"/>
              </a:rPr>
              <a:t> vắt chanh </a:t>
            </a:r>
            <a:endParaRPr lang="en-US" sz="1600" dirty="0" smtClean="0">
              <a:solidFill>
                <a:srgbClr val="FFC000"/>
              </a:solidFill>
              <a:latin typeface="Times New Roman" panose="02020603050405020304" pitchFamily="18" charset="0"/>
              <a:cs typeface="Times New Roman" panose="02020603050405020304" pitchFamily="18" charset="0"/>
            </a:endParaRPr>
          </a:p>
          <a:p>
            <a:pPr marL="0" indent="0">
              <a:buNone/>
            </a:pPr>
            <a:r>
              <a:rPr lang="en-US" sz="1800" dirty="0">
                <a:solidFill>
                  <a:srgbClr val="FF0000"/>
                </a:solidFill>
                <a:latin typeface="Times New Roman" panose="02020603050405020304" pitchFamily="18" charset="0"/>
                <a:cs typeface="Times New Roman" panose="02020603050405020304" pitchFamily="18" charset="0"/>
              </a:rPr>
              <a:t>=&gt;Không khí sinh hoạt của con người trở về nếp sống êm đềm thường nhật tuy cuộc sống thiên nhiên có thay đổi chút  ít nhưng vẫn rất đẹp , vẫn làm say đắm lòng người với cái mới mẻ của nó </a:t>
            </a:r>
          </a:p>
          <a:p>
            <a:pPr marL="0" indent="0">
              <a:buNone/>
            </a:pPr>
            <a:endParaRPr lang="en-US" sz="18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sz="1600" dirty="0">
              <a:solidFill>
                <a:srgbClr val="FFC000"/>
              </a:solidFill>
              <a:latin typeface="Times New Roman" panose="02020603050405020304" pitchFamily="18" charset="0"/>
              <a:cs typeface="Times New Roman" panose="02020603050405020304" pitchFamily="18" charset="0"/>
            </a:endParaRPr>
          </a:p>
        </p:txBody>
      </p:sp>
      <p:sp>
        <p:nvSpPr>
          <p:cNvPr id="9" name="Cloud Callout 8"/>
          <p:cNvSpPr/>
          <p:nvPr/>
        </p:nvSpPr>
        <p:spPr>
          <a:xfrm>
            <a:off x="6331743" y="346154"/>
            <a:ext cx="6278563" cy="386192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FFFF00"/>
                </a:solidFill>
                <a:latin typeface="Times New Roman" panose="02020603050405020304" pitchFamily="18" charset="0"/>
                <a:cs typeface="Times New Roman" panose="02020603050405020304" pitchFamily="18" charset="0"/>
              </a:rPr>
              <a:t>a, HS theo dõi </a:t>
            </a:r>
            <a:r>
              <a:rPr lang="en-US" sz="1600" dirty="0" err="1">
                <a:solidFill>
                  <a:srgbClr val="FFFF00"/>
                </a:solidFill>
                <a:latin typeface="Times New Roman" panose="02020603050405020304" pitchFamily="18" charset="0"/>
                <a:cs typeface="Times New Roman" panose="02020603050405020304" pitchFamily="18" charset="0"/>
              </a:rPr>
              <a:t>shs</a:t>
            </a:r>
            <a:r>
              <a:rPr lang="en-US" sz="1600" dirty="0">
                <a:solidFill>
                  <a:srgbClr val="FFFF00"/>
                </a:solidFill>
                <a:latin typeface="Times New Roman" panose="02020603050405020304" pitchFamily="18" charset="0"/>
                <a:cs typeface="Times New Roman" panose="02020603050405020304" pitchFamily="18" charset="0"/>
              </a:rPr>
              <a:t> và liệt kê những chi tiết  sau (HS   thảo luận nhóm </a:t>
            </a:r>
            <a:r>
              <a:rPr lang="en-US" sz="1600" dirty="0" smtClean="0">
                <a:solidFill>
                  <a:srgbClr val="FFFF00"/>
                </a:solidFill>
                <a:latin typeface="Times New Roman" panose="02020603050405020304" pitchFamily="18" charset="0"/>
                <a:cs typeface="Times New Roman" panose="02020603050405020304" pitchFamily="18" charset="0"/>
              </a:rPr>
              <a:t> </a:t>
            </a:r>
            <a:r>
              <a:rPr lang="en-US" sz="1600" dirty="0">
                <a:solidFill>
                  <a:srgbClr val="FFFF00"/>
                </a:solidFill>
                <a:latin typeface="Times New Roman" panose="02020603050405020304" pitchFamily="18" charset="0"/>
                <a:cs typeface="Times New Roman" panose="02020603050405020304" pitchFamily="18" charset="0"/>
              </a:rPr>
              <a:t>) </a:t>
            </a:r>
          </a:p>
          <a:p>
            <a:r>
              <a:rPr lang="en-US" sz="1600" dirty="0" smtClean="0">
                <a:latin typeface="Times New Roman" panose="02020603050405020304" pitchFamily="18" charset="0"/>
                <a:cs typeface="Times New Roman" panose="02020603050405020304" pitchFamily="18" charset="0"/>
              </a:rPr>
              <a:t>Nhóm 1  </a:t>
            </a:r>
            <a:r>
              <a:rPr lang="en-US" sz="1600" dirty="0">
                <a:latin typeface="Times New Roman" panose="02020603050405020304" pitchFamily="18" charset="0"/>
                <a:cs typeface="Times New Roman" panose="02020603050405020304" pitchFamily="18" charset="0"/>
              </a:rPr>
              <a:t>: Cảnh sắc thiên nhiên mùa xuân thay đổi như thế nào  sau rằm tháng giêng  ? </a:t>
            </a:r>
          </a:p>
          <a:p>
            <a:r>
              <a:rPr lang="en-US" sz="1600" dirty="0" smtClean="0">
                <a:latin typeface="Times New Roman" panose="02020603050405020304" pitchFamily="18" charset="0"/>
                <a:cs typeface="Times New Roman" panose="02020603050405020304" pitchFamily="18" charset="0"/>
              </a:rPr>
              <a:t>Nhóm 2  </a:t>
            </a:r>
            <a:r>
              <a:rPr lang="en-US" sz="1600" dirty="0">
                <a:latin typeface="Times New Roman" panose="02020603050405020304" pitchFamily="18" charset="0"/>
                <a:cs typeface="Times New Roman" panose="02020603050405020304" pitchFamily="18" charset="0"/>
              </a:rPr>
              <a:t>: Tâm trạng và cuộc sống của con người sau  rằm tháng giêng như thế nào ? </a:t>
            </a:r>
            <a:endParaRPr lang="en-US" sz="1600" dirty="0" smtClean="0">
              <a:latin typeface="Times New Roman" panose="02020603050405020304" pitchFamily="18" charset="0"/>
              <a:cs typeface="Times New Roman" panose="02020603050405020304" pitchFamily="18" charset="0"/>
            </a:endParaRPr>
          </a:p>
          <a:p>
            <a:r>
              <a:rPr lang="en-US" dirty="0"/>
              <a:t> </a:t>
            </a:r>
            <a:r>
              <a:rPr lang="en-US" sz="1600" dirty="0">
                <a:latin typeface="Times New Roman" panose="02020603050405020304" pitchFamily="18" charset="0"/>
                <a:cs typeface="Times New Roman" panose="02020603050405020304" pitchFamily="18" charset="0"/>
              </a:rPr>
              <a:t>Nhóm 3 : Qua việc tái hiện những cảnh sắc và tâm trạng cuộc sống con người , tác giả đã thể hiện sự tinh tế , nhạy cảm trước thiên nhiên như thế nào ? </a:t>
            </a:r>
          </a:p>
          <a:p>
            <a:r>
              <a:rPr lang="en-US" dirty="0"/>
              <a:t> </a:t>
            </a:r>
            <a:endParaRPr lang="en-US" sz="1600" dirty="0">
              <a:latin typeface="Times New Roman" panose="02020603050405020304" pitchFamily="18" charset="0"/>
              <a:cs typeface="Times New Roman" panose="02020603050405020304" pitchFamily="18" charset="0"/>
            </a:endParaRPr>
          </a:p>
        </p:txBody>
      </p:sp>
      <p:sp>
        <p:nvSpPr>
          <p:cNvPr id="12" name="Cloud Callout 11"/>
          <p:cNvSpPr/>
          <p:nvPr/>
        </p:nvSpPr>
        <p:spPr>
          <a:xfrm>
            <a:off x="5997575" y="346154"/>
            <a:ext cx="6528593" cy="43643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FFFF00"/>
                </a:solidFill>
                <a:latin typeface="Times New Roman" panose="02020603050405020304" pitchFamily="18" charset="0"/>
                <a:cs typeface="Times New Roman" panose="02020603050405020304" pitchFamily="18" charset="0"/>
              </a:rPr>
              <a:t>b</a:t>
            </a:r>
            <a:r>
              <a:rPr lang="en-US" sz="1600" dirty="0" smtClean="0">
                <a:solidFill>
                  <a:srgbClr val="FFFF00"/>
                </a:solidFill>
                <a:latin typeface="Times New Roman" panose="02020603050405020304" pitchFamily="18" charset="0"/>
                <a:cs typeface="Times New Roman" panose="02020603050405020304" pitchFamily="18" charset="0"/>
              </a:rPr>
              <a:t>,  </a:t>
            </a:r>
            <a:r>
              <a:rPr lang="en-US" sz="1600" dirty="0">
                <a:solidFill>
                  <a:srgbClr val="FFFF00"/>
                </a:solidFill>
                <a:latin typeface="Times New Roman" panose="02020603050405020304" pitchFamily="18" charset="0"/>
                <a:cs typeface="Times New Roman" panose="02020603050405020304" pitchFamily="18" charset="0"/>
              </a:rPr>
              <a:t>HS trình bày theo cảm nhận và hiểu biết của mình ( HS làm việc cá nhân 2’ )  </a:t>
            </a:r>
          </a:p>
          <a:p>
            <a:r>
              <a:rPr lang="vi-VN" sz="1600" i="1"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  : </a:t>
            </a:r>
            <a:r>
              <a:rPr lang="vi-VN" sz="1600" i="1" dirty="0">
                <a:latin typeface="Times New Roman" panose="02020603050405020304" pitchFamily="18" charset="0"/>
                <a:cs typeface="Times New Roman" panose="02020603050405020304" pitchFamily="18" charset="0"/>
              </a:rPr>
              <a:t> Em có nhận xét gì về những từ ngữ như “hơi phai”, “mùi hương man mác”, </a:t>
            </a:r>
            <a:r>
              <a:rPr lang="vi-VN" sz="1600" i="1" dirty="0" smtClean="0">
                <a:latin typeface="Times New Roman" panose="02020603050405020304" pitchFamily="18" charset="0"/>
                <a:cs typeface="Times New Roman" panose="02020603050405020304" pitchFamily="18" charset="0"/>
              </a:rPr>
              <a:t>, </a:t>
            </a:r>
            <a:r>
              <a:rPr lang="vi-VN" sz="1600" i="1" dirty="0">
                <a:latin typeface="Times New Roman" panose="02020603050405020304" pitchFamily="18" charset="0"/>
                <a:cs typeface="Times New Roman" panose="02020603050405020304" pitchFamily="18" charset="0"/>
              </a:rPr>
              <a:t>“làn sáng hồng</a:t>
            </a:r>
            <a:r>
              <a:rPr lang="vi-VN" sz="1600" i="1" dirty="0" smtClean="0">
                <a:latin typeface="Times New Roman" panose="02020603050405020304" pitchFamily="18" charset="0"/>
                <a:cs typeface="Times New Roman" panose="02020603050405020304" pitchFamily="18" charset="0"/>
              </a:rPr>
              <a:t>”,...</a:t>
            </a:r>
            <a:endParaRPr lang="en-US" sz="1600" i="1"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vi-VN" sz="1600" i="1"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 : </a:t>
            </a:r>
            <a:r>
              <a:rPr lang="vi-VN" sz="1600" i="1" dirty="0">
                <a:latin typeface="Times New Roman" panose="02020603050405020304" pitchFamily="18" charset="0"/>
                <a:cs typeface="Times New Roman" panose="02020603050405020304" pitchFamily="18" charset="0"/>
              </a:rPr>
              <a:t> Em hình dung thế nào về “đêm xanh biêng biếc”? Tại sao trong đêm vẫn thấy được từng cánh sếu bay</a:t>
            </a:r>
            <a:endParaRPr lang="en-US" sz="1600" dirty="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p:txBody>
      </p:sp>
      <p:sp>
        <p:nvSpPr>
          <p:cNvPr id="13" name="Vertical Scroll 12"/>
          <p:cNvSpPr/>
          <p:nvPr/>
        </p:nvSpPr>
        <p:spPr>
          <a:xfrm>
            <a:off x="5125000" y="623456"/>
            <a:ext cx="6870150" cy="537372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2060"/>
                </a:solidFill>
                <a:latin typeface="Times New Roman" panose="02020603050405020304" pitchFamily="18" charset="0"/>
                <a:cs typeface="Times New Roman" panose="02020603050405020304" pitchFamily="18" charset="0"/>
              </a:rPr>
              <a:t>+, Hơi phai : màu hồng  của cánh hoa đào đã  phai nhạt hơn </a:t>
            </a:r>
          </a:p>
          <a:p>
            <a:r>
              <a:rPr lang="en-US" sz="2000" dirty="0">
                <a:solidFill>
                  <a:srgbClr val="002060"/>
                </a:solidFill>
                <a:latin typeface="Times New Roman" panose="02020603050405020304" pitchFamily="18" charset="0"/>
                <a:cs typeface="Times New Roman" panose="02020603050405020304" pitchFamily="18" charset="0"/>
              </a:rPr>
              <a:t>+, Mùi hương man mác : mùi hương của cỏ  mang trong mình hương thơm của   mùa xuân </a:t>
            </a:r>
          </a:p>
          <a:p>
            <a:r>
              <a:rPr lang="en-US" sz="2000" dirty="0">
                <a:solidFill>
                  <a:srgbClr val="002060"/>
                </a:solidFill>
                <a:latin typeface="Times New Roman" panose="02020603050405020304" pitchFamily="18" charset="0"/>
                <a:cs typeface="Times New Roman" panose="02020603050405020304" pitchFamily="18" charset="0"/>
              </a:rPr>
              <a:t>+, Làn sáng hồng ; Nền trời đã xuất hiện mau ánh sáng trong sáng hồng  của bầu trời </a:t>
            </a:r>
          </a:p>
          <a:p>
            <a:r>
              <a:rPr lang="en-US" sz="2000" dirty="0">
                <a:solidFill>
                  <a:srgbClr val="002060"/>
                </a:solidFill>
                <a:latin typeface="Times New Roman" panose="02020603050405020304" pitchFamily="18" charset="0"/>
                <a:cs typeface="Times New Roman" panose="02020603050405020304" pitchFamily="18" charset="0"/>
              </a:rPr>
              <a:t>+, Đêm xanh biêng biếc là  hình ảnh bầu trời đêm trăng xanh sáng rõ làm cho con người nhìn thấy  được từng đàn chim mang mùa xuân trở </a:t>
            </a:r>
            <a:r>
              <a:rPr lang="en-US" dirty="0">
                <a:solidFill>
                  <a:srgbClr val="002060"/>
                </a:solidFill>
              </a:rPr>
              <a:t>về ) </a:t>
            </a:r>
          </a:p>
        </p:txBody>
      </p:sp>
      <p:sp>
        <p:nvSpPr>
          <p:cNvPr id="14" name="Cloud Callout 13"/>
          <p:cNvSpPr/>
          <p:nvPr/>
        </p:nvSpPr>
        <p:spPr>
          <a:xfrm>
            <a:off x="5269641" y="581891"/>
            <a:ext cx="6661804" cy="518472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Times New Roman" panose="02020603050405020304" pitchFamily="18" charset="0"/>
                <a:cs typeface="Times New Roman" panose="02020603050405020304" pitchFamily="18" charset="0"/>
              </a:rPr>
              <a:t>? Để khắc họa bức tranh mùa xuân sau rằm tháng giêng tác giả đã sử dụng những biện pháp nghệ thuật nào ? </a:t>
            </a:r>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Em có  nhận xét gì về bức tranh mùa xuân sau rằm tháng giêng ? </a:t>
            </a:r>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Thông qua bức tranh tác giả muốn gửi gắm điều gì ?</a:t>
            </a:r>
          </a:p>
        </p:txBody>
      </p:sp>
    </p:spTree>
    <p:extLst>
      <p:ext uri="{BB962C8B-B14F-4D97-AF65-F5344CB8AC3E}">
        <p14:creationId xmlns:p14="http://schemas.microsoft.com/office/powerpoint/2010/main" val="12526081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animEffect transition="in" filter="fade">
                                      <p:cBhvr>
                                        <p:cTn id="21" dur="1000"/>
                                        <p:tgtEl>
                                          <p:spTgt spid="6">
                                            <p:txEl>
                                              <p:pRg st="10" end="10"/>
                                            </p:txEl>
                                          </p:spTgt>
                                        </p:tgtEl>
                                      </p:cBhvr>
                                    </p:animEffect>
                                    <p:anim calcmode="lin" valueType="num">
                                      <p:cBhvr>
                                        <p:cTn id="22"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wipe(down)">
                                      <p:cBhvr>
                                        <p:cTn id="28" dur="580">
                                          <p:stCondLst>
                                            <p:cond delay="0"/>
                                          </p:stCondLst>
                                        </p:cTn>
                                        <p:tgtEl>
                                          <p:spTgt spid="6">
                                            <p:txEl>
                                              <p:pRg st="4" end="4"/>
                                            </p:txEl>
                                          </p:spTgt>
                                        </p:tgtEl>
                                      </p:cBhvr>
                                    </p:animEffect>
                                    <p:anim calcmode="lin" valueType="num">
                                      <p:cBhvr>
                                        <p:cTn id="29"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xEl>
                                              <p:pRg st="4" end="4"/>
                                            </p:txEl>
                                          </p:spTgt>
                                        </p:tgtEl>
                                      </p:cBhvr>
                                      <p:to x="100000" y="60000"/>
                                    </p:animScale>
                                    <p:animScale>
                                      <p:cBhvr>
                                        <p:cTn id="35" dur="166" decel="50000">
                                          <p:stCondLst>
                                            <p:cond delay="676"/>
                                          </p:stCondLst>
                                        </p:cTn>
                                        <p:tgtEl>
                                          <p:spTgt spid="6">
                                            <p:txEl>
                                              <p:pRg st="4" end="4"/>
                                            </p:txEl>
                                          </p:spTgt>
                                        </p:tgtEl>
                                      </p:cBhvr>
                                      <p:to x="100000" y="100000"/>
                                    </p:animScale>
                                    <p:animScale>
                                      <p:cBhvr>
                                        <p:cTn id="36" dur="26">
                                          <p:stCondLst>
                                            <p:cond delay="1312"/>
                                          </p:stCondLst>
                                        </p:cTn>
                                        <p:tgtEl>
                                          <p:spTgt spid="6">
                                            <p:txEl>
                                              <p:pRg st="4" end="4"/>
                                            </p:txEl>
                                          </p:spTgt>
                                        </p:tgtEl>
                                      </p:cBhvr>
                                      <p:to x="100000" y="80000"/>
                                    </p:animScale>
                                    <p:animScale>
                                      <p:cBhvr>
                                        <p:cTn id="37" dur="166" decel="50000">
                                          <p:stCondLst>
                                            <p:cond delay="1338"/>
                                          </p:stCondLst>
                                        </p:cTn>
                                        <p:tgtEl>
                                          <p:spTgt spid="6">
                                            <p:txEl>
                                              <p:pRg st="4" end="4"/>
                                            </p:txEl>
                                          </p:spTgt>
                                        </p:tgtEl>
                                      </p:cBhvr>
                                      <p:to x="100000" y="100000"/>
                                    </p:animScale>
                                    <p:animScale>
                                      <p:cBhvr>
                                        <p:cTn id="38" dur="26">
                                          <p:stCondLst>
                                            <p:cond delay="1642"/>
                                          </p:stCondLst>
                                        </p:cTn>
                                        <p:tgtEl>
                                          <p:spTgt spid="6">
                                            <p:txEl>
                                              <p:pRg st="4" end="4"/>
                                            </p:txEl>
                                          </p:spTgt>
                                        </p:tgtEl>
                                      </p:cBhvr>
                                      <p:to x="100000" y="90000"/>
                                    </p:animScale>
                                    <p:animScale>
                                      <p:cBhvr>
                                        <p:cTn id="39" dur="166" decel="50000">
                                          <p:stCondLst>
                                            <p:cond delay="1668"/>
                                          </p:stCondLst>
                                        </p:cTn>
                                        <p:tgtEl>
                                          <p:spTgt spid="6">
                                            <p:txEl>
                                              <p:pRg st="4" end="4"/>
                                            </p:txEl>
                                          </p:spTgt>
                                        </p:tgtEl>
                                      </p:cBhvr>
                                      <p:to x="100000" y="100000"/>
                                    </p:animScale>
                                    <p:animScale>
                                      <p:cBhvr>
                                        <p:cTn id="40" dur="26">
                                          <p:stCondLst>
                                            <p:cond delay="1808"/>
                                          </p:stCondLst>
                                        </p:cTn>
                                        <p:tgtEl>
                                          <p:spTgt spid="6">
                                            <p:txEl>
                                              <p:pRg st="4" end="4"/>
                                            </p:txEl>
                                          </p:spTgt>
                                        </p:tgtEl>
                                      </p:cBhvr>
                                      <p:to x="100000" y="95000"/>
                                    </p:animScale>
                                    <p:animScale>
                                      <p:cBhvr>
                                        <p:cTn id="41" dur="166" decel="50000">
                                          <p:stCondLst>
                                            <p:cond delay="1834"/>
                                          </p:stCondLst>
                                        </p:cTn>
                                        <p:tgtEl>
                                          <p:spTgt spid="6">
                                            <p:txEl>
                                              <p:pRg st="4" end="4"/>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wipe(down)">
                                      <p:cBhvr>
                                        <p:cTn id="44" dur="580">
                                          <p:stCondLst>
                                            <p:cond delay="0"/>
                                          </p:stCondLst>
                                        </p:cTn>
                                        <p:tgtEl>
                                          <p:spTgt spid="6">
                                            <p:txEl>
                                              <p:pRg st="5" end="5"/>
                                            </p:txEl>
                                          </p:spTgt>
                                        </p:tgtEl>
                                      </p:cBhvr>
                                    </p:animEffect>
                                    <p:anim calcmode="lin" valueType="num">
                                      <p:cBhvr>
                                        <p:cTn id="45"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6">
                                            <p:txEl>
                                              <p:pRg st="5" end="5"/>
                                            </p:txEl>
                                          </p:spTgt>
                                        </p:tgtEl>
                                      </p:cBhvr>
                                      <p:to x="100000" y="60000"/>
                                    </p:animScale>
                                    <p:animScale>
                                      <p:cBhvr>
                                        <p:cTn id="51" dur="166" decel="50000">
                                          <p:stCondLst>
                                            <p:cond delay="676"/>
                                          </p:stCondLst>
                                        </p:cTn>
                                        <p:tgtEl>
                                          <p:spTgt spid="6">
                                            <p:txEl>
                                              <p:pRg st="5" end="5"/>
                                            </p:txEl>
                                          </p:spTgt>
                                        </p:tgtEl>
                                      </p:cBhvr>
                                      <p:to x="100000" y="100000"/>
                                    </p:animScale>
                                    <p:animScale>
                                      <p:cBhvr>
                                        <p:cTn id="52" dur="26">
                                          <p:stCondLst>
                                            <p:cond delay="1312"/>
                                          </p:stCondLst>
                                        </p:cTn>
                                        <p:tgtEl>
                                          <p:spTgt spid="6">
                                            <p:txEl>
                                              <p:pRg st="5" end="5"/>
                                            </p:txEl>
                                          </p:spTgt>
                                        </p:tgtEl>
                                      </p:cBhvr>
                                      <p:to x="100000" y="80000"/>
                                    </p:animScale>
                                    <p:animScale>
                                      <p:cBhvr>
                                        <p:cTn id="53" dur="166" decel="50000">
                                          <p:stCondLst>
                                            <p:cond delay="1338"/>
                                          </p:stCondLst>
                                        </p:cTn>
                                        <p:tgtEl>
                                          <p:spTgt spid="6">
                                            <p:txEl>
                                              <p:pRg st="5" end="5"/>
                                            </p:txEl>
                                          </p:spTgt>
                                        </p:tgtEl>
                                      </p:cBhvr>
                                      <p:to x="100000" y="100000"/>
                                    </p:animScale>
                                    <p:animScale>
                                      <p:cBhvr>
                                        <p:cTn id="54" dur="26">
                                          <p:stCondLst>
                                            <p:cond delay="1642"/>
                                          </p:stCondLst>
                                        </p:cTn>
                                        <p:tgtEl>
                                          <p:spTgt spid="6">
                                            <p:txEl>
                                              <p:pRg st="5" end="5"/>
                                            </p:txEl>
                                          </p:spTgt>
                                        </p:tgtEl>
                                      </p:cBhvr>
                                      <p:to x="100000" y="90000"/>
                                    </p:animScale>
                                    <p:animScale>
                                      <p:cBhvr>
                                        <p:cTn id="55" dur="166" decel="50000">
                                          <p:stCondLst>
                                            <p:cond delay="1668"/>
                                          </p:stCondLst>
                                        </p:cTn>
                                        <p:tgtEl>
                                          <p:spTgt spid="6">
                                            <p:txEl>
                                              <p:pRg st="5" end="5"/>
                                            </p:txEl>
                                          </p:spTgt>
                                        </p:tgtEl>
                                      </p:cBhvr>
                                      <p:to x="100000" y="100000"/>
                                    </p:animScale>
                                    <p:animScale>
                                      <p:cBhvr>
                                        <p:cTn id="56" dur="26">
                                          <p:stCondLst>
                                            <p:cond delay="1808"/>
                                          </p:stCondLst>
                                        </p:cTn>
                                        <p:tgtEl>
                                          <p:spTgt spid="6">
                                            <p:txEl>
                                              <p:pRg st="5" end="5"/>
                                            </p:txEl>
                                          </p:spTgt>
                                        </p:tgtEl>
                                      </p:cBhvr>
                                      <p:to x="100000" y="95000"/>
                                    </p:animScale>
                                    <p:animScale>
                                      <p:cBhvr>
                                        <p:cTn id="57" dur="166" decel="50000">
                                          <p:stCondLst>
                                            <p:cond delay="1834"/>
                                          </p:stCondLst>
                                        </p:cTn>
                                        <p:tgtEl>
                                          <p:spTgt spid="6">
                                            <p:txEl>
                                              <p:pRg st="5" end="5"/>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6">
                                            <p:txEl>
                                              <p:pRg st="6" end="6"/>
                                            </p:txEl>
                                          </p:spTgt>
                                        </p:tgtEl>
                                        <p:attrNameLst>
                                          <p:attrName>style.visibility</p:attrName>
                                        </p:attrNameLst>
                                      </p:cBhvr>
                                      <p:to>
                                        <p:strVal val="visible"/>
                                      </p:to>
                                    </p:set>
                                    <p:animEffect transition="in" filter="wipe(down)">
                                      <p:cBhvr>
                                        <p:cTn id="60" dur="580">
                                          <p:stCondLst>
                                            <p:cond delay="0"/>
                                          </p:stCondLst>
                                        </p:cTn>
                                        <p:tgtEl>
                                          <p:spTgt spid="6">
                                            <p:txEl>
                                              <p:pRg st="6" end="6"/>
                                            </p:txEl>
                                          </p:spTgt>
                                        </p:tgtEl>
                                      </p:cBhvr>
                                    </p:animEffect>
                                    <p:anim calcmode="lin" valueType="num">
                                      <p:cBhvr>
                                        <p:cTn id="61" dur="1822"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6">
                                            <p:txEl>
                                              <p:pRg st="6" end="6"/>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6">
                                            <p:txEl>
                                              <p:pRg st="6" end="6"/>
                                            </p:txEl>
                                          </p:spTgt>
                                        </p:tgtEl>
                                      </p:cBhvr>
                                      <p:to x="100000" y="60000"/>
                                    </p:animScale>
                                    <p:animScale>
                                      <p:cBhvr>
                                        <p:cTn id="67" dur="166" decel="50000">
                                          <p:stCondLst>
                                            <p:cond delay="676"/>
                                          </p:stCondLst>
                                        </p:cTn>
                                        <p:tgtEl>
                                          <p:spTgt spid="6">
                                            <p:txEl>
                                              <p:pRg st="6" end="6"/>
                                            </p:txEl>
                                          </p:spTgt>
                                        </p:tgtEl>
                                      </p:cBhvr>
                                      <p:to x="100000" y="100000"/>
                                    </p:animScale>
                                    <p:animScale>
                                      <p:cBhvr>
                                        <p:cTn id="68" dur="26">
                                          <p:stCondLst>
                                            <p:cond delay="1312"/>
                                          </p:stCondLst>
                                        </p:cTn>
                                        <p:tgtEl>
                                          <p:spTgt spid="6">
                                            <p:txEl>
                                              <p:pRg st="6" end="6"/>
                                            </p:txEl>
                                          </p:spTgt>
                                        </p:tgtEl>
                                      </p:cBhvr>
                                      <p:to x="100000" y="80000"/>
                                    </p:animScale>
                                    <p:animScale>
                                      <p:cBhvr>
                                        <p:cTn id="69" dur="166" decel="50000">
                                          <p:stCondLst>
                                            <p:cond delay="1338"/>
                                          </p:stCondLst>
                                        </p:cTn>
                                        <p:tgtEl>
                                          <p:spTgt spid="6">
                                            <p:txEl>
                                              <p:pRg st="6" end="6"/>
                                            </p:txEl>
                                          </p:spTgt>
                                        </p:tgtEl>
                                      </p:cBhvr>
                                      <p:to x="100000" y="100000"/>
                                    </p:animScale>
                                    <p:animScale>
                                      <p:cBhvr>
                                        <p:cTn id="70" dur="26">
                                          <p:stCondLst>
                                            <p:cond delay="1642"/>
                                          </p:stCondLst>
                                        </p:cTn>
                                        <p:tgtEl>
                                          <p:spTgt spid="6">
                                            <p:txEl>
                                              <p:pRg st="6" end="6"/>
                                            </p:txEl>
                                          </p:spTgt>
                                        </p:tgtEl>
                                      </p:cBhvr>
                                      <p:to x="100000" y="90000"/>
                                    </p:animScale>
                                    <p:animScale>
                                      <p:cBhvr>
                                        <p:cTn id="71" dur="166" decel="50000">
                                          <p:stCondLst>
                                            <p:cond delay="1668"/>
                                          </p:stCondLst>
                                        </p:cTn>
                                        <p:tgtEl>
                                          <p:spTgt spid="6">
                                            <p:txEl>
                                              <p:pRg st="6" end="6"/>
                                            </p:txEl>
                                          </p:spTgt>
                                        </p:tgtEl>
                                      </p:cBhvr>
                                      <p:to x="100000" y="100000"/>
                                    </p:animScale>
                                    <p:animScale>
                                      <p:cBhvr>
                                        <p:cTn id="72" dur="26">
                                          <p:stCondLst>
                                            <p:cond delay="1808"/>
                                          </p:stCondLst>
                                        </p:cTn>
                                        <p:tgtEl>
                                          <p:spTgt spid="6">
                                            <p:txEl>
                                              <p:pRg st="6" end="6"/>
                                            </p:txEl>
                                          </p:spTgt>
                                        </p:tgtEl>
                                      </p:cBhvr>
                                      <p:to x="100000" y="95000"/>
                                    </p:animScale>
                                    <p:animScale>
                                      <p:cBhvr>
                                        <p:cTn id="73" dur="166" decel="50000">
                                          <p:stCondLst>
                                            <p:cond delay="1834"/>
                                          </p:stCondLst>
                                        </p:cTn>
                                        <p:tgtEl>
                                          <p:spTgt spid="6">
                                            <p:txEl>
                                              <p:pRg st="6" end="6"/>
                                            </p:txEl>
                                          </p:spTgt>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6">
                                            <p:txEl>
                                              <p:pRg st="7" end="7"/>
                                            </p:txEl>
                                          </p:spTgt>
                                        </p:tgtEl>
                                        <p:attrNameLst>
                                          <p:attrName>style.visibility</p:attrName>
                                        </p:attrNameLst>
                                      </p:cBhvr>
                                      <p:to>
                                        <p:strVal val="visible"/>
                                      </p:to>
                                    </p:set>
                                    <p:animEffect transition="in" filter="wipe(down)">
                                      <p:cBhvr>
                                        <p:cTn id="76" dur="580">
                                          <p:stCondLst>
                                            <p:cond delay="0"/>
                                          </p:stCondLst>
                                        </p:cTn>
                                        <p:tgtEl>
                                          <p:spTgt spid="6">
                                            <p:txEl>
                                              <p:pRg st="7" end="7"/>
                                            </p:txEl>
                                          </p:spTgt>
                                        </p:tgtEl>
                                      </p:cBhvr>
                                    </p:animEffect>
                                    <p:anim calcmode="lin" valueType="num">
                                      <p:cBhvr>
                                        <p:cTn id="77" dur="1822" tmFilter="0,0; 0.14,0.36; 0.43,0.73; 0.71,0.91; 1.0,1.0">
                                          <p:stCondLst>
                                            <p:cond delay="0"/>
                                          </p:stCondLst>
                                        </p:cTn>
                                        <p:tgtEl>
                                          <p:spTgt spid="6">
                                            <p:txEl>
                                              <p:pRg st="7" end="7"/>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6">
                                            <p:txEl>
                                              <p:pRg st="7" end="7"/>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6">
                                            <p:txEl>
                                              <p:pRg st="7" end="7"/>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6">
                                            <p:txEl>
                                              <p:pRg st="7" end="7"/>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6">
                                            <p:txEl>
                                              <p:pRg st="7" end="7"/>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6">
                                            <p:txEl>
                                              <p:pRg st="7" end="7"/>
                                            </p:txEl>
                                          </p:spTgt>
                                        </p:tgtEl>
                                      </p:cBhvr>
                                      <p:to x="100000" y="60000"/>
                                    </p:animScale>
                                    <p:animScale>
                                      <p:cBhvr>
                                        <p:cTn id="83" dur="166" decel="50000">
                                          <p:stCondLst>
                                            <p:cond delay="676"/>
                                          </p:stCondLst>
                                        </p:cTn>
                                        <p:tgtEl>
                                          <p:spTgt spid="6">
                                            <p:txEl>
                                              <p:pRg st="7" end="7"/>
                                            </p:txEl>
                                          </p:spTgt>
                                        </p:tgtEl>
                                      </p:cBhvr>
                                      <p:to x="100000" y="100000"/>
                                    </p:animScale>
                                    <p:animScale>
                                      <p:cBhvr>
                                        <p:cTn id="84" dur="26">
                                          <p:stCondLst>
                                            <p:cond delay="1312"/>
                                          </p:stCondLst>
                                        </p:cTn>
                                        <p:tgtEl>
                                          <p:spTgt spid="6">
                                            <p:txEl>
                                              <p:pRg st="7" end="7"/>
                                            </p:txEl>
                                          </p:spTgt>
                                        </p:tgtEl>
                                      </p:cBhvr>
                                      <p:to x="100000" y="80000"/>
                                    </p:animScale>
                                    <p:animScale>
                                      <p:cBhvr>
                                        <p:cTn id="85" dur="166" decel="50000">
                                          <p:stCondLst>
                                            <p:cond delay="1338"/>
                                          </p:stCondLst>
                                        </p:cTn>
                                        <p:tgtEl>
                                          <p:spTgt spid="6">
                                            <p:txEl>
                                              <p:pRg st="7" end="7"/>
                                            </p:txEl>
                                          </p:spTgt>
                                        </p:tgtEl>
                                      </p:cBhvr>
                                      <p:to x="100000" y="100000"/>
                                    </p:animScale>
                                    <p:animScale>
                                      <p:cBhvr>
                                        <p:cTn id="86" dur="26">
                                          <p:stCondLst>
                                            <p:cond delay="1642"/>
                                          </p:stCondLst>
                                        </p:cTn>
                                        <p:tgtEl>
                                          <p:spTgt spid="6">
                                            <p:txEl>
                                              <p:pRg st="7" end="7"/>
                                            </p:txEl>
                                          </p:spTgt>
                                        </p:tgtEl>
                                      </p:cBhvr>
                                      <p:to x="100000" y="90000"/>
                                    </p:animScale>
                                    <p:animScale>
                                      <p:cBhvr>
                                        <p:cTn id="87" dur="166" decel="50000">
                                          <p:stCondLst>
                                            <p:cond delay="1668"/>
                                          </p:stCondLst>
                                        </p:cTn>
                                        <p:tgtEl>
                                          <p:spTgt spid="6">
                                            <p:txEl>
                                              <p:pRg st="7" end="7"/>
                                            </p:txEl>
                                          </p:spTgt>
                                        </p:tgtEl>
                                      </p:cBhvr>
                                      <p:to x="100000" y="100000"/>
                                    </p:animScale>
                                    <p:animScale>
                                      <p:cBhvr>
                                        <p:cTn id="88" dur="26">
                                          <p:stCondLst>
                                            <p:cond delay="1808"/>
                                          </p:stCondLst>
                                        </p:cTn>
                                        <p:tgtEl>
                                          <p:spTgt spid="6">
                                            <p:txEl>
                                              <p:pRg st="7" end="7"/>
                                            </p:txEl>
                                          </p:spTgt>
                                        </p:tgtEl>
                                      </p:cBhvr>
                                      <p:to x="100000" y="95000"/>
                                    </p:animScale>
                                    <p:animScale>
                                      <p:cBhvr>
                                        <p:cTn id="89" dur="166" decel="50000">
                                          <p:stCondLst>
                                            <p:cond delay="1834"/>
                                          </p:stCondLst>
                                        </p:cTn>
                                        <p:tgtEl>
                                          <p:spTgt spid="6">
                                            <p:txEl>
                                              <p:pRg st="7" end="7"/>
                                            </p:txEl>
                                          </p:spTgt>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6">
                                            <p:txEl>
                                              <p:pRg st="8" end="8"/>
                                            </p:txEl>
                                          </p:spTgt>
                                        </p:tgtEl>
                                        <p:attrNameLst>
                                          <p:attrName>style.visibility</p:attrName>
                                        </p:attrNameLst>
                                      </p:cBhvr>
                                      <p:to>
                                        <p:strVal val="visible"/>
                                      </p:to>
                                    </p:set>
                                    <p:animEffect transition="in" filter="wipe(down)">
                                      <p:cBhvr>
                                        <p:cTn id="92" dur="580">
                                          <p:stCondLst>
                                            <p:cond delay="0"/>
                                          </p:stCondLst>
                                        </p:cTn>
                                        <p:tgtEl>
                                          <p:spTgt spid="6">
                                            <p:txEl>
                                              <p:pRg st="8" end="8"/>
                                            </p:txEl>
                                          </p:spTgt>
                                        </p:tgtEl>
                                      </p:cBhvr>
                                    </p:animEffect>
                                    <p:anim calcmode="lin" valueType="num">
                                      <p:cBhvr>
                                        <p:cTn id="93" dur="1822" tmFilter="0,0; 0.14,0.36; 0.43,0.73; 0.71,0.91; 1.0,1.0">
                                          <p:stCondLst>
                                            <p:cond delay="0"/>
                                          </p:stCondLst>
                                        </p:cTn>
                                        <p:tgtEl>
                                          <p:spTgt spid="6">
                                            <p:txEl>
                                              <p:pRg st="8" end="8"/>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6">
                                            <p:txEl>
                                              <p:pRg st="8" end="8"/>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6">
                                            <p:txEl>
                                              <p:pRg st="8" end="8"/>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6">
                                            <p:txEl>
                                              <p:pRg st="8" end="8"/>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6">
                                            <p:txEl>
                                              <p:pRg st="8" end="8"/>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6">
                                            <p:txEl>
                                              <p:pRg st="8" end="8"/>
                                            </p:txEl>
                                          </p:spTgt>
                                        </p:tgtEl>
                                      </p:cBhvr>
                                      <p:to x="100000" y="60000"/>
                                    </p:animScale>
                                    <p:animScale>
                                      <p:cBhvr>
                                        <p:cTn id="99" dur="166" decel="50000">
                                          <p:stCondLst>
                                            <p:cond delay="676"/>
                                          </p:stCondLst>
                                        </p:cTn>
                                        <p:tgtEl>
                                          <p:spTgt spid="6">
                                            <p:txEl>
                                              <p:pRg st="8" end="8"/>
                                            </p:txEl>
                                          </p:spTgt>
                                        </p:tgtEl>
                                      </p:cBhvr>
                                      <p:to x="100000" y="100000"/>
                                    </p:animScale>
                                    <p:animScale>
                                      <p:cBhvr>
                                        <p:cTn id="100" dur="26">
                                          <p:stCondLst>
                                            <p:cond delay="1312"/>
                                          </p:stCondLst>
                                        </p:cTn>
                                        <p:tgtEl>
                                          <p:spTgt spid="6">
                                            <p:txEl>
                                              <p:pRg st="8" end="8"/>
                                            </p:txEl>
                                          </p:spTgt>
                                        </p:tgtEl>
                                      </p:cBhvr>
                                      <p:to x="100000" y="80000"/>
                                    </p:animScale>
                                    <p:animScale>
                                      <p:cBhvr>
                                        <p:cTn id="101" dur="166" decel="50000">
                                          <p:stCondLst>
                                            <p:cond delay="1338"/>
                                          </p:stCondLst>
                                        </p:cTn>
                                        <p:tgtEl>
                                          <p:spTgt spid="6">
                                            <p:txEl>
                                              <p:pRg st="8" end="8"/>
                                            </p:txEl>
                                          </p:spTgt>
                                        </p:tgtEl>
                                      </p:cBhvr>
                                      <p:to x="100000" y="100000"/>
                                    </p:animScale>
                                    <p:animScale>
                                      <p:cBhvr>
                                        <p:cTn id="102" dur="26">
                                          <p:stCondLst>
                                            <p:cond delay="1642"/>
                                          </p:stCondLst>
                                        </p:cTn>
                                        <p:tgtEl>
                                          <p:spTgt spid="6">
                                            <p:txEl>
                                              <p:pRg st="8" end="8"/>
                                            </p:txEl>
                                          </p:spTgt>
                                        </p:tgtEl>
                                      </p:cBhvr>
                                      <p:to x="100000" y="90000"/>
                                    </p:animScale>
                                    <p:animScale>
                                      <p:cBhvr>
                                        <p:cTn id="103" dur="166" decel="50000">
                                          <p:stCondLst>
                                            <p:cond delay="1668"/>
                                          </p:stCondLst>
                                        </p:cTn>
                                        <p:tgtEl>
                                          <p:spTgt spid="6">
                                            <p:txEl>
                                              <p:pRg st="8" end="8"/>
                                            </p:txEl>
                                          </p:spTgt>
                                        </p:tgtEl>
                                      </p:cBhvr>
                                      <p:to x="100000" y="100000"/>
                                    </p:animScale>
                                    <p:animScale>
                                      <p:cBhvr>
                                        <p:cTn id="104" dur="26">
                                          <p:stCondLst>
                                            <p:cond delay="1808"/>
                                          </p:stCondLst>
                                        </p:cTn>
                                        <p:tgtEl>
                                          <p:spTgt spid="6">
                                            <p:txEl>
                                              <p:pRg st="8" end="8"/>
                                            </p:txEl>
                                          </p:spTgt>
                                        </p:tgtEl>
                                      </p:cBhvr>
                                      <p:to x="100000" y="95000"/>
                                    </p:animScale>
                                    <p:animScale>
                                      <p:cBhvr>
                                        <p:cTn id="105" dur="166" decel="50000">
                                          <p:stCondLst>
                                            <p:cond delay="1834"/>
                                          </p:stCondLst>
                                        </p:cTn>
                                        <p:tgtEl>
                                          <p:spTgt spid="6">
                                            <p:txEl>
                                              <p:pRg st="8" end="8"/>
                                            </p:txEl>
                                          </p:spTgt>
                                        </p:tgtEl>
                                      </p:cBhvr>
                                      <p:to x="100000" y="100000"/>
                                    </p:animScale>
                                  </p:childTnLst>
                                </p:cTn>
                              </p:par>
                              <p:par>
                                <p:cTn id="106" presetID="26" presetClass="entr" presetSubtype="0" fill="hold" nodeType="withEffect">
                                  <p:stCondLst>
                                    <p:cond delay="0"/>
                                  </p:stCondLst>
                                  <p:childTnLst>
                                    <p:set>
                                      <p:cBhvr>
                                        <p:cTn id="107" dur="1" fill="hold">
                                          <p:stCondLst>
                                            <p:cond delay="0"/>
                                          </p:stCondLst>
                                        </p:cTn>
                                        <p:tgtEl>
                                          <p:spTgt spid="6">
                                            <p:txEl>
                                              <p:pRg st="9" end="9"/>
                                            </p:txEl>
                                          </p:spTgt>
                                        </p:tgtEl>
                                        <p:attrNameLst>
                                          <p:attrName>style.visibility</p:attrName>
                                        </p:attrNameLst>
                                      </p:cBhvr>
                                      <p:to>
                                        <p:strVal val="visible"/>
                                      </p:to>
                                    </p:set>
                                    <p:animEffect transition="in" filter="wipe(down)">
                                      <p:cBhvr>
                                        <p:cTn id="108" dur="580">
                                          <p:stCondLst>
                                            <p:cond delay="0"/>
                                          </p:stCondLst>
                                        </p:cTn>
                                        <p:tgtEl>
                                          <p:spTgt spid="6">
                                            <p:txEl>
                                              <p:pRg st="9" end="9"/>
                                            </p:txEl>
                                          </p:spTgt>
                                        </p:tgtEl>
                                      </p:cBhvr>
                                    </p:animEffect>
                                    <p:anim calcmode="lin" valueType="num">
                                      <p:cBhvr>
                                        <p:cTn id="109" dur="1822" tmFilter="0,0; 0.14,0.36; 0.43,0.73; 0.71,0.91; 1.0,1.0">
                                          <p:stCondLst>
                                            <p:cond delay="0"/>
                                          </p:stCondLst>
                                        </p:cTn>
                                        <p:tgtEl>
                                          <p:spTgt spid="6">
                                            <p:txEl>
                                              <p:pRg st="9" end="9"/>
                                            </p:txEl>
                                          </p:spTgt>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6">
                                            <p:txEl>
                                              <p:pRg st="9" end="9"/>
                                            </p:txEl>
                                          </p:spTgt>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6">
                                            <p:txEl>
                                              <p:pRg st="9" end="9"/>
                                            </p:txEl>
                                          </p:spTgt>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6">
                                            <p:txEl>
                                              <p:pRg st="9" end="9"/>
                                            </p:txEl>
                                          </p:spTgt>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6">
                                            <p:txEl>
                                              <p:pRg st="9" end="9"/>
                                            </p:txEl>
                                          </p:spTgt>
                                        </p:tgtEl>
                                        <p:attrNameLst>
                                          <p:attrName>ppt_y</p:attrName>
                                        </p:attrNameLst>
                                      </p:cBhvr>
                                      <p:tavLst>
                                        <p:tav tm="0" fmla="#ppt_y-sin(pi*$)/81">
                                          <p:val>
                                            <p:fltVal val="0"/>
                                          </p:val>
                                        </p:tav>
                                        <p:tav tm="100000">
                                          <p:val>
                                            <p:fltVal val="1"/>
                                          </p:val>
                                        </p:tav>
                                      </p:tavLst>
                                    </p:anim>
                                    <p:animScale>
                                      <p:cBhvr>
                                        <p:cTn id="114" dur="26">
                                          <p:stCondLst>
                                            <p:cond delay="650"/>
                                          </p:stCondLst>
                                        </p:cTn>
                                        <p:tgtEl>
                                          <p:spTgt spid="6">
                                            <p:txEl>
                                              <p:pRg st="9" end="9"/>
                                            </p:txEl>
                                          </p:spTgt>
                                        </p:tgtEl>
                                      </p:cBhvr>
                                      <p:to x="100000" y="60000"/>
                                    </p:animScale>
                                    <p:animScale>
                                      <p:cBhvr>
                                        <p:cTn id="115" dur="166" decel="50000">
                                          <p:stCondLst>
                                            <p:cond delay="676"/>
                                          </p:stCondLst>
                                        </p:cTn>
                                        <p:tgtEl>
                                          <p:spTgt spid="6">
                                            <p:txEl>
                                              <p:pRg st="9" end="9"/>
                                            </p:txEl>
                                          </p:spTgt>
                                        </p:tgtEl>
                                      </p:cBhvr>
                                      <p:to x="100000" y="100000"/>
                                    </p:animScale>
                                    <p:animScale>
                                      <p:cBhvr>
                                        <p:cTn id="116" dur="26">
                                          <p:stCondLst>
                                            <p:cond delay="1312"/>
                                          </p:stCondLst>
                                        </p:cTn>
                                        <p:tgtEl>
                                          <p:spTgt spid="6">
                                            <p:txEl>
                                              <p:pRg st="9" end="9"/>
                                            </p:txEl>
                                          </p:spTgt>
                                        </p:tgtEl>
                                      </p:cBhvr>
                                      <p:to x="100000" y="80000"/>
                                    </p:animScale>
                                    <p:animScale>
                                      <p:cBhvr>
                                        <p:cTn id="117" dur="166" decel="50000">
                                          <p:stCondLst>
                                            <p:cond delay="1338"/>
                                          </p:stCondLst>
                                        </p:cTn>
                                        <p:tgtEl>
                                          <p:spTgt spid="6">
                                            <p:txEl>
                                              <p:pRg st="9" end="9"/>
                                            </p:txEl>
                                          </p:spTgt>
                                        </p:tgtEl>
                                      </p:cBhvr>
                                      <p:to x="100000" y="100000"/>
                                    </p:animScale>
                                    <p:animScale>
                                      <p:cBhvr>
                                        <p:cTn id="118" dur="26">
                                          <p:stCondLst>
                                            <p:cond delay="1642"/>
                                          </p:stCondLst>
                                        </p:cTn>
                                        <p:tgtEl>
                                          <p:spTgt spid="6">
                                            <p:txEl>
                                              <p:pRg st="9" end="9"/>
                                            </p:txEl>
                                          </p:spTgt>
                                        </p:tgtEl>
                                      </p:cBhvr>
                                      <p:to x="100000" y="90000"/>
                                    </p:animScale>
                                    <p:animScale>
                                      <p:cBhvr>
                                        <p:cTn id="119" dur="166" decel="50000">
                                          <p:stCondLst>
                                            <p:cond delay="1668"/>
                                          </p:stCondLst>
                                        </p:cTn>
                                        <p:tgtEl>
                                          <p:spTgt spid="6">
                                            <p:txEl>
                                              <p:pRg st="9" end="9"/>
                                            </p:txEl>
                                          </p:spTgt>
                                        </p:tgtEl>
                                      </p:cBhvr>
                                      <p:to x="100000" y="100000"/>
                                    </p:animScale>
                                    <p:animScale>
                                      <p:cBhvr>
                                        <p:cTn id="120" dur="26">
                                          <p:stCondLst>
                                            <p:cond delay="1808"/>
                                          </p:stCondLst>
                                        </p:cTn>
                                        <p:tgtEl>
                                          <p:spTgt spid="6">
                                            <p:txEl>
                                              <p:pRg st="9" end="9"/>
                                            </p:txEl>
                                          </p:spTgt>
                                        </p:tgtEl>
                                      </p:cBhvr>
                                      <p:to x="100000" y="95000"/>
                                    </p:animScale>
                                    <p:animScale>
                                      <p:cBhvr>
                                        <p:cTn id="121" dur="166" decel="50000">
                                          <p:stCondLst>
                                            <p:cond delay="1834"/>
                                          </p:stCondLst>
                                        </p:cTn>
                                        <p:tgtEl>
                                          <p:spTgt spid="6">
                                            <p:txEl>
                                              <p:pRg st="9" end="9"/>
                                            </p:txEl>
                                          </p:spTgt>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6">
                                            <p:txEl>
                                              <p:pRg st="11" end="11"/>
                                            </p:txEl>
                                          </p:spTgt>
                                        </p:tgtEl>
                                        <p:attrNameLst>
                                          <p:attrName>style.visibility</p:attrName>
                                        </p:attrNameLst>
                                      </p:cBhvr>
                                      <p:to>
                                        <p:strVal val="visible"/>
                                      </p:to>
                                    </p:set>
                                    <p:animEffect transition="in" filter="fade">
                                      <p:cBhvr>
                                        <p:cTn id="126" dur="500"/>
                                        <p:tgtEl>
                                          <p:spTgt spid="6">
                                            <p:txEl>
                                              <p:pRg st="11" end="11"/>
                                            </p:txEl>
                                          </p:spTgt>
                                        </p:tgtEl>
                                      </p:cBhvr>
                                    </p:animEffect>
                                  </p:childTnLst>
                                </p:cTn>
                              </p:par>
                              <p:par>
                                <p:cTn id="127" presetID="10" presetClass="entr" presetSubtype="0" fill="hold" nodeType="withEffect">
                                  <p:stCondLst>
                                    <p:cond delay="0"/>
                                  </p:stCondLst>
                                  <p:childTnLst>
                                    <p:set>
                                      <p:cBhvr>
                                        <p:cTn id="128" dur="1" fill="hold">
                                          <p:stCondLst>
                                            <p:cond delay="0"/>
                                          </p:stCondLst>
                                        </p:cTn>
                                        <p:tgtEl>
                                          <p:spTgt spid="6">
                                            <p:txEl>
                                              <p:pRg st="12" end="12"/>
                                            </p:txEl>
                                          </p:spTgt>
                                        </p:tgtEl>
                                        <p:attrNameLst>
                                          <p:attrName>style.visibility</p:attrName>
                                        </p:attrNameLst>
                                      </p:cBhvr>
                                      <p:to>
                                        <p:strVal val="visible"/>
                                      </p:to>
                                    </p:set>
                                    <p:animEffect transition="in" filter="fade">
                                      <p:cBhvr>
                                        <p:cTn id="129" dur="500"/>
                                        <p:tgtEl>
                                          <p:spTgt spid="6">
                                            <p:txEl>
                                              <p:pRg st="12" end="12"/>
                                            </p:txEl>
                                          </p:spTgt>
                                        </p:tgtEl>
                                      </p:cBhvr>
                                    </p:animEffect>
                                  </p:childTnLst>
                                </p:cTn>
                              </p:par>
                              <p:par>
                                <p:cTn id="130" presetID="10" presetClass="entr" presetSubtype="0" fill="hold" nodeType="withEffect">
                                  <p:stCondLst>
                                    <p:cond delay="0"/>
                                  </p:stCondLst>
                                  <p:childTnLst>
                                    <p:set>
                                      <p:cBhvr>
                                        <p:cTn id="131" dur="1" fill="hold">
                                          <p:stCondLst>
                                            <p:cond delay="0"/>
                                          </p:stCondLst>
                                        </p:cTn>
                                        <p:tgtEl>
                                          <p:spTgt spid="6">
                                            <p:txEl>
                                              <p:pRg st="13" end="13"/>
                                            </p:txEl>
                                          </p:spTgt>
                                        </p:tgtEl>
                                        <p:attrNameLst>
                                          <p:attrName>style.visibility</p:attrName>
                                        </p:attrNameLst>
                                      </p:cBhvr>
                                      <p:to>
                                        <p:strVal val="visible"/>
                                      </p:to>
                                    </p:set>
                                    <p:animEffect transition="in" filter="fade">
                                      <p:cBhvr>
                                        <p:cTn id="132" dur="500"/>
                                        <p:tgtEl>
                                          <p:spTgt spid="6">
                                            <p:txEl>
                                              <p:pRg st="13" end="13"/>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12"/>
                                        </p:tgtEl>
                                        <p:attrNameLst>
                                          <p:attrName>style.visibility</p:attrName>
                                        </p:attrNameLst>
                                      </p:cBhvr>
                                      <p:to>
                                        <p:strVal val="visible"/>
                                      </p:to>
                                    </p:set>
                                    <p:animEffect transition="in" filter="barn(inVertical)">
                                      <p:cBhvr>
                                        <p:cTn id="137" dur="500"/>
                                        <p:tgtEl>
                                          <p:spTgt spid="12"/>
                                        </p:tgtEl>
                                      </p:cBhvr>
                                    </p:animEffect>
                                  </p:childTnLst>
                                </p:cTn>
                              </p:par>
                            </p:childTnLst>
                          </p:cTn>
                        </p:par>
                      </p:childTnLst>
                    </p:cTn>
                  </p:par>
                  <p:par>
                    <p:cTn id="138" fill="hold">
                      <p:stCondLst>
                        <p:cond delay="indefinite"/>
                      </p:stCondLst>
                      <p:childTnLst>
                        <p:par>
                          <p:cTn id="139" fill="hold">
                            <p:stCondLst>
                              <p:cond delay="0"/>
                            </p:stCondLst>
                            <p:childTnLst>
                              <p:par>
                                <p:cTn id="140" presetID="8" presetClass="exit" presetSubtype="32" fill="hold" grpId="1" nodeType="clickEffect">
                                  <p:stCondLst>
                                    <p:cond delay="0"/>
                                  </p:stCondLst>
                                  <p:childTnLst>
                                    <p:animEffect transition="out" filter="diamond(out)">
                                      <p:cBhvr>
                                        <p:cTn id="141" dur="2000"/>
                                        <p:tgtEl>
                                          <p:spTgt spid="12"/>
                                        </p:tgtEl>
                                      </p:cBhvr>
                                    </p:animEffect>
                                    <p:set>
                                      <p:cBhvr>
                                        <p:cTn id="142" dur="1" fill="hold">
                                          <p:stCondLst>
                                            <p:cond delay="1999"/>
                                          </p:stCondLst>
                                        </p:cTn>
                                        <p:tgtEl>
                                          <p:spTgt spid="12"/>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fade">
                                      <p:cBhvr>
                                        <p:cTn id="147" dur="1000"/>
                                        <p:tgtEl>
                                          <p:spTgt spid="13"/>
                                        </p:tgtEl>
                                      </p:cBhvr>
                                    </p:animEffect>
                                    <p:anim calcmode="lin" valueType="num">
                                      <p:cBhvr>
                                        <p:cTn id="148" dur="1000" fill="hold"/>
                                        <p:tgtEl>
                                          <p:spTgt spid="13"/>
                                        </p:tgtEl>
                                        <p:attrNameLst>
                                          <p:attrName>ppt_x</p:attrName>
                                        </p:attrNameLst>
                                      </p:cBhvr>
                                      <p:tavLst>
                                        <p:tav tm="0">
                                          <p:val>
                                            <p:strVal val="#ppt_x"/>
                                          </p:val>
                                        </p:tav>
                                        <p:tav tm="100000">
                                          <p:val>
                                            <p:strVal val="#ppt_x"/>
                                          </p:val>
                                        </p:tav>
                                      </p:tavLst>
                                    </p:anim>
                                    <p:anim calcmode="lin" valueType="num">
                                      <p:cBhvr>
                                        <p:cTn id="1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5" presetClass="exit" presetSubtype="10" fill="hold" grpId="1" nodeType="clickEffect">
                                  <p:stCondLst>
                                    <p:cond delay="0"/>
                                  </p:stCondLst>
                                  <p:childTnLst>
                                    <p:animEffect transition="out" filter="checkerboard(across)">
                                      <p:cBhvr>
                                        <p:cTn id="153" dur="500"/>
                                        <p:tgtEl>
                                          <p:spTgt spid="13"/>
                                        </p:tgtEl>
                                      </p:cBhvr>
                                    </p:animEffect>
                                    <p:set>
                                      <p:cBhvr>
                                        <p:cTn id="154" dur="1" fill="hold">
                                          <p:stCondLst>
                                            <p:cond delay="499"/>
                                          </p:stCondLst>
                                        </p:cTn>
                                        <p:tgtEl>
                                          <p:spTgt spid="13"/>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6" presetClass="entr" presetSubtype="21" fill="hold" grpId="0" nodeType="clickEffect">
                                  <p:stCondLst>
                                    <p:cond delay="0"/>
                                  </p:stCondLst>
                                  <p:childTnLst>
                                    <p:set>
                                      <p:cBhvr>
                                        <p:cTn id="158" dur="1" fill="hold">
                                          <p:stCondLst>
                                            <p:cond delay="0"/>
                                          </p:stCondLst>
                                        </p:cTn>
                                        <p:tgtEl>
                                          <p:spTgt spid="14"/>
                                        </p:tgtEl>
                                        <p:attrNameLst>
                                          <p:attrName>style.visibility</p:attrName>
                                        </p:attrNameLst>
                                      </p:cBhvr>
                                      <p:to>
                                        <p:strVal val="visible"/>
                                      </p:to>
                                    </p:set>
                                    <p:animEffect transition="in" filter="barn(inVertical)">
                                      <p:cBhvr>
                                        <p:cTn id="159" dur="500"/>
                                        <p:tgtEl>
                                          <p:spTgt spid="14"/>
                                        </p:tgtEl>
                                      </p:cBhvr>
                                    </p:animEffect>
                                  </p:childTnLst>
                                </p:cTn>
                              </p:par>
                            </p:childTnLst>
                          </p:cTn>
                        </p:par>
                      </p:childTnLst>
                    </p:cTn>
                  </p:par>
                  <p:par>
                    <p:cTn id="160" fill="hold">
                      <p:stCondLst>
                        <p:cond delay="indefinite"/>
                      </p:stCondLst>
                      <p:childTnLst>
                        <p:par>
                          <p:cTn id="161" fill="hold">
                            <p:stCondLst>
                              <p:cond delay="0"/>
                            </p:stCondLst>
                            <p:childTnLst>
                              <p:par>
                                <p:cTn id="162" presetID="20" presetClass="exit" presetSubtype="0" fill="hold" grpId="1" nodeType="clickEffect">
                                  <p:stCondLst>
                                    <p:cond delay="0"/>
                                  </p:stCondLst>
                                  <p:childTnLst>
                                    <p:animEffect transition="out" filter="wedge">
                                      <p:cBhvr>
                                        <p:cTn id="163" dur="2000"/>
                                        <p:tgtEl>
                                          <p:spTgt spid="14"/>
                                        </p:tgtEl>
                                      </p:cBhvr>
                                    </p:animEffect>
                                    <p:set>
                                      <p:cBhvr>
                                        <p:cTn id="164"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P spid="13" grpId="0" animBg="1"/>
      <p:bldP spid="13" grpId="1" animBg="1"/>
      <p:bldP spid="14" grpId="0" animBg="1"/>
      <p:bldP spid="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Laurel Wreath Accolade Winner · Free vector graphic on Pixab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flipH="1">
            <a:off x="-69273" y="1"/>
            <a:ext cx="12192002" cy="6857999"/>
          </a:xfrm>
        </p:spPr>
      </p:pic>
      <p:sp>
        <p:nvSpPr>
          <p:cNvPr id="6" name="Content Placeholder 5"/>
          <p:cNvSpPr>
            <a:spLocks noGrp="1"/>
          </p:cNvSpPr>
          <p:nvPr>
            <p:ph sz="quarter" idx="4"/>
          </p:nvPr>
        </p:nvSpPr>
        <p:spPr>
          <a:xfrm>
            <a:off x="0" y="-1"/>
            <a:ext cx="12192000" cy="6857999"/>
          </a:xfrm>
        </p:spPr>
        <p:txBody>
          <a:bodyPr>
            <a:normAutofit lnSpcReduction="10000"/>
          </a:bodyPr>
          <a:lstStyle/>
          <a:p>
            <a:pPr marL="0" indent="0">
              <a:buNone/>
            </a:pPr>
            <a:r>
              <a:rPr lang="en-US" sz="3600" b="1" dirty="0">
                <a:solidFill>
                  <a:srgbClr val="92D050"/>
                </a:solidFill>
                <a:latin typeface="Times New Roman" panose="02020603050405020304" pitchFamily="18" charset="0"/>
                <a:cs typeface="Times New Roman" panose="02020603050405020304" pitchFamily="18" charset="0"/>
              </a:rPr>
              <a:t>b, Mùa xuân miền bắc sau rằm  tháng giêng </a:t>
            </a:r>
            <a:endParaRPr lang="en-US" sz="3600" dirty="0">
              <a:solidFill>
                <a:srgbClr val="92D05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_ </a:t>
            </a:r>
            <a:r>
              <a:rPr lang="en-US" sz="2000" dirty="0">
                <a:solidFill>
                  <a:srgbClr val="FF0000"/>
                </a:solidFill>
                <a:latin typeface="Times New Roman" panose="02020603050405020304" pitchFamily="18" charset="0"/>
                <a:cs typeface="Times New Roman" panose="02020603050405020304" pitchFamily="18" charset="0"/>
              </a:rPr>
              <a:t>cảnh sắc  thiên nhiên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Đáo hơi phai nhụy còn phong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 Cỏ nức mùi hương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 Trời hết nồm, mưa xuân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B</a:t>
            </a:r>
            <a:r>
              <a:rPr lang="vi-VN" sz="2000" dirty="0">
                <a:solidFill>
                  <a:srgbClr val="00B0F0"/>
                </a:solidFill>
                <a:latin typeface="Times New Roman" panose="02020603050405020304" pitchFamily="18" charset="0"/>
                <a:cs typeface="Times New Roman" panose="02020603050405020304" pitchFamily="18" charset="0"/>
              </a:rPr>
              <a:t>ầu trời đã có những vệt xanh tươi; đã có hoa thiên lí, vài con ong siêng năng đã bay đi kiếm nhị hoa;</a:t>
            </a:r>
            <a:endParaRPr lang="en-US" sz="2000" dirty="0">
              <a:solidFill>
                <a:srgbClr val="00B0F0"/>
              </a:solidFill>
              <a:latin typeface="Times New Roman" panose="02020603050405020304" pitchFamily="18" charset="0"/>
              <a:cs typeface="Times New Roman" panose="02020603050405020304" pitchFamily="18" charset="0"/>
            </a:endParaRPr>
          </a:p>
          <a:p>
            <a:pPr marL="0" indent="0">
              <a:buNone/>
            </a:pPr>
            <a:r>
              <a:rPr lang="en-US" sz="2000" dirty="0">
                <a:solidFill>
                  <a:srgbClr val="00B0F0"/>
                </a:solidFill>
                <a:latin typeface="Times New Roman" panose="02020603050405020304" pitchFamily="18" charset="0"/>
                <a:cs typeface="Times New Roman" panose="02020603050405020304" pitchFamily="18" charset="0"/>
              </a:rPr>
              <a:t>+,  N</a:t>
            </a:r>
            <a:r>
              <a:rPr lang="vi-VN" sz="2000" dirty="0">
                <a:solidFill>
                  <a:srgbClr val="00B0F0"/>
                </a:solidFill>
                <a:latin typeface="Times New Roman" panose="02020603050405020304" pitchFamily="18" charset="0"/>
                <a:cs typeface="Times New Roman" panose="02020603050405020304" pitchFamily="18" charset="0"/>
              </a:rPr>
              <a:t>ến trời trong có những làn sáng hổng  </a:t>
            </a:r>
            <a:endParaRPr lang="en-US" sz="2000" dirty="0">
              <a:solidFill>
                <a:srgbClr val="00B0F0"/>
              </a:solidFill>
              <a:latin typeface="Times New Roman" panose="02020603050405020304" pitchFamily="18" charset="0"/>
              <a:cs typeface="Times New Roman" panose="02020603050405020304" pitchFamily="18" charset="0"/>
            </a:endParaRPr>
          </a:p>
          <a:p>
            <a:pPr marL="0" indent="0">
              <a:buNone/>
            </a:pPr>
            <a:r>
              <a:rPr lang="en-US" sz="2000" dirty="0">
                <a:solidFill>
                  <a:srgbClr val="00B0F0"/>
                </a:solidFill>
                <a:latin typeface="Times New Roman" panose="02020603050405020304" pitchFamily="18" charset="0"/>
                <a:cs typeface="Times New Roman" panose="02020603050405020304" pitchFamily="18" charset="0"/>
              </a:rPr>
              <a:t>+</a:t>
            </a:r>
            <a:r>
              <a:rPr lang="vi-VN" sz="2000" dirty="0">
                <a:solidFill>
                  <a:srgbClr val="00B0F0"/>
                </a:solidFill>
                <a:latin typeface="Times New Roman" panose="02020603050405020304" pitchFamily="18" charset="0"/>
                <a:cs typeface="Times New Roman" panose="02020603050405020304" pitchFamily="18" charset="0"/>
              </a:rPr>
              <a:t>, </a:t>
            </a:r>
            <a:r>
              <a:rPr lang="en-US" sz="2000" dirty="0">
                <a:solidFill>
                  <a:srgbClr val="00B0F0"/>
                </a:solidFill>
                <a:latin typeface="Times New Roman" panose="02020603050405020304" pitchFamily="18" charset="0"/>
                <a:cs typeface="Times New Roman" panose="02020603050405020304" pitchFamily="18" charset="0"/>
              </a:rPr>
              <a:t>K</a:t>
            </a:r>
            <a:r>
              <a:rPr lang="vi-VN" sz="2000" dirty="0">
                <a:solidFill>
                  <a:srgbClr val="00B0F0"/>
                </a:solidFill>
                <a:latin typeface="Times New Roman" panose="02020603050405020304" pitchFamily="18" charset="0"/>
                <a:cs typeface="Times New Roman" panose="02020603050405020304" pitchFamily="18" charset="0"/>
              </a:rPr>
              <a:t>hung cảnh đêm trăng tháng Giêng : đêm xanh biêng biếc, có mưa dầy, nhìn rõ từng cánh sếu bay, trời vẫn rét một cách tình tứ nên thơ, có những đêm không mưa, trời sáng lung linh như ngọc.</a:t>
            </a:r>
            <a:endParaRPr lang="en-US" sz="2000" dirty="0">
              <a:solidFill>
                <a:srgbClr val="00B0F0"/>
              </a:solidFill>
              <a:latin typeface="Times New Roman" panose="02020603050405020304" pitchFamily="18" charset="0"/>
              <a:cs typeface="Times New Roman" panose="02020603050405020304" pitchFamily="18" charset="0"/>
            </a:endParaRPr>
          </a:p>
          <a:p>
            <a:pPr marL="0" indent="0">
              <a:buNone/>
            </a:pPr>
            <a:r>
              <a:rPr lang="en-US" sz="2000" dirty="0">
                <a:solidFill>
                  <a:srgbClr val="FF0000"/>
                </a:solidFill>
                <a:latin typeface="Times New Roman" panose="02020603050405020304" pitchFamily="18" charset="0"/>
                <a:cs typeface="Times New Roman" panose="02020603050405020304" pitchFamily="18" charset="0"/>
              </a:rPr>
              <a:t>_ Con người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Rạo rực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Trở về nếp sống thường ngày:  </a:t>
            </a:r>
            <a:r>
              <a:rPr lang="vi-VN" sz="2000" dirty="0">
                <a:solidFill>
                  <a:srgbClr val="00B0F0"/>
                </a:solidFill>
                <a:latin typeface="Times New Roman" panose="02020603050405020304" pitchFamily="18" charset="0"/>
                <a:cs typeface="Times New Roman" panose="02020603050405020304" pitchFamily="18" charset="0"/>
              </a:rPr>
              <a:t>bữa cơm giản dị có cà om với thịt thăn điểm những lá tía tô thái nhỏ hay bát canh trứng cua</a:t>
            </a:r>
            <a:r>
              <a:rPr lang="en-US" sz="2000" dirty="0">
                <a:solidFill>
                  <a:srgbClr val="00B0F0"/>
                </a:solidFill>
                <a:latin typeface="Times New Roman" panose="02020603050405020304" pitchFamily="18" charset="0"/>
                <a:cs typeface="Times New Roman" panose="02020603050405020304" pitchFamily="18" charset="0"/>
              </a:rPr>
              <a:t> vắt chanh </a:t>
            </a:r>
            <a:endParaRPr lang="en-US" sz="2000" dirty="0" smtClean="0">
              <a:solidFill>
                <a:srgbClr val="00B0F0"/>
              </a:solidFill>
              <a:latin typeface="Times New Roman" panose="02020603050405020304" pitchFamily="18" charset="0"/>
              <a:cs typeface="Times New Roman" panose="02020603050405020304" pitchFamily="18" charset="0"/>
            </a:endParaRPr>
          </a:p>
          <a:p>
            <a:pPr marL="0" indent="0">
              <a:buNone/>
            </a:pPr>
            <a:r>
              <a:rPr lang="en-US" sz="2000" dirty="0">
                <a:solidFill>
                  <a:srgbClr val="FF0000"/>
                </a:solidFill>
                <a:latin typeface="Times New Roman" panose="02020603050405020304" pitchFamily="18" charset="0"/>
                <a:cs typeface="Times New Roman" panose="02020603050405020304" pitchFamily="18" charset="0"/>
              </a:rPr>
              <a:t>=&gt;Không khí sinh hoạt của con người trở về nếp sống êm đềm thường nhật tuy cuộc sống thiên nhiên có thay đổi chút  ít nhưng vẫn rất đẹp , vẫn làm say đắm lòng người với cái mới mẻ của </a:t>
            </a:r>
            <a:r>
              <a:rPr lang="en-US" sz="2000" dirty="0" smtClean="0">
                <a:solidFill>
                  <a:srgbClr val="FF0000"/>
                </a:solidFill>
                <a:latin typeface="Times New Roman" panose="02020603050405020304" pitchFamily="18" charset="0"/>
                <a:cs typeface="Times New Roman" panose="02020603050405020304" pitchFamily="18" charset="0"/>
              </a:rPr>
              <a:t>nó</a:t>
            </a:r>
          </a:p>
          <a:p>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-&gt;Nghệ thuật:  miêu tả , liên tưởng tinh tế </a:t>
            </a:r>
          </a:p>
          <a:p>
            <a:r>
              <a:rPr lang="en-US" sz="2000" dirty="0">
                <a:solidFill>
                  <a:srgbClr val="FF0000"/>
                </a:solidFill>
                <a:latin typeface="Times New Roman" panose="02020603050405020304" pitchFamily="18" charset="0"/>
                <a:cs typeface="Times New Roman" panose="02020603050405020304" pitchFamily="18" charset="0"/>
              </a:rPr>
              <a:t> =&gt;Bức tranh mùa xuân tinh khôi , bình yên </a:t>
            </a:r>
          </a:p>
          <a:p>
            <a:r>
              <a:rPr lang="en-US" sz="2000" dirty="0">
                <a:solidFill>
                  <a:srgbClr val="FF0000"/>
                </a:solidFill>
                <a:latin typeface="Times New Roman" panose="02020603050405020304" pitchFamily="18" charset="0"/>
                <a:cs typeface="Times New Roman" panose="02020603050405020304" pitchFamily="18" charset="0"/>
              </a:rPr>
              <a:t>=&gt;Nỗi lòng thương nhớ , yêu mến quê hương , khát vọng thống nhất đất nước </a:t>
            </a:r>
          </a:p>
          <a:p>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0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000" dirty="0">
              <a:solidFill>
                <a:srgbClr val="00B0F0"/>
              </a:solidFill>
              <a:latin typeface="Times New Roman" panose="02020603050405020304" pitchFamily="18" charset="0"/>
              <a:cs typeface="Times New Roman" panose="02020603050405020304" pitchFamily="18" charset="0"/>
            </a:endParaRPr>
          </a:p>
        </p:txBody>
      </p:sp>
      <p:sp>
        <p:nvSpPr>
          <p:cNvPr id="14" name="Oval Callout 13"/>
          <p:cNvSpPr/>
          <p:nvPr/>
        </p:nvSpPr>
        <p:spPr>
          <a:xfrm>
            <a:off x="4835235" y="1219200"/>
            <a:ext cx="6913419" cy="3951965"/>
          </a:xfrm>
          <a:prstGeom prst="wedgeEllipseCallout">
            <a:avLst>
              <a:gd name="adj1" fmla="val -18886"/>
              <a:gd name="adj2" fmla="val 722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 Trong văn bản tùy bút  có một số câu  văn như lời trò chuyện tâm tình em hãy liệt kê cho cô biết theo cảm nhận của em( như lời trò truyện của tác giả , lời mời gọi ) </a:t>
            </a:r>
          </a:p>
        </p:txBody>
      </p:sp>
      <p:sp>
        <p:nvSpPr>
          <p:cNvPr id="15" name="Explosion 1 14"/>
          <p:cNvSpPr/>
          <p:nvPr/>
        </p:nvSpPr>
        <p:spPr>
          <a:xfrm>
            <a:off x="4163293" y="597776"/>
            <a:ext cx="7715249" cy="662534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latin typeface="Times New Roman" panose="02020603050405020304" pitchFamily="18" charset="0"/>
                <a:cs typeface="Times New Roman" panose="02020603050405020304" pitchFamily="18" charset="0"/>
              </a:rPr>
              <a:t>Gợi ý </a:t>
            </a:r>
            <a:r>
              <a:rPr lang="vi-VN" dirty="0">
                <a:solidFill>
                  <a:srgbClr val="FFFF00"/>
                </a:solidFill>
                <a:latin typeface="Times New Roman" panose="02020603050405020304" pitchFamily="18" charset="0"/>
                <a:cs typeface="Times New Roman" panose="02020603050405020304" pitchFamily="18" charset="0"/>
              </a:rPr>
              <a:t>: Với các câu văn: </a:t>
            </a:r>
            <a:r>
              <a:rPr lang="vi-VN" i="1" dirty="0">
                <a:solidFill>
                  <a:srgbClr val="FFFF00"/>
                </a:solidFill>
                <a:latin typeface="Times New Roman" panose="02020603050405020304" pitchFamily="18" charset="0"/>
                <a:cs typeface="Times New Roman" panose="02020603050405020304" pitchFamily="18" charset="0"/>
              </a:rPr>
              <a:t>ơi ơi người em gái xoã tóc bên cửa sổ!; Ấy đấy, cái mùa xuân thẩn thánh của tôi nó làm cho người ta muốn phát điên lên như thế đấy; Đẹp quá đi, mùa xuân ơi - mùa xuân của Hà Nội thân yêu, của Bắc Việt thương mến</a:t>
            </a:r>
            <a:endParaRPr lang="en-US"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37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2" end="12"/>
                                            </p:txEl>
                                          </p:spTgt>
                                        </p:tgtEl>
                                        <p:attrNameLst>
                                          <p:attrName>style.visibility</p:attrName>
                                        </p:attrNameLst>
                                      </p:cBhvr>
                                      <p:to>
                                        <p:strVal val="visible"/>
                                      </p:to>
                                    </p:set>
                                    <p:animEffect transition="in" filter="barn(inVertical)">
                                      <p:cBhvr>
                                        <p:cTn id="7" dur="500"/>
                                        <p:tgtEl>
                                          <p:spTgt spid="6">
                                            <p:txEl>
                                              <p:pRg st="12" end="1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3" end="13"/>
                                            </p:txEl>
                                          </p:spTgt>
                                        </p:tgtEl>
                                        <p:attrNameLst>
                                          <p:attrName>style.visibility</p:attrName>
                                        </p:attrNameLst>
                                      </p:cBhvr>
                                      <p:to>
                                        <p:strVal val="visible"/>
                                      </p:to>
                                    </p:set>
                                    <p:animEffect transition="in" filter="barn(inVertical)">
                                      <p:cBhvr>
                                        <p:cTn id="10" dur="500"/>
                                        <p:tgtEl>
                                          <p:spTgt spid="6">
                                            <p:txEl>
                                              <p:pRg st="13" end="1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14" end="14"/>
                                            </p:txEl>
                                          </p:spTgt>
                                        </p:tgtEl>
                                        <p:attrNameLst>
                                          <p:attrName>style.visibility</p:attrName>
                                        </p:attrNameLst>
                                      </p:cBhvr>
                                      <p:to>
                                        <p:strVal val="visible"/>
                                      </p:to>
                                    </p:set>
                                    <p:animEffect transition="in" filter="barn(inVertical)">
                                      <p:cBhvr>
                                        <p:cTn id="13" dur="500"/>
                                        <p:tgtEl>
                                          <p:spTgt spid="6">
                                            <p:txEl>
                                              <p:pRg st="14" end="1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80">
                                          <p:stCondLst>
                                            <p:cond delay="0"/>
                                          </p:stCondLst>
                                        </p:cTn>
                                        <p:tgtEl>
                                          <p:spTgt spid="14"/>
                                        </p:tgtEl>
                                      </p:cBhvr>
                                    </p:animEffect>
                                    <p:anim calcmode="lin" valueType="num">
                                      <p:cBhvr>
                                        <p:cTn id="1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4" dur="26">
                                          <p:stCondLst>
                                            <p:cond delay="650"/>
                                          </p:stCondLst>
                                        </p:cTn>
                                        <p:tgtEl>
                                          <p:spTgt spid="14"/>
                                        </p:tgtEl>
                                      </p:cBhvr>
                                      <p:to x="100000" y="60000"/>
                                    </p:animScale>
                                    <p:animScale>
                                      <p:cBhvr>
                                        <p:cTn id="25" dur="166" decel="50000">
                                          <p:stCondLst>
                                            <p:cond delay="676"/>
                                          </p:stCondLst>
                                        </p:cTn>
                                        <p:tgtEl>
                                          <p:spTgt spid="14"/>
                                        </p:tgtEl>
                                      </p:cBhvr>
                                      <p:to x="100000" y="100000"/>
                                    </p:animScale>
                                    <p:animScale>
                                      <p:cBhvr>
                                        <p:cTn id="26" dur="26">
                                          <p:stCondLst>
                                            <p:cond delay="1312"/>
                                          </p:stCondLst>
                                        </p:cTn>
                                        <p:tgtEl>
                                          <p:spTgt spid="14"/>
                                        </p:tgtEl>
                                      </p:cBhvr>
                                      <p:to x="100000" y="80000"/>
                                    </p:animScale>
                                    <p:animScale>
                                      <p:cBhvr>
                                        <p:cTn id="27" dur="166" decel="50000">
                                          <p:stCondLst>
                                            <p:cond delay="1338"/>
                                          </p:stCondLst>
                                        </p:cTn>
                                        <p:tgtEl>
                                          <p:spTgt spid="14"/>
                                        </p:tgtEl>
                                      </p:cBhvr>
                                      <p:to x="100000" y="100000"/>
                                    </p:animScale>
                                    <p:animScale>
                                      <p:cBhvr>
                                        <p:cTn id="28" dur="26">
                                          <p:stCondLst>
                                            <p:cond delay="1642"/>
                                          </p:stCondLst>
                                        </p:cTn>
                                        <p:tgtEl>
                                          <p:spTgt spid="14"/>
                                        </p:tgtEl>
                                      </p:cBhvr>
                                      <p:to x="100000" y="90000"/>
                                    </p:animScale>
                                    <p:animScale>
                                      <p:cBhvr>
                                        <p:cTn id="29" dur="166" decel="50000">
                                          <p:stCondLst>
                                            <p:cond delay="1668"/>
                                          </p:stCondLst>
                                        </p:cTn>
                                        <p:tgtEl>
                                          <p:spTgt spid="14"/>
                                        </p:tgtEl>
                                      </p:cBhvr>
                                      <p:to x="100000" y="100000"/>
                                    </p:animScale>
                                    <p:animScale>
                                      <p:cBhvr>
                                        <p:cTn id="30" dur="26">
                                          <p:stCondLst>
                                            <p:cond delay="1808"/>
                                          </p:stCondLst>
                                        </p:cTn>
                                        <p:tgtEl>
                                          <p:spTgt spid="14"/>
                                        </p:tgtEl>
                                      </p:cBhvr>
                                      <p:to x="100000" y="95000"/>
                                    </p:animScale>
                                    <p:animScale>
                                      <p:cBhvr>
                                        <p:cTn id="31" dur="166" decel="50000">
                                          <p:stCondLst>
                                            <p:cond delay="1834"/>
                                          </p:stCondLst>
                                        </p:cTn>
                                        <p:tgtEl>
                                          <p:spTgt spid="14"/>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8" presetClass="exit" presetSubtype="32" fill="hold" grpId="1" nodeType="clickEffect">
                                  <p:stCondLst>
                                    <p:cond delay="0"/>
                                  </p:stCondLst>
                                  <p:childTnLst>
                                    <p:animEffect transition="out" filter="diamond(out)">
                                      <p:cBhvr>
                                        <p:cTn id="35" dur="2000"/>
                                        <p:tgtEl>
                                          <p:spTgt spid="14"/>
                                        </p:tgtEl>
                                      </p:cBhvr>
                                    </p:animEffect>
                                    <p:set>
                                      <p:cBhvr>
                                        <p:cTn id="36" dur="1" fill="hold">
                                          <p:stCondLst>
                                            <p:cond delay="19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xit" presetSubtype="10" fill="hold" grpId="1" nodeType="clickEffect">
                                  <p:stCondLst>
                                    <p:cond delay="0"/>
                                  </p:stCondLst>
                                  <p:childTnLst>
                                    <p:animEffect transition="out" filter="checkerboard(across)">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Ilustração gratis: Fundo, Bela, Beleza, Bloom, Flor - Imagem gratis no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Content Placeholder 5"/>
          <p:cNvSpPr>
            <a:spLocks noGrp="1"/>
          </p:cNvSpPr>
          <p:nvPr>
            <p:ph sz="quarter" idx="4"/>
          </p:nvPr>
        </p:nvSpPr>
        <p:spPr>
          <a:xfrm>
            <a:off x="0" y="0"/>
            <a:ext cx="12192000" cy="6858000"/>
          </a:xfrm>
          <a:scene3d>
            <a:camera prst="perspectiveHeroicExtremeLeftFacing"/>
            <a:lightRig rig="threePt" dir="t"/>
          </a:scene3d>
        </p:spPr>
        <p:txBody>
          <a:bodyPr/>
          <a:lstStyle/>
          <a:p>
            <a:r>
              <a:rPr lang="en-US" dirty="0" smtClean="0">
                <a:solidFill>
                  <a:schemeClr val="bg1"/>
                </a:solidFill>
              </a:rPr>
              <a:t>                                                     </a:t>
            </a:r>
          </a:p>
          <a:p>
            <a:endParaRPr lang="en-US" dirty="0">
              <a:solidFill>
                <a:schemeClr val="bg1"/>
              </a:solidFill>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III, TỔNG KẾT</a:t>
            </a:r>
          </a:p>
          <a:p>
            <a:pPr marL="0" indent="0">
              <a:buNone/>
            </a:pPr>
            <a:endParaRPr lang="en-US" dirty="0" smtClean="0">
              <a:solidFill>
                <a:schemeClr val="bg1"/>
              </a:solidFill>
              <a:latin typeface="Times New Roman" panose="02020603050405020304" pitchFamily="18" charset="0"/>
              <a:cs typeface="Times New Roman" panose="02020603050405020304" pitchFamily="18" charset="0"/>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8" name="Picture 7" descr="nino-pensando - Orientación Andújar - Recursos Educativ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975" y="3649673"/>
            <a:ext cx="6829425" cy="3208328"/>
          </a:xfrm>
          <a:prstGeom prst="rect">
            <a:avLst/>
          </a:prstGeom>
        </p:spPr>
      </p:pic>
      <p:sp>
        <p:nvSpPr>
          <p:cNvPr id="9" name="Cloud Callout 8"/>
          <p:cNvSpPr/>
          <p:nvPr/>
        </p:nvSpPr>
        <p:spPr>
          <a:xfrm>
            <a:off x="5129214" y="1214438"/>
            <a:ext cx="7062786" cy="304784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000" dirty="0">
                <a:latin typeface="Times New Roman" panose="02020603050405020304" pitchFamily="18" charset="0"/>
                <a:cs typeface="Times New Roman" panose="02020603050405020304" pitchFamily="18" charset="0"/>
              </a:rPr>
              <a:t>? Nêu những biện pháp nghệ thuật được sử dụng trong văn bản </a:t>
            </a:r>
            <a:r>
              <a:rPr lang="en-US" sz="2000" dirty="0" smtClean="0">
                <a:latin typeface="Times New Roman" panose="02020603050405020304" pitchFamily="18" charset="0"/>
                <a:cs typeface="Times New Roman" panose="02020603050405020304" pitchFamily="18" charset="0"/>
              </a:rPr>
              <a:t>?</a:t>
            </a:r>
          </a:p>
          <a:p>
            <a:pPr algn="ct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Nêu nội dung chính  của văn bản “ Tháng giêng mơ về trăng non rét ngọt ”</a:t>
            </a:r>
          </a:p>
          <a:p>
            <a:pPr algn="ctr"/>
            <a:endParaRPr lang="en-US" sz="2000" dirty="0">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211336235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arn(inVertic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xit" presetSubtype="0" fill="hold" grpId="1" nodeType="clickEffect">
                                  <p:stCondLst>
                                    <p:cond delay="0"/>
                                  </p:stCondLst>
                                  <p:childTnLst>
                                    <p:animEffect transition="out" filter="wedge">
                                      <p:cBhvr>
                                        <p:cTn id="22" dur="2000"/>
                                        <p:tgtEl>
                                          <p:spTgt spid="9"/>
                                        </p:tgtEl>
                                      </p:cBhvr>
                                    </p:animEffect>
                                    <p:set>
                                      <p:cBhvr>
                                        <p:cTn id="23" dur="1" fill="hold">
                                          <p:stCondLst>
                                            <p:cond delay="19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xit" presetSubtype="32" fill="hold" nodeType="clickEffect">
                                  <p:stCondLst>
                                    <p:cond delay="0"/>
                                  </p:stCondLst>
                                  <p:childTnLst>
                                    <p:animEffect transition="out" filter="diamond(out)">
                                      <p:cBhvr>
                                        <p:cTn id="27" dur="2000"/>
                                        <p:tgtEl>
                                          <p:spTgt spid="8"/>
                                        </p:tgtEl>
                                      </p:cBhvr>
                                    </p:animEffect>
                                    <p:set>
                                      <p:cBhvr>
                                        <p:cTn id="2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Foto gratis: Flores, Fondo, Naturaleza - Imagen gratis en Pixabay - 230051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0"/>
            <a:ext cx="12306300" cy="6858000"/>
          </a:xfrm>
        </p:spPr>
      </p:pic>
      <p:sp>
        <p:nvSpPr>
          <p:cNvPr id="6" name="Content Placeholder 5"/>
          <p:cNvSpPr>
            <a:spLocks noGrp="1"/>
          </p:cNvSpPr>
          <p:nvPr>
            <p:ph sz="quarter" idx="4"/>
          </p:nvPr>
        </p:nvSpPr>
        <p:spPr>
          <a:xfrm>
            <a:off x="0" y="0"/>
            <a:ext cx="12192000" cy="6857999"/>
          </a:xfrm>
        </p:spPr>
        <p:txBody>
          <a:bodyPr>
            <a:normAutofit/>
          </a:bodyPr>
          <a:lstStyle/>
          <a:p>
            <a:pPr marL="0" indent="0" algn="ctr">
              <a:buNone/>
            </a:pPr>
            <a:endParaRPr lang="en-US" sz="3200" b="1" dirty="0" smtClean="0">
              <a:latin typeface="Times New Roman" panose="02020603050405020304" pitchFamily="18" charset="0"/>
              <a:cs typeface="Times New Roman" panose="02020603050405020304" pitchFamily="18" charset="0"/>
            </a:endParaRPr>
          </a:p>
          <a:p>
            <a:pPr marL="0" indent="0" algn="ctr">
              <a:buNone/>
            </a:pPr>
            <a:r>
              <a:rPr lang="en-US" sz="3200" b="1" dirty="0" smtClean="0">
                <a:latin typeface="Times New Roman" panose="02020603050405020304" pitchFamily="18" charset="0"/>
                <a:cs typeface="Times New Roman" panose="02020603050405020304" pitchFamily="18" charset="0"/>
              </a:rPr>
              <a:t>III, TỔNG KẾT</a:t>
            </a:r>
          </a:p>
          <a:p>
            <a:pPr marL="0" indent="0" algn="ctr">
              <a:buNone/>
            </a:pPr>
            <a:r>
              <a:rPr lang="en-US" sz="2200" dirty="0" smtClean="0">
                <a:solidFill>
                  <a:srgbClr val="FF0000"/>
                </a:solidFill>
                <a:latin typeface="Times New Roman" panose="02020603050405020304" pitchFamily="18" charset="0"/>
                <a:cs typeface="Times New Roman" panose="02020603050405020304" pitchFamily="18" charset="0"/>
              </a:rPr>
              <a:t>Câu </a:t>
            </a:r>
            <a:r>
              <a:rPr lang="en-US" sz="2200" dirty="0">
                <a:solidFill>
                  <a:srgbClr val="FF0000"/>
                </a:solidFill>
                <a:latin typeface="Times New Roman" panose="02020603050405020304" pitchFamily="18" charset="0"/>
                <a:cs typeface="Times New Roman" panose="02020603050405020304" pitchFamily="18" charset="0"/>
              </a:rPr>
              <a:t>1 : Dòng nào sau đây nêu đầy đủ nhất biện pháp nghệ thuật trong văn bản “ Tháng giêng , mơ về trăng non rét ngọt ”</a:t>
            </a:r>
          </a:p>
          <a:p>
            <a:pPr marL="0" lvl="0" indent="0">
              <a:buNone/>
            </a:pPr>
            <a:r>
              <a:rPr lang="en-US" sz="2200" dirty="0" smtClean="0">
                <a:latin typeface="Times New Roman" panose="02020603050405020304" pitchFamily="18" charset="0"/>
                <a:cs typeface="Times New Roman" panose="02020603050405020304" pitchFamily="18" charset="0"/>
              </a:rPr>
              <a:t>A: So </a:t>
            </a:r>
            <a:r>
              <a:rPr lang="en-US" sz="2200" dirty="0">
                <a:latin typeface="Times New Roman" panose="02020603050405020304" pitchFamily="18" charset="0"/>
                <a:cs typeface="Times New Roman" panose="02020603050405020304" pitchFamily="18" charset="0"/>
              </a:rPr>
              <a:t>sánh , nhân hóa </a:t>
            </a:r>
          </a:p>
          <a:p>
            <a:pPr marL="0" lvl="0" indent="0">
              <a:buNone/>
            </a:pPr>
            <a:r>
              <a:rPr lang="en-US" sz="2200" dirty="0" smtClean="0">
                <a:latin typeface="Times New Roman" panose="02020603050405020304" pitchFamily="18" charset="0"/>
                <a:cs typeface="Times New Roman" panose="02020603050405020304" pitchFamily="18" charset="0"/>
              </a:rPr>
              <a:t>B: Biểu </a:t>
            </a:r>
            <a:r>
              <a:rPr lang="en-US" sz="2200" dirty="0">
                <a:latin typeface="Times New Roman" panose="02020603050405020304" pitchFamily="18" charset="0"/>
                <a:cs typeface="Times New Roman" panose="02020603050405020304" pitchFamily="18" charset="0"/>
              </a:rPr>
              <a:t>cảm trực tiếp , dùng từ sáng tạo </a:t>
            </a:r>
          </a:p>
          <a:p>
            <a:pPr marL="0" lvl="0" indent="0">
              <a:buNone/>
            </a:pPr>
            <a:r>
              <a:rPr lang="en-US" sz="2200" dirty="0" smtClean="0">
                <a:latin typeface="Times New Roman" panose="02020603050405020304" pitchFamily="18" charset="0"/>
                <a:cs typeface="Times New Roman" panose="02020603050405020304" pitchFamily="18" charset="0"/>
              </a:rPr>
              <a:t>C: Trình </a:t>
            </a:r>
            <a:r>
              <a:rPr lang="en-US" sz="2200" dirty="0">
                <a:latin typeface="Times New Roman" panose="02020603050405020304" pitchFamily="18" charset="0"/>
                <a:cs typeface="Times New Roman" panose="02020603050405020304" pitchFamily="18" charset="0"/>
              </a:rPr>
              <a:t>bày nội dung theo dòng cảm xúc lôi cuốn say mê , Lựa chọn từ ngữ, câu văn linh hoạt, biểu cảm, giàu hình ảnh.. So sánh liên tưởng độc đáo giàu chất thơ  </a:t>
            </a:r>
          </a:p>
          <a:p>
            <a:pPr marL="0" lvl="0" indent="0">
              <a:buNone/>
            </a:pPr>
            <a:r>
              <a:rPr lang="en-US" sz="2200" dirty="0" smtClean="0">
                <a:latin typeface="Times New Roman" panose="02020603050405020304" pitchFamily="18" charset="0"/>
                <a:cs typeface="Times New Roman" panose="02020603050405020304" pitchFamily="18" charset="0"/>
              </a:rPr>
              <a:t>D: Lối </a:t>
            </a:r>
            <a:r>
              <a:rPr lang="en-US" sz="2200" dirty="0">
                <a:latin typeface="Times New Roman" panose="02020603050405020304" pitchFamily="18" charset="0"/>
                <a:cs typeface="Times New Roman" panose="02020603050405020304" pitchFamily="18" charset="0"/>
              </a:rPr>
              <a:t>văn sáng tạo cách viết tài hoa </a:t>
            </a:r>
          </a:p>
          <a:p>
            <a:pPr marL="0" indent="0">
              <a:buNone/>
            </a:pPr>
            <a:r>
              <a:rPr lang="en-US" sz="2200" dirty="0">
                <a:solidFill>
                  <a:srgbClr val="FF0000"/>
                </a:solidFill>
                <a:latin typeface="Times New Roman" panose="02020603050405020304" pitchFamily="18" charset="0"/>
                <a:cs typeface="Times New Roman" panose="02020603050405020304" pitchFamily="18" charset="0"/>
              </a:rPr>
              <a:t>Câu 2 : Câu văn nào sau đây thể hiện rõ nhất nội dung văn bản : “ Tháng giêng , mơ về trăng non rét ngọt ”</a:t>
            </a:r>
          </a:p>
          <a:p>
            <a:pPr marL="0" lvl="0" indent="0">
              <a:buNone/>
            </a:pPr>
            <a:r>
              <a:rPr lang="en-US" sz="2200" dirty="0" smtClean="0">
                <a:latin typeface="Times New Roman" panose="02020603050405020304" pitchFamily="18" charset="0"/>
                <a:cs typeface="Times New Roman" panose="02020603050405020304" pitchFamily="18" charset="0"/>
              </a:rPr>
              <a:t>A: Văn </a:t>
            </a:r>
            <a:r>
              <a:rPr lang="en-US" sz="2200" dirty="0">
                <a:latin typeface="Times New Roman" panose="02020603050405020304" pitchFamily="18" charset="0"/>
                <a:cs typeface="Times New Roman" panose="02020603050405020304" pitchFamily="18" charset="0"/>
              </a:rPr>
              <a:t>bản “ Tháng giêng , mơ về trăng non rét ngọt ” đã cho thấy cảnh sắc kì diệu của mùa xuân </a:t>
            </a:r>
          </a:p>
          <a:p>
            <a:pPr marL="0" lvl="0" indent="0">
              <a:buNone/>
            </a:pPr>
            <a:r>
              <a:rPr lang="en-US" sz="2200" dirty="0" smtClean="0">
                <a:latin typeface="Times New Roman" panose="02020603050405020304" pitchFamily="18" charset="0"/>
                <a:cs typeface="Times New Roman" panose="02020603050405020304" pitchFamily="18" charset="0"/>
              </a:rPr>
              <a:t>B: Văn </a:t>
            </a:r>
            <a:r>
              <a:rPr lang="en-US" sz="2200" dirty="0">
                <a:latin typeface="Times New Roman" panose="02020603050405020304" pitchFamily="18" charset="0"/>
                <a:cs typeface="Times New Roman" panose="02020603050405020304" pitchFamily="18" charset="0"/>
              </a:rPr>
              <a:t>bản “ Tháng giêng , mơ về trăng non rét ngọt ” có một sức quyến rũ kì lạ khiến cho người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 ai </a:t>
            </a:r>
            <a:r>
              <a:rPr lang="en-US" sz="2200" dirty="0" err="1">
                <a:latin typeface="Times New Roman" panose="02020603050405020304" pitchFamily="18" charset="0"/>
                <a:cs typeface="Times New Roman" panose="02020603050405020304" pitchFamily="18" charset="0"/>
              </a:rPr>
              <a:t>ai</a:t>
            </a:r>
            <a:r>
              <a:rPr lang="en-US" sz="2200" dirty="0">
                <a:latin typeface="Times New Roman" panose="02020603050405020304" pitchFamily="18" charset="0"/>
                <a:cs typeface="Times New Roman" panose="02020603050405020304" pitchFamily="18" charset="0"/>
              </a:rPr>
              <a:t> , cũng đều mê luyến mùa xuân </a:t>
            </a:r>
          </a:p>
          <a:p>
            <a:pPr marL="0" lvl="0" indent="0">
              <a:buNone/>
            </a:pPr>
            <a:r>
              <a:rPr lang="en-US" sz="2200" dirty="0" smtClean="0">
                <a:latin typeface="Times New Roman" panose="02020603050405020304" pitchFamily="18" charset="0"/>
                <a:cs typeface="Times New Roman" panose="02020603050405020304" pitchFamily="18" charset="0"/>
              </a:rPr>
              <a:t>C: Nhìn </a:t>
            </a:r>
            <a:r>
              <a:rPr lang="en-US" sz="2200" dirty="0">
                <a:latin typeface="Times New Roman" panose="02020603050405020304" pitchFamily="18" charset="0"/>
                <a:cs typeface="Times New Roman" panose="02020603050405020304" pitchFamily="18" charset="0"/>
              </a:rPr>
              <a:t>mai vàng rực  nở tác giả nhớ thương về cảnh sắc và không khí Hà Nội miền Bắc </a:t>
            </a:r>
          </a:p>
          <a:p>
            <a:pPr marL="0" lvl="0" indent="0">
              <a:buNone/>
            </a:pPr>
            <a:r>
              <a:rPr lang="en-US" sz="2200" dirty="0" smtClean="0">
                <a:latin typeface="Times New Roman" panose="02020603050405020304" pitchFamily="18" charset="0"/>
                <a:cs typeface="Times New Roman" panose="02020603050405020304" pitchFamily="18" charset="0"/>
              </a:rPr>
              <a:t>D: Với </a:t>
            </a:r>
            <a:r>
              <a:rPr lang="en-US" sz="2200" dirty="0">
                <a:latin typeface="Times New Roman" panose="02020603050405020304" pitchFamily="18" charset="0"/>
                <a:cs typeface="Times New Roman" panose="02020603050405020304" pitchFamily="18" charset="0"/>
              </a:rPr>
              <a:t>tình yêu quê hương </a:t>
            </a:r>
            <a:r>
              <a:rPr lang="en-US" sz="2200" dirty="0" err="1">
                <a:latin typeface="Times New Roman" panose="02020603050405020304" pitchFamily="18" charset="0"/>
                <a:cs typeface="Times New Roman" panose="02020603050405020304" pitchFamily="18" charset="0"/>
              </a:rPr>
              <a:t>dất</a:t>
            </a:r>
            <a:r>
              <a:rPr lang="en-US" sz="2200" dirty="0">
                <a:latin typeface="Times New Roman" panose="02020603050405020304" pitchFamily="18" charset="0"/>
                <a:cs typeface="Times New Roman" panose="02020603050405020304" pitchFamily="18" charset="0"/>
              </a:rPr>
              <a:t> nước sâu sắc , bài tùy bút đã tái hiện nỗi nhớ da diết của một người xa quê qua những cảnh sắc thiên nhiên và không khí mùa xuân </a:t>
            </a:r>
          </a:p>
          <a:p>
            <a:pPr marL="0" indent="0" algn="ctr">
              <a:buNone/>
            </a:pPr>
            <a:endParaRPr lang="en-US" sz="2200" b="1" dirty="0" smtClean="0">
              <a:latin typeface="Times New Roman" panose="02020603050405020304" pitchFamily="18" charset="0"/>
              <a:cs typeface="Times New Roman" panose="02020603050405020304" pitchFamily="18" charset="0"/>
            </a:endParaRPr>
          </a:p>
        </p:txBody>
      </p:sp>
      <p:sp>
        <p:nvSpPr>
          <p:cNvPr id="16" name="Oval 15"/>
          <p:cNvSpPr/>
          <p:nvPr/>
        </p:nvSpPr>
        <p:spPr>
          <a:xfrm>
            <a:off x="0" y="2671763"/>
            <a:ext cx="371475" cy="3714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flipV="1">
            <a:off x="0" y="5900737"/>
            <a:ext cx="371474" cy="3143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0624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down)">
                                      <p:cBhvr>
                                        <p:cTn id="12" dur="500"/>
                                        <p:tgtEl>
                                          <p:spTgt spid="6">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down)">
                                      <p:cBhvr>
                                        <p:cTn id="15" dur="500"/>
                                        <p:tgtEl>
                                          <p:spTgt spid="6">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arn(inVertical)">
                                      <p:cBhvr>
                                        <p:cTn id="18" dur="250"/>
                                        <p:tgtEl>
                                          <p:spTgt spid="6">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wipe(down)">
                                      <p:cBhvr>
                                        <p:cTn id="21" dur="500"/>
                                        <p:tgtEl>
                                          <p:spTgt spid="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500"/>
                                        <p:tgtEl>
                                          <p:spTgt spid="6">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barn(inVertical)">
                                      <p:cBhvr>
                                        <p:cTn id="31" dur="250"/>
                                        <p:tgtEl>
                                          <p:spTgt spid="6">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barn(inVertical)">
                                      <p:cBhvr>
                                        <p:cTn id="34" dur="250"/>
                                        <p:tgtEl>
                                          <p:spTgt spid="6">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Effect transition="in" filter="barn(inVertical)">
                                      <p:cBhvr>
                                        <p:cTn id="37" dur="250"/>
                                        <p:tgtEl>
                                          <p:spTgt spid="6">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6">
                                            <p:txEl>
                                              <p:pRg st="11" end="11"/>
                                            </p:txEl>
                                          </p:spTgt>
                                        </p:tgtEl>
                                        <p:attrNameLst>
                                          <p:attrName>style.visibility</p:attrName>
                                        </p:attrNameLst>
                                      </p:cBhvr>
                                      <p:to>
                                        <p:strVal val="visible"/>
                                      </p:to>
                                    </p:set>
                                    <p:animEffect transition="in" filter="barn(inVertical)">
                                      <p:cBhvr>
                                        <p:cTn id="40" dur="250"/>
                                        <p:tgtEl>
                                          <p:spTgt spid="6">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ircle(in)">
                                      <p:cBhvr>
                                        <p:cTn id="5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8" name="Content Placeholder 7" descr="hình ảnh : phong cảnh, Nước, thiên nhiên, sương, canh, thực vật, cánh ..."/>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 y="20512"/>
            <a:ext cx="12192000" cy="6837488"/>
          </a:xfrm>
        </p:spPr>
      </p:pic>
      <p:sp>
        <p:nvSpPr>
          <p:cNvPr id="9" name="Content Placeholder 8"/>
          <p:cNvSpPr>
            <a:spLocks noGrp="1"/>
          </p:cNvSpPr>
          <p:nvPr>
            <p:ph sz="half" idx="2"/>
          </p:nvPr>
        </p:nvSpPr>
        <p:spPr>
          <a:xfrm>
            <a:off x="1" y="20512"/>
            <a:ext cx="11944349" cy="6837487"/>
          </a:xfrm>
        </p:spPr>
        <p:txBody>
          <a:bodyPr/>
          <a:lstStyle/>
          <a:p>
            <a:pPr marL="0" indent="0">
              <a:buNone/>
            </a:pPr>
            <a:endParaRPr lang="en-US" sz="2400" b="1" dirty="0" smtClean="0">
              <a:latin typeface="Times New Roman" panose="02020603050405020304" pitchFamily="18" charset="0"/>
              <a:cs typeface="Times New Roman" panose="02020603050405020304" pitchFamily="18" charset="0"/>
            </a:endParaRPr>
          </a:p>
          <a:p>
            <a:pPr marL="0" indent="0">
              <a:buNone/>
            </a:pPr>
            <a:r>
              <a:rPr lang="en-US" sz="3200" b="1" dirty="0" smtClean="0">
                <a:latin typeface="Times New Roman" panose="02020603050405020304" pitchFamily="18" charset="0"/>
                <a:cs typeface="Times New Roman" panose="02020603050405020304" pitchFamily="18" charset="0"/>
              </a:rPr>
              <a:t>                                     III TỔNG KẾT </a:t>
            </a:r>
            <a:endParaRPr lang="en-US" sz="3200" b="1" dirty="0">
              <a:latin typeface="Times New Roman" panose="02020603050405020304" pitchFamily="18" charset="0"/>
              <a:cs typeface="Times New Roman" panose="02020603050405020304" pitchFamily="18" charset="0"/>
            </a:endParaRPr>
          </a:p>
          <a:p>
            <a:pPr marL="0" indent="0">
              <a:buNone/>
            </a:pPr>
            <a:endParaRPr lang="en-US" sz="2400" b="1" dirty="0" smtClean="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solidFill>
                  <a:schemeClr val="accent2"/>
                </a:solidFill>
                <a:latin typeface="Times New Roman" panose="02020603050405020304" pitchFamily="18" charset="0"/>
                <a:cs typeface="Times New Roman" panose="02020603050405020304" pitchFamily="18" charset="0"/>
              </a:rPr>
              <a:t>1 </a:t>
            </a:r>
            <a:r>
              <a:rPr lang="en-US" sz="2400" b="1" dirty="0">
                <a:solidFill>
                  <a:schemeClr val="accent2"/>
                </a:solidFill>
                <a:latin typeface="Times New Roman" panose="02020603050405020304" pitchFamily="18" charset="0"/>
                <a:cs typeface="Times New Roman" panose="02020603050405020304" pitchFamily="18" charset="0"/>
              </a:rPr>
              <a:t>, . Giá trị nghệ thuật</a:t>
            </a:r>
            <a:endParaRPr lang="en-US" sz="2400" dirty="0">
              <a:solidFill>
                <a:schemeClr val="accent2"/>
              </a:solidFill>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latin typeface="Times New Roman" panose="02020603050405020304" pitchFamily="18" charset="0"/>
                <a:cs typeface="Times New Roman" panose="02020603050405020304" pitchFamily="18" charset="0"/>
              </a:rPr>
              <a:t> Trình bày nội dung văn bản theo dòng cảm xúc lôi cuốn, say mê.</a:t>
            </a:r>
          </a:p>
          <a:p>
            <a:pPr marL="0" indent="0">
              <a:buNone/>
            </a:pPr>
            <a:r>
              <a:rPr lang="en-US" sz="2400" dirty="0">
                <a:solidFill>
                  <a:schemeClr val="bg1"/>
                </a:solidFill>
                <a:latin typeface="Times New Roman" panose="02020603050405020304" pitchFamily="18" charset="0"/>
                <a:cs typeface="Times New Roman" panose="02020603050405020304" pitchFamily="18" charset="0"/>
              </a:rPr>
              <a:t> Lựa chọn từ ngữ, câu văn linh hoạt, biểu cảm, giàu hình ảnh.</a:t>
            </a:r>
          </a:p>
          <a:p>
            <a:pPr marL="0" indent="0">
              <a:buNone/>
            </a:pPr>
            <a:r>
              <a:rPr lang="en-US" sz="2400" dirty="0">
                <a:solidFill>
                  <a:schemeClr val="bg1"/>
                </a:solidFill>
                <a:latin typeface="Times New Roman" panose="02020603050405020304" pitchFamily="18" charset="0"/>
                <a:cs typeface="Times New Roman" panose="02020603050405020304" pitchFamily="18" charset="0"/>
              </a:rPr>
              <a:t>- Có nhiều so sánh, liên tưởng độc đáo, giàu chất thơ</a:t>
            </a:r>
          </a:p>
          <a:p>
            <a:pPr marL="0" indent="0">
              <a:buNone/>
            </a:pPr>
            <a:r>
              <a:rPr lang="en-US" b="1" dirty="0">
                <a:solidFill>
                  <a:schemeClr val="bg1"/>
                </a:solidFill>
              </a:rPr>
              <a:t> </a:t>
            </a:r>
            <a:r>
              <a:rPr lang="en-US" b="1" dirty="0" smtClean="0">
                <a:solidFill>
                  <a:schemeClr val="accent2"/>
                </a:solidFill>
              </a:rPr>
              <a:t> </a:t>
            </a:r>
            <a:r>
              <a:rPr lang="en-US" sz="2400" b="1" dirty="0">
                <a:solidFill>
                  <a:schemeClr val="accent2"/>
                </a:solidFill>
                <a:latin typeface="Times New Roman" panose="02020603050405020304" pitchFamily="18" charset="0"/>
                <a:cs typeface="Times New Roman" panose="02020603050405020304" pitchFamily="18" charset="0"/>
              </a:rPr>
              <a:t>2, Giá trị nội dung</a:t>
            </a:r>
            <a:endParaRPr lang="en-US" sz="2400" dirty="0">
              <a:solidFill>
                <a:schemeClr val="accent2"/>
              </a:solidFill>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latin typeface="Times New Roman" panose="02020603050405020304" pitchFamily="18" charset="0"/>
                <a:cs typeface="Times New Roman" panose="02020603050405020304" pitchFamily="18" charset="0"/>
              </a:rPr>
              <a:t>Cảnh sắc thiên nhiên, không khí mùa xuân Hà Nội và miền Bắc được cảm nhận, tái hiện trong nỗi nhớ thương da diết của một người xa quê. Bài tùy bút đã biểu lộ chân thực và cụ thể tình quê hương, đất nước, lòng yêu cuộc sống và tâm hồn tinh tế, nhạy cảm, ngòi bút tài hoa của tác giả.</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238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barn(inVertical)">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animEffect transition="in" filter="circle(in)">
                                      <p:cBhvr>
                                        <p:cTn id="17" dur="2000"/>
                                        <p:tgtEl>
                                          <p:spTgt spid="9">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wipe(down)">
                                      <p:cBhvr>
                                        <p:cTn id="22" dur="580">
                                          <p:stCondLst>
                                            <p:cond delay="0"/>
                                          </p:stCondLst>
                                        </p:cTn>
                                        <p:tgtEl>
                                          <p:spTgt spid="9">
                                            <p:txEl>
                                              <p:pRg st="5" end="5"/>
                                            </p:txEl>
                                          </p:spTgt>
                                        </p:tgtEl>
                                      </p:cBhvr>
                                    </p:animEffect>
                                    <p:anim calcmode="lin" valueType="num">
                                      <p:cBhvr>
                                        <p:cTn id="23" dur="1822" tmFilter="0,0; 0.14,0.36; 0.43,0.73; 0.71,0.91; 1.0,1.0">
                                          <p:stCondLst>
                                            <p:cond delay="0"/>
                                          </p:stCondLst>
                                        </p:cTn>
                                        <p:tgtEl>
                                          <p:spTgt spid="9">
                                            <p:txEl>
                                              <p:pRg st="5" end="5"/>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xEl>
                                              <p:pRg st="5" end="5"/>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xEl>
                                              <p:pRg st="5" end="5"/>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xEl>
                                              <p:pRg st="5" end="5"/>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xEl>
                                              <p:pRg st="5" end="5"/>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xEl>
                                              <p:pRg st="5" end="5"/>
                                            </p:txEl>
                                          </p:spTgt>
                                        </p:tgtEl>
                                      </p:cBhvr>
                                      <p:to x="100000" y="60000"/>
                                    </p:animScale>
                                    <p:animScale>
                                      <p:cBhvr>
                                        <p:cTn id="29" dur="166" decel="50000">
                                          <p:stCondLst>
                                            <p:cond delay="676"/>
                                          </p:stCondLst>
                                        </p:cTn>
                                        <p:tgtEl>
                                          <p:spTgt spid="9">
                                            <p:txEl>
                                              <p:pRg st="5" end="5"/>
                                            </p:txEl>
                                          </p:spTgt>
                                        </p:tgtEl>
                                      </p:cBhvr>
                                      <p:to x="100000" y="100000"/>
                                    </p:animScale>
                                    <p:animScale>
                                      <p:cBhvr>
                                        <p:cTn id="30" dur="26">
                                          <p:stCondLst>
                                            <p:cond delay="1312"/>
                                          </p:stCondLst>
                                        </p:cTn>
                                        <p:tgtEl>
                                          <p:spTgt spid="9">
                                            <p:txEl>
                                              <p:pRg st="5" end="5"/>
                                            </p:txEl>
                                          </p:spTgt>
                                        </p:tgtEl>
                                      </p:cBhvr>
                                      <p:to x="100000" y="80000"/>
                                    </p:animScale>
                                    <p:animScale>
                                      <p:cBhvr>
                                        <p:cTn id="31" dur="166" decel="50000">
                                          <p:stCondLst>
                                            <p:cond delay="1338"/>
                                          </p:stCondLst>
                                        </p:cTn>
                                        <p:tgtEl>
                                          <p:spTgt spid="9">
                                            <p:txEl>
                                              <p:pRg st="5" end="5"/>
                                            </p:txEl>
                                          </p:spTgt>
                                        </p:tgtEl>
                                      </p:cBhvr>
                                      <p:to x="100000" y="100000"/>
                                    </p:animScale>
                                    <p:animScale>
                                      <p:cBhvr>
                                        <p:cTn id="32" dur="26">
                                          <p:stCondLst>
                                            <p:cond delay="1642"/>
                                          </p:stCondLst>
                                        </p:cTn>
                                        <p:tgtEl>
                                          <p:spTgt spid="9">
                                            <p:txEl>
                                              <p:pRg st="5" end="5"/>
                                            </p:txEl>
                                          </p:spTgt>
                                        </p:tgtEl>
                                      </p:cBhvr>
                                      <p:to x="100000" y="90000"/>
                                    </p:animScale>
                                    <p:animScale>
                                      <p:cBhvr>
                                        <p:cTn id="33" dur="166" decel="50000">
                                          <p:stCondLst>
                                            <p:cond delay="1668"/>
                                          </p:stCondLst>
                                        </p:cTn>
                                        <p:tgtEl>
                                          <p:spTgt spid="9">
                                            <p:txEl>
                                              <p:pRg st="5" end="5"/>
                                            </p:txEl>
                                          </p:spTgt>
                                        </p:tgtEl>
                                      </p:cBhvr>
                                      <p:to x="100000" y="100000"/>
                                    </p:animScale>
                                    <p:animScale>
                                      <p:cBhvr>
                                        <p:cTn id="34" dur="26">
                                          <p:stCondLst>
                                            <p:cond delay="1808"/>
                                          </p:stCondLst>
                                        </p:cTn>
                                        <p:tgtEl>
                                          <p:spTgt spid="9">
                                            <p:txEl>
                                              <p:pRg st="5" end="5"/>
                                            </p:txEl>
                                          </p:spTgt>
                                        </p:tgtEl>
                                      </p:cBhvr>
                                      <p:to x="100000" y="95000"/>
                                    </p:animScale>
                                    <p:animScale>
                                      <p:cBhvr>
                                        <p:cTn id="35" dur="166" decel="50000">
                                          <p:stCondLst>
                                            <p:cond delay="1834"/>
                                          </p:stCondLst>
                                        </p:cTn>
                                        <p:tgtEl>
                                          <p:spTgt spid="9">
                                            <p:txEl>
                                              <p:pRg st="5" end="5"/>
                                            </p:txEl>
                                          </p:spTgt>
                                        </p:tgtEl>
                                      </p:cBhvr>
                                      <p:to x="100000" y="100000"/>
                                    </p:animScale>
                                  </p:childTnLst>
                                </p:cTn>
                              </p:par>
                              <p:par>
                                <p:cTn id="36" presetID="26" presetClass="entr" presetSubtype="0" fill="hold" nodeType="with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wipe(down)">
                                      <p:cBhvr>
                                        <p:cTn id="38" dur="580">
                                          <p:stCondLst>
                                            <p:cond delay="0"/>
                                          </p:stCondLst>
                                        </p:cTn>
                                        <p:tgtEl>
                                          <p:spTgt spid="9">
                                            <p:txEl>
                                              <p:pRg st="6" end="6"/>
                                            </p:txEl>
                                          </p:spTgt>
                                        </p:tgtEl>
                                      </p:cBhvr>
                                    </p:animEffect>
                                    <p:anim calcmode="lin" valueType="num">
                                      <p:cBhvr>
                                        <p:cTn id="39" dur="1822" tmFilter="0,0; 0.14,0.36; 0.43,0.73; 0.71,0.91; 1.0,1.0">
                                          <p:stCondLst>
                                            <p:cond delay="0"/>
                                          </p:stCondLst>
                                        </p:cTn>
                                        <p:tgtEl>
                                          <p:spTgt spid="9">
                                            <p:txEl>
                                              <p:pRg st="6" end="6"/>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9">
                                            <p:txEl>
                                              <p:pRg st="6" end="6"/>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9">
                                            <p:txEl>
                                              <p:pRg st="6" end="6"/>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9">
                                            <p:txEl>
                                              <p:pRg st="6" end="6"/>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9">
                                            <p:txEl>
                                              <p:pRg st="6" end="6"/>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9">
                                            <p:txEl>
                                              <p:pRg st="6" end="6"/>
                                            </p:txEl>
                                          </p:spTgt>
                                        </p:tgtEl>
                                      </p:cBhvr>
                                      <p:to x="100000" y="60000"/>
                                    </p:animScale>
                                    <p:animScale>
                                      <p:cBhvr>
                                        <p:cTn id="45" dur="166" decel="50000">
                                          <p:stCondLst>
                                            <p:cond delay="676"/>
                                          </p:stCondLst>
                                        </p:cTn>
                                        <p:tgtEl>
                                          <p:spTgt spid="9">
                                            <p:txEl>
                                              <p:pRg st="6" end="6"/>
                                            </p:txEl>
                                          </p:spTgt>
                                        </p:tgtEl>
                                      </p:cBhvr>
                                      <p:to x="100000" y="100000"/>
                                    </p:animScale>
                                    <p:animScale>
                                      <p:cBhvr>
                                        <p:cTn id="46" dur="26">
                                          <p:stCondLst>
                                            <p:cond delay="1312"/>
                                          </p:stCondLst>
                                        </p:cTn>
                                        <p:tgtEl>
                                          <p:spTgt spid="9">
                                            <p:txEl>
                                              <p:pRg st="6" end="6"/>
                                            </p:txEl>
                                          </p:spTgt>
                                        </p:tgtEl>
                                      </p:cBhvr>
                                      <p:to x="100000" y="80000"/>
                                    </p:animScale>
                                    <p:animScale>
                                      <p:cBhvr>
                                        <p:cTn id="47" dur="166" decel="50000">
                                          <p:stCondLst>
                                            <p:cond delay="1338"/>
                                          </p:stCondLst>
                                        </p:cTn>
                                        <p:tgtEl>
                                          <p:spTgt spid="9">
                                            <p:txEl>
                                              <p:pRg st="6" end="6"/>
                                            </p:txEl>
                                          </p:spTgt>
                                        </p:tgtEl>
                                      </p:cBhvr>
                                      <p:to x="100000" y="100000"/>
                                    </p:animScale>
                                    <p:animScale>
                                      <p:cBhvr>
                                        <p:cTn id="48" dur="26">
                                          <p:stCondLst>
                                            <p:cond delay="1642"/>
                                          </p:stCondLst>
                                        </p:cTn>
                                        <p:tgtEl>
                                          <p:spTgt spid="9">
                                            <p:txEl>
                                              <p:pRg st="6" end="6"/>
                                            </p:txEl>
                                          </p:spTgt>
                                        </p:tgtEl>
                                      </p:cBhvr>
                                      <p:to x="100000" y="90000"/>
                                    </p:animScale>
                                    <p:animScale>
                                      <p:cBhvr>
                                        <p:cTn id="49" dur="166" decel="50000">
                                          <p:stCondLst>
                                            <p:cond delay="1668"/>
                                          </p:stCondLst>
                                        </p:cTn>
                                        <p:tgtEl>
                                          <p:spTgt spid="9">
                                            <p:txEl>
                                              <p:pRg st="6" end="6"/>
                                            </p:txEl>
                                          </p:spTgt>
                                        </p:tgtEl>
                                      </p:cBhvr>
                                      <p:to x="100000" y="100000"/>
                                    </p:animScale>
                                    <p:animScale>
                                      <p:cBhvr>
                                        <p:cTn id="50" dur="26">
                                          <p:stCondLst>
                                            <p:cond delay="1808"/>
                                          </p:stCondLst>
                                        </p:cTn>
                                        <p:tgtEl>
                                          <p:spTgt spid="9">
                                            <p:txEl>
                                              <p:pRg st="6" end="6"/>
                                            </p:txEl>
                                          </p:spTgt>
                                        </p:tgtEl>
                                      </p:cBhvr>
                                      <p:to x="100000" y="95000"/>
                                    </p:animScale>
                                    <p:animScale>
                                      <p:cBhvr>
                                        <p:cTn id="51" dur="166" decel="50000">
                                          <p:stCondLst>
                                            <p:cond delay="1834"/>
                                          </p:stCondLst>
                                        </p:cTn>
                                        <p:tgtEl>
                                          <p:spTgt spid="9">
                                            <p:txEl>
                                              <p:pRg st="6" end="6"/>
                                            </p:txEl>
                                          </p:spTgt>
                                        </p:tgtEl>
                                      </p:cBhvr>
                                      <p:to x="100000" y="100000"/>
                                    </p:animScale>
                                  </p:childTnLst>
                                </p:cTn>
                              </p:par>
                              <p:par>
                                <p:cTn id="52" presetID="26" presetClass="entr" presetSubtype="0" fill="hold" nodeType="withEffect">
                                  <p:stCondLst>
                                    <p:cond delay="0"/>
                                  </p:stCondLst>
                                  <p:childTnLst>
                                    <p:set>
                                      <p:cBhvr>
                                        <p:cTn id="53" dur="1" fill="hold">
                                          <p:stCondLst>
                                            <p:cond delay="0"/>
                                          </p:stCondLst>
                                        </p:cTn>
                                        <p:tgtEl>
                                          <p:spTgt spid="9">
                                            <p:txEl>
                                              <p:pRg st="7" end="7"/>
                                            </p:txEl>
                                          </p:spTgt>
                                        </p:tgtEl>
                                        <p:attrNameLst>
                                          <p:attrName>style.visibility</p:attrName>
                                        </p:attrNameLst>
                                      </p:cBhvr>
                                      <p:to>
                                        <p:strVal val="visible"/>
                                      </p:to>
                                    </p:set>
                                    <p:animEffect transition="in" filter="wipe(down)">
                                      <p:cBhvr>
                                        <p:cTn id="54" dur="580">
                                          <p:stCondLst>
                                            <p:cond delay="0"/>
                                          </p:stCondLst>
                                        </p:cTn>
                                        <p:tgtEl>
                                          <p:spTgt spid="9">
                                            <p:txEl>
                                              <p:pRg st="7" end="7"/>
                                            </p:txEl>
                                          </p:spTgt>
                                        </p:tgtEl>
                                      </p:cBhvr>
                                    </p:animEffect>
                                    <p:anim calcmode="lin" valueType="num">
                                      <p:cBhvr>
                                        <p:cTn id="55" dur="1822" tmFilter="0,0; 0.14,0.36; 0.43,0.73; 0.71,0.91; 1.0,1.0">
                                          <p:stCondLst>
                                            <p:cond delay="0"/>
                                          </p:stCondLst>
                                        </p:cTn>
                                        <p:tgtEl>
                                          <p:spTgt spid="9">
                                            <p:txEl>
                                              <p:pRg st="7" end="7"/>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9">
                                            <p:txEl>
                                              <p:pRg st="7" end="7"/>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9">
                                            <p:txEl>
                                              <p:pRg st="7" end="7"/>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9">
                                            <p:txEl>
                                              <p:pRg st="7" end="7"/>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9">
                                            <p:txEl>
                                              <p:pRg st="7" end="7"/>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9">
                                            <p:txEl>
                                              <p:pRg st="7" end="7"/>
                                            </p:txEl>
                                          </p:spTgt>
                                        </p:tgtEl>
                                      </p:cBhvr>
                                      <p:to x="100000" y="60000"/>
                                    </p:animScale>
                                    <p:animScale>
                                      <p:cBhvr>
                                        <p:cTn id="61" dur="166" decel="50000">
                                          <p:stCondLst>
                                            <p:cond delay="676"/>
                                          </p:stCondLst>
                                        </p:cTn>
                                        <p:tgtEl>
                                          <p:spTgt spid="9">
                                            <p:txEl>
                                              <p:pRg st="7" end="7"/>
                                            </p:txEl>
                                          </p:spTgt>
                                        </p:tgtEl>
                                      </p:cBhvr>
                                      <p:to x="100000" y="100000"/>
                                    </p:animScale>
                                    <p:animScale>
                                      <p:cBhvr>
                                        <p:cTn id="62" dur="26">
                                          <p:stCondLst>
                                            <p:cond delay="1312"/>
                                          </p:stCondLst>
                                        </p:cTn>
                                        <p:tgtEl>
                                          <p:spTgt spid="9">
                                            <p:txEl>
                                              <p:pRg st="7" end="7"/>
                                            </p:txEl>
                                          </p:spTgt>
                                        </p:tgtEl>
                                      </p:cBhvr>
                                      <p:to x="100000" y="80000"/>
                                    </p:animScale>
                                    <p:animScale>
                                      <p:cBhvr>
                                        <p:cTn id="63" dur="166" decel="50000">
                                          <p:stCondLst>
                                            <p:cond delay="1338"/>
                                          </p:stCondLst>
                                        </p:cTn>
                                        <p:tgtEl>
                                          <p:spTgt spid="9">
                                            <p:txEl>
                                              <p:pRg st="7" end="7"/>
                                            </p:txEl>
                                          </p:spTgt>
                                        </p:tgtEl>
                                      </p:cBhvr>
                                      <p:to x="100000" y="100000"/>
                                    </p:animScale>
                                    <p:animScale>
                                      <p:cBhvr>
                                        <p:cTn id="64" dur="26">
                                          <p:stCondLst>
                                            <p:cond delay="1642"/>
                                          </p:stCondLst>
                                        </p:cTn>
                                        <p:tgtEl>
                                          <p:spTgt spid="9">
                                            <p:txEl>
                                              <p:pRg st="7" end="7"/>
                                            </p:txEl>
                                          </p:spTgt>
                                        </p:tgtEl>
                                      </p:cBhvr>
                                      <p:to x="100000" y="90000"/>
                                    </p:animScale>
                                    <p:animScale>
                                      <p:cBhvr>
                                        <p:cTn id="65" dur="166" decel="50000">
                                          <p:stCondLst>
                                            <p:cond delay="1668"/>
                                          </p:stCondLst>
                                        </p:cTn>
                                        <p:tgtEl>
                                          <p:spTgt spid="9">
                                            <p:txEl>
                                              <p:pRg st="7" end="7"/>
                                            </p:txEl>
                                          </p:spTgt>
                                        </p:tgtEl>
                                      </p:cBhvr>
                                      <p:to x="100000" y="100000"/>
                                    </p:animScale>
                                    <p:animScale>
                                      <p:cBhvr>
                                        <p:cTn id="66" dur="26">
                                          <p:stCondLst>
                                            <p:cond delay="1808"/>
                                          </p:stCondLst>
                                        </p:cTn>
                                        <p:tgtEl>
                                          <p:spTgt spid="9">
                                            <p:txEl>
                                              <p:pRg st="7" end="7"/>
                                            </p:txEl>
                                          </p:spTgt>
                                        </p:tgtEl>
                                      </p:cBhvr>
                                      <p:to x="100000" y="95000"/>
                                    </p:animScale>
                                    <p:animScale>
                                      <p:cBhvr>
                                        <p:cTn id="67" dur="166" decel="50000">
                                          <p:stCondLst>
                                            <p:cond delay="1834"/>
                                          </p:stCondLst>
                                        </p:cTn>
                                        <p:tgtEl>
                                          <p:spTgt spid="9">
                                            <p:txEl>
                                              <p:pRg st="7" end="7"/>
                                            </p:txEl>
                                          </p:spTgt>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9">
                                            <p:txEl>
                                              <p:pRg st="9" end="9"/>
                                            </p:txEl>
                                          </p:spTgt>
                                        </p:tgtEl>
                                        <p:attrNameLst>
                                          <p:attrName>style.visibility</p:attrName>
                                        </p:attrNameLst>
                                      </p:cBhvr>
                                      <p:to>
                                        <p:strVal val="visible"/>
                                      </p:to>
                                    </p:set>
                                    <p:animEffect transition="in" filter="fade">
                                      <p:cBhvr>
                                        <p:cTn id="72" dur="1000"/>
                                        <p:tgtEl>
                                          <p:spTgt spid="9">
                                            <p:txEl>
                                              <p:pRg st="9" end="9"/>
                                            </p:txEl>
                                          </p:spTgt>
                                        </p:tgtEl>
                                      </p:cBhvr>
                                    </p:animEffect>
                                    <p:anim calcmode="lin" valueType="num">
                                      <p:cBhvr>
                                        <p:cTn id="73"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74"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Flower Background Vintage - Free image on Pixab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6" name="Content Placeholder 5"/>
          <p:cNvSpPr>
            <a:spLocks noGrp="1"/>
          </p:cNvSpPr>
          <p:nvPr>
            <p:ph sz="quarter" idx="4"/>
          </p:nvPr>
        </p:nvSpPr>
        <p:spPr>
          <a:xfrm>
            <a:off x="0" y="-1"/>
            <a:ext cx="11355388" cy="6189664"/>
          </a:xfrm>
        </p:spPr>
        <p:txBody>
          <a:bodyPr>
            <a:normAutofit fontScale="92500" lnSpcReduction="10000"/>
          </a:bodyPr>
          <a:lstStyle/>
          <a:p>
            <a:pPr marL="0" indent="0" algn="ctr">
              <a:buNone/>
            </a:pPr>
            <a:r>
              <a:rPr lang="en-US" sz="3600" dirty="0" smtClean="0">
                <a:latin typeface="Times New Roman" panose="02020603050405020304" pitchFamily="18" charset="0"/>
                <a:cs typeface="Times New Roman" panose="02020603050405020304" pitchFamily="18" charset="0"/>
              </a:rPr>
              <a:t> </a:t>
            </a:r>
          </a:p>
          <a:p>
            <a:pPr marL="0" indent="0" algn="ctr">
              <a:buNone/>
            </a:pPr>
            <a:r>
              <a:rPr lang="en-US" sz="3600" dirty="0" smtClean="0">
                <a:latin typeface="Times New Roman" panose="02020603050405020304" pitchFamily="18" charset="0"/>
                <a:cs typeface="Times New Roman" panose="02020603050405020304" pitchFamily="18" charset="0"/>
              </a:rPr>
              <a:t>                           VIẾT KẾT NỐI VỚI ĐỌC </a:t>
            </a:r>
          </a:p>
          <a:p>
            <a:pPr marL="0" indent="0" algn="ctr">
              <a:buNone/>
            </a:pPr>
            <a:r>
              <a:rPr lang="en-US" sz="2600" dirty="0" smtClean="0">
                <a:latin typeface="Times New Roman" panose="02020603050405020304" pitchFamily="18" charset="0"/>
                <a:cs typeface="Times New Roman" panose="02020603050405020304" pitchFamily="18" charset="0"/>
              </a:rPr>
              <a:t>Bài viết tham khảo  </a:t>
            </a:r>
          </a:p>
          <a:p>
            <a:pPr marL="0" indent="0">
              <a:buNone/>
            </a:pPr>
            <a:r>
              <a:rPr lang="en-US" dirty="0" smtClean="0">
                <a:latin typeface="Times New Roman" panose="02020603050405020304" pitchFamily="18" charset="0"/>
                <a:cs typeface="Times New Roman" panose="02020603050405020304" pitchFamily="18" charset="0"/>
              </a:rPr>
              <a:t>    Xuân </a:t>
            </a:r>
            <a:r>
              <a:rPr lang="en-US" dirty="0">
                <a:latin typeface="Times New Roman" panose="02020603050405020304" pitchFamily="18" charset="0"/>
                <a:cs typeface="Times New Roman" panose="02020603050405020304" pitchFamily="18" charset="0"/>
              </a:rPr>
              <a:t>về cũng là lúc con người đón chào năm mới, đây cũng là thời điểm có dịp Tết cổ truyền của vô cùng quan trọng của dân tộc. Đã bao đời nay, tết trở thành một lễ hội nằm trong niềm mong đợi và không thể thiếu của con người Việt Nam. Mỗi khi Tết đến, mỗi người trong gia đình đều có những công việc riêng, tuy ai cũng bận rộn, nhưng tất cả đều cảm thấy vui vẻ. Đặc biệt nhất là khi cả nhà cùng gói bánh chưng. Những chiếc lá rong xanh, hạt đỗ vàng, thịt mỡ và gạo trắng thơm, bố bận rộn dọn dẹp nhà cửa, mẹ thì đi chợ mua đồ chuẩn bị cho những ngày tết, anh trai ra chợ hoa mua cây quất, cây đào về trang trí nhà cửa. Em cũng phụ giúp mọi người hoàn thành công việc của mình. Đêm ba mươi, cả nhà em cùng quây quần bên mâm cơm, rồi ngồi xem chương trình văn nghệ. Những ngày đầu năm mới, mọi người mặc quần áo thật đẹp để đi chúc tết họ hàng, em cũng chúc Tết ông bà, bố mẹ và nhận được phong bao lì xì đỏ thắm, không khí hân hoan, vui tươi khiến bao trùm lấy mỗi người</a:t>
            </a:r>
            <a:endParaRPr lang="en-US" sz="3600" dirty="0">
              <a:latin typeface="Times New Roman" panose="02020603050405020304" pitchFamily="18" charset="0"/>
              <a:cs typeface="Times New Roman" panose="02020603050405020304" pitchFamily="18" charset="0"/>
            </a:endParaRPr>
          </a:p>
        </p:txBody>
      </p:sp>
      <p:sp>
        <p:nvSpPr>
          <p:cNvPr id="4" name="Cloud Callout 3"/>
          <p:cNvSpPr/>
          <p:nvPr/>
        </p:nvSpPr>
        <p:spPr>
          <a:xfrm>
            <a:off x="5264727" y="1238865"/>
            <a:ext cx="7176655" cy="449691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Times New Roman" panose="02020603050405020304" pitchFamily="18" charset="0"/>
                <a:cs typeface="Times New Roman" panose="02020603050405020304" pitchFamily="18" charset="0"/>
              </a:rPr>
              <a:t>Viết </a:t>
            </a:r>
            <a:r>
              <a:rPr lang="vi-VN" sz="2400" dirty="0">
                <a:latin typeface="Times New Roman" panose="02020603050405020304" pitchFamily="18" charset="0"/>
                <a:cs typeface="Times New Roman" panose="02020603050405020304" pitchFamily="18" charset="0"/>
              </a:rPr>
              <a:t>đoạn văn (từ 5 – 7 câu) </a:t>
            </a:r>
            <a:r>
              <a:rPr lang="en-US" sz="2400" dirty="0">
                <a:latin typeface="Times New Roman" panose="02020603050405020304" pitchFamily="18" charset="0"/>
                <a:cs typeface="Times New Roman" panose="02020603050405020304" pitchFamily="18" charset="0"/>
              </a:rPr>
              <a:t>Em hãy nêu cảm nhận của em khi mùa xuân đến </a:t>
            </a:r>
          </a:p>
          <a:p>
            <a:pPr algn="ct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916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ircle(in)">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xit" presetSubtype="32" fill="hold" grpId="1" nodeType="clickEffect">
                                  <p:stCondLst>
                                    <p:cond delay="0"/>
                                  </p:stCondLst>
                                  <p:childTnLst>
                                    <p:animEffect transition="out" filter="plus(out)">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arn(inVertical)">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Assorted-color petaled flowers with &lt;strong&gt;thank you&lt;/strong&gt; text overlayu | Pikrep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071707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Không khí đón Tết 2017 tại Trung tâm Nghiên cứu và Ứng dụng Thuốc dân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14097"/>
            <a:ext cx="6172199" cy="3773347"/>
          </a:xfrm>
        </p:spPr>
      </p:pic>
      <p:sp>
        <p:nvSpPr>
          <p:cNvPr id="5" name="Text Placeholder 4"/>
          <p:cNvSpPr>
            <a:spLocks noGrp="1"/>
          </p:cNvSpPr>
          <p:nvPr>
            <p:ph type="body" sz="quarter" idx="3"/>
          </p:nvPr>
        </p:nvSpPr>
        <p:spPr/>
        <p:txBody>
          <a:bodyPr/>
          <a:lstStyle/>
          <a:p>
            <a:endParaRPr lang="en-US" dirty="0"/>
          </a:p>
        </p:txBody>
      </p:sp>
      <p:pic>
        <p:nvPicPr>
          <p:cNvPr id="8" name="Content Placeholder 7" descr="Category:&lt;strong&gt;Tết&lt;/strong&gt; - Wikimedia Commons"/>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199" y="0"/>
            <a:ext cx="6022977" cy="3738623"/>
          </a:xfrm>
        </p:spPr>
      </p:pic>
      <p:pic>
        <p:nvPicPr>
          <p:cNvPr id="4" name="Picture 3" descr="File:&lt;strong&gt;Hoa đào&lt;/strong&gt;.JP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87443"/>
            <a:ext cx="6172199" cy="3070555"/>
          </a:xfrm>
          <a:prstGeom prst="rect">
            <a:avLst/>
          </a:prstGeom>
        </p:spPr>
      </p:pic>
      <p:pic>
        <p:nvPicPr>
          <p:cNvPr id="6" name="Picture 5" descr="hình ảnh : chi nhánh, thực vật, Cánh &lt;strong&gt;hoa&lt;/strong&gt;, món ăn, &lt;strong&gt;Mùa&lt;/strong&gt; &lt;strong&gt;xuân&lt;/strong&gt;, Sản xuấ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198" y="3752720"/>
            <a:ext cx="6022978" cy="3105278"/>
          </a:xfrm>
          <a:prstGeom prst="rect">
            <a:avLst/>
          </a:prstGeom>
        </p:spPr>
      </p:pic>
    </p:spTree>
    <p:extLst>
      <p:ext uri="{BB962C8B-B14F-4D97-AF65-F5344CB8AC3E}">
        <p14:creationId xmlns:p14="http://schemas.microsoft.com/office/powerpoint/2010/main" val="193171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lt;strong&gt;Quan&lt;/strong&gt; &lt;strong&gt;họ&lt;/strong&gt; – Wikipedia tiếng Việ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76" y="1"/>
            <a:ext cx="5994400" cy="3833446"/>
          </a:xfrm>
        </p:spPr>
      </p:pic>
      <p:sp>
        <p:nvSpPr>
          <p:cNvPr id="5" name="Text Placeholder 4"/>
          <p:cNvSpPr>
            <a:spLocks noGrp="1"/>
          </p:cNvSpPr>
          <p:nvPr>
            <p:ph type="body" sz="quarter" idx="3"/>
          </p:nvPr>
        </p:nvSpPr>
        <p:spPr/>
        <p:txBody>
          <a:bodyPr/>
          <a:lstStyle/>
          <a:p>
            <a:endParaRPr lang="en-US" dirty="0"/>
          </a:p>
        </p:txBody>
      </p:sp>
      <p:pic>
        <p:nvPicPr>
          <p:cNvPr id="8" name="Content Placeholder 7" descr="Côn Sơn Kiếp Bạc | Ngôi đền công danh nổi tiếng Hải Dương - MOTOGO"/>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97575" y="0"/>
            <a:ext cx="6194426" cy="3827279"/>
          </a:xfrm>
        </p:spPr>
      </p:pic>
      <p:pic>
        <p:nvPicPr>
          <p:cNvPr id="11" name="Picture 10" descr="Áo dài &amp; &lt;strong&gt;Tết&lt;/strong&gt; | • Camera: Nikon FM • Film: UXi Super 200 • Po… | Flick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33446"/>
            <a:ext cx="5997575" cy="3130062"/>
          </a:xfrm>
          <a:prstGeom prst="rect">
            <a:avLst/>
          </a:prstGeom>
        </p:spPr>
      </p:pic>
      <p:pic>
        <p:nvPicPr>
          <p:cNvPr id="12" name="Picture 11" descr="&lt;strong&gt;Hoa&lt;/strong&gt; hậu &lt;strong&gt;Mai&lt;/strong&gt; Phương Thúy. Miss Vietnam &lt;strong&gt;Mai&lt;/strong&gt; Phuong Thuy. GYO… | Flick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7574" y="3772357"/>
            <a:ext cx="6194426" cy="3191151"/>
          </a:xfrm>
          <a:prstGeom prst="rect">
            <a:avLst/>
          </a:prstGeom>
        </p:spPr>
      </p:pic>
    </p:spTree>
    <p:extLst>
      <p:ext uri="{BB962C8B-B14F-4D97-AF65-F5344CB8AC3E}">
        <p14:creationId xmlns:p14="http://schemas.microsoft.com/office/powerpoint/2010/main" val="20455458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70+ Very Pleasant Digital Art Wallpapers || Digital Art Images Free ..."/>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
            <a:ext cx="12332678" cy="7397262"/>
          </a:xfrm>
        </p:spPr>
      </p:pic>
      <p:sp>
        <p:nvSpPr>
          <p:cNvPr id="3" name="Text Placeholder 2"/>
          <p:cNvSpPr>
            <a:spLocks noGrp="1"/>
          </p:cNvSpPr>
          <p:nvPr>
            <p:ph type="body" idx="1"/>
          </p:nvPr>
        </p:nvSpPr>
        <p:spPr>
          <a:xfrm>
            <a:off x="0" y="-164123"/>
            <a:ext cx="12332678" cy="7561386"/>
          </a:xfrm>
        </p:spPr>
        <p:txBody>
          <a:bodyPr>
            <a:normAutofit/>
          </a:bodyPr>
          <a:lstStyle/>
          <a:p>
            <a:pPr algn="ctr"/>
            <a:r>
              <a:rPr lang="en-US" sz="3200" dirty="0" smtClean="0">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THÁNG GIÊNG,  MƠ VỀ TRĂNG NON RÉT NGỌT </a:t>
            </a:r>
          </a:p>
          <a:p>
            <a:pPr algn="ctr"/>
            <a:r>
              <a:rPr lang="en-US" sz="3200"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VŨ BẰNG </a:t>
            </a:r>
          </a:p>
          <a:p>
            <a:r>
              <a:rPr lang="en-US" dirty="0" smtClean="0">
                <a:latin typeface="Times New Roman" panose="02020603050405020304" pitchFamily="18" charset="0"/>
                <a:cs typeface="Times New Roman" panose="02020603050405020304" pitchFamily="18" charset="0"/>
              </a:rPr>
              <a:t>                             I, TRẢI NGHIỆM CÙNG VĂN BẢN </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1, Đọc và giải thích từ khó </a:t>
            </a:r>
          </a:p>
          <a:p>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ctr"/>
            <a:endParaRPr lang="en-US" sz="3200" dirty="0" smtClean="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smtClean="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smtClean="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p:txBody>
      </p:sp>
      <p:sp>
        <p:nvSpPr>
          <p:cNvPr id="5" name="Oval Callout 4"/>
          <p:cNvSpPr/>
          <p:nvPr/>
        </p:nvSpPr>
        <p:spPr>
          <a:xfrm>
            <a:off x="5650523" y="2825262"/>
            <a:ext cx="3727939" cy="229772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00"/>
                </a:solidFill>
                <a:latin typeface="Times New Roman" panose="02020603050405020304" pitchFamily="18" charset="0"/>
                <a:cs typeface="Times New Roman" panose="02020603050405020304" pitchFamily="18" charset="0"/>
              </a:rPr>
              <a:t>ĐỌC : giọng trầm ấm , ngữ điệu da diết, nhớ thương, và ngắt nghỉ đúng nhịp  </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6" name="Rounded Rectangular Callout 5"/>
          <p:cNvSpPr/>
          <p:nvPr/>
        </p:nvSpPr>
        <p:spPr>
          <a:xfrm>
            <a:off x="2203939" y="3094891"/>
            <a:ext cx="2954216" cy="284870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2000" dirty="0" smtClean="0">
                <a:solidFill>
                  <a:srgbClr val="FFFF00"/>
                </a:solidFill>
                <a:latin typeface="Times New Roman" panose="02020603050405020304" pitchFamily="18" charset="0"/>
                <a:cs typeface="Times New Roman" panose="02020603050405020304" pitchFamily="18" charset="0"/>
              </a:rPr>
              <a:t>Giải thích từ </a:t>
            </a:r>
          </a:p>
          <a:p>
            <a:r>
              <a:rPr lang="en-US" sz="2000" dirty="0" smtClean="0">
                <a:solidFill>
                  <a:srgbClr val="FFFF00"/>
                </a:solidFill>
                <a:latin typeface="Times New Roman" panose="02020603050405020304" pitchFamily="18" charset="0"/>
                <a:cs typeface="Times New Roman" panose="02020603050405020304" pitchFamily="18" charset="0"/>
              </a:rPr>
              <a:t>_ Riêu riêu </a:t>
            </a:r>
          </a:p>
          <a:p>
            <a:r>
              <a:rPr lang="en-US" sz="2000" dirty="0" smtClean="0">
                <a:solidFill>
                  <a:srgbClr val="FFFF00"/>
                </a:solidFill>
                <a:latin typeface="Times New Roman" panose="02020603050405020304" pitchFamily="18" charset="0"/>
                <a:cs typeface="Times New Roman" panose="02020603050405020304" pitchFamily="18" charset="0"/>
              </a:rPr>
              <a:t>_ Ra ràng</a:t>
            </a:r>
          </a:p>
          <a:p>
            <a:r>
              <a:rPr lang="en-US" sz="2000" dirty="0" smtClean="0">
                <a:solidFill>
                  <a:srgbClr val="FFFF00"/>
                </a:solidFill>
                <a:latin typeface="Times New Roman" panose="02020603050405020304" pitchFamily="18" charset="0"/>
                <a:cs typeface="Times New Roman" panose="02020603050405020304" pitchFamily="18" charset="0"/>
              </a:rPr>
              <a:t>_ Mang </a:t>
            </a:r>
            <a:r>
              <a:rPr lang="en-US" sz="2000" dirty="0" err="1" smtClean="0">
                <a:solidFill>
                  <a:srgbClr val="FFFF00"/>
                </a:solidFill>
                <a:latin typeface="Times New Roman" panose="02020603050405020304" pitchFamily="18" charset="0"/>
                <a:cs typeface="Times New Roman" panose="02020603050405020304" pitchFamily="18" charset="0"/>
              </a:rPr>
              <a:t>mang</a:t>
            </a:r>
            <a:r>
              <a:rPr lang="en-US" sz="2000" dirty="0" smtClean="0">
                <a:solidFill>
                  <a:srgbClr val="FFFF00"/>
                </a:solidFill>
                <a:latin typeface="Times New Roman" panose="02020603050405020304" pitchFamily="18" charset="0"/>
                <a:cs typeface="Times New Roman" panose="02020603050405020304" pitchFamily="18" charset="0"/>
              </a:rPr>
              <a:t> </a:t>
            </a:r>
          </a:p>
          <a:p>
            <a:r>
              <a:rPr lang="en-US" sz="2000" dirty="0" smtClean="0">
                <a:solidFill>
                  <a:srgbClr val="FFFF00"/>
                </a:solidFill>
                <a:latin typeface="Times New Roman" panose="02020603050405020304" pitchFamily="18" charset="0"/>
                <a:cs typeface="Times New Roman" panose="02020603050405020304" pitchFamily="18" charset="0"/>
              </a:rPr>
              <a:t>_ Đêm xanh</a:t>
            </a:r>
          </a:p>
          <a:p>
            <a:r>
              <a:rPr lang="en-US" sz="2000" dirty="0" smtClean="0">
                <a:solidFill>
                  <a:srgbClr val="FFFF00"/>
                </a:solidFill>
                <a:latin typeface="Times New Roman" panose="02020603050405020304" pitchFamily="18" charset="0"/>
                <a:cs typeface="Times New Roman" panose="02020603050405020304" pitchFamily="18" charset="0"/>
              </a:rPr>
              <a:t>_ </a:t>
            </a:r>
            <a:r>
              <a:rPr lang="en-US" sz="2000" dirty="0">
                <a:solidFill>
                  <a:srgbClr val="FFFF00"/>
                </a:solidFill>
                <a:latin typeface="Times New Roman" panose="02020603050405020304" pitchFamily="18" charset="0"/>
                <a:cs typeface="Times New Roman" panose="02020603050405020304" pitchFamily="18" charset="0"/>
              </a:rPr>
              <a:t>H</a:t>
            </a:r>
            <a:r>
              <a:rPr lang="en-US" sz="2000" dirty="0" smtClean="0">
                <a:solidFill>
                  <a:srgbClr val="FFFF00"/>
                </a:solidFill>
                <a:latin typeface="Times New Roman" panose="02020603050405020304" pitchFamily="18" charset="0"/>
                <a:cs typeface="Times New Roman" panose="02020603050405020304" pitchFamily="18" charset="0"/>
              </a:rPr>
              <a:t>uê tình   </a:t>
            </a:r>
          </a:p>
          <a:p>
            <a:r>
              <a:rPr lang="en-US" sz="2000" dirty="0" smtClean="0">
                <a:solidFill>
                  <a:srgbClr val="FFFF00"/>
                </a:solidFill>
                <a:latin typeface="Times New Roman" panose="02020603050405020304" pitchFamily="18" charset="0"/>
                <a:cs typeface="Times New Roman" panose="02020603050405020304" pitchFamily="18" charset="0"/>
              </a:rPr>
              <a:t>…………</a:t>
            </a:r>
            <a:endParaRPr lang="en-US" sz="2000" dirty="0">
              <a:solidFill>
                <a:srgbClr val="FFFF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17371612"/>
              </p:ext>
            </p:extLst>
          </p:nvPr>
        </p:nvGraphicFramePr>
        <p:xfrm>
          <a:off x="2701636" y="2825261"/>
          <a:ext cx="8326582" cy="3880338"/>
        </p:xfrm>
        <a:graphic>
          <a:graphicData uri="http://schemas.openxmlformats.org/drawingml/2006/table">
            <a:tbl>
              <a:tblPr firstRow="1" firstCol="1" bandRow="1">
                <a:tableStyleId>{5C22544A-7EE6-4342-B048-85BDC9FD1C3A}</a:tableStyleId>
              </a:tblPr>
              <a:tblGrid>
                <a:gridCol w="3150545">
                  <a:extLst>
                    <a:ext uri="{9D8B030D-6E8A-4147-A177-3AD203B41FA5}">
                      <a16:colId xmlns:a16="http://schemas.microsoft.com/office/drawing/2014/main" val="869064779"/>
                    </a:ext>
                  </a:extLst>
                </a:gridCol>
                <a:gridCol w="5176037">
                  <a:extLst>
                    <a:ext uri="{9D8B030D-6E8A-4147-A177-3AD203B41FA5}">
                      <a16:colId xmlns:a16="http://schemas.microsoft.com/office/drawing/2014/main" val="2374118394"/>
                    </a:ext>
                  </a:extLst>
                </a:gridCol>
              </a:tblGrid>
              <a:tr h="1131765">
                <a:tc>
                  <a:txBody>
                    <a:bodyPr/>
                    <a:lstStyle/>
                    <a:p>
                      <a:pPr marL="457200" algn="just">
                        <a:spcAft>
                          <a:spcPts val="0"/>
                        </a:spcAft>
                      </a:pPr>
                      <a:r>
                        <a:rPr lang="en-US" sz="1200" dirty="0">
                          <a:effectLst/>
                        </a:rPr>
                        <a:t>Riêu </a:t>
                      </a:r>
                      <a:r>
                        <a:rPr lang="en-US" sz="1200" dirty="0" err="1">
                          <a:effectLst/>
                        </a:rPr>
                        <a:t>riêu</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457200" algn="just">
                        <a:spcAft>
                          <a:spcPts val="0"/>
                        </a:spcAft>
                      </a:pPr>
                      <a:r>
                        <a:rPr lang="en-US" sz="1200" dirty="0">
                          <a:effectLst/>
                        </a:rPr>
                        <a:t>Tức  là lửa cháy rất nhỏ và đều . Ở đây tác giả dùng để nói về mưa : mưa phùn hạt nhỏ , đều và kéo dài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592724836"/>
                  </a:ext>
                </a:extLst>
              </a:tr>
              <a:tr h="1455128">
                <a:tc>
                  <a:txBody>
                    <a:bodyPr/>
                    <a:lstStyle/>
                    <a:p>
                      <a:pPr marL="457200" algn="just">
                        <a:spcAft>
                          <a:spcPts val="0"/>
                        </a:spcAft>
                      </a:pPr>
                      <a:r>
                        <a:rPr lang="en-US" sz="1200" dirty="0">
                          <a:effectLst/>
                        </a:rPr>
                        <a:t>Ra ràng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457200" algn="just">
                        <a:spcAft>
                          <a:spcPts val="0"/>
                        </a:spcAft>
                      </a:pPr>
                      <a:r>
                        <a:rPr lang="en-US" sz="1200" dirty="0">
                          <a:effectLst/>
                        </a:rPr>
                        <a:t>Thường dùng để nói chim đủ lông đủ cánh , bắt đầu bay ra khỏi tổ .Ở đây tác giả dùng để nói về  bướm  , bướm non mới ra khỏi kén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4146327286"/>
                  </a:ext>
                </a:extLst>
              </a:tr>
              <a:tr h="323361">
                <a:tc>
                  <a:txBody>
                    <a:bodyPr/>
                    <a:lstStyle/>
                    <a:p>
                      <a:pPr marL="457200" algn="just">
                        <a:spcAft>
                          <a:spcPts val="0"/>
                        </a:spcAft>
                      </a:pPr>
                      <a:r>
                        <a:rPr lang="en-US" sz="1200" dirty="0">
                          <a:effectLst/>
                        </a:rPr>
                        <a:t>Mang </a:t>
                      </a:r>
                      <a:r>
                        <a:rPr lang="en-US" sz="1200" dirty="0" err="1">
                          <a:effectLst/>
                        </a:rPr>
                        <a:t>mang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457200" algn="just">
                        <a:spcAft>
                          <a:spcPts val="0"/>
                        </a:spcAft>
                      </a:pPr>
                      <a:r>
                        <a:rPr lang="en-US" sz="1200" dirty="0">
                          <a:effectLst/>
                        </a:rPr>
                        <a:t>Rộng lớn , bao  phủ khắp nơi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1212955707"/>
                  </a:ext>
                </a:extLst>
              </a:tr>
              <a:tr h="646723">
                <a:tc>
                  <a:txBody>
                    <a:bodyPr/>
                    <a:lstStyle/>
                    <a:p>
                      <a:pPr marL="457200" algn="just">
                        <a:spcAft>
                          <a:spcPts val="0"/>
                        </a:spcAft>
                      </a:pPr>
                      <a:r>
                        <a:rPr lang="en-US" sz="1200" dirty="0">
                          <a:effectLst/>
                        </a:rPr>
                        <a:t>Đêm xanh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457200" algn="just">
                        <a:spcAft>
                          <a:spcPts val="0"/>
                        </a:spcAft>
                      </a:pPr>
                      <a:r>
                        <a:rPr lang="en-US" sz="1200" dirty="0">
                          <a:effectLst/>
                        </a:rPr>
                        <a:t>Đêm có trăng và bầu trời trong sáng , không có mây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745323778"/>
                  </a:ext>
                </a:extLst>
              </a:tr>
              <a:tr h="323361">
                <a:tc>
                  <a:txBody>
                    <a:bodyPr/>
                    <a:lstStyle/>
                    <a:p>
                      <a:pPr marL="457200" algn="just">
                        <a:spcAft>
                          <a:spcPts val="0"/>
                        </a:spcAft>
                      </a:pPr>
                      <a:r>
                        <a:rPr lang="en-US" sz="1200" dirty="0">
                          <a:effectLst/>
                        </a:rPr>
                        <a:t>Huê tình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457200" algn="just">
                        <a:spcAft>
                          <a:spcPts val="0"/>
                        </a:spcAft>
                      </a:pPr>
                      <a:r>
                        <a:rPr lang="en-US" sz="1200" dirty="0">
                          <a:effectLst/>
                        </a:rPr>
                        <a:t> Tình yêu trai gái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46530724"/>
                  </a:ext>
                </a:extLst>
              </a:tr>
            </a:tbl>
          </a:graphicData>
        </a:graphic>
      </p:graphicFrame>
    </p:spTree>
    <p:extLst>
      <p:ext uri="{BB962C8B-B14F-4D97-AF65-F5344CB8AC3E}">
        <p14:creationId xmlns:p14="http://schemas.microsoft.com/office/powerpoint/2010/main" val="25459962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ppt_x"/>
                                          </p:val>
                                        </p:tav>
                                      </p:tavLst>
                                    </p:anim>
                                    <p:anim calcmode="lin" valueType="num">
                                      <p:cBhvr additive="base">
                                        <p:cTn id="39" dur="500"/>
                                        <p:tgtEl>
                                          <p:spTgt spid="5"/>
                                        </p:tgtEl>
                                        <p:attrNameLst>
                                          <p:attrName>ppt_y</p:attrName>
                                        </p:attrNameLst>
                                      </p:cBhvr>
                                      <p:tavLst>
                                        <p:tav tm="0">
                                          <p:val>
                                            <p:strVal val="ppt_y"/>
                                          </p:val>
                                        </p:tav>
                                        <p:tav tm="100000">
                                          <p:val>
                                            <p:strVal val="1+ppt_h/2"/>
                                          </p:val>
                                        </p:tav>
                                      </p:tavLst>
                                    </p:anim>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grpId="1" nodeType="clickEffect">
                                  <p:stCondLst>
                                    <p:cond delay="0"/>
                                  </p:stCondLst>
                                  <p:childTnLst>
                                    <p:animEffect transition="out" filter="wipe(down)">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HD wallpaper: frame, floral, flower, background, vintage, roses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88" y="0"/>
            <a:ext cx="12192000" cy="7069015"/>
          </a:xfrm>
        </p:spPr>
      </p:pic>
      <p:sp>
        <p:nvSpPr>
          <p:cNvPr id="5" name="Text Placeholder 4"/>
          <p:cNvSpPr>
            <a:spLocks noGrp="1"/>
          </p:cNvSpPr>
          <p:nvPr>
            <p:ph type="body" sz="quarter" idx="3"/>
          </p:nvPr>
        </p:nvSpPr>
        <p:spPr>
          <a:xfrm>
            <a:off x="3352799" y="0"/>
            <a:ext cx="8839201" cy="3352800"/>
          </a:xfrm>
        </p:spPr>
        <p:txBody>
          <a:bodyPr>
            <a:normAutofit/>
          </a:bodyPr>
          <a:lstStyle/>
          <a:p>
            <a:r>
              <a:rPr lang="en-US" sz="2800" dirty="0" smtClean="0">
                <a:solidFill>
                  <a:srgbClr val="FF0000"/>
                </a:solidFill>
                <a:latin typeface="Times New Roman" panose="02020603050405020304" pitchFamily="18" charset="0"/>
                <a:cs typeface="Times New Roman" panose="02020603050405020304" pitchFamily="18" charset="0"/>
              </a:rPr>
              <a:t>THÁNG GIÊNG, MƠ VỀ TRĂNG NON RÉT NGỌT </a:t>
            </a:r>
          </a:p>
          <a:p>
            <a:r>
              <a:rPr lang="en-US" sz="2800" dirty="0" smtClean="0">
                <a:solidFill>
                  <a:srgbClr val="FF0000"/>
                </a:solidFill>
                <a:latin typeface="Times New Roman" panose="02020603050405020304" pitchFamily="18" charset="0"/>
                <a:cs typeface="Times New Roman" panose="02020603050405020304" pitchFamily="18" charset="0"/>
              </a:rPr>
              <a:t>                                                                              VŨ BẰNG</a:t>
            </a:r>
          </a:p>
          <a:p>
            <a:r>
              <a:rPr lang="en-US" sz="18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 Tác giả  tác phẩm </a:t>
            </a:r>
          </a:p>
          <a:p>
            <a:r>
              <a:rPr lang="en-US" sz="2000" dirty="0" smtClean="0">
                <a:latin typeface="Times New Roman" panose="02020603050405020304" pitchFamily="18" charset="0"/>
                <a:cs typeface="Times New Roman" panose="02020603050405020304" pitchFamily="18" charset="0"/>
              </a:rPr>
              <a:t>a, Tác giả </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310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30629"/>
            <a:ext cx="10407332" cy="1560059"/>
          </a:xfrm>
        </p:spPr>
        <p:txBody>
          <a:bodyPr>
            <a:normAutofit/>
          </a:bodyPr>
          <a:lstStyle/>
          <a:p>
            <a:r>
              <a:rPr lang="en-US" sz="1800" dirty="0" smtClean="0">
                <a:latin typeface="Times New Roman" panose="02020603050405020304" pitchFamily="18" charset="0"/>
                <a:cs typeface="Times New Roman" panose="02020603050405020304" pitchFamily="18" charset="0"/>
              </a:rPr>
              <a:t>HỌ VÀ TÊN :                                                                                     LỚP :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NGÀY , THÁNG :                                                                             MÔN HỌC : NGỮ VĂN </a:t>
            </a:r>
            <a:br>
              <a:rPr lang="en-US" sz="1800" dirty="0" smtClean="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phiếu học tập số1 </a:t>
            </a:r>
            <a:endParaRPr lang="en-US" sz="31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r>
              <a:rPr lang="en-US" dirty="0" smtClean="0"/>
              <a:t>     TÌM HIỂU VỀ TÁC GIẢ VŨ BẰNG </a:t>
            </a:r>
            <a:endParaRPr lang="en-US" dirty="0"/>
          </a:p>
        </p:txBody>
      </p:sp>
      <p:sp>
        <p:nvSpPr>
          <p:cNvPr id="5" name="Text Placeholder 4"/>
          <p:cNvSpPr>
            <a:spLocks noGrp="1"/>
          </p:cNvSpPr>
          <p:nvPr>
            <p:ph type="body" sz="quarter" idx="3"/>
          </p:nvPr>
        </p:nvSpPr>
        <p:spPr/>
        <p:txBody>
          <a:bodyPr/>
          <a:lstStyle/>
          <a:p>
            <a:r>
              <a:rPr lang="en-US" dirty="0" smtClean="0"/>
              <a:t>         TÌM HIỂU VỀ TÁC PHẨM    </a:t>
            </a:r>
          </a:p>
        </p:txBody>
      </p:sp>
      <p:pic>
        <p:nvPicPr>
          <p:cNvPr id="7" name="Content Placeholder 6" descr="https://nguoinoitieng.tv/images/nnt/1/0/abs.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418681" y="2834641"/>
            <a:ext cx="2377153" cy="2717074"/>
          </a:xfrm>
          <a:prstGeom prst="rect">
            <a:avLst/>
          </a:prstGeom>
          <a:ln>
            <a:noFill/>
          </a:ln>
          <a:effectLst>
            <a:softEdge rad="112500"/>
          </a:effectLst>
        </p:spPr>
      </p:pic>
      <p:sp>
        <p:nvSpPr>
          <p:cNvPr id="10" name="Rounded Rectangle 9"/>
          <p:cNvSpPr/>
          <p:nvPr/>
        </p:nvSpPr>
        <p:spPr>
          <a:xfrm>
            <a:off x="692330" y="2677886"/>
            <a:ext cx="5479869" cy="3203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11" name="Picture 10" descr="https://nguoinoitieng.tv/images/nnt/1/0/abs.jpg"/>
          <p:cNvPicPr/>
          <p:nvPr/>
        </p:nvPicPr>
        <p:blipFill>
          <a:blip r:embed="rId2">
            <a:extLst>
              <a:ext uri="{28A0092B-C50C-407E-A947-70E740481C1C}">
                <a14:useLocalDpi xmlns:a14="http://schemas.microsoft.com/office/drawing/2010/main" val="0"/>
              </a:ext>
            </a:extLst>
          </a:blip>
          <a:srcRect/>
          <a:stretch>
            <a:fillRect/>
          </a:stretch>
        </p:blipFill>
        <p:spPr bwMode="auto">
          <a:xfrm>
            <a:off x="4036423" y="2834642"/>
            <a:ext cx="1961152" cy="2873826"/>
          </a:xfrm>
          <a:prstGeom prst="rect">
            <a:avLst/>
          </a:prstGeom>
          <a:noFill/>
          <a:ln>
            <a:noFill/>
          </a:ln>
        </p:spPr>
      </p:pic>
      <p:sp>
        <p:nvSpPr>
          <p:cNvPr id="12" name="Rounded Rectangle 11"/>
          <p:cNvSpPr/>
          <p:nvPr/>
        </p:nvSpPr>
        <p:spPr>
          <a:xfrm>
            <a:off x="6346824" y="2677886"/>
            <a:ext cx="5008564" cy="3203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n w="0">
                  <a:noFill/>
                </a:ln>
                <a:solidFill>
                  <a:schemeClr val="bg1"/>
                </a:solidFill>
                <a:effectLst>
                  <a:outerShdw blurRad="38100" dist="19050" dir="2700000" algn="tl" rotWithShape="0">
                    <a:schemeClr val="dk1">
                      <a:alpha val="40000"/>
                    </a:schemeClr>
                  </a:outerShdw>
                </a:effectLst>
              </a:rPr>
              <a:t>_ HOÀN CẢNH SÁNG TÁC : </a:t>
            </a:r>
            <a:r>
              <a:rPr lang="en-US" dirty="0" smtClean="0">
                <a:ln w="0">
                  <a:noFill/>
                </a:ln>
                <a:solidFill>
                  <a:schemeClr val="bg1"/>
                </a:solidFill>
                <a:effectLst>
                  <a:outerShdw blurRad="38100" dist="19050" dir="2700000" algn="tl" rotWithShape="0">
                    <a:schemeClr val="dk1">
                      <a:alpha val="40000"/>
                    </a:schemeClr>
                  </a:outerShdw>
                </a:effectLst>
              </a:rPr>
              <a:t>……………………</a:t>
            </a:r>
          </a:p>
          <a:p>
            <a:endParaRPr lang="en-US" dirty="0">
              <a:ln w="0">
                <a:noFill/>
              </a:ln>
              <a:solidFill>
                <a:schemeClr val="bg1"/>
              </a:solidFill>
              <a:effectLst>
                <a:outerShdw blurRad="38100" dist="19050" dir="2700000" algn="tl" rotWithShape="0">
                  <a:schemeClr val="dk1">
                    <a:alpha val="40000"/>
                  </a:schemeClr>
                </a:outerShdw>
              </a:effectLst>
            </a:endParaRPr>
          </a:p>
          <a:p>
            <a:r>
              <a:rPr lang="en-US" dirty="0">
                <a:ln w="0">
                  <a:noFill/>
                </a:ln>
                <a:solidFill>
                  <a:schemeClr val="bg1"/>
                </a:solidFill>
                <a:effectLst>
                  <a:outerShdw blurRad="38100" dist="19050" dir="2700000" algn="tl" rotWithShape="0">
                    <a:schemeClr val="dk1">
                      <a:alpha val="40000"/>
                    </a:schemeClr>
                  </a:outerShdw>
                </a:effectLst>
              </a:rPr>
              <a:t>_ xuất xứ : </a:t>
            </a:r>
            <a:r>
              <a:rPr lang="en-US" dirty="0" smtClean="0">
                <a:ln w="0">
                  <a:noFill/>
                </a:ln>
                <a:solidFill>
                  <a:schemeClr val="bg1"/>
                </a:solidFill>
                <a:effectLst>
                  <a:outerShdw blurRad="38100" dist="19050" dir="2700000" algn="tl" rotWithShape="0">
                    <a:schemeClr val="dk1">
                      <a:alpha val="40000"/>
                    </a:schemeClr>
                  </a:outerShdw>
                </a:effectLst>
              </a:rPr>
              <a:t>……………………………….</a:t>
            </a:r>
          </a:p>
          <a:p>
            <a:endParaRPr lang="en-US" dirty="0">
              <a:ln w="0">
                <a:noFill/>
              </a:ln>
              <a:solidFill>
                <a:schemeClr val="bg1"/>
              </a:solidFill>
              <a:effectLst>
                <a:outerShdw blurRad="38100" dist="19050" dir="2700000" algn="tl" rotWithShape="0">
                  <a:schemeClr val="dk1">
                    <a:alpha val="40000"/>
                  </a:schemeClr>
                </a:outerShdw>
              </a:effectLst>
            </a:endParaRPr>
          </a:p>
          <a:p>
            <a:r>
              <a:rPr lang="en-US" dirty="0">
                <a:ln w="0">
                  <a:noFill/>
                </a:ln>
                <a:solidFill>
                  <a:schemeClr val="bg1"/>
                </a:solidFill>
                <a:effectLst>
                  <a:outerShdw blurRad="38100" dist="19050" dir="2700000" algn="tl" rotWithShape="0">
                    <a:schemeClr val="dk1">
                      <a:alpha val="40000"/>
                    </a:schemeClr>
                  </a:outerShdw>
                </a:effectLst>
              </a:rPr>
              <a:t>_ thể loại </a:t>
            </a:r>
            <a:r>
              <a:rPr lang="en-US" dirty="0" smtClean="0">
                <a:ln w="0">
                  <a:noFill/>
                </a:ln>
                <a:solidFill>
                  <a:schemeClr val="bg1"/>
                </a:solidFill>
                <a:effectLst>
                  <a:outerShdw blurRad="38100" dist="19050" dir="2700000" algn="tl" rotWithShape="0">
                    <a:schemeClr val="dk1">
                      <a:alpha val="40000"/>
                    </a:schemeClr>
                  </a:outerShdw>
                </a:effectLst>
              </a:rPr>
              <a:t>:………………           _ PTBĐ: ………….</a:t>
            </a:r>
          </a:p>
          <a:p>
            <a:endParaRPr lang="en-US" dirty="0" smtClean="0">
              <a:ln w="0">
                <a:noFill/>
              </a:ln>
              <a:solidFill>
                <a:schemeClr val="bg1"/>
              </a:solidFill>
              <a:effectLst>
                <a:outerShdw blurRad="38100" dist="19050" dir="2700000" algn="tl" rotWithShape="0">
                  <a:schemeClr val="dk1">
                    <a:alpha val="40000"/>
                  </a:schemeClr>
                </a:outerShdw>
              </a:effectLst>
            </a:endParaRPr>
          </a:p>
          <a:p>
            <a:r>
              <a:rPr lang="en-US" dirty="0" smtClean="0">
                <a:ln w="0">
                  <a:noFill/>
                </a:ln>
                <a:solidFill>
                  <a:schemeClr val="bg1"/>
                </a:solidFill>
                <a:effectLst>
                  <a:outerShdw blurRad="38100" dist="19050" dir="2700000" algn="tl" rotWithShape="0">
                    <a:schemeClr val="dk1">
                      <a:alpha val="40000"/>
                    </a:schemeClr>
                  </a:outerShdw>
                </a:effectLst>
              </a:rPr>
              <a:t>_  </a:t>
            </a:r>
            <a:r>
              <a:rPr lang="en-US" dirty="0">
                <a:ln w="0">
                  <a:noFill/>
                </a:ln>
                <a:solidFill>
                  <a:schemeClr val="bg1"/>
                </a:solidFill>
                <a:effectLst>
                  <a:outerShdw blurRad="38100" dist="19050" dir="2700000" algn="tl" rotWithShape="0">
                    <a:schemeClr val="dk1">
                      <a:alpha val="40000"/>
                    </a:schemeClr>
                  </a:outerShdw>
                </a:effectLst>
              </a:rPr>
              <a:t>Bố cục : </a:t>
            </a:r>
            <a:r>
              <a:rPr lang="en-US" dirty="0" smtClean="0">
                <a:ln w="0">
                  <a:noFill/>
                </a:ln>
                <a:solidFill>
                  <a:schemeClr val="bg1"/>
                </a:solidFill>
                <a:effectLst>
                  <a:outerShdw blurRad="38100" dist="19050" dir="2700000" algn="tl" rotWithShape="0">
                    <a:schemeClr val="dk1">
                      <a:alpha val="40000"/>
                    </a:schemeClr>
                  </a:outerShdw>
                </a:effectLst>
              </a:rPr>
              <a:t>..……………………………………………………………………………………………………………………………………………….</a:t>
            </a: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379328223"/>
              </p:ext>
            </p:extLst>
          </p:nvPr>
        </p:nvGraphicFramePr>
        <p:xfrm>
          <a:off x="3304902" y="1044078"/>
          <a:ext cx="6244047" cy="758596"/>
        </p:xfrm>
        <a:graphic>
          <a:graphicData uri="http://schemas.openxmlformats.org/drawingml/2006/table">
            <a:tbl>
              <a:tblPr/>
              <a:tblGrid>
                <a:gridCol w="6244047">
                  <a:extLst>
                    <a:ext uri="{9D8B030D-6E8A-4147-A177-3AD203B41FA5}">
                      <a16:colId xmlns:a16="http://schemas.microsoft.com/office/drawing/2014/main" val="1381692443"/>
                    </a:ext>
                  </a:extLst>
                </a:gridCol>
              </a:tblGrid>
              <a:tr h="758596">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967377095"/>
                  </a:ext>
                </a:extLst>
              </a:tr>
            </a:tbl>
          </a:graphicData>
        </a:graphic>
      </p:graphicFrame>
      <p:graphicFrame>
        <p:nvGraphicFramePr>
          <p:cNvPr id="13" name="Content Placeholder 12"/>
          <p:cNvGraphicFramePr>
            <a:graphicFrameLocks noGrp="1"/>
          </p:cNvGraphicFramePr>
          <p:nvPr>
            <p:ph sz="quarter" idx="4"/>
            <p:extLst>
              <p:ext uri="{D42A27DB-BD31-4B8C-83A1-F6EECF244321}">
                <p14:modId xmlns:p14="http://schemas.microsoft.com/office/powerpoint/2010/main" val="548435256"/>
              </p:ext>
            </p:extLst>
          </p:nvPr>
        </p:nvGraphicFramePr>
        <p:xfrm>
          <a:off x="418011" y="130629"/>
          <a:ext cx="11168743" cy="6387737"/>
        </p:xfrm>
        <a:graphic>
          <a:graphicData uri="http://schemas.openxmlformats.org/drawingml/2006/table">
            <a:tbl>
              <a:tblPr/>
              <a:tblGrid>
                <a:gridCol w="11168743">
                  <a:extLst>
                    <a:ext uri="{9D8B030D-6E8A-4147-A177-3AD203B41FA5}">
                      <a16:colId xmlns:a16="http://schemas.microsoft.com/office/drawing/2014/main" val="2492999359"/>
                    </a:ext>
                  </a:extLst>
                </a:gridCol>
              </a:tblGrid>
              <a:tr h="6387737">
                <a:tc>
                  <a:txBody>
                    <a:bodyPr/>
                    <a:lstStyle/>
                    <a:p>
                      <a:r>
                        <a:rPr lang="en-US" dirty="0" smtClean="0"/>
                        <a:t>                                 </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05986680"/>
                  </a:ext>
                </a:extLst>
              </a:tr>
            </a:tbl>
          </a:graphicData>
        </a:graphic>
      </p:graphicFrame>
    </p:spTree>
    <p:extLst>
      <p:ext uri="{BB962C8B-B14F-4D97-AF65-F5344CB8AC3E}">
        <p14:creationId xmlns:p14="http://schemas.microsoft.com/office/powerpoint/2010/main" val="487644409"/>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HD wallpaper: frame, floral, flower, background, vintage, roses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 y="-1"/>
            <a:ext cx="12285786" cy="6858001"/>
          </a:xfrm>
        </p:spPr>
      </p:pic>
      <p:sp>
        <p:nvSpPr>
          <p:cNvPr id="6" name="Content Placeholder 5"/>
          <p:cNvSpPr>
            <a:spLocks noGrp="1"/>
          </p:cNvSpPr>
          <p:nvPr>
            <p:ph sz="quarter" idx="4"/>
          </p:nvPr>
        </p:nvSpPr>
        <p:spPr>
          <a:xfrm>
            <a:off x="-93786" y="-333466"/>
            <a:ext cx="12285786" cy="6858000"/>
          </a:xfrm>
        </p:spPr>
        <p:txBody>
          <a:bodyPr/>
          <a:lstStyle/>
          <a:p>
            <a:pPr marL="0" indent="0" algn="ctr">
              <a:buNone/>
            </a:pPr>
            <a:r>
              <a:rPr lang="en-US" b="1" dirty="0" smtClean="0">
                <a:solidFill>
                  <a:srgbClr val="FF0000"/>
                </a:solidFill>
                <a:latin typeface="Times New Roman" panose="02020603050405020304" pitchFamily="18" charset="0"/>
                <a:cs typeface="Times New Roman" panose="02020603050405020304" pitchFamily="18" charset="0"/>
              </a:rPr>
              <a:t>                       </a:t>
            </a:r>
          </a:p>
          <a:p>
            <a:pPr marL="0" indent="0" algn="ctr">
              <a:buNone/>
            </a:pPr>
            <a:r>
              <a:rPr lang="en-US" b="1" dirty="0" smtClean="0">
                <a:solidFill>
                  <a:srgbClr val="FF0000"/>
                </a:solidFill>
                <a:latin typeface="Times New Roman" panose="02020603050405020304" pitchFamily="18" charset="0"/>
                <a:cs typeface="Times New Roman" panose="02020603050405020304" pitchFamily="18" charset="0"/>
              </a:rPr>
              <a:t>                              THÁNG  GIÊNG , MƠ VỀ TRĂNG NON RÉT NGỌT </a:t>
            </a:r>
          </a:p>
          <a:p>
            <a:pPr marL="0" indent="0" algn="ctr">
              <a:buNone/>
            </a:pPr>
            <a:r>
              <a:rPr lang="en-US" b="1" dirty="0" smtClean="0">
                <a:solidFill>
                  <a:srgbClr val="FF0000"/>
                </a:solidFill>
                <a:latin typeface="Times New Roman" panose="02020603050405020304" pitchFamily="18" charset="0"/>
                <a:cs typeface="Times New Roman" panose="02020603050405020304" pitchFamily="18" charset="0"/>
              </a:rPr>
              <a:t>                                                                                               VŨ BẰNG</a:t>
            </a:r>
          </a:p>
          <a:p>
            <a:pPr marL="0" indent="0">
              <a:buNone/>
            </a:pPr>
            <a:r>
              <a:rPr lang="en-US" sz="2400" b="1" dirty="0" smtClean="0">
                <a:latin typeface="Times New Roman" panose="02020603050405020304" pitchFamily="18" charset="0"/>
                <a:cs typeface="Times New Roman" panose="02020603050405020304" pitchFamily="18" charset="0"/>
              </a:rPr>
              <a:t>                                                  2, Tác giả tác phẩm </a:t>
            </a:r>
          </a:p>
          <a:p>
            <a:pPr marL="0" indent="0">
              <a:buNone/>
            </a:pPr>
            <a:r>
              <a:rPr lang="en-US" sz="2400" b="1" dirty="0" smtClean="0">
                <a:latin typeface="Times New Roman" panose="02020603050405020304" pitchFamily="18" charset="0"/>
                <a:cs typeface="Times New Roman" panose="02020603050405020304" pitchFamily="18" charset="0"/>
              </a:rPr>
              <a:t>                                                   a, </a:t>
            </a:r>
            <a:r>
              <a:rPr lang="en-US" sz="2400" b="1" dirty="0">
                <a:latin typeface="Times New Roman" panose="02020603050405020304" pitchFamily="18" charset="0"/>
                <a:cs typeface="Times New Roman" panose="02020603050405020304" pitchFamily="18" charset="0"/>
              </a:rPr>
              <a:t>T</a:t>
            </a:r>
            <a:r>
              <a:rPr lang="en-US" sz="2400" b="1" dirty="0" smtClean="0">
                <a:latin typeface="Times New Roman" panose="02020603050405020304" pitchFamily="18" charset="0"/>
                <a:cs typeface="Times New Roman" panose="02020603050405020304" pitchFamily="18" charset="0"/>
              </a:rPr>
              <a:t>ác giả  : </a:t>
            </a: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_ </a:t>
            </a:r>
            <a:r>
              <a:rPr lang="en-US" sz="2400" dirty="0">
                <a:solidFill>
                  <a:srgbClr val="FF0000"/>
                </a:solidFill>
                <a:latin typeface="Times New Roman" panose="02020603050405020304" pitchFamily="18" charset="0"/>
                <a:cs typeface="Times New Roman" panose="02020603050405020304" pitchFamily="18" charset="0"/>
              </a:rPr>
              <a:t>Vũ Bằng (1913-1984)  quê Hà Nội </a:t>
            </a:r>
            <a:endParaRPr lang="en-US" sz="24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                                                      _ Ông </a:t>
            </a:r>
            <a:r>
              <a:rPr lang="en-US" sz="2400" dirty="0">
                <a:solidFill>
                  <a:srgbClr val="FF0000"/>
                </a:solidFill>
                <a:latin typeface="Times New Roman" panose="02020603050405020304" pitchFamily="18" charset="0"/>
                <a:cs typeface="Times New Roman" panose="02020603050405020304" pitchFamily="18" charset="0"/>
              </a:rPr>
              <a:t>là nhà văn và nhà báo </a:t>
            </a:r>
          </a:p>
          <a:p>
            <a:pPr marL="0" indent="0">
              <a:buNone/>
            </a:pPr>
            <a:r>
              <a:rPr lang="en-US" sz="2400" dirty="0" smtClean="0">
                <a:solidFill>
                  <a:srgbClr val="FF0000"/>
                </a:solidFill>
                <a:latin typeface="Times New Roman" panose="02020603050405020304" pitchFamily="18" charset="0"/>
                <a:cs typeface="Times New Roman" panose="02020603050405020304" pitchFamily="18" charset="0"/>
              </a:rPr>
              <a:t>                                                            _ Sở trường truyện ngắn tùy bút ,bút kí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400" b="1" dirty="0" smtClean="0">
              <a:latin typeface="Times New Roman" panose="02020603050405020304" pitchFamily="18" charset="0"/>
              <a:cs typeface="Times New Roman" panose="02020603050405020304" pitchFamily="18" charset="0"/>
            </a:endParaRPr>
          </a:p>
          <a:p>
            <a:pPr marL="0" indent="0" algn="ctr">
              <a:buNone/>
            </a:pPr>
            <a:endParaRPr lang="en-US" sz="2400" b="1" dirty="0" smtClean="0">
              <a:latin typeface="Times New Roman" panose="02020603050405020304" pitchFamily="18" charset="0"/>
              <a:cs typeface="Times New Roman" panose="02020603050405020304" pitchFamily="18" charset="0"/>
            </a:endParaRPr>
          </a:p>
          <a:p>
            <a:pPr marL="0" indent="0" algn="ctr">
              <a:buNone/>
            </a:pP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8" name="Picture 7" descr="https://nguoinoitieng.tv/images/nnt/1/0/abs.jpg"/>
          <p:cNvPicPr/>
          <p:nvPr/>
        </p:nvPicPr>
        <p:blipFill>
          <a:blip r:embed="rId3">
            <a:extLst>
              <a:ext uri="{28A0092B-C50C-407E-A947-70E740481C1C}">
                <a14:useLocalDpi xmlns:a14="http://schemas.microsoft.com/office/drawing/2010/main" val="0"/>
              </a:ext>
            </a:extLst>
          </a:blip>
          <a:srcRect/>
          <a:stretch>
            <a:fillRect/>
          </a:stretch>
        </p:blipFill>
        <p:spPr bwMode="auto">
          <a:xfrm>
            <a:off x="9646752" y="1561367"/>
            <a:ext cx="1981200" cy="1887415"/>
          </a:xfrm>
          <a:prstGeom prst="rect">
            <a:avLst/>
          </a:prstGeom>
          <a:noFill/>
          <a:ln>
            <a:noFill/>
          </a:ln>
        </p:spPr>
      </p:pic>
      <p:pic>
        <p:nvPicPr>
          <p:cNvPr id="9" name="Picture 8" descr="Thương Nhớ Mười H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6720" y="3905795"/>
            <a:ext cx="4239065" cy="2840872"/>
          </a:xfrm>
          <a:prstGeom prst="rect">
            <a:avLst/>
          </a:prstGeom>
          <a:noFill/>
          <a:ln>
            <a:noFill/>
          </a:ln>
        </p:spPr>
      </p:pic>
      <p:pic>
        <p:nvPicPr>
          <p:cNvPr id="10" name="Picture 9" descr="Miếng Ngon Hà Nội - Downloadsachmienphi.com"/>
          <p:cNvPicPr/>
          <p:nvPr/>
        </p:nvPicPr>
        <p:blipFill>
          <a:blip r:embed="rId5">
            <a:extLst>
              <a:ext uri="{28A0092B-C50C-407E-A947-70E740481C1C}">
                <a14:useLocalDpi xmlns:a14="http://schemas.microsoft.com/office/drawing/2010/main" val="0"/>
              </a:ext>
            </a:extLst>
          </a:blip>
          <a:srcRect/>
          <a:stretch>
            <a:fillRect/>
          </a:stretch>
        </p:blipFill>
        <p:spPr bwMode="auto">
          <a:xfrm>
            <a:off x="8046720" y="3905796"/>
            <a:ext cx="4332850" cy="2840872"/>
          </a:xfrm>
          <a:prstGeom prst="rect">
            <a:avLst/>
          </a:prstGeom>
          <a:noFill/>
          <a:ln>
            <a:noFill/>
          </a:ln>
        </p:spPr>
      </p:pic>
      <p:pic>
        <p:nvPicPr>
          <p:cNvPr id="11" name="Picture 10" descr="Món Lạ Miền Nam"/>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6720" y="3912169"/>
            <a:ext cx="4332850" cy="2840871"/>
          </a:xfrm>
          <a:prstGeom prst="rect">
            <a:avLst/>
          </a:prstGeom>
          <a:noFill/>
          <a:ln>
            <a:noFill/>
          </a:ln>
        </p:spPr>
      </p:pic>
    </p:spTree>
    <p:extLst>
      <p:ext uri="{BB962C8B-B14F-4D97-AF65-F5344CB8AC3E}">
        <p14:creationId xmlns:p14="http://schemas.microsoft.com/office/powerpoint/2010/main" val="3604576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wipe(down)">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 calcmode="lin" valueType="num">
                                      <p:cBhvr additive="base">
                                        <p:cTn id="1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xit" presetSubtype="0" fill="hold" nodeType="clickEffect">
                                  <p:stCondLst>
                                    <p:cond delay="0"/>
                                  </p:stCondLst>
                                  <p:childTnLst>
                                    <p:anim calcmode="lin" valueType="num">
                                      <p:cBhvr>
                                        <p:cTn id="33" dur="1000"/>
                                        <p:tgtEl>
                                          <p:spTgt spid="9"/>
                                        </p:tgtEl>
                                        <p:attrNameLst>
                                          <p:attrName>ppt_w</p:attrName>
                                        </p:attrNameLst>
                                      </p:cBhvr>
                                      <p:tavLst>
                                        <p:tav tm="0">
                                          <p:val>
                                            <p:strVal val="ppt_w"/>
                                          </p:val>
                                        </p:tav>
                                        <p:tav tm="100000">
                                          <p:val>
                                            <p:strVal val="ppt_w*0.70"/>
                                          </p:val>
                                        </p:tav>
                                      </p:tavLst>
                                    </p:anim>
                                    <p:anim calcmode="lin" valueType="num">
                                      <p:cBhvr>
                                        <p:cTn id="34" dur="1000"/>
                                        <p:tgtEl>
                                          <p:spTgt spid="9"/>
                                        </p:tgtEl>
                                        <p:attrNameLst>
                                          <p:attrName>ppt_h</p:attrName>
                                        </p:attrNameLst>
                                      </p:cBhvr>
                                      <p:tavLst>
                                        <p:tav tm="0">
                                          <p:val>
                                            <p:strVal val="ppt_h"/>
                                          </p:val>
                                        </p:tav>
                                        <p:tav tm="100000">
                                          <p:val>
                                            <p:strVal val="ppt_h"/>
                                          </p:val>
                                        </p:tav>
                                      </p:tavLst>
                                    </p:anim>
                                    <p:animEffect transition="out" filter="fade">
                                      <p:cBhvr>
                                        <p:cTn id="35" dur="1000"/>
                                        <p:tgtEl>
                                          <p:spTgt spid="9"/>
                                        </p:tgtEl>
                                      </p:cBhvr>
                                    </p:animEffect>
                                    <p:set>
                                      <p:cBhvr>
                                        <p:cTn id="36" dur="1" fill="hold">
                                          <p:stCondLst>
                                            <p:cond delay="9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xit" presetSubtype="4" fill="hold" nodeType="clickEffect">
                                  <p:stCondLst>
                                    <p:cond delay="0"/>
                                  </p:stCondLst>
                                  <p:childTnLst>
                                    <p:animEffect transition="out" filter="wipe(down)">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xit" presetSubtype="12" fill="hold" nodeType="clickEffect">
                                  <p:stCondLst>
                                    <p:cond delay="0"/>
                                  </p:stCondLst>
                                  <p:childTnLst>
                                    <p:animEffect transition="out" filter="strips(downLeft)">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Laurel Wreath Accolade Winner · Free vector graphic on Pixab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95943"/>
            <a:ext cx="12318274" cy="7053943"/>
          </a:xfrm>
        </p:spPr>
      </p:pic>
      <p:sp>
        <p:nvSpPr>
          <p:cNvPr id="6" name="Content Placeholder 5"/>
          <p:cNvSpPr>
            <a:spLocks noGrp="1"/>
          </p:cNvSpPr>
          <p:nvPr>
            <p:ph sz="quarter" idx="4"/>
          </p:nvPr>
        </p:nvSpPr>
        <p:spPr>
          <a:xfrm>
            <a:off x="-1102659" y="-195943"/>
            <a:ext cx="13420933" cy="7615646"/>
          </a:xfrm>
        </p:spPr>
        <p:txBody>
          <a:bodyPr>
            <a:normAutofit lnSpcReduction="10000"/>
          </a:bodyPr>
          <a:lstStyle/>
          <a:p>
            <a:pPr algn="ctr"/>
            <a:endParaRPr lang="en-US" sz="2400" dirty="0" smtClean="0">
              <a:latin typeface="Times New Roman" panose="02020603050405020304" pitchFamily="18" charset="0"/>
              <a:cs typeface="Times New Roman" panose="02020603050405020304" pitchFamily="18" charset="0"/>
            </a:endParaRPr>
          </a:p>
          <a:p>
            <a:pPr marL="0" indent="0" algn="ctr">
              <a:buNone/>
            </a:pPr>
            <a:r>
              <a:rPr lang="en-US" b="1" dirty="0" smtClean="0">
                <a:solidFill>
                  <a:srgbClr val="FF0000"/>
                </a:solidFill>
                <a:latin typeface="Times New Roman" panose="02020603050405020304" pitchFamily="18" charset="0"/>
                <a:cs typeface="Times New Roman" panose="02020603050405020304" pitchFamily="18" charset="0"/>
              </a:rPr>
              <a:t>THÁNG GIÊNG,  MƠ VỀ TRĂNG NON RÉT NGỌT </a:t>
            </a:r>
          </a:p>
          <a:p>
            <a:pPr marL="0" indent="0" algn="ctr">
              <a:buNone/>
            </a:pPr>
            <a:r>
              <a:rPr lang="en-US" b="1" dirty="0" smtClean="0">
                <a:solidFill>
                  <a:srgbClr val="FF0000"/>
                </a:solidFill>
                <a:latin typeface="Times New Roman" panose="02020603050405020304" pitchFamily="18" charset="0"/>
                <a:cs typeface="Times New Roman" panose="02020603050405020304" pitchFamily="18" charset="0"/>
              </a:rPr>
              <a:t>                                                                      VŨ BẰNG</a:t>
            </a:r>
          </a:p>
          <a:p>
            <a:pPr marL="0" indent="0">
              <a:buNone/>
            </a:pPr>
            <a:r>
              <a:rPr lang="en-US" sz="2000" dirty="0" smtClean="0">
                <a:latin typeface="Times New Roman" panose="02020603050405020304" pitchFamily="18" charset="0"/>
                <a:cs typeface="Times New Roman" panose="02020603050405020304" pitchFamily="18" charset="0"/>
              </a:rPr>
              <a:t>                                                             b, Tác phẩm  : </a:t>
            </a:r>
          </a:p>
          <a:p>
            <a:pPr marL="0" indent="0" algn="ctr">
              <a:buNone/>
            </a:pPr>
            <a:r>
              <a:rPr lang="en-US" sz="2000" dirty="0" smtClean="0">
                <a:latin typeface="Times New Roman" panose="02020603050405020304" pitchFamily="18" charset="0"/>
                <a:cs typeface="Times New Roman" panose="02020603050405020304" pitchFamily="18" charset="0"/>
              </a:rPr>
              <a:t>                                     _ Hoàn cảnh sáng tác : </a:t>
            </a:r>
            <a:r>
              <a:rPr lang="en-US" sz="2000" dirty="0">
                <a:latin typeface="Times New Roman" panose="02020603050405020304" pitchFamily="18" charset="0"/>
                <a:cs typeface="Times New Roman" panose="02020603050405020304" pitchFamily="18" charset="0"/>
              </a:rPr>
              <a:t>Tác phẩm được viết trong hoàn cảnh đất nước bị </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0" indent="0" algn="ctr">
              <a:buNone/>
            </a:pPr>
            <a:r>
              <a:rPr lang="en-US" sz="2000" dirty="0" smtClean="0">
                <a:latin typeface="Times New Roman" panose="02020603050405020304" pitchFamily="18" charset="0"/>
                <a:cs typeface="Times New Roman" panose="02020603050405020304" pitchFamily="18" charset="0"/>
              </a:rPr>
              <a:t>                                          chia cắt </a:t>
            </a:r>
          </a:p>
          <a:p>
            <a:pPr marL="0" indent="0" algn="ctr">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_ Xuất xứ : </a:t>
            </a:r>
            <a:r>
              <a:rPr lang="en-US" sz="2000" dirty="0">
                <a:latin typeface="Times New Roman" panose="02020603050405020304" pitchFamily="18" charset="0"/>
                <a:cs typeface="Times New Roman" panose="02020603050405020304" pitchFamily="18" charset="0"/>
              </a:rPr>
              <a:t>Văn bản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trích từ thiên tùy bút “Tháng giêng mơ về trăng </a:t>
            </a:r>
            <a:r>
              <a:rPr lang="en-US" sz="2000" dirty="0" smtClean="0">
                <a:latin typeface="Times New Roman" panose="02020603050405020304" pitchFamily="18" charset="0"/>
                <a:cs typeface="Times New Roman" panose="02020603050405020304" pitchFamily="18" charset="0"/>
              </a:rPr>
              <a:t>non </a:t>
            </a:r>
          </a:p>
          <a:p>
            <a:pPr marL="0" indent="0" algn="ctr">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rét ngọt” trong tập tùy bút “Thương </a:t>
            </a:r>
            <a:r>
              <a:rPr lang="en-US" sz="2000" dirty="0" smtClean="0">
                <a:latin typeface="Times New Roman" panose="02020603050405020304" pitchFamily="18" charset="0"/>
                <a:cs typeface="Times New Roman" panose="02020603050405020304" pitchFamily="18" charset="0"/>
              </a:rPr>
              <a:t>nhớ mười hai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_ Thể loại : Tùy bút                           _ PTBĐ: Biểu cảm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_ Bố cục : 3 phần </a:t>
            </a:r>
          </a:p>
          <a:p>
            <a:pPr marL="0" indent="0">
              <a:buNone/>
            </a:pPr>
            <a:r>
              <a:rPr lang="en-US" sz="2000" dirty="0" smtClean="0">
                <a:latin typeface="Times New Roman" panose="02020603050405020304" pitchFamily="18" charset="0"/>
                <a:cs typeface="Times New Roman" panose="02020603050405020304" pitchFamily="18" charset="0"/>
              </a:rPr>
              <a:t>                                                                +, Phần 1 : </a:t>
            </a:r>
            <a:r>
              <a:rPr lang="en-US" sz="2000" dirty="0"/>
              <a:t>Phần 1: (Từ đầu đến… </a:t>
            </a:r>
            <a:r>
              <a:rPr lang="en-US" sz="2000" b="1" i="1" dirty="0"/>
              <a:t>yêu nhất mùa </a:t>
            </a:r>
            <a:r>
              <a:rPr lang="en-US" sz="2000" b="1" i="1" dirty="0" smtClean="0"/>
              <a:t>xuân không </a:t>
            </a:r>
            <a:r>
              <a:rPr lang="en-US" sz="2000" b="1" i="1" dirty="0"/>
              <a:t>phải vì </a:t>
            </a:r>
            <a:endParaRPr lang="en-US" sz="2000" b="1" i="1" dirty="0" smtClean="0"/>
          </a:p>
          <a:p>
            <a:pPr marL="0" indent="0">
              <a:buNone/>
            </a:pPr>
            <a:r>
              <a:rPr lang="en-US" sz="2000" b="1" i="1" dirty="0" smtClean="0"/>
              <a:t>                                                                                        thế) </a:t>
            </a:r>
            <a:r>
              <a:rPr lang="en-US" sz="2000" i="1" dirty="0" smtClean="0"/>
              <a:t>quy luật tình cảm con người với mùa xuân</a:t>
            </a:r>
            <a:r>
              <a:rPr lang="en-US" sz="2000" b="1" i="1" dirty="0" smtClean="0"/>
              <a:t> </a:t>
            </a:r>
            <a:r>
              <a:rPr lang="en-US" sz="2000" dirty="0" smtClean="0">
                <a:latin typeface="Times New Roman" panose="02020603050405020304" pitchFamily="18" charset="0"/>
                <a:cs typeface="Times New Roman" panose="02020603050405020304" pitchFamily="18" charset="0"/>
              </a:rPr>
              <a:t> .</a:t>
            </a:r>
          </a:p>
          <a:p>
            <a:pPr marL="0" indent="0" algn="ctr">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Phần 2 :     </a:t>
            </a:r>
            <a:r>
              <a:rPr lang="en-US" sz="2000" dirty="0">
                <a:latin typeface="Times New Roman" panose="02020603050405020304" pitchFamily="18" charset="0"/>
                <a:cs typeface="Times New Roman" panose="02020603050405020304" pitchFamily="18" charset="0"/>
              </a:rPr>
              <a:t>- Phần 2: (Tiếp đến… </a:t>
            </a:r>
            <a:r>
              <a:rPr lang="en-US" sz="2000" b="1" i="1" dirty="0">
                <a:latin typeface="Times New Roman" panose="02020603050405020304" pitchFamily="18" charset="0"/>
                <a:cs typeface="Times New Roman" panose="02020603050405020304" pitchFamily="18" charset="0"/>
              </a:rPr>
              <a:t>mở hội liên hoan</a:t>
            </a:r>
            <a:r>
              <a:rPr lang="en-US" sz="2000" dirty="0">
                <a:latin typeface="Times New Roman" panose="02020603050405020304" pitchFamily="18" charset="0"/>
                <a:cs typeface="Times New Roman" panose="02020603050405020304" pitchFamily="18" charset="0"/>
              </a:rPr>
              <a:t>): Cảnh sắc, </a:t>
            </a:r>
            <a:r>
              <a:rPr lang="en-US" sz="2000" dirty="0" smtClean="0">
                <a:latin typeface="Times New Roman" panose="02020603050405020304" pitchFamily="18" charset="0"/>
                <a:cs typeface="Times New Roman" panose="02020603050405020304" pitchFamily="18" charset="0"/>
              </a:rPr>
              <a:t> không khí   mùa xuân  Hà Nội   </a:t>
            </a:r>
          </a:p>
          <a:p>
            <a:pPr marL="0" indent="0" algn="ctr">
              <a:buNone/>
            </a:pPr>
            <a:r>
              <a:rPr lang="en-US" sz="2000" dirty="0" smtClean="0">
                <a:latin typeface="Times New Roman" panose="02020603050405020304" pitchFamily="18" charset="0"/>
                <a:cs typeface="Times New Roman" panose="02020603050405020304" pitchFamily="18" charset="0"/>
              </a:rPr>
              <a:t>                                               +, Phần 3 : còn lại : cảnh sắc , không khí mùa xuân sau ngày rằm tháng giêng                                </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p>
          <a:p>
            <a:pPr marL="0" indent="0">
              <a:buNone/>
            </a:pPr>
            <a:r>
              <a:rPr lang="en-US" sz="2400" dirty="0"/>
              <a:t> </a:t>
            </a:r>
            <a:r>
              <a:rPr lang="en-US" sz="2400" dirty="0" smtClean="0"/>
              <a:t>                                                </a:t>
            </a:r>
            <a:endParaRPr lang="en-US" sz="2400" dirty="0"/>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4912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down)">
                                      <p:cBhvr>
                                        <p:cTn id="7" dur="500"/>
                                        <p:tgtEl>
                                          <p:spTgt spid="6">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wipe(down)">
                                      <p:cBhvr>
                                        <p:cTn id="10" dur="500"/>
                                        <p:tgtEl>
                                          <p:spTgt spid="6">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wipe(down)">
                                      <p:cBhvr>
                                        <p:cTn id="13" dur="500"/>
                                        <p:tgtEl>
                                          <p:spTgt spid="6">
                                            <p:txEl>
                                              <p:pRg st="5" end="5"/>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wipe(down)">
                                      <p:cBhvr>
                                        <p:cTn id="16" dur="500"/>
                                        <p:tgtEl>
                                          <p:spTgt spid="6">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wipe(down)">
                                      <p:cBhvr>
                                        <p:cTn id="19" dur="500"/>
                                        <p:tgtEl>
                                          <p:spTgt spid="6">
                                            <p:txEl>
                                              <p:pRg st="7" end="7"/>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wipe(down)">
                                      <p:cBhvr>
                                        <p:cTn id="22" dur="500"/>
                                        <p:tgtEl>
                                          <p:spTgt spid="6">
                                            <p:txEl>
                                              <p:pRg st="8" end="8"/>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Effect transition="in" filter="wipe(down)">
                                      <p:cBhvr>
                                        <p:cTn id="25" dur="500"/>
                                        <p:tgtEl>
                                          <p:spTgt spid="6">
                                            <p:txEl>
                                              <p:pRg st="9" end="9"/>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
                                            <p:txEl>
                                              <p:pRg st="10" end="10"/>
                                            </p:txEl>
                                          </p:spTgt>
                                        </p:tgtEl>
                                        <p:attrNameLst>
                                          <p:attrName>style.visibility</p:attrName>
                                        </p:attrNameLst>
                                      </p:cBhvr>
                                      <p:to>
                                        <p:strVal val="visible"/>
                                      </p:to>
                                    </p:set>
                                    <p:animEffect transition="in" filter="wipe(down)">
                                      <p:cBhvr>
                                        <p:cTn id="28" dur="500"/>
                                        <p:tgtEl>
                                          <p:spTgt spid="6">
                                            <p:txEl>
                                              <p:pRg st="10" end="10"/>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animEffect transition="in" filter="wipe(down)">
                                      <p:cBhvr>
                                        <p:cTn id="31" dur="500"/>
                                        <p:tgtEl>
                                          <p:spTgt spid="6">
                                            <p:txEl>
                                              <p:pRg st="11" end="11"/>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6">
                                            <p:txEl>
                                              <p:pRg st="12" end="12"/>
                                            </p:txEl>
                                          </p:spTgt>
                                        </p:tgtEl>
                                        <p:attrNameLst>
                                          <p:attrName>style.visibility</p:attrName>
                                        </p:attrNameLst>
                                      </p:cBhvr>
                                      <p:to>
                                        <p:strVal val="visible"/>
                                      </p:to>
                                    </p:set>
                                    <p:animEffect transition="in" filter="wipe(down)">
                                      <p:cBhvr>
                                        <p:cTn id="34" dur="500"/>
                                        <p:tgtEl>
                                          <p:spTgt spid="6">
                                            <p:txEl>
                                              <p:pRg st="12" end="12"/>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animEffect transition="in" filter="wipe(down)">
                                      <p:cBhvr>
                                        <p:cTn id="37" dur="500"/>
                                        <p:tgtEl>
                                          <p:spTgt spid="6">
                                            <p:txEl>
                                              <p:pRg st="13" end="13"/>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6">
                                            <p:txEl>
                                              <p:pRg st="14" end="14"/>
                                            </p:txEl>
                                          </p:spTgt>
                                        </p:tgtEl>
                                        <p:attrNameLst>
                                          <p:attrName>style.visibility</p:attrName>
                                        </p:attrNameLst>
                                      </p:cBhvr>
                                      <p:to>
                                        <p:strVal val="visible"/>
                                      </p:to>
                                    </p:set>
                                    <p:animEffect transition="in" filter="wipe(down)">
                                      <p:cBhvr>
                                        <p:cTn id="40" dur="500"/>
                                        <p:tgtEl>
                                          <p:spTgt spid="6">
                                            <p:txEl>
                                              <p:pRg st="14" end="14"/>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6">
                                            <p:txEl>
                                              <p:pRg st="15" end="15"/>
                                            </p:txEl>
                                          </p:spTgt>
                                        </p:tgtEl>
                                        <p:attrNameLst>
                                          <p:attrName>style.visibility</p:attrName>
                                        </p:attrNameLst>
                                      </p:cBhvr>
                                      <p:to>
                                        <p:strVal val="visible"/>
                                      </p:to>
                                    </p:set>
                                    <p:animEffect transition="in" filter="wipe(down)">
                                      <p:cBhvr>
                                        <p:cTn id="43" dur="500"/>
                                        <p:tgtEl>
                                          <p:spTgt spid="6">
                                            <p:txEl>
                                              <p:pRg st="15" end="15"/>
                                            </p:txEl>
                                          </p:spTgt>
                                        </p:tgtEl>
                                      </p:cBhvr>
                                    </p:animEffect>
                                  </p:childTnLst>
                                </p:cTn>
                              </p:par>
                              <p:par>
                                <p:cTn id="44" presetID="21" presetClass="entr" presetSubtype="1" fill="hold" nodeType="withEffect">
                                  <p:stCondLst>
                                    <p:cond delay="0"/>
                                  </p:stCondLst>
                                  <p:childTnLst>
                                    <p:set>
                                      <p:cBhvr>
                                        <p:cTn id="45" dur="1" fill="hold">
                                          <p:stCondLst>
                                            <p:cond delay="0"/>
                                          </p:stCondLst>
                                        </p:cTn>
                                        <p:tgtEl>
                                          <p:spTgt spid="6">
                                            <p:txEl>
                                              <p:pRg st="17" end="17"/>
                                            </p:txEl>
                                          </p:spTgt>
                                        </p:tgtEl>
                                        <p:attrNameLst>
                                          <p:attrName>style.visibility</p:attrName>
                                        </p:attrNameLst>
                                      </p:cBhvr>
                                      <p:to>
                                        <p:strVal val="visible"/>
                                      </p:to>
                                    </p:set>
                                    <p:animEffect transition="in" filter="wheel(1)">
                                      <p:cBhvr>
                                        <p:cTn id="46" dur="2000"/>
                                        <p:tgtEl>
                                          <p:spTgt spid="6">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1003</TotalTime>
  <Words>2874</Words>
  <Application>Microsoft Office PowerPoint</Application>
  <PresentationFormat>Widescreen</PresentationFormat>
  <Paragraphs>273</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              Bài 5 : SẮC MÀU TRĂM MIỀN  VĂN BẢN  1:  THÁNG GIÊNG , MƠ VỀ TRĂNG NGỌT                                                        VŨ BẰNG     </vt:lpstr>
      <vt:lpstr>PowerPoint Presentation</vt:lpstr>
      <vt:lpstr>PowerPoint Presentation</vt:lpstr>
      <vt:lpstr>PowerPoint Presentation</vt:lpstr>
      <vt:lpstr>PowerPoint Presentation</vt:lpstr>
      <vt:lpstr>PowerPoint Presentation</vt:lpstr>
      <vt:lpstr>HỌ VÀ TÊN :                                                                                     LỚP :  NGÀY , THÁNG :                                                                             MÔN HỌC : NGỮ VĂN                                                                                                                                           phiếu học tập số1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Mưa riêu riêu, gió lành lạnh là thời tiết  không còn cái rét cắt da cắt thịt mà chỉ còn là cơn gió lành lạnh chỉ thoảng qua thôi và những cơn mưa  riêu riêu không đủ để làm ướt áo của những cô gái đi chơi xuân , cái không gian ấy và thời tiết ấy không gian mùa xuân đặc biệt ngấm vào trong lòng người để làm cho những người con xa quê nhắc đến mùa xuân lại nhớ đến những cảm nhận rất tinh tế ấy về thời tiết mùa xuân  </vt:lpstr>
      <vt:lpstr>Tiếng nhạn kêu trong xanh , nhạn ở đây là con chim én , chim én biểu tượng  cho mùa xuân đến  đàn chim én bay về  trong tiết trời mùa xuân vào đêm trăng trời  trong xanh sáng   rõ   , tác giả thấy hình ảnh đàn chim én mang mùa xuân trở về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Tháng giêng , mơ về trăng non rét ngọt</dc:title>
  <dc:creator>Windows User</dc:creator>
  <cp:lastModifiedBy>Windows User</cp:lastModifiedBy>
  <cp:revision>105</cp:revision>
  <dcterms:created xsi:type="dcterms:W3CDTF">2022-05-13T13:45:28Z</dcterms:created>
  <dcterms:modified xsi:type="dcterms:W3CDTF">2022-06-18T00:52:54Z</dcterms:modified>
</cp:coreProperties>
</file>