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8"/>
  </p:notesMasterIdLst>
  <p:sldIdLst>
    <p:sldId id="258" r:id="rId3"/>
    <p:sldId id="257" r:id="rId4"/>
    <p:sldId id="264" r:id="rId5"/>
    <p:sldId id="342" r:id="rId6"/>
    <p:sldId id="305" r:id="rId7"/>
    <p:sldId id="339" r:id="rId8"/>
    <p:sldId id="343" r:id="rId9"/>
    <p:sldId id="261" r:id="rId10"/>
    <p:sldId id="346" r:id="rId11"/>
    <p:sldId id="348" r:id="rId12"/>
    <p:sldId id="349" r:id="rId13"/>
    <p:sldId id="350" r:id="rId14"/>
    <p:sldId id="345" r:id="rId15"/>
    <p:sldId id="347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270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B9B09-60B3-4C19-9049-BA2F60F49BF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B72C-011E-4042-AA06-C5A2507EF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3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12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6869" r="17593" b="12192"/>
          <a:stretch>
            <a:fillRect/>
          </a:stretch>
        </p:blipFill>
        <p:spPr>
          <a:xfrm>
            <a:off x="-6302" y="1304352"/>
            <a:ext cx="12198303" cy="55536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3" y="-919630"/>
            <a:ext cx="4281376" cy="3568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2455" y="-1488560"/>
            <a:ext cx="5184995" cy="43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3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4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2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4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1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0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8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0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3"/>
          <a:stretch>
            <a:fillRect/>
          </a:stretch>
        </p:blipFill>
        <p:spPr>
          <a:xfrm>
            <a:off x="0" y="3687064"/>
            <a:ext cx="12192000" cy="31709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8" r="16557"/>
          <a:stretch>
            <a:fillRect/>
          </a:stretch>
        </p:blipFill>
        <p:spPr>
          <a:xfrm>
            <a:off x="8619464" y="0"/>
            <a:ext cx="3572537" cy="2649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34441" r="31098" b="4263"/>
          <a:stretch>
            <a:fillRect/>
          </a:stretch>
        </p:blipFill>
        <p:spPr>
          <a:xfrm flipH="1">
            <a:off x="-4" y="1"/>
            <a:ext cx="3315631" cy="26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45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6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73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5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14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59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73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3"/>
          <a:stretch>
            <a:fillRect/>
          </a:stretch>
        </p:blipFill>
        <p:spPr>
          <a:xfrm>
            <a:off x="0" y="3687064"/>
            <a:ext cx="12192000" cy="31709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8" r="16557"/>
          <a:stretch>
            <a:fillRect/>
          </a:stretch>
        </p:blipFill>
        <p:spPr>
          <a:xfrm>
            <a:off x="8619464" y="0"/>
            <a:ext cx="3572537" cy="2649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34441" r="31098" b="4263"/>
          <a:stretch>
            <a:fillRect/>
          </a:stretch>
        </p:blipFill>
        <p:spPr>
          <a:xfrm flipH="1">
            <a:off x="-4" y="1"/>
            <a:ext cx="3315631" cy="2649188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303921" y="1986458"/>
            <a:ext cx="3109439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41281" y="4133536"/>
            <a:ext cx="3109439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796975" y="1985422"/>
            <a:ext cx="3109439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541280" y="1985422"/>
            <a:ext cx="3109437" cy="2020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303920" y="4148506"/>
            <a:ext cx="3109437" cy="202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796976" y="4133534"/>
            <a:ext cx="3109437" cy="202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3"/>
          <a:stretch>
            <a:fillRect/>
          </a:stretch>
        </p:blipFill>
        <p:spPr>
          <a:xfrm>
            <a:off x="0" y="3687064"/>
            <a:ext cx="12192000" cy="31709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162048" cy="2162048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303921" y="1986458"/>
            <a:ext cx="3109439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41281" y="4133536"/>
            <a:ext cx="3109439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796975" y="1985422"/>
            <a:ext cx="3109439" cy="202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4541280" y="1985422"/>
            <a:ext cx="3109437" cy="2020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303920" y="4148506"/>
            <a:ext cx="3109437" cy="202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796976" y="4133534"/>
            <a:ext cx="3109437" cy="202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1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6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pPr defTabSz="609585"/>
            <a:fld id="{1E5C27C9-20D3-4470-A148-A34F350579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pPr defTabSz="6095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pPr defTabSz="609585"/>
            <a:fld id="{1369ECD8-A40B-4F6D-B6FA-45768BD84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90E57D1E-DC9B-4CD2-9643-3E2C09693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AFF953C2-797B-4CE8-B5B8-68DC3AC79B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7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1783644" y="1227163"/>
            <a:ext cx="7924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6600" b="1" dirty="0">
                <a:solidFill>
                  <a:srgbClr val="00B0F0"/>
                </a:solidFill>
                <a:latin typeface="Arial"/>
                <a:ea typeface="+mj-ea"/>
              </a:rPr>
              <a:t>THỰC HÀNH ĐỌC</a:t>
            </a:r>
          </a:p>
          <a:p>
            <a:pPr algn="ctr" defTabSz="609585"/>
            <a:r>
              <a:rPr lang="en-US" altLang="zh-CN" sz="6000" b="1" dirty="0">
                <a:solidFill>
                  <a:srgbClr val="00B0F0"/>
                </a:solidFill>
                <a:latin typeface="Arial"/>
                <a:ea typeface="+mj-ea"/>
              </a:rPr>
              <a:t> </a:t>
            </a:r>
            <a:endParaRPr lang="en-US" altLang="zh-CN" sz="4800" i="1" dirty="0">
              <a:solidFill>
                <a:srgbClr val="00B0F0"/>
              </a:solidFill>
              <a:latin typeface="Arial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901" y="2242825"/>
            <a:ext cx="112857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585"/>
            <a:r>
              <a:rPr lang="en-US" altLang="zh-CN" sz="5400" b="1" dirty="0" err="1">
                <a:solidFill>
                  <a:srgbClr val="C00000"/>
                </a:solidFill>
                <a:latin typeface="Arial"/>
                <a:ea typeface="+mj-ea"/>
              </a:rPr>
              <a:t>Văn</a:t>
            </a:r>
            <a:r>
              <a:rPr lang="en-US" altLang="zh-CN" sz="5400" b="1" dirty="0">
                <a:solidFill>
                  <a:srgbClr val="C00000"/>
                </a:solidFill>
                <a:latin typeface="Arial"/>
                <a:ea typeface="+mj-ea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Arial"/>
                <a:ea typeface="+mj-ea"/>
              </a:rPr>
              <a:t>bản</a:t>
            </a:r>
            <a:endParaRPr lang="en-US" altLang="zh-CN" sz="5400" b="1" dirty="0">
              <a:solidFill>
                <a:srgbClr val="C00000"/>
              </a:solidFill>
              <a:latin typeface="Arial"/>
              <a:ea typeface="+mj-ea"/>
            </a:endParaRPr>
          </a:p>
          <a:p>
            <a:pPr lvl="0" algn="ctr" defTabSz="609585"/>
            <a:r>
              <a:rPr lang="en-US" altLang="zh-CN" sz="5400" b="1" dirty="0">
                <a:solidFill>
                  <a:srgbClr val="C00000"/>
                </a:solidFill>
                <a:latin typeface="Arial"/>
                <a:ea typeface="+mj-ea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Arial"/>
                <a:ea typeface="+mj-ea"/>
              </a:rPr>
              <a:t>Trong</a:t>
            </a:r>
            <a:r>
              <a:rPr lang="en-US" altLang="zh-CN" sz="5400" b="1" dirty="0">
                <a:solidFill>
                  <a:srgbClr val="C00000"/>
                </a:solidFill>
                <a:latin typeface="Arial"/>
                <a:ea typeface="+mj-ea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Arial"/>
                <a:ea typeface="+mj-ea"/>
              </a:rPr>
              <a:t>lòng</a:t>
            </a:r>
            <a:r>
              <a:rPr lang="en-US" altLang="zh-CN" sz="5400" b="1" dirty="0">
                <a:solidFill>
                  <a:srgbClr val="C00000"/>
                </a:solidFill>
                <a:latin typeface="Arial"/>
                <a:ea typeface="+mj-ea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Arial"/>
                <a:ea typeface="+mj-ea"/>
              </a:rPr>
              <a:t>mẹ</a:t>
            </a:r>
            <a:endParaRPr lang="en-US" altLang="zh-CN" sz="5400" b="1" dirty="0">
              <a:solidFill>
                <a:srgbClr val="C00000"/>
              </a:solidFill>
              <a:latin typeface="Arial"/>
              <a:ea typeface="+mj-ea"/>
            </a:endParaRPr>
          </a:p>
          <a:p>
            <a:pPr lvl="0" algn="ctr" defTabSz="609585"/>
            <a:r>
              <a:rPr lang="en-US" altLang="zh-CN" sz="5400" i="1" dirty="0">
                <a:solidFill>
                  <a:srgbClr val="002060"/>
                </a:solidFill>
                <a:latin typeface="Arial"/>
                <a:ea typeface="+mj-ea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latin typeface="Arial"/>
                <a:ea typeface="+mj-ea"/>
              </a:rPr>
              <a:t>Trích</a:t>
            </a:r>
            <a:r>
              <a:rPr lang="en-US" altLang="zh-CN" sz="5400" i="1" dirty="0">
                <a:solidFill>
                  <a:srgbClr val="002060"/>
                </a:solidFill>
                <a:latin typeface="Arial"/>
                <a:ea typeface="+mj-ea"/>
              </a:rPr>
              <a:t> </a:t>
            </a:r>
            <a:r>
              <a:rPr lang="en-US" altLang="zh-CN" sz="5400" i="1" dirty="0" err="1">
                <a:solidFill>
                  <a:srgbClr val="002060"/>
                </a:solidFill>
                <a:latin typeface="Arial"/>
                <a:ea typeface="+mj-ea"/>
              </a:rPr>
              <a:t>Những</a:t>
            </a:r>
            <a:r>
              <a:rPr lang="en-US" altLang="zh-CN" sz="5400" i="1" dirty="0">
                <a:solidFill>
                  <a:srgbClr val="002060"/>
                </a:solidFill>
                <a:latin typeface="Arial"/>
                <a:ea typeface="+mj-ea"/>
              </a:rPr>
              <a:t> </a:t>
            </a:r>
            <a:r>
              <a:rPr lang="en-US" altLang="zh-CN" sz="5400" i="1" dirty="0" err="1">
                <a:solidFill>
                  <a:srgbClr val="002060"/>
                </a:solidFill>
                <a:latin typeface="Arial"/>
                <a:ea typeface="+mj-ea"/>
              </a:rPr>
              <a:t>ngày</a:t>
            </a:r>
            <a:r>
              <a:rPr lang="en-US" altLang="zh-CN" sz="5400" i="1" dirty="0">
                <a:solidFill>
                  <a:srgbClr val="002060"/>
                </a:solidFill>
                <a:latin typeface="Arial"/>
                <a:ea typeface="+mj-ea"/>
              </a:rPr>
              <a:t> </a:t>
            </a:r>
            <a:r>
              <a:rPr lang="en-US" altLang="zh-CN" sz="5400" i="1" dirty="0" err="1">
                <a:solidFill>
                  <a:srgbClr val="002060"/>
                </a:solidFill>
                <a:latin typeface="Arial"/>
                <a:ea typeface="+mj-ea"/>
              </a:rPr>
              <a:t>thơ</a:t>
            </a:r>
            <a:r>
              <a:rPr lang="en-US" altLang="zh-CN" sz="5400" i="1" dirty="0">
                <a:solidFill>
                  <a:srgbClr val="002060"/>
                </a:solidFill>
                <a:latin typeface="Arial"/>
                <a:ea typeface="+mj-ea"/>
              </a:rPr>
              <a:t> </a:t>
            </a:r>
            <a:r>
              <a:rPr lang="en-US" altLang="zh-CN" sz="5400" i="1" dirty="0" err="1">
                <a:solidFill>
                  <a:srgbClr val="002060"/>
                </a:solidFill>
                <a:latin typeface="Arial"/>
                <a:ea typeface="+mj-ea"/>
              </a:rPr>
              <a:t>ấu</a:t>
            </a:r>
            <a:r>
              <a:rPr lang="en-US" altLang="zh-CN" sz="5400" i="1" dirty="0">
                <a:solidFill>
                  <a:srgbClr val="002060"/>
                </a:solidFill>
                <a:latin typeface="Arial"/>
                <a:ea typeface="+mj-ea"/>
              </a:rPr>
              <a:t>)</a:t>
            </a:r>
          </a:p>
          <a:p>
            <a:pPr lvl="0" algn="ctr" defTabSz="609585"/>
            <a:r>
              <a:rPr lang="en-US" altLang="zh-CN" sz="4400" dirty="0">
                <a:solidFill>
                  <a:srgbClr val="002060"/>
                </a:solidFill>
                <a:latin typeface="Arial"/>
                <a:ea typeface="+mj-ea"/>
              </a:rPr>
              <a:t>   (</a:t>
            </a:r>
            <a:r>
              <a:rPr lang="en-US" altLang="zh-CN" sz="4400" dirty="0" err="1">
                <a:solidFill>
                  <a:srgbClr val="002060"/>
                </a:solidFill>
                <a:latin typeface="Arial"/>
                <a:ea typeface="+mj-ea"/>
              </a:rPr>
              <a:t>Nguyên</a:t>
            </a:r>
            <a:r>
              <a:rPr lang="en-US" altLang="zh-CN" sz="4400" dirty="0">
                <a:solidFill>
                  <a:srgbClr val="002060"/>
                </a:solidFill>
                <a:latin typeface="Arial"/>
                <a:ea typeface="+mj-ea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Arial"/>
                <a:ea typeface="+mj-ea"/>
              </a:rPr>
              <a:t>Hồng</a:t>
            </a:r>
            <a:r>
              <a:rPr lang="en-US" altLang="zh-CN" sz="4400" dirty="0">
                <a:solidFill>
                  <a:srgbClr val="002060"/>
                </a:solidFill>
                <a:latin typeface="Arial"/>
                <a:ea typeface="+mj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855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599A56-83F3-4708-B426-C4F30C8EFE1A}"/>
              </a:ext>
            </a:extLst>
          </p:cNvPr>
          <p:cNvSpPr/>
          <p:nvPr/>
        </p:nvSpPr>
        <p:spPr>
          <a:xfrm>
            <a:off x="-1" y="0"/>
            <a:ext cx="121919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4522F7-BC70-4885-9288-918AE4C3C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227"/>
              </p:ext>
            </p:extLst>
          </p:nvPr>
        </p:nvGraphicFramePr>
        <p:xfrm>
          <a:off x="0" y="523220"/>
          <a:ext cx="12192000" cy="20441801"/>
        </p:xfrm>
        <a:graphic>
          <a:graphicData uri="http://schemas.openxmlformats.org/drawingml/2006/table">
            <a:tbl>
              <a:tblPr firstRow="1" firstCol="1" bandRow="1"/>
              <a:tblGrid>
                <a:gridCol w="5163671">
                  <a:extLst>
                    <a:ext uri="{9D8B030D-6E8A-4147-A177-3AD203B41FA5}">
                      <a16:colId xmlns:a16="http://schemas.microsoft.com/office/drawing/2014/main" val="3468153577"/>
                    </a:ext>
                  </a:extLst>
                </a:gridCol>
                <a:gridCol w="7028329">
                  <a:extLst>
                    <a:ext uri="{9D8B030D-6E8A-4147-A177-3AD203B41FA5}">
                      <a16:colId xmlns:a16="http://schemas.microsoft.com/office/drawing/2014/main" val="2636987786"/>
                    </a:ext>
                  </a:extLst>
                </a:gridCol>
              </a:tblGrid>
              <a:tr h="131845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50221"/>
                  </a:ext>
                </a:extLst>
              </a:tr>
              <a:tr h="187373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Vỗ vai, cười mà nói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rằng “Mày dại quá...thăm em bé chứ”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Tươi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chuyện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nghiêm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vỗ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ủi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tỏ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ngậm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ngùi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mất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đóng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kịch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nhằm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giễu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cợt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mỉa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chọc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bé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khinh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miệt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ruồng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rẫy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chia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rẽ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=&gt;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lùng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thâm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XH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)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họng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nghẹn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ứ,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đớn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uất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đoạ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.....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căm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đày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đoạ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xót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Luôn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mãnh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liệt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761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56F45A-217D-4E7A-8E7C-21E95608DC3F}"/>
              </a:ext>
            </a:extLst>
          </p:cNvPr>
          <p:cNvSpPr/>
          <p:nvPr/>
        </p:nvSpPr>
        <p:spPr>
          <a:xfrm>
            <a:off x="0" y="1838060"/>
            <a:ext cx="513469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914377"/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Thanh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mày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?” 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4B0F5-C520-4083-B720-1558C0279799}"/>
              </a:ext>
            </a:extLst>
          </p:cNvPr>
          <p:cNvSpPr/>
          <p:nvPr/>
        </p:nvSpPr>
        <p:spPr>
          <a:xfrm>
            <a:off x="5163671" y="1838060"/>
            <a:ext cx="709310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914377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defTabSz="914377"/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nhạy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dối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C77B0-28E4-4092-8092-C39F033A05D7}"/>
              </a:ext>
            </a:extLst>
          </p:cNvPr>
          <p:cNvSpPr/>
          <p:nvPr/>
        </p:nvSpPr>
        <p:spPr>
          <a:xfrm>
            <a:off x="1" y="4334232"/>
            <a:ext cx="513469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ngọt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“Sao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dạo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E79F1-97FD-4B2A-B4D7-B7324010B9BF}"/>
              </a:ext>
            </a:extLst>
          </p:cNvPr>
          <p:cNvSpPr/>
          <p:nvPr/>
        </p:nvSpPr>
        <p:spPr>
          <a:xfrm>
            <a:off x="5161966" y="3702291"/>
            <a:ext cx="6999350" cy="6588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914377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Sau: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0F02F-EA24-4DBB-8D8D-6265F632548C}"/>
              </a:ext>
            </a:extLst>
          </p:cNvPr>
          <p:cNvSpPr/>
          <p:nvPr/>
        </p:nvSpPr>
        <p:spPr>
          <a:xfrm>
            <a:off x="5192648" y="4393845"/>
            <a:ext cx="693798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914377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cay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377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-&gt;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phẫn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uất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0C2ED-713C-44D9-8571-FC91AC87EB57}"/>
              </a:ext>
            </a:extLst>
          </p:cNvPr>
          <p:cNvSpPr/>
          <p:nvPr/>
        </p:nvSpPr>
        <p:spPr>
          <a:xfrm>
            <a:off x="0" y="5871173"/>
            <a:ext cx="513469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long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lanh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chằm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chặp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B8BC70-98EB-4898-B096-06D96172D751}"/>
              </a:ext>
            </a:extLst>
          </p:cNvPr>
          <p:cNvSpPr/>
          <p:nvPr/>
        </p:nvSpPr>
        <p:spPr>
          <a:xfrm>
            <a:off x="5192648" y="5519170"/>
            <a:ext cx="699935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914377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ròng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ròng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rớt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cằm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-&gt;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phẫn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62348F-C44C-4B1F-A52A-2238A3FD8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85863"/>
              </p:ext>
            </p:extLst>
          </p:nvPr>
        </p:nvGraphicFramePr>
        <p:xfrm>
          <a:off x="0" y="0"/>
          <a:ext cx="12192000" cy="23525341"/>
        </p:xfrm>
        <a:graphic>
          <a:graphicData uri="http://schemas.openxmlformats.org/drawingml/2006/table">
            <a:tbl>
              <a:tblPr firstRow="1" firstCol="1" bandRow="1"/>
              <a:tblGrid>
                <a:gridCol w="4702629">
                  <a:extLst>
                    <a:ext uri="{9D8B030D-6E8A-4147-A177-3AD203B41FA5}">
                      <a16:colId xmlns:a16="http://schemas.microsoft.com/office/drawing/2014/main" val="3468153577"/>
                    </a:ext>
                  </a:extLst>
                </a:gridCol>
                <a:gridCol w="7489371">
                  <a:extLst>
                    <a:ext uri="{9D8B030D-6E8A-4147-A177-3AD203B41FA5}">
                      <a16:colId xmlns:a16="http://schemas.microsoft.com/office/drawing/2014/main" val="2636987786"/>
                    </a:ext>
                  </a:extLst>
                </a:gridCol>
              </a:tblGrid>
              <a:tr h="134844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50221"/>
                  </a:ext>
                </a:extLst>
              </a:tr>
              <a:tr h="2217689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7616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D51946-B8A4-4710-8B12-96B00D0BB610}"/>
              </a:ext>
            </a:extLst>
          </p:cNvPr>
          <p:cNvSpPr/>
          <p:nvPr/>
        </p:nvSpPr>
        <p:spPr>
          <a:xfrm>
            <a:off x="51547" y="1452630"/>
            <a:ext cx="4984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Vỗ vai, cười mà nói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rằng “Mày dại quá...thăm em bé chứ” 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538B-F3FE-430A-A270-4FE98E439C07}"/>
              </a:ext>
            </a:extLst>
          </p:cNvPr>
          <p:cNvSpPr/>
          <p:nvPr/>
        </p:nvSpPr>
        <p:spPr>
          <a:xfrm>
            <a:off x="4694818" y="1351030"/>
            <a:ext cx="7613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nghẹn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ứ,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377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-&gt;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15A64-0FF0-46BF-8A19-5BB2A40E24E7}"/>
              </a:ext>
            </a:extLst>
          </p:cNvPr>
          <p:cNvSpPr/>
          <p:nvPr/>
        </p:nvSpPr>
        <p:spPr>
          <a:xfrm>
            <a:off x="6345" y="3235297"/>
            <a:ext cx="450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857F6-8EFE-4BAF-B5E9-E591C321C7E1}"/>
              </a:ext>
            </a:extLst>
          </p:cNvPr>
          <p:cNvSpPr/>
          <p:nvPr/>
        </p:nvSpPr>
        <p:spPr>
          <a:xfrm>
            <a:off x="4643271" y="3230133"/>
            <a:ext cx="7497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.....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 lvl="0" defTabSz="914377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-&gt;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tột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F30A4-F221-41DF-B848-6E7812710170}"/>
              </a:ext>
            </a:extLst>
          </p:cNvPr>
          <p:cNvSpPr/>
          <p:nvPr/>
        </p:nvSpPr>
        <p:spPr>
          <a:xfrm>
            <a:off x="25615" y="3779584"/>
            <a:ext cx="48511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/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nghiêm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vỗ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ủi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ngậm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ngùi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tiếc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FBFF3-594C-4416-AD1D-9B9B217151D1}"/>
              </a:ext>
            </a:extLst>
          </p:cNvPr>
          <p:cNvSpPr/>
          <p:nvPr/>
        </p:nvSpPr>
        <p:spPr>
          <a:xfrm>
            <a:off x="4709332" y="5084396"/>
            <a:ext cx="748266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defTabSz="914377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377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E459BD-307D-46AE-A725-02CC46541C96}"/>
              </a:ext>
            </a:extLst>
          </p:cNvPr>
          <p:cNvSpPr/>
          <p:nvPr/>
        </p:nvSpPr>
        <p:spPr>
          <a:xfrm>
            <a:off x="83830" y="5548103"/>
            <a:ext cx="4643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lùng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thâm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tàn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nhẫn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7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62348F-C44C-4B1F-A52A-2238A3FD819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23525341"/>
        </p:xfrm>
        <a:graphic>
          <a:graphicData uri="http://schemas.openxmlformats.org/drawingml/2006/table">
            <a:tbl>
              <a:tblPr firstRow="1" firstCol="1" bandRow="1"/>
              <a:tblGrid>
                <a:gridCol w="4881282">
                  <a:extLst>
                    <a:ext uri="{9D8B030D-6E8A-4147-A177-3AD203B41FA5}">
                      <a16:colId xmlns:a16="http://schemas.microsoft.com/office/drawing/2014/main" val="3468153577"/>
                    </a:ext>
                  </a:extLst>
                </a:gridCol>
                <a:gridCol w="7310718">
                  <a:extLst>
                    <a:ext uri="{9D8B030D-6E8A-4147-A177-3AD203B41FA5}">
                      <a16:colId xmlns:a16="http://schemas.microsoft.com/office/drawing/2014/main" val="2636987786"/>
                    </a:ext>
                  </a:extLst>
                </a:gridCol>
              </a:tblGrid>
              <a:tr h="134844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50221"/>
                  </a:ext>
                </a:extLst>
              </a:tr>
              <a:tr h="2217689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đóng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kịch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nhằm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giễu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cợt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mỉa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chọc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bé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khinh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miệt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ruồng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rẫy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chia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rẽ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=&gt;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lùng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thâm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XH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)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xót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Luôn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mãnh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liệt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7616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D51946-B8A4-4710-8B12-96B00D0BB610}"/>
              </a:ext>
            </a:extLst>
          </p:cNvPr>
          <p:cNvSpPr/>
          <p:nvPr/>
        </p:nvSpPr>
        <p:spPr>
          <a:xfrm>
            <a:off x="51547" y="1452630"/>
            <a:ext cx="4984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Vỗ vai, cười mà nói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rằng “Mày dại quá...thăm em bé chứ”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538B-F3FE-430A-A270-4FE98E439C07}"/>
              </a:ext>
            </a:extLst>
          </p:cNvPr>
          <p:cNvSpPr/>
          <p:nvPr/>
        </p:nvSpPr>
        <p:spPr>
          <a:xfrm>
            <a:off x="4894728" y="1351030"/>
            <a:ext cx="7297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nghẹn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ứ,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15A64-0FF0-46BF-8A19-5BB2A40E24E7}"/>
              </a:ext>
            </a:extLst>
          </p:cNvPr>
          <p:cNvSpPr/>
          <p:nvPr/>
        </p:nvSpPr>
        <p:spPr>
          <a:xfrm>
            <a:off x="-116114" y="3327046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857F6-8EFE-4BAF-B5E9-E591C321C7E1}"/>
              </a:ext>
            </a:extLst>
          </p:cNvPr>
          <p:cNvSpPr/>
          <p:nvPr/>
        </p:nvSpPr>
        <p:spPr>
          <a:xfrm>
            <a:off x="4810932" y="3268512"/>
            <a:ext cx="7297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-&gt;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F30A4-F221-41DF-B848-6E7812710170}"/>
              </a:ext>
            </a:extLst>
          </p:cNvPr>
          <p:cNvSpPr/>
          <p:nvPr/>
        </p:nvSpPr>
        <p:spPr>
          <a:xfrm>
            <a:off x="-99955" y="4011438"/>
            <a:ext cx="5010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vỗ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ủi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ngậm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ngùi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F50771-707B-48E5-B05C-D38547236342}"/>
              </a:ext>
            </a:extLst>
          </p:cNvPr>
          <p:cNvSpPr/>
          <p:nvPr/>
        </p:nvSpPr>
        <p:spPr>
          <a:xfrm>
            <a:off x="0" y="0"/>
            <a:ext cx="6973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32C3BF-02FA-44CA-8B66-0AFDE746B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01720"/>
              </p:ext>
            </p:extLst>
          </p:nvPr>
        </p:nvGraphicFramePr>
        <p:xfrm>
          <a:off x="115910" y="523220"/>
          <a:ext cx="12076090" cy="19684366"/>
        </p:xfrm>
        <a:graphic>
          <a:graphicData uri="http://schemas.openxmlformats.org/drawingml/2006/table">
            <a:tbl>
              <a:tblPr firstRow="1" firstCol="1" bandRow="1"/>
              <a:tblGrid>
                <a:gridCol w="5188965">
                  <a:extLst>
                    <a:ext uri="{9D8B030D-6E8A-4147-A177-3AD203B41FA5}">
                      <a16:colId xmlns:a16="http://schemas.microsoft.com/office/drawing/2014/main" val="3468153577"/>
                    </a:ext>
                  </a:extLst>
                </a:gridCol>
                <a:gridCol w="6887125">
                  <a:extLst>
                    <a:ext uri="{9D8B030D-6E8A-4147-A177-3AD203B41FA5}">
                      <a16:colId xmlns:a16="http://schemas.microsoft.com/office/drawing/2014/main" val="2636987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875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 Hồng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thái độ/ cử chỉ/ suy nghĩ lời nói)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650221"/>
                  </a:ext>
                </a:extLst>
              </a:tr>
              <a:tr h="52231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Mày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Thanh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mày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?”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vẫn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ngọt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“Sao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dạo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đâu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”, -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long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lanh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chằm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chặp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Vỗ vai, cười mà nói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rằng “Mày dại quá...thăm em bé chứ”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Tươi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chuyện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nghiêm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vỗ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ủi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tỏ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ngậm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ngùi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mất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đóng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kịch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nhằm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giễu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cợt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mỉa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chọc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bé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khinh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miệt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ruồng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rẫy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chia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rẽ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=&gt;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lùng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thâm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XH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)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lời”có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cúi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nhạy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dối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ô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Sau: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càng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khoé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cay cay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xót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phẫn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rớt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đìa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cằm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đớn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phẫn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uất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kìm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nén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nổi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họng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nghẹn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ứ,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đớn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uất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đoạ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.....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căm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đày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đoạ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xót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Luôn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mãnh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liệt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7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1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F50771-707B-48E5-B05C-D38547236342}"/>
              </a:ext>
            </a:extLst>
          </p:cNvPr>
          <p:cNvSpPr/>
          <p:nvPr/>
        </p:nvSpPr>
        <p:spPr>
          <a:xfrm>
            <a:off x="0" y="0"/>
            <a:ext cx="6973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32C3BF-02FA-44CA-8B66-0AFDE746B8AC}"/>
              </a:ext>
            </a:extLst>
          </p:cNvPr>
          <p:cNvGraphicFramePr>
            <a:graphicFrameLocks noGrp="1"/>
          </p:cNvGraphicFramePr>
          <p:nvPr/>
        </p:nvGraphicFramePr>
        <p:xfrm>
          <a:off x="115910" y="523220"/>
          <a:ext cx="12076090" cy="19684366"/>
        </p:xfrm>
        <a:graphic>
          <a:graphicData uri="http://schemas.openxmlformats.org/drawingml/2006/table">
            <a:tbl>
              <a:tblPr firstRow="1" firstCol="1" bandRow="1"/>
              <a:tblGrid>
                <a:gridCol w="5188965">
                  <a:extLst>
                    <a:ext uri="{9D8B030D-6E8A-4147-A177-3AD203B41FA5}">
                      <a16:colId xmlns:a16="http://schemas.microsoft.com/office/drawing/2014/main" val="3468153577"/>
                    </a:ext>
                  </a:extLst>
                </a:gridCol>
                <a:gridCol w="6887125">
                  <a:extLst>
                    <a:ext uri="{9D8B030D-6E8A-4147-A177-3AD203B41FA5}">
                      <a16:colId xmlns:a16="http://schemas.microsoft.com/office/drawing/2014/main" val="2636987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875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 Hồng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thái độ/ cử chỉ/ suy nghĩ lời nói)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650221"/>
                  </a:ext>
                </a:extLst>
              </a:tr>
              <a:tr h="52231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Mày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Thanh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mày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?”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vẫn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ngọt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“Sao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dạo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đâu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”, -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long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lanh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chằm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chặp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Vỗ vai, cười mà nói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rằng “Mày dại quá...thăm em bé chứ”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Tươi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chuyện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nghiêm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vỗ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ủi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tỏ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ngậm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ngùi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fr-FR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mất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đóng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kịch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nhằm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giễu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cợt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mỉa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châm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chọc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bé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fr-FR" sz="28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khinh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miệt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ruồng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rẫy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chia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rẽ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=&gt;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lùng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thâm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nhẫn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XH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)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lời”có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cúi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nhạy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dối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bà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ô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Sau: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càng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khoé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cay cay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xót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phẫn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rớt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đìa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cằm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đớn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phẫn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uất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kìm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nén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nổi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họng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nghẹn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ứ,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đớn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uất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đoạ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.....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căm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tàn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đày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đoạ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xót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Luôn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mãnh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liệt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527" marR="1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7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114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6"/>
          <p:cNvGrpSpPr>
            <a:grpSpLocks noChangeAspect="1"/>
          </p:cNvGrpSpPr>
          <p:nvPr/>
        </p:nvGrpSpPr>
        <p:grpSpPr bwMode="auto">
          <a:xfrm>
            <a:off x="6503498" y="4199242"/>
            <a:ext cx="256116" cy="277284"/>
            <a:chOff x="2111" y="2322"/>
            <a:chExt cx="121" cy="131"/>
          </a:xfrm>
          <a:solidFill>
            <a:schemeClr val="bg1"/>
          </a:solidFill>
        </p:grpSpPr>
        <p:sp>
          <p:nvSpPr>
            <p:cNvPr id="21" name="Freeform 67"/>
            <p:cNvSpPr/>
            <p:nvPr/>
          </p:nvSpPr>
          <p:spPr bwMode="auto">
            <a:xfrm>
              <a:off x="2159" y="2350"/>
              <a:ext cx="40" cy="37"/>
            </a:xfrm>
            <a:custGeom>
              <a:avLst/>
              <a:gdLst>
                <a:gd name="T0" fmla="*/ 89 w 213"/>
                <a:gd name="T1" fmla="*/ 19 h 198"/>
                <a:gd name="T2" fmla="*/ 196 w 213"/>
                <a:gd name="T3" fmla="*/ 143 h 198"/>
                <a:gd name="T4" fmla="*/ 208 w 213"/>
                <a:gd name="T5" fmla="*/ 189 h 198"/>
                <a:gd name="T6" fmla="*/ 206 w 213"/>
                <a:gd name="T7" fmla="*/ 191 h 198"/>
                <a:gd name="T8" fmla="*/ 158 w 213"/>
                <a:gd name="T9" fmla="*/ 186 h 198"/>
                <a:gd name="T10" fmla="*/ 22 w 213"/>
                <a:gd name="T11" fmla="*/ 92 h 198"/>
                <a:gd name="T12" fmla="*/ 13 w 213"/>
                <a:gd name="T13" fmla="*/ 44 h 198"/>
                <a:gd name="T14" fmla="*/ 40 w 213"/>
                <a:gd name="T15" fmla="*/ 15 h 198"/>
                <a:gd name="T16" fmla="*/ 89 w 213"/>
                <a:gd name="T17" fmla="*/ 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98">
                  <a:moveTo>
                    <a:pt x="89" y="19"/>
                  </a:moveTo>
                  <a:cubicBezTo>
                    <a:pt x="196" y="143"/>
                    <a:pt x="196" y="143"/>
                    <a:pt x="196" y="143"/>
                  </a:cubicBezTo>
                  <a:cubicBezTo>
                    <a:pt x="210" y="160"/>
                    <a:pt x="213" y="183"/>
                    <a:pt x="208" y="189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0" y="197"/>
                    <a:pt x="176" y="198"/>
                    <a:pt x="158" y="186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4" y="80"/>
                    <a:pt x="0" y="58"/>
                    <a:pt x="13" y="4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53" y="0"/>
                    <a:pt x="74" y="2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609585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68"/>
            <p:cNvSpPr>
              <a:spLocks noEditPoints="1"/>
            </p:cNvSpPr>
            <p:nvPr/>
          </p:nvSpPr>
          <p:spPr bwMode="auto">
            <a:xfrm>
              <a:off x="2129" y="2322"/>
              <a:ext cx="71" cy="90"/>
            </a:xfrm>
            <a:custGeom>
              <a:avLst/>
              <a:gdLst>
                <a:gd name="T0" fmla="*/ 142 w 381"/>
                <a:gd name="T1" fmla="*/ 449 h 481"/>
                <a:gd name="T2" fmla="*/ 348 w 381"/>
                <a:gd name="T3" fmla="*/ 236 h 481"/>
                <a:gd name="T4" fmla="*/ 374 w 381"/>
                <a:gd name="T5" fmla="*/ 235 h 481"/>
                <a:gd name="T6" fmla="*/ 374 w 381"/>
                <a:gd name="T7" fmla="*/ 260 h 481"/>
                <a:gd name="T8" fmla="*/ 168 w 381"/>
                <a:gd name="T9" fmla="*/ 474 h 481"/>
                <a:gd name="T10" fmla="*/ 142 w 381"/>
                <a:gd name="T11" fmla="*/ 474 h 481"/>
                <a:gd name="T12" fmla="*/ 142 w 381"/>
                <a:gd name="T13" fmla="*/ 449 h 481"/>
                <a:gd name="T14" fmla="*/ 122 w 381"/>
                <a:gd name="T15" fmla="*/ 245 h 481"/>
                <a:gd name="T16" fmla="*/ 0 w 381"/>
                <a:gd name="T17" fmla="*/ 123 h 481"/>
                <a:gd name="T18" fmla="*/ 20 w 381"/>
                <a:gd name="T19" fmla="*/ 56 h 481"/>
                <a:gd name="T20" fmla="*/ 45 w 381"/>
                <a:gd name="T21" fmla="*/ 51 h 481"/>
                <a:gd name="T22" fmla="*/ 50 w 381"/>
                <a:gd name="T23" fmla="*/ 76 h 481"/>
                <a:gd name="T24" fmla="*/ 36 w 381"/>
                <a:gd name="T25" fmla="*/ 123 h 481"/>
                <a:gd name="T26" fmla="*/ 122 w 381"/>
                <a:gd name="T27" fmla="*/ 209 h 481"/>
                <a:gd name="T28" fmla="*/ 209 w 381"/>
                <a:gd name="T29" fmla="*/ 123 h 481"/>
                <a:gd name="T30" fmla="*/ 133 w 381"/>
                <a:gd name="T31" fmla="*/ 37 h 481"/>
                <a:gd name="T32" fmla="*/ 117 w 381"/>
                <a:gd name="T33" fmla="*/ 17 h 481"/>
                <a:gd name="T34" fmla="*/ 137 w 381"/>
                <a:gd name="T35" fmla="*/ 2 h 481"/>
                <a:gd name="T36" fmla="*/ 245 w 381"/>
                <a:gd name="T37" fmla="*/ 123 h 481"/>
                <a:gd name="T38" fmla="*/ 122 w 381"/>
                <a:gd name="T39" fmla="*/ 245 h 481"/>
                <a:gd name="T40" fmla="*/ 67 w 381"/>
                <a:gd name="T41" fmla="*/ 52 h 481"/>
                <a:gd name="T42" fmla="*/ 52 w 381"/>
                <a:gd name="T43" fmla="*/ 44 h 481"/>
                <a:gd name="T44" fmla="*/ 58 w 381"/>
                <a:gd name="T45" fmla="*/ 19 h 481"/>
                <a:gd name="T46" fmla="*/ 81 w 381"/>
                <a:gd name="T47" fmla="*/ 8 h 481"/>
                <a:gd name="T48" fmla="*/ 104 w 381"/>
                <a:gd name="T49" fmla="*/ 19 h 481"/>
                <a:gd name="T50" fmla="*/ 93 w 381"/>
                <a:gd name="T51" fmla="*/ 42 h 481"/>
                <a:gd name="T52" fmla="*/ 77 w 381"/>
                <a:gd name="T53" fmla="*/ 50 h 481"/>
                <a:gd name="T54" fmla="*/ 67 w 381"/>
                <a:gd name="T55" fmla="*/ 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81">
                  <a:moveTo>
                    <a:pt x="142" y="449"/>
                  </a:moveTo>
                  <a:cubicBezTo>
                    <a:pt x="348" y="236"/>
                    <a:pt x="348" y="236"/>
                    <a:pt x="348" y="236"/>
                  </a:cubicBezTo>
                  <a:cubicBezTo>
                    <a:pt x="355" y="228"/>
                    <a:pt x="366" y="228"/>
                    <a:pt x="374" y="235"/>
                  </a:cubicBezTo>
                  <a:cubicBezTo>
                    <a:pt x="381" y="242"/>
                    <a:pt x="381" y="253"/>
                    <a:pt x="374" y="260"/>
                  </a:cubicBezTo>
                  <a:cubicBezTo>
                    <a:pt x="168" y="474"/>
                    <a:pt x="168" y="474"/>
                    <a:pt x="168" y="474"/>
                  </a:cubicBezTo>
                  <a:cubicBezTo>
                    <a:pt x="161" y="481"/>
                    <a:pt x="150" y="481"/>
                    <a:pt x="142" y="474"/>
                  </a:cubicBezTo>
                  <a:cubicBezTo>
                    <a:pt x="135" y="467"/>
                    <a:pt x="135" y="456"/>
                    <a:pt x="142" y="449"/>
                  </a:cubicBezTo>
                  <a:close/>
                  <a:moveTo>
                    <a:pt x="122" y="245"/>
                  </a:moveTo>
                  <a:cubicBezTo>
                    <a:pt x="55" y="245"/>
                    <a:pt x="0" y="190"/>
                    <a:pt x="0" y="123"/>
                  </a:cubicBezTo>
                  <a:cubicBezTo>
                    <a:pt x="0" y="99"/>
                    <a:pt x="7" y="76"/>
                    <a:pt x="20" y="56"/>
                  </a:cubicBezTo>
                  <a:cubicBezTo>
                    <a:pt x="26" y="48"/>
                    <a:pt x="37" y="45"/>
                    <a:pt x="45" y="51"/>
                  </a:cubicBezTo>
                  <a:cubicBezTo>
                    <a:pt x="53" y="56"/>
                    <a:pt x="56" y="67"/>
                    <a:pt x="50" y="76"/>
                  </a:cubicBezTo>
                  <a:cubicBezTo>
                    <a:pt x="41" y="90"/>
                    <a:pt x="36" y="106"/>
                    <a:pt x="36" y="123"/>
                  </a:cubicBezTo>
                  <a:cubicBezTo>
                    <a:pt x="36" y="171"/>
                    <a:pt x="75" y="209"/>
                    <a:pt x="122" y="209"/>
                  </a:cubicBezTo>
                  <a:cubicBezTo>
                    <a:pt x="170" y="209"/>
                    <a:pt x="209" y="171"/>
                    <a:pt x="209" y="123"/>
                  </a:cubicBezTo>
                  <a:cubicBezTo>
                    <a:pt x="209" y="79"/>
                    <a:pt x="176" y="42"/>
                    <a:pt x="133" y="37"/>
                  </a:cubicBezTo>
                  <a:cubicBezTo>
                    <a:pt x="123" y="36"/>
                    <a:pt x="116" y="27"/>
                    <a:pt x="117" y="17"/>
                  </a:cubicBezTo>
                  <a:cubicBezTo>
                    <a:pt x="118" y="7"/>
                    <a:pt x="127" y="0"/>
                    <a:pt x="137" y="2"/>
                  </a:cubicBezTo>
                  <a:cubicBezTo>
                    <a:pt x="198" y="9"/>
                    <a:pt x="245" y="61"/>
                    <a:pt x="245" y="123"/>
                  </a:cubicBezTo>
                  <a:cubicBezTo>
                    <a:pt x="245" y="190"/>
                    <a:pt x="190" y="245"/>
                    <a:pt x="122" y="245"/>
                  </a:cubicBezTo>
                  <a:close/>
                  <a:moveTo>
                    <a:pt x="67" y="52"/>
                  </a:moveTo>
                  <a:cubicBezTo>
                    <a:pt x="61" y="52"/>
                    <a:pt x="55" y="50"/>
                    <a:pt x="52" y="44"/>
                  </a:cubicBezTo>
                  <a:cubicBezTo>
                    <a:pt x="47" y="36"/>
                    <a:pt x="49" y="25"/>
                    <a:pt x="58" y="19"/>
                  </a:cubicBezTo>
                  <a:cubicBezTo>
                    <a:pt x="65" y="15"/>
                    <a:pt x="73" y="11"/>
                    <a:pt x="81" y="8"/>
                  </a:cubicBezTo>
                  <a:cubicBezTo>
                    <a:pt x="91" y="5"/>
                    <a:pt x="101" y="9"/>
                    <a:pt x="104" y="19"/>
                  </a:cubicBezTo>
                  <a:cubicBezTo>
                    <a:pt x="107" y="28"/>
                    <a:pt x="103" y="38"/>
                    <a:pt x="93" y="42"/>
                  </a:cubicBezTo>
                  <a:cubicBezTo>
                    <a:pt x="87" y="44"/>
                    <a:pt x="82" y="47"/>
                    <a:pt x="77" y="50"/>
                  </a:cubicBezTo>
                  <a:cubicBezTo>
                    <a:pt x="74" y="52"/>
                    <a:pt x="71" y="52"/>
                    <a:pt x="6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609585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69"/>
            <p:cNvSpPr>
              <a:spLocks noEditPoints="1"/>
            </p:cNvSpPr>
            <p:nvPr/>
          </p:nvSpPr>
          <p:spPr bwMode="auto">
            <a:xfrm>
              <a:off x="2111" y="2406"/>
              <a:ext cx="121" cy="47"/>
            </a:xfrm>
            <a:custGeom>
              <a:avLst/>
              <a:gdLst>
                <a:gd name="T0" fmla="*/ 597 w 648"/>
                <a:gd name="T1" fmla="*/ 249 h 249"/>
                <a:gd name="T2" fmla="*/ 50 w 648"/>
                <a:gd name="T3" fmla="*/ 249 h 249"/>
                <a:gd name="T4" fmla="*/ 0 w 648"/>
                <a:gd name="T5" fmla="*/ 198 h 249"/>
                <a:gd name="T6" fmla="*/ 0 w 648"/>
                <a:gd name="T7" fmla="*/ 50 h 249"/>
                <a:gd name="T8" fmla="*/ 50 w 648"/>
                <a:gd name="T9" fmla="*/ 0 h 249"/>
                <a:gd name="T10" fmla="*/ 597 w 648"/>
                <a:gd name="T11" fmla="*/ 0 h 249"/>
                <a:gd name="T12" fmla="*/ 648 w 648"/>
                <a:gd name="T13" fmla="*/ 50 h 249"/>
                <a:gd name="T14" fmla="*/ 648 w 648"/>
                <a:gd name="T15" fmla="*/ 198 h 249"/>
                <a:gd name="T16" fmla="*/ 597 w 648"/>
                <a:gd name="T17" fmla="*/ 249 h 249"/>
                <a:gd name="T18" fmla="*/ 50 w 648"/>
                <a:gd name="T19" fmla="*/ 35 h 249"/>
                <a:gd name="T20" fmla="*/ 36 w 648"/>
                <a:gd name="T21" fmla="*/ 50 h 249"/>
                <a:gd name="T22" fmla="*/ 36 w 648"/>
                <a:gd name="T23" fmla="*/ 198 h 249"/>
                <a:gd name="T24" fmla="*/ 50 w 648"/>
                <a:gd name="T25" fmla="*/ 213 h 249"/>
                <a:gd name="T26" fmla="*/ 597 w 648"/>
                <a:gd name="T27" fmla="*/ 213 h 249"/>
                <a:gd name="T28" fmla="*/ 612 w 648"/>
                <a:gd name="T29" fmla="*/ 198 h 249"/>
                <a:gd name="T30" fmla="*/ 612 w 648"/>
                <a:gd name="T31" fmla="*/ 50 h 249"/>
                <a:gd name="T32" fmla="*/ 597 w 648"/>
                <a:gd name="T33" fmla="*/ 35 h 249"/>
                <a:gd name="T34" fmla="*/ 50 w 648"/>
                <a:gd name="T35" fmla="*/ 3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8" h="249">
                  <a:moveTo>
                    <a:pt x="597" y="249"/>
                  </a:moveTo>
                  <a:cubicBezTo>
                    <a:pt x="50" y="249"/>
                    <a:pt x="50" y="249"/>
                    <a:pt x="50" y="249"/>
                  </a:cubicBezTo>
                  <a:cubicBezTo>
                    <a:pt x="22" y="249"/>
                    <a:pt x="0" y="226"/>
                    <a:pt x="0" y="19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625" y="0"/>
                    <a:pt x="648" y="22"/>
                    <a:pt x="648" y="50"/>
                  </a:cubicBezTo>
                  <a:cubicBezTo>
                    <a:pt x="648" y="198"/>
                    <a:pt x="648" y="198"/>
                    <a:pt x="648" y="198"/>
                  </a:cubicBezTo>
                  <a:cubicBezTo>
                    <a:pt x="648" y="226"/>
                    <a:pt x="625" y="249"/>
                    <a:pt x="597" y="249"/>
                  </a:cubicBezTo>
                  <a:close/>
                  <a:moveTo>
                    <a:pt x="50" y="35"/>
                  </a:moveTo>
                  <a:cubicBezTo>
                    <a:pt x="42" y="35"/>
                    <a:pt x="36" y="42"/>
                    <a:pt x="36" y="50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206"/>
                    <a:pt x="42" y="213"/>
                    <a:pt x="50" y="213"/>
                  </a:cubicBezTo>
                  <a:cubicBezTo>
                    <a:pt x="597" y="213"/>
                    <a:pt x="597" y="213"/>
                    <a:pt x="597" y="213"/>
                  </a:cubicBezTo>
                  <a:cubicBezTo>
                    <a:pt x="605" y="213"/>
                    <a:pt x="612" y="206"/>
                    <a:pt x="612" y="198"/>
                  </a:cubicBezTo>
                  <a:cubicBezTo>
                    <a:pt x="612" y="50"/>
                    <a:pt x="612" y="50"/>
                    <a:pt x="612" y="50"/>
                  </a:cubicBezTo>
                  <a:cubicBezTo>
                    <a:pt x="612" y="42"/>
                    <a:pt x="605" y="35"/>
                    <a:pt x="597" y="35"/>
                  </a:cubicBezTo>
                  <a:lnTo>
                    <a:pt x="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609585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57C374-473F-40EF-ADF1-26917F687C1A}"/>
              </a:ext>
            </a:extLst>
          </p:cNvPr>
          <p:cNvSpPr txBox="1"/>
          <p:nvPr/>
        </p:nvSpPr>
        <p:spPr>
          <a:xfrm>
            <a:off x="1463040" y="891540"/>
            <a:ext cx="940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I. TRẢI NGHIỆM CÙNG VĂN BẢN</a:t>
            </a:r>
          </a:p>
        </p:txBody>
      </p:sp>
      <p:pic>
        <p:nvPicPr>
          <p:cNvPr id="26" name="Picture 2" descr="Đoạn Trích Trong Lòng Mẹ (trích Những ngày thơ ấu) | Học văn cô Trương  Phương | Podcast Gur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3463291" y="1660981"/>
            <a:ext cx="5372100" cy="38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6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04315"/>
            <a:ext cx="2181498" cy="14685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454" y="-29057"/>
            <a:ext cx="2690956" cy="24326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6" y="63964"/>
            <a:ext cx="1964469" cy="14179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40" y="4665185"/>
            <a:ext cx="2344740" cy="19171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0"/>
            <a:ext cx="9489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TRẢI NGHIỆM CÙNG VĂN BẢN</a:t>
            </a:r>
          </a:p>
          <a:p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3200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4103380"/>
            <a:ext cx="12182613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mệnh danh là nhà văn của những người cùng khổ với biệt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“Nhà văn của phụ nữ và trẻ em”.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vi-VN" sz="2800" kern="0" dirty="0">
                <a:solidFill>
                  <a:prstClr val="black"/>
                </a:solidFill>
                <a:cs typeface="Arial" panose="020B0604020202020204" pitchFamily="34" charset="0"/>
              </a:rPr>
              <a:t>-</a:t>
            </a:r>
            <a:r>
              <a:rPr lang="vi-VN" sz="2800" kern="0" dirty="0">
                <a:solidFill>
                  <a:srgbClr val="C00000"/>
                </a:solidFill>
                <a:cs typeface="Arial" panose="020B0604020202020204" pitchFamily="34" charset="0"/>
              </a:rPr>
              <a:t>Sự nghiệp</a:t>
            </a:r>
            <a:r>
              <a:rPr lang="vi-VN" sz="2800" kern="0" dirty="0">
                <a:solidFill>
                  <a:prstClr val="black"/>
                </a:solidFill>
                <a:cs typeface="Arial" panose="020B0604020202020204" pitchFamily="34" charset="0"/>
              </a:rPr>
              <a:t>: Là cây bút đặc sắc và độc đáo của VHVN hiện đại.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800" kern="0" dirty="0">
                <a:solidFill>
                  <a:prstClr val="black"/>
                </a:solidFill>
                <a:cs typeface="Arial" panose="020B0604020202020204" pitchFamily="34" charset="0"/>
              </a:rPr>
              <a:t>sáng tác nhiều thể loại khác nhau: tiểu thuyết, kí, thơ...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60BF-8469-4E83-8568-B8E4218F854F}"/>
              </a:ext>
            </a:extLst>
          </p:cNvPr>
          <p:cNvSpPr/>
          <p:nvPr/>
        </p:nvSpPr>
        <p:spPr>
          <a:xfrm>
            <a:off x="-40344" y="941004"/>
            <a:ext cx="12148287" cy="32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Nguyễn Nguyên Hồng </a:t>
            </a: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(1918 -1982)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kern="0" dirty="0">
                <a:solidFill>
                  <a:srgbClr val="C00000"/>
                </a:solidFill>
                <a:cs typeface="Arial" panose="020B0604020202020204" pitchFamily="34" charset="0"/>
              </a:rPr>
              <a:t>Quê quán</a:t>
            </a:r>
            <a:r>
              <a:rPr lang="vi-VN" sz="2800" kern="0" dirty="0">
                <a:solidFill>
                  <a:prstClr val="black"/>
                </a:solidFill>
                <a:cs typeface="Arial" panose="020B0604020202020204" pitchFamily="34" charset="0"/>
              </a:rPr>
              <a:t>: sinh ra ở Nam Định nhưng sống </a:t>
            </a:r>
            <a:r>
              <a:rPr lang="en-US" sz="28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2800" kern="0" dirty="0">
                <a:solidFill>
                  <a:prstClr val="black"/>
                </a:solidFill>
                <a:cs typeface="Arial" panose="020B0604020202020204" pitchFamily="34" charset="0"/>
              </a:rPr>
              <a:t>chủ yếu ở Hải Phòng</a:t>
            </a:r>
            <a:r>
              <a:rPr lang="en-US" sz="28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xóm lao động nghèo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 tuổi thơ thiếu thốn tình cảm và vật chất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prstClr val="black"/>
                </a:solidFill>
                <a:cs typeface="Arial" panose="020B0604020202020204" pitchFamily="34" charset="0"/>
              </a:rPr>
              <a:t>Ông gần gũi với người lao động, hiểu và thông cảm với họ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5AFD-BD0E-41A0-8AB0-BC96E40C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6301-7222-4AB7-B82A-471387049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F9BAA-6286-4689-B083-F8615CE92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46"/>
          <a:stretch/>
        </p:blipFill>
        <p:spPr>
          <a:xfrm>
            <a:off x="399245" y="365125"/>
            <a:ext cx="10954555" cy="6492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50FF5C-9F3D-4E63-919A-3D71C78EB6D2}"/>
              </a:ext>
            </a:extLst>
          </p:cNvPr>
          <p:cNvSpPr/>
          <p:nvPr/>
        </p:nvSpPr>
        <p:spPr>
          <a:xfrm>
            <a:off x="-1" y="0"/>
            <a:ext cx="9489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TRẢI NGHIỆM CÙNG VĂN BẢN</a:t>
            </a:r>
          </a:p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6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0" y="738513"/>
            <a:ext cx="4653004" cy="686425"/>
          </a:xfrm>
          <a:prstGeom prst="roundRect">
            <a:avLst>
              <a:gd name="adj" fmla="val 2333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03" y="1424938"/>
            <a:ext cx="774176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Xuất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xứ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Trích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chương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IV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hồi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thơ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”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59">
            <a:extLst>
              <a:ext uri="{FF2B5EF4-FFF2-40B4-BE49-F238E27FC236}">
                <a16:creationId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503" y="3008375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204424" y="3154013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953" y="2979460"/>
            <a:ext cx="2602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loại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4503" y="3669002"/>
            <a:ext cx="7497993" cy="262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881" tIns="60940" rIns="121881" bIns="60940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khứ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F2A5F2-3C8F-4597-B438-8BC7667A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84" y="3578430"/>
            <a:ext cx="3392516" cy="2798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2B33D-305B-4E93-BBD2-FFAC2FA0E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95" t="6205" r="6719" b="8126"/>
          <a:stretch/>
        </p:blipFill>
        <p:spPr>
          <a:xfrm>
            <a:off x="7538999" y="128789"/>
            <a:ext cx="3726802" cy="344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3C787F-EA3A-431C-AB26-9825E7A5799C}"/>
              </a:ext>
            </a:extLst>
          </p:cNvPr>
          <p:cNvSpPr/>
          <p:nvPr/>
        </p:nvSpPr>
        <p:spPr>
          <a:xfrm>
            <a:off x="74503" y="181153"/>
            <a:ext cx="948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1128370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1173168" y="1492690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59">
            <a:extLst>
              <a:ext uri="{FF2B5EF4-FFF2-40B4-BE49-F238E27FC236}">
                <a16:creationId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3275" y="1558720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230736" y="1694892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732220" y="1536234"/>
            <a:ext cx="3188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cục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phần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3275" y="2212661"/>
            <a:ext cx="12117497" cy="9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881" tIns="60940" rIns="121881" bIns="60940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Phần 1 (từ đầu đến “hỏi đến chứ?”)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uộc đối thoại giữa 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cô và chú bé Hồng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4107368"/>
            <a:ext cx="7997780" cy="9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881" tIns="60940" rIns="121881" bIns="60940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Phần 2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òn lại):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iềm hạnh phúc vô bờ của chú bé Hồng khi 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gặp mẹ.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: 圆角 3">
            <a:extLst>
              <a:ext uri="{FF2B5EF4-FFF2-40B4-BE49-F238E27FC236}">
                <a16:creationId xmlns:a16="http://schemas.microsoft.com/office/drawing/2014/main" id="{5B20ACF6-E2CB-4D99-AE67-7B6278849BE3}"/>
              </a:ext>
            </a:extLst>
          </p:cNvPr>
          <p:cNvSpPr/>
          <p:nvPr/>
        </p:nvSpPr>
        <p:spPr>
          <a:xfrm>
            <a:off x="0" y="738513"/>
            <a:ext cx="4653004" cy="686425"/>
          </a:xfrm>
          <a:prstGeom prst="roundRect">
            <a:avLst>
              <a:gd name="adj" fmla="val 2333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FDAFF3-DCED-46BE-81EA-15405218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83" y="2750632"/>
            <a:ext cx="4065431" cy="36261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943900-75C7-436C-977F-0DCFECF0B3EC}"/>
              </a:ext>
            </a:extLst>
          </p:cNvPr>
          <p:cNvSpPr/>
          <p:nvPr/>
        </p:nvSpPr>
        <p:spPr>
          <a:xfrm>
            <a:off x="74503" y="181153"/>
            <a:ext cx="948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147148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/>
      <p:bldP spid="14" grpId="0"/>
      <p:bldP spid="1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7B026-04C4-4685-8AE1-4B1ED2B0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1"/>
            <a:ext cx="7276563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5572AD-C893-4456-A397-ECAD78D823E3}"/>
              </a:ext>
            </a:extLst>
          </p:cNvPr>
          <p:cNvSpPr/>
          <p:nvPr/>
        </p:nvSpPr>
        <p:spPr>
          <a:xfrm>
            <a:off x="7285918" y="140361"/>
            <a:ext cx="506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ea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SUY NGẪM VÀ PHẢN HỒI </a:t>
            </a:r>
            <a:endParaRPr lang="en-US" sz="2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A2660-2DA3-426E-BB5F-F39A34F82D33}"/>
              </a:ext>
            </a:extLst>
          </p:cNvPr>
          <p:cNvSpPr/>
          <p:nvPr/>
        </p:nvSpPr>
        <p:spPr>
          <a:xfrm>
            <a:off x="7285918" y="663581"/>
            <a:ext cx="5216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ea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C713A-872B-4B13-B90D-11F7F9BF8E5E}"/>
              </a:ext>
            </a:extLst>
          </p:cNvPr>
          <p:cNvSpPr txBox="1"/>
          <p:nvPr/>
        </p:nvSpPr>
        <p:spPr>
          <a:xfrm>
            <a:off x="7236014" y="1712759"/>
            <a:ext cx="4955986" cy="450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Nhân vật bé Hồng</a:t>
            </a:r>
          </a:p>
          <a:p>
            <a:pPr algn="just">
              <a:lnSpc>
                <a:spcPct val="115000"/>
              </a:lnSpc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Em hãy hêu hoàn cảnh gia đình của nhân vật cậu bé Hồng?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4C958-71C9-4E99-9492-A8B601A6602A}"/>
              </a:ext>
            </a:extLst>
          </p:cNvPr>
          <p:cNvSpPr/>
          <p:nvPr/>
        </p:nvSpPr>
        <p:spPr>
          <a:xfrm>
            <a:off x="3564730" y="91563"/>
            <a:ext cx="506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SUY NGẪM VÀ PHẢN HỒI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2E2BB6-A42A-422F-A525-C71E612F94AF}"/>
              </a:ext>
            </a:extLst>
          </p:cNvPr>
          <p:cNvSpPr/>
          <p:nvPr/>
        </p:nvSpPr>
        <p:spPr>
          <a:xfrm>
            <a:off x="2303900" y="614783"/>
            <a:ext cx="7133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42552-9780-45D5-8676-14D3295C1D71}"/>
              </a:ext>
            </a:extLst>
          </p:cNvPr>
          <p:cNvSpPr/>
          <p:nvPr/>
        </p:nvSpPr>
        <p:spPr>
          <a:xfrm>
            <a:off x="2303900" y="1108908"/>
            <a:ext cx="1104148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Nhân vật bé Hồng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2FBEFD-9835-4CC1-8AE8-7DFA42F7E7F9}"/>
              </a:ext>
            </a:extLst>
          </p:cNvPr>
          <p:cNvSpPr/>
          <p:nvPr/>
        </p:nvSpPr>
        <p:spPr>
          <a:xfrm>
            <a:off x="95276" y="1677439"/>
            <a:ext cx="12233267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cảnh sống:</a:t>
            </a:r>
          </a:p>
          <a:p>
            <a:pPr lvl="0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Lớn lên trong một gia đình không hạnh phúc: bố nghiện ngập, mất sớm; gia đình sa sút; mẹ cùng túng quá phải bỏ con cái đi tha hương cầu thực</a:t>
            </a:r>
          </a:p>
          <a:p>
            <a:pPr lvl="0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Sống trong sự ghẻ lạnh của họ hàng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hạnh, thiếu tình thương yêu</a:t>
            </a:r>
          </a:p>
          <a:p>
            <a:pPr lvl="0">
              <a:lnSpc>
                <a:spcPct val="150000"/>
              </a:lnSpc>
            </a:pP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A451-0319-4911-956F-2872D430A91B}"/>
              </a:ext>
            </a:extLst>
          </p:cNvPr>
          <p:cNvSpPr/>
          <p:nvPr/>
        </p:nvSpPr>
        <p:spPr>
          <a:xfrm>
            <a:off x="0" y="5000519"/>
            <a:ext cx="121920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đối thoại giữa bà cô và bé Hồng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 quanh câu chuyện về mẹ bé Hồng đã lâu không về, nghe đồn mẹ lại mới có em bé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7B026-04C4-4685-8AE1-4B1ED2B0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1" y="1"/>
            <a:ext cx="6490952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5572AD-C893-4456-A397-ECAD78D823E3}"/>
              </a:ext>
            </a:extLst>
          </p:cNvPr>
          <p:cNvSpPr/>
          <p:nvPr/>
        </p:nvSpPr>
        <p:spPr>
          <a:xfrm>
            <a:off x="6400799" y="140361"/>
            <a:ext cx="5947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SUY NGẪM VÀ PHẢN HỒI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A2660-2DA3-426E-BB5F-F39A34F82D33}"/>
              </a:ext>
            </a:extLst>
          </p:cNvPr>
          <p:cNvSpPr/>
          <p:nvPr/>
        </p:nvSpPr>
        <p:spPr>
          <a:xfrm>
            <a:off x="6400799" y="663581"/>
            <a:ext cx="61019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B85EA-1C82-45C2-92C6-E2D6665E713B}"/>
              </a:ext>
            </a:extLst>
          </p:cNvPr>
          <p:cNvSpPr/>
          <p:nvPr/>
        </p:nvSpPr>
        <p:spPr>
          <a:xfrm>
            <a:off x="6400800" y="1617688"/>
            <a:ext cx="5947657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Hãy tìm những chi tiết khắc hoạ nhân vật bà cô trong cuộc đối thoại với bé Hồng?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Những chi tiết đó thể hiện tâm địa và bản chất của bà cô như thế nào?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Qua cuộc đối thoại, bé Hồng đã có thái độ, suy nghĩ gì về mẹ mình và người cô ruột ?</a:t>
            </a:r>
          </a:p>
        </p:txBody>
      </p:sp>
    </p:spTree>
    <p:extLst>
      <p:ext uri="{BB962C8B-B14F-4D97-AF65-F5344CB8AC3E}">
        <p14:creationId xmlns:p14="http://schemas.microsoft.com/office/powerpoint/2010/main" val="898499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日系答辩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8FC2"/>
      </a:accent1>
      <a:accent2>
        <a:srgbClr val="FE90A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方正苏新诗柳楷简体">
      <a:majorFont>
        <a:latin typeface="Arial"/>
        <a:ea typeface="Arial"/>
        <a:cs typeface=""/>
      </a:majorFont>
      <a:minorFont>
        <a:latin typeface="Calibri Light"/>
        <a:ea typeface="Arial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2332</Words>
  <Application>Microsoft Office PowerPoint</Application>
  <PresentationFormat>Widescreen</PresentationFormat>
  <Paragraphs>209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DengXian</vt:lpstr>
      <vt:lpstr>Microsoft YaHei</vt:lpstr>
      <vt:lpstr>Arial</vt:lpstr>
      <vt:lpstr>Calibri</vt:lpstr>
      <vt:lpstr>Calibri Light</vt:lpstr>
      <vt:lpstr>Times New Roman</vt:lpstr>
      <vt:lpstr>Wingdings</vt:lpstr>
      <vt:lpstr>Wingdings 3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chiht@kinhbac.com</cp:lastModifiedBy>
  <cp:revision>24</cp:revision>
  <dcterms:created xsi:type="dcterms:W3CDTF">2022-06-05T10:59:06Z</dcterms:created>
  <dcterms:modified xsi:type="dcterms:W3CDTF">2022-06-09T08:38:36Z</dcterms:modified>
</cp:coreProperties>
</file>