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56" r:id="rId3"/>
    <p:sldId id="275" r:id="rId4"/>
    <p:sldId id="302" r:id="rId5"/>
    <p:sldId id="346" r:id="rId6"/>
    <p:sldId id="347" r:id="rId7"/>
    <p:sldId id="281" r:id="rId8"/>
    <p:sldId id="331" r:id="rId9"/>
    <p:sldId id="348" r:id="rId10"/>
    <p:sldId id="276" r:id="rId11"/>
    <p:sldId id="339" r:id="rId12"/>
    <p:sldId id="349" r:id="rId13"/>
    <p:sldId id="313" r:id="rId14"/>
    <p:sldId id="340" r:id="rId15"/>
    <p:sldId id="351" r:id="rId16"/>
    <p:sldId id="350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F9801"/>
    <a:srgbClr val="F7941E"/>
    <a:srgbClr val="048DA4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3F945-2053-4120-BB15-0D79068B6574}" v="220" dt="2022-03-02T02:38:4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THE PRESENT CONTINUOUS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SAVING ENERGY AT SCHOOL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SOURCES OF ENERGY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 custScaleX="242861"/>
      <dgm:spPr/>
    </dgm:pt>
    <dgm:pt modelId="{58013576-29AF-479D-8A1F-0D285327867C}" type="pres">
      <dgm:prSet presAssocID="{7E720DC9-A326-4280-AD54-230CB08BDB67}" presName="childtext" presStyleLbl="solidFgAcc1" presStyleIdx="2" presStyleCnt="3" custScaleX="117019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 custT="1"/>
      <dgm:spPr/>
      <dgm:t>
        <a:bodyPr/>
        <a:lstStyle/>
        <a:p>
          <a:r>
            <a:rPr lang="en-US" sz="2800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/>
      <dgm:spPr/>
      <dgm:t>
        <a:bodyPr/>
        <a:lstStyle/>
        <a:p>
          <a:r>
            <a:rPr lang="en-US" dirty="0"/>
            <a:t>THE PRESENT CONTINUOUS</a:t>
          </a:r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 custT="1"/>
      <dgm:spPr/>
      <dgm:t>
        <a:bodyPr/>
        <a:lstStyle/>
        <a:p>
          <a:r>
            <a:rPr lang="en-US" sz="3200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/>
      <dgm:spPr/>
      <dgm:t>
        <a:bodyPr/>
        <a:lstStyle/>
        <a:p>
          <a:r>
            <a:rPr lang="en-US" dirty="0"/>
            <a:t>PRODUCTION</a:t>
          </a:r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 custT="1"/>
      <dgm:spPr/>
      <dgm:t>
        <a:bodyPr/>
        <a:lstStyle/>
        <a:p>
          <a:r>
            <a:rPr lang="en-US" sz="2800" b="1" dirty="0"/>
            <a:t>PROJECT: SAVING ENERGY AT SCHOOL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/>
      <dgm:spPr/>
      <dgm:t>
        <a:bodyPr/>
        <a:lstStyle/>
        <a:p>
          <a:r>
            <a:rPr lang="en-US" dirty="0"/>
            <a:t>SOURCES OF ENERGY</a:t>
          </a:r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 custScaleX="242861"/>
      <dgm:spPr/>
    </dgm:pt>
    <dgm:pt modelId="{58013576-29AF-479D-8A1F-0D285327867C}" type="pres">
      <dgm:prSet presAssocID="{7E720DC9-A326-4280-AD54-230CB08BDB67}" presName="childtext" presStyleLbl="solidFgAcc1" presStyleIdx="2" presStyleCnt="3" custScaleX="117019">
        <dgm:presLayoutVars>
          <dgm:chMax/>
          <dgm:chPref val="0"/>
          <dgm:bulletEnabled val="1"/>
        </dgm:presLayoutVars>
      </dgm:prSet>
      <dgm:spPr/>
    </dgm:pt>
  </dgm:ptLst>
  <dgm:cxnLst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349025" y="2079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SOURCES OF ENERGY</a:t>
          </a:r>
        </a:p>
      </dsp:txBody>
      <dsp:txXfrm>
        <a:off x="1349025" y="2079"/>
        <a:ext cx="4965012" cy="451364"/>
      </dsp:txXfrm>
    </dsp:sp>
    <dsp:sp modelId="{F097B7CF-60C7-4E50-9224-C78313D55970}">
      <dsp:nvSpPr>
        <dsp:cNvPr id="0" name=""/>
        <dsp:cNvSpPr/>
      </dsp:nvSpPr>
      <dsp:spPr>
        <a:xfrm>
          <a:off x="134902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204688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74529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44315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14156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3942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37841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349025" y="545388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349025" y="545388"/>
        <a:ext cx="5029558" cy="735557"/>
      </dsp:txXfrm>
    </dsp:sp>
    <dsp:sp modelId="{CE9643F3-B266-43EE-939B-D2CA20AAA601}">
      <dsp:nvSpPr>
        <dsp:cNvPr id="0" name=""/>
        <dsp:cNvSpPr/>
      </dsp:nvSpPr>
      <dsp:spPr>
        <a:xfrm>
          <a:off x="1349025" y="1422880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PRESENT CONTINUOUS</a:t>
          </a:r>
        </a:p>
      </dsp:txBody>
      <dsp:txXfrm>
        <a:off x="1349025" y="1422880"/>
        <a:ext cx="4965012" cy="451364"/>
      </dsp:txXfrm>
    </dsp:sp>
    <dsp:sp modelId="{6932007E-BFF1-474A-AAEB-7AC2F683094E}">
      <dsp:nvSpPr>
        <dsp:cNvPr id="0" name=""/>
        <dsp:cNvSpPr/>
      </dsp:nvSpPr>
      <dsp:spPr>
        <a:xfrm>
          <a:off x="134902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204688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74529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44315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14156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3942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37841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349025" y="1966189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349025" y="1966189"/>
        <a:ext cx="5029558" cy="735557"/>
      </dsp:txXfrm>
    </dsp:sp>
    <dsp:sp modelId="{68AF96BA-2B11-4470-B9C3-000D46886C52}">
      <dsp:nvSpPr>
        <dsp:cNvPr id="0" name=""/>
        <dsp:cNvSpPr/>
      </dsp:nvSpPr>
      <dsp:spPr>
        <a:xfrm>
          <a:off x="1349025" y="2843681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</a:t>
          </a:r>
        </a:p>
      </dsp:txBody>
      <dsp:txXfrm>
        <a:off x="1349025" y="2843681"/>
        <a:ext cx="4965012" cy="451364"/>
      </dsp:txXfrm>
    </dsp:sp>
    <dsp:sp modelId="{B8FB2B6F-DBFF-4A1D-9DEB-91D3C5AA6CAF}">
      <dsp:nvSpPr>
        <dsp:cNvPr id="0" name=""/>
        <dsp:cNvSpPr/>
      </dsp:nvSpPr>
      <dsp:spPr>
        <a:xfrm>
          <a:off x="177701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247487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317328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87114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56955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526741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135942" y="3295046"/>
          <a:ext cx="2821590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349025" y="3386990"/>
          <a:ext cx="588553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SAVING ENERGY AT SCHOOL</a:t>
          </a:r>
        </a:p>
      </dsp:txBody>
      <dsp:txXfrm>
        <a:off x="1349025" y="3386990"/>
        <a:ext cx="5885538" cy="735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349025" y="2079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SOURCES OF ENERGY</a:t>
          </a:r>
        </a:p>
      </dsp:txBody>
      <dsp:txXfrm>
        <a:off x="1349025" y="2079"/>
        <a:ext cx="4965012" cy="451364"/>
      </dsp:txXfrm>
    </dsp:sp>
    <dsp:sp modelId="{F097B7CF-60C7-4E50-9224-C78313D55970}">
      <dsp:nvSpPr>
        <dsp:cNvPr id="0" name=""/>
        <dsp:cNvSpPr/>
      </dsp:nvSpPr>
      <dsp:spPr>
        <a:xfrm>
          <a:off x="134902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2046885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74529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443157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14156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39429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37841" y="453443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349025" y="545388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1349025" y="545388"/>
        <a:ext cx="5029558" cy="735557"/>
      </dsp:txXfrm>
    </dsp:sp>
    <dsp:sp modelId="{CE9643F3-B266-43EE-939B-D2CA20AAA601}">
      <dsp:nvSpPr>
        <dsp:cNvPr id="0" name=""/>
        <dsp:cNvSpPr/>
      </dsp:nvSpPr>
      <dsp:spPr>
        <a:xfrm>
          <a:off x="1349025" y="1422880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PRESENT CONTINUOUS</a:t>
          </a:r>
        </a:p>
      </dsp:txBody>
      <dsp:txXfrm>
        <a:off x="1349025" y="1422880"/>
        <a:ext cx="4965012" cy="451364"/>
      </dsp:txXfrm>
    </dsp:sp>
    <dsp:sp modelId="{6932007E-BFF1-474A-AAEB-7AC2F683094E}">
      <dsp:nvSpPr>
        <dsp:cNvPr id="0" name=""/>
        <dsp:cNvSpPr/>
      </dsp:nvSpPr>
      <dsp:spPr>
        <a:xfrm>
          <a:off x="134902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2046885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74529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443157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14156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39429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37841" y="1874244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349025" y="1966189"/>
          <a:ext cx="502955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GRAMMAR REVIEW</a:t>
          </a:r>
        </a:p>
      </dsp:txBody>
      <dsp:txXfrm>
        <a:off x="1349025" y="1966189"/>
        <a:ext cx="5029558" cy="735557"/>
      </dsp:txXfrm>
    </dsp:sp>
    <dsp:sp modelId="{68AF96BA-2B11-4470-B9C3-000D46886C52}">
      <dsp:nvSpPr>
        <dsp:cNvPr id="0" name=""/>
        <dsp:cNvSpPr/>
      </dsp:nvSpPr>
      <dsp:spPr>
        <a:xfrm>
          <a:off x="1349025" y="2843681"/>
          <a:ext cx="4965012" cy="451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PRODUCTION</a:t>
          </a:r>
        </a:p>
      </dsp:txBody>
      <dsp:txXfrm>
        <a:off x="1349025" y="2843681"/>
        <a:ext cx="4965012" cy="451364"/>
      </dsp:txXfrm>
    </dsp:sp>
    <dsp:sp modelId="{B8FB2B6F-DBFF-4A1D-9DEB-91D3C5AA6CAF}">
      <dsp:nvSpPr>
        <dsp:cNvPr id="0" name=""/>
        <dsp:cNvSpPr/>
      </dsp:nvSpPr>
      <dsp:spPr>
        <a:xfrm>
          <a:off x="177701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2474875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317328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871147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56955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5267419" y="3295046"/>
          <a:ext cx="1161813" cy="91944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135942" y="3295046"/>
          <a:ext cx="2821590" cy="91944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349025" y="3386990"/>
          <a:ext cx="5885538" cy="7355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PROJECT: SAVING ENERGY AT SCHOOL</a:t>
          </a:r>
        </a:p>
      </dsp:txBody>
      <dsp:txXfrm>
        <a:off x="1349025" y="3386990"/>
        <a:ext cx="5885538" cy="735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1506" y="1316502"/>
            <a:ext cx="103916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by using the correct form of the present continuous or present simple of the verbs in brackets.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6265" y="140512"/>
            <a:ext cx="50811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help Ss revise grammar points.</a:t>
            </a:r>
            <a:endParaRPr lang="en-US" sz="24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1C51B4-6CBF-05DE-1FA2-A3ACA894ECC9}"/>
              </a:ext>
            </a:extLst>
          </p:cNvPr>
          <p:cNvSpPr txBox="1"/>
          <p:nvPr/>
        </p:nvSpPr>
        <p:spPr>
          <a:xfrm>
            <a:off x="426107" y="2311099"/>
            <a:ext cx="1120017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32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Look! It (rain) ______ heavily.</a:t>
            </a:r>
          </a:p>
          <a:p>
            <a:pPr marL="107950" indent="-107950"/>
            <a:r>
              <a:rPr lang="en-US" sz="32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Normally they (start) ______ school at eight o’clock in the morning.</a:t>
            </a:r>
          </a:p>
          <a:p>
            <a:pPr marL="107950" indent="-107950"/>
            <a:r>
              <a:rPr lang="en-US" sz="32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He hasn’t got a bike at the moment, so he (walk) ______ to school this week.</a:t>
            </a:r>
          </a:p>
          <a:p>
            <a:pPr marL="107950" indent="-107950"/>
            <a:r>
              <a:rPr lang="en-US" sz="32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He always (do) ______ his homework in the evening.</a:t>
            </a:r>
          </a:p>
          <a:p>
            <a:pPr marL="107950" indent="-107950"/>
            <a:r>
              <a:rPr lang="en-US" sz="3200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I’m afraid I have no time to help just now. I (write) ______ an essay.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396731FA-DFEC-732B-2629-36ADB3A58671}"/>
              </a:ext>
            </a:extLst>
          </p:cNvPr>
          <p:cNvSpPr txBox="1"/>
          <p:nvPr/>
        </p:nvSpPr>
        <p:spPr>
          <a:xfrm>
            <a:off x="3041266" y="2419552"/>
            <a:ext cx="37988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7950" indent="-107950"/>
            <a:r>
              <a:rPr lang="vi-VN" sz="2400" b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980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raining</a:t>
            </a:r>
            <a:endParaRPr lang="vi-VN" sz="2400" b="1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179AF6A2-2FCE-F247-1258-671E507D4906}"/>
              </a:ext>
            </a:extLst>
          </p:cNvPr>
          <p:cNvSpPr txBox="1"/>
          <p:nvPr/>
        </p:nvSpPr>
        <p:spPr>
          <a:xfrm>
            <a:off x="4565858" y="2934656"/>
            <a:ext cx="37988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7950" indent="-107950"/>
            <a:r>
              <a:rPr lang="vi-VN" sz="2400" b="1" dirty="0" err="1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starts</a:t>
            </a:r>
            <a:endParaRPr lang="vi-VN" sz="2400" b="1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F616F177-6591-14FE-883C-027B2DF4416B}"/>
              </a:ext>
            </a:extLst>
          </p:cNvPr>
          <p:cNvSpPr txBox="1"/>
          <p:nvPr/>
        </p:nvSpPr>
        <p:spPr>
          <a:xfrm>
            <a:off x="8903177" y="3848980"/>
            <a:ext cx="37988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7950" indent="-107950"/>
            <a:r>
              <a:rPr lang="vi-VN" sz="2400" b="1" dirty="0" err="1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400" b="1" dirty="0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walking</a:t>
            </a:r>
            <a:endParaRPr lang="vi-VN" sz="2400" b="1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866AB888-1836-49D6-AAC3-3B0028F56730}"/>
              </a:ext>
            </a:extLst>
          </p:cNvPr>
          <p:cNvSpPr txBox="1"/>
          <p:nvPr/>
        </p:nvSpPr>
        <p:spPr>
          <a:xfrm>
            <a:off x="3497965" y="4808317"/>
            <a:ext cx="37988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7950" indent="-107950"/>
            <a:r>
              <a:rPr lang="vi-VN" sz="2400" b="1" dirty="0" err="1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does</a:t>
            </a:r>
            <a:endParaRPr lang="vi-VN" sz="2400" b="1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31E05E57-F326-008D-1374-39354B700542}"/>
              </a:ext>
            </a:extLst>
          </p:cNvPr>
          <p:cNvSpPr txBox="1"/>
          <p:nvPr/>
        </p:nvSpPr>
        <p:spPr>
          <a:xfrm>
            <a:off x="9136765" y="5307605"/>
            <a:ext cx="37988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07950" indent="-107950"/>
            <a:r>
              <a:rPr lang="vi-VN" sz="2400" b="1" dirty="0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 </a:t>
            </a:r>
            <a:r>
              <a:rPr lang="vi-VN" sz="2400" b="1" dirty="0" err="1">
                <a:solidFill>
                  <a:srgbClr val="FF980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writing</a:t>
            </a:r>
            <a:endParaRPr lang="vi-VN" sz="2400" b="1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Find ONE mistake in each sentence and correct it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9CF3A5CC-634C-D283-B5FB-D80003D83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20" y="1860193"/>
            <a:ext cx="6021387" cy="4871293"/>
          </a:xfrm>
          <a:prstGeom prst="rect">
            <a:avLst/>
          </a:prstGeom>
        </p:spPr>
      </p:pic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73B1BD18-9871-7523-25AA-DBE0F57FDFFE}"/>
              </a:ext>
            </a:extLst>
          </p:cNvPr>
          <p:cNvSpPr/>
          <p:nvPr/>
        </p:nvSpPr>
        <p:spPr>
          <a:xfrm>
            <a:off x="3650773" y="1911906"/>
            <a:ext cx="497840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C1D74C12-54A1-8D8A-6A0F-B3FD38CD9FD5}"/>
              </a:ext>
            </a:extLst>
          </p:cNvPr>
          <p:cNvSpPr/>
          <p:nvPr/>
        </p:nvSpPr>
        <p:spPr>
          <a:xfrm>
            <a:off x="5899265" y="2855258"/>
            <a:ext cx="1168602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E39E09AD-B33C-E861-897E-29132127CDA6}"/>
              </a:ext>
            </a:extLst>
          </p:cNvPr>
          <p:cNvSpPr/>
          <p:nvPr/>
        </p:nvSpPr>
        <p:spPr>
          <a:xfrm>
            <a:off x="5511699" y="3787839"/>
            <a:ext cx="387566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09E5C84F-8E09-F4B8-F487-4DDC056AD293}"/>
              </a:ext>
            </a:extLst>
          </p:cNvPr>
          <p:cNvSpPr/>
          <p:nvPr/>
        </p:nvSpPr>
        <p:spPr>
          <a:xfrm>
            <a:off x="2941218" y="4732719"/>
            <a:ext cx="635101" cy="508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2B5F994E-85C7-2A89-0347-02F6E83BEF0C}"/>
              </a:ext>
            </a:extLst>
          </p:cNvPr>
          <p:cNvSpPr/>
          <p:nvPr/>
        </p:nvSpPr>
        <p:spPr>
          <a:xfrm>
            <a:off x="2230018" y="5606478"/>
            <a:ext cx="711200" cy="5911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D69EFA3-2499-4C70-12D4-93431AB58D69}"/>
              </a:ext>
            </a:extLst>
          </p:cNvPr>
          <p:cNvSpPr txBox="1"/>
          <p:nvPr/>
        </p:nvSpPr>
        <p:spPr>
          <a:xfrm>
            <a:off x="7592694" y="2703011"/>
            <a:ext cx="37560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en-US" sz="2800" b="1" dirty="0">
                <a:solidFill>
                  <a:srgbClr val="FF980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ANSWER KEYS:</a:t>
            </a:r>
            <a:endParaRPr lang="vi-VN" sz="3200" dirty="0">
              <a:solidFill>
                <a:srgbClr val="FF980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 -&gt;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-&gt;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explaining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-&gt;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-&gt;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-&gt;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looking</a:t>
            </a:r>
            <a:endParaRPr lang="vi-VN" sz="28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make phrases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in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5279" y="3300419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the present continuous or present simple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correct it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615225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Saving energy at school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Discussion: Which tips can be applied in your school.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 presentation: How to save energy in your school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30599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12" y="1290971"/>
            <a:ext cx="648339" cy="60524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5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6DC9F67-C402-D582-F101-ED295EFB03D9}"/>
              </a:ext>
            </a:extLst>
          </p:cNvPr>
          <p:cNvSpPr txBox="1"/>
          <p:nvPr/>
        </p:nvSpPr>
        <p:spPr>
          <a:xfrm>
            <a:off x="1093076" y="1408927"/>
            <a:ext cx="796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Discussion: Which tips can be applied in your school. </a:t>
            </a:r>
            <a:endParaRPr lang="vi-VN" sz="2800" dirty="0"/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B7B0E593-68FA-B05D-4B97-10CE85A30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4" y="2063333"/>
            <a:ext cx="8370427" cy="87956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4B70AF0-5041-1598-677D-F55499582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17" y="2942896"/>
            <a:ext cx="6236636" cy="35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8909" y="1214482"/>
            <a:ext cx="526210" cy="550559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5AD5729-C9AF-3730-912B-F3F0D6CFC806}"/>
              </a:ext>
            </a:extLst>
          </p:cNvPr>
          <p:cNvSpPr txBox="1"/>
          <p:nvPr/>
        </p:nvSpPr>
        <p:spPr>
          <a:xfrm>
            <a:off x="881232" y="1241821"/>
            <a:ext cx="9502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Poster presentation: How to save energy in your school</a:t>
            </a:r>
            <a:endParaRPr lang="vi-VN" sz="2800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DDA0833-BF34-4587-ECA9-6BAE87A11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32" y="1948730"/>
            <a:ext cx="4125474" cy="4590316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C11669F-D20A-4294-96EB-65C59DCAE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09" y="2638157"/>
            <a:ext cx="7526119" cy="79084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44CF296-7D69-645A-61DC-87F594D7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/>
          <a:stretch/>
        </p:blipFill>
        <p:spPr>
          <a:xfrm>
            <a:off x="4924563" y="4649837"/>
            <a:ext cx="4125474" cy="188920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C511EB2-5873-13A1-F808-06D52662D1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4" r="33012"/>
          <a:stretch/>
        </p:blipFill>
        <p:spPr>
          <a:xfrm>
            <a:off x="9050037" y="4649836"/>
            <a:ext cx="2763591" cy="18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make phrases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in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5279" y="3300419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the present continuous or present simple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correct it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36230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15225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Saving energy at school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Discussion: Which tips can be applied in your school.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 presentation: How to save energy in your school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34152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7150" y="140501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1" y="103870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9920" y="149222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9" name="Diagram 18"/>
          <p:cNvGraphicFramePr/>
          <p:nvPr/>
        </p:nvGraphicFramePr>
        <p:xfrm>
          <a:off x="2531629" y="2141415"/>
          <a:ext cx="9306559" cy="421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id="{451389A1-1B22-455F-FF88-6C575435CD64}"/>
              </a:ext>
            </a:extLst>
          </p:cNvPr>
          <p:cNvSpPr txBox="1"/>
          <p:nvPr/>
        </p:nvSpPr>
        <p:spPr>
          <a:xfrm>
            <a:off x="3327150" y="24361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212774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400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11 –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27150" y="140501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61" y="103870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79920" y="149222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203820302"/>
              </p:ext>
            </p:extLst>
          </p:nvPr>
        </p:nvGraphicFramePr>
        <p:xfrm>
          <a:off x="2531629" y="2141415"/>
          <a:ext cx="9306559" cy="421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6">
            <a:extLst>
              <a:ext uri="{FF2B5EF4-FFF2-40B4-BE49-F238E27FC236}">
                <a16:creationId xmlns:a16="http://schemas.microsoft.com/office/drawing/2014/main" id="{451389A1-1B22-455F-FF88-6C575435CD64}"/>
              </a:ext>
            </a:extLst>
          </p:cNvPr>
          <p:cNvSpPr txBox="1"/>
          <p:nvPr/>
        </p:nvSpPr>
        <p:spPr>
          <a:xfrm>
            <a:off x="3327150" y="243611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2E6E7A36-C330-BABC-4111-C5140F885817}"/>
              </a:ext>
            </a:extLst>
          </p:cNvPr>
          <p:cNvSpPr txBox="1"/>
          <p:nvPr/>
        </p:nvSpPr>
        <p:spPr>
          <a:xfrm>
            <a:off x="2038888" y="212774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10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1800" y="5006939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make phrases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in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5279" y="3300419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the present continuous or present simple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correct it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</p:cNvCxnSpPr>
          <p:nvPr/>
        </p:nvCxnSpPr>
        <p:spPr>
          <a:xfrm>
            <a:off x="2922721" y="4371272"/>
            <a:ext cx="871589" cy="635667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71989" y="5818948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36474" y="5090340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36230"/>
            <a:ext cx="585132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615225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Saving energy at school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Discussion: Which tips can be applied in your school.</a:t>
            </a:r>
          </a:p>
          <a:p>
            <a:r>
              <a:rPr lang="en-US" dirty="0">
                <a:solidFill>
                  <a:schemeClr val="tx1"/>
                </a:solidFill>
              </a:rPr>
              <a:t>Task 6: Poster presentation: How to save energy in your school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FA9D666A-9437-A4B7-8B8E-3CAC35485133}"/>
              </a:ext>
            </a:extLst>
          </p:cNvPr>
          <p:cNvSpPr/>
          <p:nvPr/>
        </p:nvSpPr>
        <p:spPr>
          <a:xfrm>
            <a:off x="802640" y="2412515"/>
            <a:ext cx="10886785" cy="174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To help students revise the vocabulary items they have learnt in the unit.</a:t>
            </a:r>
            <a:r>
              <a:rPr lang="en-GB" sz="2800" dirty="0"/>
              <a:t>To enhance students’ skills of cooperating with team mates.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5CF3DAF-EF7D-2E4A-432D-C750786C3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39" y="4470373"/>
            <a:ext cx="2555460" cy="22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make phrases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in 1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ABB8BC8-14E0-5B5F-4717-C290E4E8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49" y="3456469"/>
            <a:ext cx="6551060" cy="32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38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Match the adjectives in A with the nouns in B to make phrases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70FF9AE-6831-04B4-835D-B91951BAF4D9}"/>
              </a:ext>
            </a:extLst>
          </p:cNvPr>
          <p:cNvSpPr/>
          <p:nvPr/>
        </p:nvSpPr>
        <p:spPr>
          <a:xfrm>
            <a:off x="8378936" y="2412484"/>
            <a:ext cx="22148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KEYS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e        </a:t>
            </a:r>
          </a:p>
          <a:p>
            <a:pPr marL="514350" indent="-514350" algn="ctr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a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3. d       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4. b         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rPr>
              <a:t>5. c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E115B028-38B6-0C33-0B34-18628DFEA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184" y="2185468"/>
            <a:ext cx="6171284" cy="35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98528"/>
            <a:ext cx="43361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phrases in 1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EF3716D-0228-5991-E30C-3EDBE66E3B97}"/>
              </a:ext>
            </a:extLst>
          </p:cNvPr>
          <p:cNvSpPr/>
          <p:nvPr/>
        </p:nvSpPr>
        <p:spPr>
          <a:xfrm>
            <a:off x="259987" y="2554800"/>
            <a:ext cx="49664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u="sng" cap="none" spc="0" dirty="0">
                <a:ln/>
                <a:solidFill>
                  <a:srgbClr val="C00000"/>
                </a:solidFill>
                <a:effectLst/>
              </a:rPr>
              <a:t>KEYS: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1. low energy light bulbs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2. electrical </a:t>
            </a:r>
            <a:r>
              <a:rPr lang="en-US" sz="3200" cap="none" spc="0" dirty="0" err="1">
                <a:ln/>
                <a:solidFill>
                  <a:srgbClr val="00B2A5"/>
                </a:solidFill>
                <a:effectLst/>
              </a:rPr>
              <a:t>applicances</a:t>
            </a:r>
            <a:endParaRPr lang="en-US" sz="3200" cap="none" spc="0" dirty="0">
              <a:ln/>
              <a:solidFill>
                <a:srgbClr val="00B2A5"/>
              </a:solidFill>
              <a:effectLst/>
            </a:endParaRP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3. renewable energy sources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4. solar energy</a:t>
            </a:r>
          </a:p>
          <a:p>
            <a:r>
              <a:rPr lang="en-US" sz="3200" cap="none" spc="0" dirty="0">
                <a:ln/>
                <a:solidFill>
                  <a:srgbClr val="00B2A5"/>
                </a:solidFill>
                <a:effectLst/>
              </a:rPr>
              <a:t>5. hot water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253CE8F-7791-03BE-E373-6E443DAEC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59" y="1254947"/>
            <a:ext cx="6203352" cy="53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01616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27578"/>
            <a:ext cx="584843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QUICK REVISION CHECK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5848430" cy="109623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adjectives in A with the nouns in B to make phrases</a:t>
            </a:r>
          </a:p>
          <a:p>
            <a:r>
              <a:rPr lang="en-US" dirty="0">
                <a:solidFill>
                  <a:schemeClr val="tx1"/>
                </a:solidFill>
              </a:rPr>
              <a:t>Task 2: Complete the sentences, using the phrases in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65279" y="3578075"/>
            <a:ext cx="5854213" cy="1203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Complete the sentences by using the correct form of the present continuous or present simple of the verbs in brackets.</a:t>
            </a:r>
          </a:p>
          <a:p>
            <a:r>
              <a:rPr lang="en-US" dirty="0">
                <a:solidFill>
                  <a:schemeClr val="tx1"/>
                </a:solidFill>
              </a:rPr>
              <a:t>Task 4: Find ONE mistake in each sentence and correct it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8" idx="0"/>
          </p:cNvCxnSpPr>
          <p:nvPr/>
        </p:nvCxnSpPr>
        <p:spPr>
          <a:xfrm rot="5400000">
            <a:off x="1488477" y="2831856"/>
            <a:ext cx="1643191" cy="725434"/>
          </a:xfrm>
          <a:prstGeom prst="curvedConnector3">
            <a:avLst>
              <a:gd name="adj1" fmla="val 43255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80199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2908</TotalTime>
  <Words>880</Words>
  <Application>Microsoft Office PowerPoint</Application>
  <PresentationFormat>Màn hình rộng</PresentationFormat>
  <Paragraphs>152</Paragraphs>
  <Slides>18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Courier New</vt:lpstr>
      <vt:lpstr>Myriad Pro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Nguyễn Phương Linh</cp:lastModifiedBy>
  <cp:revision>128</cp:revision>
  <dcterms:created xsi:type="dcterms:W3CDTF">2020-12-09T02:04:09Z</dcterms:created>
  <dcterms:modified xsi:type="dcterms:W3CDTF">2022-05-12T08:39:36Z</dcterms:modified>
</cp:coreProperties>
</file>