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71" r:id="rId2"/>
    <p:sldId id="256" r:id="rId3"/>
    <p:sldId id="275" r:id="rId4"/>
    <p:sldId id="302" r:id="rId5"/>
    <p:sldId id="336" r:id="rId6"/>
    <p:sldId id="337" r:id="rId7"/>
    <p:sldId id="338" r:id="rId8"/>
    <p:sldId id="281" r:id="rId9"/>
    <p:sldId id="315" r:id="rId10"/>
    <p:sldId id="316" r:id="rId11"/>
    <p:sldId id="317" r:id="rId12"/>
    <p:sldId id="283" r:id="rId13"/>
    <p:sldId id="339" r:id="rId14"/>
    <p:sldId id="276" r:id="rId15"/>
    <p:sldId id="298" r:id="rId16"/>
    <p:sldId id="327" r:id="rId17"/>
    <p:sldId id="325" r:id="rId18"/>
    <p:sldId id="340" r:id="rId19"/>
    <p:sldId id="313" r:id="rId20"/>
    <p:sldId id="341" r:id="rId21"/>
    <p:sldId id="314" r:id="rId22"/>
    <p:sldId id="330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8DA4"/>
    <a:srgbClr val="00A9A5"/>
    <a:srgbClr val="FFDAAB"/>
    <a:srgbClr val="F7941E"/>
    <a:srgbClr val="CBEAF0"/>
    <a:srgbClr val="48C0B6"/>
    <a:srgbClr val="FBB040"/>
    <a:srgbClr val="00B2A5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2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92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jpe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33149" y="201434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landscape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Phong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269245" y="3252092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vi-VN" sz="2400" b="1" dirty="0">
                <a:solidFill>
                  <a:srgbClr val="0FB7BD"/>
                </a:solidFill>
              </a:rPr>
              <a:t>ˈlænd.skeɪp</a:t>
            </a:r>
            <a:r>
              <a:rPr lang="en-US" sz="24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Free Animated Landscape Background (Sun, Tree ,Landscape, Garden) - YouTube">
            <a:extLst>
              <a:ext uri="{FF2B5EF4-FFF2-40B4-BE49-F238E27FC236}">
                <a16:creationId xmlns:a16="http://schemas.microsoft.com/office/drawing/2014/main" id="{6895B87D-0BFF-04F8-BFDD-684F3658CD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43" y="2473870"/>
            <a:ext cx="4493410" cy="2944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landscape">
            <a:hlinkClick r:id="" action="ppaction://media"/>
            <a:extLst>
              <a:ext uri="{FF2B5EF4-FFF2-40B4-BE49-F238E27FC236}">
                <a16:creationId xmlns:a16="http://schemas.microsoft.com/office/drawing/2014/main" id="{1BD3E3AA-D718-9D42-D89E-0325A416A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27175" y="4875448"/>
            <a:ext cx="1085462" cy="108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penguin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Chim</a:t>
            </a:r>
            <a:r>
              <a:rPr lang="en-US" sz="3200" dirty="0"/>
              <a:t> </a:t>
            </a:r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cụt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407103" y="3252092"/>
            <a:ext cx="19928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vi-VN" sz="2400" b="1" dirty="0">
                <a:solidFill>
                  <a:srgbClr val="0FB7BD"/>
                </a:solidFill>
              </a:rPr>
              <a:t>ˈpeŋ.ɡwɪn</a:t>
            </a:r>
            <a:r>
              <a:rPr lang="en-US" sz="24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hình ảnh của penguin">
            <a:extLst>
              <a:ext uri="{FF2B5EF4-FFF2-40B4-BE49-F238E27FC236}">
                <a16:creationId xmlns:a16="http://schemas.microsoft.com/office/drawing/2014/main" id="{C3D7A987-1016-62EE-7060-1EC6022A5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40" y="1876075"/>
            <a:ext cx="2284089" cy="367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enguin">
            <a:hlinkClick r:id="" action="ppaction://media"/>
            <a:extLst>
              <a:ext uri="{FF2B5EF4-FFF2-40B4-BE49-F238E27FC236}">
                <a16:creationId xmlns:a16="http://schemas.microsoft.com/office/drawing/2014/main" id="{E6CA38D5-FD81-C5D3-EACD-5C34DB32C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63909" y="5024436"/>
            <a:ext cx="1079241" cy="107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373873"/>
              </p:ext>
            </p:extLst>
          </p:nvPr>
        </p:nvGraphicFramePr>
        <p:xfrm>
          <a:off x="1885595" y="1419861"/>
          <a:ext cx="9739580" cy="51190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33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0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5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island (n)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/ˈaɪ.lənd/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Hòn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đảo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sunset (n)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/ˈsʌn.set/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Hoàng hôn</a:t>
                      </a:r>
                      <a:endParaRPr lang="en-US" sz="3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landscape (n)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/ˈlænd.skeɪp/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Phong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cảnh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penguin (n)</a:t>
                      </a:r>
                      <a:endParaRPr lang="en-US" sz="3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/ˈpeŋ.ɡwɪn/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Chim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cánh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cụt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sland ">
            <a:hlinkClick r:id="" action="ppaction://media"/>
            <a:extLst>
              <a:ext uri="{FF2B5EF4-FFF2-40B4-BE49-F238E27FC236}">
                <a16:creationId xmlns:a16="http://schemas.microsoft.com/office/drawing/2014/main" id="{F9F52B38-D92D-95AB-C78C-247F7B294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520" y="2077758"/>
            <a:ext cx="727645" cy="727645"/>
          </a:xfrm>
          <a:prstGeom prst="rect">
            <a:avLst/>
          </a:prstGeom>
        </p:spPr>
      </p:pic>
      <p:pic>
        <p:nvPicPr>
          <p:cNvPr id="12" name="sunset">
            <a:hlinkClick r:id="" action="ppaction://media"/>
            <a:extLst>
              <a:ext uri="{FF2B5EF4-FFF2-40B4-BE49-F238E27FC236}">
                <a16:creationId xmlns:a16="http://schemas.microsoft.com/office/drawing/2014/main" id="{2B9E3AAA-CE9F-02CE-C489-51F377EA5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520" y="3141958"/>
            <a:ext cx="727645" cy="727645"/>
          </a:xfrm>
          <a:prstGeom prst="rect">
            <a:avLst/>
          </a:prstGeom>
        </p:spPr>
      </p:pic>
      <p:pic>
        <p:nvPicPr>
          <p:cNvPr id="13" name="landscape">
            <a:hlinkClick r:id="" action="ppaction://media"/>
            <a:extLst>
              <a:ext uri="{FF2B5EF4-FFF2-40B4-BE49-F238E27FC236}">
                <a16:creationId xmlns:a16="http://schemas.microsoft.com/office/drawing/2014/main" id="{01A921B6-791F-03E3-ACA1-03D5C7BF56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520" y="4340493"/>
            <a:ext cx="727645" cy="727645"/>
          </a:xfrm>
          <a:prstGeom prst="rect">
            <a:avLst/>
          </a:prstGeom>
        </p:spPr>
      </p:pic>
      <p:pic>
        <p:nvPicPr>
          <p:cNvPr id="14" name="penguin">
            <a:hlinkClick r:id="" action="ppaction://media"/>
            <a:extLst>
              <a:ext uri="{FF2B5EF4-FFF2-40B4-BE49-F238E27FC236}">
                <a16:creationId xmlns:a16="http://schemas.microsoft.com/office/drawing/2014/main" id="{508B6483-7A22-9561-4472-908DCD245E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6519" y="5539028"/>
            <a:ext cx="727646" cy="72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1800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Flags matching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456245" cy="63589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465180" cy="21714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(p. 124).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What are Phong and Mark talking about? (p. 125).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Read again and tick the information you can find in the conversation.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Complete the sentences with the words and phrases from the box.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07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199482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854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59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30B97A-0D15-FC6B-0A38-854D4982375D}"/>
              </a:ext>
            </a:extLst>
          </p:cNvPr>
          <p:cNvSpPr txBox="1"/>
          <p:nvPr/>
        </p:nvSpPr>
        <p:spPr>
          <a:xfrm>
            <a:off x="435428" y="1739793"/>
            <a:ext cx="1152641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Mark: How was your holiday in Australia, </a:t>
            </a:r>
            <a:r>
              <a:rPr lang="en-US" dirty="0" err="1"/>
              <a:t>Phong</a:t>
            </a:r>
            <a:r>
              <a:rPr lang="en-US" dirty="0"/>
              <a:t>?</a:t>
            </a:r>
          </a:p>
          <a:p>
            <a:r>
              <a:rPr lang="en-US" dirty="0" err="1"/>
              <a:t>Phong</a:t>
            </a:r>
            <a:r>
              <a:rPr lang="en-US" dirty="0"/>
              <a:t>: It was fantastic! I got to use my English in real life: asking for directions, reading maps, talking to local people ...</a:t>
            </a:r>
          </a:p>
          <a:p>
            <a:r>
              <a:rPr lang="en-US" dirty="0"/>
              <a:t>Mark: Oh … Your English is much better.</a:t>
            </a:r>
          </a:p>
          <a:p>
            <a:r>
              <a:rPr lang="en-US" dirty="0" err="1"/>
              <a:t>Phong</a:t>
            </a:r>
            <a:r>
              <a:rPr lang="en-US" dirty="0"/>
              <a:t>: Thanks.</a:t>
            </a:r>
          </a:p>
          <a:p>
            <a:r>
              <a:rPr lang="en-US" dirty="0"/>
              <a:t>Mark: Did you travel a lot?</a:t>
            </a:r>
          </a:p>
          <a:p>
            <a:r>
              <a:rPr lang="en-US" dirty="0" err="1"/>
              <a:t>Phong</a:t>
            </a:r>
            <a:r>
              <a:rPr lang="en-US" dirty="0"/>
              <a:t>: Just around Melbourne, the city with four seasons in a day.</a:t>
            </a:r>
          </a:p>
          <a:p>
            <a:r>
              <a:rPr lang="en-US" dirty="0"/>
              <a:t>Mark: Wow ... I didn’t know that. How was it?</a:t>
            </a:r>
          </a:p>
          <a:p>
            <a:r>
              <a:rPr lang="en-US" dirty="0" err="1"/>
              <a:t>Phong</a:t>
            </a:r>
            <a:r>
              <a:rPr lang="en-US" dirty="0"/>
              <a:t>: It was great! We took a tour to Phillip Island.</a:t>
            </a:r>
          </a:p>
          <a:p>
            <a:r>
              <a:rPr lang="en-US" dirty="0"/>
              <a:t>Mark: What did you see?</a:t>
            </a:r>
          </a:p>
          <a:p>
            <a:r>
              <a:rPr lang="en-US" dirty="0" err="1"/>
              <a:t>Phong</a:t>
            </a:r>
            <a:r>
              <a:rPr lang="en-US" dirty="0"/>
              <a:t>: We went penguin watching.</a:t>
            </a:r>
          </a:p>
          <a:p>
            <a:r>
              <a:rPr lang="en-US" dirty="0"/>
              <a:t>Mark: It sounds pretty exciting.</a:t>
            </a:r>
          </a:p>
          <a:p>
            <a:r>
              <a:rPr lang="en-US" dirty="0" err="1"/>
              <a:t>Phong</a:t>
            </a:r>
            <a:r>
              <a:rPr lang="en-US" dirty="0"/>
              <a:t>: It was. Australia has amazing landscapes.</a:t>
            </a:r>
          </a:p>
          <a:p>
            <a:r>
              <a:rPr lang="en-US" dirty="0"/>
              <a:t>Mark: Yes, and Australians love outdoor activities.</a:t>
            </a:r>
          </a:p>
          <a:p>
            <a:r>
              <a:rPr lang="en-US" dirty="0" err="1"/>
              <a:t>Phong</a:t>
            </a:r>
            <a:r>
              <a:rPr lang="en-US" dirty="0"/>
              <a:t>: Right. There were plenty of people enjoying the parks and beaches.</a:t>
            </a:r>
          </a:p>
          <a:p>
            <a:r>
              <a:rPr lang="en-US" dirty="0"/>
              <a:t>Mark: I’m glad that you had a wonderful time there.</a:t>
            </a:r>
          </a:p>
          <a:p>
            <a:r>
              <a:rPr lang="en-US" dirty="0" err="1"/>
              <a:t>Phong</a:t>
            </a:r>
            <a:r>
              <a:rPr lang="en-US" dirty="0"/>
              <a:t>: Thanks, Mark.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FFCD08-5242-65E6-99A9-F5AE4E205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082" y="2317634"/>
            <a:ext cx="3597897" cy="4251177"/>
          </a:xfrm>
          <a:prstGeom prst="rect">
            <a:avLst/>
          </a:prstGeom>
        </p:spPr>
      </p:pic>
      <p:pic>
        <p:nvPicPr>
          <p:cNvPr id="2" name="082">
            <a:hlinkClick r:id="" action="ppaction://media"/>
            <a:extLst>
              <a:ext uri="{FF2B5EF4-FFF2-40B4-BE49-F238E27FC236}">
                <a16:creationId xmlns:a16="http://schemas.microsoft.com/office/drawing/2014/main" id="{B377D1DB-D2EA-8073-A3F6-F393C00B4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79371" y="1130536"/>
            <a:ext cx="658586" cy="65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7792" y="1339539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are 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Phong</a:t>
            </a:r>
            <a:r>
              <a:rPr lang="en-GB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Mark talking about?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A91D3-DC58-5D83-5A39-840D84982208}"/>
              </a:ext>
            </a:extLst>
          </p:cNvPr>
          <p:cNvSpPr txBox="1"/>
          <p:nvPr/>
        </p:nvSpPr>
        <p:spPr>
          <a:xfrm>
            <a:off x="1501253" y="2500710"/>
            <a:ext cx="6096000" cy="255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A. </a:t>
            </a:r>
            <a:r>
              <a:rPr lang="en-US" sz="2800" b="0" i="0" dirty="0" err="1">
                <a:solidFill>
                  <a:srgbClr val="242021"/>
                </a:solidFill>
                <a:effectLst/>
                <a:latin typeface="ChronicaPro-Book"/>
              </a:rPr>
              <a:t>Phong’s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holiday in Australia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B.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English-speaking countries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0" i="0" dirty="0">
                <a:solidFill>
                  <a:srgbClr val="00A9A5"/>
                </a:solidFill>
                <a:effectLst/>
                <a:latin typeface="ChronicaPro-Medium"/>
              </a:rPr>
              <a:t>C.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The tour to Phillip Island</a:t>
            </a:r>
            <a:r>
              <a:rPr lang="en-US" sz="28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E9EC66-E666-CEF8-DF86-BA2E7CBBB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531" y="1896217"/>
            <a:ext cx="3597897" cy="425117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3F74132-B2EB-189F-B315-A0FEFF5B994D}"/>
              </a:ext>
            </a:extLst>
          </p:cNvPr>
          <p:cNvSpPr/>
          <p:nvPr/>
        </p:nvSpPr>
        <p:spPr>
          <a:xfrm>
            <a:off x="1443135" y="2811624"/>
            <a:ext cx="503853" cy="52322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5004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Read again and tick the information you can find in the conversation.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DEF650-679F-5EE3-0058-9069A14D4720}"/>
              </a:ext>
            </a:extLst>
          </p:cNvPr>
          <p:cNvSpPr txBox="1"/>
          <p:nvPr/>
        </p:nvSpPr>
        <p:spPr>
          <a:xfrm>
            <a:off x="1175132" y="1896217"/>
            <a:ext cx="7980784" cy="428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In Australia, </a:t>
            </a:r>
            <a:r>
              <a:rPr lang="en-US" sz="28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used English in real life.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 err="1">
                <a:solidFill>
                  <a:srgbClr val="242021"/>
                </a:solidFill>
                <a:effectLst/>
                <a:latin typeface="ChronicaPro-Book"/>
              </a:rPr>
              <a:t>Phong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visited some museums.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Phillip Island is far from Melbourne.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Australia is beautiful.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Australians love outdoor activities.</a:t>
            </a:r>
            <a:r>
              <a:rPr lang="en-US" sz="2800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D8EE2D-27ED-574D-C7B2-CD470CE6EBF5}"/>
              </a:ext>
            </a:extLst>
          </p:cNvPr>
          <p:cNvSpPr/>
          <p:nvPr/>
        </p:nvSpPr>
        <p:spPr>
          <a:xfrm>
            <a:off x="9155916" y="2270449"/>
            <a:ext cx="778076" cy="52322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29706E-4EAB-B9F9-9152-0A60F8586F89}"/>
              </a:ext>
            </a:extLst>
          </p:cNvPr>
          <p:cNvSpPr/>
          <p:nvPr/>
        </p:nvSpPr>
        <p:spPr>
          <a:xfrm>
            <a:off x="9155916" y="3094653"/>
            <a:ext cx="778076" cy="52322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CBAD5A-0016-BDF3-3FB5-67F79F2E892E}"/>
              </a:ext>
            </a:extLst>
          </p:cNvPr>
          <p:cNvSpPr/>
          <p:nvPr/>
        </p:nvSpPr>
        <p:spPr>
          <a:xfrm>
            <a:off x="9155916" y="3918857"/>
            <a:ext cx="778076" cy="52322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7FAB9A-7688-43BE-3F66-2237224C0EB9}"/>
              </a:ext>
            </a:extLst>
          </p:cNvPr>
          <p:cNvSpPr/>
          <p:nvPr/>
        </p:nvSpPr>
        <p:spPr>
          <a:xfrm>
            <a:off x="9155916" y="4740060"/>
            <a:ext cx="778076" cy="52322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75D0DA-B7E1-A99D-6D2C-4EE5DF51D7FC}"/>
              </a:ext>
            </a:extLst>
          </p:cNvPr>
          <p:cNvSpPr/>
          <p:nvPr/>
        </p:nvSpPr>
        <p:spPr>
          <a:xfrm>
            <a:off x="9155916" y="5561263"/>
            <a:ext cx="778076" cy="52322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CE11E26E-70CF-D78A-AE3B-D539E8C9C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5916" y="2140008"/>
            <a:ext cx="778076" cy="778076"/>
          </a:xfrm>
          <a:prstGeom prst="rect">
            <a:avLst/>
          </a:prstGeom>
        </p:spPr>
      </p:pic>
      <p:pic>
        <p:nvPicPr>
          <p:cNvPr id="29" name="Graphic 28" descr="Checkmark with solid fill">
            <a:extLst>
              <a:ext uri="{FF2B5EF4-FFF2-40B4-BE49-F238E27FC236}">
                <a16:creationId xmlns:a16="http://schemas.microsoft.com/office/drawing/2014/main" id="{C50D4399-89D1-6716-2014-B3C939041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5916" y="4592045"/>
            <a:ext cx="778076" cy="778076"/>
          </a:xfrm>
          <a:prstGeom prst="rect">
            <a:avLst/>
          </a:prstGeom>
        </p:spPr>
      </p:pic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2E83A8F-5850-13CF-75EB-4748EB2C8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55916" y="5433835"/>
            <a:ext cx="778076" cy="7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/>
              <a:t>Complete the sentences with the words and phrases from the box.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094599-C0B5-20D3-8010-829C61B70F41}"/>
              </a:ext>
            </a:extLst>
          </p:cNvPr>
          <p:cNvSpPr txBox="1"/>
          <p:nvPr/>
        </p:nvSpPr>
        <p:spPr>
          <a:xfrm>
            <a:off x="1131589" y="2682197"/>
            <a:ext cx="8957388" cy="3968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This is a picture of the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in my village.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– Where did you go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   – On the beach.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– Is </a:t>
            </a:r>
            <a:r>
              <a:rPr lang="en-US" sz="2800" b="0" i="0" dirty="0" err="1">
                <a:solidFill>
                  <a:srgbClr val="242021"/>
                </a:solidFill>
                <a:effectLst/>
                <a:latin typeface="ChronicaPro-Book"/>
              </a:rPr>
              <a:t>Phu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Quoc a(n)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    – Yes, it is.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We had dinner on the beach after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.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Most </a:t>
            </a:r>
            <a:r>
              <a:rPr lang="en-US" b="0" i="0" dirty="0">
                <a:solidFill>
                  <a:srgbClr val="949599"/>
                </a:solidFill>
                <a:effectLst/>
                <a:latin typeface="ChronicaPro-Book"/>
              </a:rPr>
              <a:t>__________________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like outdoor sports and games.</a:t>
            </a:r>
            <a:r>
              <a:rPr lang="en-US" sz="2800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8F1C35-E97A-15AD-A6BA-191E3364CDD3}"/>
              </a:ext>
            </a:extLst>
          </p:cNvPr>
          <p:cNvSpPr txBox="1"/>
          <p:nvPr/>
        </p:nvSpPr>
        <p:spPr>
          <a:xfrm>
            <a:off x="1996751" y="1924303"/>
            <a:ext cx="8465976" cy="52322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42021"/>
                </a:solidFill>
                <a:latin typeface="ChronicaPro-Book"/>
              </a:rPr>
              <a:t>i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sland, sunset, landscape, Australians, penguin watching</a:t>
            </a:r>
            <a:r>
              <a:rPr lang="en-US" sz="2800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DCC202-4246-6B2E-E671-089778BCEBD2}"/>
              </a:ext>
            </a:extLst>
          </p:cNvPr>
          <p:cNvSpPr txBox="1"/>
          <p:nvPr/>
        </p:nvSpPr>
        <p:spPr>
          <a:xfrm>
            <a:off x="5069633" y="2682197"/>
            <a:ext cx="37509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chemeClr val="accent2"/>
                </a:solidFill>
                <a:effectLst/>
                <a:latin typeface="ChronicaPro-Book"/>
              </a:rPr>
              <a:t>landscape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95AB03-BEC5-5074-80CE-DDCD2A8A9E09}"/>
              </a:ext>
            </a:extLst>
          </p:cNvPr>
          <p:cNvSpPr txBox="1"/>
          <p:nvPr/>
        </p:nvSpPr>
        <p:spPr>
          <a:xfrm>
            <a:off x="4592771" y="3250436"/>
            <a:ext cx="33416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chemeClr val="accent2"/>
                </a:solidFill>
                <a:effectLst/>
                <a:latin typeface="ChronicaPro-Book"/>
              </a:rPr>
              <a:t>penguin watching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660D4E-7551-92CD-16C7-FD9FE10BF847}"/>
              </a:ext>
            </a:extLst>
          </p:cNvPr>
          <p:cNvSpPr txBox="1"/>
          <p:nvPr/>
        </p:nvSpPr>
        <p:spPr>
          <a:xfrm>
            <a:off x="4592771" y="4346070"/>
            <a:ext cx="35958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ChronicaPro-Book"/>
              </a:rPr>
              <a:t>i</a:t>
            </a:r>
            <a:r>
              <a:rPr lang="en-US" sz="2800" b="1" i="0" dirty="0">
                <a:solidFill>
                  <a:schemeClr val="accent2"/>
                </a:solidFill>
                <a:effectLst/>
                <a:latin typeface="ChronicaPro-Book"/>
              </a:rPr>
              <a:t>sland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748C99-D8AF-01EA-D73E-91CD48CD8AC0}"/>
              </a:ext>
            </a:extLst>
          </p:cNvPr>
          <p:cNvSpPr txBox="1"/>
          <p:nvPr/>
        </p:nvSpPr>
        <p:spPr>
          <a:xfrm>
            <a:off x="6879246" y="5474503"/>
            <a:ext cx="2760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chemeClr val="accent2"/>
                </a:solidFill>
                <a:effectLst/>
                <a:latin typeface="ChronicaPro-Book"/>
              </a:rPr>
              <a:t>sunset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664D1A-4646-EFA9-64B9-4F735B24F855}"/>
              </a:ext>
            </a:extLst>
          </p:cNvPr>
          <p:cNvSpPr txBox="1"/>
          <p:nvPr/>
        </p:nvSpPr>
        <p:spPr>
          <a:xfrm>
            <a:off x="2562808" y="6042910"/>
            <a:ext cx="218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chemeClr val="accent2"/>
                </a:solidFill>
                <a:effectLst/>
                <a:latin typeface="ChronicaPro-Book"/>
              </a:rPr>
              <a:t>Australians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1800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Flags matching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456245" cy="63589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465180" cy="21714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(p. 124).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What are Phong and Mark talking about? (p. 125).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Read again and tick the information you can find in the conversation.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Complete the sentences with the words and phrases from the box.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Matching game: What’s its capital city?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97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9416" y="1314062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Matching game: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1" dirty="0">
                <a:solidFill>
                  <a:srgbClr val="048DA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What’s its capital city? </a:t>
            </a:r>
            <a:endParaRPr lang="en-US" sz="3600" b="1" dirty="0">
              <a:solidFill>
                <a:srgbClr val="048DA4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38C87-6533-18B2-0FD7-35F07B63F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88" y="1314062"/>
            <a:ext cx="4578588" cy="54084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0DBBC3-7C35-E0E9-053F-5950DD831FA1}"/>
              </a:ext>
            </a:extLst>
          </p:cNvPr>
          <p:cNvSpPr txBox="1"/>
          <p:nvPr/>
        </p:nvSpPr>
        <p:spPr>
          <a:xfrm>
            <a:off x="2815066" y="2286764"/>
            <a:ext cx="3782007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Washington D.C.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Ottawa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London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Canberra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Wellington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wiss-Belhotel International - Australia">
            <a:extLst>
              <a:ext uri="{FF2B5EF4-FFF2-40B4-BE49-F238E27FC236}">
                <a16:creationId xmlns:a16="http://schemas.microsoft.com/office/drawing/2014/main" id="{76ADC610-4221-444F-BD24-DE21E1167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03957"/>
            <a:ext cx="12192000" cy="538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GETTING STARTED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ENGLISH-SPEAKING COUNTRIES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99953" y="198927"/>
            <a:ext cx="924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122688" y="2586195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holiday in Australia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1800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Flags matching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456245" cy="63589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465180" cy="21714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(p. 124).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What are Phong and Mark talking about? (p. 125).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Read again and tick the information you can find in the conversation.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Complete the sentences with the words and phrases from the box.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Matching game: What’s its capital city?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79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40230" y="2388449"/>
            <a:ext cx="1125764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lexical items related to people and places in English-speaking countries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identify the language features that are covered in the unit.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07465" y="2365452"/>
            <a:ext cx="8718411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Find more English-speaking countries.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40567" y="2067998"/>
            <a:ext cx="1090626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a</a:t>
            </a:r>
            <a:r>
              <a:rPr lang="vi-VN" sz="2800" dirty="0"/>
              <a:t>n overview about the topic </a:t>
            </a:r>
            <a:r>
              <a:rPr lang="en-US" sz="2800" dirty="0"/>
              <a:t>“English-speaking countries” 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lexical items related to people and places in English-speaking countries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identify the language features that are covered in the unit.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1800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Flags matching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456245" cy="63589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465180" cy="217148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1: Listen and read (p. 124).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What are Phong and Mark talking about? (p. 125).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3: Read again and tick the information you can find in the conversation.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Complete the sentences with the words and phrases from the box.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Matching game: What’s its capital city? (p. 125)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39"/>
            <a:ext cx="2541492" cy="1526005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1800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Flags matching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97385E6-F106-60F9-9BB8-DA01D6D43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8" y="4072888"/>
            <a:ext cx="3648377" cy="182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MEI Poll: Quebecers Say Yes to Western Canada Oil">
            <a:extLst>
              <a:ext uri="{FF2B5EF4-FFF2-40B4-BE49-F238E27FC236}">
                <a16:creationId xmlns:a16="http://schemas.microsoft.com/office/drawing/2014/main" id="{0C123DE6-C658-9DBC-D68C-18B2CD4B1B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038" y="2111926"/>
            <a:ext cx="2845897" cy="198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Colorful Flag of United Kingdom on the map clipart free image download">
            <a:extLst>
              <a:ext uri="{FF2B5EF4-FFF2-40B4-BE49-F238E27FC236}">
                <a16:creationId xmlns:a16="http://schemas.microsoft.com/office/drawing/2014/main" id="{10636330-EDD6-D13C-7DEC-30879A43A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29" y="3348748"/>
            <a:ext cx="1693106" cy="26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F869D2-B3A6-AC96-9168-520ADD5539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564" y="2055434"/>
            <a:ext cx="1846785" cy="260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Châu Úc Ngày Của Biên Giới Thu - Miễn Phí vector hình ảnh trên Pixabay">
            <a:extLst>
              <a:ext uri="{FF2B5EF4-FFF2-40B4-BE49-F238E27FC236}">
                <a16:creationId xmlns:a16="http://schemas.microsoft.com/office/drawing/2014/main" id="{9FFD1FD9-2CEB-4EE1-3976-20DACB87D5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857" y="4150296"/>
            <a:ext cx="2826044" cy="2333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242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54FF36-EA96-1EE2-1BC0-5BDEEC579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1" y="3937619"/>
            <a:ext cx="3648377" cy="182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MEI Poll: Quebecers Say Yes to Western Canada Oil">
            <a:extLst>
              <a:ext uri="{FF2B5EF4-FFF2-40B4-BE49-F238E27FC236}">
                <a16:creationId xmlns:a16="http://schemas.microsoft.com/office/drawing/2014/main" id="{06D510CF-9D41-15F6-E4B9-80D8764766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873" y="1429820"/>
            <a:ext cx="2845897" cy="198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olorful Flag of United Kingdom on the map clipart free image download">
            <a:extLst>
              <a:ext uri="{FF2B5EF4-FFF2-40B4-BE49-F238E27FC236}">
                <a16:creationId xmlns:a16="http://schemas.microsoft.com/office/drawing/2014/main" id="{B61E604F-21E6-267C-A422-EA0CAE4A38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982" y="3231666"/>
            <a:ext cx="1693106" cy="26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D65488-9155-7099-EDC7-3BB6BABD9F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439" y="982651"/>
            <a:ext cx="1846785" cy="260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hâu Úc Ngày Của Biên Giới Thu - Miễn Phí vector hình ảnh trên Pixabay">
            <a:extLst>
              <a:ext uri="{FF2B5EF4-FFF2-40B4-BE49-F238E27FC236}">
                <a16:creationId xmlns:a16="http://schemas.microsoft.com/office/drawing/2014/main" id="{FBA22095-B4A8-9732-0619-AA56475EEE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393" y="3762103"/>
            <a:ext cx="2826044" cy="23334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F58788-60A9-0960-F269-33DEDB2FC04D}"/>
              </a:ext>
            </a:extLst>
          </p:cNvPr>
          <p:cNvSpPr txBox="1"/>
          <p:nvPr/>
        </p:nvSpPr>
        <p:spPr>
          <a:xfrm>
            <a:off x="431074" y="1280324"/>
            <a:ext cx="3648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8DA4"/>
                </a:solidFill>
              </a:rPr>
              <a:t>Flags matching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5E3473-891B-455C-45B5-5C273B46B74D}"/>
              </a:ext>
            </a:extLst>
          </p:cNvPr>
          <p:cNvSpPr txBox="1"/>
          <p:nvPr/>
        </p:nvSpPr>
        <p:spPr>
          <a:xfrm>
            <a:off x="3681773" y="3414399"/>
            <a:ext cx="2307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Canada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A488F9-3497-D3C7-4259-2073AE166983}"/>
              </a:ext>
            </a:extLst>
          </p:cNvPr>
          <p:cNvSpPr txBox="1"/>
          <p:nvPr/>
        </p:nvSpPr>
        <p:spPr>
          <a:xfrm>
            <a:off x="1181845" y="5929472"/>
            <a:ext cx="2307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USA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E34350-F571-7712-EA48-2DB5398586BA}"/>
              </a:ext>
            </a:extLst>
          </p:cNvPr>
          <p:cNvSpPr txBox="1"/>
          <p:nvPr/>
        </p:nvSpPr>
        <p:spPr>
          <a:xfrm>
            <a:off x="5785695" y="6047796"/>
            <a:ext cx="2307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UK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D2DE2D-E658-D513-F9A5-820363E23389}"/>
              </a:ext>
            </a:extLst>
          </p:cNvPr>
          <p:cNvSpPr txBox="1"/>
          <p:nvPr/>
        </p:nvSpPr>
        <p:spPr>
          <a:xfrm>
            <a:off x="9585885" y="2464028"/>
            <a:ext cx="2307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New Zealand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B00232-397D-D247-613F-82E59C0D78AE}"/>
              </a:ext>
            </a:extLst>
          </p:cNvPr>
          <p:cNvSpPr txBox="1"/>
          <p:nvPr/>
        </p:nvSpPr>
        <p:spPr>
          <a:xfrm>
            <a:off x="9108205" y="5929472"/>
            <a:ext cx="2307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Australia</a:t>
            </a:r>
            <a:endParaRPr lang="en-US" sz="28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100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1800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Flags matching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456245" cy="63589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77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71891" y="1783121"/>
            <a:ext cx="6730124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island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6479" y="3684823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Hòn</a:t>
            </a:r>
            <a:r>
              <a:rPr lang="en-US" sz="2800" dirty="0"/>
              <a:t> </a:t>
            </a:r>
            <a:r>
              <a:rPr lang="en-US" sz="2800" dirty="0" err="1"/>
              <a:t>đảo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934233" y="2817070"/>
            <a:ext cx="1635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vi-VN" sz="2400" b="1" dirty="0">
                <a:solidFill>
                  <a:srgbClr val="0FB7BD"/>
                </a:solidFill>
              </a:rPr>
              <a:t>ˈaɪ.lənd</a:t>
            </a:r>
            <a:r>
              <a:rPr lang="en-US" sz="24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14+ Island Clip Art - Preview : Cartoon Tropical | HDClipartAll">
            <a:extLst>
              <a:ext uri="{FF2B5EF4-FFF2-40B4-BE49-F238E27FC236}">
                <a16:creationId xmlns:a16="http://schemas.microsoft.com/office/drawing/2014/main" id="{271C92C0-05C3-FFC3-5B71-788230973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62" y="1490113"/>
            <a:ext cx="4072489" cy="387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sland ">
            <a:hlinkClick r:id="" action="ppaction://media"/>
            <a:extLst>
              <a:ext uri="{FF2B5EF4-FFF2-40B4-BE49-F238E27FC236}">
                <a16:creationId xmlns:a16="http://schemas.microsoft.com/office/drawing/2014/main" id="{F7EC49FD-5A09-D4D8-4063-DD55066492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9173" y="4429073"/>
            <a:ext cx="1032445" cy="10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4800" b="1" dirty="0">
                <a:solidFill>
                  <a:srgbClr val="F7941E"/>
                </a:solidFill>
              </a:rPr>
              <a:t>sunset</a:t>
            </a:r>
            <a:r>
              <a:rPr lang="en-US" dirty="0"/>
              <a:t>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Hoàng</a:t>
            </a:r>
            <a:r>
              <a:rPr lang="en-US" sz="2800" dirty="0"/>
              <a:t> </a:t>
            </a:r>
            <a:r>
              <a:rPr lang="en-US" sz="2800" dirty="0" err="1"/>
              <a:t>hôn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561794" y="3252092"/>
            <a:ext cx="16834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vi-VN" sz="2400" b="1" dirty="0">
                <a:solidFill>
                  <a:srgbClr val="0FB7BD"/>
                </a:solidFill>
              </a:rPr>
              <a:t>ˈsʌn.set</a:t>
            </a:r>
            <a:r>
              <a:rPr lang="en-US" sz="24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Premium Vector | Cartoon illustration of ocean landscape in sunset or  sunrise with beautiful pink sky and sun reflection over the water.  beautiful nature with palm trees and beach.">
            <a:extLst>
              <a:ext uri="{FF2B5EF4-FFF2-40B4-BE49-F238E27FC236}">
                <a16:creationId xmlns:a16="http://schemas.microsoft.com/office/drawing/2014/main" id="{FDE2E272-0B95-DC8E-D71A-04FA542E89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147" y="2135278"/>
            <a:ext cx="5037092" cy="34630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sunset">
            <a:hlinkClick r:id="" action="ppaction://media"/>
            <a:extLst>
              <a:ext uri="{FF2B5EF4-FFF2-40B4-BE49-F238E27FC236}">
                <a16:creationId xmlns:a16="http://schemas.microsoft.com/office/drawing/2014/main" id="{6107CA60-5059-23BD-41A5-FF17F22448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9380" y="4914612"/>
            <a:ext cx="967994" cy="96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2591</TotalTime>
  <Words>1030</Words>
  <Application>Microsoft Office PowerPoint</Application>
  <PresentationFormat>Widescreen</PresentationFormat>
  <Paragraphs>178</Paragraphs>
  <Slides>23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Calibri</vt:lpstr>
      <vt:lpstr>Calibri Light</vt:lpstr>
      <vt:lpstr>ChronicaPro-Bold</vt:lpstr>
      <vt:lpstr>ChronicaPro-Book</vt:lpstr>
      <vt:lpstr>ChronicaPro-Medium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NGOC ANH</cp:lastModifiedBy>
  <cp:revision>137</cp:revision>
  <dcterms:created xsi:type="dcterms:W3CDTF">2020-12-09T02:04:09Z</dcterms:created>
  <dcterms:modified xsi:type="dcterms:W3CDTF">2022-05-03T10:25:12Z</dcterms:modified>
</cp:coreProperties>
</file>