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256" r:id="rId3"/>
    <p:sldId id="275" r:id="rId4"/>
    <p:sldId id="302" r:id="rId5"/>
    <p:sldId id="367" r:id="rId6"/>
    <p:sldId id="368" r:id="rId7"/>
    <p:sldId id="315" r:id="rId8"/>
    <p:sldId id="281" r:id="rId9"/>
    <p:sldId id="357" r:id="rId10"/>
    <p:sldId id="369" r:id="rId11"/>
    <p:sldId id="370" r:id="rId12"/>
    <p:sldId id="283" r:id="rId13"/>
    <p:sldId id="335" r:id="rId14"/>
    <p:sldId id="371" r:id="rId15"/>
    <p:sldId id="372" r:id="rId16"/>
    <p:sldId id="336" r:id="rId17"/>
    <p:sldId id="337" r:id="rId18"/>
    <p:sldId id="373" r:id="rId19"/>
    <p:sldId id="313" r:id="rId20"/>
    <p:sldId id="340" r:id="rId21"/>
    <p:sldId id="341" r:id="rId22"/>
    <p:sldId id="365" r:id="rId23"/>
    <p:sldId id="374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2A5"/>
    <a:srgbClr val="048DA4"/>
    <a:srgbClr val="0FB7BD"/>
    <a:srgbClr val="48C0B6"/>
    <a:srgbClr val="00A9A5"/>
    <a:srgbClr val="FFDAAB"/>
    <a:srgbClr val="F7941E"/>
    <a:srgbClr val="CBEAF0"/>
    <a:srgbClr val="FBB040"/>
    <a:srgbClr val="FF9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24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</dgm:pt>
  </dgm:ptLst>
  <dgm:cxnLst>
    <dgm:cxn modelId="{4B8F1F00-9507-4275-9D00-ED933981823A}" type="presOf" srcId="{A2C45C8B-69F3-4CB0-AF3A-334447F633C8}" destId="{FD3B13CB-F0A0-49B0-9036-5FCBE3900F2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2D4C3C2F-C2F8-4726-9086-AE3A1211BFA9}" type="presOf" srcId="{91006CDD-117E-483F-8F28-53E1180E6367}" destId="{2A2CD241-503A-47B4-995E-88B800D83200}" srcOrd="0" destOrd="0" presId="urn:diagrams.loki3.com/BracketList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006CDD-117E-483F-8F28-53E1180E6367}" type="doc">
      <dgm:prSet loTypeId="urn:diagrams.loki3.com/Bracket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005916-BABA-45AB-8ADB-038563E596CC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DFD9C9B6-F8DC-47F8-9EA7-6506BEF975E5}" type="parTrans" cxnId="{226C954C-5B5B-482F-A0C2-BD20CC672C6D}">
      <dgm:prSet/>
      <dgm:spPr/>
      <dgm:t>
        <a:bodyPr/>
        <a:lstStyle/>
        <a:p>
          <a:endParaRPr lang="en-US"/>
        </a:p>
      </dgm:t>
    </dgm:pt>
    <dgm:pt modelId="{1DFC30DC-9480-4A67-9077-7B73454E2789}" type="sibTrans" cxnId="{226C954C-5B5B-482F-A0C2-BD20CC672C6D}">
      <dgm:prSet/>
      <dgm:spPr/>
      <dgm:t>
        <a:bodyPr/>
        <a:lstStyle/>
        <a:p>
          <a:endParaRPr lang="en-US"/>
        </a:p>
      </dgm:t>
    </dgm:pt>
    <dgm:pt modelId="{45BAED69-7F0D-40A2-B1F7-0B636FD6C9A3}">
      <dgm:prSet phldrT="[Text]"/>
      <dgm:spPr>
        <a:solidFill>
          <a:srgbClr val="00B2A5"/>
        </a:solidFill>
      </dgm:spPr>
      <dgm:t>
        <a:bodyPr/>
        <a:lstStyle/>
        <a:p>
          <a:r>
            <a:rPr lang="en-US" dirty="0"/>
            <a:t>Use words related to people and places in the English-speaking countries. </a:t>
          </a:r>
        </a:p>
      </dgm:t>
    </dgm:pt>
    <dgm:pt modelId="{6933D61A-9BE3-45A9-85F3-5E2267D3736D}" type="parTrans" cxnId="{593C4C81-F739-4D71-9675-B7FE26EE7FDB}">
      <dgm:prSet/>
      <dgm:spPr/>
      <dgm:t>
        <a:bodyPr/>
        <a:lstStyle/>
        <a:p>
          <a:endParaRPr lang="en-US"/>
        </a:p>
      </dgm:t>
    </dgm:pt>
    <dgm:pt modelId="{7C4AF3F3-4BD0-4F40-9B4F-CDA67C703572}" type="sibTrans" cxnId="{593C4C81-F739-4D71-9675-B7FE26EE7FDB}">
      <dgm:prSet/>
      <dgm:spPr/>
      <dgm:t>
        <a:bodyPr/>
        <a:lstStyle/>
        <a:p>
          <a:endParaRPr lang="en-US"/>
        </a:p>
      </dgm:t>
    </dgm:pt>
    <dgm:pt modelId="{E492BA8F-813C-4980-BEA0-28DD15587C3D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622A8168-202F-4352-BFCC-4A02F3512601}" type="parTrans" cxnId="{B51A03C9-EC46-43F8-B89F-4D80671CB623}">
      <dgm:prSet/>
      <dgm:spPr/>
      <dgm:t>
        <a:bodyPr/>
        <a:lstStyle/>
        <a:p>
          <a:endParaRPr lang="en-US"/>
        </a:p>
      </dgm:t>
    </dgm:pt>
    <dgm:pt modelId="{42CF3550-E686-4733-AFE5-5AEE633840E8}" type="sibTrans" cxnId="{B51A03C9-EC46-43F8-B89F-4D80671CB623}">
      <dgm:prSet/>
      <dgm:spPr/>
      <dgm:t>
        <a:bodyPr/>
        <a:lstStyle/>
        <a:p>
          <a:endParaRPr lang="en-US"/>
        </a:p>
      </dgm:t>
    </dgm:pt>
    <dgm:pt modelId="{A2C45C8B-69F3-4CB0-AF3A-334447F633C8}">
      <dgm:prSet phldrT="[Text]" custT="1"/>
      <dgm:spPr>
        <a:solidFill>
          <a:schemeClr val="accent2"/>
        </a:solidFill>
      </dgm:spPr>
      <dgm:t>
        <a:bodyPr/>
        <a:lstStyle/>
        <a:p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gm:t>
    </dgm:pt>
    <dgm:pt modelId="{84045351-C622-4D08-8FDE-C61FE861CA36}" type="parTrans" cxnId="{12165613-D401-424A-86DA-F2F250BA6795}">
      <dgm:prSet/>
      <dgm:spPr/>
      <dgm:t>
        <a:bodyPr/>
        <a:lstStyle/>
        <a:p>
          <a:endParaRPr lang="en-US"/>
        </a:p>
      </dgm:t>
    </dgm:pt>
    <dgm:pt modelId="{A933E5BB-9A3C-488D-8198-EA8DC1B3372A}" type="sibTrans" cxnId="{12165613-D401-424A-86DA-F2F250BA6795}">
      <dgm:prSet/>
      <dgm:spPr/>
      <dgm:t>
        <a:bodyPr/>
        <a:lstStyle/>
        <a:p>
          <a:endParaRPr lang="en-US"/>
        </a:p>
      </dgm:t>
    </dgm:pt>
    <dgm:pt modelId="{2A2CD241-503A-47B4-995E-88B800D83200}" type="pres">
      <dgm:prSet presAssocID="{91006CDD-117E-483F-8F28-53E1180E6367}" presName="Name0" presStyleCnt="0">
        <dgm:presLayoutVars>
          <dgm:dir/>
          <dgm:animLvl val="lvl"/>
          <dgm:resizeHandles val="exact"/>
        </dgm:presLayoutVars>
      </dgm:prSet>
      <dgm:spPr/>
    </dgm:pt>
    <dgm:pt modelId="{72245BD0-A9B1-4F1E-89AD-1B62734E68CA}" type="pres">
      <dgm:prSet presAssocID="{EE005916-BABA-45AB-8ADB-038563E596CC}" presName="linNode" presStyleCnt="0"/>
      <dgm:spPr/>
    </dgm:pt>
    <dgm:pt modelId="{3F7EA639-EE05-432C-8978-9CD412F686A1}" type="pres">
      <dgm:prSet presAssocID="{EE005916-BABA-45AB-8ADB-038563E596CC}" presName="parTx" presStyleLbl="revTx" presStyleIdx="0" presStyleCnt="2">
        <dgm:presLayoutVars>
          <dgm:chMax val="1"/>
          <dgm:bulletEnabled val="1"/>
        </dgm:presLayoutVars>
      </dgm:prSet>
      <dgm:spPr/>
    </dgm:pt>
    <dgm:pt modelId="{2C4071AB-9767-40E1-A9A1-7E23A961AB97}" type="pres">
      <dgm:prSet presAssocID="{EE005916-BABA-45AB-8ADB-038563E596CC}" presName="bracket" presStyleLbl="parChTrans1D1" presStyleIdx="0" presStyleCnt="2"/>
      <dgm:spPr/>
    </dgm:pt>
    <dgm:pt modelId="{43216FD1-B829-4395-AA61-474227811D9D}" type="pres">
      <dgm:prSet presAssocID="{EE005916-BABA-45AB-8ADB-038563E596CC}" presName="spH" presStyleCnt="0"/>
      <dgm:spPr/>
    </dgm:pt>
    <dgm:pt modelId="{5AFBBC1C-05C9-4BCB-BC78-31C487B38719}" type="pres">
      <dgm:prSet presAssocID="{EE005916-BABA-45AB-8ADB-038563E596CC}" presName="desTx" presStyleLbl="node1" presStyleIdx="0" presStyleCnt="2" custScaleY="161429">
        <dgm:presLayoutVars>
          <dgm:bulletEnabled val="1"/>
        </dgm:presLayoutVars>
      </dgm:prSet>
      <dgm:spPr/>
    </dgm:pt>
    <dgm:pt modelId="{8AFC21C9-FE86-4BFD-9DDF-B505FF4C6558}" type="pres">
      <dgm:prSet presAssocID="{1DFC30DC-9480-4A67-9077-7B73454E2789}" presName="spV" presStyleCnt="0"/>
      <dgm:spPr/>
    </dgm:pt>
    <dgm:pt modelId="{4CB8BE19-27A0-45DB-B95D-84F76F66555B}" type="pres">
      <dgm:prSet presAssocID="{E492BA8F-813C-4980-BEA0-28DD15587C3D}" presName="linNode" presStyleCnt="0"/>
      <dgm:spPr/>
    </dgm:pt>
    <dgm:pt modelId="{B84E59AF-421C-458D-A572-11BCEA9DFE25}" type="pres">
      <dgm:prSet presAssocID="{E492BA8F-813C-4980-BEA0-28DD15587C3D}" presName="parTx" presStyleLbl="revTx" presStyleIdx="1" presStyleCnt="2">
        <dgm:presLayoutVars>
          <dgm:chMax val="1"/>
          <dgm:bulletEnabled val="1"/>
        </dgm:presLayoutVars>
      </dgm:prSet>
      <dgm:spPr/>
    </dgm:pt>
    <dgm:pt modelId="{8A51E734-E47B-4D61-A1B5-7BE99A7E9367}" type="pres">
      <dgm:prSet presAssocID="{E492BA8F-813C-4980-BEA0-28DD15587C3D}" presName="bracket" presStyleLbl="parChTrans1D1" presStyleIdx="1" presStyleCnt="2"/>
      <dgm:spPr/>
    </dgm:pt>
    <dgm:pt modelId="{F2C0F28E-5E63-46DB-967A-FF8FED26A695}" type="pres">
      <dgm:prSet presAssocID="{E492BA8F-813C-4980-BEA0-28DD15587C3D}" presName="spH" presStyleCnt="0"/>
      <dgm:spPr/>
    </dgm:pt>
    <dgm:pt modelId="{FD3B13CB-F0A0-49B0-9036-5FCBE3900F20}" type="pres">
      <dgm:prSet presAssocID="{E492BA8F-813C-4980-BEA0-28DD15587C3D}" presName="desTx" presStyleLbl="node1" presStyleIdx="1" presStyleCnt="2" custScaleY="156361">
        <dgm:presLayoutVars>
          <dgm:bulletEnabled val="1"/>
        </dgm:presLayoutVars>
      </dgm:prSet>
      <dgm:spPr/>
    </dgm:pt>
  </dgm:ptLst>
  <dgm:cxnLst>
    <dgm:cxn modelId="{4B8F1F00-9507-4275-9D00-ED933981823A}" type="presOf" srcId="{A2C45C8B-69F3-4CB0-AF3A-334447F633C8}" destId="{FD3B13CB-F0A0-49B0-9036-5FCBE3900F20}" srcOrd="0" destOrd="0" presId="urn:diagrams.loki3.com/BracketList"/>
    <dgm:cxn modelId="{12165613-D401-424A-86DA-F2F250BA6795}" srcId="{E492BA8F-813C-4980-BEA0-28DD15587C3D}" destId="{A2C45C8B-69F3-4CB0-AF3A-334447F633C8}" srcOrd="0" destOrd="0" parTransId="{84045351-C622-4D08-8FDE-C61FE861CA36}" sibTransId="{A933E5BB-9A3C-488D-8198-EA8DC1B3372A}"/>
    <dgm:cxn modelId="{2D4C3C2F-C2F8-4726-9086-AE3A1211BFA9}" type="presOf" srcId="{91006CDD-117E-483F-8F28-53E1180E6367}" destId="{2A2CD241-503A-47B4-995E-88B800D83200}" srcOrd="0" destOrd="0" presId="urn:diagrams.loki3.com/BracketList"/>
    <dgm:cxn modelId="{226C954C-5B5B-482F-A0C2-BD20CC672C6D}" srcId="{91006CDD-117E-483F-8F28-53E1180E6367}" destId="{EE005916-BABA-45AB-8ADB-038563E596CC}" srcOrd="0" destOrd="0" parTransId="{DFD9C9B6-F8DC-47F8-9EA7-6506BEF975E5}" sibTransId="{1DFC30DC-9480-4A67-9077-7B73454E2789}"/>
    <dgm:cxn modelId="{73070C72-8FDF-446C-A7E7-12AE96F14303}" type="presOf" srcId="{EE005916-BABA-45AB-8ADB-038563E596CC}" destId="{3F7EA639-EE05-432C-8978-9CD412F686A1}" srcOrd="0" destOrd="0" presId="urn:diagrams.loki3.com/BracketList"/>
    <dgm:cxn modelId="{593C4C81-F739-4D71-9675-B7FE26EE7FDB}" srcId="{EE005916-BABA-45AB-8ADB-038563E596CC}" destId="{45BAED69-7F0D-40A2-B1F7-0B636FD6C9A3}" srcOrd="0" destOrd="0" parTransId="{6933D61A-9BE3-45A9-85F3-5E2267D3736D}" sibTransId="{7C4AF3F3-4BD0-4F40-9B4F-CDA67C703572}"/>
    <dgm:cxn modelId="{4D49F88D-4DBD-4112-9026-F80683875BF2}" type="presOf" srcId="{E492BA8F-813C-4980-BEA0-28DD15587C3D}" destId="{B84E59AF-421C-458D-A572-11BCEA9DFE25}" srcOrd="0" destOrd="0" presId="urn:diagrams.loki3.com/BracketList"/>
    <dgm:cxn modelId="{B51A03C9-EC46-43F8-B89F-4D80671CB623}" srcId="{91006CDD-117E-483F-8F28-53E1180E6367}" destId="{E492BA8F-813C-4980-BEA0-28DD15587C3D}" srcOrd="1" destOrd="0" parTransId="{622A8168-202F-4352-BFCC-4A02F3512601}" sibTransId="{42CF3550-E686-4733-AFE5-5AEE633840E8}"/>
    <dgm:cxn modelId="{86404AE7-FB4A-4567-B332-A5009799C64C}" type="presOf" srcId="{45BAED69-7F0D-40A2-B1F7-0B636FD6C9A3}" destId="{5AFBBC1C-05C9-4BCB-BC78-31C487B38719}" srcOrd="0" destOrd="0" presId="urn:diagrams.loki3.com/BracketList"/>
    <dgm:cxn modelId="{D5827AF9-33B2-425D-B55A-AF13BA3819E8}" type="presParOf" srcId="{2A2CD241-503A-47B4-995E-88B800D83200}" destId="{72245BD0-A9B1-4F1E-89AD-1B62734E68CA}" srcOrd="0" destOrd="0" presId="urn:diagrams.loki3.com/BracketList"/>
    <dgm:cxn modelId="{4767B09D-CE83-4CB2-85A3-BF86ECE0D103}" type="presParOf" srcId="{72245BD0-A9B1-4F1E-89AD-1B62734E68CA}" destId="{3F7EA639-EE05-432C-8978-9CD412F686A1}" srcOrd="0" destOrd="0" presId="urn:diagrams.loki3.com/BracketList"/>
    <dgm:cxn modelId="{C4604643-A410-4487-9CF6-54F2B45BDD3D}" type="presParOf" srcId="{72245BD0-A9B1-4F1E-89AD-1B62734E68CA}" destId="{2C4071AB-9767-40E1-A9A1-7E23A961AB97}" srcOrd="1" destOrd="0" presId="urn:diagrams.loki3.com/BracketList"/>
    <dgm:cxn modelId="{847A047A-7953-419C-BDB2-13A57D8FA527}" type="presParOf" srcId="{72245BD0-A9B1-4F1E-89AD-1B62734E68CA}" destId="{43216FD1-B829-4395-AA61-474227811D9D}" srcOrd="2" destOrd="0" presId="urn:diagrams.loki3.com/BracketList"/>
    <dgm:cxn modelId="{65775A97-1760-49F1-89BD-273CFE48E26E}" type="presParOf" srcId="{72245BD0-A9B1-4F1E-89AD-1B62734E68CA}" destId="{5AFBBC1C-05C9-4BCB-BC78-31C487B38719}" srcOrd="3" destOrd="0" presId="urn:diagrams.loki3.com/BracketList"/>
    <dgm:cxn modelId="{60EBCFCE-8204-47F7-BBAE-CF32F5E72273}" type="presParOf" srcId="{2A2CD241-503A-47B4-995E-88B800D83200}" destId="{8AFC21C9-FE86-4BFD-9DDF-B505FF4C6558}" srcOrd="1" destOrd="0" presId="urn:diagrams.loki3.com/BracketList"/>
    <dgm:cxn modelId="{9D6AC7A7-C49B-4D26-B5F3-387B52EADCD7}" type="presParOf" srcId="{2A2CD241-503A-47B4-995E-88B800D83200}" destId="{4CB8BE19-27A0-45DB-B95D-84F76F66555B}" srcOrd="2" destOrd="0" presId="urn:diagrams.loki3.com/BracketList"/>
    <dgm:cxn modelId="{8D3BAF48-3D4B-4861-B37D-B87BDE4F3EDD}" type="presParOf" srcId="{4CB8BE19-27A0-45DB-B95D-84F76F66555B}" destId="{B84E59AF-421C-458D-A572-11BCEA9DFE25}" srcOrd="0" destOrd="0" presId="urn:diagrams.loki3.com/BracketList"/>
    <dgm:cxn modelId="{B046FC03-9A4E-4486-AA3B-2912B0077960}" type="presParOf" srcId="{4CB8BE19-27A0-45DB-B95D-84F76F66555B}" destId="{8A51E734-E47B-4D61-A1B5-7BE99A7E9367}" srcOrd="1" destOrd="0" presId="urn:diagrams.loki3.com/BracketList"/>
    <dgm:cxn modelId="{5F583BC8-B3E6-4310-B8E0-3A1F175ECAD8}" type="presParOf" srcId="{4CB8BE19-27A0-45DB-B95D-84F76F66555B}" destId="{F2C0F28E-5E63-46DB-967A-FF8FED26A695}" srcOrd="2" destOrd="0" presId="urn:diagrams.loki3.com/BracketList"/>
    <dgm:cxn modelId="{5AABA618-ED62-4CAE-BBC3-022075E7E36C}" type="presParOf" srcId="{4CB8BE19-27A0-45DB-B95D-84F76F66555B}" destId="{FD3B13CB-F0A0-49B0-9036-5FCBE3900F20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21664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Vocabulary</a:t>
          </a:r>
        </a:p>
      </dsp:txBody>
      <dsp:txXfrm>
        <a:off x="4836" y="1721664"/>
        <a:ext cx="2473748" cy="554400"/>
      </dsp:txXfrm>
    </dsp:sp>
    <dsp:sp modelId="{2C4071AB-9767-40E1-A9A1-7E23A961AB97}">
      <dsp:nvSpPr>
        <dsp:cNvPr id="0" name=""/>
        <dsp:cNvSpPr/>
      </dsp:nvSpPr>
      <dsp:spPr>
        <a:xfrm>
          <a:off x="2478585" y="1496439"/>
          <a:ext cx="494749" cy="10048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187804"/>
          <a:ext cx="6728596" cy="1622119"/>
        </a:xfrm>
        <a:prstGeom prst="rect">
          <a:avLst/>
        </a:prstGeom>
        <a:solidFill>
          <a:srgbClr val="00B2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Use words related to people and places in the English-speaking countries. </a:t>
          </a:r>
        </a:p>
      </dsp:txBody>
      <dsp:txXfrm>
        <a:off x="3171234" y="1187804"/>
        <a:ext cx="6728596" cy="1622119"/>
      </dsp:txXfrm>
    </dsp:sp>
    <dsp:sp modelId="{B84E59AF-421C-458D-A572-11BCEA9DFE25}">
      <dsp:nvSpPr>
        <dsp:cNvPr id="0" name=""/>
        <dsp:cNvSpPr/>
      </dsp:nvSpPr>
      <dsp:spPr>
        <a:xfrm>
          <a:off x="4836" y="3405576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Pronunciation</a:t>
          </a:r>
        </a:p>
      </dsp:txBody>
      <dsp:txXfrm>
        <a:off x="4836" y="3405576"/>
        <a:ext cx="2473748" cy="554400"/>
      </dsp:txXfrm>
    </dsp:sp>
    <dsp:sp modelId="{8A51E734-E47B-4D61-A1B5-7BE99A7E9367}">
      <dsp:nvSpPr>
        <dsp:cNvPr id="0" name=""/>
        <dsp:cNvSpPr/>
      </dsp:nvSpPr>
      <dsp:spPr>
        <a:xfrm>
          <a:off x="2478585" y="3189013"/>
          <a:ext cx="494749" cy="9875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910724"/>
          <a:ext cx="6728596" cy="154410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910724"/>
        <a:ext cx="6728596" cy="1544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7EA639-EE05-432C-8978-9CD412F686A1}">
      <dsp:nvSpPr>
        <dsp:cNvPr id="0" name=""/>
        <dsp:cNvSpPr/>
      </dsp:nvSpPr>
      <dsp:spPr>
        <a:xfrm>
          <a:off x="4836" y="1721664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Vocabulary</a:t>
          </a:r>
        </a:p>
      </dsp:txBody>
      <dsp:txXfrm>
        <a:off x="4836" y="1721664"/>
        <a:ext cx="2473748" cy="554400"/>
      </dsp:txXfrm>
    </dsp:sp>
    <dsp:sp modelId="{2C4071AB-9767-40E1-A9A1-7E23A961AB97}">
      <dsp:nvSpPr>
        <dsp:cNvPr id="0" name=""/>
        <dsp:cNvSpPr/>
      </dsp:nvSpPr>
      <dsp:spPr>
        <a:xfrm>
          <a:off x="2478585" y="1496439"/>
          <a:ext cx="494749" cy="1004850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FBBC1C-05C9-4BCB-BC78-31C487B38719}">
      <dsp:nvSpPr>
        <dsp:cNvPr id="0" name=""/>
        <dsp:cNvSpPr/>
      </dsp:nvSpPr>
      <dsp:spPr>
        <a:xfrm>
          <a:off x="3171234" y="1187804"/>
          <a:ext cx="6728596" cy="1622119"/>
        </a:xfrm>
        <a:prstGeom prst="rect">
          <a:avLst/>
        </a:prstGeom>
        <a:solidFill>
          <a:srgbClr val="00B2A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Use words related to people and places in the English-speaking countries. </a:t>
          </a:r>
        </a:p>
      </dsp:txBody>
      <dsp:txXfrm>
        <a:off x="3171234" y="1187804"/>
        <a:ext cx="6728596" cy="1622119"/>
      </dsp:txXfrm>
    </dsp:sp>
    <dsp:sp modelId="{B84E59AF-421C-458D-A572-11BCEA9DFE25}">
      <dsp:nvSpPr>
        <dsp:cNvPr id="0" name=""/>
        <dsp:cNvSpPr/>
      </dsp:nvSpPr>
      <dsp:spPr>
        <a:xfrm>
          <a:off x="4836" y="3405576"/>
          <a:ext cx="2473748" cy="55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71120" rIns="199136" bIns="7112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Pronunciation</a:t>
          </a:r>
        </a:p>
      </dsp:txBody>
      <dsp:txXfrm>
        <a:off x="4836" y="3405576"/>
        <a:ext cx="2473748" cy="554400"/>
      </dsp:txXfrm>
    </dsp:sp>
    <dsp:sp modelId="{8A51E734-E47B-4D61-A1B5-7BE99A7E9367}">
      <dsp:nvSpPr>
        <dsp:cNvPr id="0" name=""/>
        <dsp:cNvSpPr/>
      </dsp:nvSpPr>
      <dsp:spPr>
        <a:xfrm>
          <a:off x="2478585" y="3189013"/>
          <a:ext cx="494749" cy="987525"/>
        </a:xfrm>
        <a:prstGeom prst="leftBrace">
          <a:avLst>
            <a:gd name="adj1" fmla="val 35000"/>
            <a:gd name="adj2" fmla="val 50000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B13CB-F0A0-49B0-9036-5FCBE3900F20}">
      <dsp:nvSpPr>
        <dsp:cNvPr id="0" name=""/>
        <dsp:cNvSpPr/>
      </dsp:nvSpPr>
      <dsp:spPr>
        <a:xfrm>
          <a:off x="3171234" y="2910724"/>
          <a:ext cx="6728596" cy="1544103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kern="1200" dirty="0"/>
            <a:t>ask questions with the correct rising and falling intonation</a:t>
          </a:r>
          <a:endParaRPr lang="en-US" sz="2800" kern="1200" dirty="0">
            <a:latin typeface="Calibri" panose="020F0502020204030204"/>
            <a:ea typeface="+mn-ea"/>
            <a:cs typeface="+mn-cs"/>
          </a:endParaRPr>
        </a:p>
      </dsp:txBody>
      <dsp:txXfrm>
        <a:off x="3171234" y="2910724"/>
        <a:ext cx="6728596" cy="15441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Teacher divides the class into 2 teams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listen to questions which are made up from the words in the lesson.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Students will have to stand up if it is a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yes / no question and sit down if it is 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-question.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The team will receive minus points equivalent to the number of students who pose incorrect actions (stand up or sit down).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team with less minus points will be the winner.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50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91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81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29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3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Wordwall</a:t>
            </a:r>
            <a:r>
              <a:rPr lang="en-US" dirty="0"/>
              <a:t> game: https://</a:t>
            </a:r>
            <a:r>
              <a:rPr lang="en-US" dirty="0" err="1"/>
              <a:t>wordwall.net</a:t>
            </a:r>
            <a:r>
              <a:rPr lang="en-US" dirty="0"/>
              <a:t>/resource/27241481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97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05/03/2022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jpeg"/><Relationship Id="rId11" Type="http://schemas.openxmlformats.org/officeDocument/2006/relationships/image" Target="../media/image8.pn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sv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9.png"/><Relationship Id="rId5" Type="http://schemas.openxmlformats.org/officeDocument/2006/relationships/image" Target="../media/image7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local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thuộc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phương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518836" y="3393664"/>
            <a:ext cx="2125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ləʊ.kəl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6F2DE-BC9D-0954-ECCF-039BFDE58C75}"/>
              </a:ext>
            </a:extLst>
          </p:cNvPr>
          <p:cNvSpPr txBox="1"/>
          <p:nvPr/>
        </p:nvSpPr>
        <p:spPr>
          <a:xfrm>
            <a:off x="6308863" y="2025279"/>
            <a:ext cx="4880114" cy="2389406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belonging to a place</a:t>
            </a:r>
            <a:endParaRPr lang="en-US" sz="23900" dirty="0"/>
          </a:p>
        </p:txBody>
      </p:sp>
      <p:pic>
        <p:nvPicPr>
          <p:cNvPr id="4" name="local ">
            <a:hlinkClick r:id="" action="ppaction://media"/>
            <a:extLst>
              <a:ext uri="{FF2B5EF4-FFF2-40B4-BE49-F238E27FC236}">
                <a16:creationId xmlns:a16="http://schemas.microsoft.com/office/drawing/2014/main" id="{0B8127F3-A327-3D7E-3E3E-582DEB9A8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3707" y="5253067"/>
            <a:ext cx="971668" cy="9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ancient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/>
              <a:t>cổ</a:t>
            </a:r>
            <a:r>
              <a:rPr lang="en-US" sz="3600" dirty="0"/>
              <a:t>, </a:t>
            </a:r>
            <a:r>
              <a:rPr lang="en-US" sz="3600" dirty="0" err="1"/>
              <a:t>xưa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420796" y="3393664"/>
            <a:ext cx="23219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eɪn.ʃənt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26" name="Picture 2" descr="Funny ancient boy and girl cartoon Royalty Free Vector Image">
            <a:extLst>
              <a:ext uri="{FF2B5EF4-FFF2-40B4-BE49-F238E27FC236}">
                <a16:creationId xmlns:a16="http://schemas.microsoft.com/office/drawing/2014/main" id="{446C242B-3A7F-248E-34E1-2CCEBC1E7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0"/>
          <a:stretch/>
        </p:blipFill>
        <p:spPr bwMode="auto">
          <a:xfrm>
            <a:off x="6451916" y="1910393"/>
            <a:ext cx="4244255" cy="405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ncient ">
            <a:hlinkClick r:id="" action="ppaction://media"/>
            <a:extLst>
              <a:ext uri="{FF2B5EF4-FFF2-40B4-BE49-F238E27FC236}">
                <a16:creationId xmlns:a16="http://schemas.microsoft.com/office/drawing/2014/main" id="{9222E760-B9D2-BD95-E788-A2F247C2B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5450" y="5281463"/>
            <a:ext cx="898681" cy="89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329998"/>
              </p:ext>
            </p:extLst>
          </p:nvPr>
        </p:nvGraphicFramePr>
        <p:xfrm>
          <a:off x="1821402" y="1349464"/>
          <a:ext cx="9810221" cy="46367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6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84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5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507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native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neɪ.tɪv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nguyên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quán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5026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amazing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əˈmeɪ.zɪŋ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Tuyệt vời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unique (adj)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ju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ːˈ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niːk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nhất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local (adj) 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/ˈləʊ.kəl/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địa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phương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3425258"/>
                  </a:ext>
                </a:extLst>
              </a:tr>
              <a:tr h="817203">
                <a:tc>
                  <a:txBody>
                    <a:bodyPr/>
                    <a:lstStyle/>
                    <a:p>
                      <a:pPr marL="0" lvl="0" indent="0">
                        <a:buFont typeface="+mj-lt"/>
                        <a:buNone/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ancient (adj) 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eɪn.ʃənt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Cổ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xưa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7992173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native ">
            <a:hlinkClick r:id="" action="ppaction://media"/>
            <a:extLst>
              <a:ext uri="{FF2B5EF4-FFF2-40B4-BE49-F238E27FC236}">
                <a16:creationId xmlns:a16="http://schemas.microsoft.com/office/drawing/2014/main" id="{0BA2F5B5-4CFC-8204-BC22-995161284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2032249"/>
            <a:ext cx="673259" cy="673259"/>
          </a:xfrm>
          <a:prstGeom prst="rect">
            <a:avLst/>
          </a:prstGeom>
        </p:spPr>
      </p:pic>
      <p:pic>
        <p:nvPicPr>
          <p:cNvPr id="12" name="amazing ">
            <a:hlinkClick r:id="" action="ppaction://media"/>
            <a:extLst>
              <a:ext uri="{FF2B5EF4-FFF2-40B4-BE49-F238E27FC236}">
                <a16:creationId xmlns:a16="http://schemas.microsoft.com/office/drawing/2014/main" id="{616907CA-B8D8-4F9E-BED3-ED89743643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9" y="2828387"/>
            <a:ext cx="673260" cy="673260"/>
          </a:xfrm>
          <a:prstGeom prst="rect">
            <a:avLst/>
          </a:prstGeom>
        </p:spPr>
      </p:pic>
      <p:pic>
        <p:nvPicPr>
          <p:cNvPr id="13" name="unique ">
            <a:hlinkClick r:id="" action="ppaction://media"/>
            <a:extLst>
              <a:ext uri="{FF2B5EF4-FFF2-40B4-BE49-F238E27FC236}">
                <a16:creationId xmlns:a16="http://schemas.microsoft.com/office/drawing/2014/main" id="{1748A839-E111-5EDD-DF2C-D08800C4C2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3624526"/>
            <a:ext cx="673259" cy="673259"/>
          </a:xfrm>
          <a:prstGeom prst="rect">
            <a:avLst/>
          </a:prstGeom>
        </p:spPr>
      </p:pic>
      <p:pic>
        <p:nvPicPr>
          <p:cNvPr id="14" name="local ">
            <a:hlinkClick r:id="" action="ppaction://media"/>
            <a:extLst>
              <a:ext uri="{FF2B5EF4-FFF2-40B4-BE49-F238E27FC236}">
                <a16:creationId xmlns:a16="http://schemas.microsoft.com/office/drawing/2014/main" id="{4F130CA2-69AC-132D-5E1D-4CA872A52A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7" y="4408294"/>
            <a:ext cx="673259" cy="673259"/>
          </a:xfrm>
          <a:prstGeom prst="rect">
            <a:avLst/>
          </a:prstGeom>
        </p:spPr>
      </p:pic>
      <p:pic>
        <p:nvPicPr>
          <p:cNvPr id="15" name="ancient ">
            <a:hlinkClick r:id="" action="ppaction://media"/>
            <a:extLst>
              <a:ext uri="{FF2B5EF4-FFF2-40B4-BE49-F238E27FC236}">
                <a16:creationId xmlns:a16="http://schemas.microsoft.com/office/drawing/2014/main" id="{D4A3FBAA-83DC-DC9A-8407-6CCD42247A0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6758" y="5246728"/>
            <a:ext cx="673259" cy="6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759B46-34D7-3730-E2EA-DC963362D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484" y="3099049"/>
            <a:ext cx="2721694" cy="2559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FC779-64E3-ACB2-6BE7-322C18320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151" y="3057701"/>
            <a:ext cx="2908526" cy="27921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2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492BA6-4243-791B-22D4-D46BAC0A040A}"/>
              </a:ext>
            </a:extLst>
          </p:cNvPr>
          <p:cNvSpPr txBox="1"/>
          <p:nvPr/>
        </p:nvSpPr>
        <p:spPr>
          <a:xfrm>
            <a:off x="2206960" y="5925109"/>
            <a:ext cx="1875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kangaroo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CA8A01-A846-0957-657F-484E9BC07477}"/>
              </a:ext>
            </a:extLst>
          </p:cNvPr>
          <p:cNvSpPr txBox="1"/>
          <p:nvPr/>
        </p:nvSpPr>
        <p:spPr>
          <a:xfrm>
            <a:off x="7852386" y="5925109"/>
            <a:ext cx="24663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island country 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3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84B2A-9F58-0EA6-1A30-6DFF1BB4B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530" y="3278581"/>
            <a:ext cx="2432559" cy="2287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D0FB1-A1DC-2556-3FA4-5554BB34E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73" y="3211965"/>
            <a:ext cx="2657475" cy="2524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A6CC82-8371-50BB-5218-50B7C22B827F}"/>
              </a:ext>
            </a:extLst>
          </p:cNvPr>
          <p:cNvSpPr txBox="1"/>
          <p:nvPr/>
        </p:nvSpPr>
        <p:spPr>
          <a:xfrm>
            <a:off x="2344233" y="5923992"/>
            <a:ext cx="2222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tattoo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0BE5E4-FA48-0849-B114-ED430CBA5751}"/>
              </a:ext>
            </a:extLst>
          </p:cNvPr>
          <p:cNvSpPr txBox="1"/>
          <p:nvPr/>
        </p:nvSpPr>
        <p:spPr>
          <a:xfrm>
            <a:off x="7725409" y="5923992"/>
            <a:ext cx="2886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Scottish kilt 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1060039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Write the words or phrases under the correct pictures.</a:t>
            </a:r>
            <a:endParaRPr lang="en-US" sz="40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881D56-215C-5CEA-9E72-30B39647A246}"/>
              </a:ext>
            </a:extLst>
          </p:cNvPr>
          <p:cNvSpPr txBox="1"/>
          <p:nvPr/>
        </p:nvSpPr>
        <p:spPr>
          <a:xfrm>
            <a:off x="2787217" y="1961996"/>
            <a:ext cx="6096946" cy="83099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rgbClr val="242021"/>
                </a:solidFill>
                <a:effectLst/>
                <a:latin typeface="ChronicaPro-Book"/>
              </a:rPr>
              <a:t>island country, Scottish kilt, tattoo castle, kangaroo, coastline</a:t>
            </a:r>
            <a:r>
              <a:rPr lang="en-US" sz="2400" dirty="0"/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904281-89B0-40E5-9BBB-526AC5E3A9DE}"/>
              </a:ext>
            </a:extLst>
          </p:cNvPr>
          <p:cNvSpPr txBox="1"/>
          <p:nvPr/>
        </p:nvSpPr>
        <p:spPr>
          <a:xfrm>
            <a:off x="119127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FB9822-0B24-7272-C1FF-C639FB972FDF}"/>
              </a:ext>
            </a:extLst>
          </p:cNvPr>
          <p:cNvSpPr txBox="1"/>
          <p:nvPr/>
        </p:nvSpPr>
        <p:spPr>
          <a:xfrm>
            <a:off x="6824396" y="6015425"/>
            <a:ext cx="3494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26548"/>
                </a:solidFill>
                <a:latin typeface="ChronicaPro-Bold"/>
              </a:rPr>
              <a:t>6</a:t>
            </a: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. </a:t>
            </a:r>
            <a:r>
              <a:rPr lang="en-US" sz="1800" b="0" i="0" dirty="0">
                <a:solidFill>
                  <a:srgbClr val="949599"/>
                </a:solidFill>
                <a:effectLst/>
                <a:latin typeface="ChronicaPro-Book"/>
              </a:rPr>
              <a:t>____________________</a:t>
            </a:r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82756-631A-B2FA-90E7-0F8FEDC21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4" y="3452483"/>
            <a:ext cx="4556449" cy="2080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90E925-E3BD-7F13-7600-B0E52E753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646" y="3452483"/>
            <a:ext cx="4596758" cy="21036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BC97EDC-D8E7-557B-9692-97038A842E4B}"/>
              </a:ext>
            </a:extLst>
          </p:cNvPr>
          <p:cNvSpPr txBox="1"/>
          <p:nvPr/>
        </p:nvSpPr>
        <p:spPr>
          <a:xfrm>
            <a:off x="2287995" y="5832944"/>
            <a:ext cx="1802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castle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789F03-9BF6-65D8-9C74-9BEAA641B2C5}"/>
              </a:ext>
            </a:extLst>
          </p:cNvPr>
          <p:cNvSpPr txBox="1"/>
          <p:nvPr/>
        </p:nvSpPr>
        <p:spPr>
          <a:xfrm>
            <a:off x="8099783" y="5832944"/>
            <a:ext cx="23740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coastline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4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002" y="1282060"/>
            <a:ext cx="1151654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Use the words in the box to complete the sentences.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35611" y="1261590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396" y="11589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CADCB-81A5-4641-850C-FFC618D4A711}"/>
              </a:ext>
            </a:extLst>
          </p:cNvPr>
          <p:cNvSpPr txBox="1"/>
          <p:nvPr/>
        </p:nvSpPr>
        <p:spPr>
          <a:xfrm>
            <a:off x="2553415" y="1884893"/>
            <a:ext cx="6812158" cy="646331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native, </a:t>
            </a:r>
            <a:r>
              <a:rPr lang="en-US" sz="2400" dirty="0" err="1"/>
              <a:t>amazing,unique</a:t>
            </a:r>
            <a:r>
              <a:rPr lang="en-US" sz="2400" dirty="0"/>
              <a:t>, local, ancient</a:t>
            </a:r>
            <a:r>
              <a:rPr lang="en-US" sz="3600" dirty="0"/>
              <a:t> 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0F1655-FF40-7CDE-F441-CE7D715F1916}"/>
              </a:ext>
            </a:extLst>
          </p:cNvPr>
          <p:cNvSpPr txBox="1"/>
          <p:nvPr/>
        </p:nvSpPr>
        <p:spPr>
          <a:xfrm>
            <a:off x="235611" y="2832547"/>
            <a:ext cx="11881743" cy="349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From the top of the mountain, we had a(n)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view of the valley below.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Scotland is famous for its long history and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castles.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The long fences around the sheep farms in Australia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. You can’t find them anywhere else in the world.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When you visit a new place, talk to the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people.</a:t>
            </a:r>
            <a:b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5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Kangaroos are </a:t>
            </a:r>
            <a:r>
              <a:rPr lang="en-US" sz="2500" b="0" i="0" dirty="0">
                <a:solidFill>
                  <a:srgbClr val="949599"/>
                </a:solidFill>
                <a:effectLst/>
                <a:latin typeface="ChronicaPro-Book"/>
              </a:rPr>
              <a:t>_______________ </a:t>
            </a:r>
            <a:r>
              <a:rPr lang="en-US" sz="2500" b="0" i="0" dirty="0">
                <a:solidFill>
                  <a:srgbClr val="242021"/>
                </a:solidFill>
                <a:effectLst/>
                <a:latin typeface="ChronicaPro-Book"/>
              </a:rPr>
              <a:t>to Australia. It is their home</a:t>
            </a:r>
            <a:r>
              <a:rPr lang="en-US" sz="250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C6A4D8-5E8D-CF76-1D49-866DAEEEE340}"/>
              </a:ext>
            </a:extLst>
          </p:cNvPr>
          <p:cNvSpPr txBox="1"/>
          <p:nvPr/>
        </p:nvSpPr>
        <p:spPr>
          <a:xfrm>
            <a:off x="6778691" y="2826129"/>
            <a:ext cx="23653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amazing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0EEC4F-14D3-0DFF-5A04-B6C43B483C14}"/>
              </a:ext>
            </a:extLst>
          </p:cNvPr>
          <p:cNvSpPr txBox="1"/>
          <p:nvPr/>
        </p:nvSpPr>
        <p:spPr>
          <a:xfrm>
            <a:off x="6778691" y="3496784"/>
            <a:ext cx="17681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ancient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69034B2-756C-8384-09CE-79D19239C4B0}"/>
              </a:ext>
            </a:extLst>
          </p:cNvPr>
          <p:cNvSpPr txBox="1"/>
          <p:nvPr/>
        </p:nvSpPr>
        <p:spPr>
          <a:xfrm>
            <a:off x="8626151" y="4038062"/>
            <a:ext cx="198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unique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31D178-2CA5-DBFB-60C3-DA903311847E}"/>
              </a:ext>
            </a:extLst>
          </p:cNvPr>
          <p:cNvSpPr txBox="1"/>
          <p:nvPr/>
        </p:nvSpPr>
        <p:spPr>
          <a:xfrm>
            <a:off x="6566420" y="5159106"/>
            <a:ext cx="1394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local 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DCDCB4-21BD-7FA4-BB49-0BB19CB8904D}"/>
              </a:ext>
            </a:extLst>
          </p:cNvPr>
          <p:cNvSpPr txBox="1"/>
          <p:nvPr/>
        </p:nvSpPr>
        <p:spPr>
          <a:xfrm>
            <a:off x="3156413" y="5773636"/>
            <a:ext cx="1388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native</a:t>
            </a:r>
            <a:endParaRPr lang="en-US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1398528"/>
            <a:ext cx="110935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Work in pairs. Discuss and write the word or phrase in the box next to its explanation.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3F706-0263-0F04-F203-5FEC8FF10EB4}"/>
              </a:ext>
            </a:extLst>
          </p:cNvPr>
          <p:cNvSpPr txBox="1"/>
          <p:nvPr/>
        </p:nvSpPr>
        <p:spPr>
          <a:xfrm>
            <a:off x="2643673" y="2085593"/>
            <a:ext cx="6096000" cy="523220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ChronicaPro-Book"/>
              </a:rPr>
              <a:t>s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ymbol, boat ride, capital, tower</a:t>
            </a:r>
            <a:r>
              <a:rPr lang="en-US" sz="2800" dirty="0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B34A5F-44C0-4124-2D32-DF314A695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199327"/>
              </p:ext>
            </p:extLst>
          </p:nvPr>
        </p:nvGraphicFramePr>
        <p:xfrm>
          <a:off x="1710125" y="2834213"/>
          <a:ext cx="6706086" cy="3301492"/>
        </p:xfrm>
        <a:graphic>
          <a:graphicData uri="http://schemas.openxmlformats.org/drawingml/2006/table">
            <a:tbl>
              <a:tblPr/>
              <a:tblGrid>
                <a:gridCol w="6706086">
                  <a:extLst>
                    <a:ext uri="{9D8B030D-6E8A-4147-A177-3AD203B41FA5}">
                      <a16:colId xmlns:a16="http://schemas.microsoft.com/office/drawing/2014/main" val="34465256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1.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 tall narrow building with a small top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65425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2.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an object representing a place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27362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3.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the most important city of a country</a:t>
                      </a:r>
                      <a:endParaRPr lang="en-US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55515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fr-FR" sz="2800" b="1" i="0" dirty="0">
                          <a:solidFill>
                            <a:srgbClr val="F26548"/>
                          </a:solidFill>
                          <a:effectLst/>
                          <a:latin typeface="ChronicaPro-Bold"/>
                        </a:rPr>
                        <a:t>4. </a:t>
                      </a:r>
                      <a:r>
                        <a:rPr lang="fr-FR" sz="2800" b="0" i="0" dirty="0" err="1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a</a:t>
                      </a:r>
                      <a:r>
                        <a:rPr lang="fr-FR" sz="2800" b="0" i="0" dirty="0">
                          <a:solidFill>
                            <a:srgbClr val="242021"/>
                          </a:solidFill>
                          <a:effectLst/>
                          <a:latin typeface="ChronicaPro-Book"/>
                        </a:rPr>
                        <a:t> tour on a river</a:t>
                      </a:r>
                      <a:endParaRPr lang="fr-FR" sz="4000" dirty="0">
                        <a:effectLst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656222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E8B9CFC-4E98-3BD6-C39A-8840BB466C84}"/>
              </a:ext>
            </a:extLst>
          </p:cNvPr>
          <p:cNvSpPr txBox="1"/>
          <p:nvPr/>
        </p:nvSpPr>
        <p:spPr>
          <a:xfrm>
            <a:off x="8814317" y="3334139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3E5C2E-0EBF-EA9D-983C-8C136D8A813E}"/>
              </a:ext>
            </a:extLst>
          </p:cNvPr>
          <p:cNvSpPr txBox="1"/>
          <p:nvPr/>
        </p:nvSpPr>
        <p:spPr>
          <a:xfrm>
            <a:off x="8814317" y="4115627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F4B4F7-53B8-C8A9-1937-92BBBF07C5BD}"/>
              </a:ext>
            </a:extLst>
          </p:cNvPr>
          <p:cNvSpPr txBox="1"/>
          <p:nvPr/>
        </p:nvSpPr>
        <p:spPr>
          <a:xfrm>
            <a:off x="8814316" y="4897115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CCC7A7-6419-A748-17A4-6C11706AFDFA}"/>
              </a:ext>
            </a:extLst>
          </p:cNvPr>
          <p:cNvSpPr txBox="1"/>
          <p:nvPr/>
        </p:nvSpPr>
        <p:spPr>
          <a:xfrm>
            <a:off x="8867190" y="5678603"/>
            <a:ext cx="245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……………………………………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25BB64-D372-F4AA-73AD-59CFD8141D69}"/>
              </a:ext>
            </a:extLst>
          </p:cNvPr>
          <p:cNvSpPr txBox="1"/>
          <p:nvPr/>
        </p:nvSpPr>
        <p:spPr>
          <a:xfrm>
            <a:off x="9423918" y="3041751"/>
            <a:ext cx="2438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tower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391858-7C2E-4B8F-1622-AFB250F139A5}"/>
              </a:ext>
            </a:extLst>
          </p:cNvPr>
          <p:cNvSpPr txBox="1"/>
          <p:nvPr/>
        </p:nvSpPr>
        <p:spPr>
          <a:xfrm>
            <a:off x="9377264" y="3823239"/>
            <a:ext cx="18599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symbol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82D853-FB96-58B5-C685-A2B0A0D4B95B}"/>
              </a:ext>
            </a:extLst>
          </p:cNvPr>
          <p:cNvSpPr txBox="1"/>
          <p:nvPr/>
        </p:nvSpPr>
        <p:spPr>
          <a:xfrm>
            <a:off x="9402145" y="4592716"/>
            <a:ext cx="1810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capital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CD8690A-B7DB-9EDB-9764-BCAB5CDFD2CA}"/>
              </a:ext>
            </a:extLst>
          </p:cNvPr>
          <p:cNvSpPr txBox="1"/>
          <p:nvPr/>
        </p:nvSpPr>
        <p:spPr>
          <a:xfrm>
            <a:off x="9277738" y="5386215"/>
            <a:ext cx="1828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boat ride</a:t>
            </a:r>
            <a:endParaRPr lang="en-US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070735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57745" y="23961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5979" y="4333360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011681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9643" y="1829198"/>
            <a:ext cx="5456245" cy="200867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Write the words or phrases under the correct pictures.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Use the words in the box to complete the sentences.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Work in pairs. Discuss and write the word or phrase in the box next to its explanation.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0708" y="3966635"/>
            <a:ext cx="5465180" cy="195675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repeat, paying attention to the intonation of the following questions.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Circle the correct intonation. Then listen and repeat.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 or Down?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9488" y="1398272"/>
            <a:ext cx="933624" cy="9978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cxnSp>
        <p:nvCxnSpPr>
          <p:cNvPr id="28" name="Curved Connector 27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31347" y="2723828"/>
            <a:ext cx="826399" cy="1609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635622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Video học phát âm Tiếng Anh Pronunciation in Use - Video học phát âm Tiếng  Anh - VnDoc.com">
            <a:extLst>
              <a:ext uri="{FF2B5EF4-FFF2-40B4-BE49-F238E27FC236}">
                <a16:creationId xmlns:a16="http://schemas.microsoft.com/office/drawing/2014/main" id="{D825E2BF-9929-4263-A8DE-E74727B84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34" y="2715357"/>
            <a:ext cx="2919820" cy="2919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ntonation of yes/no questions - English Coach Online">
            <a:extLst>
              <a:ext uri="{FF2B5EF4-FFF2-40B4-BE49-F238E27FC236}">
                <a16:creationId xmlns:a16="http://schemas.microsoft.com/office/drawing/2014/main" id="{16EA6BCD-5FB4-ED4F-9705-D49D62487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6"/>
          <a:stretch/>
        </p:blipFill>
        <p:spPr bwMode="auto">
          <a:xfrm>
            <a:off x="4619763" y="2661312"/>
            <a:ext cx="6725193" cy="3473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8DA331-627B-37EA-52F7-0CB6671578C4}"/>
              </a:ext>
            </a:extLst>
          </p:cNvPr>
          <p:cNvSpPr txBox="1"/>
          <p:nvPr/>
        </p:nvSpPr>
        <p:spPr>
          <a:xfrm>
            <a:off x="2152830" y="1380710"/>
            <a:ext cx="86582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48DA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Rising and falling intonation for questions</a:t>
            </a:r>
            <a:endParaRPr lang="en-US" sz="4000" dirty="0">
              <a:solidFill>
                <a:srgbClr val="048DA4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4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ENGLISH-SPEAKING COUNTRIES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98917" y="190029"/>
            <a:ext cx="950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8DA492E-7629-4447-8536-A8C49AB04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7998036"/>
              </p:ext>
            </p:extLst>
          </p:nvPr>
        </p:nvGraphicFramePr>
        <p:xfrm>
          <a:off x="630229" y="1387333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5AB406-B4C1-6115-8641-361179776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772" y="2626916"/>
            <a:ext cx="5686814" cy="2825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5777" y="1254947"/>
            <a:ext cx="1036819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Listen and repeat, paying attention to the intonation of the following questions.</a:t>
            </a:r>
            <a:endParaRPr lang="en-US" sz="3600" b="1" dirty="0">
              <a:solidFill>
                <a:schemeClr val="accent2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6DD21F-9B85-E7CC-E444-20B660BC083B}"/>
              </a:ext>
            </a:extLst>
          </p:cNvPr>
          <p:cNvSpPr txBox="1"/>
          <p:nvPr/>
        </p:nvSpPr>
        <p:spPr>
          <a:xfrm>
            <a:off x="738369" y="2380695"/>
            <a:ext cx="609600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Can you speak English?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Australia an island?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Will you visit Washington next year?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What is the capital of Scotland?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big is Canada?</a:t>
            </a:r>
            <a:r>
              <a:rPr lang="en-US" sz="2800" dirty="0"/>
              <a:t> </a:t>
            </a:r>
          </a:p>
        </p:txBody>
      </p:sp>
      <p:pic>
        <p:nvPicPr>
          <p:cNvPr id="15" name="Graphic 14" descr="Arrow: Counter-clockwise curve with solid fill">
            <a:extLst>
              <a:ext uri="{FF2B5EF4-FFF2-40B4-BE49-F238E27FC236}">
                <a16:creationId xmlns:a16="http://schemas.microsoft.com/office/drawing/2014/main" id="{6E7C0C40-4367-3810-2260-06B17DB24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582441" y="2427461"/>
            <a:ext cx="604189" cy="604189"/>
          </a:xfrm>
          <a:prstGeom prst="rect">
            <a:avLst/>
          </a:prstGeom>
        </p:spPr>
      </p:pic>
      <p:pic>
        <p:nvPicPr>
          <p:cNvPr id="16" name="Graphic 15" descr="Arrow: Counter-clockwise curve with solid fill">
            <a:extLst>
              <a:ext uri="{FF2B5EF4-FFF2-40B4-BE49-F238E27FC236}">
                <a16:creationId xmlns:a16="http://schemas.microsoft.com/office/drawing/2014/main" id="{18A96F9D-623D-51B6-3271-8A7FBB07F7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4262090" y="3071274"/>
            <a:ext cx="604189" cy="604189"/>
          </a:xfrm>
          <a:prstGeom prst="rect">
            <a:avLst/>
          </a:prstGeom>
        </p:spPr>
      </p:pic>
      <p:pic>
        <p:nvPicPr>
          <p:cNvPr id="17" name="Graphic 16" descr="Arrow: Counter-clockwise curve with solid fill">
            <a:extLst>
              <a:ext uri="{FF2B5EF4-FFF2-40B4-BE49-F238E27FC236}">
                <a16:creationId xmlns:a16="http://schemas.microsoft.com/office/drawing/2014/main" id="{634DB4C4-6F20-818E-B8A8-481E1BE34F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3435762">
            <a:off x="6274971" y="3737381"/>
            <a:ext cx="604189" cy="604189"/>
          </a:xfrm>
          <a:prstGeom prst="rect">
            <a:avLst/>
          </a:prstGeom>
        </p:spPr>
      </p:pic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32F4AE03-4C33-1320-B2F4-DC9FEC2248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5804089" y="4378078"/>
            <a:ext cx="650196" cy="650196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863BC130-6C21-D84F-A3B1-FC9E833791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81339">
            <a:off x="4099808" y="5024783"/>
            <a:ext cx="650196" cy="650196"/>
          </a:xfrm>
          <a:prstGeom prst="rect">
            <a:avLst/>
          </a:prstGeom>
        </p:spPr>
      </p:pic>
      <p:pic>
        <p:nvPicPr>
          <p:cNvPr id="2" name="083">
            <a:hlinkClick r:id="" action="ppaction://media"/>
            <a:extLst>
              <a:ext uri="{FF2B5EF4-FFF2-40B4-BE49-F238E27FC236}">
                <a16:creationId xmlns:a16="http://schemas.microsoft.com/office/drawing/2014/main" id="{857F2650-ABE8-70B7-FD30-71325CF96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915168" y="1707411"/>
            <a:ext cx="570262" cy="57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34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6577" y="1295385"/>
            <a:ext cx="1089025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sentences and pay attention to the underlined parts. Tick the appropriate sounds.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Practise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sentences.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FF93BC-CEA5-86BB-7ABF-19EB0DB6CCF3}"/>
              </a:ext>
            </a:extLst>
          </p:cNvPr>
          <p:cNvSpPr txBox="1"/>
          <p:nvPr/>
        </p:nvSpPr>
        <p:spPr>
          <a:xfrm>
            <a:off x="1151404" y="2042936"/>
            <a:ext cx="7526693" cy="4280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1.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Where is Canada?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2.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Could you show me Singapore on this map?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3.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How many states are there in the USA?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4.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English an official language in Malaysia? </a:t>
            </a:r>
            <a:b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800" b="1" i="0" dirty="0">
                <a:solidFill>
                  <a:srgbClr val="F26548"/>
                </a:solidFill>
                <a:effectLst/>
                <a:latin typeface="ChronicaPro-Bold"/>
              </a:rPr>
              <a:t>5.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Do you know much about New Zealand? </a:t>
            </a:r>
            <a:endParaRPr lang="en-US" sz="2800" dirty="0"/>
          </a:p>
        </p:txBody>
      </p:sp>
      <p:pic>
        <p:nvPicPr>
          <p:cNvPr id="21" name="Graphic 20" descr="Arrow: Counter-clockwise curve with solid fill">
            <a:extLst>
              <a:ext uri="{FF2B5EF4-FFF2-40B4-BE49-F238E27FC236}">
                <a16:creationId xmlns:a16="http://schemas.microsoft.com/office/drawing/2014/main" id="{E4253A04-1CD8-88CE-3F21-23D3C0430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17121" y="2333316"/>
            <a:ext cx="604189" cy="604189"/>
          </a:xfrm>
          <a:prstGeom prst="rect">
            <a:avLst/>
          </a:prstGeom>
        </p:spPr>
      </p:pic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B344BF41-4078-D2B8-2469-BF1BAAB4D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51701" y="2268163"/>
            <a:ext cx="650196" cy="650196"/>
          </a:xfrm>
          <a:prstGeom prst="rect">
            <a:avLst/>
          </a:prstGeom>
        </p:spPr>
      </p:pic>
      <p:pic>
        <p:nvPicPr>
          <p:cNvPr id="23" name="Graphic 22" descr="Arrow: Counter-clockwise curve with solid fill">
            <a:extLst>
              <a:ext uri="{FF2B5EF4-FFF2-40B4-BE49-F238E27FC236}">
                <a16:creationId xmlns:a16="http://schemas.microsoft.com/office/drawing/2014/main" id="{2831424C-253E-9C0C-9A56-38AF13FE7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8017121" y="3167499"/>
            <a:ext cx="604189" cy="604189"/>
          </a:xfrm>
          <a:prstGeom prst="rect">
            <a:avLst/>
          </a:prstGeom>
        </p:spPr>
      </p:pic>
      <p:pic>
        <p:nvPicPr>
          <p:cNvPr id="24" name="Graphic 23" descr="Back with solid fill">
            <a:extLst>
              <a:ext uri="{FF2B5EF4-FFF2-40B4-BE49-F238E27FC236}">
                <a16:creationId xmlns:a16="http://schemas.microsoft.com/office/drawing/2014/main" id="{85D94B0D-B6FC-E2DB-6F34-6DE0A515B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851701" y="3102346"/>
            <a:ext cx="650196" cy="650196"/>
          </a:xfrm>
          <a:prstGeom prst="rect">
            <a:avLst/>
          </a:prstGeom>
        </p:spPr>
      </p:pic>
      <p:pic>
        <p:nvPicPr>
          <p:cNvPr id="25" name="Graphic 24" descr="Arrow: Counter-clockwise curve with solid fill">
            <a:extLst>
              <a:ext uri="{FF2B5EF4-FFF2-40B4-BE49-F238E27FC236}">
                <a16:creationId xmlns:a16="http://schemas.microsoft.com/office/drawing/2014/main" id="{51C8FE10-ED40-80CD-31C1-3ACDC3F6F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16561" y="3971223"/>
            <a:ext cx="604189" cy="604189"/>
          </a:xfrm>
          <a:prstGeom prst="rect">
            <a:avLst/>
          </a:prstGeom>
        </p:spPr>
      </p:pic>
      <p:pic>
        <p:nvPicPr>
          <p:cNvPr id="26" name="Graphic 25" descr="Back with solid fill">
            <a:extLst>
              <a:ext uri="{FF2B5EF4-FFF2-40B4-BE49-F238E27FC236}">
                <a16:creationId xmlns:a16="http://schemas.microsoft.com/office/drawing/2014/main" id="{9033F31E-B8B1-FA60-A383-75915F4FB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51141" y="3906070"/>
            <a:ext cx="650196" cy="650196"/>
          </a:xfrm>
          <a:prstGeom prst="rect">
            <a:avLst/>
          </a:prstGeom>
        </p:spPr>
      </p:pic>
      <p:pic>
        <p:nvPicPr>
          <p:cNvPr id="27" name="Graphic 26" descr="Arrow: Counter-clockwise curve with solid fill">
            <a:extLst>
              <a:ext uri="{FF2B5EF4-FFF2-40B4-BE49-F238E27FC236}">
                <a16:creationId xmlns:a16="http://schemas.microsoft.com/office/drawing/2014/main" id="{ABEA27F8-3D6A-6601-A265-7B638CFD38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10338" y="4835862"/>
            <a:ext cx="604189" cy="604189"/>
          </a:xfrm>
          <a:prstGeom prst="rect">
            <a:avLst/>
          </a:prstGeom>
        </p:spPr>
      </p:pic>
      <p:pic>
        <p:nvPicPr>
          <p:cNvPr id="28" name="Graphic 27" descr="Back with solid fill">
            <a:extLst>
              <a:ext uri="{FF2B5EF4-FFF2-40B4-BE49-F238E27FC236}">
                <a16:creationId xmlns:a16="http://schemas.microsoft.com/office/drawing/2014/main" id="{6F06EC4A-C5C2-0D74-C54A-65669E685C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44918" y="4770709"/>
            <a:ext cx="650196" cy="650196"/>
          </a:xfrm>
          <a:prstGeom prst="rect">
            <a:avLst/>
          </a:prstGeom>
        </p:spPr>
      </p:pic>
      <p:pic>
        <p:nvPicPr>
          <p:cNvPr id="29" name="Graphic 28" descr="Arrow: Counter-clockwise curve with solid fill">
            <a:extLst>
              <a:ext uri="{FF2B5EF4-FFF2-40B4-BE49-F238E27FC236}">
                <a16:creationId xmlns:a16="http://schemas.microsoft.com/office/drawing/2014/main" id="{79E9D413-947F-9547-5E9A-3E611578F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435762">
            <a:off x="7904116" y="5755120"/>
            <a:ext cx="604189" cy="604189"/>
          </a:xfrm>
          <a:prstGeom prst="rect">
            <a:avLst/>
          </a:prstGeom>
        </p:spPr>
      </p:pic>
      <p:pic>
        <p:nvPicPr>
          <p:cNvPr id="30" name="Graphic 29" descr="Back with solid fill">
            <a:extLst>
              <a:ext uri="{FF2B5EF4-FFF2-40B4-BE49-F238E27FC236}">
                <a16:creationId xmlns:a16="http://schemas.microsoft.com/office/drawing/2014/main" id="{7CEBE836-B869-8183-DD48-2BE26CF992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781339">
            <a:off x="8738696" y="5689967"/>
            <a:ext cx="650196" cy="65019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26EA89-02D4-98F6-5FC4-CAC756294EB3}"/>
              </a:ext>
            </a:extLst>
          </p:cNvPr>
          <p:cNvSpPr/>
          <p:nvPr/>
        </p:nvSpPr>
        <p:spPr>
          <a:xfrm>
            <a:off x="8736695" y="2217931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98720A-8C14-FA31-E24D-8249D3A8ACCA}"/>
              </a:ext>
            </a:extLst>
          </p:cNvPr>
          <p:cNvSpPr/>
          <p:nvPr/>
        </p:nvSpPr>
        <p:spPr>
          <a:xfrm>
            <a:off x="7956161" y="306370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D01FFDF-A794-D2DF-6A53-9D47376CA611}"/>
              </a:ext>
            </a:extLst>
          </p:cNvPr>
          <p:cNvSpPr/>
          <p:nvPr/>
        </p:nvSpPr>
        <p:spPr>
          <a:xfrm>
            <a:off x="8671034" y="382520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E62273B-1FF0-3CDC-B9F1-44FD847C0176}"/>
              </a:ext>
            </a:extLst>
          </p:cNvPr>
          <p:cNvSpPr/>
          <p:nvPr/>
        </p:nvSpPr>
        <p:spPr>
          <a:xfrm>
            <a:off x="7870979" y="4733598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D4A41A6-717D-974F-99DD-DA85AF298B5A}"/>
              </a:ext>
            </a:extLst>
          </p:cNvPr>
          <p:cNvSpPr/>
          <p:nvPr/>
        </p:nvSpPr>
        <p:spPr>
          <a:xfrm>
            <a:off x="7836961" y="5610512"/>
            <a:ext cx="799174" cy="742634"/>
          </a:xfrm>
          <a:prstGeom prst="ellipse">
            <a:avLst/>
          </a:prstGeom>
          <a:noFill/>
          <a:ln w="38100">
            <a:solidFill>
              <a:srgbClr val="00B2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084">
            <a:hlinkClick r:id="" action="ppaction://media"/>
            <a:extLst>
              <a:ext uri="{FF2B5EF4-FFF2-40B4-BE49-F238E27FC236}">
                <a16:creationId xmlns:a16="http://schemas.microsoft.com/office/drawing/2014/main" id="{9181998F-C8A5-F2D3-AD60-95E412D44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6502" y="1676971"/>
            <a:ext cx="582986" cy="5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22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66486-9897-4FAD-9BCC-EAFC7FF0D902}"/>
              </a:ext>
            </a:extLst>
          </p:cNvPr>
          <p:cNvSpPr txBox="1"/>
          <p:nvPr/>
        </p:nvSpPr>
        <p:spPr>
          <a:xfrm>
            <a:off x="1391079" y="1379655"/>
            <a:ext cx="5187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Game:</a:t>
            </a:r>
          </a:p>
        </p:txBody>
      </p:sp>
      <p:pic>
        <p:nvPicPr>
          <p:cNvPr id="6146" name="Picture 2" descr="Escaliers Et La Flèche UP DOWN Clip Art Libres De Droits , Svg , Vecteurs  Et Illustration. Image 56663647.">
            <a:extLst>
              <a:ext uri="{FF2B5EF4-FFF2-40B4-BE49-F238E27FC236}">
                <a16:creationId xmlns:a16="http://schemas.microsoft.com/office/drawing/2014/main" id="{BE715EDF-909C-CDE2-C355-84DF826E9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287" y="1502472"/>
            <a:ext cx="6591868" cy="465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6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070735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57745" y="23961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5979" y="4333360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011681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9643" y="1829198"/>
            <a:ext cx="5456245" cy="200867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Write the words or phrases under the correct pictures.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Use the words in the box to complete the sentences.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Work in pairs. Discuss and write the word or phrase in the box next to its explanation.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0708" y="3966635"/>
            <a:ext cx="5465180" cy="195675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repeat, paying attention to the intonation of the following questions.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Circle the correct intonation. Then listen and repeat.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 or Down?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9488" y="1398272"/>
            <a:ext cx="933624" cy="9978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484414" y="5923389"/>
            <a:ext cx="1950733" cy="66230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31347" y="2723828"/>
            <a:ext cx="826399" cy="1609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0" y="6078320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cxnSp>
        <p:nvCxnSpPr>
          <p:cNvPr id="32" name="Curved Connector 23">
            <a:extLst>
              <a:ext uri="{FF2B5EF4-FFF2-40B4-BE49-F238E27FC236}">
                <a16:creationId xmlns:a16="http://schemas.microsoft.com/office/drawing/2014/main" id="{058988E5-A4EB-482C-87B1-A802C989E1B8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506712" y="4688463"/>
            <a:ext cx="953069" cy="123492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546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39154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2BFAFDE-DE32-7CE0-42A8-B7BA153673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144236"/>
              </p:ext>
            </p:extLst>
          </p:nvPr>
        </p:nvGraphicFramePr>
        <p:xfrm>
          <a:off x="630229" y="1387333"/>
          <a:ext cx="9904668" cy="564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16851" y="1303519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2064" y="1996115"/>
            <a:ext cx="9498458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Choose a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favourite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English-speaking country.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Find the information about its location and attractions.</a:t>
            </a:r>
            <a:endParaRPr lang="en-US" sz="6000" dirty="0">
              <a:latin typeface="Arial (Body)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04" y="3519429"/>
            <a:ext cx="3904953" cy="272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80629" y="2274290"/>
            <a:ext cx="810596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dirty="0">
                <a:latin typeface="Calibri (Body)"/>
              </a:rPr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(Body)"/>
              </a:rPr>
              <a:t>Use </a:t>
            </a:r>
            <a:r>
              <a:rPr lang="vi-VN" sz="2800" dirty="0">
                <a:latin typeface="Calibri (Body)"/>
              </a:rPr>
              <a:t>words related to </a:t>
            </a:r>
            <a:r>
              <a:rPr lang="en-US" sz="2800" dirty="0">
                <a:latin typeface="Calibri (Body)"/>
              </a:rPr>
              <a:t>people and places in the English-speaking countries</a:t>
            </a:r>
            <a:r>
              <a:rPr lang="vi-VN" sz="2800" dirty="0">
                <a:latin typeface="Calibri (Body)"/>
              </a:rPr>
              <a:t>. </a:t>
            </a:r>
            <a:endParaRPr lang="en-US" sz="2800" dirty="0">
              <a:latin typeface="Calibri (Body)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vi-VN" sz="2800" dirty="0">
                <a:latin typeface="Calibri (Body)"/>
              </a:rPr>
              <a:t>ask questions with the correct rising and falling intonation.</a:t>
            </a:r>
            <a:endParaRPr lang="en-US" sz="2800" dirty="0">
              <a:latin typeface="Calibri (Body)"/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070735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57745" y="23961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5979" y="4333360"/>
            <a:ext cx="1950733" cy="71020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PRONUNCIATION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011681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9643" y="1829198"/>
            <a:ext cx="5456245" cy="200867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Write the words or phrases under the correct pictures.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Use the words in the box to complete the sentences.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Work in pairs. Discuss and write the word or phrase in the box next to its explanation.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60708" y="3966635"/>
            <a:ext cx="5465180" cy="195675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Pronunciation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Listen and repeat, paying attention to the intonation of the following questions.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Task 5: Circle the correct intonation. Then listen and repeat.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Game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Up or Down?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9488" y="1398272"/>
            <a:ext cx="933624" cy="9978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2484414" y="5923389"/>
            <a:ext cx="1950733" cy="662302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31347" y="2723828"/>
            <a:ext cx="826399" cy="160953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0310" y="6078320"/>
            <a:ext cx="5465179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cxnSp>
        <p:nvCxnSpPr>
          <p:cNvPr id="32" name="Curved Connector 23">
            <a:extLst>
              <a:ext uri="{FF2B5EF4-FFF2-40B4-BE49-F238E27FC236}">
                <a16:creationId xmlns:a16="http://schemas.microsoft.com/office/drawing/2014/main" id="{058988E5-A4EB-482C-87B1-A802C989E1B8}"/>
              </a:ext>
            </a:extLst>
          </p:cNvPr>
          <p:cNvCxnSpPr>
            <a:cxnSpLocks/>
            <a:stCxn id="18" idx="3"/>
            <a:endCxn id="27" idx="0"/>
          </p:cNvCxnSpPr>
          <p:nvPr/>
        </p:nvCxnSpPr>
        <p:spPr>
          <a:xfrm>
            <a:off x="2506712" y="4688463"/>
            <a:ext cx="953069" cy="1234926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366074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307020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B1DE4E-E619-1220-1D9D-9F1B19009616}"/>
              </a:ext>
            </a:extLst>
          </p:cNvPr>
          <p:cNvSpPr txBox="1"/>
          <p:nvPr/>
        </p:nvSpPr>
        <p:spPr>
          <a:xfrm>
            <a:off x="904317" y="2836713"/>
            <a:ext cx="4520915" cy="2108299"/>
          </a:xfrm>
          <a:prstGeom prst="cloudCallout">
            <a:avLst>
              <a:gd name="adj1" fmla="val 60448"/>
              <a:gd name="adj2" fmla="val 49839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English-speaking countries can you find?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5" name="Picture 24" descr="English Speaking Flag: Now With Even MORE Countries! (OC) - Imgur">
            <a:extLst>
              <a:ext uri="{FF2B5EF4-FFF2-40B4-BE49-F238E27FC236}">
                <a16:creationId xmlns:a16="http://schemas.microsoft.com/office/drawing/2014/main" id="{8C08DCBB-9468-8336-37DE-DB7BB781B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34" y="2796843"/>
            <a:ext cx="5137182" cy="30494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122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15721" y="1070735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57745" y="2396127"/>
            <a:ext cx="1950733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6492" y="1011681"/>
            <a:ext cx="5459396" cy="6992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Homework checking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69643" y="1829198"/>
            <a:ext cx="5456245" cy="200867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Vocabulary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Write the words or phrases under the correct pictures.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Use the words in the box to complete the sentences.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Work in pairs. Discuss and write the word or phrase in the box next to its explanation. (p. 126)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399488" y="1398272"/>
            <a:ext cx="933624" cy="99785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435147" y="307926"/>
            <a:ext cx="4173594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252" y="162405"/>
            <a:ext cx="964452" cy="91649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78695" y="372525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</p:spTree>
    <p:extLst>
      <p:ext uri="{BB962C8B-B14F-4D97-AF65-F5344CB8AC3E}">
        <p14:creationId xmlns:p14="http://schemas.microsoft.com/office/powerpoint/2010/main" val="77053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72698" y="209353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native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330947"/>
            <a:ext cx="5904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bản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, </a:t>
            </a:r>
            <a:r>
              <a:rPr lang="en-US" sz="3200" dirty="0" err="1"/>
              <a:t>nguyên</a:t>
            </a:r>
            <a:r>
              <a:rPr lang="en-US" sz="3200" dirty="0"/>
              <a:t> </a:t>
            </a:r>
            <a:r>
              <a:rPr lang="en-US" sz="3200" dirty="0" err="1"/>
              <a:t>quán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393351" y="3379381"/>
            <a:ext cx="2092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/ˈ</a:t>
            </a:r>
            <a:r>
              <a:rPr lang="en-US" sz="3600" b="1" dirty="0" err="1">
                <a:solidFill>
                  <a:srgbClr val="0FB7BD"/>
                </a:solidFill>
              </a:rPr>
              <a:t>neɪ.tɪv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9252B-8B2A-2FCA-6103-9AA211383D10}"/>
              </a:ext>
            </a:extLst>
          </p:cNvPr>
          <p:cNvSpPr txBox="1"/>
          <p:nvPr/>
        </p:nvSpPr>
        <p:spPr>
          <a:xfrm>
            <a:off x="6263071" y="1742208"/>
            <a:ext cx="4880114" cy="2764215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something is native to a place = a place is the home of somethin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</a:t>
            </a:r>
            <a:endParaRPr lang="en-US" sz="2800" dirty="0"/>
          </a:p>
        </p:txBody>
      </p:sp>
      <p:pic>
        <p:nvPicPr>
          <p:cNvPr id="5" name="native ">
            <a:hlinkClick r:id="" action="ppaction://media"/>
            <a:extLst>
              <a:ext uri="{FF2B5EF4-FFF2-40B4-BE49-F238E27FC236}">
                <a16:creationId xmlns:a16="http://schemas.microsoft.com/office/drawing/2014/main" id="{E9A6595B-2189-A49D-6411-AD9371D7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8905" y="5127578"/>
            <a:ext cx="951554" cy="95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64872" y="189205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amazing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0502" y="4183555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tuyệt</a:t>
            </a:r>
            <a:r>
              <a:rPr lang="en-US" sz="3200" dirty="0"/>
              <a:t> </a:t>
            </a:r>
            <a:r>
              <a:rPr lang="en-US" sz="3200" dirty="0" err="1"/>
              <a:t>vời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732281" y="3274395"/>
            <a:ext cx="2517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əˈmeɪ.zɪŋ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E3380-5DD6-CB94-2CF5-86D09116443C}"/>
              </a:ext>
            </a:extLst>
          </p:cNvPr>
          <p:cNvSpPr txBox="1"/>
          <p:nvPr/>
        </p:nvSpPr>
        <p:spPr>
          <a:xfrm>
            <a:off x="6263071" y="1742208"/>
            <a:ext cx="4880114" cy="2806381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wonderful, beautiful</a:t>
            </a:r>
            <a:endParaRPr lang="en-US" sz="5400" dirty="0"/>
          </a:p>
        </p:txBody>
      </p:sp>
      <p:pic>
        <p:nvPicPr>
          <p:cNvPr id="4" name="amazing ">
            <a:hlinkClick r:id="" action="ppaction://media"/>
            <a:extLst>
              <a:ext uri="{FF2B5EF4-FFF2-40B4-BE49-F238E27FC236}">
                <a16:creationId xmlns:a16="http://schemas.microsoft.com/office/drawing/2014/main" id="{6FA7A770-E97F-9A25-F851-CD7B53D52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91806" y="5083149"/>
            <a:ext cx="943271" cy="94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77735" y="202527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>
                <a:solidFill>
                  <a:srgbClr val="F7941E"/>
                </a:solidFill>
              </a:rPr>
              <a:t>unique</a:t>
            </a:r>
            <a:r>
              <a:rPr lang="en-US" sz="6000" b="1" dirty="0">
                <a:solidFill>
                  <a:srgbClr val="F7941E"/>
                </a:solidFill>
              </a:rPr>
              <a:t> </a:t>
            </a:r>
            <a:r>
              <a:rPr lang="en-US" sz="4000" b="1" dirty="0">
                <a:solidFill>
                  <a:srgbClr val="F7941E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81219" y="4427773"/>
            <a:ext cx="5201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/>
              <a:t>độc</a:t>
            </a:r>
            <a:r>
              <a:rPr lang="en-US" sz="3200" dirty="0"/>
              <a:t> </a:t>
            </a:r>
            <a:r>
              <a:rPr lang="en-US" sz="3200" dirty="0" err="1"/>
              <a:t>nhất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568528" y="3393664"/>
            <a:ext cx="2026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/</a:t>
            </a:r>
            <a:r>
              <a:rPr lang="en-US" sz="3600" b="1" dirty="0" err="1">
                <a:solidFill>
                  <a:srgbClr val="0FB7BD"/>
                </a:solidFill>
              </a:rPr>
              <a:t>ju</a:t>
            </a:r>
            <a:r>
              <a:rPr lang="en-US" sz="3600" b="1" dirty="0">
                <a:solidFill>
                  <a:srgbClr val="0FB7BD"/>
                </a:solidFill>
              </a:rPr>
              <a:t>ːˈ</a:t>
            </a:r>
            <a:r>
              <a:rPr lang="en-US" sz="3600" b="1" dirty="0" err="1">
                <a:solidFill>
                  <a:srgbClr val="0FB7BD"/>
                </a:solidFill>
              </a:rPr>
              <a:t>niːk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8A86F-E668-4F67-258D-A121CB80DFBA}"/>
              </a:ext>
            </a:extLst>
          </p:cNvPr>
          <p:cNvSpPr txBox="1"/>
          <p:nvPr/>
        </p:nvSpPr>
        <p:spPr>
          <a:xfrm>
            <a:off x="6263071" y="1742208"/>
            <a:ext cx="4880114" cy="2670512"/>
          </a:xfrm>
          <a:prstGeom prst="cloudCallout">
            <a:avLst>
              <a:gd name="adj1" fmla="val -41781"/>
              <a:gd name="adj2" fmla="val 67020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= rare, 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vi-VN" sz="5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not many</a:t>
            </a:r>
            <a:endParaRPr lang="en-US" sz="7200" dirty="0"/>
          </a:p>
        </p:txBody>
      </p:sp>
      <p:pic>
        <p:nvPicPr>
          <p:cNvPr id="5" name="unique ">
            <a:hlinkClick r:id="" action="ppaction://media"/>
            <a:extLst>
              <a:ext uri="{FF2B5EF4-FFF2-40B4-BE49-F238E27FC236}">
                <a16:creationId xmlns:a16="http://schemas.microsoft.com/office/drawing/2014/main" id="{F36EB169-E044-DE67-A3DF-0DE118BFC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84593" y="5287855"/>
            <a:ext cx="994386" cy="99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3107</TotalTime>
  <Words>1327</Words>
  <Application>Microsoft Office PowerPoint</Application>
  <PresentationFormat>Widescreen</PresentationFormat>
  <Paragraphs>210</Paragraphs>
  <Slides>26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Arial (Body)</vt:lpstr>
      <vt:lpstr>Calibri</vt:lpstr>
      <vt:lpstr>Calibri (Body)</vt:lpstr>
      <vt:lpstr>Calibri Light</vt:lpstr>
      <vt:lpstr>ChronicaPro-Bold</vt:lpstr>
      <vt:lpstr>ChronicaPro-Book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NGOC ANH</cp:lastModifiedBy>
  <cp:revision>209</cp:revision>
  <dcterms:created xsi:type="dcterms:W3CDTF">2020-12-09T02:04:09Z</dcterms:created>
  <dcterms:modified xsi:type="dcterms:W3CDTF">2022-05-03T10:33:00Z</dcterms:modified>
</cp:coreProperties>
</file>