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275" r:id="rId4"/>
    <p:sldId id="340" r:id="rId5"/>
    <p:sldId id="350" r:id="rId6"/>
    <p:sldId id="354" r:id="rId7"/>
    <p:sldId id="279" r:id="rId8"/>
    <p:sldId id="351" r:id="rId9"/>
    <p:sldId id="348" r:id="rId10"/>
    <p:sldId id="341" r:id="rId11"/>
    <p:sldId id="342" r:id="rId12"/>
    <p:sldId id="352" r:id="rId13"/>
    <p:sldId id="344" r:id="rId14"/>
    <p:sldId id="353" r:id="rId15"/>
    <p:sldId id="345" r:id="rId16"/>
    <p:sldId id="346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0"/>
    <a:srgbClr val="00B2A5"/>
    <a:srgbClr val="00A9A5"/>
    <a:srgbClr val="FFDAAB"/>
    <a:srgbClr val="F7941E"/>
    <a:srgbClr val="CBEAF0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5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1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3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400" b="1" dirty="0"/>
              <a:t>A tour guide is talking about the schedule for a day trip in London. Listen and fill in the times.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2FCAC-3487-B9FF-0B6D-A6E0225D2C49}"/>
              </a:ext>
            </a:extLst>
          </p:cNvPr>
          <p:cNvSpPr txBox="1"/>
          <p:nvPr/>
        </p:nvSpPr>
        <p:spPr>
          <a:xfrm>
            <a:off x="487067" y="2283421"/>
            <a:ext cx="851573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Go to Buckingham Palace: 9:30 a.m.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 the Changing of the Guard: (1)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endParaRPr lang="en-US" dirty="0">
              <a:solidFill>
                <a:srgbClr val="949599"/>
              </a:solidFill>
              <a:latin typeface="ChronicaPro-Book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Lunch: (2)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endParaRPr lang="en-US" dirty="0">
              <a:solidFill>
                <a:srgbClr val="949599"/>
              </a:solidFill>
              <a:latin typeface="ChronicaPro-Book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The boat ride: (3)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endParaRPr lang="en-US" dirty="0">
              <a:solidFill>
                <a:srgbClr val="949599"/>
              </a:solidFill>
              <a:latin typeface="ChronicaPro-Book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Back to the hotel: (4)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800" dirty="0"/>
              <a:t> </a:t>
            </a:r>
          </a:p>
        </p:txBody>
      </p:sp>
      <p:pic>
        <p:nvPicPr>
          <p:cNvPr id="22" name="Picture 21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346EF02C-11BA-3CF9-D007-FF202C026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6" y="2042372"/>
            <a:ext cx="3658908" cy="36589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5B82BD-1009-AEDE-F711-E47E638674F0}"/>
              </a:ext>
            </a:extLst>
          </p:cNvPr>
          <p:cNvSpPr txBox="1"/>
          <p:nvPr/>
        </p:nvSpPr>
        <p:spPr>
          <a:xfrm>
            <a:off x="6556311" y="2991243"/>
            <a:ext cx="2096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11:30 a.m.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B67D8-1C47-63C6-02B4-5608035C7841}"/>
              </a:ext>
            </a:extLst>
          </p:cNvPr>
          <p:cNvSpPr txBox="1"/>
          <p:nvPr/>
        </p:nvSpPr>
        <p:spPr>
          <a:xfrm>
            <a:off x="2625012" y="3635590"/>
            <a:ext cx="1847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1:00 p.m.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633123-2962-41ED-C141-5C61C56ACC9A}"/>
              </a:ext>
            </a:extLst>
          </p:cNvPr>
          <p:cNvSpPr txBox="1"/>
          <p:nvPr/>
        </p:nvSpPr>
        <p:spPr>
          <a:xfrm>
            <a:off x="3738465" y="4273127"/>
            <a:ext cx="2096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3:15 p.m.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3DBC22-8A8E-D5A0-8E99-43EE1E9D3AD0}"/>
              </a:ext>
            </a:extLst>
          </p:cNvPr>
          <p:cNvSpPr txBox="1"/>
          <p:nvPr/>
        </p:nvSpPr>
        <p:spPr>
          <a:xfrm>
            <a:off x="4258249" y="4906861"/>
            <a:ext cx="1766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5:00 p.m.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086">
            <a:hlinkClick r:id="" action="ppaction://media"/>
            <a:extLst>
              <a:ext uri="{FF2B5EF4-FFF2-40B4-BE49-F238E27FC236}">
                <a16:creationId xmlns:a16="http://schemas.microsoft.com/office/drawing/2014/main" id="{F1BDD211-F5BC-1878-0E8F-BA55E6523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4300" y="1640758"/>
            <a:ext cx="640443" cy="6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2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57587"/>
            <a:ext cx="9964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Listen again and complete each sentence with ONE word.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B785E-A656-9042-9765-CB3EC2F730B3}"/>
              </a:ext>
            </a:extLst>
          </p:cNvPr>
          <p:cNvSpPr txBox="1"/>
          <p:nvPr/>
        </p:nvSpPr>
        <p:spPr>
          <a:xfrm>
            <a:off x="1135765" y="1880807"/>
            <a:ext cx="10620806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The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and her family live in Buckingham Palace.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At the Palace, you can see the Queen’s beautiful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Another name for Big Ben is the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Tower.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After lunch, you can go around and take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On the boat ride, you can see historic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along the river.</a:t>
            </a:r>
            <a:r>
              <a:rPr lang="en-US" sz="2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CCB53F-AE68-50EC-3554-88DC5279FE38}"/>
              </a:ext>
            </a:extLst>
          </p:cNvPr>
          <p:cNvSpPr txBox="1"/>
          <p:nvPr/>
        </p:nvSpPr>
        <p:spPr>
          <a:xfrm>
            <a:off x="2519264" y="2140698"/>
            <a:ext cx="1971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Queen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6115C-67A4-4AB2-E9FF-FF0364034746}"/>
              </a:ext>
            </a:extLst>
          </p:cNvPr>
          <p:cNvSpPr txBox="1"/>
          <p:nvPr/>
        </p:nvSpPr>
        <p:spPr>
          <a:xfrm>
            <a:off x="8901403" y="2935306"/>
            <a:ext cx="1573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garden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E904F-BA3F-68C8-5A88-917E2A8865E5}"/>
              </a:ext>
            </a:extLst>
          </p:cNvPr>
          <p:cNvSpPr txBox="1"/>
          <p:nvPr/>
        </p:nvSpPr>
        <p:spPr>
          <a:xfrm>
            <a:off x="6736701" y="3832179"/>
            <a:ext cx="1517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Clock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1B5042-D4CB-4298-EC75-026B8529BA93}"/>
              </a:ext>
            </a:extLst>
          </p:cNvPr>
          <p:cNvSpPr txBox="1"/>
          <p:nvPr/>
        </p:nvSpPr>
        <p:spPr>
          <a:xfrm>
            <a:off x="7763068" y="4659949"/>
            <a:ext cx="1629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photos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3EA9EA-F445-AAB7-3A40-64C1A9E66367}"/>
              </a:ext>
            </a:extLst>
          </p:cNvPr>
          <p:cNvSpPr txBox="1"/>
          <p:nvPr/>
        </p:nvSpPr>
        <p:spPr>
          <a:xfrm>
            <a:off x="7094374" y="5494382"/>
            <a:ext cx="2083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attractions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087">
            <a:hlinkClick r:id="" action="ppaction://media"/>
            <a:extLst>
              <a:ext uri="{FF2B5EF4-FFF2-40B4-BE49-F238E27FC236}">
                <a16:creationId xmlns:a16="http://schemas.microsoft.com/office/drawing/2014/main" id="{856B43FF-2FDB-F9E0-7606-F9FA232FD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454" y="1274134"/>
            <a:ext cx="866120" cy="8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2490" y="115172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3289" y="2359655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5524" y="3895447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5620" y="1229521"/>
            <a:ext cx="7308532" cy="52597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Guessing game: What city is it?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1838899"/>
            <a:ext cx="7304314" cy="159010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Listening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Work in groups. Match the phrases to the pictures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A tour guide is talking about the schedule for a day trip in London. Listen and fill in the times.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complete each sentence with ONE word.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62073" y="3487451"/>
            <a:ext cx="7316275" cy="182403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Writing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Fill in the table with information about the London tour.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Imagine that you took the tour of London. Write a diary entry of about 70 words about your tour, based on the table in 4 or use your imagination.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</p:cNvCxnSpPr>
          <p:nvPr/>
        </p:nvCxnSpPr>
        <p:spPr>
          <a:xfrm>
            <a:off x="2356257" y="1479266"/>
            <a:ext cx="832553" cy="87639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0891" y="2687357"/>
            <a:ext cx="792398" cy="120809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</p:spTree>
    <p:extLst>
      <p:ext uri="{BB962C8B-B14F-4D97-AF65-F5344CB8AC3E}">
        <p14:creationId xmlns:p14="http://schemas.microsoft.com/office/powerpoint/2010/main" val="318000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398528"/>
            <a:ext cx="107141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pairs. Fill in the table with information about the London tour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8BBAD-8E10-1BF9-9A2C-D6441A14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885" y="2163140"/>
            <a:ext cx="4875532" cy="390175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05E0D7-52C8-A1AA-FC5A-1B86FBB31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89287"/>
              </p:ext>
            </p:extLst>
          </p:nvPr>
        </p:nvGraphicFramePr>
        <p:xfrm>
          <a:off x="738369" y="2517728"/>
          <a:ext cx="5639428" cy="3383280"/>
        </p:xfrm>
        <a:graphic>
          <a:graphicData uri="http://schemas.openxmlformats.org/drawingml/2006/table">
            <a:tbl>
              <a:tblPr/>
              <a:tblGrid>
                <a:gridCol w="1874376">
                  <a:extLst>
                    <a:ext uri="{9D8B030D-6E8A-4147-A177-3AD203B41FA5}">
                      <a16:colId xmlns:a16="http://schemas.microsoft.com/office/drawing/2014/main" val="3319842772"/>
                    </a:ext>
                  </a:extLst>
                </a:gridCol>
                <a:gridCol w="1882526">
                  <a:extLst>
                    <a:ext uri="{9D8B030D-6E8A-4147-A177-3AD203B41FA5}">
                      <a16:colId xmlns:a16="http://schemas.microsoft.com/office/drawing/2014/main" val="1253800263"/>
                    </a:ext>
                  </a:extLst>
                </a:gridCol>
                <a:gridCol w="1882526">
                  <a:extLst>
                    <a:ext uri="{9D8B030D-6E8A-4147-A177-3AD203B41FA5}">
                      <a16:colId xmlns:a16="http://schemas.microsoft.com/office/drawing/2014/main" val="3586372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Time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Place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Activity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271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9:30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a.m.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Buckingham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Palace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– visiting the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Queen’s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garden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– ....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52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9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266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8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216833"/>
            <a:ext cx="107141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pairs. Fill in the table with information about the London tour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17589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0732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8BBAD-8E10-1BF9-9A2C-D6441A14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437" y="2953987"/>
            <a:ext cx="3971929" cy="317862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05E0D7-52C8-A1AA-FC5A-1B86FBB31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45171"/>
              </p:ext>
            </p:extLst>
          </p:nvPr>
        </p:nvGraphicFramePr>
        <p:xfrm>
          <a:off x="738369" y="1822078"/>
          <a:ext cx="6931395" cy="4907280"/>
        </p:xfrm>
        <a:graphic>
          <a:graphicData uri="http://schemas.openxmlformats.org/drawingml/2006/table">
            <a:tbl>
              <a:tblPr/>
              <a:tblGrid>
                <a:gridCol w="1407672">
                  <a:extLst>
                    <a:ext uri="{9D8B030D-6E8A-4147-A177-3AD203B41FA5}">
                      <a16:colId xmlns:a16="http://schemas.microsoft.com/office/drawing/2014/main" val="3319842772"/>
                    </a:ext>
                  </a:extLst>
                </a:gridCol>
                <a:gridCol w="2152261">
                  <a:extLst>
                    <a:ext uri="{9D8B030D-6E8A-4147-A177-3AD203B41FA5}">
                      <a16:colId xmlns:a16="http://schemas.microsoft.com/office/drawing/2014/main" val="1253800263"/>
                    </a:ext>
                  </a:extLst>
                </a:gridCol>
                <a:gridCol w="3371462">
                  <a:extLst>
                    <a:ext uri="{9D8B030D-6E8A-4147-A177-3AD203B41FA5}">
                      <a16:colId xmlns:a16="http://schemas.microsoft.com/office/drawing/2014/main" val="3586372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Time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Place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Activity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271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9:30 a.m. 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Buckingham Palace 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see the Queen’s garden</a:t>
                      </a:r>
                      <a:b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</a:br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see the Queen’s collection of artworks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52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11:30 a.m. 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Buckingham Palace 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watch the Changing of the Guard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469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1 p.m. 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Around Big Ben 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have lunch</a:t>
                      </a:r>
                      <a:b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</a:br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tour the place and take photos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9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3:15 p.m. 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The River Thames 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dirty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– take a boat ride</a:t>
                      </a:r>
                      <a:endParaRPr lang="en-US" sz="2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266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5:00 p.m. 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return to the hotel</a:t>
                      </a:r>
                      <a:endParaRPr lang="en-US" sz="220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80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20A24D-5588-4154-3749-8A6888EDDEDC}"/>
              </a:ext>
            </a:extLst>
          </p:cNvPr>
          <p:cNvSpPr txBox="1"/>
          <p:nvPr/>
        </p:nvSpPr>
        <p:spPr>
          <a:xfrm>
            <a:off x="8449174" y="2162004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271235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193391"/>
            <a:ext cx="106624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Imagine that you took the tour of London. Write a diary entry of about 70 words about your tour, based on the table in 4 or use your imagination.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4345C-C047-4342-4F09-017DFF95C2FD}"/>
              </a:ext>
            </a:extLst>
          </p:cNvPr>
          <p:cNvSpPr txBox="1"/>
          <p:nvPr/>
        </p:nvSpPr>
        <p:spPr>
          <a:xfrm>
            <a:off x="1042458" y="2195527"/>
            <a:ext cx="10126824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Suggested answers: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tour of London began at 9:30 a.m. First, we went to Buckingham Palace. We visited the Queen’s Garden and saw her collection of artworks. At 11:30 a.m. we watched the Changing of the Guard. We then went to Big Ben. We took a lot of photos there. At 3:15 p.m., we took a boat ride on the River Thames. We saw many historic attractions along the river. I enjoyed the tour very much.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ousel Brainstorm - YouTube">
            <a:extLst>
              <a:ext uri="{FF2B5EF4-FFF2-40B4-BE49-F238E27FC236}">
                <a16:creationId xmlns:a16="http://schemas.microsoft.com/office/drawing/2014/main" id="{445B34F2-5590-41B3-8C98-DCCC80A93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0"/>
          <a:stretch/>
        </p:blipFill>
        <p:spPr bwMode="auto">
          <a:xfrm>
            <a:off x="758633" y="1758182"/>
            <a:ext cx="4101235" cy="45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ousel Brainstorm - YouTube">
            <a:extLst>
              <a:ext uri="{FF2B5EF4-FFF2-40B4-BE49-F238E27FC236}">
                <a16:creationId xmlns:a16="http://schemas.microsoft.com/office/drawing/2014/main" id="{8364B115-70DC-4F41-AECB-0EC89EE42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6"/>
          <a:stretch/>
        </p:blipFill>
        <p:spPr bwMode="auto">
          <a:xfrm>
            <a:off x="7693457" y="1758182"/>
            <a:ext cx="3955558" cy="47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5083803" y="1884604"/>
            <a:ext cx="3083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3749718" y="2776192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Students can: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532761" y="2259900"/>
            <a:ext cx="8152967" cy="255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vi-VN" sz="2800" dirty="0">
                <a:latin typeface="Calibri (Body)"/>
              </a:rPr>
              <a:t>listen for specific information about a tour of a city;</a:t>
            </a:r>
            <a:endParaRPr lang="en-US" sz="2800" dirty="0">
              <a:latin typeface="Calibri (Body)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vi-VN" sz="2800" dirty="0">
                <a:latin typeface="Calibri (Body)"/>
              </a:rPr>
              <a:t>write a diary entry about a tour of a city.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413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ENGLISH-SPEAKING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2105" y="176152"/>
            <a:ext cx="965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3482B9-8335-49EF-9BF2-98CA104254BE}"/>
              </a:ext>
            </a:extLst>
          </p:cNvPr>
          <p:cNvGrpSpPr/>
          <p:nvPr/>
        </p:nvGrpSpPr>
        <p:grpSpPr>
          <a:xfrm>
            <a:off x="1745107" y="2864582"/>
            <a:ext cx="8701784" cy="3378384"/>
            <a:chOff x="2782171" y="2864994"/>
            <a:chExt cx="8044979" cy="337838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50C8B2A-8FDE-43EE-90FB-4FEC40DC4222}"/>
                </a:ext>
              </a:extLst>
            </p:cNvPr>
            <p:cNvSpPr/>
            <p:nvPr/>
          </p:nvSpPr>
          <p:spPr>
            <a:xfrm>
              <a:off x="6000162" y="2864994"/>
              <a:ext cx="4826988" cy="1608754"/>
            </a:xfrm>
            <a:custGeom>
              <a:avLst/>
              <a:gdLst>
                <a:gd name="connsiteX0" fmla="*/ 0 w 4826988"/>
                <a:gd name="connsiteY0" fmla="*/ 201094 h 1608754"/>
                <a:gd name="connsiteX1" fmla="*/ 4022611 w 4826988"/>
                <a:gd name="connsiteY1" fmla="*/ 201094 h 1608754"/>
                <a:gd name="connsiteX2" fmla="*/ 4022611 w 4826988"/>
                <a:gd name="connsiteY2" fmla="*/ 0 h 1608754"/>
                <a:gd name="connsiteX3" fmla="*/ 4826988 w 4826988"/>
                <a:gd name="connsiteY3" fmla="*/ 804377 h 1608754"/>
                <a:gd name="connsiteX4" fmla="*/ 4022611 w 4826988"/>
                <a:gd name="connsiteY4" fmla="*/ 1608754 h 1608754"/>
                <a:gd name="connsiteX5" fmla="*/ 4022611 w 4826988"/>
                <a:gd name="connsiteY5" fmla="*/ 1407660 h 1608754"/>
                <a:gd name="connsiteX6" fmla="*/ 0 w 4826988"/>
                <a:gd name="connsiteY6" fmla="*/ 1407660 h 1608754"/>
                <a:gd name="connsiteX7" fmla="*/ 0 w 4826988"/>
                <a:gd name="connsiteY7" fmla="*/ 201094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6988" h="1608754">
                  <a:moveTo>
                    <a:pt x="0" y="201094"/>
                  </a:moveTo>
                  <a:lnTo>
                    <a:pt x="4022611" y="201094"/>
                  </a:lnTo>
                  <a:lnTo>
                    <a:pt x="4022611" y="0"/>
                  </a:lnTo>
                  <a:lnTo>
                    <a:pt x="4826988" y="804377"/>
                  </a:lnTo>
                  <a:lnTo>
                    <a:pt x="4022611" y="1608754"/>
                  </a:lnTo>
                  <a:lnTo>
                    <a:pt x="4022611" y="1407660"/>
                  </a:lnTo>
                  <a:lnTo>
                    <a:pt x="0" y="1407660"/>
                  </a:lnTo>
                  <a:lnTo>
                    <a:pt x="0" y="201094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218239" rIns="620428" bIns="218239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 tour of a city</a:t>
              </a:r>
              <a:endParaRPr lang="en-US" sz="44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56EB0D-812F-4D80-A64D-03A8CBDB3FA5}"/>
                </a:ext>
              </a:extLst>
            </p:cNvPr>
            <p:cNvSpPr/>
            <p:nvPr/>
          </p:nvSpPr>
          <p:spPr>
            <a:xfrm>
              <a:off x="2782171" y="2864994"/>
              <a:ext cx="3217992" cy="1608754"/>
            </a:xfrm>
            <a:custGeom>
              <a:avLst/>
              <a:gdLst>
                <a:gd name="connsiteX0" fmla="*/ 0 w 3217992"/>
                <a:gd name="connsiteY0" fmla="*/ 268131 h 1608754"/>
                <a:gd name="connsiteX1" fmla="*/ 268131 w 3217992"/>
                <a:gd name="connsiteY1" fmla="*/ 0 h 1608754"/>
                <a:gd name="connsiteX2" fmla="*/ 2949861 w 3217992"/>
                <a:gd name="connsiteY2" fmla="*/ 0 h 1608754"/>
                <a:gd name="connsiteX3" fmla="*/ 3217992 w 3217992"/>
                <a:gd name="connsiteY3" fmla="*/ 268131 h 1608754"/>
                <a:gd name="connsiteX4" fmla="*/ 3217992 w 3217992"/>
                <a:gd name="connsiteY4" fmla="*/ 1340623 h 1608754"/>
                <a:gd name="connsiteX5" fmla="*/ 2949861 w 3217992"/>
                <a:gd name="connsiteY5" fmla="*/ 1608754 h 1608754"/>
                <a:gd name="connsiteX6" fmla="*/ 268131 w 3217992"/>
                <a:gd name="connsiteY6" fmla="*/ 1608754 h 1608754"/>
                <a:gd name="connsiteX7" fmla="*/ 0 w 3217992"/>
                <a:gd name="connsiteY7" fmla="*/ 1340623 h 1608754"/>
                <a:gd name="connsiteX8" fmla="*/ 0 w 3217992"/>
                <a:gd name="connsiteY8" fmla="*/ 268131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7992" h="1608754">
                  <a:moveTo>
                    <a:pt x="0" y="268131"/>
                  </a:moveTo>
                  <a:cubicBezTo>
                    <a:pt x="0" y="120046"/>
                    <a:pt x="120046" y="0"/>
                    <a:pt x="268131" y="0"/>
                  </a:cubicBezTo>
                  <a:lnTo>
                    <a:pt x="2949861" y="0"/>
                  </a:lnTo>
                  <a:cubicBezTo>
                    <a:pt x="3097946" y="0"/>
                    <a:pt x="3217992" y="120046"/>
                    <a:pt x="3217992" y="268131"/>
                  </a:cubicBezTo>
                  <a:lnTo>
                    <a:pt x="3217992" y="1340623"/>
                  </a:lnTo>
                  <a:cubicBezTo>
                    <a:pt x="3217992" y="1488708"/>
                    <a:pt x="3097946" y="1608754"/>
                    <a:pt x="2949861" y="1608754"/>
                  </a:cubicBezTo>
                  <a:lnTo>
                    <a:pt x="268131" y="1608754"/>
                  </a:lnTo>
                  <a:cubicBezTo>
                    <a:pt x="120046" y="1608754"/>
                    <a:pt x="0" y="1488708"/>
                    <a:pt x="0" y="1340623"/>
                  </a:cubicBezTo>
                  <a:lnTo>
                    <a:pt x="0" y="26813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1413" tIns="169973" rIns="261413" bIns="169973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kern="1200" dirty="0"/>
                <a:t>Listening</a:t>
              </a:r>
              <a:endParaRPr lang="en-US" sz="54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04F7AA6-CBE6-4304-8807-D2800CF99C5E}"/>
                </a:ext>
              </a:extLst>
            </p:cNvPr>
            <p:cNvSpPr/>
            <p:nvPr/>
          </p:nvSpPr>
          <p:spPr>
            <a:xfrm>
              <a:off x="6000162" y="4634624"/>
              <a:ext cx="4826988" cy="1608754"/>
            </a:xfrm>
            <a:custGeom>
              <a:avLst/>
              <a:gdLst>
                <a:gd name="connsiteX0" fmla="*/ 0 w 4826988"/>
                <a:gd name="connsiteY0" fmla="*/ 201094 h 1608754"/>
                <a:gd name="connsiteX1" fmla="*/ 4022611 w 4826988"/>
                <a:gd name="connsiteY1" fmla="*/ 201094 h 1608754"/>
                <a:gd name="connsiteX2" fmla="*/ 4022611 w 4826988"/>
                <a:gd name="connsiteY2" fmla="*/ 0 h 1608754"/>
                <a:gd name="connsiteX3" fmla="*/ 4826988 w 4826988"/>
                <a:gd name="connsiteY3" fmla="*/ 804377 h 1608754"/>
                <a:gd name="connsiteX4" fmla="*/ 4022611 w 4826988"/>
                <a:gd name="connsiteY4" fmla="*/ 1608754 h 1608754"/>
                <a:gd name="connsiteX5" fmla="*/ 4022611 w 4826988"/>
                <a:gd name="connsiteY5" fmla="*/ 1407660 h 1608754"/>
                <a:gd name="connsiteX6" fmla="*/ 0 w 4826988"/>
                <a:gd name="connsiteY6" fmla="*/ 1407660 h 1608754"/>
                <a:gd name="connsiteX7" fmla="*/ 0 w 4826988"/>
                <a:gd name="connsiteY7" fmla="*/ 201094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6988" h="1608754">
                  <a:moveTo>
                    <a:pt x="0" y="201094"/>
                  </a:moveTo>
                  <a:lnTo>
                    <a:pt x="4022611" y="201094"/>
                  </a:lnTo>
                  <a:lnTo>
                    <a:pt x="4022611" y="0"/>
                  </a:lnTo>
                  <a:lnTo>
                    <a:pt x="4826988" y="804377"/>
                  </a:lnTo>
                  <a:lnTo>
                    <a:pt x="4022611" y="1608754"/>
                  </a:lnTo>
                  <a:lnTo>
                    <a:pt x="4022611" y="1407660"/>
                  </a:lnTo>
                  <a:lnTo>
                    <a:pt x="0" y="1407660"/>
                  </a:lnTo>
                  <a:lnTo>
                    <a:pt x="0" y="201094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218239" rIns="620428" bIns="218239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 diary entry about a tour of a city</a:t>
              </a:r>
              <a:endParaRPr lang="en-US" sz="44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024542-7E21-4B0B-A418-61E79C285FBA}"/>
                </a:ext>
              </a:extLst>
            </p:cNvPr>
            <p:cNvSpPr/>
            <p:nvPr/>
          </p:nvSpPr>
          <p:spPr>
            <a:xfrm>
              <a:off x="2782171" y="4634624"/>
              <a:ext cx="3217992" cy="1608754"/>
            </a:xfrm>
            <a:custGeom>
              <a:avLst/>
              <a:gdLst>
                <a:gd name="connsiteX0" fmla="*/ 0 w 3217992"/>
                <a:gd name="connsiteY0" fmla="*/ 268131 h 1608754"/>
                <a:gd name="connsiteX1" fmla="*/ 268131 w 3217992"/>
                <a:gd name="connsiteY1" fmla="*/ 0 h 1608754"/>
                <a:gd name="connsiteX2" fmla="*/ 2949861 w 3217992"/>
                <a:gd name="connsiteY2" fmla="*/ 0 h 1608754"/>
                <a:gd name="connsiteX3" fmla="*/ 3217992 w 3217992"/>
                <a:gd name="connsiteY3" fmla="*/ 268131 h 1608754"/>
                <a:gd name="connsiteX4" fmla="*/ 3217992 w 3217992"/>
                <a:gd name="connsiteY4" fmla="*/ 1340623 h 1608754"/>
                <a:gd name="connsiteX5" fmla="*/ 2949861 w 3217992"/>
                <a:gd name="connsiteY5" fmla="*/ 1608754 h 1608754"/>
                <a:gd name="connsiteX6" fmla="*/ 268131 w 3217992"/>
                <a:gd name="connsiteY6" fmla="*/ 1608754 h 1608754"/>
                <a:gd name="connsiteX7" fmla="*/ 0 w 3217992"/>
                <a:gd name="connsiteY7" fmla="*/ 1340623 h 1608754"/>
                <a:gd name="connsiteX8" fmla="*/ 0 w 3217992"/>
                <a:gd name="connsiteY8" fmla="*/ 268131 h 16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7992" h="1608754">
                  <a:moveTo>
                    <a:pt x="0" y="268131"/>
                  </a:moveTo>
                  <a:cubicBezTo>
                    <a:pt x="0" y="120046"/>
                    <a:pt x="120046" y="0"/>
                    <a:pt x="268131" y="0"/>
                  </a:cubicBezTo>
                  <a:lnTo>
                    <a:pt x="2949861" y="0"/>
                  </a:lnTo>
                  <a:cubicBezTo>
                    <a:pt x="3097946" y="0"/>
                    <a:pt x="3217992" y="120046"/>
                    <a:pt x="3217992" y="268131"/>
                  </a:cubicBezTo>
                  <a:lnTo>
                    <a:pt x="3217992" y="1340623"/>
                  </a:lnTo>
                  <a:cubicBezTo>
                    <a:pt x="3217992" y="1488708"/>
                    <a:pt x="3097946" y="1608754"/>
                    <a:pt x="2949861" y="1608754"/>
                  </a:cubicBezTo>
                  <a:lnTo>
                    <a:pt x="268131" y="1608754"/>
                  </a:lnTo>
                  <a:cubicBezTo>
                    <a:pt x="120046" y="1608754"/>
                    <a:pt x="0" y="1488708"/>
                    <a:pt x="0" y="1340623"/>
                  </a:cubicBezTo>
                  <a:lnTo>
                    <a:pt x="0" y="26813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84273" tIns="181403" rIns="284273" bIns="181403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400" kern="1200" dirty="0"/>
                <a:t>Writing</a:t>
              </a:r>
              <a:endParaRPr lang="en-US" sz="6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2800" dirty="0">
                <a:latin typeface="Calibri (Body)"/>
              </a:rPr>
              <a:t>listen for specific information about a tour of a city;</a:t>
            </a:r>
            <a:endParaRPr lang="en-US" sz="2800" dirty="0">
              <a:latin typeface="Calibri (Body)"/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2800" dirty="0">
                <a:latin typeface="Calibri (Body)"/>
              </a:rPr>
              <a:t>write a diary entry about a tour of a city.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2490" y="115172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3289" y="2359655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5524" y="3895447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46664" y="5201640"/>
            <a:ext cx="2437123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(Post-Listen  and Write)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5620" y="1229521"/>
            <a:ext cx="7308532" cy="52597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Guessing game: What city is it?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1838899"/>
            <a:ext cx="7304314" cy="159010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Listening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Work in groups. Match the phrases to the pictures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A tour guide is talking about the schedule for a day trip in London. Listen and fill in the times.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complete each sentence with ONE word.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62073" y="3487451"/>
            <a:ext cx="7316275" cy="182403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Writing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Fill in the table with information about the London tour.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Imagine that you took the tour of London. Write a diary entry of about 70 words about your tour, based on the table in 4 or use your imagination.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</p:cNvCxnSpPr>
          <p:nvPr/>
        </p:nvCxnSpPr>
        <p:spPr>
          <a:xfrm>
            <a:off x="2356257" y="1479266"/>
            <a:ext cx="832553" cy="87639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0891" y="2687357"/>
            <a:ext cx="792398" cy="120809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56257" y="4250550"/>
            <a:ext cx="808969" cy="95109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2488" y="589389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endCxn id="27" idx="0"/>
          </p:cNvCxnSpPr>
          <p:nvPr/>
        </p:nvCxnSpPr>
        <p:spPr>
          <a:xfrm rot="10800000" flipV="1">
            <a:off x="1447855" y="5513291"/>
            <a:ext cx="498810" cy="380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659182" y="5994693"/>
            <a:ext cx="7316275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47188" y="5369937"/>
            <a:ext cx="7316275" cy="48237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Class gallery.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7047" y="1414717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0177" y="1492509"/>
            <a:ext cx="7308532" cy="52597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Guessing game: What city is it?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pic>
        <p:nvPicPr>
          <p:cNvPr id="1026" name="Picture 2" descr="Wondering Cartoon Images – Browse 20,278 Stock Photos, Vectors, and Video |  Adobe Stock">
            <a:extLst>
              <a:ext uri="{FF2B5EF4-FFF2-40B4-BE49-F238E27FC236}">
                <a16:creationId xmlns:a16="http://schemas.microsoft.com/office/drawing/2014/main" id="{4E916457-6179-E179-7A5A-CE36E392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92" y="2592392"/>
            <a:ext cx="4962525" cy="37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y Building Transprent - Clipart Cartoon City Skyline - Png Download -  Large Size Png Image - PikPng">
            <a:extLst>
              <a:ext uri="{FF2B5EF4-FFF2-40B4-BE49-F238E27FC236}">
                <a16:creationId xmlns:a16="http://schemas.microsoft.com/office/drawing/2014/main" id="{279820A2-E542-DDA8-79B5-ED57D86F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29" y="2643697"/>
            <a:ext cx="5248521" cy="34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1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1712348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D15044CD-C933-8DBF-3A44-C91822DF3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2" t="-2968" r="907" b="66580"/>
          <a:stretch/>
        </p:blipFill>
        <p:spPr bwMode="auto">
          <a:xfrm>
            <a:off x="898530" y="1631064"/>
            <a:ext cx="680408" cy="101799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3" name="Right Triangle 119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1718844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: Shape 121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2075189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ight Triangle 123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2561247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25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3939377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Triangle 127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388229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29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1756438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2B30FF54-C432-15E0-702E-F5EE86BA4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6" r="79405"/>
          <a:stretch/>
        </p:blipFill>
        <p:spPr bwMode="auto">
          <a:xfrm>
            <a:off x="7411242" y="1837964"/>
            <a:ext cx="729526" cy="208704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9" name="Right Triangle 131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1878459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3BAE2DA8-3611-EFFA-79D0-39ADF7A41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62527" r="28734" b="1837"/>
          <a:stretch/>
        </p:blipFill>
        <p:spPr bwMode="auto">
          <a:xfrm>
            <a:off x="671452" y="4230862"/>
            <a:ext cx="2231898" cy="150357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0" name="Rectangle 133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3933980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ight Triangle 135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4333390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37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2569137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54464B0E-592C-531A-DDE2-30C157A5D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5" t="-928" r="23172" b="61016"/>
          <a:stretch/>
        </p:blipFill>
        <p:spPr bwMode="auto">
          <a:xfrm>
            <a:off x="4923665" y="3884645"/>
            <a:ext cx="1293882" cy="190537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869B87FD-488C-7EED-CEA9-29AE8E8C6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3" t="63455"/>
          <a:stretch/>
        </p:blipFill>
        <p:spPr bwMode="auto">
          <a:xfrm>
            <a:off x="2953830" y="2626424"/>
            <a:ext cx="1276464" cy="138929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3" name="Rectangle 139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3153137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A5242018-93CD-D58D-B717-314C0C6FA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2" b="62335"/>
          <a:stretch/>
        </p:blipFill>
        <p:spPr bwMode="auto">
          <a:xfrm>
            <a:off x="9339881" y="3241028"/>
            <a:ext cx="1699458" cy="239576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2" name="Right Triangle 141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5807835"/>
            <a:ext cx="325600" cy="406635"/>
          </a:xfrm>
          <a:prstGeom prst="rtTriangle">
            <a:avLst/>
          </a:prstGeom>
          <a:solidFill>
            <a:srgbClr val="FFC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7" name="Freeform 10">
            <a:extLst>
              <a:ext uri="{FF2B5EF4-FFF2-40B4-BE49-F238E27FC236}">
                <a16:creationId xmlns:a16="http://schemas.microsoft.com/office/drawing/2014/main" id="{A7947151-311C-532D-D0B9-0693DB741B03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17F8BD-70A4-5875-CC10-CE8B918C7B02}"/>
              </a:ext>
            </a:extLst>
          </p:cNvPr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193613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1083306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1083306"/>
            <a:ext cx="2514948" cy="2174333"/>
            <a:chOff x="-305" y="-4155"/>
            <a:chExt cx="2514948" cy="217433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5406185"/>
            <a:ext cx="3378428" cy="2535121"/>
            <a:chOff x="-305" y="-1"/>
            <a:chExt cx="3832880" cy="287613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77FA25-C29C-4503-B3C2-7491D9F6E229}"/>
              </a:ext>
            </a:extLst>
          </p:cNvPr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9" name="Picture 18" descr="Set of cultural symbols of united kingdom. red phone booth, guardsman, traditional tea, big ben, transport. travel to london Premium Vector">
            <a:extLst>
              <a:ext uri="{FF2B5EF4-FFF2-40B4-BE49-F238E27FC236}">
                <a16:creationId xmlns:a16="http://schemas.microsoft.com/office/drawing/2014/main" id="{D2F15C4A-DC99-B113-544D-6ED1206B1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26" y="1427800"/>
            <a:ext cx="5430199" cy="543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2490" y="115172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3289" y="2359655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65620" y="1229521"/>
            <a:ext cx="7308532" cy="52597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Guessing game: What city is it?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1838899"/>
            <a:ext cx="7304314" cy="159010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Listening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Work in groups. Match the phrases to the pictures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A tour guide is talking about the schedule for a day trip in London. Listen and fill in the times.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complete each sentence with ONE word. (p. 131)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</p:cNvCxnSpPr>
          <p:nvPr/>
        </p:nvCxnSpPr>
        <p:spPr>
          <a:xfrm>
            <a:off x="2356257" y="1479266"/>
            <a:ext cx="832553" cy="87639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</p:spTree>
    <p:extLst>
      <p:ext uri="{BB962C8B-B14F-4D97-AF65-F5344CB8AC3E}">
        <p14:creationId xmlns:p14="http://schemas.microsoft.com/office/powerpoint/2010/main" val="236216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65BBB0-CACE-4020-BB84-E18F9EB2D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7AC5289-6A5F-49E6-BD06-1A262C98462B}"/>
              </a:ext>
            </a:extLst>
          </p:cNvPr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B4E757-EF75-4271-8182-60B73BE358C9}"/>
              </a:ext>
            </a:extLst>
          </p:cNvPr>
          <p:cNvSpPr txBox="1"/>
          <p:nvPr/>
        </p:nvSpPr>
        <p:spPr>
          <a:xfrm>
            <a:off x="1040023" y="1187629"/>
            <a:ext cx="99647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groups. Match the phrases to the pictures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18F7FBD8-FAA6-4B8A-B130-66DBB0B48DB5}"/>
              </a:ext>
            </a:extLst>
          </p:cNvPr>
          <p:cNvSpPr/>
          <p:nvPr/>
        </p:nvSpPr>
        <p:spPr>
          <a:xfrm>
            <a:off x="484632" y="114668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915C02-52F6-4C67-92DE-1F4490286FFD}"/>
              </a:ext>
            </a:extLst>
          </p:cNvPr>
          <p:cNvSpPr txBox="1"/>
          <p:nvPr/>
        </p:nvSpPr>
        <p:spPr>
          <a:xfrm>
            <a:off x="537417" y="10440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DBE36-41D4-82A1-A33C-20EA5DF15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56" y="1928812"/>
            <a:ext cx="2389414" cy="2659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E36D5-4026-B4F3-CEF8-8B29D06EF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24" y="1928811"/>
            <a:ext cx="3868575" cy="2659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AC92FB-C308-420F-11CB-3C1A927ACEBD}"/>
              </a:ext>
            </a:extLst>
          </p:cNvPr>
          <p:cNvSpPr txBox="1"/>
          <p:nvPr/>
        </p:nvSpPr>
        <p:spPr>
          <a:xfrm>
            <a:off x="1181099" y="5483618"/>
            <a:ext cx="43542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76C215-AD5D-3036-FF89-4520040D47E3}"/>
              </a:ext>
            </a:extLst>
          </p:cNvPr>
          <p:cNvSpPr txBox="1"/>
          <p:nvPr/>
        </p:nvSpPr>
        <p:spPr>
          <a:xfrm>
            <a:off x="6335485" y="5483617"/>
            <a:ext cx="43542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41259F-E738-5DEC-02A8-F42DB1791FF1}"/>
              </a:ext>
            </a:extLst>
          </p:cNvPr>
          <p:cNvSpPr txBox="1"/>
          <p:nvPr/>
        </p:nvSpPr>
        <p:spPr>
          <a:xfrm>
            <a:off x="1638299" y="5377933"/>
            <a:ext cx="3439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A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Changing of the Guard </a:t>
            </a:r>
            <a:endParaRPr lang="en-US" sz="2400" b="1" dirty="0">
              <a:solidFill>
                <a:srgbClr val="008A8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A063FB-B29A-A9EB-460F-A67251266D38}"/>
              </a:ext>
            </a:extLst>
          </p:cNvPr>
          <p:cNvSpPr txBox="1"/>
          <p:nvPr/>
        </p:nvSpPr>
        <p:spPr>
          <a:xfrm>
            <a:off x="6858001" y="5377933"/>
            <a:ext cx="3069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A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Buckingham Palace</a:t>
            </a:r>
            <a:endParaRPr lang="en-US" sz="2400" b="1" dirty="0">
              <a:solidFill>
                <a:srgbClr val="008A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1011</Words>
  <Application>Microsoft Office PowerPoint</Application>
  <PresentationFormat>Widescreen</PresentationFormat>
  <Paragraphs>144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(Body)</vt:lpstr>
      <vt:lpstr>Calibri Light</vt:lpstr>
      <vt:lpstr>ChronicaPro-Bold</vt:lpstr>
      <vt:lpstr>ChronicaPro-Book</vt:lpstr>
      <vt:lpstr>Courier New</vt:lpstr>
      <vt:lpstr>Myriad Pro</vt:lpstr>
      <vt:lpstr>MyriadPro-Regular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 ANH</cp:lastModifiedBy>
  <cp:revision>207</cp:revision>
  <dcterms:created xsi:type="dcterms:W3CDTF">2020-12-09T02:04:09Z</dcterms:created>
  <dcterms:modified xsi:type="dcterms:W3CDTF">2022-05-03T11:03:27Z</dcterms:modified>
</cp:coreProperties>
</file>