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1" r:id="rId3"/>
    <p:sldId id="270" r:id="rId4"/>
    <p:sldId id="267" r:id="rId5"/>
    <p:sldId id="272" r:id="rId6"/>
    <p:sldId id="273" r:id="rId7"/>
    <p:sldId id="274" r:id="rId8"/>
    <p:sldId id="269" r:id="rId9"/>
    <p:sldId id="268"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4" r:id="rId27"/>
    <p:sldId id="291" r:id="rId28"/>
    <p:sldId id="293" r:id="rId29"/>
    <p:sldId id="292"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53"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20/08/2022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13</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20/08/2022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20/08/2022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20/08/2022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20/08/2022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20/08/2022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20/08/2022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20/08/2022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4.wmf"/><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a16="http://schemas.microsoft.com/office/drawing/2014/main"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a16="http://schemas.microsoft.com/office/drawing/2014/main" id="{4806B842-4798-0DFD-CCCA-1E68CA3245DD}"/>
              </a:ext>
            </a:extLst>
          </p:cNvPr>
          <p:cNvSpPr txBox="1"/>
          <p:nvPr/>
        </p:nvSpPr>
        <p:spPr>
          <a:xfrm>
            <a:off x="4495800" y="609600"/>
            <a:ext cx="4572000" cy="861774"/>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7</a:t>
            </a:r>
          </a:p>
          <a:p>
            <a:pPr algn="ctr"/>
            <a:r>
              <a:rPr lang="en-US" sz="2200" b="1">
                <a:solidFill>
                  <a:srgbClr val="0070C0"/>
                </a:solidFill>
                <a:effectLst>
                  <a:outerShdw blurRad="38100" dist="38100" dir="2700000" algn="tl">
                    <a:srgbClr val="000000">
                      <a:alpha val="43137"/>
                    </a:srgbClr>
                  </a:outerShdw>
                </a:effectLst>
                <a:latin typeface="SVN-Internation" panose="02040603050506020204" pitchFamily="18" charset="0"/>
              </a:rPr>
              <a:t>Sách cánh diều</a:t>
            </a:r>
            <a:endParaRPr lang="en-US" sz="22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a16="http://schemas.microsoft.com/office/drawing/2014/main"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err="1">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3600" b="1" u="sng">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
        <p:nvSpPr>
          <p:cNvPr id="12" name="Text Box 78"/>
          <p:cNvSpPr txBox="1">
            <a:spLocks noChangeArrowheads="1"/>
          </p:cNvSpPr>
          <p:nvPr/>
        </p:nvSpPr>
        <p:spPr bwMode="auto">
          <a:xfrm>
            <a:off x="228600" y="5638800"/>
            <a:ext cx="8763000" cy="553998"/>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200" b="1">
                <a:effectLst>
                  <a:outerShdw blurRad="38100" dist="38100" dir="2700000" algn="tl">
                    <a:srgbClr val="C0C0C0"/>
                  </a:outerShdw>
                </a:effectLst>
                <a:latin typeface="Arial" pitchFamily="34" charset="0"/>
              </a:rPr>
              <a:t>Giáo viên thực hiện :</a:t>
            </a:r>
            <a:r>
              <a:rPr lang="en-US" sz="2200" b="1">
                <a:solidFill>
                  <a:srgbClr val="3333FF"/>
                </a:solidFill>
                <a:effectLst>
                  <a:outerShdw blurRad="38100" dist="38100" dir="2700000" algn="tl">
                    <a:srgbClr val="C0C0C0"/>
                  </a:outerShdw>
                </a:effectLst>
                <a:latin typeface="VNI-Allegie" pitchFamily="2" charset="0"/>
              </a:rPr>
              <a:t>  </a:t>
            </a:r>
            <a:r>
              <a:rPr lang="en-US" sz="3000" b="1">
                <a:solidFill>
                  <a:srgbClr val="3333FF"/>
                </a:solidFill>
                <a:effectLst>
                  <a:outerShdw blurRad="38100" dist="38100" dir="2700000" algn="tl">
                    <a:srgbClr val="C0C0C0"/>
                  </a:outerShdw>
                </a:effectLst>
                <a:latin typeface="VNI-Brush" pitchFamily="2" charset="0"/>
              </a:rPr>
              <a:t>Lyù Thanh Hoaøng</a:t>
            </a:r>
          </a:p>
        </p:txBody>
      </p:sp>
      <p:sp>
        <p:nvSpPr>
          <p:cNvPr id="13" name="Text Box 78"/>
          <p:cNvSpPr txBox="1">
            <a:spLocks noChangeArrowheads="1"/>
          </p:cNvSpPr>
          <p:nvPr/>
        </p:nvSpPr>
        <p:spPr bwMode="auto">
          <a:xfrm>
            <a:off x="228600" y="6172200"/>
            <a:ext cx="8763000" cy="430887"/>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100" b="1">
                <a:solidFill>
                  <a:srgbClr val="CC00CC"/>
                </a:solidFill>
                <a:effectLst>
                  <a:outerShdw blurRad="38100" dist="38100" dir="2700000" algn="tl">
                    <a:srgbClr val="C0C0C0"/>
                  </a:outerShdw>
                </a:effectLst>
                <a:latin typeface="Arial" pitchFamily="34" charset="0"/>
              </a:rPr>
              <a:t>Trường THCS Lý Tự Trọng – Thành phố Tân An – Tỉnh Long An</a:t>
            </a:r>
            <a:endParaRPr lang="en-US" sz="2100" b="1">
              <a:solidFill>
                <a:srgbClr val="CC00CC"/>
              </a:solidFill>
              <a:effectLst>
                <a:outerShdw blurRad="38100" dist="38100" dir="2700000" algn="tl">
                  <a:srgbClr val="C0C0C0"/>
                </a:outerShdw>
              </a:effectLst>
              <a:latin typeface="VNI-Allegie" pitchFamily="2" charset="0"/>
            </a:endParaRPr>
          </a:p>
        </p:txBody>
      </p:sp>
    </p:spTree>
    <p:extLst>
      <p:ext uri="{BB962C8B-B14F-4D97-AF65-F5344CB8AC3E}">
        <p14:creationId xmlns:p14="http://schemas.microsoft.com/office/powerpoint/2010/main" val="6316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a:latin typeface="Arial" pitchFamily="34" charset="0"/>
                <a:cs typeface="Arial" pitchFamily="34" charset="0"/>
              </a:rPr>
              <a:t>a) Tên của di sản gắn với từng hình ảnh:</a:t>
            </a:r>
          </a:p>
          <a:p>
            <a:pPr algn="just"/>
            <a:r>
              <a:rPr lang="en-US" sz="2400" b="1">
                <a:latin typeface="Arial" pitchFamily="34" charset="0"/>
                <a:cs typeface="Arial" pitchFamily="34" charset="0"/>
              </a:rPr>
              <a:t>	- Hình 1:  Chùa Một Cột</a:t>
            </a:r>
          </a:p>
          <a:p>
            <a:pPr algn="just"/>
            <a:r>
              <a:rPr lang="en-US" sz="2400" b="1">
                <a:latin typeface="Arial" pitchFamily="34" charset="0"/>
                <a:cs typeface="Arial" pitchFamily="34" charset="0"/>
              </a:rPr>
              <a:t>	- Hình 2: Phố cổ Hội An</a:t>
            </a:r>
          </a:p>
          <a:p>
            <a:pPr algn="just"/>
            <a:r>
              <a:rPr lang="en-US" sz="2400" b="1">
                <a:latin typeface="Arial" pitchFamily="34" charset="0"/>
                <a:cs typeface="Arial" pitchFamily="34" charset="0"/>
              </a:rPr>
              <a:t>	- Hình 3: Thánh địa Mĩ Sơn</a:t>
            </a:r>
          </a:p>
          <a:p>
            <a:pPr algn="just"/>
            <a:r>
              <a:rPr lang="en-US" sz="2400" b="1">
                <a:latin typeface="Arial" pitchFamily="34" charset="0"/>
                <a:cs typeface="Arial" pitchFamily="34" charset="0"/>
              </a:rPr>
              <a:t>	- Hình 4: Đờn ca tài tử Nam Bộ</a:t>
            </a:r>
          </a:p>
          <a:p>
            <a:pPr algn="just"/>
            <a:r>
              <a:rPr lang="en-US" sz="2400" b="1">
                <a:latin typeface="Arial" pitchFamily="34" charset="0"/>
                <a:cs typeface="Arial" pitchFamily="34" charset="0"/>
              </a:rPr>
              <a:t>	- Hình 5: Hát then dân tộc Tày</a:t>
            </a:r>
          </a:p>
          <a:p>
            <a:pPr algn="just"/>
            <a:r>
              <a:rPr lang="en-US" sz="2400" b="1">
                <a:latin typeface="Arial" pitchFamily="34" charset="0"/>
                <a:cs typeface="Arial" pitchFamily="34" charset="0"/>
              </a:rPr>
              <a:t>	- Hình 6: Bài chòi Hội An</a:t>
            </a:r>
          </a:p>
          <a:p>
            <a:pPr algn="just"/>
            <a:r>
              <a:rPr lang="en-US" sz="2400" b="1">
                <a:latin typeface="Arial" pitchFamily="34" charset="0"/>
                <a:cs typeface="Arial" pitchFamily="34" charset="0"/>
              </a:rPr>
              <a:t>=&gt; Đặc điểm chung của những di sản trên là: Những di sản trên là thành tựu về kiến trúc, nghệ thuật đã được hình thành trong lịch sử dân tộc, mang giá trị lớn lao về mặt lịch sử, văn hóa, khoa học, được lưu truyền từ thế hệ này qua thế hệ khác.</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Phong Nha Kẽ Bàng</a:t>
              </a: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a16="http://schemas.microsoft.com/office/drawing/2014/main" id="{EFA7CEE5-9ADB-E1A1-63CF-C98F598F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553200"/>
          </a:xfrm>
          <a:prstGeom prst="rect">
            <a:avLst/>
          </a:prstGeom>
        </p:spPr>
      </p:pic>
      <p:sp>
        <p:nvSpPr>
          <p:cNvPr id="10" name="TextBox 9">
            <a:extLst>
              <a:ext uri="{FF2B5EF4-FFF2-40B4-BE49-F238E27FC236}">
                <a16:creationId xmlns:a16="http://schemas.microsoft.com/office/drawing/2014/main" id="{1F55CA9D-2B6B-0057-A002-C0E40090CBC8}"/>
              </a:ext>
            </a:extLst>
          </p:cNvPr>
          <p:cNvSpPr txBox="1"/>
          <p:nvPr/>
        </p:nvSpPr>
        <p:spPr>
          <a:xfrm rot="21368172">
            <a:off x="2760451" y="736142"/>
            <a:ext cx="3775495" cy="584775"/>
          </a:xfrm>
          <a:prstGeom prst="rect">
            <a:avLst/>
          </a:prstGeom>
          <a:solidFill>
            <a:srgbClr val="FFFF00"/>
          </a:solidFill>
          <a:ln w="25400">
            <a:solidFill>
              <a:schemeClr val="tx1"/>
            </a:solidFill>
          </a:ln>
        </p:spPr>
        <p:txBody>
          <a:bodyPr wrap="square" rtlCol="0">
            <a:spAutoFit/>
          </a:bodyPr>
          <a:lstStyle/>
          <a:p>
            <a:pPr algn="ctr"/>
            <a:r>
              <a:rPr lang="en-US" sz="3200" b="1" dirty="0" err="1">
                <a:solidFill>
                  <a:srgbClr val="FF435B"/>
                </a:solidFill>
                <a:latin typeface="SVN-Revolution" panose="02040603050506020204" pitchFamily="18" charset="0"/>
              </a:rPr>
              <a:t>Mục</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tiêu</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bài</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học</a:t>
            </a:r>
            <a:endParaRPr lang="en-US" sz="3200" b="1" dirty="0">
              <a:solidFill>
                <a:srgbClr val="FF435B"/>
              </a:solidFill>
              <a:latin typeface="SVN-Revolution" panose="02040603050506020204" pitchFamily="18" charset="0"/>
            </a:endParaRPr>
          </a:p>
        </p:txBody>
      </p:sp>
      <p:sp>
        <p:nvSpPr>
          <p:cNvPr id="11" name="TextBox 10">
            <a:extLst>
              <a:ext uri="{FF2B5EF4-FFF2-40B4-BE49-F238E27FC236}">
                <a16:creationId xmlns:a16="http://schemas.microsoft.com/office/drawing/2014/main" id="{D59AD5F4-6EB5-B1FC-EC56-633D7F11A641}"/>
              </a:ext>
            </a:extLst>
          </p:cNvPr>
          <p:cNvSpPr txBox="1"/>
          <p:nvPr/>
        </p:nvSpPr>
        <p:spPr>
          <a:xfrm rot="21421893">
            <a:off x="612335" y="1645422"/>
            <a:ext cx="3734779" cy="3968009"/>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khái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niệm</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loại</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Việt</a:t>
            </a:r>
            <a:r>
              <a:rPr lang="vi-VN" sz="1700" b="1" dirty="0">
                <a:effectLst/>
                <a:latin typeface="Arial" panose="020B0604020202020204" pitchFamily="34" charset="0"/>
                <a:ea typeface="Arial" panose="020B0604020202020204" pitchFamily="34" charset="0"/>
              </a:rPr>
              <a:t> Nam.</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Giải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thích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en-US" sz="1700" b="1" dirty="0">
                <a:effectLst/>
                <a:latin typeface="Arial" panose="020B0604020202020204" pitchFamily="34" charset="0"/>
                <a:ea typeface="Arial" panose="020B0604020202020204" pitchFamily="34" charset="0"/>
              </a:rPr>
              <a:t> </a:t>
            </a:r>
            <a:r>
              <a:rPr lang="vi-VN" sz="1700" b="1" dirty="0">
                <a:effectLst/>
                <a:latin typeface="Arial" panose="020B0604020202020204" pitchFamily="34" charset="0"/>
                <a:ea typeface="Arial" panose="020B0604020202020204" pitchFamily="34" charset="0"/>
              </a:rPr>
              <a:t>ý</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con </a:t>
            </a:r>
            <a:r>
              <a:rPr lang="vi-VN" sz="1700" b="1" dirty="0" err="1">
                <a:effectLst/>
                <a:latin typeface="Arial" panose="020B0604020202020204" pitchFamily="34" charset="0"/>
                <a:ea typeface="Arial" panose="020B0604020202020204" pitchFamily="34" charset="0"/>
              </a:rPr>
              <a:t>người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xã</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hội</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quy </a:t>
            </a:r>
            <a:r>
              <a:rPr lang="vi-VN" sz="1700" b="1" dirty="0" err="1">
                <a:effectLst/>
                <a:latin typeface="Arial" panose="020B0604020202020204" pitchFamily="34" charset="0"/>
                <a:ea typeface="Arial" panose="020B0604020202020204" pitchFamily="34" charset="0"/>
              </a:rPr>
              <a:t>định</a:t>
            </a:r>
            <a:r>
              <a:rPr lang="vi-VN" sz="1700" b="1" dirty="0">
                <a:effectLst/>
                <a:latin typeface="Arial" panose="020B0604020202020204" pitchFamily="34" charset="0"/>
                <a:ea typeface="Arial" panose="020B0604020202020204" pitchFamily="34" charset="0"/>
              </a:rPr>
              <a:t> cơ </a:t>
            </a:r>
            <a:r>
              <a:rPr lang="vi-VN" sz="1700" b="1" dirty="0" err="1">
                <a:effectLst/>
                <a:latin typeface="Arial" panose="020B0604020202020204" pitchFamily="34" charset="0"/>
                <a:ea typeface="Arial" panose="020B0604020202020204" pitchFamily="34" charset="0"/>
              </a:rPr>
              <a:t>bản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quyền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vụ</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tổ</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chức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a:t>
            </a:r>
            <a:r>
              <a:rPr lang="vi-VN" sz="1700" b="1" dirty="0">
                <a:effectLst/>
                <a:latin typeface="Arial" panose="020B0604020202020204" pitchFamily="34" charset="0"/>
                <a:ea typeface="Arial" panose="020B0604020202020204" pitchFamily="34" charset="0"/>
              </a:rPr>
              <a:t> nhân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7948385B-9095-C645-B782-DE9517ECD5AB}"/>
              </a:ext>
            </a:extLst>
          </p:cNvPr>
          <p:cNvSpPr txBox="1"/>
          <p:nvPr/>
        </p:nvSpPr>
        <p:spPr>
          <a:xfrm rot="21406216">
            <a:off x="5178316" y="1321532"/>
            <a:ext cx="3597177" cy="4759123"/>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Nhận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biết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nhiệm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học</a:t>
            </a:r>
            <a:r>
              <a:rPr lang="vi-VN" sz="1700" b="1" dirty="0">
                <a:effectLst/>
                <a:latin typeface="Arial" panose="020B0604020202020204" pitchFamily="34" charset="0"/>
                <a:ea typeface="Arial" panose="020B0604020202020204" pitchFamily="34" charset="0"/>
              </a:rPr>
              <a:t> sinh trong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Liệt</a:t>
            </a:r>
            <a:r>
              <a:rPr lang="vi-VN" sz="1700" b="1" dirty="0">
                <a:effectLst/>
                <a:latin typeface="Arial" panose="020B0604020202020204" pitchFamily="34" charset="0"/>
                <a:ea typeface="Arial" panose="020B0604020202020204" pitchFamily="34" charset="0"/>
              </a:rPr>
              <a:t> kê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vi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phạm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đấu</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tranh,ngăn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chặn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đó</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Thực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hiện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làm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phù</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hợp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tuổi</a:t>
            </a:r>
            <a:r>
              <a:rPr lang="vi-VN" sz="1700" b="1" dirty="0">
                <a:effectLst/>
                <a:latin typeface="Arial" panose="020B0604020202020204" pitchFamily="34" charset="0"/>
                <a:ea typeface="Arial" panose="020B0604020202020204" pitchFamily="34" charset="0"/>
              </a:rPr>
              <a:t>,</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để</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góp</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p>
        </p:txBody>
      </p:sp>
      <p:pic>
        <p:nvPicPr>
          <p:cNvPr id="13"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2795" t="27067" r="62447" b="36231"/>
          <a:stretch/>
        </p:blipFill>
        <p:spPr>
          <a:xfrm rot="2773140">
            <a:off x="171111" y="5584717"/>
            <a:ext cx="788382" cy="1168720"/>
          </a:xfrm>
          <a:prstGeom prst="rect">
            <a:avLst/>
          </a:prstGeom>
        </p:spPr>
      </p:pic>
      <p:pic>
        <p:nvPicPr>
          <p:cNvPr id="14"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88" t="40698" r="16230" b="32080"/>
          <a:stretch/>
        </p:blipFill>
        <p:spPr>
          <a:xfrm rot="20605818">
            <a:off x="7668370" y="5688359"/>
            <a:ext cx="1482257" cy="1089457"/>
          </a:xfrm>
          <a:prstGeom prst="rect">
            <a:avLst/>
          </a:prstGeom>
        </p:spPr>
      </p:pic>
    </p:spTree>
    <p:extLst>
      <p:ext uri="{BB962C8B-B14F-4D97-AF65-F5344CB8AC3E}">
        <p14:creationId xmlns:p14="http://schemas.microsoft.com/office/powerpoint/2010/main" val="33231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a16="http://schemas.microsoft.com/office/drawing/2014/main"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a16="http://schemas.microsoft.com/office/drawing/2014/main"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a16="http://schemas.microsoft.com/office/drawing/2014/main"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a16="http://schemas.microsoft.com/office/drawing/2014/main"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a16="http://schemas.microsoft.com/office/drawing/2014/main"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F86BEF2A-22E9-0437-2C51-D6205F2D5566}"/>
              </a:ext>
            </a:extLst>
          </p:cNvPr>
          <p:cNvSpPr txBox="1"/>
          <p:nvPr/>
        </p:nvSpPr>
        <p:spPr>
          <a:xfrm>
            <a:off x="1295400" y="1600200"/>
            <a:ext cx="6477000" cy="2693045"/>
          </a:xfrm>
          <a:prstGeom prst="rect">
            <a:avLst/>
          </a:prstGeom>
          <a:noFill/>
        </p:spPr>
        <p:txBody>
          <a:bodyPr wrap="square">
            <a:spAutoFit/>
          </a:bodyPr>
          <a:lstStyle/>
          <a:p>
            <a:pPr algn="just"/>
            <a:r>
              <a:rPr lang="en-US" sz="2500" b="1">
                <a:latin typeface="Arial" pitchFamily="34" charset="0"/>
                <a:cs typeface="Arial" pitchFamily="34" charset="0"/>
              </a:rPr>
              <a:t>	</a:t>
            </a:r>
            <a:r>
              <a:rPr lang="vi-VN" sz="2400" b="1">
                <a:latin typeface="Arial" pitchFamily="34" charset="0"/>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a:latin typeface="Arial" pitchFamily="34" charset="0"/>
              <a:cs typeface="Arial" pitchFamily="34" charset="0"/>
            </a:endParaRPr>
          </a:p>
          <a:p>
            <a:pPr algn="just"/>
            <a:r>
              <a:rPr lang="en-US" sz="2400" b="1">
                <a:latin typeface="Arial" pitchFamily="34" charset="0"/>
                <a:cs typeface="Arial" pitchFamily="34" charset="0"/>
              </a:rPr>
              <a:t>	Em hãy cùng các bạn kể về những di sản văn hóa mà em biết.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Thánh địa Mĩ Sơn – tỉnh Quảng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a16="http://schemas.microsoft.com/office/drawing/2014/main"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a16="http://schemas.microsoft.com/office/drawing/2014/main"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a16="http://schemas.microsoft.com/office/drawing/2014/main"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a16="http://schemas.microsoft.com/office/drawing/2014/main"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3004</Words>
  <Application>Microsoft Office PowerPoint</Application>
  <PresentationFormat>On-screen Show (4:3)</PresentationFormat>
  <Paragraphs>178</Paragraphs>
  <Slides>36</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SVN-Internation</vt:lpstr>
      <vt:lpstr>SVN-Revolution</vt:lpstr>
      <vt:lpstr>VNI-Allegie</vt:lpstr>
      <vt:lpstr>VNI-Brush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Đào Thị Nhẫn</cp:lastModifiedBy>
  <cp:revision>39</cp:revision>
  <dcterms:created xsi:type="dcterms:W3CDTF">2008-12-31T21:24:31Z</dcterms:created>
  <dcterms:modified xsi:type="dcterms:W3CDTF">2022-08-20T07:59:54Z</dcterms:modified>
</cp:coreProperties>
</file>