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7" r:id="rId14"/>
    <p:sldId id="276" r:id="rId15"/>
    <p:sldId id="278" r:id="rId16"/>
    <p:sldId id="279" r:id="rId17"/>
    <p:sldId id="281" r:id="rId18"/>
    <p:sldId id="280" r:id="rId19"/>
    <p:sldId id="282"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249" autoAdjust="0"/>
  </p:normalViewPr>
  <p:slideViewPr>
    <p:cSldViewPr snapToGrid="0" snapToObjects="1">
      <p:cViewPr varScale="1">
        <p:scale>
          <a:sx n="68" d="100"/>
          <a:sy n="68" d="100"/>
        </p:scale>
        <p:origin x="7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665625-F3BE-B24B-AA85-6193C396FF72}"/>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4F74A-12F8-BA4D-892F-B66C9E24A35A}"/>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8F786-C3F9-C64F-82AF-0A9808BA07FD}"/>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CFC3-5C6F-4A44-9671-0B0330F822CF}"/>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8106C-19B0-EC4B-88B6-C45740C61DF1}"/>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31988-671F-1641-9FF9-5A582D0D14D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86DE4-4956-C840-AEAA-D84808003FF1}"/>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DF387-A46C-5046-AC74-BE5291C7FE8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A964B3-5ED8-7B43-99F3-19BAB25D5BE3}"/>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4A20-A267-8343-91C6-6D9E15DE631C}"/>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BB76C-238C-404E-8743-2C613A16B5B8}"/>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6" name="Footer Placeholder 5">
            <a:extLst>
              <a:ext uri="{FF2B5EF4-FFF2-40B4-BE49-F238E27FC236}">
                <a16:creationId xmlns:a16="http://schemas.microsoft.com/office/drawing/2014/main"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55314-9092-0243-A420-0992C7E27BE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AF41B-E081-7644-AA39-B606551288D9}"/>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8" name="Footer Placeholder 7">
            <a:extLst>
              <a:ext uri="{FF2B5EF4-FFF2-40B4-BE49-F238E27FC236}">
                <a16:creationId xmlns:a16="http://schemas.microsoft.com/office/drawing/2014/main"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F5CA7-6797-B643-8C0F-61848324C2C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0251E-9E15-404E-901F-0E4AC870EF53}"/>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4" name="Footer Placeholder 3">
            <a:extLst>
              <a:ext uri="{FF2B5EF4-FFF2-40B4-BE49-F238E27FC236}">
                <a16:creationId xmlns:a16="http://schemas.microsoft.com/office/drawing/2014/main"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E49614-0BF3-8A46-A978-1BEFC781D86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F9078-254F-B941-B1DC-7B2D7BF68260}"/>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3" name="Footer Placeholder 2">
            <a:extLst>
              <a:ext uri="{FF2B5EF4-FFF2-40B4-BE49-F238E27FC236}">
                <a16:creationId xmlns:a16="http://schemas.microsoft.com/office/drawing/2014/main"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7F4A36-7973-8E45-B41A-0198CDFDC399}"/>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3399D1-45D2-0441-B8B0-132B70EA53C4}"/>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6" name="Footer Placeholder 5">
            <a:extLst>
              <a:ext uri="{FF2B5EF4-FFF2-40B4-BE49-F238E27FC236}">
                <a16:creationId xmlns:a16="http://schemas.microsoft.com/office/drawing/2014/main"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C4862-D9C9-184C-8A17-E47B86D54096}"/>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E3C19-5254-3740-A22E-4D1B607ABF5F}"/>
              </a:ext>
            </a:extLst>
          </p:cNvPr>
          <p:cNvSpPr>
            <a:spLocks noGrp="1"/>
          </p:cNvSpPr>
          <p:nvPr>
            <p:ph type="dt" sz="half" idx="10"/>
          </p:nvPr>
        </p:nvSpPr>
        <p:spPr/>
        <p:txBody>
          <a:bodyPr/>
          <a:lstStyle/>
          <a:p>
            <a:fld id="{8CFB42C7-1B81-FE41-BD75-8B5B1978CD61}" type="datetimeFigureOut">
              <a:rPr lang="en-US" smtClean="0"/>
              <a:t>07/21/2022</a:t>
            </a:fld>
            <a:endParaRPr lang="en-US"/>
          </a:p>
        </p:txBody>
      </p:sp>
      <p:sp>
        <p:nvSpPr>
          <p:cNvPr id="6" name="Footer Placeholder 5">
            <a:extLst>
              <a:ext uri="{FF2B5EF4-FFF2-40B4-BE49-F238E27FC236}">
                <a16:creationId xmlns:a16="http://schemas.microsoft.com/office/drawing/2014/main"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B6FE8-6604-524F-BB94-29C0BF6E38C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t>07/21/2022</a:t>
            </a:fld>
            <a:endParaRPr lang="en-US"/>
          </a:p>
        </p:txBody>
      </p:sp>
      <p:sp>
        <p:nvSpPr>
          <p:cNvPr id="5" name="Footer Placeholder 4">
            <a:extLst>
              <a:ext uri="{FF2B5EF4-FFF2-40B4-BE49-F238E27FC236}">
                <a16:creationId xmlns:a16="http://schemas.microsoft.com/office/drawing/2014/main"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t>‹#›</a:t>
            </a:fld>
            <a:endParaRPr lang="en-US"/>
          </a:p>
        </p:txBody>
      </p:sp>
    </p:spTree>
    <p:extLst>
      <p:ext uri="{BB962C8B-B14F-4D97-AF65-F5344CB8AC3E}">
        <p14:creationId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Tree>
    <p:extLst>
      <p:ext uri="{BB962C8B-B14F-4D97-AF65-F5344CB8AC3E}">
        <p14:creationId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2</a:t>
            </a: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a16="http://schemas.microsoft.com/office/drawing/2014/main"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06F5DB3-C583-A560-44A7-A9D440DB4E53}"/>
              </a:ext>
            </a:extLst>
          </p:cNvPr>
          <p:cNvGraphicFramePr>
            <a:graphicFrameLocks noGrp="1"/>
          </p:cNvGraphicFramePr>
          <p:nvPr>
            <p:extLst>
              <p:ext uri="{D42A27DB-BD31-4B8C-83A1-F6EECF244321}">
                <p14:modId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a16="http://schemas.microsoft.com/office/drawing/2014/main" val="859221276"/>
                    </a:ext>
                  </a:extLst>
                </a:gridCol>
                <a:gridCol w="1314768">
                  <a:extLst>
                    <a:ext uri="{9D8B030D-6E8A-4147-A177-3AD203B41FA5}">
                      <a16:colId xmlns:a16="http://schemas.microsoft.com/office/drawing/2014/main" val="4244249588"/>
                    </a:ext>
                  </a:extLst>
                </a:gridCol>
                <a:gridCol w="1749961">
                  <a:extLst>
                    <a:ext uri="{9D8B030D-6E8A-4147-A177-3AD203B41FA5}">
                      <a16:colId xmlns:a16="http://schemas.microsoft.com/office/drawing/2014/main" val="1024498449"/>
                    </a:ext>
                  </a:extLst>
                </a:gridCol>
                <a:gridCol w="1121832">
                  <a:extLst>
                    <a:ext uri="{9D8B030D-6E8A-4147-A177-3AD203B41FA5}">
                      <a16:colId xmlns:a16="http://schemas.microsoft.com/office/drawing/2014/main"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Gỗ</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5280841"/>
                  </a:ext>
                </a:extLst>
              </a:tr>
            </a:tbl>
          </a:graphicData>
        </a:graphic>
      </p:graphicFrame>
      <p:sp>
        <p:nvSpPr>
          <p:cNvPr id="14" name="TextBox 13">
            <a:extLst>
              <a:ext uri="{FF2B5EF4-FFF2-40B4-BE49-F238E27FC236}">
                <a16:creationId xmlns:a16="http://schemas.microsoft.com/office/drawing/2014/main"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a16="http://schemas.microsoft.com/office/drawing/2014/main"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2</a:t>
            </a:r>
          </a:p>
        </p:txBody>
      </p:sp>
    </p:spTree>
    <p:extLst>
      <p:ext uri="{BB962C8B-B14F-4D97-AF65-F5344CB8AC3E}">
        <p14:creationId xmlns:p14="http://schemas.microsoft.com/office/powerpoint/2010/main" val="11767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a16="http://schemas.microsoft.com/office/drawing/2014/main" id="{2EFFC00B-BC01-EDF9-889F-012181A7513B}"/>
              </a:ext>
            </a:extLst>
          </p:cNvPr>
          <p:cNvPicPr>
            <a:picLocks noChangeAspect="1"/>
          </p:cNvPicPr>
          <p:nvPr/>
        </p:nvPicPr>
        <p:blipFill>
          <a:blip r:embed="rId2"/>
          <a:stretch>
            <a:fillRect/>
          </a:stretch>
        </p:blipFill>
        <p:spPr>
          <a:xfrm>
            <a:off x="-133350" y="-1861388"/>
            <a:ext cx="12944700" cy="9157538"/>
          </a:xfrm>
          <a:prstGeom prst="rect">
            <a:avLst/>
          </a:prstGeom>
        </p:spPr>
      </p:pic>
    </p:spTree>
    <p:extLst>
      <p:ext uri="{BB962C8B-B14F-4D97-AF65-F5344CB8AC3E}">
        <p14:creationId xmlns:p14="http://schemas.microsoft.com/office/powerpoint/2010/main" val="294402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579EAE-9515-1F4A-4516-9E5CD965A113}"/>
              </a:ext>
            </a:extLst>
          </p:cNvPr>
          <p:cNvSpPr txBox="1"/>
          <p:nvPr/>
        </p:nvSpPr>
        <p:spPr>
          <a:xfrm>
            <a:off x="5255260" y="659814"/>
            <a:ext cx="5852711"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a16="http://schemas.microsoft.com/office/drawing/2014/main" id="{04BC2FA6-351D-B868-3EE9-3DE5A1968D03}"/>
              </a:ext>
            </a:extLst>
          </p:cNvPr>
          <p:cNvPicPr>
            <a:picLocks noChangeAspect="1"/>
          </p:cNvPicPr>
          <p:nvPr/>
        </p:nvPicPr>
        <p:blipFill rotWithShape="1">
          <a:blip r:embed="rId2"/>
          <a:srcRect l="6582" r="10932" b="-1"/>
          <a:stretch/>
        </p:blipFill>
        <p:spPr>
          <a:xfrm>
            <a:off x="1123357" y="2177343"/>
            <a:ext cx="3533985" cy="3001560"/>
          </a:xfrm>
          <a:prstGeom prst="rect">
            <a:avLst/>
          </a:prstGeom>
        </p:spPr>
      </p:pic>
      <p:sp>
        <p:nvSpPr>
          <p:cNvPr id="5" name="TextBox 4">
            <a:extLst>
              <a:ext uri="{FF2B5EF4-FFF2-40B4-BE49-F238E27FC236}">
                <a16:creationId xmlns:a16="http://schemas.microsoft.com/office/drawing/2014/main" id="{64529AF8-BFBE-FA8D-6DC9-9E8292E96892}"/>
              </a:ext>
            </a:extLst>
          </p:cNvPr>
          <p:cNvSpPr txBox="1"/>
          <p:nvPr/>
        </p:nvSpPr>
        <p:spPr>
          <a:xfrm>
            <a:off x="4833257" y="2450705"/>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spTree>
    <p:extLst>
      <p:ext uri="{BB962C8B-B14F-4D97-AF65-F5344CB8AC3E}">
        <p14:creationId xmlns:p14="http://schemas.microsoft.com/office/powerpoint/2010/main" val="2618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D2F5430-A5FF-B172-2869-8A7E9160EB05}"/>
              </a:ext>
            </a:extLst>
          </p:cNvPr>
          <p:cNvPicPr>
            <a:picLocks noChangeAspect="1"/>
          </p:cNvPicPr>
          <p:nvPr/>
        </p:nvPicPr>
        <p:blipFill>
          <a:blip r:embed="rId2"/>
          <a:stretch>
            <a:fillRect/>
          </a:stretch>
        </p:blipFill>
        <p:spPr>
          <a:xfrm rot="1812459">
            <a:off x="1701452" y="-563703"/>
            <a:ext cx="3763334" cy="3763334"/>
          </a:xfrm>
          <a:prstGeom prst="rect">
            <a:avLst/>
          </a:prstGeom>
        </p:spPr>
      </p:pic>
      <p:sp>
        <p:nvSpPr>
          <p:cNvPr id="4" name="TextBox 3">
            <a:extLst>
              <a:ext uri="{FF2B5EF4-FFF2-40B4-BE49-F238E27FC236}">
                <a16:creationId xmlns:a16="http://schemas.microsoft.com/office/drawing/2014/main" id="{468873BE-E5E8-A565-9EB3-BFFB6D480828}"/>
              </a:ext>
            </a:extLst>
          </p:cNvPr>
          <p:cNvSpPr txBox="1"/>
          <p:nvPr/>
        </p:nvSpPr>
        <p:spPr>
          <a:xfrm>
            <a:off x="3169645" y="5109640"/>
            <a:ext cx="5852711" cy="15972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LUYỆN TẬP 2</a:t>
            </a:r>
          </a:p>
        </p:txBody>
      </p:sp>
      <p:cxnSp>
        <p:nvCxnSpPr>
          <p:cNvPr id="12" name="Straight Arrow Connector 11">
            <a:extLst>
              <a:ext uri="{FF2B5EF4-FFF2-40B4-BE49-F238E27FC236}">
                <a16:creationId xmlns:a16="http://schemas.microsoft.com/office/drawing/2014/main" id="{0112C6FB-A37D-0595-3D24-73CB6D7522E8}"/>
              </a:ext>
            </a:extLst>
          </p:cNvPr>
          <p:cNvCxnSpPr>
            <a:cxnSpLocks/>
          </p:cNvCxnSpPr>
          <p:nvPr/>
        </p:nvCxnSpPr>
        <p:spPr>
          <a:xfrm flipH="1">
            <a:off x="2803534" y="21447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ABDAC6C-BA76-175D-FEA2-1629E4F66201}"/>
              </a:ext>
            </a:extLst>
          </p:cNvPr>
          <p:cNvCxnSpPr/>
          <p:nvPr/>
        </p:nvCxnSpPr>
        <p:spPr>
          <a:xfrm>
            <a:off x="7291943" y="21049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6D595966-6B95-B382-6898-9B1C3DAFF915}"/>
              </a:ext>
            </a:extLst>
          </p:cNvPr>
          <p:cNvSpPr txBox="1"/>
          <p:nvPr/>
        </p:nvSpPr>
        <p:spPr>
          <a:xfrm rot="19589531">
            <a:off x="3625292" y="24383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8" name="TextBox 17">
            <a:extLst>
              <a:ext uri="{FF2B5EF4-FFF2-40B4-BE49-F238E27FC236}">
                <a16:creationId xmlns:a16="http://schemas.microsoft.com/office/drawing/2014/main" id="{8B633C9A-0C6F-1587-1407-6DDC1EC17F9A}"/>
              </a:ext>
            </a:extLst>
          </p:cNvPr>
          <p:cNvSpPr txBox="1"/>
          <p:nvPr/>
        </p:nvSpPr>
        <p:spPr>
          <a:xfrm rot="2311221">
            <a:off x="8008828" y="24383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26" name="Group 25">
            <a:extLst>
              <a:ext uri="{FF2B5EF4-FFF2-40B4-BE49-F238E27FC236}">
                <a16:creationId xmlns:a16="http://schemas.microsoft.com/office/drawing/2014/main" id="{748EC1DE-792C-090C-079C-6952D5F22A52}"/>
              </a:ext>
            </a:extLst>
          </p:cNvPr>
          <p:cNvGrpSpPr/>
          <p:nvPr/>
        </p:nvGrpSpPr>
        <p:grpSpPr>
          <a:xfrm>
            <a:off x="6475107" y="613779"/>
            <a:ext cx="4125681" cy="966717"/>
            <a:chOff x="3821219" y="342457"/>
            <a:chExt cx="2432651" cy="702644"/>
          </a:xfrm>
        </p:grpSpPr>
        <p:grpSp>
          <p:nvGrpSpPr>
            <p:cNvPr id="10" name="Group 9">
              <a:extLst>
                <a:ext uri="{FF2B5EF4-FFF2-40B4-BE49-F238E27FC236}">
                  <a16:creationId xmlns:a16="http://schemas.microsoft.com/office/drawing/2014/main" id="{57268C1B-19D9-34B5-A07A-DADEC868D5A5}"/>
                </a:ext>
              </a:extLst>
            </p:cNvPr>
            <p:cNvGrpSpPr/>
            <p:nvPr/>
          </p:nvGrpSpPr>
          <p:grpSpPr>
            <a:xfrm>
              <a:off x="3821219" y="342457"/>
              <a:ext cx="2432651" cy="609529"/>
              <a:chOff x="1523999" y="3207525"/>
              <a:chExt cx="5907313" cy="914400"/>
            </a:xfrm>
          </p:grpSpPr>
          <p:sp>
            <p:nvSpPr>
              <p:cNvPr id="7" name="Rectangle: Beveled 6">
                <a:extLst>
                  <a:ext uri="{FF2B5EF4-FFF2-40B4-BE49-F238E27FC236}">
                    <a16:creationId xmlns:a16="http://schemas.microsoft.com/office/drawing/2014/main"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Beveled 7">
                <a:extLst>
                  <a:ext uri="{FF2B5EF4-FFF2-40B4-BE49-F238E27FC236}">
                    <a16:creationId xmlns:a16="http://schemas.microsoft.com/office/drawing/2014/main"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a16="http://schemas.microsoft.com/office/drawing/2014/main"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20" name="TextBox 19">
              <a:extLst>
                <a:ext uri="{FF2B5EF4-FFF2-40B4-BE49-F238E27FC236}">
                  <a16:creationId xmlns:a16="http://schemas.microsoft.com/office/drawing/2014/main"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28" name="Group 27">
            <a:extLst>
              <a:ext uri="{FF2B5EF4-FFF2-40B4-BE49-F238E27FC236}">
                <a16:creationId xmlns:a16="http://schemas.microsoft.com/office/drawing/2014/main" id="{EFD418C7-23CE-BE17-746E-E1583EB98223}"/>
              </a:ext>
            </a:extLst>
          </p:cNvPr>
          <p:cNvGrpSpPr/>
          <p:nvPr/>
        </p:nvGrpSpPr>
        <p:grpSpPr>
          <a:xfrm>
            <a:off x="1108054" y="3828817"/>
            <a:ext cx="3784892" cy="767619"/>
            <a:chOff x="19962" y="3359306"/>
            <a:chExt cx="2432651" cy="614115"/>
          </a:xfrm>
        </p:grpSpPr>
        <p:grpSp>
          <p:nvGrpSpPr>
            <p:cNvPr id="21" name="Group 20">
              <a:extLst>
                <a:ext uri="{FF2B5EF4-FFF2-40B4-BE49-F238E27FC236}">
                  <a16:creationId xmlns:a16="http://schemas.microsoft.com/office/drawing/2014/main" id="{7D630AB3-F2CF-9B36-2141-B66C43E64FC0}"/>
                </a:ext>
              </a:extLst>
            </p:cNvPr>
            <p:cNvGrpSpPr/>
            <p:nvPr/>
          </p:nvGrpSpPr>
          <p:grpSpPr>
            <a:xfrm>
              <a:off x="19962" y="3363892"/>
              <a:ext cx="2432651" cy="609529"/>
              <a:chOff x="1523999" y="3207525"/>
              <a:chExt cx="5907313" cy="914400"/>
            </a:xfrm>
          </p:grpSpPr>
          <p:sp>
            <p:nvSpPr>
              <p:cNvPr id="22" name="Rectangle: Beveled 21">
                <a:extLst>
                  <a:ext uri="{FF2B5EF4-FFF2-40B4-BE49-F238E27FC236}">
                    <a16:creationId xmlns:a16="http://schemas.microsoft.com/office/drawing/2014/main"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Beveled 22">
                <a:extLst>
                  <a:ext uri="{FF2B5EF4-FFF2-40B4-BE49-F238E27FC236}">
                    <a16:creationId xmlns:a16="http://schemas.microsoft.com/office/drawing/2014/main"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4" name="TextBox 23">
              <a:extLst>
                <a:ext uri="{FF2B5EF4-FFF2-40B4-BE49-F238E27FC236}">
                  <a16:creationId xmlns:a16="http://schemas.microsoft.com/office/drawing/2014/main"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5" name="TextBox 24">
              <a:extLst>
                <a:ext uri="{FF2B5EF4-FFF2-40B4-BE49-F238E27FC236}">
                  <a16:creationId xmlns:a16="http://schemas.microsoft.com/office/drawing/2014/main"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9" name="Group 28">
            <a:extLst>
              <a:ext uri="{FF2B5EF4-FFF2-40B4-BE49-F238E27FC236}">
                <a16:creationId xmlns:a16="http://schemas.microsoft.com/office/drawing/2014/main" id="{B01E6BC2-6235-FE1D-BA90-E8F81577206E}"/>
              </a:ext>
            </a:extLst>
          </p:cNvPr>
          <p:cNvGrpSpPr/>
          <p:nvPr/>
        </p:nvGrpSpPr>
        <p:grpSpPr>
          <a:xfrm>
            <a:off x="7481140" y="3828817"/>
            <a:ext cx="3784892" cy="767619"/>
            <a:chOff x="19962" y="3359306"/>
            <a:chExt cx="2432651" cy="614115"/>
          </a:xfrm>
        </p:grpSpPr>
        <p:grpSp>
          <p:nvGrpSpPr>
            <p:cNvPr id="30" name="Group 29">
              <a:extLst>
                <a:ext uri="{FF2B5EF4-FFF2-40B4-BE49-F238E27FC236}">
                  <a16:creationId xmlns:a16="http://schemas.microsoft.com/office/drawing/2014/main" id="{BD2F2384-BF3D-E7BD-30D4-43B7501590A2}"/>
                </a:ext>
              </a:extLst>
            </p:cNvPr>
            <p:cNvGrpSpPr/>
            <p:nvPr/>
          </p:nvGrpSpPr>
          <p:grpSpPr>
            <a:xfrm>
              <a:off x="19962" y="3363892"/>
              <a:ext cx="2432651" cy="609529"/>
              <a:chOff x="1523999" y="3207525"/>
              <a:chExt cx="5907313" cy="914400"/>
            </a:xfrm>
          </p:grpSpPr>
          <p:sp>
            <p:nvSpPr>
              <p:cNvPr id="33" name="Rectangle: Beveled 32">
                <a:extLst>
                  <a:ext uri="{FF2B5EF4-FFF2-40B4-BE49-F238E27FC236}">
                    <a16:creationId xmlns:a16="http://schemas.microsoft.com/office/drawing/2014/main"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Beveled 33">
                <a:extLst>
                  <a:ext uri="{FF2B5EF4-FFF2-40B4-BE49-F238E27FC236}">
                    <a16:creationId xmlns:a16="http://schemas.microsoft.com/office/drawing/2014/main"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a:extLst>
                <a:ext uri="{FF2B5EF4-FFF2-40B4-BE49-F238E27FC236}">
                  <a16:creationId xmlns:a16="http://schemas.microsoft.com/office/drawing/2014/main"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32" name="TextBox 31">
              <a:extLst>
                <a:ext uri="{FF2B5EF4-FFF2-40B4-BE49-F238E27FC236}">
                  <a16:creationId xmlns:a16="http://schemas.microsoft.com/office/drawing/2014/main"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extLst>
      <p:ext uri="{BB962C8B-B14F-4D97-AF65-F5344CB8AC3E}">
        <p14:creationId xmlns:p14="http://schemas.microsoft.com/office/powerpoint/2010/main" val="15242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0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a16="http://schemas.microsoft.com/office/drawing/2014/main" id="{E96D4C95-9BF0-ED85-4A39-9E76E7008DF9}"/>
              </a:ext>
            </a:extLst>
          </p:cNvPr>
          <p:cNvSpPr/>
          <p:nvPr/>
        </p:nvSpPr>
        <p:spPr>
          <a:xfrm>
            <a:off x="-1491176" y="0"/>
            <a:ext cx="9186203" cy="6458070"/>
          </a:xfrm>
          <a:prstGeom prst="roundRect">
            <a:avLst>
              <a:gd name="adj" fmla="val 3260"/>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7" name="Rectangle: Rounded Corners 6">
            <a:extLst>
              <a:ext uri="{FF2B5EF4-FFF2-40B4-BE49-F238E27FC236}">
                <a16:creationId xmlns:a16="http://schemas.microsoft.com/office/drawing/2014/main" id="{0EA01BE1-ED07-288A-FF81-3C78D2C6FE9C}"/>
              </a:ext>
            </a:extLst>
          </p:cNvPr>
          <p:cNvSpPr/>
          <p:nvPr/>
        </p:nvSpPr>
        <p:spPr>
          <a:xfrm>
            <a:off x="4318782" y="-626011"/>
            <a:ext cx="9186203" cy="7484011"/>
          </a:xfrm>
          <a:prstGeom prst="roundRect">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a:highlight>
                  <a:srgbClr val="FFFF00"/>
                </a:highlight>
                <a:latin typeface="Palatino Linotype" panose="02040502050505030304" pitchFamily="18" charset="0"/>
              </a:rPr>
              <a:t>NHÓM 2</a:t>
            </a:r>
          </a:p>
        </p:txBody>
      </p:sp>
    </p:spTree>
    <p:extLst>
      <p:ext uri="{BB962C8B-B14F-4D97-AF65-F5344CB8AC3E}">
        <p14:creationId xmlns:p14="http://schemas.microsoft.com/office/powerpoint/2010/main" val="423412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71C710-3D73-EE6A-96AD-2F8128E4FC23}"/>
              </a:ext>
            </a:extLst>
          </p:cNvPr>
          <p:cNvSpPr/>
          <p:nvPr/>
        </p:nvSpPr>
        <p:spPr>
          <a:xfrm>
            <a:off x="7216726" y="-162506"/>
            <a:ext cx="6414869" cy="4157732"/>
          </a:xfrm>
          <a:prstGeom prst="roundRect">
            <a:avLst>
              <a:gd name="adj" fmla="val 3260"/>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Tree>
    <p:extLst>
      <p:ext uri="{BB962C8B-B14F-4D97-AF65-F5344CB8AC3E}">
        <p14:creationId xmlns:p14="http://schemas.microsoft.com/office/powerpoint/2010/main" val="17170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B5D2E6-4DBC-F342-8272-E9A7E5C85426}"/>
              </a:ext>
            </a:extLst>
          </p:cNvPr>
          <p:cNvPicPr>
            <a:picLocks noGrp="1" noChangeAspect="1"/>
          </p:cNvPicPr>
          <p:nvPr>
            <p:ph idx="1"/>
          </p:nvPr>
        </p:nvPicPr>
        <p:blipFill rotWithShape="1">
          <a:blip r:embed="rId2"/>
          <a:srcRect l="18540" b="8128"/>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a16="http://schemas.microsoft.com/office/drawing/2014/main" id="{9D2F28AE-F25B-814F-BDE8-454EE57E4AD6}"/>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a16="http://schemas.microsoft.com/office/drawing/2014/main"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AEF03E-7BC8-C545-49AB-44E4AAFAA55E}"/>
              </a:ext>
            </a:extLst>
          </p:cNvPr>
          <p:cNvSpPr/>
          <p:nvPr/>
        </p:nvSpPr>
        <p:spPr>
          <a:xfrm>
            <a:off x="6344530" y="-627441"/>
            <a:ext cx="6808763" cy="6372934"/>
          </a:xfrm>
          <a:prstGeom prst="roundRect">
            <a:avLst/>
          </a:prstGeom>
          <a:blipFill>
            <a:blip r:embed="rId2">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6000" b="1" kern="1200">
                <a:highlight>
                  <a:srgbClr val="FFFF00"/>
                </a:highlight>
                <a:latin typeface="Palatino Linotype" panose="02040502050505030304" pitchFamily="18" charset="0"/>
              </a:rPr>
              <a:t>NHÓM 2</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Tree>
    <p:extLst>
      <p:ext uri="{BB962C8B-B14F-4D97-AF65-F5344CB8AC3E}">
        <p14:creationId xmlns:p14="http://schemas.microsoft.com/office/powerpoint/2010/main" val="243586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970908" y="81438"/>
            <a:ext cx="5425781"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vi-VN" sz="4800" b="1" kern="1200">
                <a:solidFill>
                  <a:schemeClr val="tx1"/>
                </a:solidFill>
                <a:highlight>
                  <a:srgbClr val="FFFF00"/>
                </a:highlight>
                <a:latin typeface="Palatino Linotype" panose="02040502050505030304" pitchFamily="18" charset="0"/>
                <a:ea typeface="+mj-ea"/>
                <a:cs typeface="+mj-cs"/>
              </a:rPr>
              <a:t>AI NHANH HƠN</a:t>
            </a:r>
          </a:p>
        </p:txBody>
      </p:sp>
      <p:sp>
        <p:nvSpPr>
          <p:cNvPr id="5" name="TextBox 4">
            <a:extLst>
              <a:ext uri="{FF2B5EF4-FFF2-40B4-BE49-F238E27FC236}">
                <a16:creationId xmlns:a16="http://schemas.microsoft.com/office/drawing/2014/main" id="{F4E171B0-BAAE-A9B8-22AA-1E872931EA04}"/>
              </a:ext>
            </a:extLst>
          </p:cNvPr>
          <p:cNvSpPr txBox="1"/>
          <p:nvPr/>
        </p:nvSpPr>
        <p:spPr>
          <a:xfrm>
            <a:off x="928168" y="2929280"/>
            <a:ext cx="5425781" cy="2883084"/>
          </a:xfrm>
          <a:prstGeom prst="rect">
            <a:avLst/>
          </a:prstGeom>
        </p:spPr>
        <p:txBody>
          <a:bodyPr vert="horz" lIns="91440" tIns="45720" rIns="91440" bIns="45720" rtlCol="0">
            <a:normAutofit lnSpcReduction="10000"/>
          </a:bodyPr>
          <a:lstStyle/>
          <a:p>
            <a:pPr algn="ctr">
              <a:lnSpc>
                <a:spcPct val="90000"/>
              </a:lnSpc>
              <a:spcBef>
                <a:spcPts val="1000"/>
              </a:spcBef>
            </a:pPr>
            <a:r>
              <a:rPr lang="en-US" sz="8000" b="1" kern="1200">
                <a:solidFill>
                  <a:srgbClr val="FF0000"/>
                </a:solidFill>
                <a:latin typeface="Palatino Linotype" panose="02040502050505030304" pitchFamily="18" charset="0"/>
              </a:rPr>
              <a:t>GIẢI CỨU </a:t>
            </a:r>
          </a:p>
          <a:p>
            <a:pPr algn="ctr">
              <a:lnSpc>
                <a:spcPct val="150000"/>
              </a:lnSpc>
              <a:spcBef>
                <a:spcPts val="1000"/>
              </a:spcBef>
            </a:pPr>
            <a:r>
              <a:rPr lang="en-US" sz="8000" b="1" kern="1200">
                <a:solidFill>
                  <a:srgbClr val="FF0000"/>
                </a:solidFill>
                <a:latin typeface="Palatino Linotype" panose="02040502050505030304" pitchFamily="18" charset="0"/>
              </a:rPr>
              <a:t>VỤN SẮT</a:t>
            </a:r>
          </a:p>
        </p:txBody>
      </p:sp>
      <p:sp>
        <p:nvSpPr>
          <p:cNvPr id="21"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13">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GIẢI CỨU VỤN SẮT</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E171B0-BAAE-A9B8-22AA-1E872931EA04}"/>
              </a:ext>
            </a:extLst>
          </p:cNvPr>
          <p:cNvSpPr txBox="1"/>
          <p:nvPr/>
        </p:nvSpPr>
        <p:spPr>
          <a:xfrm>
            <a:off x="838200" y="1929384"/>
            <a:ext cx="10515600" cy="4251960"/>
          </a:xfrm>
          <a:prstGeom prst="rect">
            <a:avLst/>
          </a:prstGeom>
        </p:spPr>
        <p:txBody>
          <a:bodyPr vert="horz" lIns="91440" tIns="45720" rIns="91440" bIns="45720" rtlCol="0">
            <a:normAutofit fontScale="92500" lnSpcReduction="20000"/>
          </a:bodyPr>
          <a:lstStyle/>
          <a:p>
            <a:pPr algn="just">
              <a:lnSpc>
                <a:spcPct val="120000"/>
              </a:lnSpc>
              <a:spcBef>
                <a:spcPts val="1000"/>
              </a:spcBef>
            </a:pPr>
            <a:r>
              <a:rPr lang="en-US" sz="3600" b="1">
                <a:solidFill>
                  <a:srgbClr val="FF0000"/>
                </a:solidFill>
                <a:latin typeface="Palatino Linotype" panose="02040502050505030304" pitchFamily="18" charset="0"/>
              </a:rPr>
              <a:t>- Hai đội chơi, mỗi đội 5 – 7 thành viên.</a:t>
            </a:r>
          </a:p>
          <a:p>
            <a:pPr algn="just">
              <a:lnSpc>
                <a:spcPct val="120000"/>
              </a:lnSpc>
              <a:spcBef>
                <a:spcPts val="1000"/>
              </a:spcBef>
            </a:pPr>
            <a:r>
              <a:rPr lang="en-US" sz="3600" b="1">
                <a:solidFill>
                  <a:srgbClr val="FF0000"/>
                </a:solidFill>
                <a:latin typeface="Palatino Linotype" panose="02040502050505030304" pitchFamily="18" charset="0"/>
              </a:rPr>
              <a:t>- Có một hỗn hợp lớn bao gồm: vụn sắt, vụn nhôm, cát, gạo, mùn cưa…</a:t>
            </a:r>
          </a:p>
          <a:p>
            <a:pPr algn="just">
              <a:lnSpc>
                <a:spcPct val="120000"/>
              </a:lnSpc>
              <a:spcBef>
                <a:spcPts val="1000"/>
              </a:spcBef>
            </a:pPr>
            <a:r>
              <a:rPr lang="en-US" sz="3600" b="1">
                <a:solidFill>
                  <a:srgbClr val="FF0000"/>
                </a:solidFill>
                <a:latin typeface="Palatino Linotype" panose="02040502050505030304" pitchFamily="18" charset="0"/>
              </a:rPr>
              <a:t>- Hãy tách các vụn sắt ra khỏi hỗn hợp trên, đội nào hoàn thành nhanh nhất và tách được hết các vụn sắt thì chiến thắng.</a:t>
            </a:r>
          </a:p>
          <a:p>
            <a:pPr algn="ctr">
              <a:lnSpc>
                <a:spcPct val="120000"/>
              </a:lnSpc>
              <a:spcBef>
                <a:spcPts val="1000"/>
              </a:spcBef>
            </a:pPr>
            <a:r>
              <a:rPr lang="en-US" sz="3600" b="1">
                <a:solidFill>
                  <a:srgbClr val="FF0000"/>
                </a:solidFill>
                <a:highlight>
                  <a:srgbClr val="FFFF00"/>
                </a:highlight>
                <a:latin typeface="Palatino Linotype" panose="02040502050505030304" pitchFamily="18" charset="0"/>
              </a:rPr>
              <a:t>Thời gian trong khoảng 5 phút</a:t>
            </a:r>
            <a:r>
              <a:rPr lang="en-US" sz="3600" b="1">
                <a:solidFill>
                  <a:srgbClr val="FF0000"/>
                </a:solidFill>
                <a:latin typeface="Palatino Linotype" panose="02040502050505030304" pitchFamily="18" charset="0"/>
              </a:rPr>
              <a:t>. </a:t>
            </a:r>
          </a:p>
        </p:txBody>
      </p:sp>
    </p:spTree>
    <p:extLst>
      <p:ext uri="{BB962C8B-B14F-4D97-AF65-F5344CB8AC3E}">
        <p14:creationId xmlns:p14="http://schemas.microsoft.com/office/powerpoint/2010/main" val="198204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10B7-7BF8-D948-B023-E69C601216F9}"/>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E14B4E5-61E7-B949-B802-AF1723522A88}"/>
              </a:ext>
            </a:extLst>
          </p:cNvPr>
          <p:cNvSpPr txBox="1"/>
          <p:nvPr/>
        </p:nvSpPr>
        <p:spPr>
          <a:xfrm>
            <a:off x="3874168" y="956431"/>
            <a:ext cx="4932948" cy="584775"/>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THÍ NGHIỆM</a:t>
            </a:r>
          </a:p>
        </p:txBody>
      </p:sp>
      <p:sp>
        <p:nvSpPr>
          <p:cNvPr id="5" name="Rectangle 4">
            <a:extLst>
              <a:ext uri="{FF2B5EF4-FFF2-40B4-BE49-F238E27FC236}">
                <a16:creationId xmlns:a16="http://schemas.microsoft.com/office/drawing/2014/main" id="{8C333E23-E19E-8745-AADC-337E2CD8FA89}"/>
              </a:ext>
            </a:extLst>
          </p:cNvPr>
          <p:cNvSpPr/>
          <p:nvPr/>
        </p:nvSpPr>
        <p:spPr>
          <a:xfrm>
            <a:off x="364957" y="1512431"/>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B73531-6BF5-E74C-B8A4-044535815818}"/>
              </a:ext>
            </a:extLst>
          </p:cNvPr>
          <p:cNvPicPr>
            <a:picLocks noChangeAspect="1"/>
          </p:cNvPicPr>
          <p:nvPr/>
        </p:nvPicPr>
        <p:blipFill>
          <a:blip r:embed="rId2"/>
          <a:stretch>
            <a:fillRect/>
          </a:stretch>
        </p:blipFill>
        <p:spPr>
          <a:xfrm>
            <a:off x="7416131" y="1861503"/>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0C35F4-322A-D24B-9D02-5B2122D16577}"/>
              </a:ext>
            </a:extLst>
          </p:cNvPr>
          <p:cNvSpPr/>
          <p:nvPr/>
        </p:nvSpPr>
        <p:spPr>
          <a:xfrm>
            <a:off x="0" y="862096"/>
            <a:ext cx="6096000" cy="3246530"/>
          </a:xfrm>
          <a:prstGeom prst="rect">
            <a:avLst/>
          </a:prstGeom>
        </p:spPr>
        <p:txBody>
          <a:bodyPr>
            <a:spAutoFit/>
          </a:bodyPr>
          <a:lstStyle/>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65B915-F122-374F-8960-83E8FBAD1857}"/>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8470C5-93C6-F245-8619-F4361E1565D9}"/>
              </a:ext>
            </a:extLst>
          </p:cNvPr>
          <p:cNvPicPr>
            <a:picLocks noChangeAspect="1"/>
          </p:cNvPicPr>
          <p:nvPr/>
        </p:nvPicPr>
        <p:blipFill>
          <a:blip r:embed="rId2"/>
          <a:stretch>
            <a:fillRect/>
          </a:stretch>
        </p:blipFill>
        <p:spPr>
          <a:xfrm>
            <a:off x="4563978" y="2078454"/>
            <a:ext cx="2760246" cy="2760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AFED396D-12C1-E644-8521-E15EC69C662A}"/>
              </a:ext>
            </a:extLst>
          </p:cNvPr>
          <p:cNvPicPr>
            <a:picLocks noChangeAspect="1"/>
          </p:cNvPicPr>
          <p:nvPr/>
        </p:nvPicPr>
        <p:blipFill>
          <a:blip r:embed="rId3"/>
          <a:stretch>
            <a:fillRect/>
          </a:stretch>
        </p:blipFill>
        <p:spPr>
          <a:xfrm>
            <a:off x="770020" y="1682427"/>
            <a:ext cx="3267577" cy="3156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34769359-5DDA-4E43-AB3E-3B03D5A849AB}"/>
              </a:ext>
            </a:extLst>
          </p:cNvPr>
          <p:cNvPicPr>
            <a:picLocks noChangeAspect="1"/>
          </p:cNvPicPr>
          <p:nvPr/>
        </p:nvPicPr>
        <p:blipFill>
          <a:blip r:embed="rId4"/>
          <a:stretch>
            <a:fillRect/>
          </a:stretch>
        </p:blipFill>
        <p:spPr>
          <a:xfrm>
            <a:off x="7871239" y="2476500"/>
            <a:ext cx="4029997" cy="219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id="{90248C77-79B4-734B-B051-F1D6ADF5384B}"/>
              </a:ext>
            </a:extLst>
          </p:cNvPr>
          <p:cNvSpPr/>
          <p:nvPr/>
        </p:nvSpPr>
        <p:spPr>
          <a:xfrm>
            <a:off x="2198645" y="5393851"/>
            <a:ext cx="7490912" cy="661207"/>
          </a:xfrm>
          <a:prstGeom prst="rect">
            <a:avLst/>
          </a:prstGeom>
        </p:spPr>
        <p:txBody>
          <a:bodyPr wrap="square">
            <a:spAutoFit/>
          </a:bodyPr>
          <a:lstStyle/>
          <a:p>
            <a:pPr algn="ctr">
              <a:lnSpc>
                <a:spcPct val="150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MỘT SỐ LOẠI NAM CHÂM THƯỜNG GẶP</a:t>
            </a:r>
            <a:endParaRPr lang="en-US" sz="2800" b="1" dirty="0">
              <a:latin typeface="Times New Roman" panose="02020603050405020304" pitchFamily="18" charset="0"/>
              <a:cs typeface="Times New Roman" panose="02020603050405020304" pitchFamily="18" charset="0"/>
            </a:endParaRPr>
          </a:p>
        </p:txBody>
      </p:sp>
      <p:sp>
        <p:nvSpPr>
          <p:cNvPr id="9" name="Cloud Callout 8">
            <a:extLst>
              <a:ext uri="{FF2B5EF4-FFF2-40B4-BE49-F238E27FC236}">
                <a16:creationId xmlns:a16="http://schemas.microsoft.com/office/drawing/2014/main" id="{A7D2F36D-1782-4A4C-B5C3-E5442634A013}"/>
              </a:ext>
            </a:extLst>
          </p:cNvPr>
          <p:cNvSpPr/>
          <p:nvPr/>
        </p:nvSpPr>
        <p:spPr>
          <a:xfrm>
            <a:off x="2403808" y="1034716"/>
            <a:ext cx="6247523" cy="3803984"/>
          </a:xfrm>
          <a:prstGeom prst="cloudCallout">
            <a:avLst>
              <a:gd name="adj1" fmla="val -45869"/>
              <a:gd name="adj2" fmla="val 63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B9A2570-A629-6B45-B163-5B64830A5753}"/>
              </a:ext>
            </a:extLst>
          </p:cNvPr>
          <p:cNvSpPr/>
          <p:nvPr/>
        </p:nvSpPr>
        <p:spPr>
          <a:xfrm>
            <a:off x="0" y="1102727"/>
            <a:ext cx="6096000" cy="4934684"/>
          </a:xfrm>
          <a:prstGeom prst="rect">
            <a:avLst/>
          </a:prstGeom>
        </p:spPr>
        <p:txBody>
          <a:bodyPr>
            <a:spAutoFit/>
          </a:bodyPr>
          <a:lstStyle/>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(North)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 (South)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6B662E-504D-8543-9911-8AF3F7F426B5}"/>
              </a:ext>
            </a:extLst>
          </p:cNvPr>
          <p:cNvPicPr>
            <a:picLocks noChangeAspect="1"/>
          </p:cNvPicPr>
          <p:nvPr/>
        </p:nvPicPr>
        <p:blipFill>
          <a:blip r:embed="rId2"/>
          <a:stretch>
            <a:fillRect/>
          </a:stretch>
        </p:blipFill>
        <p:spPr>
          <a:xfrm>
            <a:off x="8832181" y="3784933"/>
            <a:ext cx="2760246" cy="2760246"/>
          </a:xfrm>
          <a:prstGeom prst="ellipse">
            <a:avLst/>
          </a:prstGeom>
          <a:ln>
            <a:noFill/>
          </a:ln>
          <a:effectLst>
            <a:softEdge rad="112500"/>
          </a:effectLst>
        </p:spPr>
      </p:pic>
      <p:pic>
        <p:nvPicPr>
          <p:cNvPr id="8" name="Picture 7">
            <a:extLst>
              <a:ext uri="{FF2B5EF4-FFF2-40B4-BE49-F238E27FC236}">
                <a16:creationId xmlns:a16="http://schemas.microsoft.com/office/drawing/2014/main" id="{D4572B17-392E-4E49-805C-C7CD8F682937}"/>
              </a:ext>
            </a:extLst>
          </p:cNvPr>
          <p:cNvPicPr>
            <a:picLocks noChangeAspect="1"/>
          </p:cNvPicPr>
          <p:nvPr/>
        </p:nvPicPr>
        <p:blipFill>
          <a:blip r:embed="rId3"/>
          <a:stretch>
            <a:fillRect/>
          </a:stretch>
        </p:blipFill>
        <p:spPr>
          <a:xfrm>
            <a:off x="6641430" y="862096"/>
            <a:ext cx="3267577" cy="3156273"/>
          </a:xfrm>
          <a:prstGeom prst="ellipse">
            <a:avLst/>
          </a:prstGeom>
          <a:ln>
            <a:noFill/>
          </a:ln>
          <a:effectLst>
            <a:softEdge rad="112500"/>
          </a:effectLst>
        </p:spPr>
      </p:pic>
    </p:spTree>
    <p:extLst>
      <p:ext uri="{BB962C8B-B14F-4D97-AF65-F5344CB8AC3E}">
        <p14:creationId xmlns:p14="http://schemas.microsoft.com/office/powerpoint/2010/main" val="3930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a16="http://schemas.microsoft.com/office/drawing/2014/main"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a16="http://schemas.microsoft.com/office/drawing/2014/main"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6" name="Rectangle 2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1</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a16="http://schemas.microsoft.com/office/drawing/2014/main"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a16="http://schemas.microsoft.com/office/drawing/2014/main" id="{5AEF2321-303E-FFC4-3149-4AE78D5612D8}"/>
              </a:ext>
            </a:extLst>
          </p:cNvPr>
          <p:cNvGraphicFramePr>
            <a:graphicFrameLocks noGrp="1"/>
          </p:cNvGraphicFramePr>
          <p:nvPr>
            <p:extLst>
              <p:ext uri="{D42A27DB-BD31-4B8C-83A1-F6EECF244321}">
                <p14:modId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a16="http://schemas.microsoft.com/office/drawing/2014/main" val="3886578652"/>
                    </a:ext>
                  </a:extLst>
                </a:gridCol>
                <a:gridCol w="1478746">
                  <a:extLst>
                    <a:ext uri="{9D8B030D-6E8A-4147-A177-3AD203B41FA5}">
                      <a16:colId xmlns:a16="http://schemas.microsoft.com/office/drawing/2014/main" val="659051039"/>
                    </a:ext>
                  </a:extLst>
                </a:gridCol>
                <a:gridCol w="1478746">
                  <a:extLst>
                    <a:ext uri="{9D8B030D-6E8A-4147-A177-3AD203B41FA5}">
                      <a16:colId xmlns:a16="http://schemas.microsoft.com/office/drawing/2014/main"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360679"/>
                  </a:ext>
                </a:extLst>
              </a:tr>
            </a:tbl>
          </a:graphicData>
        </a:graphic>
      </p:graphicFrame>
      <p:sp>
        <p:nvSpPr>
          <p:cNvPr id="48" name="TextBox 47">
            <a:extLst>
              <a:ext uri="{FF2B5EF4-FFF2-40B4-BE49-F238E27FC236}">
                <a16:creationId xmlns:a16="http://schemas.microsoft.com/office/drawing/2014/main"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111317"/>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08156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132542"/>
            <a:ext cx="12192000" cy="1911934"/>
          </a:xfrm>
          <a:prstGeom prst="rect">
            <a:avLst/>
          </a:prstGeom>
          <a:noFill/>
        </p:spPr>
        <p:txBody>
          <a:bodyPr wrap="square">
            <a:spAutoFit/>
          </a:bodyPr>
          <a:lstStyle/>
          <a:p>
            <a:pPr algn="just">
              <a:lnSpc>
                <a:spcPct val="107000"/>
              </a:lnSpc>
              <a:spcBef>
                <a:spcPts val="600"/>
              </a:spcBef>
              <a:spcAft>
                <a:spcPts val="600"/>
              </a:spcAft>
            </a:pPr>
            <a:r>
              <a:rPr lang="de-DE" sz="3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Khi đưa từ cực của hai nam châm lại gần nhau: </a:t>
            </a:r>
            <a:endParaRPr lang="en-US" sz="3200" b="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cùng tên thì đẩy nhau;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khác tên thì hút nhau.</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2362BC0-BD4E-8F42-74AC-1F96DCDBFD31}"/>
              </a:ext>
            </a:extLst>
          </p:cNvPr>
          <p:cNvSpPr txBox="1"/>
          <p:nvPr/>
        </p:nvSpPr>
        <p:spPr>
          <a:xfrm>
            <a:off x="0" y="5480927"/>
            <a:ext cx="12192000" cy="593304"/>
          </a:xfrm>
          <a:prstGeom prst="rect">
            <a:avLst/>
          </a:prstGeom>
          <a:noFill/>
        </p:spPr>
        <p:txBody>
          <a:bodyPr wrap="square">
            <a:spAutoFit/>
          </a:bodyPr>
          <a:lstStyle/>
          <a:p>
            <a:pPr>
              <a:lnSpc>
                <a:spcPct val="107000"/>
              </a:lnSpc>
              <a:spcBef>
                <a:spcPts val="600"/>
              </a:spcBef>
              <a:spcAft>
                <a:spcPts val="600"/>
              </a:spcAft>
            </a:pPr>
            <a:r>
              <a:rPr lang="de-DE"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từ </a:t>
            </a:r>
            <a:r>
              <a:rPr lang="de-DE"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199</TotalTime>
  <Words>1116</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Palatino Linotype</vt:lpstr>
      <vt:lpstr>Symbol</vt:lpstr>
      <vt:lpstr>Times New Roman</vt:lpstr>
      <vt:lpstr>Office Theme</vt:lpstr>
      <vt:lpstr>PowerPoint Presentation</vt:lpstr>
      <vt:lpstr>PowerPoint Presentation</vt:lpstr>
      <vt:lpstr>I. Sự định hướng của thanh nam châm. </vt:lpstr>
      <vt:lpstr>I. Sự định hướng của thanh nam châm. </vt:lpstr>
      <vt:lpstr>I. Sự định hướng của thanh nam châm. </vt:lpstr>
      <vt:lpstr>I. Sự định hướng của thanh nam châm.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Pham Duy Khanh 20217004</cp:lastModifiedBy>
  <cp:revision>15</cp:revision>
  <dcterms:created xsi:type="dcterms:W3CDTF">2022-07-16T08:29:34Z</dcterms:created>
  <dcterms:modified xsi:type="dcterms:W3CDTF">2022-07-21T07:12:30Z</dcterms:modified>
</cp:coreProperties>
</file>